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37"/>
  </p:notesMasterIdLst>
  <p:sldIdLst>
    <p:sldId id="322" r:id="rId2"/>
    <p:sldId id="256" r:id="rId3"/>
    <p:sldId id="257" r:id="rId4"/>
    <p:sldId id="304" r:id="rId5"/>
    <p:sldId id="305" r:id="rId6"/>
    <p:sldId id="258" r:id="rId7"/>
    <p:sldId id="261" r:id="rId8"/>
    <p:sldId id="295" r:id="rId9"/>
    <p:sldId id="262" r:id="rId10"/>
    <p:sldId id="297" r:id="rId11"/>
    <p:sldId id="298" r:id="rId12"/>
    <p:sldId id="306" r:id="rId13"/>
    <p:sldId id="307" r:id="rId14"/>
    <p:sldId id="308" r:id="rId15"/>
    <p:sldId id="299" r:id="rId16"/>
    <p:sldId id="309" r:id="rId17"/>
    <p:sldId id="310" r:id="rId18"/>
    <p:sldId id="312" r:id="rId19"/>
    <p:sldId id="300" r:id="rId20"/>
    <p:sldId id="315" r:id="rId21"/>
    <p:sldId id="314" r:id="rId22"/>
    <p:sldId id="311" r:id="rId23"/>
    <p:sldId id="313" r:id="rId24"/>
    <p:sldId id="301" r:id="rId25"/>
    <p:sldId id="302" r:id="rId26"/>
    <p:sldId id="303" r:id="rId27"/>
    <p:sldId id="316" r:id="rId28"/>
    <p:sldId id="317" r:id="rId29"/>
    <p:sldId id="318" r:id="rId30"/>
    <p:sldId id="319" r:id="rId31"/>
    <p:sldId id="320" r:id="rId32"/>
    <p:sldId id="321" r:id="rId33"/>
    <p:sldId id="259" r:id="rId34"/>
    <p:sldId id="277" r:id="rId35"/>
    <p:sldId id="278" r:id="rId36"/>
  </p:sldIdLst>
  <p:sldSz cx="9144000" cy="5143500" type="screen16x9"/>
  <p:notesSz cx="6858000" cy="9144000"/>
  <p:embeddedFontLst>
    <p:embeddedFont>
      <p:font typeface="Calibri" panose="020F0502020204030204" pitchFamily="34" charset="0"/>
      <p:regular r:id="rId38"/>
      <p:bold r:id="rId39"/>
      <p:italic r:id="rId40"/>
      <p:boldItalic r:id="rId41"/>
    </p:embeddedFont>
    <p:embeddedFont>
      <p:font typeface="Cambria Math" panose="02040503050406030204" pitchFamily="18" charset="0"/>
      <p:regular r:id="rId42"/>
    </p:embeddedFont>
    <p:embeddedFont>
      <p:font typeface="Karla" pitchFamily="2" charset="77"/>
      <p:regular r:id="rId43"/>
      <p:bold r:id="rId44"/>
      <p:italic r:id="rId45"/>
      <p:boldItalic r:id="rId46"/>
    </p:embeddedFont>
    <p:embeddedFont>
      <p:font typeface="Oswald" pitchFamily="2" charset="77"/>
      <p:regular r:id="rId47"/>
      <p:bold r:id="rId48"/>
    </p:embeddedFont>
    <p:embeddedFont>
      <p:font typeface="Source Sans Pro" panose="020B050303040302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7653"/>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91A1956-3D7E-41C0-9DF7-105A978C6925}">
  <a:tblStyle styleId="{891A1956-3D7E-41C0-9DF7-105A978C692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82E05BE-877C-40BA-BEE6-E4ECDAF45F9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17"/>
  </p:normalViewPr>
  <p:slideViewPr>
    <p:cSldViewPr snapToGrid="0">
      <p:cViewPr varScale="1">
        <p:scale>
          <a:sx n="118" d="100"/>
          <a:sy n="118" d="100"/>
        </p:scale>
        <p:origin x="94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3127790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5776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33"/>
        <p:cNvGrpSpPr/>
        <p:nvPr/>
      </p:nvGrpSpPr>
      <p:grpSpPr>
        <a:xfrm>
          <a:off x="0" y="0"/>
          <a:ext cx="0" cy="0"/>
          <a:chOff x="0" y="0"/>
          <a:chExt cx="0" cy="0"/>
        </a:xfrm>
      </p:grpSpPr>
      <p:sp>
        <p:nvSpPr>
          <p:cNvPr id="34" name="Google Shape;34;p2"/>
          <p:cNvSpPr/>
          <p:nvPr/>
        </p:nvSpPr>
        <p:spPr>
          <a:xfrm>
            <a:off x="-26775" y="2008375"/>
            <a:ext cx="9210650" cy="3172625"/>
          </a:xfrm>
          <a:custGeom>
            <a:avLst/>
            <a:gdLst/>
            <a:ahLst/>
            <a:cxnLst/>
            <a:rect l="l" t="t" r="r" b="b"/>
            <a:pathLst>
              <a:path w="368426" h="126905" extrusionOk="0">
                <a:moveTo>
                  <a:pt x="309" y="263"/>
                </a:moveTo>
                <a:lnTo>
                  <a:pt x="16502" y="11294"/>
                </a:lnTo>
                <a:lnTo>
                  <a:pt x="31551" y="5122"/>
                </a:lnTo>
                <a:lnTo>
                  <a:pt x="62412" y="4991"/>
                </a:lnTo>
                <a:lnTo>
                  <a:pt x="77652" y="0"/>
                </a:lnTo>
                <a:lnTo>
                  <a:pt x="92892" y="13527"/>
                </a:lnTo>
                <a:lnTo>
                  <a:pt x="107942" y="21276"/>
                </a:lnTo>
                <a:lnTo>
                  <a:pt x="122991" y="21145"/>
                </a:lnTo>
                <a:lnTo>
                  <a:pt x="138993" y="10375"/>
                </a:lnTo>
                <a:lnTo>
                  <a:pt x="154043" y="7880"/>
                </a:lnTo>
                <a:lnTo>
                  <a:pt x="168711" y="2349"/>
                </a:lnTo>
                <a:lnTo>
                  <a:pt x="184332" y="14841"/>
                </a:lnTo>
                <a:lnTo>
                  <a:pt x="199572" y="15274"/>
                </a:lnTo>
                <a:lnTo>
                  <a:pt x="214622" y="25085"/>
                </a:lnTo>
                <a:lnTo>
                  <a:pt x="230052" y="25085"/>
                </a:lnTo>
                <a:lnTo>
                  <a:pt x="246054" y="20094"/>
                </a:lnTo>
                <a:lnTo>
                  <a:pt x="261104" y="20094"/>
                </a:lnTo>
                <a:lnTo>
                  <a:pt x="275391" y="11426"/>
                </a:lnTo>
                <a:lnTo>
                  <a:pt x="291584" y="16810"/>
                </a:lnTo>
                <a:lnTo>
                  <a:pt x="305871" y="8143"/>
                </a:lnTo>
                <a:lnTo>
                  <a:pt x="336732" y="8012"/>
                </a:lnTo>
                <a:lnTo>
                  <a:pt x="351782" y="11294"/>
                </a:lnTo>
                <a:lnTo>
                  <a:pt x="367593" y="2758"/>
                </a:lnTo>
                <a:lnTo>
                  <a:pt x="368426" y="126905"/>
                </a:lnTo>
                <a:lnTo>
                  <a:pt x="0" y="126369"/>
                </a:lnTo>
                <a:close/>
              </a:path>
            </a:pathLst>
          </a:custGeom>
          <a:solidFill>
            <a:schemeClr val="accent5"/>
          </a:solidFill>
          <a:ln>
            <a:noFill/>
          </a:ln>
        </p:spPr>
      </p:sp>
      <p:sp>
        <p:nvSpPr>
          <p:cNvPr id="35" name="Google Shape;35;p2"/>
          <p:cNvSpPr/>
          <p:nvPr/>
        </p:nvSpPr>
        <p:spPr>
          <a:xfrm>
            <a:off x="-26775" y="2139700"/>
            <a:ext cx="9210650" cy="3041300"/>
          </a:xfrm>
          <a:custGeom>
            <a:avLst/>
            <a:gdLst/>
            <a:ahLst/>
            <a:cxnLst/>
            <a:rect l="l" t="t" r="r" b="b"/>
            <a:pathLst>
              <a:path w="368426" h="121652" extrusionOk="0">
                <a:moveTo>
                  <a:pt x="309" y="5516"/>
                </a:moveTo>
                <a:lnTo>
                  <a:pt x="16692" y="11214"/>
                </a:lnTo>
                <a:lnTo>
                  <a:pt x="47172" y="11214"/>
                </a:lnTo>
                <a:lnTo>
                  <a:pt x="62412" y="6843"/>
                </a:lnTo>
                <a:lnTo>
                  <a:pt x="77652" y="16156"/>
                </a:lnTo>
                <a:lnTo>
                  <a:pt x="92892" y="16156"/>
                </a:lnTo>
                <a:lnTo>
                  <a:pt x="107370" y="11214"/>
                </a:lnTo>
                <a:lnTo>
                  <a:pt x="122610" y="8173"/>
                </a:lnTo>
                <a:lnTo>
                  <a:pt x="138612" y="8173"/>
                </a:lnTo>
                <a:lnTo>
                  <a:pt x="153852" y="10834"/>
                </a:lnTo>
                <a:lnTo>
                  <a:pt x="168711" y="7603"/>
                </a:lnTo>
                <a:lnTo>
                  <a:pt x="183951" y="12734"/>
                </a:lnTo>
                <a:lnTo>
                  <a:pt x="199572" y="20527"/>
                </a:lnTo>
                <a:lnTo>
                  <a:pt x="214050" y="15205"/>
                </a:lnTo>
                <a:lnTo>
                  <a:pt x="229671" y="15205"/>
                </a:lnTo>
                <a:lnTo>
                  <a:pt x="245292" y="5892"/>
                </a:lnTo>
                <a:lnTo>
                  <a:pt x="260532" y="11214"/>
                </a:lnTo>
                <a:lnTo>
                  <a:pt x="275772" y="11214"/>
                </a:lnTo>
                <a:lnTo>
                  <a:pt x="291012" y="6843"/>
                </a:lnTo>
                <a:lnTo>
                  <a:pt x="321492" y="6843"/>
                </a:lnTo>
                <a:lnTo>
                  <a:pt x="336732" y="15966"/>
                </a:lnTo>
                <a:lnTo>
                  <a:pt x="351210" y="12734"/>
                </a:lnTo>
                <a:lnTo>
                  <a:pt x="367593" y="0"/>
                </a:lnTo>
                <a:lnTo>
                  <a:pt x="368426" y="121652"/>
                </a:lnTo>
                <a:lnTo>
                  <a:pt x="0" y="121652"/>
                </a:lnTo>
                <a:close/>
              </a:path>
            </a:pathLst>
          </a:custGeom>
          <a:solidFill>
            <a:srgbClr val="00CEF6">
              <a:alpha val="73460"/>
            </a:srgbClr>
          </a:solidFill>
          <a:ln>
            <a:noFill/>
          </a:ln>
        </p:spPr>
      </p:sp>
      <p:sp>
        <p:nvSpPr>
          <p:cNvPr id="36" name="Google Shape;36;p2"/>
          <p:cNvSpPr/>
          <p:nvPr/>
        </p:nvSpPr>
        <p:spPr>
          <a:xfrm rot="8100000">
            <a:off x="1847981" y="1814569"/>
            <a:ext cx="122612" cy="122612"/>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8100000">
            <a:off x="6038981" y="2098419"/>
            <a:ext cx="122612" cy="122612"/>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8100000">
            <a:off x="7181981" y="2131769"/>
            <a:ext cx="122612" cy="122612"/>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2"/>
          <p:cNvGrpSpPr/>
          <p:nvPr/>
        </p:nvGrpSpPr>
        <p:grpSpPr>
          <a:xfrm>
            <a:off x="-9525" y="2024075"/>
            <a:ext cx="9167825" cy="595300"/>
            <a:chOff x="-9525" y="4462475"/>
            <a:chExt cx="9167825" cy="595300"/>
          </a:xfrm>
        </p:grpSpPr>
        <p:sp>
          <p:nvSpPr>
            <p:cNvPr id="40" name="Google Shape;40;p2"/>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41" name="Google Shape;41;p2"/>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42" name="Google Shape;42;p2"/>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43" name="Google Shape;43;p2"/>
          <p:cNvGrpSpPr/>
          <p:nvPr/>
        </p:nvGrpSpPr>
        <p:grpSpPr>
          <a:xfrm>
            <a:off x="-42837" y="2005088"/>
            <a:ext cx="9229575" cy="642787"/>
            <a:chOff x="-42837" y="4443488"/>
            <a:chExt cx="9229575" cy="642787"/>
          </a:xfrm>
        </p:grpSpPr>
        <p:sp>
          <p:nvSpPr>
            <p:cNvPr id="44" name="Google Shape;44;p2"/>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2"/>
          <p:cNvSpPr/>
          <p:nvPr/>
        </p:nvSpPr>
        <p:spPr>
          <a:xfrm>
            <a:off x="2990700" y="214780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085700" y="243355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895700" y="2077632"/>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8100000">
            <a:off x="8699949" y="1890769"/>
            <a:ext cx="122612" cy="122612"/>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txBox="1">
            <a:spLocks noGrp="1"/>
          </p:cNvSpPr>
          <p:nvPr>
            <p:ph type="ctrTitle"/>
          </p:nvPr>
        </p:nvSpPr>
        <p:spPr>
          <a:xfrm>
            <a:off x="2847975" y="3363425"/>
            <a:ext cx="5610300" cy="1159800"/>
          </a:xfrm>
          <a:prstGeom prst="rect">
            <a:avLst/>
          </a:prstGeom>
        </p:spPr>
        <p:txBody>
          <a:bodyPr spcFirstLastPara="1" wrap="square" lIns="91425" tIns="91425" rIns="91425" bIns="91425" anchor="ctr" anchorCtr="0">
            <a:noAutofit/>
          </a:bodyPr>
          <a:lstStyle>
            <a:lvl1pPr lvl="0" algn="r">
              <a:spcBef>
                <a:spcPts val="0"/>
              </a:spcBef>
              <a:spcAft>
                <a:spcPts val="0"/>
              </a:spcAft>
              <a:buClr>
                <a:srgbClr val="FFFFFF"/>
              </a:buClr>
              <a:buSzPts val="4800"/>
              <a:buNone/>
              <a:defRPr sz="4800">
                <a:solidFill>
                  <a:srgbClr val="FFFFFF"/>
                </a:solidFill>
              </a:defRPr>
            </a:lvl1pPr>
            <a:lvl2pPr lvl="1" algn="r">
              <a:spcBef>
                <a:spcPts val="0"/>
              </a:spcBef>
              <a:spcAft>
                <a:spcPts val="0"/>
              </a:spcAft>
              <a:buClr>
                <a:srgbClr val="FFFFFF"/>
              </a:buClr>
              <a:buSzPts val="4800"/>
              <a:buNone/>
              <a:defRPr sz="4800">
                <a:solidFill>
                  <a:srgbClr val="FFFFFF"/>
                </a:solidFill>
              </a:defRPr>
            </a:lvl2pPr>
            <a:lvl3pPr lvl="2" algn="r">
              <a:spcBef>
                <a:spcPts val="0"/>
              </a:spcBef>
              <a:spcAft>
                <a:spcPts val="0"/>
              </a:spcAft>
              <a:buClr>
                <a:srgbClr val="FFFFFF"/>
              </a:buClr>
              <a:buSzPts val="4800"/>
              <a:buNone/>
              <a:defRPr sz="4800">
                <a:solidFill>
                  <a:srgbClr val="FFFFFF"/>
                </a:solidFill>
              </a:defRPr>
            </a:lvl3pPr>
            <a:lvl4pPr lvl="3" algn="r">
              <a:spcBef>
                <a:spcPts val="0"/>
              </a:spcBef>
              <a:spcAft>
                <a:spcPts val="0"/>
              </a:spcAft>
              <a:buClr>
                <a:srgbClr val="FFFFFF"/>
              </a:buClr>
              <a:buSzPts val="4800"/>
              <a:buNone/>
              <a:defRPr sz="4800">
                <a:solidFill>
                  <a:srgbClr val="FFFFFF"/>
                </a:solidFill>
              </a:defRPr>
            </a:lvl4pPr>
            <a:lvl5pPr lvl="4" algn="r">
              <a:spcBef>
                <a:spcPts val="0"/>
              </a:spcBef>
              <a:spcAft>
                <a:spcPts val="0"/>
              </a:spcAft>
              <a:buClr>
                <a:srgbClr val="FFFFFF"/>
              </a:buClr>
              <a:buSzPts val="4800"/>
              <a:buNone/>
              <a:defRPr sz="4800">
                <a:solidFill>
                  <a:srgbClr val="FFFFFF"/>
                </a:solidFill>
              </a:defRPr>
            </a:lvl5pPr>
            <a:lvl6pPr lvl="5" algn="r">
              <a:spcBef>
                <a:spcPts val="0"/>
              </a:spcBef>
              <a:spcAft>
                <a:spcPts val="0"/>
              </a:spcAft>
              <a:buClr>
                <a:srgbClr val="FFFFFF"/>
              </a:buClr>
              <a:buSzPts val="4800"/>
              <a:buNone/>
              <a:defRPr sz="4800">
                <a:solidFill>
                  <a:srgbClr val="FFFFFF"/>
                </a:solidFill>
              </a:defRPr>
            </a:lvl6pPr>
            <a:lvl7pPr lvl="6" algn="r">
              <a:spcBef>
                <a:spcPts val="0"/>
              </a:spcBef>
              <a:spcAft>
                <a:spcPts val="0"/>
              </a:spcAft>
              <a:buClr>
                <a:srgbClr val="FFFFFF"/>
              </a:buClr>
              <a:buSzPts val="4800"/>
              <a:buNone/>
              <a:defRPr sz="4800">
                <a:solidFill>
                  <a:srgbClr val="FFFFFF"/>
                </a:solidFill>
              </a:defRPr>
            </a:lvl7pPr>
            <a:lvl8pPr lvl="7" algn="r">
              <a:spcBef>
                <a:spcPts val="0"/>
              </a:spcBef>
              <a:spcAft>
                <a:spcPts val="0"/>
              </a:spcAft>
              <a:buClr>
                <a:srgbClr val="FFFFFF"/>
              </a:buClr>
              <a:buSzPts val="4800"/>
              <a:buNone/>
              <a:defRPr sz="4800">
                <a:solidFill>
                  <a:srgbClr val="FFFFFF"/>
                </a:solidFill>
              </a:defRPr>
            </a:lvl8pPr>
            <a:lvl9pPr lvl="8" algn="r">
              <a:spcBef>
                <a:spcPts val="0"/>
              </a:spcBef>
              <a:spcAft>
                <a:spcPts val="0"/>
              </a:spcAft>
              <a:buClr>
                <a:srgbClr val="FFFFFF"/>
              </a:buClr>
              <a:buSzPts val="4800"/>
              <a:buNone/>
              <a:defRPr sz="4800">
                <a:solidFill>
                  <a:srgbClr val="FFFFFF"/>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74"/>
        <p:cNvGrpSpPr/>
        <p:nvPr/>
      </p:nvGrpSpPr>
      <p:grpSpPr>
        <a:xfrm>
          <a:off x="0" y="0"/>
          <a:ext cx="0" cy="0"/>
          <a:chOff x="0" y="0"/>
          <a:chExt cx="0" cy="0"/>
        </a:xfrm>
      </p:grpSpPr>
      <p:sp>
        <p:nvSpPr>
          <p:cNvPr id="75" name="Google Shape;75;p3"/>
          <p:cNvSpPr/>
          <p:nvPr/>
        </p:nvSpPr>
        <p:spPr>
          <a:xfrm>
            <a:off x="-26775" y="2008375"/>
            <a:ext cx="9210650" cy="3172625"/>
          </a:xfrm>
          <a:custGeom>
            <a:avLst/>
            <a:gdLst/>
            <a:ahLst/>
            <a:cxnLst/>
            <a:rect l="l" t="t" r="r" b="b"/>
            <a:pathLst>
              <a:path w="368426" h="126905" extrusionOk="0">
                <a:moveTo>
                  <a:pt x="309" y="263"/>
                </a:moveTo>
                <a:lnTo>
                  <a:pt x="16502" y="11294"/>
                </a:lnTo>
                <a:lnTo>
                  <a:pt x="31551" y="5122"/>
                </a:lnTo>
                <a:lnTo>
                  <a:pt x="62412" y="4991"/>
                </a:lnTo>
                <a:lnTo>
                  <a:pt x="77652" y="0"/>
                </a:lnTo>
                <a:lnTo>
                  <a:pt x="92892" y="13527"/>
                </a:lnTo>
                <a:lnTo>
                  <a:pt x="107942" y="21276"/>
                </a:lnTo>
                <a:lnTo>
                  <a:pt x="122991" y="21145"/>
                </a:lnTo>
                <a:lnTo>
                  <a:pt x="138993" y="10375"/>
                </a:lnTo>
                <a:lnTo>
                  <a:pt x="154043" y="7880"/>
                </a:lnTo>
                <a:lnTo>
                  <a:pt x="168711" y="2349"/>
                </a:lnTo>
                <a:lnTo>
                  <a:pt x="184332" y="14841"/>
                </a:lnTo>
                <a:lnTo>
                  <a:pt x="199572" y="15274"/>
                </a:lnTo>
                <a:lnTo>
                  <a:pt x="214622" y="25085"/>
                </a:lnTo>
                <a:lnTo>
                  <a:pt x="230052" y="25085"/>
                </a:lnTo>
                <a:lnTo>
                  <a:pt x="246054" y="20094"/>
                </a:lnTo>
                <a:lnTo>
                  <a:pt x="261104" y="20094"/>
                </a:lnTo>
                <a:lnTo>
                  <a:pt x="275391" y="11426"/>
                </a:lnTo>
                <a:lnTo>
                  <a:pt x="291584" y="16810"/>
                </a:lnTo>
                <a:lnTo>
                  <a:pt x="305871" y="8143"/>
                </a:lnTo>
                <a:lnTo>
                  <a:pt x="336732" y="8012"/>
                </a:lnTo>
                <a:lnTo>
                  <a:pt x="351782" y="11294"/>
                </a:lnTo>
                <a:lnTo>
                  <a:pt x="367593" y="2758"/>
                </a:lnTo>
                <a:lnTo>
                  <a:pt x="368426" y="126905"/>
                </a:lnTo>
                <a:lnTo>
                  <a:pt x="0" y="126369"/>
                </a:lnTo>
                <a:close/>
              </a:path>
            </a:pathLst>
          </a:custGeom>
          <a:solidFill>
            <a:schemeClr val="accent5"/>
          </a:solidFill>
          <a:ln>
            <a:noFill/>
          </a:ln>
        </p:spPr>
      </p:sp>
      <p:sp>
        <p:nvSpPr>
          <p:cNvPr id="76" name="Google Shape;76;p3"/>
          <p:cNvSpPr/>
          <p:nvPr/>
        </p:nvSpPr>
        <p:spPr>
          <a:xfrm>
            <a:off x="-26775" y="2139700"/>
            <a:ext cx="9210650" cy="3041300"/>
          </a:xfrm>
          <a:custGeom>
            <a:avLst/>
            <a:gdLst/>
            <a:ahLst/>
            <a:cxnLst/>
            <a:rect l="l" t="t" r="r" b="b"/>
            <a:pathLst>
              <a:path w="368426" h="121652" extrusionOk="0">
                <a:moveTo>
                  <a:pt x="309" y="5516"/>
                </a:moveTo>
                <a:lnTo>
                  <a:pt x="16692" y="11214"/>
                </a:lnTo>
                <a:lnTo>
                  <a:pt x="47172" y="11214"/>
                </a:lnTo>
                <a:lnTo>
                  <a:pt x="62412" y="6843"/>
                </a:lnTo>
                <a:lnTo>
                  <a:pt x="77652" y="16156"/>
                </a:lnTo>
                <a:lnTo>
                  <a:pt x="92892" y="16156"/>
                </a:lnTo>
                <a:lnTo>
                  <a:pt x="107370" y="11214"/>
                </a:lnTo>
                <a:lnTo>
                  <a:pt x="122610" y="8173"/>
                </a:lnTo>
                <a:lnTo>
                  <a:pt x="138612" y="8173"/>
                </a:lnTo>
                <a:lnTo>
                  <a:pt x="153852" y="10834"/>
                </a:lnTo>
                <a:lnTo>
                  <a:pt x="168711" y="7603"/>
                </a:lnTo>
                <a:lnTo>
                  <a:pt x="183951" y="12734"/>
                </a:lnTo>
                <a:lnTo>
                  <a:pt x="199572" y="20527"/>
                </a:lnTo>
                <a:lnTo>
                  <a:pt x="214050" y="15205"/>
                </a:lnTo>
                <a:lnTo>
                  <a:pt x="229671" y="15205"/>
                </a:lnTo>
                <a:lnTo>
                  <a:pt x="245292" y="5892"/>
                </a:lnTo>
                <a:lnTo>
                  <a:pt x="260532" y="11214"/>
                </a:lnTo>
                <a:lnTo>
                  <a:pt x="275772" y="11214"/>
                </a:lnTo>
                <a:lnTo>
                  <a:pt x="291012" y="6843"/>
                </a:lnTo>
                <a:lnTo>
                  <a:pt x="321492" y="6843"/>
                </a:lnTo>
                <a:lnTo>
                  <a:pt x="336732" y="15966"/>
                </a:lnTo>
                <a:lnTo>
                  <a:pt x="351210" y="12734"/>
                </a:lnTo>
                <a:lnTo>
                  <a:pt x="367593" y="0"/>
                </a:lnTo>
                <a:lnTo>
                  <a:pt x="368426" y="121652"/>
                </a:lnTo>
                <a:lnTo>
                  <a:pt x="0" y="121652"/>
                </a:lnTo>
                <a:close/>
              </a:path>
            </a:pathLst>
          </a:custGeom>
          <a:solidFill>
            <a:srgbClr val="00CEF6">
              <a:alpha val="73460"/>
            </a:srgbClr>
          </a:solidFill>
          <a:ln>
            <a:noFill/>
          </a:ln>
        </p:spPr>
      </p:sp>
      <p:sp>
        <p:nvSpPr>
          <p:cNvPr id="77" name="Google Shape;77;p3"/>
          <p:cNvSpPr/>
          <p:nvPr/>
        </p:nvSpPr>
        <p:spPr>
          <a:xfrm rot="8100000">
            <a:off x="1847981" y="1814569"/>
            <a:ext cx="122612" cy="122612"/>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rot="8100000">
            <a:off x="6038981" y="2098419"/>
            <a:ext cx="122612" cy="122612"/>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rot="8100000">
            <a:off x="7181981" y="2131769"/>
            <a:ext cx="122612" cy="122612"/>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3"/>
          <p:cNvGrpSpPr/>
          <p:nvPr/>
        </p:nvGrpSpPr>
        <p:grpSpPr>
          <a:xfrm>
            <a:off x="-9525" y="2024075"/>
            <a:ext cx="9167825" cy="595300"/>
            <a:chOff x="-9525" y="4462475"/>
            <a:chExt cx="9167825" cy="595300"/>
          </a:xfrm>
        </p:grpSpPr>
        <p:sp>
          <p:nvSpPr>
            <p:cNvPr id="81" name="Google Shape;81;p3"/>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rgbClr val="3C78D8"/>
              </a:solidFill>
              <a:prstDash val="solid"/>
              <a:round/>
              <a:headEnd type="none" w="med" len="med"/>
              <a:tailEnd type="none" w="med" len="med"/>
            </a:ln>
          </p:spPr>
        </p:sp>
        <p:sp>
          <p:nvSpPr>
            <p:cNvPr id="82" name="Google Shape;82;p3"/>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rgbClr val="3C78D8"/>
              </a:solidFill>
              <a:prstDash val="solid"/>
              <a:round/>
              <a:headEnd type="none" w="med" len="med"/>
              <a:tailEnd type="none" w="med" len="med"/>
            </a:ln>
          </p:spPr>
        </p:sp>
        <p:sp>
          <p:nvSpPr>
            <p:cNvPr id="83" name="Google Shape;83;p3"/>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rgbClr val="3C78D8"/>
              </a:solidFill>
              <a:prstDash val="solid"/>
              <a:round/>
              <a:headEnd type="none" w="med" len="med"/>
              <a:tailEnd type="none" w="med" len="med"/>
            </a:ln>
          </p:spPr>
        </p:sp>
      </p:grpSp>
      <p:grpSp>
        <p:nvGrpSpPr>
          <p:cNvPr id="84" name="Google Shape;84;p3"/>
          <p:cNvGrpSpPr/>
          <p:nvPr/>
        </p:nvGrpSpPr>
        <p:grpSpPr>
          <a:xfrm>
            <a:off x="-42837" y="2005088"/>
            <a:ext cx="9229575" cy="642787"/>
            <a:chOff x="-42837" y="4443488"/>
            <a:chExt cx="9229575" cy="642787"/>
          </a:xfrm>
        </p:grpSpPr>
        <p:sp>
          <p:nvSpPr>
            <p:cNvPr id="85" name="Google Shape;85;p3"/>
            <p:cNvSpPr/>
            <p:nvPr/>
          </p:nvSpPr>
          <p:spPr>
            <a:xfrm>
              <a:off x="1114450" y="49006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1495450" y="5029275"/>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733450" y="4972125"/>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352450" y="49626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42837" y="46054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1876450" y="48340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257450" y="482925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638450" y="454826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019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400450" y="461493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781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4162450" y="49483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543450" y="4667325"/>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924450" y="45435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5305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5686450" y="47721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6067450" y="484830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6448450" y="472923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6829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7210450" y="5024513"/>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7591450" y="44434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7972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8353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8734450" y="4557788"/>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129738" y="4867350"/>
              <a:ext cx="57000" cy="57000"/>
            </a:xfrm>
            <a:prstGeom prst="ellipse">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10;p3"/>
          <p:cNvSpPr/>
          <p:nvPr/>
        </p:nvSpPr>
        <p:spPr>
          <a:xfrm>
            <a:off x="2990700" y="2147800"/>
            <a:ext cx="114600" cy="114600"/>
          </a:xfrm>
          <a:prstGeom prst="ellipse">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1085700" y="2433550"/>
            <a:ext cx="114600" cy="114600"/>
          </a:xfrm>
          <a:prstGeom prst="ellipse">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4895700" y="2077632"/>
            <a:ext cx="114600" cy="114600"/>
          </a:xfrm>
          <a:prstGeom prst="ellipse">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rot="8100000">
            <a:off x="8699949" y="1890769"/>
            <a:ext cx="122612" cy="122612"/>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txBox="1">
            <a:spLocks noGrp="1"/>
          </p:cNvSpPr>
          <p:nvPr>
            <p:ph type="ctrTitle"/>
          </p:nvPr>
        </p:nvSpPr>
        <p:spPr>
          <a:xfrm>
            <a:off x="2309350" y="3031150"/>
            <a:ext cx="5214600" cy="1159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FFFFF"/>
              </a:buClr>
              <a:buSzPts val="3600"/>
              <a:buNone/>
              <a:defRPr sz="3600">
                <a:solidFill>
                  <a:srgbClr val="FFFFFF"/>
                </a:solidFill>
              </a:defRPr>
            </a:lvl1pPr>
            <a:lvl2pPr lvl="1" algn="r" rtl="0">
              <a:spcBef>
                <a:spcPts val="0"/>
              </a:spcBef>
              <a:spcAft>
                <a:spcPts val="0"/>
              </a:spcAft>
              <a:buClr>
                <a:srgbClr val="FFFFFF"/>
              </a:buClr>
              <a:buSzPts val="3600"/>
              <a:buNone/>
              <a:defRPr sz="3600">
                <a:solidFill>
                  <a:srgbClr val="FFFFFF"/>
                </a:solidFill>
              </a:defRPr>
            </a:lvl2pPr>
            <a:lvl3pPr lvl="2" algn="r" rtl="0">
              <a:spcBef>
                <a:spcPts val="0"/>
              </a:spcBef>
              <a:spcAft>
                <a:spcPts val="0"/>
              </a:spcAft>
              <a:buClr>
                <a:srgbClr val="FFFFFF"/>
              </a:buClr>
              <a:buSzPts val="3600"/>
              <a:buNone/>
              <a:defRPr sz="3600">
                <a:solidFill>
                  <a:srgbClr val="FFFFFF"/>
                </a:solidFill>
              </a:defRPr>
            </a:lvl3pPr>
            <a:lvl4pPr lvl="3" algn="r" rtl="0">
              <a:spcBef>
                <a:spcPts val="0"/>
              </a:spcBef>
              <a:spcAft>
                <a:spcPts val="0"/>
              </a:spcAft>
              <a:buClr>
                <a:srgbClr val="FFFFFF"/>
              </a:buClr>
              <a:buSzPts val="3600"/>
              <a:buNone/>
              <a:defRPr sz="3600">
                <a:solidFill>
                  <a:srgbClr val="FFFFFF"/>
                </a:solidFill>
              </a:defRPr>
            </a:lvl4pPr>
            <a:lvl5pPr lvl="4" algn="r" rtl="0">
              <a:spcBef>
                <a:spcPts val="0"/>
              </a:spcBef>
              <a:spcAft>
                <a:spcPts val="0"/>
              </a:spcAft>
              <a:buClr>
                <a:srgbClr val="FFFFFF"/>
              </a:buClr>
              <a:buSzPts val="3600"/>
              <a:buNone/>
              <a:defRPr sz="3600">
                <a:solidFill>
                  <a:srgbClr val="FFFFFF"/>
                </a:solidFill>
              </a:defRPr>
            </a:lvl5pPr>
            <a:lvl6pPr lvl="5" algn="r" rtl="0">
              <a:spcBef>
                <a:spcPts val="0"/>
              </a:spcBef>
              <a:spcAft>
                <a:spcPts val="0"/>
              </a:spcAft>
              <a:buClr>
                <a:srgbClr val="FFFFFF"/>
              </a:buClr>
              <a:buSzPts val="3600"/>
              <a:buNone/>
              <a:defRPr sz="3600">
                <a:solidFill>
                  <a:srgbClr val="FFFFFF"/>
                </a:solidFill>
              </a:defRPr>
            </a:lvl6pPr>
            <a:lvl7pPr lvl="6" algn="r" rtl="0">
              <a:spcBef>
                <a:spcPts val="0"/>
              </a:spcBef>
              <a:spcAft>
                <a:spcPts val="0"/>
              </a:spcAft>
              <a:buClr>
                <a:srgbClr val="FFFFFF"/>
              </a:buClr>
              <a:buSzPts val="3600"/>
              <a:buNone/>
              <a:defRPr sz="3600">
                <a:solidFill>
                  <a:srgbClr val="FFFFFF"/>
                </a:solidFill>
              </a:defRPr>
            </a:lvl7pPr>
            <a:lvl8pPr lvl="7" algn="r" rtl="0">
              <a:spcBef>
                <a:spcPts val="0"/>
              </a:spcBef>
              <a:spcAft>
                <a:spcPts val="0"/>
              </a:spcAft>
              <a:buClr>
                <a:srgbClr val="FFFFFF"/>
              </a:buClr>
              <a:buSzPts val="3600"/>
              <a:buNone/>
              <a:defRPr sz="3600">
                <a:solidFill>
                  <a:srgbClr val="FFFFFF"/>
                </a:solidFill>
              </a:defRPr>
            </a:lvl8pPr>
            <a:lvl9pPr lvl="8" algn="r" rtl="0">
              <a:spcBef>
                <a:spcPts val="0"/>
              </a:spcBef>
              <a:spcAft>
                <a:spcPts val="0"/>
              </a:spcAft>
              <a:buClr>
                <a:srgbClr val="FFFFFF"/>
              </a:buClr>
              <a:buSzPts val="3600"/>
              <a:buNone/>
              <a:defRPr sz="3600">
                <a:solidFill>
                  <a:srgbClr val="FFFFFF"/>
                </a:solidFill>
              </a:defRPr>
            </a:lvl9pPr>
          </a:lstStyle>
          <a:p>
            <a:endParaRPr/>
          </a:p>
        </p:txBody>
      </p:sp>
      <p:sp>
        <p:nvSpPr>
          <p:cNvPr id="115" name="Google Shape;115;p3"/>
          <p:cNvSpPr txBox="1">
            <a:spLocks noGrp="1"/>
          </p:cNvSpPr>
          <p:nvPr>
            <p:ph type="subTitle" idx="1"/>
          </p:nvPr>
        </p:nvSpPr>
        <p:spPr>
          <a:xfrm>
            <a:off x="2309441" y="4059250"/>
            <a:ext cx="5214600" cy="784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FFF"/>
              </a:buClr>
              <a:buSzPts val="2000"/>
              <a:buNone/>
              <a:defRPr>
                <a:solidFill>
                  <a:srgbClr val="FFFFFF"/>
                </a:solidFill>
              </a:defRPr>
            </a:lvl1pPr>
            <a:lvl2pPr lvl="1" algn="r" rtl="0">
              <a:spcBef>
                <a:spcPts val="0"/>
              </a:spcBef>
              <a:spcAft>
                <a:spcPts val="0"/>
              </a:spcAft>
              <a:buClr>
                <a:srgbClr val="FFFFFF"/>
              </a:buClr>
              <a:buSzPts val="3000"/>
              <a:buNone/>
              <a:defRPr sz="3000">
                <a:solidFill>
                  <a:srgbClr val="FFFFFF"/>
                </a:solidFill>
              </a:defRPr>
            </a:lvl2pPr>
            <a:lvl3pPr lvl="2" algn="r" rtl="0">
              <a:spcBef>
                <a:spcPts val="0"/>
              </a:spcBef>
              <a:spcAft>
                <a:spcPts val="0"/>
              </a:spcAft>
              <a:buClr>
                <a:srgbClr val="FFFFFF"/>
              </a:buClr>
              <a:buSzPts val="3000"/>
              <a:buNone/>
              <a:defRPr sz="3000">
                <a:solidFill>
                  <a:srgbClr val="FFFFFF"/>
                </a:solidFill>
              </a:defRPr>
            </a:lvl3pPr>
            <a:lvl4pPr lvl="3" algn="r" rtl="0">
              <a:spcBef>
                <a:spcPts val="0"/>
              </a:spcBef>
              <a:spcAft>
                <a:spcPts val="0"/>
              </a:spcAft>
              <a:buClr>
                <a:srgbClr val="FFFFFF"/>
              </a:buClr>
              <a:buSzPts val="3000"/>
              <a:buNone/>
              <a:defRPr sz="3000">
                <a:solidFill>
                  <a:srgbClr val="FFFFFF"/>
                </a:solidFill>
              </a:defRPr>
            </a:lvl4pPr>
            <a:lvl5pPr lvl="4" algn="r" rtl="0">
              <a:spcBef>
                <a:spcPts val="0"/>
              </a:spcBef>
              <a:spcAft>
                <a:spcPts val="0"/>
              </a:spcAft>
              <a:buClr>
                <a:srgbClr val="FFFFFF"/>
              </a:buClr>
              <a:buSzPts val="3000"/>
              <a:buNone/>
              <a:defRPr sz="3000">
                <a:solidFill>
                  <a:srgbClr val="FFFFFF"/>
                </a:solidFill>
              </a:defRPr>
            </a:lvl5pPr>
            <a:lvl6pPr lvl="5" algn="r" rtl="0">
              <a:spcBef>
                <a:spcPts val="0"/>
              </a:spcBef>
              <a:spcAft>
                <a:spcPts val="0"/>
              </a:spcAft>
              <a:buClr>
                <a:srgbClr val="FFFFFF"/>
              </a:buClr>
              <a:buSzPts val="3000"/>
              <a:buNone/>
              <a:defRPr sz="3000">
                <a:solidFill>
                  <a:srgbClr val="FFFFFF"/>
                </a:solidFill>
              </a:defRPr>
            </a:lvl6pPr>
            <a:lvl7pPr lvl="6" algn="r" rtl="0">
              <a:spcBef>
                <a:spcPts val="0"/>
              </a:spcBef>
              <a:spcAft>
                <a:spcPts val="0"/>
              </a:spcAft>
              <a:buClr>
                <a:srgbClr val="FFFFFF"/>
              </a:buClr>
              <a:buSzPts val="3000"/>
              <a:buNone/>
              <a:defRPr sz="3000">
                <a:solidFill>
                  <a:srgbClr val="FFFFFF"/>
                </a:solidFill>
              </a:defRPr>
            </a:lvl7pPr>
            <a:lvl8pPr lvl="7" algn="r" rtl="0">
              <a:spcBef>
                <a:spcPts val="0"/>
              </a:spcBef>
              <a:spcAft>
                <a:spcPts val="0"/>
              </a:spcAft>
              <a:buClr>
                <a:srgbClr val="FFFFFF"/>
              </a:buClr>
              <a:buSzPts val="3000"/>
              <a:buNone/>
              <a:defRPr sz="3000">
                <a:solidFill>
                  <a:srgbClr val="FFFFFF"/>
                </a:solidFill>
              </a:defRPr>
            </a:lvl8pPr>
            <a:lvl9pPr lvl="8" algn="r" rtl="0">
              <a:spcBef>
                <a:spcPts val="0"/>
              </a:spcBef>
              <a:spcAft>
                <a:spcPts val="0"/>
              </a:spcAft>
              <a:buClr>
                <a:srgbClr val="FFFFFF"/>
              </a:buClr>
              <a:buSzPts val="3000"/>
              <a:buNone/>
              <a:defRPr sz="3000">
                <a:solidFill>
                  <a:srgbClr val="FFFFFF"/>
                </a:solidFill>
              </a:defRPr>
            </a:lvl9pPr>
          </a:lstStyle>
          <a:p>
            <a:endParaRPr/>
          </a:p>
        </p:txBody>
      </p:sp>
      <p:sp>
        <p:nvSpPr>
          <p:cNvPr id="116" name="Google Shape;116;p3"/>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60"/>
        <p:cNvGrpSpPr/>
        <p:nvPr/>
      </p:nvGrpSpPr>
      <p:grpSpPr>
        <a:xfrm>
          <a:off x="0" y="0"/>
          <a:ext cx="0" cy="0"/>
          <a:chOff x="0" y="0"/>
          <a:chExt cx="0" cy="0"/>
        </a:xfrm>
      </p:grpSpPr>
      <p:sp>
        <p:nvSpPr>
          <p:cNvPr id="161" name="Google Shape;161;p5"/>
          <p:cNvSpPr/>
          <p:nvPr/>
        </p:nvSpPr>
        <p:spPr>
          <a:xfrm>
            <a:off x="-28575" y="4446775"/>
            <a:ext cx="9191625" cy="712478"/>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chemeClr val="accent5"/>
          </a:solidFill>
          <a:ln>
            <a:noFill/>
          </a:ln>
        </p:spPr>
      </p:sp>
      <p:sp>
        <p:nvSpPr>
          <p:cNvPr id="162" name="Google Shape;162;p5"/>
          <p:cNvSpPr/>
          <p:nvPr/>
        </p:nvSpPr>
        <p:spPr>
          <a:xfrm>
            <a:off x="-28575" y="4578111"/>
            <a:ext cx="9191625" cy="584439"/>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00CEF6">
              <a:alpha val="73460"/>
            </a:srgbClr>
          </a:solidFill>
          <a:ln>
            <a:noFill/>
          </a:ln>
        </p:spPr>
      </p:sp>
      <p:sp>
        <p:nvSpPr>
          <p:cNvPr id="163" name="Google Shape;163;p5"/>
          <p:cNvSpPr/>
          <p:nvPr/>
        </p:nvSpPr>
        <p:spPr>
          <a:xfrm rot="8100000">
            <a:off x="1847981" y="4252969"/>
            <a:ext cx="122612" cy="122612"/>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5"/>
          <p:cNvSpPr/>
          <p:nvPr/>
        </p:nvSpPr>
        <p:spPr>
          <a:xfrm rot="8100000">
            <a:off x="6038981" y="4536819"/>
            <a:ext cx="122612" cy="122612"/>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p:nvPr/>
        </p:nvSpPr>
        <p:spPr>
          <a:xfrm rot="8100000">
            <a:off x="7181981" y="4570169"/>
            <a:ext cx="122612" cy="122612"/>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5"/>
          <p:cNvGrpSpPr/>
          <p:nvPr/>
        </p:nvGrpSpPr>
        <p:grpSpPr>
          <a:xfrm>
            <a:off x="-9525" y="4462475"/>
            <a:ext cx="9167825" cy="595300"/>
            <a:chOff x="-9525" y="4462475"/>
            <a:chExt cx="9167825" cy="595300"/>
          </a:xfrm>
        </p:grpSpPr>
        <p:sp>
          <p:nvSpPr>
            <p:cNvPr id="167" name="Google Shape;167;p5"/>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168" name="Google Shape;168;p5"/>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169" name="Google Shape;169;p5"/>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170" name="Google Shape;170;p5"/>
          <p:cNvGrpSpPr/>
          <p:nvPr/>
        </p:nvGrpSpPr>
        <p:grpSpPr>
          <a:xfrm>
            <a:off x="-42837" y="4443488"/>
            <a:ext cx="9229575" cy="642788"/>
            <a:chOff x="-42837" y="4443488"/>
            <a:chExt cx="9229575" cy="642788"/>
          </a:xfrm>
        </p:grpSpPr>
        <p:sp>
          <p:nvSpPr>
            <p:cNvPr id="171" name="Google Shape;171;p5"/>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5"/>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5"/>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5"/>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5"/>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 name="Google Shape;196;p5"/>
          <p:cNvSpPr/>
          <p:nvPr/>
        </p:nvSpPr>
        <p:spPr>
          <a:xfrm>
            <a:off x="2990700" y="458620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1085700" y="487195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4895700" y="4516032"/>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rot="8100000">
            <a:off x="8699949" y="4329169"/>
            <a:ext cx="122612" cy="122612"/>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txBox="1">
            <a:spLocks noGrp="1"/>
          </p:cNvSpPr>
          <p:nvPr>
            <p:ph type="title"/>
          </p:nvPr>
        </p:nvSpPr>
        <p:spPr>
          <a:xfrm>
            <a:off x="1047750" y="634125"/>
            <a:ext cx="6996600" cy="7158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01" name="Google Shape;201;p5"/>
          <p:cNvSpPr txBox="1">
            <a:spLocks noGrp="1"/>
          </p:cNvSpPr>
          <p:nvPr>
            <p:ph type="body" idx="1"/>
          </p:nvPr>
        </p:nvSpPr>
        <p:spPr>
          <a:xfrm>
            <a:off x="1075850" y="1540175"/>
            <a:ext cx="6996600" cy="19221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02" name="Google Shape;202;p5"/>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03"/>
        <p:cNvGrpSpPr/>
        <p:nvPr/>
      </p:nvGrpSpPr>
      <p:grpSpPr>
        <a:xfrm>
          <a:off x="0" y="0"/>
          <a:ext cx="0" cy="0"/>
          <a:chOff x="0" y="0"/>
          <a:chExt cx="0" cy="0"/>
        </a:xfrm>
      </p:grpSpPr>
      <p:sp>
        <p:nvSpPr>
          <p:cNvPr id="204" name="Google Shape;204;p6"/>
          <p:cNvSpPr/>
          <p:nvPr/>
        </p:nvSpPr>
        <p:spPr>
          <a:xfrm>
            <a:off x="-28575" y="4446775"/>
            <a:ext cx="9191625" cy="712478"/>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chemeClr val="accent5"/>
          </a:solidFill>
          <a:ln>
            <a:noFill/>
          </a:ln>
        </p:spPr>
      </p:sp>
      <p:sp>
        <p:nvSpPr>
          <p:cNvPr id="205" name="Google Shape;205;p6"/>
          <p:cNvSpPr/>
          <p:nvPr/>
        </p:nvSpPr>
        <p:spPr>
          <a:xfrm>
            <a:off x="-28575" y="4578111"/>
            <a:ext cx="9191625" cy="584439"/>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00CEF6">
              <a:alpha val="73460"/>
            </a:srgbClr>
          </a:solidFill>
          <a:ln>
            <a:noFill/>
          </a:ln>
        </p:spPr>
      </p:sp>
      <p:sp>
        <p:nvSpPr>
          <p:cNvPr id="206" name="Google Shape;206;p6"/>
          <p:cNvSpPr/>
          <p:nvPr/>
        </p:nvSpPr>
        <p:spPr>
          <a:xfrm rot="8100000">
            <a:off x="1847981" y="4252969"/>
            <a:ext cx="122612" cy="122612"/>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rot="8100000">
            <a:off x="6038981" y="4536819"/>
            <a:ext cx="122612" cy="122612"/>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rot="8100000">
            <a:off x="7181981" y="4570169"/>
            <a:ext cx="122612" cy="122612"/>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 name="Google Shape;209;p6"/>
          <p:cNvGrpSpPr/>
          <p:nvPr/>
        </p:nvGrpSpPr>
        <p:grpSpPr>
          <a:xfrm>
            <a:off x="-9525" y="4462475"/>
            <a:ext cx="9167825" cy="595300"/>
            <a:chOff x="-9525" y="4462475"/>
            <a:chExt cx="9167825" cy="595300"/>
          </a:xfrm>
        </p:grpSpPr>
        <p:sp>
          <p:nvSpPr>
            <p:cNvPr id="210" name="Google Shape;210;p6"/>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211" name="Google Shape;211;p6"/>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212" name="Google Shape;212;p6"/>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213" name="Google Shape;213;p6"/>
          <p:cNvGrpSpPr/>
          <p:nvPr/>
        </p:nvGrpSpPr>
        <p:grpSpPr>
          <a:xfrm>
            <a:off x="-42837" y="4443488"/>
            <a:ext cx="9229575" cy="642788"/>
            <a:chOff x="-42837" y="4443488"/>
            <a:chExt cx="9229575" cy="642788"/>
          </a:xfrm>
        </p:grpSpPr>
        <p:sp>
          <p:nvSpPr>
            <p:cNvPr id="214" name="Google Shape;214;p6"/>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6"/>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6"/>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6"/>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6"/>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6"/>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6"/>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6"/>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 name="Google Shape;239;p6"/>
          <p:cNvSpPr/>
          <p:nvPr/>
        </p:nvSpPr>
        <p:spPr>
          <a:xfrm>
            <a:off x="2990700" y="458620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6"/>
          <p:cNvSpPr/>
          <p:nvPr/>
        </p:nvSpPr>
        <p:spPr>
          <a:xfrm>
            <a:off x="1085700" y="487195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6"/>
          <p:cNvSpPr/>
          <p:nvPr/>
        </p:nvSpPr>
        <p:spPr>
          <a:xfrm>
            <a:off x="4895700" y="4516032"/>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6"/>
          <p:cNvSpPr/>
          <p:nvPr/>
        </p:nvSpPr>
        <p:spPr>
          <a:xfrm rot="8100000">
            <a:off x="8699949" y="4329169"/>
            <a:ext cx="122612" cy="122612"/>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txBox="1">
            <a:spLocks noGrp="1"/>
          </p:cNvSpPr>
          <p:nvPr>
            <p:ph type="title"/>
          </p:nvPr>
        </p:nvSpPr>
        <p:spPr>
          <a:xfrm>
            <a:off x="1047750" y="634125"/>
            <a:ext cx="6996600" cy="7158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44" name="Google Shape;244;p6"/>
          <p:cNvSpPr txBox="1">
            <a:spLocks noGrp="1"/>
          </p:cNvSpPr>
          <p:nvPr>
            <p:ph type="body" idx="1"/>
          </p:nvPr>
        </p:nvSpPr>
        <p:spPr>
          <a:xfrm>
            <a:off x="1131500" y="1552950"/>
            <a:ext cx="3339900" cy="26658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45" name="Google Shape;245;p6"/>
          <p:cNvSpPr txBox="1">
            <a:spLocks noGrp="1"/>
          </p:cNvSpPr>
          <p:nvPr>
            <p:ph type="body" idx="2"/>
          </p:nvPr>
        </p:nvSpPr>
        <p:spPr>
          <a:xfrm>
            <a:off x="4672563" y="1552950"/>
            <a:ext cx="3339900" cy="26658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46" name="Google Shape;246;p6"/>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6"/>
        <p:cNvGrpSpPr/>
        <p:nvPr/>
      </p:nvGrpSpPr>
      <p:grpSpPr>
        <a:xfrm>
          <a:off x="0" y="0"/>
          <a:ext cx="0" cy="0"/>
          <a:chOff x="0" y="0"/>
          <a:chExt cx="0" cy="0"/>
        </a:xfrm>
      </p:grpSpPr>
      <p:sp>
        <p:nvSpPr>
          <p:cNvPr id="377" name="Google Shape;377;p10"/>
          <p:cNvSpPr/>
          <p:nvPr/>
        </p:nvSpPr>
        <p:spPr>
          <a:xfrm>
            <a:off x="-28575" y="4446775"/>
            <a:ext cx="9191625" cy="712478"/>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chemeClr val="accent5"/>
          </a:solidFill>
          <a:ln>
            <a:noFill/>
          </a:ln>
        </p:spPr>
      </p:sp>
      <p:sp>
        <p:nvSpPr>
          <p:cNvPr id="378" name="Google Shape;378;p10"/>
          <p:cNvSpPr/>
          <p:nvPr/>
        </p:nvSpPr>
        <p:spPr>
          <a:xfrm>
            <a:off x="-28575" y="4578111"/>
            <a:ext cx="9191625" cy="584439"/>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00CEF6">
              <a:alpha val="73460"/>
            </a:srgbClr>
          </a:solidFill>
          <a:ln>
            <a:noFill/>
          </a:ln>
        </p:spPr>
      </p:sp>
      <p:sp>
        <p:nvSpPr>
          <p:cNvPr id="379" name="Google Shape;379;p10"/>
          <p:cNvSpPr/>
          <p:nvPr/>
        </p:nvSpPr>
        <p:spPr>
          <a:xfrm rot="8100000">
            <a:off x="1847981" y="4252969"/>
            <a:ext cx="122612" cy="122612"/>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0"/>
          <p:cNvSpPr/>
          <p:nvPr/>
        </p:nvSpPr>
        <p:spPr>
          <a:xfrm rot="8100000">
            <a:off x="6038981" y="4536819"/>
            <a:ext cx="122612" cy="122612"/>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0"/>
          <p:cNvSpPr/>
          <p:nvPr/>
        </p:nvSpPr>
        <p:spPr>
          <a:xfrm rot="8100000">
            <a:off x="7181981" y="4570169"/>
            <a:ext cx="122612" cy="122612"/>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 name="Google Shape;382;p10"/>
          <p:cNvGrpSpPr/>
          <p:nvPr/>
        </p:nvGrpSpPr>
        <p:grpSpPr>
          <a:xfrm>
            <a:off x="-9525" y="4462475"/>
            <a:ext cx="9167825" cy="595300"/>
            <a:chOff x="-9525" y="4462475"/>
            <a:chExt cx="9167825" cy="595300"/>
          </a:xfrm>
        </p:grpSpPr>
        <p:sp>
          <p:nvSpPr>
            <p:cNvPr id="383" name="Google Shape;383;p10"/>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384" name="Google Shape;384;p10"/>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385" name="Google Shape;385;p10"/>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386" name="Google Shape;386;p10"/>
          <p:cNvGrpSpPr/>
          <p:nvPr/>
        </p:nvGrpSpPr>
        <p:grpSpPr>
          <a:xfrm>
            <a:off x="-42837" y="4443488"/>
            <a:ext cx="9229575" cy="642788"/>
            <a:chOff x="-42837" y="4443488"/>
            <a:chExt cx="9229575" cy="642788"/>
          </a:xfrm>
        </p:grpSpPr>
        <p:sp>
          <p:nvSpPr>
            <p:cNvPr id="387" name="Google Shape;387;p10"/>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0"/>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0"/>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0"/>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0"/>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0"/>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0"/>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0"/>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0"/>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0"/>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0"/>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0"/>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0"/>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0"/>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0"/>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0"/>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0"/>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0"/>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0"/>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0"/>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0"/>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0"/>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0"/>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0"/>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0"/>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2" name="Google Shape;412;p10"/>
          <p:cNvSpPr/>
          <p:nvPr/>
        </p:nvSpPr>
        <p:spPr>
          <a:xfrm>
            <a:off x="2990700" y="458620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0"/>
          <p:cNvSpPr/>
          <p:nvPr/>
        </p:nvSpPr>
        <p:spPr>
          <a:xfrm>
            <a:off x="1085700" y="487195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0"/>
          <p:cNvSpPr/>
          <p:nvPr/>
        </p:nvSpPr>
        <p:spPr>
          <a:xfrm>
            <a:off x="4895700" y="4516032"/>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0"/>
          <p:cNvSpPr/>
          <p:nvPr/>
        </p:nvSpPr>
        <p:spPr>
          <a:xfrm rot="8100000">
            <a:off x="8699949" y="4329169"/>
            <a:ext cx="122612" cy="122612"/>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0"/>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ll graph">
  <p:cSld name="BLANK_2">
    <p:spTree>
      <p:nvGrpSpPr>
        <p:cNvPr id="1" name="Shape 417"/>
        <p:cNvGrpSpPr/>
        <p:nvPr/>
      </p:nvGrpSpPr>
      <p:grpSpPr>
        <a:xfrm>
          <a:off x="0" y="0"/>
          <a:ext cx="0" cy="0"/>
          <a:chOff x="0" y="0"/>
          <a:chExt cx="0" cy="0"/>
        </a:xfrm>
      </p:grpSpPr>
      <p:sp>
        <p:nvSpPr>
          <p:cNvPr id="418" name="Google Shape;418;p11"/>
          <p:cNvSpPr/>
          <p:nvPr/>
        </p:nvSpPr>
        <p:spPr>
          <a:xfrm>
            <a:off x="-20075" y="636775"/>
            <a:ext cx="9203950" cy="4550900"/>
          </a:xfrm>
          <a:custGeom>
            <a:avLst/>
            <a:gdLst/>
            <a:ahLst/>
            <a:cxnLst/>
            <a:rect l="l" t="t" r="r" b="b"/>
            <a:pathLst>
              <a:path w="368158" h="182036" extrusionOk="0">
                <a:moveTo>
                  <a:pt x="41" y="263"/>
                </a:moveTo>
                <a:lnTo>
                  <a:pt x="16234" y="11294"/>
                </a:lnTo>
                <a:lnTo>
                  <a:pt x="31283" y="5122"/>
                </a:lnTo>
                <a:lnTo>
                  <a:pt x="62144" y="4991"/>
                </a:lnTo>
                <a:lnTo>
                  <a:pt x="77384" y="0"/>
                </a:lnTo>
                <a:lnTo>
                  <a:pt x="92624" y="13527"/>
                </a:lnTo>
                <a:lnTo>
                  <a:pt x="107674" y="21276"/>
                </a:lnTo>
                <a:lnTo>
                  <a:pt x="122723" y="21145"/>
                </a:lnTo>
                <a:lnTo>
                  <a:pt x="138725" y="10375"/>
                </a:lnTo>
                <a:lnTo>
                  <a:pt x="153775" y="7880"/>
                </a:lnTo>
                <a:lnTo>
                  <a:pt x="168443" y="2349"/>
                </a:lnTo>
                <a:lnTo>
                  <a:pt x="184064" y="14841"/>
                </a:lnTo>
                <a:lnTo>
                  <a:pt x="199304" y="15274"/>
                </a:lnTo>
                <a:lnTo>
                  <a:pt x="214354" y="25085"/>
                </a:lnTo>
                <a:lnTo>
                  <a:pt x="229784" y="25085"/>
                </a:lnTo>
                <a:lnTo>
                  <a:pt x="245786" y="20094"/>
                </a:lnTo>
                <a:lnTo>
                  <a:pt x="260836" y="20094"/>
                </a:lnTo>
                <a:lnTo>
                  <a:pt x="275123" y="11426"/>
                </a:lnTo>
                <a:lnTo>
                  <a:pt x="291316" y="16810"/>
                </a:lnTo>
                <a:lnTo>
                  <a:pt x="305603" y="8143"/>
                </a:lnTo>
                <a:lnTo>
                  <a:pt x="336464" y="8012"/>
                </a:lnTo>
                <a:lnTo>
                  <a:pt x="351514" y="11294"/>
                </a:lnTo>
                <a:lnTo>
                  <a:pt x="367325" y="2758"/>
                </a:lnTo>
                <a:lnTo>
                  <a:pt x="368158" y="181769"/>
                </a:lnTo>
                <a:lnTo>
                  <a:pt x="0" y="182036"/>
                </a:lnTo>
                <a:close/>
              </a:path>
            </a:pathLst>
          </a:custGeom>
          <a:solidFill>
            <a:schemeClr val="accent5"/>
          </a:solidFill>
          <a:ln>
            <a:noFill/>
          </a:ln>
        </p:spPr>
      </p:sp>
      <p:sp>
        <p:nvSpPr>
          <p:cNvPr id="419" name="Google Shape;419;p11"/>
          <p:cNvSpPr/>
          <p:nvPr/>
        </p:nvSpPr>
        <p:spPr>
          <a:xfrm>
            <a:off x="-33475" y="768100"/>
            <a:ext cx="9210650" cy="4406200"/>
          </a:xfrm>
          <a:custGeom>
            <a:avLst/>
            <a:gdLst/>
            <a:ahLst/>
            <a:cxnLst/>
            <a:rect l="l" t="t" r="r" b="b"/>
            <a:pathLst>
              <a:path w="368426" h="176248" extrusionOk="0">
                <a:moveTo>
                  <a:pt x="577" y="5516"/>
                </a:moveTo>
                <a:lnTo>
                  <a:pt x="16960" y="11214"/>
                </a:lnTo>
                <a:lnTo>
                  <a:pt x="47440" y="11214"/>
                </a:lnTo>
                <a:lnTo>
                  <a:pt x="62680" y="6843"/>
                </a:lnTo>
                <a:lnTo>
                  <a:pt x="77920" y="16156"/>
                </a:lnTo>
                <a:lnTo>
                  <a:pt x="93160" y="16156"/>
                </a:lnTo>
                <a:lnTo>
                  <a:pt x="107638" y="11214"/>
                </a:lnTo>
                <a:lnTo>
                  <a:pt x="122878" y="8173"/>
                </a:lnTo>
                <a:lnTo>
                  <a:pt x="138880" y="8173"/>
                </a:lnTo>
                <a:lnTo>
                  <a:pt x="154120" y="10834"/>
                </a:lnTo>
                <a:lnTo>
                  <a:pt x="168979" y="7603"/>
                </a:lnTo>
                <a:lnTo>
                  <a:pt x="184219" y="12734"/>
                </a:lnTo>
                <a:lnTo>
                  <a:pt x="199840" y="20527"/>
                </a:lnTo>
                <a:lnTo>
                  <a:pt x="214318" y="15205"/>
                </a:lnTo>
                <a:lnTo>
                  <a:pt x="229939" y="15205"/>
                </a:lnTo>
                <a:lnTo>
                  <a:pt x="245560" y="5892"/>
                </a:lnTo>
                <a:lnTo>
                  <a:pt x="260800" y="11214"/>
                </a:lnTo>
                <a:lnTo>
                  <a:pt x="276040" y="11214"/>
                </a:lnTo>
                <a:lnTo>
                  <a:pt x="291280" y="6843"/>
                </a:lnTo>
                <a:lnTo>
                  <a:pt x="321760" y="6843"/>
                </a:lnTo>
                <a:lnTo>
                  <a:pt x="337000" y="15966"/>
                </a:lnTo>
                <a:lnTo>
                  <a:pt x="351478" y="12734"/>
                </a:lnTo>
                <a:lnTo>
                  <a:pt x="367861" y="0"/>
                </a:lnTo>
                <a:lnTo>
                  <a:pt x="368426" y="176248"/>
                </a:lnTo>
                <a:lnTo>
                  <a:pt x="0" y="176248"/>
                </a:lnTo>
                <a:close/>
              </a:path>
            </a:pathLst>
          </a:custGeom>
          <a:solidFill>
            <a:srgbClr val="00CEF6">
              <a:alpha val="73460"/>
            </a:srgbClr>
          </a:solidFill>
          <a:ln>
            <a:noFill/>
          </a:ln>
        </p:spPr>
      </p:sp>
      <p:sp>
        <p:nvSpPr>
          <p:cNvPr id="420" name="Google Shape;420;p11"/>
          <p:cNvSpPr/>
          <p:nvPr/>
        </p:nvSpPr>
        <p:spPr>
          <a:xfrm rot="8100000">
            <a:off x="1847981" y="442969"/>
            <a:ext cx="122612" cy="122612"/>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1"/>
          <p:cNvSpPr/>
          <p:nvPr/>
        </p:nvSpPr>
        <p:spPr>
          <a:xfrm rot="8100000">
            <a:off x="6038981" y="726819"/>
            <a:ext cx="122612" cy="122612"/>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1"/>
          <p:cNvSpPr/>
          <p:nvPr/>
        </p:nvSpPr>
        <p:spPr>
          <a:xfrm rot="8100000">
            <a:off x="7181981" y="760169"/>
            <a:ext cx="122612" cy="122612"/>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1"/>
          <p:cNvGrpSpPr/>
          <p:nvPr/>
        </p:nvGrpSpPr>
        <p:grpSpPr>
          <a:xfrm>
            <a:off x="-9525" y="652475"/>
            <a:ext cx="9167825" cy="595300"/>
            <a:chOff x="-9525" y="4462475"/>
            <a:chExt cx="9167825" cy="595300"/>
          </a:xfrm>
        </p:grpSpPr>
        <p:sp>
          <p:nvSpPr>
            <p:cNvPr id="424" name="Google Shape;424;p11"/>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2"/>
              </a:solidFill>
              <a:prstDash val="solid"/>
              <a:round/>
              <a:headEnd type="none" w="med" len="med"/>
              <a:tailEnd type="none" w="med" len="med"/>
            </a:ln>
          </p:spPr>
        </p:sp>
        <p:sp>
          <p:nvSpPr>
            <p:cNvPr id="425" name="Google Shape;425;p11"/>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2"/>
              </a:solidFill>
              <a:prstDash val="solid"/>
              <a:round/>
              <a:headEnd type="none" w="med" len="med"/>
              <a:tailEnd type="none" w="med" len="med"/>
            </a:ln>
          </p:spPr>
        </p:sp>
        <p:sp>
          <p:nvSpPr>
            <p:cNvPr id="426" name="Google Shape;426;p11"/>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2"/>
              </a:solidFill>
              <a:prstDash val="solid"/>
              <a:round/>
              <a:headEnd type="none" w="med" len="med"/>
              <a:tailEnd type="none" w="med" len="med"/>
            </a:ln>
          </p:spPr>
        </p:sp>
      </p:grpSp>
      <p:grpSp>
        <p:nvGrpSpPr>
          <p:cNvPr id="427" name="Google Shape;427;p11"/>
          <p:cNvGrpSpPr/>
          <p:nvPr/>
        </p:nvGrpSpPr>
        <p:grpSpPr>
          <a:xfrm>
            <a:off x="-42837" y="633488"/>
            <a:ext cx="9229575" cy="642787"/>
            <a:chOff x="-42837" y="4443488"/>
            <a:chExt cx="9229575" cy="642787"/>
          </a:xfrm>
        </p:grpSpPr>
        <p:sp>
          <p:nvSpPr>
            <p:cNvPr id="428" name="Google Shape;428;p11"/>
            <p:cNvSpPr/>
            <p:nvPr/>
          </p:nvSpPr>
          <p:spPr>
            <a:xfrm>
              <a:off x="1114450" y="49006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a:off x="1495450" y="502927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a:off x="733450" y="49721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a:off x="352450" y="49626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42837" y="46054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1876450" y="48340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1"/>
            <p:cNvSpPr/>
            <p:nvPr/>
          </p:nvSpPr>
          <p:spPr>
            <a:xfrm>
              <a:off x="2257450" y="48292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1"/>
            <p:cNvSpPr/>
            <p:nvPr/>
          </p:nvSpPr>
          <p:spPr>
            <a:xfrm>
              <a:off x="2638450" y="454826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3019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3400450" y="46149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3781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4162450" y="49483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
            <p:cNvSpPr/>
            <p:nvPr/>
          </p:nvSpPr>
          <p:spPr>
            <a:xfrm>
              <a:off x="4543450" y="4667325"/>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p:nvPr/>
          </p:nvSpPr>
          <p:spPr>
            <a:xfrm>
              <a:off x="4924450" y="45435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1"/>
            <p:cNvSpPr/>
            <p:nvPr/>
          </p:nvSpPr>
          <p:spPr>
            <a:xfrm>
              <a:off x="5305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1"/>
            <p:cNvSpPr/>
            <p:nvPr/>
          </p:nvSpPr>
          <p:spPr>
            <a:xfrm>
              <a:off x="5686450" y="47721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1"/>
            <p:cNvSpPr/>
            <p:nvPr/>
          </p:nvSpPr>
          <p:spPr>
            <a:xfrm>
              <a:off x="6067450" y="484830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1"/>
            <p:cNvSpPr/>
            <p:nvPr/>
          </p:nvSpPr>
          <p:spPr>
            <a:xfrm>
              <a:off x="6448450" y="472923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1"/>
            <p:cNvSpPr/>
            <p:nvPr/>
          </p:nvSpPr>
          <p:spPr>
            <a:xfrm>
              <a:off x="6829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1"/>
            <p:cNvSpPr/>
            <p:nvPr/>
          </p:nvSpPr>
          <p:spPr>
            <a:xfrm>
              <a:off x="7210450" y="5024513"/>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1"/>
            <p:cNvSpPr/>
            <p:nvPr/>
          </p:nvSpPr>
          <p:spPr>
            <a:xfrm>
              <a:off x="7591450" y="44434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1"/>
            <p:cNvSpPr/>
            <p:nvPr/>
          </p:nvSpPr>
          <p:spPr>
            <a:xfrm>
              <a:off x="7972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1"/>
            <p:cNvSpPr/>
            <p:nvPr/>
          </p:nvSpPr>
          <p:spPr>
            <a:xfrm>
              <a:off x="8353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1"/>
            <p:cNvSpPr/>
            <p:nvPr/>
          </p:nvSpPr>
          <p:spPr>
            <a:xfrm>
              <a:off x="8734450" y="4557788"/>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1"/>
            <p:cNvSpPr/>
            <p:nvPr/>
          </p:nvSpPr>
          <p:spPr>
            <a:xfrm>
              <a:off x="9129738" y="4867350"/>
              <a:ext cx="57000" cy="5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11"/>
          <p:cNvSpPr/>
          <p:nvPr/>
        </p:nvSpPr>
        <p:spPr>
          <a:xfrm>
            <a:off x="2990700" y="77620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1"/>
          <p:cNvSpPr/>
          <p:nvPr/>
        </p:nvSpPr>
        <p:spPr>
          <a:xfrm>
            <a:off x="1085700" y="1061950"/>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1"/>
          <p:cNvSpPr/>
          <p:nvPr/>
        </p:nvSpPr>
        <p:spPr>
          <a:xfrm>
            <a:off x="4895700" y="706032"/>
            <a:ext cx="114600" cy="114600"/>
          </a:xfrm>
          <a:prstGeom prst="ellipse">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1"/>
          <p:cNvSpPr/>
          <p:nvPr/>
        </p:nvSpPr>
        <p:spPr>
          <a:xfrm rot="8100000">
            <a:off x="8699949" y="519169"/>
            <a:ext cx="122612" cy="122612"/>
          </a:xfrm>
          <a:prstGeom prst="teardrop">
            <a:avLst>
              <a:gd name="adj" fmla="val 10000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1"/>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381000" y="7"/>
            <a:ext cx="8382000" cy="5162348"/>
            <a:chOff x="381000" y="-18750"/>
            <a:chExt cx="8382000" cy="5181000"/>
          </a:xfrm>
        </p:grpSpPr>
        <p:cxnSp>
          <p:nvCxnSpPr>
            <p:cNvPr id="7" name="Google Shape;7;p1"/>
            <p:cNvCxnSpPr/>
            <p:nvPr/>
          </p:nvCxnSpPr>
          <p:spPr>
            <a:xfrm>
              <a:off x="762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8" name="Google Shape;8;p1"/>
            <p:cNvCxnSpPr/>
            <p:nvPr/>
          </p:nvCxnSpPr>
          <p:spPr>
            <a:xfrm>
              <a:off x="1524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9" name="Google Shape;9;p1"/>
            <p:cNvCxnSpPr/>
            <p:nvPr/>
          </p:nvCxnSpPr>
          <p:spPr>
            <a:xfrm>
              <a:off x="2286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0" name="Google Shape;10;p1"/>
            <p:cNvCxnSpPr/>
            <p:nvPr/>
          </p:nvCxnSpPr>
          <p:spPr>
            <a:xfrm>
              <a:off x="3048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1"/>
            <p:cNvCxnSpPr/>
            <p:nvPr/>
          </p:nvCxnSpPr>
          <p:spPr>
            <a:xfrm>
              <a:off x="3810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1"/>
            <p:cNvCxnSpPr/>
            <p:nvPr/>
          </p:nvCxnSpPr>
          <p:spPr>
            <a:xfrm>
              <a:off x="4572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1"/>
            <p:cNvCxnSpPr/>
            <p:nvPr/>
          </p:nvCxnSpPr>
          <p:spPr>
            <a:xfrm>
              <a:off x="5334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1"/>
            <p:cNvCxnSpPr/>
            <p:nvPr/>
          </p:nvCxnSpPr>
          <p:spPr>
            <a:xfrm>
              <a:off x="6096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1"/>
            <p:cNvCxnSpPr/>
            <p:nvPr/>
          </p:nvCxnSpPr>
          <p:spPr>
            <a:xfrm>
              <a:off x="6858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1"/>
            <p:cNvCxnSpPr/>
            <p:nvPr/>
          </p:nvCxnSpPr>
          <p:spPr>
            <a:xfrm>
              <a:off x="7620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1"/>
            <p:cNvCxnSpPr/>
            <p:nvPr/>
          </p:nvCxnSpPr>
          <p:spPr>
            <a:xfrm>
              <a:off x="8382000" y="-18750"/>
              <a:ext cx="0" cy="518100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1"/>
            <p:cNvCxnSpPr/>
            <p:nvPr/>
          </p:nvCxnSpPr>
          <p:spPr>
            <a:xfrm>
              <a:off x="381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19" name="Google Shape;19;p1"/>
            <p:cNvCxnSpPr/>
            <p:nvPr/>
          </p:nvCxnSpPr>
          <p:spPr>
            <a:xfrm>
              <a:off x="1143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0" name="Google Shape;20;p1"/>
            <p:cNvCxnSpPr/>
            <p:nvPr/>
          </p:nvCxnSpPr>
          <p:spPr>
            <a:xfrm>
              <a:off x="1905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1" name="Google Shape;21;p1"/>
            <p:cNvCxnSpPr/>
            <p:nvPr/>
          </p:nvCxnSpPr>
          <p:spPr>
            <a:xfrm>
              <a:off x="2667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2" name="Google Shape;22;p1"/>
            <p:cNvCxnSpPr/>
            <p:nvPr/>
          </p:nvCxnSpPr>
          <p:spPr>
            <a:xfrm>
              <a:off x="3429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3" name="Google Shape;23;p1"/>
            <p:cNvCxnSpPr/>
            <p:nvPr/>
          </p:nvCxnSpPr>
          <p:spPr>
            <a:xfrm>
              <a:off x="4191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4" name="Google Shape;24;p1"/>
            <p:cNvCxnSpPr/>
            <p:nvPr/>
          </p:nvCxnSpPr>
          <p:spPr>
            <a:xfrm>
              <a:off x="4953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5" name="Google Shape;25;p1"/>
            <p:cNvCxnSpPr/>
            <p:nvPr/>
          </p:nvCxnSpPr>
          <p:spPr>
            <a:xfrm>
              <a:off x="5715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6" name="Google Shape;26;p1"/>
            <p:cNvCxnSpPr/>
            <p:nvPr/>
          </p:nvCxnSpPr>
          <p:spPr>
            <a:xfrm>
              <a:off x="6477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7" name="Google Shape;27;p1"/>
            <p:cNvCxnSpPr/>
            <p:nvPr/>
          </p:nvCxnSpPr>
          <p:spPr>
            <a:xfrm>
              <a:off x="7239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8" name="Google Shape;28;p1"/>
            <p:cNvCxnSpPr/>
            <p:nvPr/>
          </p:nvCxnSpPr>
          <p:spPr>
            <a:xfrm>
              <a:off x="8001000" y="-18750"/>
              <a:ext cx="0" cy="5181000"/>
            </a:xfrm>
            <a:prstGeom prst="straightConnector1">
              <a:avLst/>
            </a:prstGeom>
            <a:noFill/>
            <a:ln w="9525" cap="flat" cmpd="sng">
              <a:solidFill>
                <a:srgbClr val="F3F3F3"/>
              </a:solidFill>
              <a:prstDash val="dash"/>
              <a:round/>
              <a:headEnd type="none" w="med" len="med"/>
              <a:tailEnd type="none" w="med" len="med"/>
            </a:ln>
          </p:spPr>
        </p:cxnSp>
        <p:cxnSp>
          <p:nvCxnSpPr>
            <p:cNvPr id="29" name="Google Shape;29;p1"/>
            <p:cNvCxnSpPr/>
            <p:nvPr/>
          </p:nvCxnSpPr>
          <p:spPr>
            <a:xfrm>
              <a:off x="8763000" y="-18750"/>
              <a:ext cx="0" cy="5181000"/>
            </a:xfrm>
            <a:prstGeom prst="straightConnector1">
              <a:avLst/>
            </a:prstGeom>
            <a:noFill/>
            <a:ln w="9525" cap="flat" cmpd="sng">
              <a:solidFill>
                <a:srgbClr val="F3F3F3"/>
              </a:solidFill>
              <a:prstDash val="dash"/>
              <a:round/>
              <a:headEnd type="none" w="med" len="med"/>
              <a:tailEnd type="none" w="med" len="med"/>
            </a:ln>
          </p:spPr>
        </p:cxnSp>
      </p:grpSp>
      <p:sp>
        <p:nvSpPr>
          <p:cNvPr id="30" name="Google Shape;30;p1"/>
          <p:cNvSpPr txBox="1">
            <a:spLocks noGrp="1"/>
          </p:cNvSpPr>
          <p:nvPr>
            <p:ph type="title"/>
          </p:nvPr>
        </p:nvSpPr>
        <p:spPr>
          <a:xfrm>
            <a:off x="1047750" y="634125"/>
            <a:ext cx="6996600" cy="7158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1pPr>
            <a:lvl2pPr lvl="1"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2pPr>
            <a:lvl3pPr lvl="2"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3pPr>
            <a:lvl4pPr lvl="3"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4pPr>
            <a:lvl5pPr lvl="4"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5pPr>
            <a:lvl6pPr lvl="5"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6pPr>
            <a:lvl7pPr lvl="6"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7pPr>
            <a:lvl8pPr lvl="7"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8pPr>
            <a:lvl9pPr lvl="8" algn="ctr">
              <a:spcBef>
                <a:spcPts val="0"/>
              </a:spcBef>
              <a:spcAft>
                <a:spcPts val="0"/>
              </a:spcAft>
              <a:buClr>
                <a:schemeClr val="accent1"/>
              </a:buClr>
              <a:buSzPts val="2000"/>
              <a:buFont typeface="Oswald"/>
              <a:buNone/>
              <a:defRPr sz="2000" b="1">
                <a:solidFill>
                  <a:schemeClr val="accent1"/>
                </a:solidFill>
                <a:latin typeface="Oswald"/>
                <a:ea typeface="Oswald"/>
                <a:cs typeface="Oswald"/>
                <a:sym typeface="Oswald"/>
              </a:defRPr>
            </a:lvl9pPr>
          </a:lstStyle>
          <a:p>
            <a:endParaRPr/>
          </a:p>
        </p:txBody>
      </p:sp>
      <p:sp>
        <p:nvSpPr>
          <p:cNvPr id="31" name="Google Shape;31;p1"/>
          <p:cNvSpPr txBox="1">
            <a:spLocks noGrp="1"/>
          </p:cNvSpPr>
          <p:nvPr>
            <p:ph type="body" idx="1"/>
          </p:nvPr>
        </p:nvSpPr>
        <p:spPr>
          <a:xfrm>
            <a:off x="1075850" y="1540175"/>
            <a:ext cx="6996600" cy="19221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1"/>
              </a:buClr>
              <a:buSzPts val="2000"/>
              <a:buFont typeface="Source Sans Pro"/>
              <a:buChar char="◉"/>
              <a:defRPr sz="2000">
                <a:solidFill>
                  <a:schemeClr val="dk1"/>
                </a:solidFill>
                <a:latin typeface="Source Sans Pro"/>
                <a:ea typeface="Source Sans Pro"/>
                <a:cs typeface="Source Sans Pro"/>
                <a:sym typeface="Source Sans Pro"/>
              </a:defRPr>
            </a:lvl1pPr>
            <a:lvl2pPr marL="914400" lvl="1"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2pPr>
            <a:lvl3pPr marL="1371600" lvl="2"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3pPr>
            <a:lvl4pPr marL="1828800" lvl="3"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4pPr>
            <a:lvl5pPr marL="2286000" lvl="4"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5pPr>
            <a:lvl6pPr marL="2743200" lvl="5"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6pPr>
            <a:lvl7pPr marL="3200400" lvl="6"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7pPr>
            <a:lvl8pPr marL="3657600" lvl="7"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8pPr>
            <a:lvl9pPr marL="4114800" lvl="8"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a:endParaRPr/>
          </a:p>
        </p:txBody>
      </p:sp>
      <p:sp>
        <p:nvSpPr>
          <p:cNvPr id="32" name="Google Shape;32;p1"/>
          <p:cNvSpPr txBox="1">
            <a:spLocks noGrp="1"/>
          </p:cNvSpPr>
          <p:nvPr>
            <p:ph type="sldNum" idx="12"/>
          </p:nvPr>
        </p:nvSpPr>
        <p:spPr>
          <a:xfrm>
            <a:off x="8556775" y="4826200"/>
            <a:ext cx="548700" cy="317400"/>
          </a:xfrm>
          <a:prstGeom prst="rect">
            <a:avLst/>
          </a:prstGeom>
          <a:noFill/>
          <a:ln>
            <a:noFill/>
          </a:ln>
        </p:spPr>
        <p:txBody>
          <a:bodyPr spcFirstLastPara="1" wrap="square" lIns="91425" tIns="91425" rIns="91425" bIns="91425" anchor="t" anchorCtr="0">
            <a:noAutofit/>
          </a:bodyPr>
          <a:lstStyle>
            <a:lvl1pPr lvl="0" algn="r">
              <a:buNone/>
              <a:defRPr sz="1000">
                <a:solidFill>
                  <a:srgbClr val="FFFFFF"/>
                </a:solidFill>
                <a:latin typeface="Oswald"/>
                <a:ea typeface="Oswald"/>
                <a:cs typeface="Oswald"/>
                <a:sym typeface="Oswald"/>
              </a:defRPr>
            </a:lvl1pPr>
            <a:lvl2pPr lvl="1" algn="r">
              <a:buNone/>
              <a:defRPr sz="1000">
                <a:solidFill>
                  <a:srgbClr val="FFFFFF"/>
                </a:solidFill>
                <a:latin typeface="Oswald"/>
                <a:ea typeface="Oswald"/>
                <a:cs typeface="Oswald"/>
                <a:sym typeface="Oswald"/>
              </a:defRPr>
            </a:lvl2pPr>
            <a:lvl3pPr lvl="2" algn="r">
              <a:buNone/>
              <a:defRPr sz="1000">
                <a:solidFill>
                  <a:srgbClr val="FFFFFF"/>
                </a:solidFill>
                <a:latin typeface="Oswald"/>
                <a:ea typeface="Oswald"/>
                <a:cs typeface="Oswald"/>
                <a:sym typeface="Oswald"/>
              </a:defRPr>
            </a:lvl3pPr>
            <a:lvl4pPr lvl="3" algn="r">
              <a:buNone/>
              <a:defRPr sz="1000">
                <a:solidFill>
                  <a:srgbClr val="FFFFFF"/>
                </a:solidFill>
                <a:latin typeface="Oswald"/>
                <a:ea typeface="Oswald"/>
                <a:cs typeface="Oswald"/>
                <a:sym typeface="Oswald"/>
              </a:defRPr>
            </a:lvl4pPr>
            <a:lvl5pPr lvl="4" algn="r">
              <a:buNone/>
              <a:defRPr sz="1000">
                <a:solidFill>
                  <a:srgbClr val="FFFFFF"/>
                </a:solidFill>
                <a:latin typeface="Oswald"/>
                <a:ea typeface="Oswald"/>
                <a:cs typeface="Oswald"/>
                <a:sym typeface="Oswald"/>
              </a:defRPr>
            </a:lvl5pPr>
            <a:lvl6pPr lvl="5" algn="r">
              <a:buNone/>
              <a:defRPr sz="1000">
                <a:solidFill>
                  <a:srgbClr val="FFFFFF"/>
                </a:solidFill>
                <a:latin typeface="Oswald"/>
                <a:ea typeface="Oswald"/>
                <a:cs typeface="Oswald"/>
                <a:sym typeface="Oswald"/>
              </a:defRPr>
            </a:lvl6pPr>
            <a:lvl7pPr lvl="6" algn="r">
              <a:buNone/>
              <a:defRPr sz="1000">
                <a:solidFill>
                  <a:srgbClr val="FFFFFF"/>
                </a:solidFill>
                <a:latin typeface="Oswald"/>
                <a:ea typeface="Oswald"/>
                <a:cs typeface="Oswald"/>
                <a:sym typeface="Oswald"/>
              </a:defRPr>
            </a:lvl7pPr>
            <a:lvl8pPr lvl="7" algn="r">
              <a:buNone/>
              <a:defRPr sz="1000">
                <a:solidFill>
                  <a:srgbClr val="FFFFFF"/>
                </a:solidFill>
                <a:latin typeface="Oswald"/>
                <a:ea typeface="Oswald"/>
                <a:cs typeface="Oswald"/>
                <a:sym typeface="Oswald"/>
              </a:defRPr>
            </a:lvl8pPr>
            <a:lvl9pPr lvl="8" algn="r">
              <a:buNone/>
              <a:defRPr sz="1000">
                <a:solidFill>
                  <a:srgbClr val="FFFFFF"/>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6" r:id="rId5"/>
    <p:sldLayoutId id="2147483657"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26.sv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26.sv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21" name="Google Shape;721;p35"/>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a:t>
            </a:fld>
            <a:endParaRPr/>
          </a:p>
        </p:txBody>
      </p:sp>
      <p:sp>
        <p:nvSpPr>
          <p:cNvPr id="5" name="WordArt 11"/>
          <p:cNvSpPr>
            <a:spLocks noChangeArrowheads="1" noChangeShapeType="1" noTextEdit="1"/>
          </p:cNvSpPr>
          <p:nvPr/>
        </p:nvSpPr>
        <p:spPr bwMode="auto">
          <a:xfrm>
            <a:off x="489536" y="951722"/>
            <a:ext cx="7954027" cy="2127380"/>
          </a:xfrm>
          <a:prstGeom prst="rect">
            <a:avLst/>
          </a:prstGeom>
        </p:spPr>
        <p:txBody>
          <a:bodyPr wrap="none" fromWordArt="1">
            <a:prstTxWarp prst="textChevron">
              <a:avLst/>
            </a:prstTxWarp>
            <a:scene3d>
              <a:camera prst="perspectiveLeft"/>
              <a:lightRig rig="threePt" dir="t"/>
            </a:scene3d>
          </a:bodyPr>
          <a:lstStyle/>
          <a:p>
            <a:pPr algn="ctr">
              <a:lnSpc>
                <a:spcPct val="150000"/>
              </a:lnSpc>
            </a:pPr>
            <a:r>
              <a:rPr lang="en-US" sz="6600" b="1" kern="1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Chào mừng các em </a:t>
            </a:r>
          </a:p>
          <a:p>
            <a:pPr algn="ctr">
              <a:lnSpc>
                <a:spcPct val="150000"/>
              </a:lnSpc>
            </a:pPr>
            <a:r>
              <a:rPr lang="en-US" sz="6600" b="1" kern="1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đến với bài học hôm nay</a:t>
            </a:r>
          </a:p>
        </p:txBody>
      </p:sp>
    </p:spTree>
    <p:extLst>
      <p:ext uri="{BB962C8B-B14F-4D97-AF65-F5344CB8AC3E}">
        <p14:creationId xmlns:p14="http://schemas.microsoft.com/office/powerpoint/2010/main" val="1116468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13" name="Picture 12"/>
          <p:cNvPicPr>
            <a:picLocks noChangeAspect="1"/>
          </p:cNvPicPr>
          <p:nvPr/>
        </p:nvPicPr>
        <p:blipFill>
          <a:blip r:embed="rId2"/>
          <a:stretch>
            <a:fillRect/>
          </a:stretch>
        </p:blipFill>
        <p:spPr>
          <a:xfrm>
            <a:off x="-1" y="-1"/>
            <a:ext cx="9251577" cy="5143501"/>
          </a:xfrm>
          <a:prstGeom prst="rect">
            <a:avLst/>
          </a:prstGeom>
        </p:spPr>
      </p:pic>
    </p:spTree>
    <p:extLst>
      <p:ext uri="{BB962C8B-B14F-4D97-AF65-F5344CB8AC3E}">
        <p14:creationId xmlns:p14="http://schemas.microsoft.com/office/powerpoint/2010/main" val="171002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5122" name="Picture 2" descr="Khai thác, chế biến dầu khí ở việt nam – thách thức và giải pháp (kỳ 1) |  LILAMA18-1.COM.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4047" y="1502924"/>
            <a:ext cx="4644189" cy="3097219"/>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524;p20"/>
          <p:cNvSpPr txBox="1">
            <a:spLocks/>
          </p:cNvSpPr>
          <p:nvPr/>
        </p:nvSpPr>
        <p:spPr>
          <a:xfrm>
            <a:off x="830179" y="370202"/>
            <a:ext cx="7591927" cy="11327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1pPr>
            <a:lvl2pPr marR="0" lvl="1"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2pPr>
            <a:lvl3pPr marR="0" lvl="2"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3pPr>
            <a:lvl4pPr marR="0" lvl="3"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4pPr>
            <a:lvl5pPr marR="0" lvl="4"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5pPr>
            <a:lvl6pPr marR="0" lvl="5"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6pPr>
            <a:lvl7pPr marR="0" lvl="6"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7pPr>
            <a:lvl8pPr marR="0" lvl="7"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8pPr>
            <a:lvl9pPr marR="0" lvl="8"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9pPr>
          </a:lstStyle>
          <a:p>
            <a:pPr>
              <a:lnSpc>
                <a:spcPct val="135000"/>
              </a:lnSpc>
            </a:pPr>
            <a:r>
              <a:rPr lang="en-GB" sz="2800" b="0" dirty="0" err="1">
                <a:solidFill>
                  <a:schemeClr val="tx1"/>
                </a:solidFill>
                <a:latin typeface="Arial" panose="020B0604020202020204" pitchFamily="34" charset="0"/>
                <a:cs typeface="Arial" panose="020B0604020202020204" pitchFamily="34" charset="0"/>
              </a:rPr>
              <a:t>Để</a:t>
            </a:r>
            <a:r>
              <a:rPr lang="en-GB" sz="2800" b="0" dirty="0">
                <a:solidFill>
                  <a:schemeClr val="tx1"/>
                </a:solidFill>
                <a:latin typeface="Arial" panose="020B0604020202020204" pitchFamily="34" charset="0"/>
                <a:cs typeface="Arial" panose="020B0604020202020204" pitchFamily="34" charset="0"/>
              </a:rPr>
              <a:t> </a:t>
            </a:r>
            <a:r>
              <a:rPr lang="en-GB" sz="2800" b="0" dirty="0" err="1">
                <a:solidFill>
                  <a:schemeClr val="tx1"/>
                </a:solidFill>
                <a:latin typeface="Arial" panose="020B0604020202020204" pitchFamily="34" charset="0"/>
                <a:cs typeface="Arial" panose="020B0604020202020204" pitchFamily="34" charset="0"/>
              </a:rPr>
              <a:t>vận</a:t>
            </a:r>
            <a:r>
              <a:rPr lang="en-GB" sz="2800" b="0" dirty="0">
                <a:solidFill>
                  <a:schemeClr val="tx1"/>
                </a:solidFill>
                <a:latin typeface="Arial" panose="020B0604020202020204" pitchFamily="34" charset="0"/>
                <a:cs typeface="Arial" panose="020B0604020202020204" pitchFamily="34" charset="0"/>
              </a:rPr>
              <a:t> </a:t>
            </a:r>
            <a:r>
              <a:rPr lang="en-GB" sz="2800" b="0" dirty="0" err="1">
                <a:solidFill>
                  <a:schemeClr val="tx1"/>
                </a:solidFill>
                <a:latin typeface="Arial" panose="020B0604020202020204" pitchFamily="34" charset="0"/>
                <a:cs typeface="Arial" panose="020B0604020202020204" pitchFamily="34" charset="0"/>
              </a:rPr>
              <a:t>chuyển</a:t>
            </a:r>
            <a:r>
              <a:rPr lang="en-GB" sz="2800" b="0" dirty="0">
                <a:solidFill>
                  <a:schemeClr val="tx1"/>
                </a:solidFill>
                <a:latin typeface="Arial" panose="020B0604020202020204" pitchFamily="34" charset="0"/>
                <a:cs typeface="Arial" panose="020B0604020202020204" pitchFamily="34" charset="0"/>
              </a:rPr>
              <a:t> </a:t>
            </a:r>
            <a:r>
              <a:rPr lang="en-GB" sz="2800" b="0" dirty="0" err="1">
                <a:solidFill>
                  <a:schemeClr val="tx1"/>
                </a:solidFill>
                <a:latin typeface="Arial" panose="020B0604020202020204" pitchFamily="34" charset="0"/>
                <a:cs typeface="Arial" panose="020B0604020202020204" pitchFamily="34" charset="0"/>
              </a:rPr>
              <a:t>dầu</a:t>
            </a:r>
            <a:r>
              <a:rPr lang="en-GB" sz="2800" b="0" dirty="0">
                <a:solidFill>
                  <a:schemeClr val="tx1"/>
                </a:solidFill>
                <a:latin typeface="Arial" panose="020B0604020202020204" pitchFamily="34" charset="0"/>
                <a:cs typeface="Arial" panose="020B0604020202020204" pitchFamily="34" charset="0"/>
              </a:rPr>
              <a:t> </a:t>
            </a:r>
            <a:r>
              <a:rPr lang="en-GB" sz="2800" b="0" dirty="0" err="1">
                <a:solidFill>
                  <a:schemeClr val="tx1"/>
                </a:solidFill>
                <a:latin typeface="Arial" panose="020B0604020202020204" pitchFamily="34" charset="0"/>
                <a:cs typeface="Arial" panose="020B0604020202020204" pitchFamily="34" charset="0"/>
              </a:rPr>
              <a:t>thô</a:t>
            </a:r>
            <a:r>
              <a:rPr lang="en-GB" sz="2800" b="0" dirty="0">
                <a:solidFill>
                  <a:schemeClr val="tx1"/>
                </a:solidFill>
                <a:latin typeface="Arial" panose="020B0604020202020204" pitchFamily="34" charset="0"/>
                <a:cs typeface="Arial" panose="020B0604020202020204" pitchFamily="34" charset="0"/>
              </a:rPr>
              <a:t> (</a:t>
            </a:r>
            <a:r>
              <a:rPr lang="en-GB" sz="2800" b="0" dirty="0" err="1">
                <a:solidFill>
                  <a:schemeClr val="tx1"/>
                </a:solidFill>
                <a:latin typeface="Arial" panose="020B0604020202020204" pitchFamily="34" charset="0"/>
                <a:cs typeface="Arial" panose="020B0604020202020204" pitchFamily="34" charset="0"/>
              </a:rPr>
              <a:t>thể</a:t>
            </a:r>
            <a:r>
              <a:rPr lang="en-GB" sz="2800" b="0" dirty="0">
                <a:solidFill>
                  <a:schemeClr val="tx1"/>
                </a:solidFill>
                <a:latin typeface="Arial" panose="020B0604020202020204" pitchFamily="34" charset="0"/>
                <a:cs typeface="Arial" panose="020B0604020202020204" pitchFamily="34" charset="0"/>
              </a:rPr>
              <a:t> </a:t>
            </a:r>
            <a:r>
              <a:rPr lang="en-GB" sz="2800" b="0" dirty="0" err="1">
                <a:solidFill>
                  <a:schemeClr val="tx1"/>
                </a:solidFill>
                <a:latin typeface="Arial" panose="020B0604020202020204" pitchFamily="34" charset="0"/>
                <a:cs typeface="Arial" panose="020B0604020202020204" pitchFamily="34" charset="0"/>
              </a:rPr>
              <a:t>lỏng</a:t>
            </a:r>
            <a:r>
              <a:rPr lang="en-GB" sz="2800" b="0" dirty="0">
                <a:solidFill>
                  <a:schemeClr val="tx1"/>
                </a:solidFill>
                <a:latin typeface="Arial" panose="020B0604020202020204" pitchFamily="34" charset="0"/>
                <a:cs typeface="Arial" panose="020B0604020202020204" pitchFamily="34" charset="0"/>
              </a:rPr>
              <a:t>) </a:t>
            </a:r>
            <a:r>
              <a:rPr lang="en-GB" sz="2800" b="0" dirty="0" err="1">
                <a:solidFill>
                  <a:schemeClr val="tx1"/>
                </a:solidFill>
                <a:latin typeface="Arial" panose="020B0604020202020204" pitchFamily="34" charset="0"/>
                <a:cs typeface="Arial" panose="020B0604020202020204" pitchFamily="34" charset="0"/>
              </a:rPr>
              <a:t>từ</a:t>
            </a:r>
            <a:r>
              <a:rPr lang="en-GB" sz="2800" b="0" dirty="0">
                <a:solidFill>
                  <a:schemeClr val="tx1"/>
                </a:solidFill>
                <a:latin typeface="Arial" panose="020B0604020202020204" pitchFamily="34" charset="0"/>
                <a:cs typeface="Arial" panose="020B0604020202020204" pitchFamily="34" charset="0"/>
              </a:rPr>
              <a:t> </a:t>
            </a:r>
            <a:r>
              <a:rPr lang="en-GB" sz="2800" b="0" dirty="0" err="1">
                <a:solidFill>
                  <a:schemeClr val="tx1"/>
                </a:solidFill>
                <a:latin typeface="Arial" panose="020B0604020202020204" pitchFamily="34" charset="0"/>
                <a:cs typeface="Arial" panose="020B0604020202020204" pitchFamily="34" charset="0"/>
              </a:rPr>
              <a:t>biển</a:t>
            </a:r>
            <a:r>
              <a:rPr lang="en-GB" sz="2800" b="0" dirty="0">
                <a:solidFill>
                  <a:schemeClr val="tx1"/>
                </a:solidFill>
                <a:latin typeface="Arial" panose="020B0604020202020204" pitchFamily="34" charset="0"/>
                <a:cs typeface="Arial" panose="020B0604020202020204" pitchFamily="34" charset="0"/>
              </a:rPr>
              <a:t> </a:t>
            </a:r>
            <a:r>
              <a:rPr lang="en-GB" sz="2800" b="0" dirty="0" err="1">
                <a:solidFill>
                  <a:schemeClr val="tx1"/>
                </a:solidFill>
                <a:latin typeface="Arial" panose="020B0604020202020204" pitchFamily="34" charset="0"/>
                <a:cs typeface="Arial" panose="020B0604020202020204" pitchFamily="34" charset="0"/>
              </a:rPr>
              <a:t>vào</a:t>
            </a:r>
            <a:r>
              <a:rPr lang="en-GB" sz="2800" b="0" dirty="0">
                <a:solidFill>
                  <a:schemeClr val="tx1"/>
                </a:solidFill>
                <a:latin typeface="Arial" panose="020B0604020202020204" pitchFamily="34" charset="0"/>
                <a:cs typeface="Arial" panose="020B0604020202020204" pitchFamily="34" charset="0"/>
              </a:rPr>
              <a:t> </a:t>
            </a:r>
            <a:r>
              <a:rPr lang="en-GB" sz="2800" b="0" dirty="0" err="1">
                <a:solidFill>
                  <a:schemeClr val="tx1"/>
                </a:solidFill>
                <a:latin typeface="Arial" panose="020B0604020202020204" pitchFamily="34" charset="0"/>
                <a:cs typeface="Arial" panose="020B0604020202020204" pitchFamily="34" charset="0"/>
              </a:rPr>
              <a:t>đất</a:t>
            </a:r>
            <a:r>
              <a:rPr lang="en-GB" sz="2800" b="0" dirty="0">
                <a:solidFill>
                  <a:schemeClr val="tx1"/>
                </a:solidFill>
                <a:latin typeface="Arial" panose="020B0604020202020204" pitchFamily="34" charset="0"/>
                <a:cs typeface="Arial" panose="020B0604020202020204" pitchFamily="34" charset="0"/>
              </a:rPr>
              <a:t> </a:t>
            </a:r>
            <a:r>
              <a:rPr lang="en-GB" sz="2800" b="0" dirty="0" err="1">
                <a:solidFill>
                  <a:schemeClr val="tx1"/>
                </a:solidFill>
                <a:latin typeface="Arial" panose="020B0604020202020204" pitchFamily="34" charset="0"/>
                <a:cs typeface="Arial" panose="020B0604020202020204" pitchFamily="34" charset="0"/>
              </a:rPr>
              <a:t>liền</a:t>
            </a:r>
            <a:r>
              <a:rPr lang="en-GB" sz="2800" b="0" dirty="0">
                <a:solidFill>
                  <a:schemeClr val="tx1"/>
                </a:solidFill>
                <a:latin typeface="Arial" panose="020B0604020202020204" pitchFamily="34" charset="0"/>
                <a:cs typeface="Arial" panose="020B0604020202020204" pitchFamily="34" charset="0"/>
              </a:rPr>
              <a:t> ta </a:t>
            </a:r>
            <a:r>
              <a:rPr lang="en-GB" sz="2800" b="0" dirty="0" err="1">
                <a:solidFill>
                  <a:schemeClr val="tx1"/>
                </a:solidFill>
                <a:latin typeface="Arial" panose="020B0604020202020204" pitchFamily="34" charset="0"/>
                <a:cs typeface="Arial" panose="020B0604020202020204" pitchFamily="34" charset="0"/>
              </a:rPr>
              <a:t>có</a:t>
            </a:r>
            <a:r>
              <a:rPr lang="en-GB" sz="2800" b="0" dirty="0">
                <a:solidFill>
                  <a:schemeClr val="tx1"/>
                </a:solidFill>
                <a:latin typeface="Arial" panose="020B0604020202020204" pitchFamily="34" charset="0"/>
                <a:cs typeface="Arial" panose="020B0604020202020204" pitchFamily="34" charset="0"/>
              </a:rPr>
              <a:t> </a:t>
            </a:r>
            <a:r>
              <a:rPr lang="en-GB" sz="2800" b="0" dirty="0" err="1">
                <a:solidFill>
                  <a:schemeClr val="tx1"/>
                </a:solidFill>
                <a:latin typeface="Arial" panose="020B0604020202020204" pitchFamily="34" charset="0"/>
                <a:cs typeface="Arial" panose="020B0604020202020204" pitchFamily="34" charset="0"/>
              </a:rPr>
              <a:t>thể</a:t>
            </a:r>
            <a:r>
              <a:rPr lang="en-GB" sz="2800" b="0" dirty="0">
                <a:solidFill>
                  <a:schemeClr val="tx1"/>
                </a:solidFill>
                <a:latin typeface="Arial" panose="020B0604020202020204" pitchFamily="34" charset="0"/>
                <a:cs typeface="Arial" panose="020B0604020202020204" pitchFamily="34" charset="0"/>
              </a:rPr>
              <a:t> </a:t>
            </a:r>
            <a:r>
              <a:rPr lang="en-GB" sz="2800" b="0" dirty="0" err="1">
                <a:solidFill>
                  <a:schemeClr val="tx1"/>
                </a:solidFill>
                <a:latin typeface="Arial" panose="020B0604020202020204" pitchFamily="34" charset="0"/>
                <a:cs typeface="Arial" panose="020B0604020202020204" pitchFamily="34" charset="0"/>
              </a:rPr>
              <a:t>dùng</a:t>
            </a:r>
            <a:r>
              <a:rPr lang="en-GB" sz="2800" b="0" dirty="0">
                <a:solidFill>
                  <a:schemeClr val="tx1"/>
                </a:solidFill>
                <a:latin typeface="Arial" panose="020B0604020202020204" pitchFamily="34" charset="0"/>
                <a:cs typeface="Arial" panose="020B0604020202020204" pitchFamily="34" charset="0"/>
              </a:rPr>
              <a:t> </a:t>
            </a:r>
            <a:r>
              <a:rPr lang="en-GB" sz="2800" b="0" dirty="0" err="1">
                <a:solidFill>
                  <a:schemeClr val="tx1"/>
                </a:solidFill>
                <a:latin typeface="Arial" panose="020B0604020202020204" pitchFamily="34" charset="0"/>
                <a:cs typeface="Arial" panose="020B0604020202020204" pitchFamily="34" charset="0"/>
              </a:rPr>
              <a:t>những</a:t>
            </a:r>
            <a:r>
              <a:rPr lang="en-GB" sz="2800" b="0" dirty="0">
                <a:solidFill>
                  <a:schemeClr val="tx1"/>
                </a:solidFill>
                <a:latin typeface="Arial" panose="020B0604020202020204" pitchFamily="34" charset="0"/>
                <a:cs typeface="Arial" panose="020B0604020202020204" pitchFamily="34" charset="0"/>
              </a:rPr>
              <a:t> </a:t>
            </a:r>
            <a:r>
              <a:rPr lang="en-GB" sz="2800" b="0" dirty="0" err="1">
                <a:solidFill>
                  <a:schemeClr val="tx1"/>
                </a:solidFill>
                <a:latin typeface="Arial" panose="020B0604020202020204" pitchFamily="34" charset="0"/>
                <a:cs typeface="Arial" panose="020B0604020202020204" pitchFamily="34" charset="0"/>
              </a:rPr>
              <a:t>cách</a:t>
            </a:r>
            <a:r>
              <a:rPr lang="en-GB" sz="2800" b="0" dirty="0">
                <a:solidFill>
                  <a:schemeClr val="tx1"/>
                </a:solidFill>
                <a:latin typeface="Arial" panose="020B0604020202020204" pitchFamily="34" charset="0"/>
                <a:cs typeface="Arial" panose="020B0604020202020204" pitchFamily="34" charset="0"/>
              </a:rPr>
              <a:t> </a:t>
            </a:r>
            <a:r>
              <a:rPr lang="en-GB" sz="2800" b="0" dirty="0" err="1">
                <a:solidFill>
                  <a:schemeClr val="tx1"/>
                </a:solidFill>
                <a:latin typeface="Arial" panose="020B0604020202020204" pitchFamily="34" charset="0"/>
                <a:cs typeface="Arial" panose="020B0604020202020204" pitchFamily="34" charset="0"/>
              </a:rPr>
              <a:t>nào</a:t>
            </a:r>
            <a:r>
              <a:rPr lang="en-GB" sz="2800" b="0" dirty="0">
                <a:solidFill>
                  <a:schemeClr val="tx1"/>
                </a:solidFill>
                <a:latin typeface="Arial" panose="020B0604020202020204" pitchFamily="34" charset="0"/>
                <a:cs typeface="Arial" panose="020B0604020202020204" pitchFamily="34" charset="0"/>
              </a:rPr>
              <a:t>?</a:t>
            </a:r>
            <a:endParaRPr lang="en-US" sz="28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5704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9" name="Google Shape;524;p20"/>
          <p:cNvSpPr txBox="1">
            <a:spLocks/>
          </p:cNvSpPr>
          <p:nvPr/>
        </p:nvSpPr>
        <p:spPr>
          <a:xfrm>
            <a:off x="542437" y="236668"/>
            <a:ext cx="8239934" cy="10496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1pPr>
            <a:lvl2pPr marR="0" lvl="1"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2pPr>
            <a:lvl3pPr marR="0" lvl="2"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3pPr>
            <a:lvl4pPr marR="0" lvl="3"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4pPr>
            <a:lvl5pPr marR="0" lvl="4"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5pPr>
            <a:lvl6pPr marR="0" lvl="5"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6pPr>
            <a:lvl7pPr marR="0" lvl="6"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7pPr>
            <a:lvl8pPr marR="0" lvl="7"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8pPr>
            <a:lvl9pPr marR="0" lvl="8"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9pPr>
          </a:lstStyle>
          <a:p>
            <a:pPr>
              <a:lnSpc>
                <a:spcPct val="135000"/>
              </a:lnSpc>
            </a:pPr>
            <a:r>
              <a:rPr lang="en-GB" sz="2400" b="0" dirty="0">
                <a:solidFill>
                  <a:schemeClr val="tx1"/>
                </a:solidFill>
                <a:latin typeface="Arial" panose="020B0604020202020204" pitchFamily="34" charset="0"/>
                <a:cs typeface="Arial" panose="020B0604020202020204" pitchFamily="34" charset="0"/>
              </a:rPr>
              <a:t>Khi </a:t>
            </a:r>
            <a:r>
              <a:rPr lang="en-GB" sz="2400" b="0" dirty="0" err="1">
                <a:solidFill>
                  <a:schemeClr val="tx1"/>
                </a:solidFill>
                <a:latin typeface="Arial" panose="020B0604020202020204" pitchFamily="34" charset="0"/>
                <a:cs typeface="Arial" panose="020B0604020202020204" pitchFamily="34" charset="0"/>
              </a:rPr>
              <a:t>mở</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lọ</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nước</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hoa</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một</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lát</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sau</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có</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thể</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ngửi</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thấy</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mùi</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nước</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hoa</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Điều</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này</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thể</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hiện</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tính</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chất</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gì</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của</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chất</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ở</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thể</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khí</a:t>
            </a:r>
            <a:r>
              <a:rPr lang="en-GB" sz="2400" b="0" dirty="0">
                <a:solidFill>
                  <a:schemeClr val="tx1"/>
                </a:solidFill>
                <a:latin typeface="Arial" panose="020B0604020202020204" pitchFamily="34" charset="0"/>
                <a:cs typeface="Arial" panose="020B0604020202020204" pitchFamily="34" charset="0"/>
              </a:rPr>
              <a:t>?</a:t>
            </a:r>
            <a:endParaRPr lang="en-US" sz="2400" b="0" dirty="0">
              <a:solidFill>
                <a:schemeClr val="tx1"/>
              </a:solidFill>
              <a:latin typeface="Arial" panose="020B0604020202020204" pitchFamily="34" charset="0"/>
              <a:cs typeface="Arial" panose="020B0604020202020204" pitchFamily="34" charset="0"/>
            </a:endParaRPr>
          </a:p>
        </p:txBody>
      </p:sp>
      <p:pic>
        <p:nvPicPr>
          <p:cNvPr id="8194" name="Picture 2" descr="BONITA: Tự chế bình tỏa hương thơm ngá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154" y="1286356"/>
            <a:ext cx="5524500"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330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
        <p:nvSpPr>
          <p:cNvPr id="9" name="Google Shape;524;p20"/>
          <p:cNvSpPr txBox="1">
            <a:spLocks/>
          </p:cNvSpPr>
          <p:nvPr/>
        </p:nvSpPr>
        <p:spPr>
          <a:xfrm>
            <a:off x="336883" y="273950"/>
            <a:ext cx="8484387" cy="91615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1pPr>
            <a:lvl2pPr marR="0" lvl="1"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2pPr>
            <a:lvl3pPr marR="0" lvl="2"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3pPr>
            <a:lvl4pPr marR="0" lvl="3"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4pPr>
            <a:lvl5pPr marR="0" lvl="4"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5pPr>
            <a:lvl6pPr marR="0" lvl="5"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6pPr>
            <a:lvl7pPr marR="0" lvl="6"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7pPr>
            <a:lvl8pPr marR="0" lvl="7"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8pPr>
            <a:lvl9pPr marR="0" lvl="8"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9pPr>
          </a:lstStyle>
          <a:p>
            <a:pPr>
              <a:lnSpc>
                <a:spcPct val="135000"/>
              </a:lnSpc>
            </a:pPr>
            <a:r>
              <a:rPr lang="en-GB" sz="2400" b="0" dirty="0" err="1">
                <a:solidFill>
                  <a:schemeClr val="tx1"/>
                </a:solidFill>
                <a:latin typeface="Arial" panose="020B0604020202020204" pitchFamily="34" charset="0"/>
                <a:cs typeface="Arial" panose="020B0604020202020204" pitchFamily="34" charset="0"/>
              </a:rPr>
              <a:t>Nước</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từ</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nhà</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máy</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nước</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dẫn</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đến</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các</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hộ</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dân</a:t>
            </a:r>
            <a:r>
              <a:rPr lang="en-GB" sz="2400" b="0" dirty="0">
                <a:solidFill>
                  <a:schemeClr val="tx1"/>
                </a:solidFill>
                <a:latin typeface="Arial" panose="020B0604020202020204" pitchFamily="34" charset="0"/>
                <a:cs typeface="Arial" panose="020B0604020202020204" pitchFamily="34" charset="0"/>
              </a:rPr>
              <a:t> qua </a:t>
            </a:r>
            <a:r>
              <a:rPr lang="en-GB" sz="2400" b="0" dirty="0" err="1">
                <a:solidFill>
                  <a:schemeClr val="tx1"/>
                </a:solidFill>
                <a:latin typeface="Arial" panose="020B0604020202020204" pitchFamily="34" charset="0"/>
                <a:cs typeface="Arial" panose="020B0604020202020204" pitchFamily="34" charset="0"/>
              </a:rPr>
              <a:t>các</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đường</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ống</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Điều</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này</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thể</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hiện</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tính</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chất</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gì</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của</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chất</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ở</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thể</a:t>
            </a:r>
            <a:r>
              <a:rPr lang="en-GB" sz="2400" b="0" dirty="0">
                <a:solidFill>
                  <a:schemeClr val="tx1"/>
                </a:solidFill>
                <a:latin typeface="Arial" panose="020B0604020202020204" pitchFamily="34" charset="0"/>
                <a:cs typeface="Arial" panose="020B0604020202020204" pitchFamily="34" charset="0"/>
              </a:rPr>
              <a:t> </a:t>
            </a:r>
            <a:r>
              <a:rPr lang="en-GB" sz="2400" b="0" dirty="0" err="1">
                <a:solidFill>
                  <a:schemeClr val="tx1"/>
                </a:solidFill>
                <a:latin typeface="Arial" panose="020B0604020202020204" pitchFamily="34" charset="0"/>
                <a:cs typeface="Arial" panose="020B0604020202020204" pitchFamily="34" charset="0"/>
              </a:rPr>
              <a:t>lỏng</a:t>
            </a:r>
            <a:r>
              <a:rPr lang="en-GB" sz="2400" b="0" dirty="0">
                <a:solidFill>
                  <a:schemeClr val="tx1"/>
                </a:solidFill>
                <a:latin typeface="Arial" panose="020B0604020202020204" pitchFamily="34" charset="0"/>
                <a:cs typeface="Arial" panose="020B0604020202020204" pitchFamily="34" charset="0"/>
              </a:rPr>
              <a:t>? </a:t>
            </a:r>
            <a:endParaRPr lang="en-US" sz="2400" b="0" dirty="0">
              <a:solidFill>
                <a:schemeClr val="tx1"/>
              </a:solidFill>
              <a:latin typeface="Arial" panose="020B0604020202020204" pitchFamily="34" charset="0"/>
              <a:cs typeface="Arial" panose="020B0604020202020204" pitchFamily="34" charset="0"/>
            </a:endParaRPr>
          </a:p>
        </p:txBody>
      </p:sp>
      <p:pic>
        <p:nvPicPr>
          <p:cNvPr id="9218" name="Picture 2" descr="Đại diện Sở Xây dựng Hà Nội: Tuyến ống nước sạch số 2 sông Đà chậm tiến độ  | VT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171" y="1452282"/>
            <a:ext cx="6582013" cy="2888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764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9" name="Google Shape;524;p20"/>
          <p:cNvSpPr txBox="1">
            <a:spLocks/>
          </p:cNvSpPr>
          <p:nvPr/>
        </p:nvSpPr>
        <p:spPr>
          <a:xfrm>
            <a:off x="326126" y="158600"/>
            <a:ext cx="8133348" cy="116629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1pPr>
            <a:lvl2pPr marR="0" lvl="1"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2pPr>
            <a:lvl3pPr marR="0" lvl="2"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3pPr>
            <a:lvl4pPr marR="0" lvl="3"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4pPr>
            <a:lvl5pPr marR="0" lvl="4"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5pPr>
            <a:lvl6pPr marR="0" lvl="5"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6pPr>
            <a:lvl7pPr marR="0" lvl="6"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7pPr>
            <a:lvl8pPr marR="0" lvl="7"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8pPr>
            <a:lvl9pPr marR="0" lvl="8"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9pPr>
          </a:lstStyle>
          <a:p>
            <a:pPr>
              <a:lnSpc>
                <a:spcPct val="135000"/>
              </a:lnSpc>
            </a:pPr>
            <a:r>
              <a:rPr lang="en-GB" sz="2600" b="0" dirty="0">
                <a:solidFill>
                  <a:schemeClr val="tx1"/>
                </a:solidFill>
                <a:latin typeface="Arial" panose="020B0604020202020204" pitchFamily="34" charset="0"/>
                <a:cs typeface="Arial" panose="020B0604020202020204" pitchFamily="34" charset="0"/>
              </a:rPr>
              <a:t>Ta </a:t>
            </a:r>
            <a:r>
              <a:rPr lang="en-GB" sz="2600" b="0" dirty="0" err="1">
                <a:solidFill>
                  <a:schemeClr val="tx1"/>
                </a:solidFill>
                <a:latin typeface="Arial" panose="020B0604020202020204" pitchFamily="34" charset="0"/>
                <a:cs typeface="Arial" panose="020B0604020202020204" pitchFamily="34" charset="0"/>
              </a:rPr>
              <a:t>có</a:t>
            </a:r>
            <a:r>
              <a:rPr lang="en-GB" sz="2600" b="0" dirty="0">
                <a:solidFill>
                  <a:schemeClr val="tx1"/>
                </a:solidFill>
                <a:latin typeface="Arial" panose="020B0604020202020204" pitchFamily="34" charset="0"/>
                <a:cs typeface="Arial" panose="020B0604020202020204" pitchFamily="34" charset="0"/>
              </a:rPr>
              <a:t> </a:t>
            </a:r>
            <a:r>
              <a:rPr lang="en-GB" sz="2600" b="0" dirty="0" err="1">
                <a:solidFill>
                  <a:schemeClr val="tx1"/>
                </a:solidFill>
                <a:latin typeface="Arial" panose="020B0604020202020204" pitchFamily="34" charset="0"/>
                <a:cs typeface="Arial" panose="020B0604020202020204" pitchFamily="34" charset="0"/>
              </a:rPr>
              <a:t>thể</a:t>
            </a:r>
            <a:r>
              <a:rPr lang="en-GB" sz="2600" b="0" dirty="0">
                <a:solidFill>
                  <a:schemeClr val="tx1"/>
                </a:solidFill>
                <a:latin typeface="Arial" panose="020B0604020202020204" pitchFamily="34" charset="0"/>
                <a:cs typeface="Arial" panose="020B0604020202020204" pitchFamily="34" charset="0"/>
              </a:rPr>
              <a:t> </a:t>
            </a:r>
            <a:r>
              <a:rPr lang="en-GB" sz="2600" b="0" dirty="0" err="1">
                <a:solidFill>
                  <a:schemeClr val="tx1"/>
                </a:solidFill>
                <a:latin typeface="Arial" panose="020B0604020202020204" pitchFamily="34" charset="0"/>
                <a:cs typeface="Arial" panose="020B0604020202020204" pitchFamily="34" charset="0"/>
              </a:rPr>
              <a:t>đi</a:t>
            </a:r>
            <a:r>
              <a:rPr lang="en-GB" sz="2600" b="0" dirty="0">
                <a:solidFill>
                  <a:schemeClr val="tx1"/>
                </a:solidFill>
                <a:latin typeface="Arial" panose="020B0604020202020204" pitchFamily="34" charset="0"/>
                <a:cs typeface="Arial" panose="020B0604020202020204" pitchFamily="34" charset="0"/>
              </a:rPr>
              <a:t> </a:t>
            </a:r>
            <a:r>
              <a:rPr lang="en-GB" sz="2600" b="0" dirty="0" err="1">
                <a:solidFill>
                  <a:schemeClr val="tx1"/>
                </a:solidFill>
                <a:latin typeface="Arial" panose="020B0604020202020204" pitchFamily="34" charset="0"/>
                <a:cs typeface="Arial" panose="020B0604020202020204" pitchFamily="34" charset="0"/>
              </a:rPr>
              <a:t>trên</a:t>
            </a:r>
            <a:r>
              <a:rPr lang="en-GB" sz="2600" b="0" dirty="0">
                <a:solidFill>
                  <a:schemeClr val="tx1"/>
                </a:solidFill>
                <a:latin typeface="Arial" panose="020B0604020202020204" pitchFamily="34" charset="0"/>
                <a:cs typeface="Arial" panose="020B0604020202020204" pitchFamily="34" charset="0"/>
              </a:rPr>
              <a:t> </a:t>
            </a:r>
            <a:r>
              <a:rPr lang="en-GB" sz="2600" b="0" dirty="0" err="1">
                <a:solidFill>
                  <a:schemeClr val="tx1"/>
                </a:solidFill>
                <a:latin typeface="Arial" panose="020B0604020202020204" pitchFamily="34" charset="0"/>
                <a:cs typeface="Arial" panose="020B0604020202020204" pitchFamily="34" charset="0"/>
              </a:rPr>
              <a:t>mặt</a:t>
            </a:r>
            <a:r>
              <a:rPr lang="en-GB" sz="2600" b="0" dirty="0">
                <a:solidFill>
                  <a:schemeClr val="tx1"/>
                </a:solidFill>
                <a:latin typeface="Arial" panose="020B0604020202020204" pitchFamily="34" charset="0"/>
                <a:cs typeface="Arial" panose="020B0604020202020204" pitchFamily="34" charset="0"/>
              </a:rPr>
              <a:t> </a:t>
            </a:r>
            <a:r>
              <a:rPr lang="en-GB" sz="2600" b="0" dirty="0" err="1">
                <a:solidFill>
                  <a:schemeClr val="tx1"/>
                </a:solidFill>
                <a:latin typeface="Arial" panose="020B0604020202020204" pitchFamily="34" charset="0"/>
                <a:cs typeface="Arial" panose="020B0604020202020204" pitchFamily="34" charset="0"/>
              </a:rPr>
              <a:t>nước</a:t>
            </a:r>
            <a:r>
              <a:rPr lang="en-GB" sz="2600" b="0" dirty="0">
                <a:solidFill>
                  <a:schemeClr val="tx1"/>
                </a:solidFill>
                <a:latin typeface="Arial" panose="020B0604020202020204" pitchFamily="34" charset="0"/>
                <a:cs typeface="Arial" panose="020B0604020202020204" pitchFamily="34" charset="0"/>
              </a:rPr>
              <a:t> </a:t>
            </a:r>
            <a:r>
              <a:rPr lang="en-GB" sz="2600" b="0" dirty="0" err="1">
                <a:solidFill>
                  <a:schemeClr val="tx1"/>
                </a:solidFill>
                <a:latin typeface="Arial" panose="020B0604020202020204" pitchFamily="34" charset="0"/>
                <a:cs typeface="Arial" panose="020B0604020202020204" pitchFamily="34" charset="0"/>
              </a:rPr>
              <a:t>đóng</a:t>
            </a:r>
            <a:r>
              <a:rPr lang="en-GB" sz="2600" b="0" dirty="0">
                <a:solidFill>
                  <a:schemeClr val="tx1"/>
                </a:solidFill>
                <a:latin typeface="Arial" panose="020B0604020202020204" pitchFamily="34" charset="0"/>
                <a:cs typeface="Arial" panose="020B0604020202020204" pitchFamily="34" charset="0"/>
              </a:rPr>
              <a:t> </a:t>
            </a:r>
            <a:r>
              <a:rPr lang="en-GB" sz="2600" b="0" dirty="0" err="1">
                <a:solidFill>
                  <a:schemeClr val="tx1"/>
                </a:solidFill>
                <a:latin typeface="Arial" panose="020B0604020202020204" pitchFamily="34" charset="0"/>
                <a:cs typeface="Arial" panose="020B0604020202020204" pitchFamily="34" charset="0"/>
              </a:rPr>
              <a:t>băng</a:t>
            </a:r>
            <a:r>
              <a:rPr lang="en-GB" sz="2600" b="0" dirty="0">
                <a:solidFill>
                  <a:schemeClr val="tx1"/>
                </a:solidFill>
                <a:latin typeface="Arial" panose="020B0604020202020204" pitchFamily="34" charset="0"/>
                <a:cs typeface="Arial" panose="020B0604020202020204" pitchFamily="34" charset="0"/>
              </a:rPr>
              <a:t> </a:t>
            </a:r>
            <a:r>
              <a:rPr lang="en-GB" sz="2600" b="0" dirty="0" err="1">
                <a:solidFill>
                  <a:schemeClr val="tx1"/>
                </a:solidFill>
                <a:latin typeface="Arial" panose="020B0604020202020204" pitchFamily="34" charset="0"/>
                <a:cs typeface="Arial" panose="020B0604020202020204" pitchFamily="34" charset="0"/>
              </a:rPr>
              <a:t>đủ</a:t>
            </a:r>
            <a:r>
              <a:rPr lang="en-GB" sz="2600" b="0" dirty="0">
                <a:solidFill>
                  <a:schemeClr val="tx1"/>
                </a:solidFill>
                <a:latin typeface="Arial" panose="020B0604020202020204" pitchFamily="34" charset="0"/>
                <a:cs typeface="Arial" panose="020B0604020202020204" pitchFamily="34" charset="0"/>
              </a:rPr>
              <a:t> </a:t>
            </a:r>
            <a:r>
              <a:rPr lang="en-GB" sz="2600" b="0" dirty="0" err="1">
                <a:solidFill>
                  <a:schemeClr val="tx1"/>
                </a:solidFill>
                <a:latin typeface="Arial" panose="020B0604020202020204" pitchFamily="34" charset="0"/>
                <a:cs typeface="Arial" panose="020B0604020202020204" pitchFamily="34" charset="0"/>
              </a:rPr>
              <a:t>dày</a:t>
            </a:r>
            <a:r>
              <a:rPr lang="en-GB" sz="2600" b="0" dirty="0">
                <a:solidFill>
                  <a:schemeClr val="tx1"/>
                </a:solidFill>
                <a:latin typeface="Arial" panose="020B0604020202020204" pitchFamily="34" charset="0"/>
                <a:cs typeface="Arial" panose="020B0604020202020204" pitchFamily="34" charset="0"/>
              </a:rPr>
              <a:t>. </a:t>
            </a:r>
          </a:p>
          <a:p>
            <a:pPr>
              <a:lnSpc>
                <a:spcPct val="135000"/>
              </a:lnSpc>
            </a:pPr>
            <a:r>
              <a:rPr lang="en-GB" sz="2600" b="0" dirty="0" err="1">
                <a:solidFill>
                  <a:schemeClr val="tx1"/>
                </a:solidFill>
                <a:latin typeface="Arial" panose="020B0604020202020204" pitchFamily="34" charset="0"/>
                <a:cs typeface="Arial" panose="020B0604020202020204" pitchFamily="34" charset="0"/>
              </a:rPr>
              <a:t>Điều</a:t>
            </a:r>
            <a:r>
              <a:rPr lang="en-GB" sz="2600" b="0" dirty="0">
                <a:solidFill>
                  <a:schemeClr val="tx1"/>
                </a:solidFill>
                <a:latin typeface="Arial" panose="020B0604020202020204" pitchFamily="34" charset="0"/>
                <a:cs typeface="Arial" panose="020B0604020202020204" pitchFamily="34" charset="0"/>
              </a:rPr>
              <a:t> </a:t>
            </a:r>
            <a:r>
              <a:rPr lang="en-GB" sz="2600" b="0" dirty="0" err="1">
                <a:solidFill>
                  <a:schemeClr val="tx1"/>
                </a:solidFill>
                <a:latin typeface="Arial" panose="020B0604020202020204" pitchFamily="34" charset="0"/>
                <a:cs typeface="Arial" panose="020B0604020202020204" pitchFamily="34" charset="0"/>
              </a:rPr>
              <a:t>này</a:t>
            </a:r>
            <a:r>
              <a:rPr lang="en-GB" sz="2600" b="0" dirty="0">
                <a:solidFill>
                  <a:schemeClr val="tx1"/>
                </a:solidFill>
                <a:latin typeface="Arial" panose="020B0604020202020204" pitchFamily="34" charset="0"/>
                <a:cs typeface="Arial" panose="020B0604020202020204" pitchFamily="34" charset="0"/>
              </a:rPr>
              <a:t> </a:t>
            </a:r>
            <a:r>
              <a:rPr lang="en-GB" sz="2600" b="0" dirty="0" err="1">
                <a:solidFill>
                  <a:schemeClr val="tx1"/>
                </a:solidFill>
                <a:latin typeface="Arial" panose="020B0604020202020204" pitchFamily="34" charset="0"/>
                <a:cs typeface="Arial" panose="020B0604020202020204" pitchFamily="34" charset="0"/>
              </a:rPr>
              <a:t>thể</a:t>
            </a:r>
            <a:r>
              <a:rPr lang="en-GB" sz="2600" b="0" dirty="0">
                <a:solidFill>
                  <a:schemeClr val="tx1"/>
                </a:solidFill>
                <a:latin typeface="Arial" panose="020B0604020202020204" pitchFamily="34" charset="0"/>
                <a:cs typeface="Arial" panose="020B0604020202020204" pitchFamily="34" charset="0"/>
              </a:rPr>
              <a:t> </a:t>
            </a:r>
            <a:r>
              <a:rPr lang="en-GB" sz="2600" b="0" dirty="0" err="1">
                <a:solidFill>
                  <a:schemeClr val="tx1"/>
                </a:solidFill>
                <a:latin typeface="Arial" panose="020B0604020202020204" pitchFamily="34" charset="0"/>
                <a:cs typeface="Arial" panose="020B0604020202020204" pitchFamily="34" charset="0"/>
              </a:rPr>
              <a:t>hiện</a:t>
            </a:r>
            <a:r>
              <a:rPr lang="en-GB" sz="2600" b="0" dirty="0">
                <a:solidFill>
                  <a:schemeClr val="tx1"/>
                </a:solidFill>
                <a:latin typeface="Arial" panose="020B0604020202020204" pitchFamily="34" charset="0"/>
                <a:cs typeface="Arial" panose="020B0604020202020204" pitchFamily="34" charset="0"/>
              </a:rPr>
              <a:t> </a:t>
            </a:r>
            <a:r>
              <a:rPr lang="en-GB" sz="2600" b="0" dirty="0" err="1">
                <a:solidFill>
                  <a:schemeClr val="tx1"/>
                </a:solidFill>
                <a:latin typeface="Arial" panose="020B0604020202020204" pitchFamily="34" charset="0"/>
                <a:cs typeface="Arial" panose="020B0604020202020204" pitchFamily="34" charset="0"/>
              </a:rPr>
              <a:t>tính</a:t>
            </a:r>
            <a:r>
              <a:rPr lang="en-GB" sz="2600" b="0" dirty="0">
                <a:solidFill>
                  <a:schemeClr val="tx1"/>
                </a:solidFill>
                <a:latin typeface="Arial" panose="020B0604020202020204" pitchFamily="34" charset="0"/>
                <a:cs typeface="Arial" panose="020B0604020202020204" pitchFamily="34" charset="0"/>
              </a:rPr>
              <a:t> </a:t>
            </a:r>
            <a:r>
              <a:rPr lang="en-GB" sz="2600" b="0" dirty="0" err="1">
                <a:solidFill>
                  <a:schemeClr val="tx1"/>
                </a:solidFill>
                <a:latin typeface="Arial" panose="020B0604020202020204" pitchFamily="34" charset="0"/>
                <a:cs typeface="Arial" panose="020B0604020202020204" pitchFamily="34" charset="0"/>
              </a:rPr>
              <a:t>chất</a:t>
            </a:r>
            <a:r>
              <a:rPr lang="en-GB" sz="2600" b="0" dirty="0">
                <a:solidFill>
                  <a:schemeClr val="tx1"/>
                </a:solidFill>
                <a:latin typeface="Arial" panose="020B0604020202020204" pitchFamily="34" charset="0"/>
                <a:cs typeface="Arial" panose="020B0604020202020204" pitchFamily="34" charset="0"/>
              </a:rPr>
              <a:t> </a:t>
            </a:r>
            <a:r>
              <a:rPr lang="en-GB" sz="2600" b="0" dirty="0" err="1">
                <a:solidFill>
                  <a:schemeClr val="tx1"/>
                </a:solidFill>
                <a:latin typeface="Arial" panose="020B0604020202020204" pitchFamily="34" charset="0"/>
                <a:cs typeface="Arial" panose="020B0604020202020204" pitchFamily="34" charset="0"/>
              </a:rPr>
              <a:t>gì</a:t>
            </a:r>
            <a:r>
              <a:rPr lang="en-GB" sz="2600" b="0" dirty="0">
                <a:solidFill>
                  <a:schemeClr val="tx1"/>
                </a:solidFill>
                <a:latin typeface="Arial" panose="020B0604020202020204" pitchFamily="34" charset="0"/>
                <a:cs typeface="Arial" panose="020B0604020202020204" pitchFamily="34" charset="0"/>
              </a:rPr>
              <a:t> </a:t>
            </a:r>
            <a:r>
              <a:rPr lang="en-GB" sz="2600" b="0" dirty="0" err="1">
                <a:solidFill>
                  <a:schemeClr val="tx1"/>
                </a:solidFill>
                <a:latin typeface="Arial" panose="020B0604020202020204" pitchFamily="34" charset="0"/>
                <a:cs typeface="Arial" panose="020B0604020202020204" pitchFamily="34" charset="0"/>
              </a:rPr>
              <a:t>của</a:t>
            </a:r>
            <a:r>
              <a:rPr lang="en-GB" sz="2600" b="0" dirty="0">
                <a:solidFill>
                  <a:schemeClr val="tx1"/>
                </a:solidFill>
                <a:latin typeface="Arial" panose="020B0604020202020204" pitchFamily="34" charset="0"/>
                <a:cs typeface="Arial" panose="020B0604020202020204" pitchFamily="34" charset="0"/>
              </a:rPr>
              <a:t> </a:t>
            </a:r>
            <a:r>
              <a:rPr lang="en-GB" sz="2600" b="0" dirty="0" err="1">
                <a:solidFill>
                  <a:schemeClr val="tx1"/>
                </a:solidFill>
                <a:latin typeface="Arial" panose="020B0604020202020204" pitchFamily="34" charset="0"/>
                <a:cs typeface="Arial" panose="020B0604020202020204" pitchFamily="34" charset="0"/>
              </a:rPr>
              <a:t>chất</a:t>
            </a:r>
            <a:r>
              <a:rPr lang="en-GB" sz="2600" b="0" dirty="0">
                <a:solidFill>
                  <a:schemeClr val="tx1"/>
                </a:solidFill>
                <a:latin typeface="Arial" panose="020B0604020202020204" pitchFamily="34" charset="0"/>
                <a:cs typeface="Arial" panose="020B0604020202020204" pitchFamily="34" charset="0"/>
              </a:rPr>
              <a:t> </a:t>
            </a:r>
            <a:r>
              <a:rPr lang="en-GB" sz="2600" b="0" dirty="0" err="1">
                <a:solidFill>
                  <a:schemeClr val="tx1"/>
                </a:solidFill>
                <a:latin typeface="Arial" panose="020B0604020202020204" pitchFamily="34" charset="0"/>
                <a:cs typeface="Arial" panose="020B0604020202020204" pitchFamily="34" charset="0"/>
              </a:rPr>
              <a:t>ở</a:t>
            </a:r>
            <a:r>
              <a:rPr lang="en-GB" sz="2600" b="0" dirty="0">
                <a:solidFill>
                  <a:schemeClr val="tx1"/>
                </a:solidFill>
                <a:latin typeface="Arial" panose="020B0604020202020204" pitchFamily="34" charset="0"/>
                <a:cs typeface="Arial" panose="020B0604020202020204" pitchFamily="34" charset="0"/>
              </a:rPr>
              <a:t> </a:t>
            </a:r>
            <a:r>
              <a:rPr lang="en-GB" sz="2600" b="0" dirty="0" err="1">
                <a:solidFill>
                  <a:schemeClr val="tx1"/>
                </a:solidFill>
                <a:latin typeface="Arial" panose="020B0604020202020204" pitchFamily="34" charset="0"/>
                <a:cs typeface="Arial" panose="020B0604020202020204" pitchFamily="34" charset="0"/>
              </a:rPr>
              <a:t>thể</a:t>
            </a:r>
            <a:r>
              <a:rPr lang="en-GB" sz="2600" b="0" dirty="0">
                <a:solidFill>
                  <a:schemeClr val="tx1"/>
                </a:solidFill>
                <a:latin typeface="Arial" panose="020B0604020202020204" pitchFamily="34" charset="0"/>
                <a:cs typeface="Arial" panose="020B0604020202020204" pitchFamily="34" charset="0"/>
              </a:rPr>
              <a:t> </a:t>
            </a:r>
            <a:r>
              <a:rPr lang="en-GB" sz="2600" b="0" dirty="0" err="1">
                <a:solidFill>
                  <a:schemeClr val="tx1"/>
                </a:solidFill>
                <a:latin typeface="Arial" panose="020B0604020202020204" pitchFamily="34" charset="0"/>
                <a:cs typeface="Arial" panose="020B0604020202020204" pitchFamily="34" charset="0"/>
              </a:rPr>
              <a:t>rắn</a:t>
            </a:r>
            <a:r>
              <a:rPr lang="en-GB" sz="2600" b="0" dirty="0">
                <a:solidFill>
                  <a:schemeClr val="tx1"/>
                </a:solidFill>
                <a:latin typeface="Arial" panose="020B0604020202020204" pitchFamily="34" charset="0"/>
                <a:cs typeface="Arial" panose="020B0604020202020204" pitchFamily="34" charset="0"/>
              </a:rPr>
              <a:t>?</a:t>
            </a:r>
            <a:endParaRPr lang="en-US" sz="2600" b="0" dirty="0">
              <a:solidFill>
                <a:schemeClr val="tx1"/>
              </a:solidFill>
              <a:latin typeface="Arial" panose="020B0604020202020204" pitchFamily="34" charset="0"/>
              <a:cs typeface="Arial" panose="020B0604020202020204" pitchFamily="34" charset="0"/>
            </a:endParaRPr>
          </a:p>
        </p:txBody>
      </p:sp>
      <p:pic>
        <p:nvPicPr>
          <p:cNvPr id="10242" name="Picture 2" descr="Biển đóng băng trong đợt tuyết rơi dài nhất trong năm ở Anh - Khám ph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642" y="1440246"/>
            <a:ext cx="5453313" cy="3544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167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302" y="121003"/>
            <a:ext cx="6840521" cy="566153"/>
          </a:xfrm>
        </p:spPr>
        <p:txBody>
          <a:bodyPr/>
          <a:lstStyle/>
          <a:p>
            <a:r>
              <a:rPr lang="en-GB" sz="2800" dirty="0">
                <a:latin typeface="Arial" panose="020B0604020202020204" pitchFamily="34" charset="0"/>
                <a:cs typeface="Arial" panose="020B0604020202020204" pitchFamily="34" charset="0"/>
              </a:rPr>
              <a:t>II. SỰ CHUYỂN THỂ CỦA CHẤT</a:t>
            </a:r>
            <a:endParaRPr lang="en-US" sz="28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6" name="Google Shape;524;p20"/>
          <p:cNvSpPr txBox="1">
            <a:spLocks/>
          </p:cNvSpPr>
          <p:nvPr/>
        </p:nvSpPr>
        <p:spPr>
          <a:xfrm>
            <a:off x="1026140" y="687156"/>
            <a:ext cx="7292843" cy="62475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1pPr>
            <a:lvl2pPr marR="0" lvl="1"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2pPr>
            <a:lvl3pPr marR="0" lvl="2"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3pPr>
            <a:lvl4pPr marR="0" lvl="3"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4pPr>
            <a:lvl5pPr marR="0" lvl="4"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5pPr>
            <a:lvl6pPr marR="0" lvl="5"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6pPr>
            <a:lvl7pPr marR="0" lvl="6"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7pPr>
            <a:lvl8pPr marR="0" lvl="7"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8pPr>
            <a:lvl9pPr marR="0" lvl="8"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9pPr>
          </a:lstStyle>
          <a:p>
            <a:pPr>
              <a:lnSpc>
                <a:spcPct val="135000"/>
              </a:lnSpc>
            </a:pPr>
            <a:r>
              <a:rPr lang="en-US" sz="2400" dirty="0">
                <a:solidFill>
                  <a:schemeClr val="tx1"/>
                </a:solidFill>
                <a:latin typeface="+mn-lt"/>
              </a:rPr>
              <a:t>1. </a:t>
            </a:r>
            <a:r>
              <a:rPr lang="en-US" sz="2400" dirty="0" err="1">
                <a:solidFill>
                  <a:schemeClr val="tx1"/>
                </a:solidFill>
                <a:latin typeface="+mn-lt"/>
              </a:rPr>
              <a:t>Sự</a:t>
            </a:r>
            <a:r>
              <a:rPr lang="en-US" sz="2400" dirty="0">
                <a:solidFill>
                  <a:schemeClr val="tx1"/>
                </a:solidFill>
                <a:latin typeface="+mn-lt"/>
              </a:rPr>
              <a:t> </a:t>
            </a:r>
            <a:r>
              <a:rPr lang="en-US" sz="2400" dirty="0" err="1">
                <a:solidFill>
                  <a:schemeClr val="tx1"/>
                </a:solidFill>
                <a:latin typeface="+mn-lt"/>
              </a:rPr>
              <a:t>nóng</a:t>
            </a:r>
            <a:r>
              <a:rPr lang="en-US" sz="2400" dirty="0">
                <a:solidFill>
                  <a:schemeClr val="tx1"/>
                </a:solidFill>
                <a:latin typeface="+mn-lt"/>
              </a:rPr>
              <a:t> </a:t>
            </a:r>
            <a:r>
              <a:rPr lang="en-US" sz="2400" dirty="0" err="1">
                <a:solidFill>
                  <a:schemeClr val="tx1"/>
                </a:solidFill>
                <a:latin typeface="+mn-lt"/>
              </a:rPr>
              <a:t>chảy</a:t>
            </a:r>
            <a:r>
              <a:rPr lang="en-US" sz="2400" dirty="0">
                <a:solidFill>
                  <a:schemeClr val="tx1"/>
                </a:solidFill>
                <a:latin typeface="+mn-lt"/>
              </a:rPr>
              <a:t> </a:t>
            </a:r>
            <a:r>
              <a:rPr lang="en-US" sz="2400" dirty="0" err="1">
                <a:solidFill>
                  <a:schemeClr val="tx1"/>
                </a:solidFill>
                <a:latin typeface="+mn-lt"/>
              </a:rPr>
              <a:t>và</a:t>
            </a:r>
            <a:r>
              <a:rPr lang="en-US" sz="2400" dirty="0">
                <a:solidFill>
                  <a:schemeClr val="tx1"/>
                </a:solidFill>
                <a:latin typeface="+mn-lt"/>
              </a:rPr>
              <a:t> </a:t>
            </a:r>
            <a:r>
              <a:rPr lang="en-US" sz="2400" dirty="0" err="1">
                <a:solidFill>
                  <a:schemeClr val="tx1"/>
                </a:solidFill>
                <a:latin typeface="+mn-lt"/>
              </a:rPr>
              <a:t>sự</a:t>
            </a:r>
            <a:r>
              <a:rPr lang="en-US" sz="2400" dirty="0">
                <a:solidFill>
                  <a:schemeClr val="tx1"/>
                </a:solidFill>
                <a:latin typeface="+mn-lt"/>
              </a:rPr>
              <a:t> </a:t>
            </a:r>
            <a:r>
              <a:rPr lang="en-US" sz="2400" dirty="0" err="1">
                <a:solidFill>
                  <a:schemeClr val="tx1"/>
                </a:solidFill>
                <a:latin typeface="+mn-lt"/>
              </a:rPr>
              <a:t>đông</a:t>
            </a:r>
            <a:r>
              <a:rPr lang="en-US" sz="2400" dirty="0">
                <a:solidFill>
                  <a:schemeClr val="tx1"/>
                </a:solidFill>
                <a:latin typeface="+mn-lt"/>
              </a:rPr>
              <a:t> </a:t>
            </a:r>
            <a:r>
              <a:rPr lang="en-US" sz="2400" dirty="0" err="1">
                <a:solidFill>
                  <a:schemeClr val="tx1"/>
                </a:solidFill>
                <a:latin typeface="+mn-lt"/>
              </a:rPr>
              <a:t>đặc</a:t>
            </a:r>
            <a:endParaRPr lang="en-US" sz="2400" dirty="0">
              <a:solidFill>
                <a:schemeClr val="tx1"/>
              </a:solidFill>
              <a:latin typeface="+mn-lt"/>
            </a:endParaRPr>
          </a:p>
        </p:txBody>
      </p:sp>
      <p:pic>
        <p:nvPicPr>
          <p:cNvPr id="11266" name="Picture 2" descr="Hiện tượng băng tan để lại những hậu quả nặng nề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6681" y="1561712"/>
            <a:ext cx="4070094" cy="2713396"/>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524;p20"/>
          <p:cNvSpPr txBox="1">
            <a:spLocks/>
          </p:cNvSpPr>
          <p:nvPr/>
        </p:nvSpPr>
        <p:spPr>
          <a:xfrm>
            <a:off x="821416" y="2011680"/>
            <a:ext cx="2948291" cy="152103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1pPr>
            <a:lvl2pPr marR="0" lvl="1"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2pPr>
            <a:lvl3pPr marR="0" lvl="2"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3pPr>
            <a:lvl4pPr marR="0" lvl="3"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4pPr>
            <a:lvl5pPr marR="0" lvl="4"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5pPr>
            <a:lvl6pPr marR="0" lvl="5"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6pPr>
            <a:lvl7pPr marR="0" lvl="6"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7pPr>
            <a:lvl8pPr marR="0" lvl="7"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8pPr>
            <a:lvl9pPr marR="0" lvl="8"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9pPr>
          </a:lstStyle>
          <a:p>
            <a:pPr>
              <a:lnSpc>
                <a:spcPct val="135000"/>
              </a:lnSpc>
            </a:pPr>
            <a:r>
              <a:rPr lang="en-US" sz="2800" b="0" dirty="0" err="1">
                <a:solidFill>
                  <a:schemeClr val="tx1"/>
                </a:solidFill>
                <a:latin typeface="+mn-lt"/>
              </a:rPr>
              <a:t>Trái</a:t>
            </a:r>
            <a:r>
              <a:rPr lang="en-US" sz="2800" b="0" dirty="0">
                <a:solidFill>
                  <a:schemeClr val="tx1"/>
                </a:solidFill>
                <a:latin typeface="+mn-lt"/>
              </a:rPr>
              <a:t> </a:t>
            </a:r>
            <a:r>
              <a:rPr lang="en-US" sz="2800" b="0" dirty="0" err="1">
                <a:solidFill>
                  <a:schemeClr val="tx1"/>
                </a:solidFill>
                <a:latin typeface="+mn-lt"/>
              </a:rPr>
              <a:t>Đất</a:t>
            </a:r>
            <a:r>
              <a:rPr lang="en-US" sz="2800" b="0" dirty="0">
                <a:solidFill>
                  <a:schemeClr val="tx1"/>
                </a:solidFill>
                <a:latin typeface="+mn-lt"/>
              </a:rPr>
              <a:t> </a:t>
            </a:r>
            <a:r>
              <a:rPr lang="en-US" sz="2800" b="0" dirty="0" err="1">
                <a:solidFill>
                  <a:schemeClr val="tx1"/>
                </a:solidFill>
                <a:latin typeface="+mn-lt"/>
              </a:rPr>
              <a:t>ấm</a:t>
            </a:r>
            <a:r>
              <a:rPr lang="en-US" sz="2800" b="0" dirty="0">
                <a:solidFill>
                  <a:schemeClr val="tx1"/>
                </a:solidFill>
                <a:latin typeface="+mn-lt"/>
              </a:rPr>
              <a:t> </a:t>
            </a:r>
            <a:r>
              <a:rPr lang="en-US" sz="2800" b="0" dirty="0" err="1">
                <a:solidFill>
                  <a:schemeClr val="tx1"/>
                </a:solidFill>
                <a:latin typeface="+mn-lt"/>
              </a:rPr>
              <a:t>lên</a:t>
            </a:r>
            <a:r>
              <a:rPr lang="en-US" sz="2800" b="0" dirty="0">
                <a:solidFill>
                  <a:schemeClr val="tx1"/>
                </a:solidFill>
                <a:latin typeface="+mn-lt"/>
              </a:rPr>
              <a:t> </a:t>
            </a:r>
            <a:r>
              <a:rPr lang="en-US" sz="2800" b="0" dirty="0" err="1">
                <a:solidFill>
                  <a:schemeClr val="tx1"/>
                </a:solidFill>
                <a:latin typeface="+mn-lt"/>
              </a:rPr>
              <a:t>thì</a:t>
            </a:r>
            <a:r>
              <a:rPr lang="en-US" sz="2800" b="0" dirty="0">
                <a:solidFill>
                  <a:schemeClr val="tx1"/>
                </a:solidFill>
                <a:latin typeface="+mn-lt"/>
              </a:rPr>
              <a:t> </a:t>
            </a:r>
            <a:r>
              <a:rPr lang="en-US" sz="2800" b="0" dirty="0" err="1">
                <a:solidFill>
                  <a:schemeClr val="tx1"/>
                </a:solidFill>
                <a:latin typeface="+mn-lt"/>
              </a:rPr>
              <a:t>băng</a:t>
            </a:r>
            <a:r>
              <a:rPr lang="en-US" sz="2800" b="0" dirty="0">
                <a:solidFill>
                  <a:schemeClr val="tx1"/>
                </a:solidFill>
                <a:latin typeface="+mn-lt"/>
              </a:rPr>
              <a:t> tan </a:t>
            </a:r>
            <a:r>
              <a:rPr lang="en-US" sz="2800" b="0" dirty="0" err="1">
                <a:solidFill>
                  <a:schemeClr val="tx1"/>
                </a:solidFill>
                <a:latin typeface="+mn-lt"/>
              </a:rPr>
              <a:t>ra</a:t>
            </a:r>
            <a:endParaRPr lang="en-US" sz="2800" b="0" dirty="0">
              <a:solidFill>
                <a:schemeClr val="tx1"/>
              </a:solidFill>
              <a:latin typeface="+mn-lt"/>
            </a:endParaRPr>
          </a:p>
        </p:txBody>
      </p:sp>
    </p:spTree>
    <p:extLst>
      <p:ext uri="{BB962C8B-B14F-4D97-AF65-F5344CB8AC3E}">
        <p14:creationId xmlns:p14="http://schemas.microsoft.com/office/powerpoint/2010/main" val="222705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10" name="Google Shape;524;p20"/>
          <p:cNvSpPr txBox="1">
            <a:spLocks/>
          </p:cNvSpPr>
          <p:nvPr/>
        </p:nvSpPr>
        <p:spPr>
          <a:xfrm>
            <a:off x="396488" y="902368"/>
            <a:ext cx="2948291" cy="61173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1pPr>
            <a:lvl2pPr marR="0" lvl="1"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2pPr>
            <a:lvl3pPr marR="0" lvl="2"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3pPr>
            <a:lvl4pPr marR="0" lvl="3"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4pPr>
            <a:lvl5pPr marR="0" lvl="4"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5pPr>
            <a:lvl6pPr marR="0" lvl="5"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6pPr>
            <a:lvl7pPr marR="0" lvl="6"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7pPr>
            <a:lvl8pPr marR="0" lvl="7"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8pPr>
            <a:lvl9pPr marR="0" lvl="8"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9pPr>
          </a:lstStyle>
          <a:p>
            <a:pPr>
              <a:lnSpc>
                <a:spcPct val="135000"/>
              </a:lnSpc>
            </a:pPr>
            <a:r>
              <a:rPr lang="en-US" sz="2800" b="0" dirty="0" err="1">
                <a:solidFill>
                  <a:schemeClr val="tx1"/>
                </a:solidFill>
                <a:latin typeface="+mn-lt"/>
              </a:rPr>
              <a:t>Hàn</a:t>
            </a:r>
            <a:r>
              <a:rPr lang="en-US" sz="2800" b="0" dirty="0">
                <a:solidFill>
                  <a:schemeClr val="tx1"/>
                </a:solidFill>
                <a:latin typeface="+mn-lt"/>
              </a:rPr>
              <a:t> </a:t>
            </a:r>
            <a:r>
              <a:rPr lang="en-US" sz="2800" b="0" dirty="0" err="1">
                <a:solidFill>
                  <a:schemeClr val="tx1"/>
                </a:solidFill>
                <a:latin typeface="+mn-lt"/>
              </a:rPr>
              <a:t>kim</a:t>
            </a:r>
            <a:r>
              <a:rPr lang="en-US" sz="2800" b="0" dirty="0">
                <a:solidFill>
                  <a:schemeClr val="tx1"/>
                </a:solidFill>
                <a:latin typeface="+mn-lt"/>
              </a:rPr>
              <a:t> </a:t>
            </a:r>
            <a:r>
              <a:rPr lang="en-US" sz="2800" b="0" dirty="0" err="1">
                <a:solidFill>
                  <a:schemeClr val="tx1"/>
                </a:solidFill>
                <a:latin typeface="+mn-lt"/>
              </a:rPr>
              <a:t>loại</a:t>
            </a:r>
            <a:endParaRPr lang="en-US" sz="2800" b="0" dirty="0">
              <a:solidFill>
                <a:schemeClr val="tx1"/>
              </a:solidFill>
              <a:latin typeface="+mn-lt"/>
            </a:endParaRPr>
          </a:p>
        </p:txBody>
      </p:sp>
      <p:pic>
        <p:nvPicPr>
          <p:cNvPr id="12290" name="Picture 2" descr="Inox 304 khác inox 201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1979" y="228599"/>
            <a:ext cx="4889673" cy="274473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284244" y="3466157"/>
            <a:ext cx="6260075" cy="802675"/>
            <a:chOff x="1293668" y="3488191"/>
            <a:chExt cx="5752198" cy="802675"/>
          </a:xfrm>
        </p:grpSpPr>
        <p:sp>
          <p:nvSpPr>
            <p:cNvPr id="11" name="Pentagon 10"/>
            <p:cNvSpPr/>
            <p:nvPr/>
          </p:nvSpPr>
          <p:spPr>
            <a:xfrm>
              <a:off x="1372180" y="3640871"/>
              <a:ext cx="5673686" cy="649995"/>
            </a:xfrm>
            <a:prstGeom prst="homePlat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 name="Google Shape;281;p30"/>
            <p:cNvSpPr txBox="1">
              <a:spLocks/>
            </p:cNvSpPr>
            <p:nvPr/>
          </p:nvSpPr>
          <p:spPr>
            <a:xfrm>
              <a:off x="1293668" y="3488191"/>
              <a:ext cx="5673686" cy="6940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1pPr>
              <a:lvl2pPr marL="914400" marR="0" lvl="1"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2pPr>
              <a:lvl3pPr marL="1371600" marR="0" lvl="2"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3pPr>
              <a:lvl4pPr marL="1828800" marR="0" lvl="3"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4pPr>
              <a:lvl5pPr marL="2286000" marR="0" lvl="4"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5pPr>
              <a:lvl6pPr marL="2743200" marR="0" lvl="5"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6pPr>
              <a:lvl7pPr marL="3200400" marR="0" lvl="6"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7pPr>
              <a:lvl8pPr marL="3657600" marR="0" lvl="7"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8pPr>
              <a:lvl9pPr marL="4114800" marR="0" lvl="8"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9pPr>
            </a:lstStyle>
            <a:p>
              <a:pPr marL="0" indent="0" algn="ctr">
                <a:lnSpc>
                  <a:spcPct val="150000"/>
                </a:lnSpc>
                <a:buFont typeface="Karla"/>
                <a:buNone/>
              </a:pPr>
              <a:r>
                <a:rPr lang="en-GB" sz="2400" b="1" dirty="0" err="1">
                  <a:solidFill>
                    <a:schemeClr val="bg1"/>
                  </a:solidFill>
                  <a:latin typeface="Arial" panose="020B0604020202020204" pitchFamily="34" charset="0"/>
                  <a:cs typeface="Arial" panose="020B0604020202020204" pitchFamily="34" charset="0"/>
                </a:rPr>
                <a:t>Sự</a:t>
              </a:r>
              <a:r>
                <a:rPr lang="en-GB" sz="2400" b="1" dirty="0">
                  <a:solidFill>
                    <a:schemeClr val="bg1"/>
                  </a:solidFill>
                  <a:latin typeface="Arial" panose="020B0604020202020204" pitchFamily="34" charset="0"/>
                  <a:cs typeface="Arial" panose="020B0604020202020204" pitchFamily="34" charset="0"/>
                </a:rPr>
                <a:t> </a:t>
              </a:r>
              <a:r>
                <a:rPr lang="en-GB" sz="2400" b="1" dirty="0" err="1">
                  <a:solidFill>
                    <a:schemeClr val="bg1"/>
                  </a:solidFill>
                  <a:latin typeface="Arial" panose="020B0604020202020204" pitchFamily="34" charset="0"/>
                  <a:cs typeface="Arial" panose="020B0604020202020204" pitchFamily="34" charset="0"/>
                </a:rPr>
                <a:t>nóng</a:t>
              </a:r>
              <a:r>
                <a:rPr lang="en-GB" sz="2400" b="1" dirty="0">
                  <a:solidFill>
                    <a:schemeClr val="bg1"/>
                  </a:solidFill>
                  <a:latin typeface="Arial" panose="020B0604020202020204" pitchFamily="34" charset="0"/>
                  <a:cs typeface="Arial" panose="020B0604020202020204" pitchFamily="34" charset="0"/>
                </a:rPr>
                <a:t> </a:t>
              </a:r>
              <a:r>
                <a:rPr lang="en-GB" sz="2400" b="1" dirty="0" err="1">
                  <a:solidFill>
                    <a:schemeClr val="bg1"/>
                  </a:solidFill>
                  <a:latin typeface="Arial" panose="020B0604020202020204" pitchFamily="34" charset="0"/>
                  <a:cs typeface="Arial" panose="020B0604020202020204" pitchFamily="34" charset="0"/>
                </a:rPr>
                <a:t>chảy</a:t>
              </a:r>
              <a:r>
                <a:rPr lang="en-GB" sz="2400" b="1" dirty="0">
                  <a:solidFill>
                    <a:schemeClr val="bg1"/>
                  </a:solidFill>
                  <a:latin typeface="Arial" panose="020B0604020202020204" pitchFamily="34" charset="0"/>
                  <a:cs typeface="Arial" panose="020B0604020202020204" pitchFamily="34" charset="0"/>
                </a:rPr>
                <a:t> </a:t>
              </a:r>
              <a:r>
                <a:rPr lang="en-GB" sz="2400" b="1" dirty="0" err="1">
                  <a:solidFill>
                    <a:schemeClr val="bg1"/>
                  </a:solidFill>
                  <a:latin typeface="Arial" panose="020B0604020202020204" pitchFamily="34" charset="0"/>
                  <a:cs typeface="Arial" panose="020B0604020202020204" pitchFamily="34" charset="0"/>
                </a:rPr>
                <a:t>là</a:t>
              </a:r>
              <a:r>
                <a:rPr lang="en-GB" sz="2400" b="1" dirty="0">
                  <a:solidFill>
                    <a:schemeClr val="bg1"/>
                  </a:solidFill>
                  <a:latin typeface="Arial" panose="020B0604020202020204" pitchFamily="34" charset="0"/>
                  <a:cs typeface="Arial" panose="020B0604020202020204" pitchFamily="34" charset="0"/>
                </a:rPr>
                <a:t> </a:t>
              </a:r>
              <a:r>
                <a:rPr lang="en-GB" sz="2400" b="1" dirty="0" err="1">
                  <a:solidFill>
                    <a:schemeClr val="bg1"/>
                  </a:solidFill>
                  <a:latin typeface="Arial" panose="020B0604020202020204" pitchFamily="34" charset="0"/>
                  <a:cs typeface="Arial" panose="020B0604020202020204" pitchFamily="34" charset="0"/>
                </a:rPr>
                <a:t>gì</a:t>
              </a:r>
              <a:r>
                <a:rPr lang="en-GB" sz="2400" b="1" dirty="0">
                  <a:solidFill>
                    <a:schemeClr val="bg1"/>
                  </a:solidFill>
                  <a:latin typeface="Arial" panose="020B0604020202020204" pitchFamily="34" charset="0"/>
                  <a:cs typeface="Arial" panose="020B0604020202020204" pitchFamily="34" charset="0"/>
                </a:rPr>
                <a:t>? </a:t>
              </a:r>
              <a:r>
                <a:rPr lang="en-GB" sz="2400" b="1" dirty="0" err="1">
                  <a:solidFill>
                    <a:schemeClr val="bg1"/>
                  </a:solidFill>
                  <a:latin typeface="Arial" panose="020B0604020202020204" pitchFamily="34" charset="0"/>
                  <a:cs typeface="Arial" panose="020B0604020202020204" pitchFamily="34" charset="0"/>
                </a:rPr>
                <a:t>Sự</a:t>
              </a:r>
              <a:r>
                <a:rPr lang="en-GB" sz="2400" b="1" dirty="0">
                  <a:solidFill>
                    <a:schemeClr val="bg1"/>
                  </a:solidFill>
                  <a:latin typeface="Arial" panose="020B0604020202020204" pitchFamily="34" charset="0"/>
                  <a:cs typeface="Arial" panose="020B0604020202020204" pitchFamily="34" charset="0"/>
                </a:rPr>
                <a:t> </a:t>
              </a:r>
              <a:r>
                <a:rPr lang="en-GB" sz="2400" b="1" dirty="0" err="1">
                  <a:solidFill>
                    <a:schemeClr val="bg1"/>
                  </a:solidFill>
                  <a:latin typeface="Arial" panose="020B0604020202020204" pitchFamily="34" charset="0"/>
                  <a:cs typeface="Arial" panose="020B0604020202020204" pitchFamily="34" charset="0"/>
                </a:rPr>
                <a:t>đông</a:t>
              </a:r>
              <a:r>
                <a:rPr lang="en-GB" sz="2400" b="1" dirty="0">
                  <a:solidFill>
                    <a:schemeClr val="bg1"/>
                  </a:solidFill>
                  <a:latin typeface="Arial" panose="020B0604020202020204" pitchFamily="34" charset="0"/>
                  <a:cs typeface="Arial" panose="020B0604020202020204" pitchFamily="34" charset="0"/>
                </a:rPr>
                <a:t> </a:t>
              </a:r>
              <a:r>
                <a:rPr lang="en-GB" sz="2400" b="1" dirty="0" err="1">
                  <a:solidFill>
                    <a:schemeClr val="bg1"/>
                  </a:solidFill>
                  <a:latin typeface="Arial" panose="020B0604020202020204" pitchFamily="34" charset="0"/>
                  <a:cs typeface="Arial" panose="020B0604020202020204" pitchFamily="34" charset="0"/>
                </a:rPr>
                <a:t>đặc</a:t>
              </a:r>
              <a:r>
                <a:rPr lang="en-GB" sz="2400" b="1" dirty="0">
                  <a:solidFill>
                    <a:schemeClr val="bg1"/>
                  </a:solidFill>
                  <a:latin typeface="Arial" panose="020B0604020202020204" pitchFamily="34" charset="0"/>
                  <a:cs typeface="Arial" panose="020B0604020202020204" pitchFamily="34" charset="0"/>
                </a:rPr>
                <a:t> </a:t>
              </a:r>
              <a:r>
                <a:rPr lang="en-GB" sz="2400" b="1" dirty="0" err="1">
                  <a:solidFill>
                    <a:schemeClr val="bg1"/>
                  </a:solidFill>
                  <a:latin typeface="Arial" panose="020B0604020202020204" pitchFamily="34" charset="0"/>
                  <a:cs typeface="Arial" panose="020B0604020202020204" pitchFamily="34" charset="0"/>
                </a:rPr>
                <a:t>là</a:t>
              </a:r>
              <a:r>
                <a:rPr lang="en-GB" sz="2400" b="1" dirty="0">
                  <a:solidFill>
                    <a:schemeClr val="bg1"/>
                  </a:solidFill>
                  <a:latin typeface="Arial" panose="020B0604020202020204" pitchFamily="34" charset="0"/>
                  <a:cs typeface="Arial" panose="020B0604020202020204" pitchFamily="34" charset="0"/>
                </a:rPr>
                <a:t> </a:t>
              </a:r>
              <a:r>
                <a:rPr lang="en-GB" sz="2400" b="1" dirty="0" err="1">
                  <a:solidFill>
                    <a:schemeClr val="bg1"/>
                  </a:solidFill>
                  <a:latin typeface="Arial" panose="020B0604020202020204" pitchFamily="34" charset="0"/>
                  <a:cs typeface="Arial" panose="020B0604020202020204" pitchFamily="34" charset="0"/>
                </a:rPr>
                <a:t>gì</a:t>
              </a:r>
              <a:r>
                <a:rPr lang="en-GB" sz="2400" b="1" dirty="0">
                  <a:solidFill>
                    <a:schemeClr val="bg1"/>
                  </a:solidFill>
                  <a:latin typeface="Arial" panose="020B0604020202020204" pitchFamily="34" charset="0"/>
                  <a:cs typeface="Arial" panose="020B0604020202020204" pitchFamily="34" charset="0"/>
                </a:rPr>
                <a:t>?</a:t>
              </a:r>
              <a:endParaRPr lang="en-US" sz="24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571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pic>
        <p:nvPicPr>
          <p:cNvPr id="9" name="Picture 8"/>
          <p:cNvPicPr>
            <a:picLocks noChangeAspect="1"/>
          </p:cNvPicPr>
          <p:nvPr/>
        </p:nvPicPr>
        <p:blipFill>
          <a:blip r:embed="rId2"/>
          <a:stretch>
            <a:fillRect/>
          </a:stretch>
        </p:blipFill>
        <p:spPr>
          <a:xfrm>
            <a:off x="1179714" y="2823388"/>
            <a:ext cx="6784570" cy="2320112"/>
          </a:xfrm>
          <a:prstGeom prst="rect">
            <a:avLst/>
          </a:prstGeom>
        </p:spPr>
      </p:pic>
      <p:sp>
        <p:nvSpPr>
          <p:cNvPr id="14" name="Rectangle 13"/>
          <p:cNvSpPr/>
          <p:nvPr/>
        </p:nvSpPr>
        <p:spPr>
          <a:xfrm>
            <a:off x="404218" y="155811"/>
            <a:ext cx="8335562" cy="259782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indent="-342900" algn="just">
              <a:lnSpc>
                <a:spcPct val="150000"/>
              </a:lnSpc>
              <a:buFont typeface="Wingdings" panose="05000000000000000000" pitchFamily="2" charset="2"/>
              <a:buChar char="§"/>
            </a:pPr>
            <a:r>
              <a:rPr lang="nl-NL" sz="2800" dirty="0">
                <a:latin typeface="Arial" panose="020B0604020202020204" pitchFamily="34" charset="0"/>
                <a:ea typeface="Arial" panose="020B0604020202020204" pitchFamily="34" charset="0"/>
                <a:cs typeface="Arial" panose="020B0604020202020204" pitchFamily="34" charset="0"/>
              </a:rPr>
              <a:t>Quá </a:t>
            </a:r>
            <a:r>
              <a:rPr lang="nl-NL" sz="2800" dirty="0" err="1">
                <a:latin typeface="Arial" panose="020B0604020202020204" pitchFamily="34" charset="0"/>
                <a:ea typeface="Arial" panose="020B0604020202020204" pitchFamily="34" charset="0"/>
                <a:cs typeface="Arial" panose="020B0604020202020204" pitchFamily="34" charset="0"/>
              </a:rPr>
              <a:t>trình</a:t>
            </a:r>
            <a:r>
              <a:rPr lang="nl-NL" sz="2800" dirty="0">
                <a:latin typeface="Arial" panose="020B0604020202020204" pitchFamily="34" charset="0"/>
                <a:ea typeface="Arial" panose="020B0604020202020204" pitchFamily="34" charset="0"/>
                <a:cs typeface="Arial" panose="020B0604020202020204" pitchFamily="34" charset="0"/>
              </a:rPr>
              <a:t> </a:t>
            </a:r>
            <a:r>
              <a:rPr lang="nl-NL" sz="2800" dirty="0" err="1">
                <a:latin typeface="Arial" panose="020B0604020202020204" pitchFamily="34" charset="0"/>
                <a:ea typeface="Arial" panose="020B0604020202020204" pitchFamily="34" charset="0"/>
                <a:cs typeface="Arial" panose="020B0604020202020204" pitchFamily="34" charset="0"/>
              </a:rPr>
              <a:t>chất</a:t>
            </a:r>
            <a:r>
              <a:rPr lang="nl-NL" sz="2800" dirty="0">
                <a:latin typeface="Arial" panose="020B0604020202020204" pitchFamily="34" charset="0"/>
                <a:ea typeface="Arial" panose="020B0604020202020204" pitchFamily="34" charset="0"/>
                <a:cs typeface="Arial" panose="020B0604020202020204" pitchFamily="34" charset="0"/>
              </a:rPr>
              <a:t> </a:t>
            </a:r>
            <a:r>
              <a:rPr lang="nl-NL" sz="2800" dirty="0" err="1">
                <a:latin typeface="Arial" panose="020B0604020202020204" pitchFamily="34" charset="0"/>
                <a:ea typeface="Arial" panose="020B0604020202020204" pitchFamily="34" charset="0"/>
                <a:cs typeface="Arial" panose="020B0604020202020204" pitchFamily="34" charset="0"/>
              </a:rPr>
              <a:t>ở</a:t>
            </a:r>
            <a:r>
              <a:rPr lang="nl-NL" sz="2800" dirty="0">
                <a:latin typeface="Arial" panose="020B0604020202020204" pitchFamily="34" charset="0"/>
                <a:ea typeface="Arial" panose="020B0604020202020204" pitchFamily="34" charset="0"/>
                <a:cs typeface="Arial" panose="020B0604020202020204" pitchFamily="34" charset="0"/>
              </a:rPr>
              <a:t> </a:t>
            </a:r>
            <a:r>
              <a:rPr lang="nl-NL" sz="2800" dirty="0" err="1">
                <a:latin typeface="Arial" panose="020B0604020202020204" pitchFamily="34" charset="0"/>
                <a:ea typeface="Arial" panose="020B0604020202020204" pitchFamily="34" charset="0"/>
                <a:cs typeface="Arial" panose="020B0604020202020204" pitchFamily="34" charset="0"/>
              </a:rPr>
              <a:t>thể</a:t>
            </a:r>
            <a:r>
              <a:rPr lang="nl-NL" sz="2800" dirty="0">
                <a:latin typeface="Arial" panose="020B0604020202020204" pitchFamily="34" charset="0"/>
                <a:ea typeface="Arial" panose="020B0604020202020204" pitchFamily="34" charset="0"/>
                <a:cs typeface="Arial" panose="020B0604020202020204" pitchFamily="34" charset="0"/>
              </a:rPr>
              <a:t> </a:t>
            </a:r>
            <a:r>
              <a:rPr lang="nl-NL" sz="2800" dirty="0" err="1">
                <a:latin typeface="Arial" panose="020B0604020202020204" pitchFamily="34" charset="0"/>
                <a:ea typeface="Arial" panose="020B0604020202020204" pitchFamily="34" charset="0"/>
                <a:cs typeface="Arial" panose="020B0604020202020204" pitchFamily="34" charset="0"/>
              </a:rPr>
              <a:t>rắn</a:t>
            </a:r>
            <a:r>
              <a:rPr lang="nl-NL" sz="2800" dirty="0">
                <a:latin typeface="Arial" panose="020B0604020202020204" pitchFamily="34" charset="0"/>
                <a:ea typeface="Arial" panose="020B0604020202020204" pitchFamily="34" charset="0"/>
                <a:cs typeface="Arial" panose="020B0604020202020204" pitchFamily="34" charset="0"/>
              </a:rPr>
              <a:t> </a:t>
            </a:r>
            <a:r>
              <a:rPr lang="nl-NL" sz="2800" dirty="0" err="1">
                <a:latin typeface="Arial" panose="020B0604020202020204" pitchFamily="34" charset="0"/>
                <a:ea typeface="Arial" panose="020B0604020202020204" pitchFamily="34" charset="0"/>
                <a:cs typeface="Arial" panose="020B0604020202020204" pitchFamily="34" charset="0"/>
              </a:rPr>
              <a:t>chuyển</a:t>
            </a:r>
            <a:r>
              <a:rPr lang="nl-NL" sz="2800" dirty="0">
                <a:latin typeface="Arial" panose="020B0604020202020204" pitchFamily="34" charset="0"/>
                <a:ea typeface="Arial" panose="020B0604020202020204" pitchFamily="34" charset="0"/>
                <a:cs typeface="Arial" panose="020B0604020202020204" pitchFamily="34" charset="0"/>
              </a:rPr>
              <a:t> sang </a:t>
            </a:r>
            <a:r>
              <a:rPr lang="nl-NL" sz="2800" dirty="0" err="1">
                <a:latin typeface="Arial" panose="020B0604020202020204" pitchFamily="34" charset="0"/>
                <a:ea typeface="Arial" panose="020B0604020202020204" pitchFamily="34" charset="0"/>
                <a:cs typeface="Arial" panose="020B0604020202020204" pitchFamily="34" charset="0"/>
              </a:rPr>
              <a:t>thể</a:t>
            </a:r>
            <a:r>
              <a:rPr lang="nl-NL" sz="2800" dirty="0">
                <a:latin typeface="Arial" panose="020B0604020202020204" pitchFamily="34" charset="0"/>
                <a:ea typeface="Arial" panose="020B0604020202020204" pitchFamily="34" charset="0"/>
                <a:cs typeface="Arial" panose="020B0604020202020204" pitchFamily="34" charset="0"/>
              </a:rPr>
              <a:t> </a:t>
            </a:r>
            <a:r>
              <a:rPr lang="nl-NL" sz="2800" dirty="0" err="1">
                <a:latin typeface="Arial" panose="020B0604020202020204" pitchFamily="34" charset="0"/>
                <a:ea typeface="Arial" panose="020B0604020202020204" pitchFamily="34" charset="0"/>
                <a:cs typeface="Arial" panose="020B0604020202020204" pitchFamily="34" charset="0"/>
              </a:rPr>
              <a:t>lỏng</a:t>
            </a:r>
            <a:r>
              <a:rPr lang="nl-NL" sz="2800" dirty="0">
                <a:latin typeface="Arial" panose="020B0604020202020204" pitchFamily="34" charset="0"/>
                <a:ea typeface="Arial" panose="020B0604020202020204" pitchFamily="34" charset="0"/>
                <a:cs typeface="Arial" panose="020B0604020202020204" pitchFamily="34" charset="0"/>
              </a:rPr>
              <a:t> </a:t>
            </a:r>
            <a:r>
              <a:rPr lang="nl-NL" sz="2800" dirty="0" err="1">
                <a:latin typeface="Arial" panose="020B0604020202020204" pitchFamily="34" charset="0"/>
                <a:ea typeface="Arial" panose="020B0604020202020204" pitchFamily="34" charset="0"/>
                <a:cs typeface="Arial" panose="020B0604020202020204" pitchFamily="34" charset="0"/>
              </a:rPr>
              <a:t>gọi</a:t>
            </a:r>
            <a:r>
              <a:rPr lang="nl-NL" sz="2800" dirty="0">
                <a:latin typeface="Arial" panose="020B0604020202020204" pitchFamily="34" charset="0"/>
                <a:ea typeface="Arial" panose="020B0604020202020204" pitchFamily="34" charset="0"/>
                <a:cs typeface="Arial" panose="020B0604020202020204" pitchFamily="34" charset="0"/>
              </a:rPr>
              <a:t> </a:t>
            </a:r>
            <a:r>
              <a:rPr lang="nl-NL" sz="2800" dirty="0" err="1">
                <a:latin typeface="Arial" panose="020B0604020202020204" pitchFamily="34" charset="0"/>
                <a:ea typeface="Arial" panose="020B0604020202020204" pitchFamily="34" charset="0"/>
                <a:cs typeface="Arial" panose="020B0604020202020204" pitchFamily="34" charset="0"/>
              </a:rPr>
              <a:t>là</a:t>
            </a:r>
            <a:r>
              <a:rPr lang="nl-NL" sz="2800" dirty="0">
                <a:latin typeface="Arial" panose="020B0604020202020204" pitchFamily="34" charset="0"/>
                <a:ea typeface="Arial" panose="020B0604020202020204" pitchFamily="34" charset="0"/>
                <a:cs typeface="Arial" panose="020B0604020202020204" pitchFamily="34" charset="0"/>
              </a:rPr>
              <a:t> </a:t>
            </a:r>
            <a:r>
              <a:rPr lang="nl-NL" sz="2800" b="1" dirty="0" err="1">
                <a:latin typeface="Arial" panose="020B0604020202020204" pitchFamily="34" charset="0"/>
                <a:ea typeface="Arial" panose="020B0604020202020204" pitchFamily="34" charset="0"/>
                <a:cs typeface="Arial" panose="020B0604020202020204" pitchFamily="34" charset="0"/>
              </a:rPr>
              <a:t>sự</a:t>
            </a:r>
            <a:r>
              <a:rPr lang="nl-NL" sz="2800" b="1" dirty="0">
                <a:latin typeface="Arial" panose="020B0604020202020204" pitchFamily="34" charset="0"/>
                <a:ea typeface="Arial" panose="020B0604020202020204" pitchFamily="34" charset="0"/>
                <a:cs typeface="Arial" panose="020B0604020202020204" pitchFamily="34" charset="0"/>
              </a:rPr>
              <a:t> </a:t>
            </a:r>
            <a:r>
              <a:rPr lang="nl-NL" sz="2800" b="1" dirty="0" err="1">
                <a:latin typeface="Arial" panose="020B0604020202020204" pitchFamily="34" charset="0"/>
                <a:ea typeface="Arial" panose="020B0604020202020204" pitchFamily="34" charset="0"/>
                <a:cs typeface="Arial" panose="020B0604020202020204" pitchFamily="34" charset="0"/>
              </a:rPr>
              <a:t>nóng</a:t>
            </a:r>
            <a:r>
              <a:rPr lang="nl-NL" sz="2800" b="1" dirty="0">
                <a:latin typeface="Arial" panose="020B0604020202020204" pitchFamily="34" charset="0"/>
                <a:ea typeface="Arial" panose="020B0604020202020204" pitchFamily="34" charset="0"/>
                <a:cs typeface="Arial" panose="020B0604020202020204" pitchFamily="34" charset="0"/>
              </a:rPr>
              <a:t> </a:t>
            </a:r>
            <a:r>
              <a:rPr lang="nl-NL" sz="2800" b="1" dirty="0" err="1">
                <a:latin typeface="Arial" panose="020B0604020202020204" pitchFamily="34" charset="0"/>
                <a:ea typeface="Arial" panose="020B0604020202020204" pitchFamily="34" charset="0"/>
                <a:cs typeface="Arial" panose="020B0604020202020204" pitchFamily="34" charset="0"/>
              </a:rPr>
              <a:t>chảy</a:t>
            </a:r>
            <a:r>
              <a:rPr lang="nl-NL" sz="2800" dirty="0">
                <a:latin typeface="Arial" panose="020B0604020202020204" pitchFamily="34" charset="0"/>
                <a:ea typeface="Arial" panose="020B0604020202020204" pitchFamily="34" charset="0"/>
                <a:cs typeface="Arial" panose="020B0604020202020204" pitchFamily="34" charset="0"/>
              </a:rPr>
              <a:t>. </a:t>
            </a:r>
          </a:p>
          <a:p>
            <a:pPr indent="-342900" algn="just">
              <a:lnSpc>
                <a:spcPct val="150000"/>
              </a:lnSpc>
              <a:buFont typeface="Wingdings" panose="05000000000000000000" pitchFamily="2" charset="2"/>
              <a:buChar char="§"/>
            </a:pPr>
            <a:r>
              <a:rPr lang="nl-NL" sz="2800" dirty="0">
                <a:latin typeface="Arial" panose="020B0604020202020204" pitchFamily="34" charset="0"/>
                <a:ea typeface="Arial" panose="020B0604020202020204" pitchFamily="34" charset="0"/>
                <a:cs typeface="Arial" panose="020B0604020202020204" pitchFamily="34" charset="0"/>
              </a:rPr>
              <a:t>Quá </a:t>
            </a:r>
            <a:r>
              <a:rPr lang="nl-NL" sz="2800" dirty="0" err="1">
                <a:latin typeface="Arial" panose="020B0604020202020204" pitchFamily="34" charset="0"/>
                <a:ea typeface="Arial" panose="020B0604020202020204" pitchFamily="34" charset="0"/>
                <a:cs typeface="Arial" panose="020B0604020202020204" pitchFamily="34" charset="0"/>
              </a:rPr>
              <a:t>trình</a:t>
            </a:r>
            <a:r>
              <a:rPr lang="nl-NL" sz="2800" dirty="0">
                <a:latin typeface="Arial" panose="020B0604020202020204" pitchFamily="34" charset="0"/>
                <a:ea typeface="Arial" panose="020B0604020202020204" pitchFamily="34" charset="0"/>
                <a:cs typeface="Arial" panose="020B0604020202020204" pitchFamily="34" charset="0"/>
              </a:rPr>
              <a:t> </a:t>
            </a:r>
            <a:r>
              <a:rPr lang="nl-NL" sz="2800" dirty="0" err="1">
                <a:latin typeface="Arial" panose="020B0604020202020204" pitchFamily="34" charset="0"/>
                <a:ea typeface="Arial" panose="020B0604020202020204" pitchFamily="34" charset="0"/>
                <a:cs typeface="Arial" panose="020B0604020202020204" pitchFamily="34" charset="0"/>
              </a:rPr>
              <a:t>chất</a:t>
            </a:r>
            <a:r>
              <a:rPr lang="nl-NL" sz="2800" dirty="0">
                <a:latin typeface="Arial" panose="020B0604020202020204" pitchFamily="34" charset="0"/>
                <a:ea typeface="Arial" panose="020B0604020202020204" pitchFamily="34" charset="0"/>
                <a:cs typeface="Arial" panose="020B0604020202020204" pitchFamily="34" charset="0"/>
              </a:rPr>
              <a:t> </a:t>
            </a:r>
            <a:r>
              <a:rPr lang="nl-NL" sz="2800" dirty="0" err="1">
                <a:latin typeface="Arial" panose="020B0604020202020204" pitchFamily="34" charset="0"/>
                <a:ea typeface="Arial" panose="020B0604020202020204" pitchFamily="34" charset="0"/>
                <a:cs typeface="Arial" panose="020B0604020202020204" pitchFamily="34" charset="0"/>
              </a:rPr>
              <a:t>chuyển</a:t>
            </a:r>
            <a:r>
              <a:rPr lang="nl-NL" sz="2800" dirty="0">
                <a:latin typeface="Arial" panose="020B0604020202020204" pitchFamily="34" charset="0"/>
                <a:ea typeface="Arial" panose="020B0604020202020204" pitchFamily="34" charset="0"/>
                <a:cs typeface="Arial" panose="020B0604020202020204" pitchFamily="34" charset="0"/>
              </a:rPr>
              <a:t> </a:t>
            </a:r>
            <a:r>
              <a:rPr lang="nl-NL" sz="2800" dirty="0" err="1">
                <a:latin typeface="Arial" panose="020B0604020202020204" pitchFamily="34" charset="0"/>
                <a:ea typeface="Arial" panose="020B0604020202020204" pitchFamily="34" charset="0"/>
                <a:cs typeface="Arial" panose="020B0604020202020204" pitchFamily="34" charset="0"/>
              </a:rPr>
              <a:t>từ</a:t>
            </a:r>
            <a:r>
              <a:rPr lang="nl-NL" sz="2800" dirty="0">
                <a:latin typeface="Arial" panose="020B0604020202020204" pitchFamily="34" charset="0"/>
                <a:ea typeface="Arial" panose="020B0604020202020204" pitchFamily="34" charset="0"/>
                <a:cs typeface="Arial" panose="020B0604020202020204" pitchFamily="34" charset="0"/>
              </a:rPr>
              <a:t> </a:t>
            </a:r>
            <a:r>
              <a:rPr lang="nl-NL" sz="2800" dirty="0" err="1">
                <a:latin typeface="Arial" panose="020B0604020202020204" pitchFamily="34" charset="0"/>
                <a:ea typeface="Arial" panose="020B0604020202020204" pitchFamily="34" charset="0"/>
                <a:cs typeface="Arial" panose="020B0604020202020204" pitchFamily="34" charset="0"/>
              </a:rPr>
              <a:t>thể</a:t>
            </a:r>
            <a:r>
              <a:rPr lang="nl-NL" sz="2800" dirty="0">
                <a:latin typeface="Arial" panose="020B0604020202020204" pitchFamily="34" charset="0"/>
                <a:ea typeface="Arial" panose="020B0604020202020204" pitchFamily="34" charset="0"/>
                <a:cs typeface="Arial" panose="020B0604020202020204" pitchFamily="34" charset="0"/>
              </a:rPr>
              <a:t> </a:t>
            </a:r>
            <a:r>
              <a:rPr lang="nl-NL" sz="2800" dirty="0" err="1">
                <a:latin typeface="Arial" panose="020B0604020202020204" pitchFamily="34" charset="0"/>
                <a:ea typeface="Arial" panose="020B0604020202020204" pitchFamily="34" charset="0"/>
                <a:cs typeface="Arial" panose="020B0604020202020204" pitchFamily="34" charset="0"/>
              </a:rPr>
              <a:t>lỏng</a:t>
            </a:r>
            <a:r>
              <a:rPr lang="nl-NL" sz="2800" dirty="0">
                <a:latin typeface="Arial" panose="020B0604020202020204" pitchFamily="34" charset="0"/>
                <a:ea typeface="Arial" panose="020B0604020202020204" pitchFamily="34" charset="0"/>
                <a:cs typeface="Arial" panose="020B0604020202020204" pitchFamily="34" charset="0"/>
              </a:rPr>
              <a:t> sang </a:t>
            </a:r>
            <a:r>
              <a:rPr lang="nl-NL" sz="2800" dirty="0" err="1">
                <a:latin typeface="Arial" panose="020B0604020202020204" pitchFamily="34" charset="0"/>
                <a:ea typeface="Arial" panose="020B0604020202020204" pitchFamily="34" charset="0"/>
                <a:cs typeface="Arial" panose="020B0604020202020204" pitchFamily="34" charset="0"/>
              </a:rPr>
              <a:t>thể</a:t>
            </a:r>
            <a:r>
              <a:rPr lang="nl-NL" sz="2800" dirty="0">
                <a:latin typeface="Arial" panose="020B0604020202020204" pitchFamily="34" charset="0"/>
                <a:ea typeface="Arial" panose="020B0604020202020204" pitchFamily="34" charset="0"/>
                <a:cs typeface="Arial" panose="020B0604020202020204" pitchFamily="34" charset="0"/>
              </a:rPr>
              <a:t> </a:t>
            </a:r>
            <a:r>
              <a:rPr lang="nl-NL" sz="2800" dirty="0" err="1">
                <a:latin typeface="Arial" panose="020B0604020202020204" pitchFamily="34" charset="0"/>
                <a:ea typeface="Arial" panose="020B0604020202020204" pitchFamily="34" charset="0"/>
                <a:cs typeface="Arial" panose="020B0604020202020204" pitchFamily="34" charset="0"/>
              </a:rPr>
              <a:t>rắn</a:t>
            </a:r>
            <a:r>
              <a:rPr lang="nl-NL" sz="2800" dirty="0">
                <a:latin typeface="Arial" panose="020B0604020202020204" pitchFamily="34" charset="0"/>
                <a:ea typeface="Arial" panose="020B0604020202020204" pitchFamily="34" charset="0"/>
                <a:cs typeface="Arial" panose="020B0604020202020204" pitchFamily="34" charset="0"/>
              </a:rPr>
              <a:t> </a:t>
            </a:r>
            <a:r>
              <a:rPr lang="nl-NL" sz="2800" dirty="0" err="1">
                <a:latin typeface="Arial" panose="020B0604020202020204" pitchFamily="34" charset="0"/>
                <a:ea typeface="Arial" panose="020B0604020202020204" pitchFamily="34" charset="0"/>
                <a:cs typeface="Arial" panose="020B0604020202020204" pitchFamily="34" charset="0"/>
              </a:rPr>
              <a:t>gọi</a:t>
            </a:r>
            <a:r>
              <a:rPr lang="nl-NL" sz="2800" dirty="0">
                <a:latin typeface="Arial" panose="020B0604020202020204" pitchFamily="34" charset="0"/>
                <a:ea typeface="Arial" panose="020B0604020202020204" pitchFamily="34" charset="0"/>
                <a:cs typeface="Arial" panose="020B0604020202020204" pitchFamily="34" charset="0"/>
              </a:rPr>
              <a:t> </a:t>
            </a:r>
            <a:r>
              <a:rPr lang="nl-NL" sz="2800" dirty="0" err="1">
                <a:latin typeface="Arial" panose="020B0604020202020204" pitchFamily="34" charset="0"/>
                <a:ea typeface="Arial" panose="020B0604020202020204" pitchFamily="34" charset="0"/>
                <a:cs typeface="Arial" panose="020B0604020202020204" pitchFamily="34" charset="0"/>
              </a:rPr>
              <a:t>là</a:t>
            </a:r>
            <a:r>
              <a:rPr lang="nl-NL" sz="2800" dirty="0">
                <a:latin typeface="Arial" panose="020B0604020202020204" pitchFamily="34" charset="0"/>
                <a:ea typeface="Arial" panose="020B0604020202020204" pitchFamily="34" charset="0"/>
                <a:cs typeface="Arial" panose="020B0604020202020204" pitchFamily="34" charset="0"/>
              </a:rPr>
              <a:t> </a:t>
            </a:r>
            <a:r>
              <a:rPr lang="nl-NL" sz="2800" b="1" dirty="0" err="1">
                <a:latin typeface="Arial" panose="020B0604020202020204" pitchFamily="34" charset="0"/>
                <a:ea typeface="Arial" panose="020B0604020202020204" pitchFamily="34" charset="0"/>
                <a:cs typeface="Arial" panose="020B0604020202020204" pitchFamily="34" charset="0"/>
              </a:rPr>
              <a:t>sự</a:t>
            </a:r>
            <a:r>
              <a:rPr lang="nl-NL" sz="2800" b="1" dirty="0">
                <a:latin typeface="Arial" panose="020B0604020202020204" pitchFamily="34" charset="0"/>
                <a:ea typeface="Arial" panose="020B0604020202020204" pitchFamily="34" charset="0"/>
                <a:cs typeface="Arial" panose="020B0604020202020204" pitchFamily="34" charset="0"/>
              </a:rPr>
              <a:t> </a:t>
            </a:r>
            <a:r>
              <a:rPr lang="nl-NL" sz="2800" b="1" dirty="0" err="1">
                <a:latin typeface="Arial" panose="020B0604020202020204" pitchFamily="34" charset="0"/>
                <a:ea typeface="Arial" panose="020B0604020202020204" pitchFamily="34" charset="0"/>
                <a:cs typeface="Arial" panose="020B0604020202020204" pitchFamily="34" charset="0"/>
              </a:rPr>
              <a:t>đông</a:t>
            </a:r>
            <a:r>
              <a:rPr lang="nl-NL" sz="2800" b="1" dirty="0">
                <a:latin typeface="Arial" panose="020B0604020202020204" pitchFamily="34" charset="0"/>
                <a:ea typeface="Arial" panose="020B0604020202020204" pitchFamily="34" charset="0"/>
                <a:cs typeface="Arial" panose="020B0604020202020204" pitchFamily="34" charset="0"/>
              </a:rPr>
              <a:t> </a:t>
            </a:r>
            <a:r>
              <a:rPr lang="nl-NL" sz="2800" b="1" dirty="0" err="1">
                <a:latin typeface="Arial" panose="020B0604020202020204" pitchFamily="34" charset="0"/>
                <a:ea typeface="Arial" panose="020B0604020202020204" pitchFamily="34" charset="0"/>
                <a:cs typeface="Arial" panose="020B0604020202020204" pitchFamily="34" charset="0"/>
              </a:rPr>
              <a:t>đặc</a:t>
            </a:r>
            <a:r>
              <a:rPr lang="nl-NL" sz="2800" dirty="0">
                <a:latin typeface="Arial" panose="020B0604020202020204" pitchFamily="34" charset="0"/>
                <a:ea typeface="Arial" panose="020B0604020202020204" pitchFamily="34" charset="0"/>
                <a:cs typeface="Arial" panose="020B0604020202020204" pitchFamily="34" charset="0"/>
              </a:rPr>
              <a:t>.</a:t>
            </a:r>
            <a:endParaRPr lang="en-US" sz="2800" dirty="0">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59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
        <p:nvSpPr>
          <p:cNvPr id="6" name="Rectangle 5"/>
          <p:cNvSpPr/>
          <p:nvPr/>
        </p:nvSpPr>
        <p:spPr>
          <a:xfrm>
            <a:off x="1581605" y="194971"/>
            <a:ext cx="6323142" cy="867482"/>
          </a:xfrm>
          <a:prstGeom prst="rect">
            <a:avLst/>
          </a:prstGeom>
        </p:spPr>
        <p:txBody>
          <a:bodyPr wrap="square">
            <a:spAutoFit/>
          </a:bodyPr>
          <a:lstStyle/>
          <a:p>
            <a:pPr lvl="0" algn="ctr">
              <a:lnSpc>
                <a:spcPct val="120000"/>
              </a:lnSpc>
              <a:spcAft>
                <a:spcPts val="1000"/>
              </a:spcAft>
            </a:pPr>
            <a:r>
              <a:rPr lang="en-GB" sz="2200" b="1">
                <a:solidFill>
                  <a:schemeClr val="accent3"/>
                </a:solidFill>
                <a:latin typeface="Arial" panose="020B0604020202020204" pitchFamily="34" charset="0"/>
                <a:ea typeface="Calibri" panose="020F0502020204030204" pitchFamily="34" charset="0"/>
                <a:cs typeface="Arial" panose="020B0604020202020204" pitchFamily="34" charset="0"/>
              </a:rPr>
              <a:t>* Thí nghiệm theo dõi nhiệt độ của nước đá trong quá trình nóng chảy</a:t>
            </a:r>
            <a:endParaRPr lang="en-US" sz="2200" b="1">
              <a:solidFill>
                <a:schemeClr val="accent3"/>
              </a:solidFill>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5845063" y="1227221"/>
            <a:ext cx="2579327" cy="3288447"/>
          </a:xfrm>
          <a:prstGeom prst="rect">
            <a:avLst/>
          </a:prstGeom>
        </p:spPr>
      </p:pic>
      <p:sp>
        <p:nvSpPr>
          <p:cNvPr id="8" name="TextBox 7"/>
          <p:cNvSpPr txBox="1"/>
          <p:nvPr/>
        </p:nvSpPr>
        <p:spPr>
          <a:xfrm>
            <a:off x="555937" y="2057399"/>
            <a:ext cx="4569515" cy="1482714"/>
          </a:xfrm>
          <a:prstGeom prst="rect">
            <a:avLst/>
          </a:prstGeom>
          <a:noFill/>
        </p:spPr>
        <p:txBody>
          <a:bodyPr wrap="square" rtlCol="0">
            <a:spAutoFit/>
          </a:bodyPr>
          <a:lstStyle/>
          <a:p>
            <a:pPr algn="just">
              <a:lnSpc>
                <a:spcPct val="130000"/>
              </a:lnSpc>
              <a:spcBef>
                <a:spcPts val="600"/>
              </a:spcBef>
              <a:spcAft>
                <a:spcPts val="600"/>
              </a:spcAft>
            </a:pPr>
            <a:r>
              <a:rPr lang="en-GB" sz="2400" b="1" dirty="0"/>
              <a:t>* </a:t>
            </a:r>
            <a:r>
              <a:rPr lang="en-GB" sz="2400" b="1" dirty="0" err="1"/>
              <a:t>Chuẩn</a:t>
            </a:r>
            <a:r>
              <a:rPr lang="en-GB" sz="2400" b="1" dirty="0"/>
              <a:t> </a:t>
            </a:r>
            <a:r>
              <a:rPr lang="en-GB" sz="2400" b="1" dirty="0" err="1"/>
              <a:t>bị</a:t>
            </a:r>
            <a:r>
              <a:rPr lang="en-GB" sz="2400" b="1" dirty="0"/>
              <a:t>: </a:t>
            </a:r>
            <a:r>
              <a:rPr lang="en-GB" sz="2400" dirty="0" err="1"/>
              <a:t>Nước</a:t>
            </a:r>
            <a:r>
              <a:rPr lang="en-GB" sz="2400" dirty="0"/>
              <a:t> </a:t>
            </a:r>
            <a:r>
              <a:rPr lang="en-GB" sz="2400" dirty="0" err="1"/>
              <a:t>đá</a:t>
            </a:r>
            <a:r>
              <a:rPr lang="en-GB" sz="2400" dirty="0"/>
              <a:t> </a:t>
            </a:r>
            <a:r>
              <a:rPr lang="en-GB" sz="2400" dirty="0" err="1"/>
              <a:t>viên</a:t>
            </a:r>
            <a:r>
              <a:rPr lang="en-GB" sz="2400" dirty="0"/>
              <a:t>, </a:t>
            </a:r>
            <a:r>
              <a:rPr lang="en-GB" sz="2400" dirty="0" err="1"/>
              <a:t>nước</a:t>
            </a:r>
            <a:r>
              <a:rPr lang="en-GB" sz="2400" dirty="0"/>
              <a:t> </a:t>
            </a:r>
            <a:r>
              <a:rPr lang="en-GB" sz="2400" dirty="0" err="1"/>
              <a:t>nóng</a:t>
            </a:r>
            <a:r>
              <a:rPr lang="en-GB" sz="2400" dirty="0"/>
              <a:t>, 1 </a:t>
            </a:r>
            <a:r>
              <a:rPr lang="en-GB" sz="2400" dirty="0" err="1"/>
              <a:t>ống</a:t>
            </a:r>
            <a:r>
              <a:rPr lang="en-GB" sz="2400" dirty="0"/>
              <a:t> </a:t>
            </a:r>
            <a:r>
              <a:rPr lang="en-GB" sz="2400" dirty="0" err="1"/>
              <a:t>nghiệm</a:t>
            </a:r>
            <a:r>
              <a:rPr lang="en-GB" sz="2400" dirty="0"/>
              <a:t>, 1 </a:t>
            </a:r>
            <a:r>
              <a:rPr lang="en-GB" sz="2400" dirty="0" err="1"/>
              <a:t>cốc</a:t>
            </a:r>
            <a:r>
              <a:rPr lang="en-GB" sz="2400" dirty="0"/>
              <a:t> </a:t>
            </a:r>
            <a:r>
              <a:rPr lang="en-GB" sz="2400" dirty="0" err="1"/>
              <a:t>thủy</a:t>
            </a:r>
            <a:r>
              <a:rPr lang="en-GB" sz="2400" dirty="0"/>
              <a:t> </a:t>
            </a:r>
            <a:r>
              <a:rPr lang="en-GB" sz="2400" dirty="0" err="1"/>
              <a:t>tinh</a:t>
            </a:r>
            <a:r>
              <a:rPr lang="en-GB" sz="2400" dirty="0"/>
              <a:t>, </a:t>
            </a:r>
            <a:r>
              <a:rPr lang="en-GB" sz="2400" dirty="0" err="1"/>
              <a:t>nhiệt</a:t>
            </a:r>
            <a:r>
              <a:rPr lang="en-GB" sz="2400" dirty="0"/>
              <a:t> </a:t>
            </a:r>
            <a:r>
              <a:rPr lang="en-GB" sz="2400" dirty="0" err="1"/>
              <a:t>kế</a:t>
            </a:r>
            <a:endParaRPr lang="en-US" sz="2400" dirty="0"/>
          </a:p>
        </p:txBody>
      </p:sp>
    </p:spTree>
    <p:extLst>
      <p:ext uri="{BB962C8B-B14F-4D97-AF65-F5344CB8AC3E}">
        <p14:creationId xmlns:p14="http://schemas.microsoft.com/office/powerpoint/2010/main" val="371566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pic>
        <p:nvPicPr>
          <p:cNvPr id="6" name="Graphic 5">
            <a:extLst>
              <a:ext uri="{FF2B5EF4-FFF2-40B4-BE49-F238E27FC236}">
                <a16:creationId xmlns:a16="http://schemas.microsoft.com/office/drawing/2014/main" id="{0C278755-B198-4F11-A226-314BB0C52B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9934" y="1029322"/>
            <a:ext cx="1701764" cy="1701764"/>
          </a:xfrm>
          <a:prstGeom prst="rect">
            <a:avLst/>
          </a:prstGeom>
        </p:spPr>
      </p:pic>
      <p:sp>
        <p:nvSpPr>
          <p:cNvPr id="7" name="Rectangle 6"/>
          <p:cNvSpPr/>
          <p:nvPr/>
        </p:nvSpPr>
        <p:spPr>
          <a:xfrm>
            <a:off x="385010" y="291064"/>
            <a:ext cx="2682368" cy="549381"/>
          </a:xfrm>
          <a:prstGeom prst="rect">
            <a:avLst/>
          </a:prstGeom>
        </p:spPr>
        <p:txBody>
          <a:bodyPr wrap="square">
            <a:spAutoFit/>
          </a:bodyPr>
          <a:lstStyle/>
          <a:p>
            <a:pPr algn="ctr">
              <a:lnSpc>
                <a:spcPct val="135000"/>
              </a:lnSpc>
            </a:pPr>
            <a:r>
              <a:rPr lang="en-US" sz="2200" b="1">
                <a:solidFill>
                  <a:schemeClr val="accent5">
                    <a:lumMod val="75000"/>
                  </a:schemeClr>
                </a:solidFill>
              </a:rPr>
              <a:t>Làm việc nhóm</a:t>
            </a:r>
          </a:p>
        </p:txBody>
      </p:sp>
      <p:sp>
        <p:nvSpPr>
          <p:cNvPr id="8" name="Rectangle 7"/>
          <p:cNvSpPr/>
          <p:nvPr/>
        </p:nvSpPr>
        <p:spPr>
          <a:xfrm>
            <a:off x="3860838" y="1249059"/>
            <a:ext cx="5124323" cy="2685351"/>
          </a:xfrm>
          <a:prstGeom prst="rect">
            <a:avLst/>
          </a:prstGeom>
        </p:spPr>
        <p:txBody>
          <a:bodyPr wrap="square">
            <a:spAutoFit/>
          </a:bodyPr>
          <a:lstStyle/>
          <a:p>
            <a:pPr algn="just">
              <a:lnSpc>
                <a:spcPct val="135000"/>
              </a:lnSpc>
              <a:spcBef>
                <a:spcPts val="600"/>
              </a:spcBef>
              <a:spcAft>
                <a:spcPts val="600"/>
              </a:spcAft>
            </a:pPr>
            <a:r>
              <a:rPr lang="en-US" sz="2200" b="1">
                <a:solidFill>
                  <a:schemeClr val="accent5">
                    <a:lumMod val="75000"/>
                  </a:schemeClr>
                </a:solidFill>
              </a:rPr>
              <a:t>Nhiệm vụ:</a:t>
            </a:r>
            <a:endParaRPr lang="en-US" sz="2200">
              <a:solidFill>
                <a:schemeClr val="tx1">
                  <a:lumMod val="50000"/>
                </a:schemeClr>
              </a:solidFill>
            </a:endParaRPr>
          </a:p>
          <a:p>
            <a:pPr marL="342900" indent="-342900" algn="just">
              <a:lnSpc>
                <a:spcPct val="135000"/>
              </a:lnSpc>
              <a:spcBef>
                <a:spcPts val="600"/>
              </a:spcBef>
              <a:spcAft>
                <a:spcPts val="600"/>
              </a:spcAft>
              <a:buFont typeface="Wingdings" panose="05000000000000000000" pitchFamily="2" charset="2"/>
              <a:buChar char="v"/>
            </a:pPr>
            <a:r>
              <a:rPr lang="en-GB" sz="2200">
                <a:solidFill>
                  <a:schemeClr val="tx1">
                    <a:lumMod val="50000"/>
                  </a:schemeClr>
                </a:solidFill>
              </a:rPr>
              <a:t>Thực hiện thí nghiệm, ghi lại nhiệt độ của nước trong ống nghiệm </a:t>
            </a:r>
          </a:p>
          <a:p>
            <a:pPr marL="342900" indent="-342900" algn="just">
              <a:lnSpc>
                <a:spcPct val="135000"/>
              </a:lnSpc>
              <a:spcBef>
                <a:spcPts val="600"/>
              </a:spcBef>
              <a:spcAft>
                <a:spcPts val="600"/>
              </a:spcAft>
              <a:buFont typeface="Wingdings" panose="05000000000000000000" pitchFamily="2" charset="2"/>
              <a:buChar char="v"/>
            </a:pPr>
            <a:r>
              <a:rPr lang="en-GB" sz="2200">
                <a:solidFill>
                  <a:schemeClr val="tx1">
                    <a:lumMod val="50000"/>
                  </a:schemeClr>
                </a:solidFill>
              </a:rPr>
              <a:t>Nhận xét nhiệt độ của nước trong quá trình nóng chảy.</a:t>
            </a:r>
          </a:p>
        </p:txBody>
      </p:sp>
      <p:pic>
        <p:nvPicPr>
          <p:cNvPr id="9" name="Countdown 3 minutes-Nho">
            <a:hlinkClick r:id="" action="ppaction://media"/>
            <a:extLst>
              <a:ext uri="{FF2B5EF4-FFF2-40B4-BE49-F238E27FC236}">
                <a16:creationId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84555" y="3076760"/>
            <a:ext cx="1792521" cy="1036088"/>
          </a:xfrm>
          <a:prstGeom prst="rect">
            <a:avLst/>
          </a:prstGeom>
        </p:spPr>
      </p:pic>
      <p:pic>
        <p:nvPicPr>
          <p:cNvPr id="10" name="Countdown 3 minutes-Nho">
            <a:hlinkClick r:id="" action="ppaction://media"/>
            <a:extLst>
              <a:ext uri="{FF2B5EF4-FFF2-40B4-BE49-F238E27FC236}">
                <a16:creationId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39177" y="3076760"/>
            <a:ext cx="1792521" cy="1036088"/>
          </a:xfrm>
          <a:prstGeom prst="rect">
            <a:avLst/>
          </a:prstGeom>
        </p:spPr>
      </p:pic>
    </p:spTree>
    <p:extLst>
      <p:ext uri="{BB962C8B-B14F-4D97-AF65-F5344CB8AC3E}">
        <p14:creationId xmlns:p14="http://schemas.microsoft.com/office/powerpoint/2010/main" val="53238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84901" fill="hold"/>
                                        <p:tgtEl>
                                          <p:spTgt spid="9"/>
                                        </p:tgtEl>
                                      </p:cBhvr>
                                    </p:cmd>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8490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9"/>
                                        </p:tgtEl>
                                      </p:cBhvr>
                                    </p:cmd>
                                  </p:childTnLst>
                                </p:cTn>
                              </p:par>
                            </p:childTnLst>
                          </p:cTn>
                        </p:par>
                      </p:childTnLst>
                    </p:cTn>
                  </p:par>
                </p:childTnLst>
              </p:cTn>
              <p:nextCondLst>
                <p:cond evt="onClick" delay="0">
                  <p:tgtEl>
                    <p:spTgt spid="9"/>
                  </p:tgtEl>
                </p:cond>
              </p:nextCondLst>
            </p:seq>
            <p:video>
              <p:cMediaNode vol="80000">
                <p:cTn id="29" fill="hold" display="0">
                  <p:stCondLst>
                    <p:cond delay="indefinite"/>
                  </p:stCondLst>
                </p:cTn>
                <p:tgtEl>
                  <p:spTgt spid="9"/>
                </p:tgtEl>
              </p:cMediaNode>
            </p:video>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10"/>
                                        </p:tgtEl>
                                      </p:cBhvr>
                                    </p:cmd>
                                  </p:childTnLst>
                                </p:cTn>
                              </p:par>
                            </p:childTnLst>
                          </p:cTn>
                        </p:par>
                      </p:childTnLst>
                    </p:cTn>
                  </p:par>
                </p:childTnLst>
              </p:cTn>
              <p:nextCondLst>
                <p:cond evt="onClick" delay="0">
                  <p:tgtEl>
                    <p:spTgt spid="10"/>
                  </p:tgtEl>
                </p:cond>
              </p:nextCondLst>
            </p:seq>
            <p:video>
              <p:cMediaNode vol="80000">
                <p:cTn id="35" fill="hold" display="0">
                  <p:stCondLst>
                    <p:cond delay="indefinite"/>
                  </p:stCondLst>
                </p:cTn>
                <p:tgtEl>
                  <p:spTgt spid="10"/>
                </p:tgtEl>
              </p:cMediaNode>
            </p:video>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2" name="Title 1"/>
          <p:cNvSpPr>
            <a:spLocks noGrp="1"/>
          </p:cNvSpPr>
          <p:nvPr>
            <p:ph type="ctrTitle"/>
          </p:nvPr>
        </p:nvSpPr>
        <p:spPr>
          <a:xfrm>
            <a:off x="1192834" y="3019927"/>
            <a:ext cx="7174331" cy="1624262"/>
          </a:xfrm>
        </p:spPr>
        <p:txBody>
          <a:bodyPr/>
          <a:lstStyle/>
          <a:p>
            <a:pPr algn="ctr">
              <a:lnSpc>
                <a:spcPct val="135000"/>
              </a:lnSpc>
              <a:spcBef>
                <a:spcPts val="600"/>
              </a:spcBef>
              <a:spcAft>
                <a:spcPts val="600"/>
              </a:spcAft>
            </a:pPr>
            <a:r>
              <a:rPr lang="en-GB">
                <a:latin typeface="Arial" panose="020B0604020202020204" pitchFamily="34" charset="0"/>
                <a:cs typeface="Arial" panose="020B0604020202020204" pitchFamily="34" charset="0"/>
              </a:rPr>
              <a:t>CÁC THỂ CỦA CHẤT VÀ SỰ CHUYỂN THỂ</a:t>
            </a:r>
            <a:endParaRPr lang="en-US">
              <a:latin typeface="Arial" panose="020B0604020202020204" pitchFamily="34" charset="0"/>
              <a:cs typeface="Arial" panose="020B0604020202020204" pitchFamily="34" charset="0"/>
            </a:endParaRPr>
          </a:p>
        </p:txBody>
      </p:sp>
      <p:sp>
        <p:nvSpPr>
          <p:cNvPr id="3" name="Rectangle 2"/>
          <p:cNvSpPr/>
          <p:nvPr/>
        </p:nvSpPr>
        <p:spPr>
          <a:xfrm>
            <a:off x="3643311" y="853756"/>
            <a:ext cx="2273379" cy="830997"/>
          </a:xfrm>
          <a:prstGeom prst="rect">
            <a:avLst/>
          </a:prstGeom>
        </p:spPr>
        <p:txBody>
          <a:bodyPr wrap="none">
            <a:spAutoFit/>
          </a:bodyPr>
          <a:lstStyle/>
          <a:p>
            <a:r>
              <a:rPr lang="en-GB" sz="4800" b="1" i="1">
                <a:solidFill>
                  <a:srgbClr val="FF0000"/>
                </a:solidFill>
                <a:latin typeface="Arial" panose="020B0604020202020204" pitchFamily="34" charset="0"/>
                <a:cs typeface="Arial" panose="020B0604020202020204" pitchFamily="34" charset="0"/>
              </a:rPr>
              <a:t>BÀI 10 </a:t>
            </a:r>
            <a:endParaRPr lang="en-US" sz="4800" b="1" i="1">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265" y="240631"/>
            <a:ext cx="6496051" cy="760378"/>
          </a:xfrm>
        </p:spPr>
        <p:txBody>
          <a:bodyPr/>
          <a:lstStyle/>
          <a:p>
            <a:r>
              <a:rPr lang="en-GB" sz="2200">
                <a:latin typeface="Arial" panose="020B0604020202020204" pitchFamily="34" charset="0"/>
                <a:cs typeface="Arial" panose="020B0604020202020204" pitchFamily="34" charset="0"/>
              </a:rPr>
              <a:t>Kết quả theo dõi nhiệt độ của nước đá trong quá trình nóng chảy</a:t>
            </a:r>
            <a:endParaRPr lang="en-US" sz="2200">
              <a:latin typeface="Arial" panose="020B0604020202020204" pitchFamily="34" charset="0"/>
              <a:cs typeface="Arial" panose="020B0604020202020204" pitchFamily="34" charset="0"/>
            </a:endParaRP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2135828148"/>
                  </p:ext>
                </p:extLst>
              </p:nvPr>
            </p:nvGraphicFramePr>
            <p:xfrm>
              <a:off x="934453" y="1165393"/>
              <a:ext cx="7345596" cy="2461226"/>
            </p:xfrm>
            <a:graphic>
              <a:graphicData uri="http://schemas.openxmlformats.org/drawingml/2006/table">
                <a:tbl>
                  <a:tblPr firstRow="1" bandRow="1">
                    <a:tableStyleId>{073A0DAA-6AF3-43AB-8588-CEC1D06C72B9}</a:tableStyleId>
                  </a:tblPr>
                  <a:tblGrid>
                    <a:gridCol w="2448532">
                      <a:extLst>
                        <a:ext uri="{9D8B030D-6E8A-4147-A177-3AD203B41FA5}">
                          <a16:colId xmlns:a16="http://schemas.microsoft.com/office/drawing/2014/main" val="2507996506"/>
                        </a:ext>
                      </a:extLst>
                    </a:gridCol>
                    <a:gridCol w="2448532">
                      <a:extLst>
                        <a:ext uri="{9D8B030D-6E8A-4147-A177-3AD203B41FA5}">
                          <a16:colId xmlns:a16="http://schemas.microsoft.com/office/drawing/2014/main" val="982111692"/>
                        </a:ext>
                      </a:extLst>
                    </a:gridCol>
                    <a:gridCol w="2448532">
                      <a:extLst>
                        <a:ext uri="{9D8B030D-6E8A-4147-A177-3AD203B41FA5}">
                          <a16:colId xmlns:a16="http://schemas.microsoft.com/office/drawing/2014/main" val="1886624957"/>
                        </a:ext>
                      </a:extLst>
                    </a:gridCol>
                  </a:tblGrid>
                  <a:tr h="754346">
                    <a:tc>
                      <a:txBody>
                        <a:bodyPr/>
                        <a:lstStyle/>
                        <a:p>
                          <a:pPr algn="ctr"/>
                          <a:r>
                            <a:rPr lang="en-GB" sz="2200"/>
                            <a:t>Thời</a:t>
                          </a:r>
                          <a:r>
                            <a:rPr lang="en-GB" sz="2200" baseline="0"/>
                            <a:t> gian (phút)</a:t>
                          </a:r>
                          <a:endParaRPr lang="en-US" sz="2200"/>
                        </a:p>
                      </a:txBody>
                      <a:tcPr anchor="ctr"/>
                    </a:tc>
                    <a:tc>
                      <a:txBody>
                        <a:bodyPr/>
                        <a:lstStyle/>
                        <a:p>
                          <a:pPr algn="ctr"/>
                          <a:r>
                            <a:rPr lang="en-GB" sz="2200"/>
                            <a:t>Nhiệt</a:t>
                          </a:r>
                          <a:r>
                            <a:rPr lang="en-GB" sz="2200" baseline="0"/>
                            <a:t> độ (</a:t>
                          </a:r>
                          <a:r>
                            <a:rPr lang="en-GB" sz="2200" baseline="30000"/>
                            <a:t>0</a:t>
                          </a:r>
                          <a:r>
                            <a:rPr lang="en-GB" sz="2200" baseline="0"/>
                            <a:t>C)</a:t>
                          </a:r>
                          <a:endParaRPr lang="en-US" sz="2200"/>
                        </a:p>
                      </a:txBody>
                      <a:tcPr anchor="ctr"/>
                    </a:tc>
                    <a:tc>
                      <a:txBody>
                        <a:bodyPr/>
                        <a:lstStyle/>
                        <a:p>
                          <a:pPr algn="ctr"/>
                          <a:r>
                            <a:rPr lang="en-GB" sz="2200"/>
                            <a:t>Thể</a:t>
                          </a:r>
                          <a:endParaRPr lang="en-US" sz="2200"/>
                        </a:p>
                      </a:txBody>
                      <a:tcPr anchor="ctr"/>
                    </a:tc>
                    <a:extLst>
                      <a:ext uri="{0D108BD9-81ED-4DB2-BD59-A6C34878D82A}">
                        <a16:rowId xmlns:a16="http://schemas.microsoft.com/office/drawing/2014/main" val="720763620"/>
                      </a:ext>
                    </a:extLst>
                  </a:tr>
                  <a:tr h="422434">
                    <a:tc>
                      <a:txBody>
                        <a:bodyPr/>
                        <a:lstStyle/>
                        <a:p>
                          <a:pPr algn="ctr"/>
                          <a:r>
                            <a:rPr lang="en-GB" sz="2200"/>
                            <a:t>Ban</a:t>
                          </a:r>
                          <a:r>
                            <a:rPr lang="en-GB" sz="2200" baseline="0"/>
                            <a:t> đầu</a:t>
                          </a:r>
                          <a:endParaRPr lang="en-US" sz="2200"/>
                        </a:p>
                      </a:txBody>
                      <a:tcPr anchor="ctr"/>
                    </a:tc>
                    <a:tc>
                      <a:txBody>
                        <a:bodyPr/>
                        <a:lstStyle/>
                        <a:p>
                          <a:pPr algn="ctr"/>
                          <a:endParaRPr lang="en-US" sz="2200"/>
                        </a:p>
                      </a:txBody>
                      <a:tcPr anchor="ctr"/>
                    </a:tc>
                    <a:tc>
                      <a:txBody>
                        <a:bodyPr/>
                        <a:lstStyle/>
                        <a:p>
                          <a:pPr algn="ctr"/>
                          <a:endParaRPr lang="en-US" sz="2200"/>
                        </a:p>
                      </a:txBody>
                      <a:tcPr anchor="ctr"/>
                    </a:tc>
                    <a:extLst>
                      <a:ext uri="{0D108BD9-81ED-4DB2-BD59-A6C34878D82A}">
                        <a16:rowId xmlns:a16="http://schemas.microsoft.com/office/drawing/2014/main" val="3983885890"/>
                      </a:ext>
                    </a:extLst>
                  </a:tr>
                  <a:tr h="422434">
                    <a:tc>
                      <a:txBody>
                        <a:bodyPr/>
                        <a:lstStyle/>
                        <a:p>
                          <a:pPr algn="ctr"/>
                          <a:r>
                            <a:rPr lang="en-GB" sz="2200"/>
                            <a:t> 1 </a:t>
                          </a:r>
                          <a14:m>
                            <m:oMath xmlns:m="http://schemas.openxmlformats.org/officeDocument/2006/math">
                              <m:r>
                                <a:rPr lang="en-GB" sz="2200" i="1" smtClean="0">
                                  <a:latin typeface="Cambria Math" panose="02040503050406030204" pitchFamily="18" charset="0"/>
                                  <a:ea typeface="Cambria Math" panose="02040503050406030204" pitchFamily="18" charset="0"/>
                                </a:rPr>
                                <m:t>÷</m:t>
                              </m:r>
                            </m:oMath>
                          </a14:m>
                          <a:r>
                            <a:rPr lang="en-US" sz="2200"/>
                            <a:t> 8</a:t>
                          </a:r>
                        </a:p>
                      </a:txBody>
                      <a:tcPr anchor="ctr"/>
                    </a:tc>
                    <a:tc>
                      <a:txBody>
                        <a:bodyPr/>
                        <a:lstStyle/>
                        <a:p>
                          <a:pPr algn="ctr"/>
                          <a:endParaRPr lang="en-US" sz="2200"/>
                        </a:p>
                      </a:txBody>
                      <a:tcPr anchor="ctr"/>
                    </a:tc>
                    <a:tc>
                      <a:txBody>
                        <a:bodyPr/>
                        <a:lstStyle/>
                        <a:p>
                          <a:pPr algn="ctr"/>
                          <a:r>
                            <a:rPr lang="en-GB" sz="2200"/>
                            <a:t> </a:t>
                          </a:r>
                          <a:endParaRPr lang="en-US" sz="2200"/>
                        </a:p>
                      </a:txBody>
                      <a:tcPr anchor="ctr"/>
                    </a:tc>
                    <a:extLst>
                      <a:ext uri="{0D108BD9-81ED-4DB2-BD59-A6C34878D82A}">
                        <a16:rowId xmlns:a16="http://schemas.microsoft.com/office/drawing/2014/main" val="3419312934"/>
                      </a:ext>
                    </a:extLst>
                  </a:tr>
                  <a:tr h="422434">
                    <a:tc>
                      <a:txBody>
                        <a:bodyPr/>
                        <a:lstStyle/>
                        <a:p>
                          <a:pPr algn="ctr"/>
                          <a:r>
                            <a:rPr lang="en-GB" sz="2200"/>
                            <a:t>9</a:t>
                          </a:r>
                          <a:endParaRPr lang="en-US" sz="2200"/>
                        </a:p>
                      </a:txBody>
                      <a:tcPr anchor="ctr"/>
                    </a:tc>
                    <a:tc>
                      <a:txBody>
                        <a:bodyPr/>
                        <a:lstStyle/>
                        <a:p>
                          <a:pPr algn="ctr"/>
                          <a:endParaRPr lang="en-US" sz="2200"/>
                        </a:p>
                      </a:txBody>
                      <a:tcPr anchor="ctr"/>
                    </a:tc>
                    <a:tc>
                      <a:txBody>
                        <a:bodyPr/>
                        <a:lstStyle/>
                        <a:p>
                          <a:pPr algn="ctr"/>
                          <a:endParaRPr lang="en-US" sz="2200"/>
                        </a:p>
                      </a:txBody>
                      <a:tcPr anchor="ctr"/>
                    </a:tc>
                    <a:extLst>
                      <a:ext uri="{0D108BD9-81ED-4DB2-BD59-A6C34878D82A}">
                        <a16:rowId xmlns:a16="http://schemas.microsoft.com/office/drawing/2014/main" val="4160470756"/>
                      </a:ext>
                    </a:extLst>
                  </a:tr>
                  <a:tr h="422434">
                    <a:tc>
                      <a:txBody>
                        <a:bodyPr/>
                        <a:lstStyle/>
                        <a:p>
                          <a:pPr algn="ctr"/>
                          <a:r>
                            <a:rPr lang="en-GB" sz="2200"/>
                            <a:t>10</a:t>
                          </a:r>
                          <a:endParaRPr lang="en-US" sz="2200"/>
                        </a:p>
                      </a:txBody>
                      <a:tcPr anchor="ctr"/>
                    </a:tc>
                    <a:tc>
                      <a:txBody>
                        <a:bodyPr/>
                        <a:lstStyle/>
                        <a:p>
                          <a:pPr algn="ctr"/>
                          <a:endParaRPr lang="en-US" sz="2200"/>
                        </a:p>
                      </a:txBody>
                      <a:tcPr anchor="ctr"/>
                    </a:tc>
                    <a:tc>
                      <a:txBody>
                        <a:bodyPr/>
                        <a:lstStyle/>
                        <a:p>
                          <a:pPr algn="ctr"/>
                          <a:endParaRPr lang="en-US" sz="2200"/>
                        </a:p>
                      </a:txBody>
                      <a:tcPr anchor="ctr"/>
                    </a:tc>
                    <a:extLst>
                      <a:ext uri="{0D108BD9-81ED-4DB2-BD59-A6C34878D82A}">
                        <a16:rowId xmlns:a16="http://schemas.microsoft.com/office/drawing/2014/main" val="3733652979"/>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2135828148"/>
                  </p:ext>
                </p:extLst>
              </p:nvPr>
            </p:nvGraphicFramePr>
            <p:xfrm>
              <a:off x="934453" y="1165393"/>
              <a:ext cx="7345596" cy="2461226"/>
            </p:xfrm>
            <a:graphic>
              <a:graphicData uri="http://schemas.openxmlformats.org/drawingml/2006/table">
                <a:tbl>
                  <a:tblPr firstRow="1" bandRow="1">
                    <a:tableStyleId>{073A0DAA-6AF3-43AB-8588-CEC1D06C72B9}</a:tableStyleId>
                  </a:tblPr>
                  <a:tblGrid>
                    <a:gridCol w="2448532">
                      <a:extLst>
                        <a:ext uri="{9D8B030D-6E8A-4147-A177-3AD203B41FA5}">
                          <a16:colId xmlns:a16="http://schemas.microsoft.com/office/drawing/2014/main" val="2507996506"/>
                        </a:ext>
                      </a:extLst>
                    </a:gridCol>
                    <a:gridCol w="2448532">
                      <a:extLst>
                        <a:ext uri="{9D8B030D-6E8A-4147-A177-3AD203B41FA5}">
                          <a16:colId xmlns:a16="http://schemas.microsoft.com/office/drawing/2014/main" val="982111692"/>
                        </a:ext>
                      </a:extLst>
                    </a:gridCol>
                    <a:gridCol w="2448532">
                      <a:extLst>
                        <a:ext uri="{9D8B030D-6E8A-4147-A177-3AD203B41FA5}">
                          <a16:colId xmlns:a16="http://schemas.microsoft.com/office/drawing/2014/main" val="1886624957"/>
                        </a:ext>
                      </a:extLst>
                    </a:gridCol>
                  </a:tblGrid>
                  <a:tr h="754346">
                    <a:tc>
                      <a:txBody>
                        <a:bodyPr/>
                        <a:lstStyle/>
                        <a:p>
                          <a:pPr algn="ctr"/>
                          <a:r>
                            <a:rPr lang="en-GB" sz="2200" smtClean="0"/>
                            <a:t>Thời</a:t>
                          </a:r>
                          <a:r>
                            <a:rPr lang="en-GB" sz="2200" baseline="0" smtClean="0"/>
                            <a:t> gian (phút)</a:t>
                          </a:r>
                          <a:endParaRPr lang="en-US" sz="2200"/>
                        </a:p>
                      </a:txBody>
                      <a:tcPr anchor="ctr"/>
                    </a:tc>
                    <a:tc>
                      <a:txBody>
                        <a:bodyPr/>
                        <a:lstStyle/>
                        <a:p>
                          <a:pPr algn="ctr"/>
                          <a:r>
                            <a:rPr lang="en-GB" sz="2200" smtClean="0"/>
                            <a:t>Nhiệt</a:t>
                          </a:r>
                          <a:r>
                            <a:rPr lang="en-GB" sz="2200" baseline="0" smtClean="0"/>
                            <a:t> độ (</a:t>
                          </a:r>
                          <a:r>
                            <a:rPr lang="en-GB" sz="2200" baseline="30000" smtClean="0"/>
                            <a:t>0</a:t>
                          </a:r>
                          <a:r>
                            <a:rPr lang="en-GB" sz="2200" baseline="0" smtClean="0"/>
                            <a:t>C)</a:t>
                          </a:r>
                          <a:endParaRPr lang="en-US" sz="2200"/>
                        </a:p>
                      </a:txBody>
                      <a:tcPr anchor="ctr"/>
                    </a:tc>
                    <a:tc>
                      <a:txBody>
                        <a:bodyPr/>
                        <a:lstStyle/>
                        <a:p>
                          <a:pPr algn="ctr"/>
                          <a:r>
                            <a:rPr lang="en-GB" sz="2200" smtClean="0"/>
                            <a:t>Thể</a:t>
                          </a:r>
                          <a:endParaRPr lang="en-US" sz="2200"/>
                        </a:p>
                      </a:txBody>
                      <a:tcPr anchor="ctr"/>
                    </a:tc>
                    <a:extLst>
                      <a:ext uri="{0D108BD9-81ED-4DB2-BD59-A6C34878D82A}">
                        <a16:rowId xmlns:a16="http://schemas.microsoft.com/office/drawing/2014/main" val="720763620"/>
                      </a:ext>
                    </a:extLst>
                  </a:tr>
                  <a:tr h="426720">
                    <a:tc>
                      <a:txBody>
                        <a:bodyPr/>
                        <a:lstStyle/>
                        <a:p>
                          <a:pPr algn="ctr"/>
                          <a:r>
                            <a:rPr lang="en-GB" sz="2200" smtClean="0"/>
                            <a:t>Ban</a:t>
                          </a:r>
                          <a:r>
                            <a:rPr lang="en-GB" sz="2200" baseline="0" smtClean="0"/>
                            <a:t> đầu</a:t>
                          </a:r>
                          <a:endParaRPr lang="en-US" sz="2200"/>
                        </a:p>
                      </a:txBody>
                      <a:tcPr anchor="ctr"/>
                    </a:tc>
                    <a:tc>
                      <a:txBody>
                        <a:bodyPr/>
                        <a:lstStyle/>
                        <a:p>
                          <a:pPr algn="ctr"/>
                          <a:endParaRPr lang="en-US" sz="2200"/>
                        </a:p>
                      </a:txBody>
                      <a:tcPr anchor="ctr"/>
                    </a:tc>
                    <a:tc>
                      <a:txBody>
                        <a:bodyPr/>
                        <a:lstStyle/>
                        <a:p>
                          <a:pPr algn="ctr"/>
                          <a:endParaRPr lang="en-US" sz="2200"/>
                        </a:p>
                      </a:txBody>
                      <a:tcPr anchor="ctr"/>
                    </a:tc>
                    <a:extLst>
                      <a:ext uri="{0D108BD9-81ED-4DB2-BD59-A6C34878D82A}">
                        <a16:rowId xmlns:a16="http://schemas.microsoft.com/office/drawing/2014/main" val="3983885890"/>
                      </a:ext>
                    </a:extLst>
                  </a:tr>
                  <a:tr h="426720">
                    <a:tc>
                      <a:txBody>
                        <a:bodyPr/>
                        <a:lstStyle/>
                        <a:p>
                          <a:endParaRPr lang="en-US"/>
                        </a:p>
                      </a:txBody>
                      <a:tcPr anchor="ctr">
                        <a:blipFill>
                          <a:blip r:embed="rId2"/>
                          <a:stretch>
                            <a:fillRect l="-249" t="-278571" r="-200995" b="-230000"/>
                          </a:stretch>
                        </a:blipFill>
                      </a:tcPr>
                    </a:tc>
                    <a:tc>
                      <a:txBody>
                        <a:bodyPr/>
                        <a:lstStyle/>
                        <a:p>
                          <a:pPr algn="ctr"/>
                          <a:endParaRPr lang="en-US" sz="2200"/>
                        </a:p>
                      </a:txBody>
                      <a:tcPr anchor="ctr"/>
                    </a:tc>
                    <a:tc>
                      <a:txBody>
                        <a:bodyPr/>
                        <a:lstStyle/>
                        <a:p>
                          <a:pPr algn="ctr"/>
                          <a:r>
                            <a:rPr lang="en-GB" sz="2200" smtClean="0"/>
                            <a:t> </a:t>
                          </a:r>
                          <a:endParaRPr lang="en-US" sz="2200"/>
                        </a:p>
                      </a:txBody>
                      <a:tcPr anchor="ctr"/>
                    </a:tc>
                    <a:extLst>
                      <a:ext uri="{0D108BD9-81ED-4DB2-BD59-A6C34878D82A}">
                        <a16:rowId xmlns:a16="http://schemas.microsoft.com/office/drawing/2014/main" val="3419312934"/>
                      </a:ext>
                    </a:extLst>
                  </a:tr>
                  <a:tr h="426720">
                    <a:tc>
                      <a:txBody>
                        <a:bodyPr/>
                        <a:lstStyle/>
                        <a:p>
                          <a:pPr algn="ctr"/>
                          <a:r>
                            <a:rPr lang="en-GB" sz="2200" smtClean="0"/>
                            <a:t>9</a:t>
                          </a:r>
                          <a:endParaRPr lang="en-US" sz="2200"/>
                        </a:p>
                      </a:txBody>
                      <a:tcPr anchor="ctr"/>
                    </a:tc>
                    <a:tc>
                      <a:txBody>
                        <a:bodyPr/>
                        <a:lstStyle/>
                        <a:p>
                          <a:pPr algn="ctr"/>
                          <a:endParaRPr lang="en-US" sz="2200"/>
                        </a:p>
                      </a:txBody>
                      <a:tcPr anchor="ctr"/>
                    </a:tc>
                    <a:tc>
                      <a:txBody>
                        <a:bodyPr/>
                        <a:lstStyle/>
                        <a:p>
                          <a:pPr algn="ctr"/>
                          <a:endParaRPr lang="en-US" sz="2200"/>
                        </a:p>
                      </a:txBody>
                      <a:tcPr anchor="ctr"/>
                    </a:tc>
                    <a:extLst>
                      <a:ext uri="{0D108BD9-81ED-4DB2-BD59-A6C34878D82A}">
                        <a16:rowId xmlns:a16="http://schemas.microsoft.com/office/drawing/2014/main" val="4160470756"/>
                      </a:ext>
                    </a:extLst>
                  </a:tr>
                  <a:tr h="426720">
                    <a:tc>
                      <a:txBody>
                        <a:bodyPr/>
                        <a:lstStyle/>
                        <a:p>
                          <a:pPr algn="ctr"/>
                          <a:r>
                            <a:rPr lang="en-GB" sz="2200" smtClean="0"/>
                            <a:t>10</a:t>
                          </a:r>
                          <a:endParaRPr lang="en-US" sz="2200"/>
                        </a:p>
                      </a:txBody>
                      <a:tcPr anchor="ctr"/>
                    </a:tc>
                    <a:tc>
                      <a:txBody>
                        <a:bodyPr/>
                        <a:lstStyle/>
                        <a:p>
                          <a:pPr algn="ctr"/>
                          <a:endParaRPr lang="en-US" sz="2200"/>
                        </a:p>
                      </a:txBody>
                      <a:tcPr anchor="ctr"/>
                    </a:tc>
                    <a:tc>
                      <a:txBody>
                        <a:bodyPr/>
                        <a:lstStyle/>
                        <a:p>
                          <a:pPr algn="ctr"/>
                          <a:endParaRPr lang="en-US" sz="2200"/>
                        </a:p>
                      </a:txBody>
                      <a:tcPr anchor="ctr"/>
                    </a:tc>
                    <a:extLst>
                      <a:ext uri="{0D108BD9-81ED-4DB2-BD59-A6C34878D82A}">
                        <a16:rowId xmlns:a16="http://schemas.microsoft.com/office/drawing/2014/main" val="3733652979"/>
                      </a:ext>
                    </a:extLst>
                  </a:tr>
                </a:tbl>
              </a:graphicData>
            </a:graphic>
          </p:graphicFrame>
        </mc:Fallback>
      </mc:AlternateContent>
      <p:sp>
        <p:nvSpPr>
          <p:cNvPr id="7" name="Rectangle 6"/>
          <p:cNvSpPr/>
          <p:nvPr/>
        </p:nvSpPr>
        <p:spPr>
          <a:xfrm>
            <a:off x="4436371" y="1876441"/>
            <a:ext cx="341760" cy="430887"/>
          </a:xfrm>
          <a:prstGeom prst="rect">
            <a:avLst/>
          </a:prstGeom>
        </p:spPr>
        <p:txBody>
          <a:bodyPr wrap="none">
            <a:spAutoFit/>
          </a:bodyPr>
          <a:lstStyle/>
          <a:p>
            <a:r>
              <a:rPr lang="en-GB" sz="2200">
                <a:solidFill>
                  <a:srgbClr val="FF0000"/>
                </a:solidFill>
              </a:rPr>
              <a:t>0</a:t>
            </a:r>
            <a:endParaRPr lang="en-US" sz="2200">
              <a:solidFill>
                <a:srgbClr val="FF0000"/>
              </a:solidFill>
            </a:endParaRPr>
          </a:p>
        </p:txBody>
      </p:sp>
      <p:sp>
        <p:nvSpPr>
          <p:cNvPr id="8" name="Rectangle 7"/>
          <p:cNvSpPr/>
          <p:nvPr/>
        </p:nvSpPr>
        <p:spPr>
          <a:xfrm>
            <a:off x="4436371" y="2322238"/>
            <a:ext cx="341760" cy="430887"/>
          </a:xfrm>
          <a:prstGeom prst="rect">
            <a:avLst/>
          </a:prstGeom>
        </p:spPr>
        <p:txBody>
          <a:bodyPr wrap="none">
            <a:spAutoFit/>
          </a:bodyPr>
          <a:lstStyle/>
          <a:p>
            <a:r>
              <a:rPr lang="en-GB" sz="2200">
                <a:solidFill>
                  <a:srgbClr val="FF0000"/>
                </a:solidFill>
              </a:rPr>
              <a:t>0</a:t>
            </a:r>
            <a:endParaRPr lang="en-US" sz="2200">
              <a:solidFill>
                <a:srgbClr val="FF0000"/>
              </a:solidFill>
            </a:endParaRPr>
          </a:p>
        </p:txBody>
      </p:sp>
      <p:sp>
        <p:nvSpPr>
          <p:cNvPr id="9" name="Rectangle 8"/>
          <p:cNvSpPr/>
          <p:nvPr/>
        </p:nvSpPr>
        <p:spPr>
          <a:xfrm>
            <a:off x="4444387" y="2751093"/>
            <a:ext cx="341760" cy="430887"/>
          </a:xfrm>
          <a:prstGeom prst="rect">
            <a:avLst/>
          </a:prstGeom>
        </p:spPr>
        <p:txBody>
          <a:bodyPr wrap="none">
            <a:spAutoFit/>
          </a:bodyPr>
          <a:lstStyle/>
          <a:p>
            <a:r>
              <a:rPr lang="en-GB" sz="2200">
                <a:solidFill>
                  <a:srgbClr val="FF0000"/>
                </a:solidFill>
              </a:rPr>
              <a:t>5</a:t>
            </a:r>
            <a:endParaRPr lang="en-US" sz="2200">
              <a:solidFill>
                <a:srgbClr val="FF0000"/>
              </a:solidFill>
            </a:endParaRPr>
          </a:p>
        </p:txBody>
      </p:sp>
      <p:sp>
        <p:nvSpPr>
          <p:cNvPr id="10" name="Rectangle 9"/>
          <p:cNvSpPr/>
          <p:nvPr/>
        </p:nvSpPr>
        <p:spPr>
          <a:xfrm>
            <a:off x="4444387" y="3213940"/>
            <a:ext cx="341760" cy="430887"/>
          </a:xfrm>
          <a:prstGeom prst="rect">
            <a:avLst/>
          </a:prstGeom>
        </p:spPr>
        <p:txBody>
          <a:bodyPr wrap="none">
            <a:spAutoFit/>
          </a:bodyPr>
          <a:lstStyle/>
          <a:p>
            <a:r>
              <a:rPr lang="en-GB" sz="2200">
                <a:solidFill>
                  <a:srgbClr val="FF0000"/>
                </a:solidFill>
              </a:rPr>
              <a:t>8</a:t>
            </a:r>
            <a:endParaRPr lang="en-US" sz="2200">
              <a:solidFill>
                <a:srgbClr val="FF0000"/>
              </a:solidFill>
            </a:endParaRPr>
          </a:p>
        </p:txBody>
      </p:sp>
      <p:sp>
        <p:nvSpPr>
          <p:cNvPr id="11" name="Rectangle 10"/>
          <p:cNvSpPr/>
          <p:nvPr/>
        </p:nvSpPr>
        <p:spPr>
          <a:xfrm>
            <a:off x="6513770" y="1891351"/>
            <a:ext cx="2317355" cy="430887"/>
          </a:xfrm>
          <a:prstGeom prst="rect">
            <a:avLst/>
          </a:prstGeom>
        </p:spPr>
        <p:txBody>
          <a:bodyPr wrap="square">
            <a:spAutoFit/>
          </a:bodyPr>
          <a:lstStyle/>
          <a:p>
            <a:r>
              <a:rPr lang="en-GB" sz="2200">
                <a:solidFill>
                  <a:srgbClr val="FF0000"/>
                </a:solidFill>
              </a:rPr>
              <a:t>Rắn</a:t>
            </a:r>
            <a:endParaRPr lang="en-US" sz="2200">
              <a:solidFill>
                <a:srgbClr val="FF0000"/>
              </a:solidFill>
            </a:endParaRPr>
          </a:p>
        </p:txBody>
      </p:sp>
      <p:sp>
        <p:nvSpPr>
          <p:cNvPr id="12" name="Rectangle 11"/>
          <p:cNvSpPr/>
          <p:nvPr/>
        </p:nvSpPr>
        <p:spPr>
          <a:xfrm>
            <a:off x="6238232" y="2331392"/>
            <a:ext cx="2317355" cy="430887"/>
          </a:xfrm>
          <a:prstGeom prst="rect">
            <a:avLst/>
          </a:prstGeom>
        </p:spPr>
        <p:txBody>
          <a:bodyPr wrap="square">
            <a:spAutoFit/>
          </a:bodyPr>
          <a:lstStyle/>
          <a:p>
            <a:r>
              <a:rPr lang="en-GB" sz="2200">
                <a:solidFill>
                  <a:srgbClr val="FF0000"/>
                </a:solidFill>
              </a:rPr>
              <a:t>Rắn + lỏng</a:t>
            </a:r>
            <a:endParaRPr lang="en-US" sz="2200">
              <a:solidFill>
                <a:srgbClr val="FF0000"/>
              </a:solidFill>
            </a:endParaRPr>
          </a:p>
        </p:txBody>
      </p:sp>
      <p:sp>
        <p:nvSpPr>
          <p:cNvPr id="13" name="Rectangle 12"/>
          <p:cNvSpPr/>
          <p:nvPr/>
        </p:nvSpPr>
        <p:spPr>
          <a:xfrm>
            <a:off x="6550968" y="2763561"/>
            <a:ext cx="1353780" cy="430887"/>
          </a:xfrm>
          <a:prstGeom prst="rect">
            <a:avLst/>
          </a:prstGeom>
        </p:spPr>
        <p:txBody>
          <a:bodyPr wrap="square">
            <a:spAutoFit/>
          </a:bodyPr>
          <a:lstStyle/>
          <a:p>
            <a:r>
              <a:rPr lang="en-GB" sz="2200">
                <a:solidFill>
                  <a:srgbClr val="FF0000"/>
                </a:solidFill>
              </a:rPr>
              <a:t>Lỏng</a:t>
            </a:r>
            <a:endParaRPr lang="en-US" sz="2200">
              <a:solidFill>
                <a:srgbClr val="FF0000"/>
              </a:solidFill>
            </a:endParaRPr>
          </a:p>
        </p:txBody>
      </p:sp>
      <p:sp>
        <p:nvSpPr>
          <p:cNvPr id="14" name="Rectangle 13"/>
          <p:cNvSpPr/>
          <p:nvPr/>
        </p:nvSpPr>
        <p:spPr>
          <a:xfrm>
            <a:off x="6550968" y="3181980"/>
            <a:ext cx="1353780" cy="430887"/>
          </a:xfrm>
          <a:prstGeom prst="rect">
            <a:avLst/>
          </a:prstGeom>
        </p:spPr>
        <p:txBody>
          <a:bodyPr wrap="square">
            <a:spAutoFit/>
          </a:bodyPr>
          <a:lstStyle/>
          <a:p>
            <a:r>
              <a:rPr lang="en-GB" sz="2200">
                <a:solidFill>
                  <a:srgbClr val="FF0000"/>
                </a:solidFill>
              </a:rPr>
              <a:t>Lỏng</a:t>
            </a:r>
            <a:endParaRPr lang="en-US" sz="2200">
              <a:solidFill>
                <a:srgbClr val="FF0000"/>
              </a:solidFill>
            </a:endParaRPr>
          </a:p>
        </p:txBody>
      </p:sp>
      <p:sp>
        <p:nvSpPr>
          <p:cNvPr id="15" name="TextBox 14"/>
          <p:cNvSpPr txBox="1"/>
          <p:nvPr/>
        </p:nvSpPr>
        <p:spPr>
          <a:xfrm>
            <a:off x="691811" y="3928278"/>
            <a:ext cx="8139314" cy="492443"/>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just">
              <a:lnSpc>
                <a:spcPct val="130000"/>
              </a:lnSpc>
              <a:spcBef>
                <a:spcPts val="600"/>
              </a:spcBef>
              <a:spcAft>
                <a:spcPts val="600"/>
              </a:spcAft>
            </a:pPr>
            <a:r>
              <a:rPr lang="en-GB" sz="2000" b="1"/>
              <a:t>Kết luận: </a:t>
            </a:r>
            <a:r>
              <a:rPr lang="en-GB" sz="2000"/>
              <a:t>Nhiệt độ không thay đổi trong quá trình nước đá nóng chảy</a:t>
            </a:r>
            <a:endParaRPr lang="en-US" sz="2000"/>
          </a:p>
        </p:txBody>
      </p:sp>
    </p:spTree>
    <p:extLst>
      <p:ext uri="{BB962C8B-B14F-4D97-AF65-F5344CB8AC3E}">
        <p14:creationId xmlns:p14="http://schemas.microsoft.com/office/powerpoint/2010/main" val="256612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barn(inVertical)">
                                      <p:cBhvr>
                                        <p:cTn id="10" dur="500"/>
                                        <p:tgtEl>
                                          <p:spTgt spid="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barn(inVertical)">
                                      <p:cBhvr>
                                        <p:cTn id="18" dur="500"/>
                                        <p:tgtEl>
                                          <p:spTgt spid="1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barn(inVertical)">
                                      <p:cBhvr>
                                        <p:cTn id="26" dur="500"/>
                                        <p:tgtEl>
                                          <p:spTgt spid="1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barn(inVertical)">
                                      <p:cBhvr>
                                        <p:cTn id="31" dur="500"/>
                                        <p:tgtEl>
                                          <p:spTgt spid="10">
                                            <p:txEl>
                                              <p:pRg st="0" end="0"/>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4"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pic>
        <p:nvPicPr>
          <p:cNvPr id="13314" name="Picture 2" descr="Giải thích sự tạo thành giọt nước đọng trên lá cây vào ban đêm - Chăm H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7307" y="891137"/>
            <a:ext cx="4622746" cy="3077016"/>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524;p20"/>
          <p:cNvSpPr txBox="1">
            <a:spLocks/>
          </p:cNvSpPr>
          <p:nvPr/>
        </p:nvSpPr>
        <p:spPr>
          <a:xfrm>
            <a:off x="1021829" y="168059"/>
            <a:ext cx="7292843" cy="62475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1pPr>
            <a:lvl2pPr marR="0" lvl="1"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2pPr>
            <a:lvl3pPr marR="0" lvl="2"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3pPr>
            <a:lvl4pPr marR="0" lvl="3"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4pPr>
            <a:lvl5pPr marR="0" lvl="4"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5pPr>
            <a:lvl6pPr marR="0" lvl="5"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6pPr>
            <a:lvl7pPr marR="0" lvl="6"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7pPr>
            <a:lvl8pPr marR="0" lvl="7"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8pPr>
            <a:lvl9pPr marR="0" lvl="8"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9pPr>
          </a:lstStyle>
          <a:p>
            <a:pPr>
              <a:lnSpc>
                <a:spcPct val="135000"/>
              </a:lnSpc>
            </a:pPr>
            <a:r>
              <a:rPr lang="en-US" sz="2400" dirty="0">
                <a:solidFill>
                  <a:schemeClr val="tx1"/>
                </a:solidFill>
                <a:latin typeface="+mn-lt"/>
              </a:rPr>
              <a:t>2. </a:t>
            </a:r>
            <a:r>
              <a:rPr lang="en-US" sz="2400" dirty="0" err="1">
                <a:solidFill>
                  <a:schemeClr val="tx1"/>
                </a:solidFill>
                <a:latin typeface="+mn-lt"/>
              </a:rPr>
              <a:t>Sự</a:t>
            </a:r>
            <a:r>
              <a:rPr lang="en-US" sz="2400" dirty="0">
                <a:solidFill>
                  <a:schemeClr val="tx1"/>
                </a:solidFill>
                <a:latin typeface="+mn-lt"/>
              </a:rPr>
              <a:t> </a:t>
            </a:r>
            <a:r>
              <a:rPr lang="en-US" sz="2400" dirty="0" err="1">
                <a:solidFill>
                  <a:schemeClr val="tx1"/>
                </a:solidFill>
                <a:latin typeface="+mn-lt"/>
              </a:rPr>
              <a:t>hóa</a:t>
            </a:r>
            <a:r>
              <a:rPr lang="en-US" sz="2400" dirty="0">
                <a:solidFill>
                  <a:schemeClr val="tx1"/>
                </a:solidFill>
                <a:latin typeface="+mn-lt"/>
              </a:rPr>
              <a:t> </a:t>
            </a:r>
            <a:r>
              <a:rPr lang="en-US" sz="2400" dirty="0" err="1">
                <a:solidFill>
                  <a:schemeClr val="tx1"/>
                </a:solidFill>
                <a:latin typeface="+mn-lt"/>
              </a:rPr>
              <a:t>hơi</a:t>
            </a:r>
            <a:r>
              <a:rPr lang="en-US" sz="2400" dirty="0">
                <a:solidFill>
                  <a:schemeClr val="tx1"/>
                </a:solidFill>
                <a:latin typeface="+mn-lt"/>
              </a:rPr>
              <a:t> </a:t>
            </a:r>
            <a:r>
              <a:rPr lang="en-US" sz="2400" dirty="0" err="1">
                <a:solidFill>
                  <a:schemeClr val="tx1"/>
                </a:solidFill>
                <a:latin typeface="+mn-lt"/>
              </a:rPr>
              <a:t>và</a:t>
            </a:r>
            <a:r>
              <a:rPr lang="en-US" sz="2400" dirty="0">
                <a:solidFill>
                  <a:schemeClr val="tx1"/>
                </a:solidFill>
                <a:latin typeface="+mn-lt"/>
              </a:rPr>
              <a:t> </a:t>
            </a:r>
            <a:r>
              <a:rPr lang="en-US" sz="2400" dirty="0" err="1">
                <a:solidFill>
                  <a:schemeClr val="tx1"/>
                </a:solidFill>
                <a:latin typeface="+mn-lt"/>
              </a:rPr>
              <a:t>sự</a:t>
            </a:r>
            <a:r>
              <a:rPr lang="en-US" sz="2400" dirty="0">
                <a:solidFill>
                  <a:schemeClr val="tx1"/>
                </a:solidFill>
                <a:latin typeface="+mn-lt"/>
              </a:rPr>
              <a:t> </a:t>
            </a:r>
            <a:r>
              <a:rPr lang="en-US" sz="2400" dirty="0" err="1">
                <a:solidFill>
                  <a:schemeClr val="tx1"/>
                </a:solidFill>
                <a:latin typeface="+mn-lt"/>
              </a:rPr>
              <a:t>ngưng</a:t>
            </a:r>
            <a:r>
              <a:rPr lang="en-US" sz="2400" dirty="0">
                <a:solidFill>
                  <a:schemeClr val="tx1"/>
                </a:solidFill>
                <a:latin typeface="+mn-lt"/>
              </a:rPr>
              <a:t> </a:t>
            </a:r>
            <a:r>
              <a:rPr lang="en-US" sz="2400" dirty="0" err="1">
                <a:solidFill>
                  <a:schemeClr val="tx1"/>
                </a:solidFill>
                <a:latin typeface="+mn-lt"/>
              </a:rPr>
              <a:t>tự</a:t>
            </a:r>
            <a:endParaRPr lang="en-US" sz="2400" dirty="0">
              <a:solidFill>
                <a:schemeClr val="tx1"/>
              </a:solidFill>
              <a:latin typeface="+mn-lt"/>
            </a:endParaRPr>
          </a:p>
        </p:txBody>
      </p:sp>
      <p:sp>
        <p:nvSpPr>
          <p:cNvPr id="8" name="TextBox 7"/>
          <p:cNvSpPr txBox="1"/>
          <p:nvPr/>
        </p:nvSpPr>
        <p:spPr>
          <a:xfrm>
            <a:off x="339370" y="728026"/>
            <a:ext cx="3967937" cy="3403239"/>
          </a:xfrm>
          <a:prstGeom prst="rect">
            <a:avLst/>
          </a:prstGeom>
          <a:noFill/>
        </p:spPr>
        <p:txBody>
          <a:bodyPr wrap="square" rtlCol="0">
            <a:spAutoFit/>
          </a:bodyPr>
          <a:lstStyle/>
          <a:p>
            <a:pPr algn="ctr">
              <a:lnSpc>
                <a:spcPct val="130000"/>
              </a:lnSpc>
              <a:spcBef>
                <a:spcPts val="600"/>
              </a:spcBef>
              <a:spcAft>
                <a:spcPts val="600"/>
              </a:spcAft>
            </a:pPr>
            <a:r>
              <a:rPr lang="en-GB" sz="2400" dirty="0" err="1"/>
              <a:t>Buổi</a:t>
            </a:r>
            <a:r>
              <a:rPr lang="en-GB" sz="2400" dirty="0"/>
              <a:t> </a:t>
            </a:r>
            <a:r>
              <a:rPr lang="en-GB" sz="2400" dirty="0" err="1"/>
              <a:t>sáng</a:t>
            </a:r>
            <a:r>
              <a:rPr lang="en-GB" sz="2400" dirty="0"/>
              <a:t> </a:t>
            </a:r>
            <a:r>
              <a:rPr lang="en-GB" sz="2400" dirty="0" err="1"/>
              <a:t>sớm</a:t>
            </a:r>
            <a:r>
              <a:rPr lang="en-GB" sz="2400" dirty="0"/>
              <a:t> ta </a:t>
            </a:r>
            <a:r>
              <a:rPr lang="en-GB" sz="2400" dirty="0" err="1"/>
              <a:t>thấy</a:t>
            </a:r>
            <a:r>
              <a:rPr lang="en-GB" sz="2400" dirty="0"/>
              <a:t> </a:t>
            </a:r>
            <a:r>
              <a:rPr lang="en-GB" sz="2400" dirty="0" err="1"/>
              <a:t>những</a:t>
            </a:r>
            <a:r>
              <a:rPr lang="en-GB" sz="2400" dirty="0"/>
              <a:t> </a:t>
            </a:r>
            <a:r>
              <a:rPr lang="en-GB" sz="2400" dirty="0" err="1"/>
              <a:t>giọt</a:t>
            </a:r>
            <a:r>
              <a:rPr lang="en-GB" sz="2400" dirty="0"/>
              <a:t> </a:t>
            </a:r>
            <a:r>
              <a:rPr lang="en-GB" sz="2400" dirty="0" err="1"/>
              <a:t>sương</a:t>
            </a:r>
            <a:r>
              <a:rPr lang="en-GB" sz="2400" dirty="0"/>
              <a:t> </a:t>
            </a:r>
            <a:r>
              <a:rPr lang="en-GB" sz="2400" dirty="0" err="1"/>
              <a:t>đọng</a:t>
            </a:r>
            <a:r>
              <a:rPr lang="en-GB" sz="2400" dirty="0"/>
              <a:t> </a:t>
            </a:r>
            <a:r>
              <a:rPr lang="en-GB" sz="2400" dirty="0" err="1"/>
              <a:t>trên</a:t>
            </a:r>
            <a:r>
              <a:rPr lang="en-GB" sz="2400" dirty="0"/>
              <a:t> </a:t>
            </a:r>
            <a:r>
              <a:rPr lang="en-GB" sz="2400" dirty="0" err="1"/>
              <a:t>lá</a:t>
            </a:r>
            <a:r>
              <a:rPr lang="en-GB" sz="2400" dirty="0"/>
              <a:t>. Khi </a:t>
            </a:r>
            <a:r>
              <a:rPr lang="en-GB" sz="2400" dirty="0" err="1"/>
              <a:t>nắng</a:t>
            </a:r>
            <a:r>
              <a:rPr lang="en-GB" sz="2400" dirty="0"/>
              <a:t> </a:t>
            </a:r>
            <a:r>
              <a:rPr lang="en-GB" sz="2400" dirty="0" err="1"/>
              <a:t>lên</a:t>
            </a:r>
            <a:r>
              <a:rPr lang="en-GB" sz="2400" dirty="0"/>
              <a:t> </a:t>
            </a:r>
            <a:r>
              <a:rPr lang="en-GB" sz="2400" dirty="0" err="1"/>
              <a:t>giọt</a:t>
            </a:r>
            <a:r>
              <a:rPr lang="en-GB" sz="2400" dirty="0"/>
              <a:t> </a:t>
            </a:r>
            <a:r>
              <a:rPr lang="en-GB" sz="2400" dirty="0" err="1"/>
              <a:t>sương</a:t>
            </a:r>
            <a:r>
              <a:rPr lang="en-GB" sz="2400" dirty="0"/>
              <a:t> </a:t>
            </a:r>
            <a:r>
              <a:rPr lang="en-GB" sz="2400" dirty="0" err="1"/>
              <a:t>biến</a:t>
            </a:r>
            <a:r>
              <a:rPr lang="en-GB" sz="2400" dirty="0"/>
              <a:t> </a:t>
            </a:r>
            <a:r>
              <a:rPr lang="en-GB" sz="2400" dirty="0" err="1"/>
              <a:t>mất</a:t>
            </a:r>
            <a:r>
              <a:rPr lang="en-GB" sz="2400" dirty="0"/>
              <a:t>. </a:t>
            </a:r>
            <a:r>
              <a:rPr lang="en-GB" sz="2400" dirty="0" err="1"/>
              <a:t>Vậy</a:t>
            </a:r>
            <a:r>
              <a:rPr lang="en-GB" sz="2400" dirty="0"/>
              <a:t> </a:t>
            </a:r>
            <a:r>
              <a:rPr lang="en-GB" sz="2400" dirty="0" err="1"/>
              <a:t>nước</a:t>
            </a:r>
            <a:r>
              <a:rPr lang="en-GB" sz="2400" dirty="0"/>
              <a:t> </a:t>
            </a:r>
            <a:r>
              <a:rPr lang="en-GB" sz="2400" dirty="0" err="1"/>
              <a:t>ở</a:t>
            </a:r>
            <a:r>
              <a:rPr lang="en-GB" sz="2400" dirty="0"/>
              <a:t> </a:t>
            </a:r>
            <a:r>
              <a:rPr lang="en-GB" sz="2400" dirty="0" err="1"/>
              <a:t>đâu</a:t>
            </a:r>
            <a:r>
              <a:rPr lang="en-GB" sz="2400" dirty="0"/>
              <a:t> </a:t>
            </a:r>
            <a:r>
              <a:rPr lang="en-GB" sz="2400" dirty="0" err="1"/>
              <a:t>đọng</a:t>
            </a:r>
            <a:r>
              <a:rPr lang="en-GB" sz="2400" dirty="0"/>
              <a:t> </a:t>
            </a:r>
            <a:r>
              <a:rPr lang="en-GB" sz="2400" dirty="0" err="1"/>
              <a:t>lại</a:t>
            </a:r>
            <a:r>
              <a:rPr lang="en-GB" sz="2400" dirty="0"/>
              <a:t> </a:t>
            </a:r>
            <a:r>
              <a:rPr lang="en-GB" sz="2400" dirty="0" err="1"/>
              <a:t>thành</a:t>
            </a:r>
            <a:r>
              <a:rPr lang="en-GB" sz="2400" dirty="0"/>
              <a:t> </a:t>
            </a:r>
            <a:r>
              <a:rPr lang="en-GB" sz="2400" dirty="0" err="1"/>
              <a:t>giọt</a:t>
            </a:r>
            <a:r>
              <a:rPr lang="en-GB" sz="2400" dirty="0"/>
              <a:t> </a:t>
            </a:r>
            <a:r>
              <a:rPr lang="en-GB" sz="2400" dirty="0" err="1"/>
              <a:t>sương</a:t>
            </a:r>
            <a:r>
              <a:rPr lang="en-GB" sz="2400" dirty="0"/>
              <a:t> </a:t>
            </a:r>
            <a:r>
              <a:rPr lang="en-GB" sz="2400" dirty="0" err="1"/>
              <a:t>và</a:t>
            </a:r>
            <a:r>
              <a:rPr lang="en-GB" sz="2400" dirty="0"/>
              <a:t> </a:t>
            </a:r>
            <a:r>
              <a:rPr lang="en-GB" sz="2400" dirty="0" err="1"/>
              <a:t>sau</a:t>
            </a:r>
            <a:r>
              <a:rPr lang="en-GB" sz="2400" dirty="0"/>
              <a:t> </a:t>
            </a:r>
            <a:r>
              <a:rPr lang="en-GB" sz="2400" dirty="0" err="1"/>
              <a:t>đó</a:t>
            </a:r>
            <a:r>
              <a:rPr lang="en-GB" sz="2400" dirty="0"/>
              <a:t> </a:t>
            </a:r>
            <a:r>
              <a:rPr lang="en-GB" sz="2400" dirty="0" err="1"/>
              <a:t>giọt</a:t>
            </a:r>
            <a:r>
              <a:rPr lang="en-GB" sz="2400" dirty="0"/>
              <a:t> </a:t>
            </a:r>
            <a:r>
              <a:rPr lang="en-GB" sz="2400" dirty="0" err="1"/>
              <a:t>sương</a:t>
            </a:r>
            <a:r>
              <a:rPr lang="en-GB" sz="2400" dirty="0"/>
              <a:t> </a:t>
            </a:r>
            <a:r>
              <a:rPr lang="en-GB" sz="2400" dirty="0" err="1"/>
              <a:t>biến</a:t>
            </a:r>
            <a:r>
              <a:rPr lang="en-GB" sz="2400" dirty="0"/>
              <a:t> </a:t>
            </a:r>
            <a:r>
              <a:rPr lang="en-GB" sz="2400" dirty="0" err="1"/>
              <a:t>mất</a:t>
            </a:r>
            <a:r>
              <a:rPr lang="en-GB" sz="2400" dirty="0"/>
              <a:t> </a:t>
            </a:r>
            <a:r>
              <a:rPr lang="en-GB" sz="2400" dirty="0" err="1"/>
              <a:t>đi</a:t>
            </a:r>
            <a:r>
              <a:rPr lang="en-GB" sz="2400" dirty="0"/>
              <a:t> </a:t>
            </a:r>
            <a:r>
              <a:rPr lang="en-GB" sz="2400" dirty="0" err="1"/>
              <a:t>đâu</a:t>
            </a:r>
            <a:r>
              <a:rPr lang="en-GB" sz="2400" dirty="0"/>
              <a:t> ?</a:t>
            </a:r>
            <a:endParaRPr lang="en-US" sz="2400" dirty="0"/>
          </a:p>
        </p:txBody>
      </p:sp>
    </p:spTree>
    <p:extLst>
      <p:ext uri="{BB962C8B-B14F-4D97-AF65-F5344CB8AC3E}">
        <p14:creationId xmlns:p14="http://schemas.microsoft.com/office/powerpoint/2010/main" val="285992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3314"/>
                                        </p:tgtEl>
                                        <p:attrNameLst>
                                          <p:attrName>style.visibility</p:attrName>
                                        </p:attrNameLst>
                                      </p:cBhvr>
                                      <p:to>
                                        <p:strVal val="visible"/>
                                      </p:to>
                                    </p:set>
                                    <p:animEffect transition="in" filter="barn(inVertical)">
                                      <p:cBhvr>
                                        <p:cTn id="10"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pic>
        <p:nvPicPr>
          <p:cNvPr id="8" name="Picture 7"/>
          <p:cNvPicPr>
            <a:picLocks noChangeAspect="1"/>
          </p:cNvPicPr>
          <p:nvPr/>
        </p:nvPicPr>
        <p:blipFill>
          <a:blip r:embed="rId2"/>
          <a:stretch>
            <a:fillRect/>
          </a:stretch>
        </p:blipFill>
        <p:spPr>
          <a:xfrm>
            <a:off x="239575" y="296093"/>
            <a:ext cx="8837672" cy="4340453"/>
          </a:xfrm>
          <a:prstGeom prst="rect">
            <a:avLst/>
          </a:prstGeom>
        </p:spPr>
      </p:pic>
    </p:spTree>
    <p:extLst>
      <p:ext uri="{BB962C8B-B14F-4D97-AF65-F5344CB8AC3E}">
        <p14:creationId xmlns:p14="http://schemas.microsoft.com/office/powerpoint/2010/main" val="81772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pic>
        <p:nvPicPr>
          <p:cNvPr id="6" name="Picture 5"/>
          <p:cNvPicPr>
            <a:picLocks noChangeAspect="1"/>
          </p:cNvPicPr>
          <p:nvPr/>
        </p:nvPicPr>
        <p:blipFill>
          <a:blip r:embed="rId2"/>
          <a:stretch>
            <a:fillRect/>
          </a:stretch>
        </p:blipFill>
        <p:spPr>
          <a:xfrm>
            <a:off x="1454470" y="3151991"/>
            <a:ext cx="6548766" cy="1991509"/>
          </a:xfrm>
          <a:prstGeom prst="rect">
            <a:avLst/>
          </a:prstGeom>
        </p:spPr>
      </p:pic>
      <p:grpSp>
        <p:nvGrpSpPr>
          <p:cNvPr id="7" name="Group 6"/>
          <p:cNvGrpSpPr/>
          <p:nvPr/>
        </p:nvGrpSpPr>
        <p:grpSpPr>
          <a:xfrm>
            <a:off x="1643663" y="0"/>
            <a:ext cx="5673686" cy="738129"/>
            <a:chOff x="1372180" y="3552737"/>
            <a:chExt cx="5673686" cy="738129"/>
          </a:xfrm>
        </p:grpSpPr>
        <p:sp>
          <p:nvSpPr>
            <p:cNvPr id="8" name="Pentagon 7"/>
            <p:cNvSpPr/>
            <p:nvPr/>
          </p:nvSpPr>
          <p:spPr>
            <a:xfrm>
              <a:off x="1372180" y="3640871"/>
              <a:ext cx="5673686" cy="649995"/>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9" name="Google Shape;281;p30"/>
            <p:cNvSpPr txBox="1">
              <a:spLocks/>
            </p:cNvSpPr>
            <p:nvPr/>
          </p:nvSpPr>
          <p:spPr>
            <a:xfrm>
              <a:off x="1372180" y="3552737"/>
              <a:ext cx="5652882" cy="6940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1pPr>
              <a:lvl2pPr marL="914400" marR="0" lvl="1"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2pPr>
              <a:lvl3pPr marL="1371600" marR="0" lvl="2"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3pPr>
              <a:lvl4pPr marL="1828800" marR="0" lvl="3"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4pPr>
              <a:lvl5pPr marL="2286000" marR="0" lvl="4"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5pPr>
              <a:lvl6pPr marL="2743200" marR="0" lvl="5"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6pPr>
              <a:lvl7pPr marL="3200400" marR="0" lvl="6"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7pPr>
              <a:lvl8pPr marL="3657600" marR="0" lvl="7"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8pPr>
              <a:lvl9pPr marL="4114800" marR="0" lvl="8"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9pPr>
            </a:lstStyle>
            <a:p>
              <a:pPr marL="0" indent="0" algn="ctr">
                <a:lnSpc>
                  <a:spcPct val="150000"/>
                </a:lnSpc>
                <a:buFont typeface="Karla"/>
                <a:buNone/>
              </a:pPr>
              <a:r>
                <a:rPr lang="en-GB" sz="2200" b="1">
                  <a:solidFill>
                    <a:schemeClr val="bg1"/>
                  </a:solidFill>
                  <a:latin typeface="Arial" panose="020B0604020202020204" pitchFamily="34" charset="0"/>
                  <a:cs typeface="Arial" panose="020B0604020202020204" pitchFamily="34" charset="0"/>
                </a:rPr>
                <a:t>Sự ngưng tụ là gì? Sự hóa hơi là gì?</a:t>
              </a:r>
              <a:endParaRPr lang="en-US" sz="2200" b="1">
                <a:solidFill>
                  <a:schemeClr val="bg1"/>
                </a:solidFill>
                <a:latin typeface="Arial" panose="020B0604020202020204" pitchFamily="34" charset="0"/>
                <a:cs typeface="Arial" panose="020B0604020202020204" pitchFamily="34" charset="0"/>
              </a:endParaRPr>
            </a:p>
          </p:txBody>
        </p:sp>
      </p:grpSp>
      <p:sp>
        <p:nvSpPr>
          <p:cNvPr id="11" name="Rectangle 10"/>
          <p:cNvSpPr/>
          <p:nvPr/>
        </p:nvSpPr>
        <p:spPr>
          <a:xfrm>
            <a:off x="404219" y="912147"/>
            <a:ext cx="8335562" cy="223984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342900" algn="just">
              <a:lnSpc>
                <a:spcPct val="150000"/>
              </a:lnSpc>
              <a:buFont typeface="Wingdings" panose="05000000000000000000" pitchFamily="2" charset="2"/>
              <a:buChar char="§"/>
            </a:pPr>
            <a:r>
              <a:rPr lang="nl-NL" sz="2400" dirty="0">
                <a:latin typeface="Arial" panose="020B0604020202020204" pitchFamily="34" charset="0"/>
                <a:ea typeface="Arial" panose="020B0604020202020204" pitchFamily="34" charset="0"/>
                <a:cs typeface="Arial" panose="020B0604020202020204" pitchFamily="34" charset="0"/>
              </a:rPr>
              <a:t>Quá </a:t>
            </a:r>
            <a:r>
              <a:rPr lang="nl-NL" sz="2400" dirty="0" err="1">
                <a:latin typeface="Arial" panose="020B0604020202020204" pitchFamily="34" charset="0"/>
                <a:ea typeface="Arial" panose="020B0604020202020204" pitchFamily="34" charset="0"/>
                <a:cs typeface="Arial" panose="020B0604020202020204" pitchFamily="34" charset="0"/>
              </a:rPr>
              <a:t>trình</a:t>
            </a:r>
            <a:r>
              <a:rPr lang="nl-NL" sz="2400" dirty="0">
                <a:latin typeface="Arial" panose="020B0604020202020204" pitchFamily="34" charset="0"/>
                <a:ea typeface="Arial" panose="020B0604020202020204" pitchFamily="34" charset="0"/>
                <a:cs typeface="Arial" panose="020B0604020202020204" pitchFamily="34" charset="0"/>
              </a:rPr>
              <a:t> </a:t>
            </a:r>
            <a:r>
              <a:rPr lang="nl-NL" sz="2400" dirty="0" err="1">
                <a:latin typeface="Arial" panose="020B0604020202020204" pitchFamily="34" charset="0"/>
                <a:ea typeface="Arial" panose="020B0604020202020204" pitchFamily="34" charset="0"/>
                <a:cs typeface="Arial" panose="020B0604020202020204" pitchFamily="34" charset="0"/>
              </a:rPr>
              <a:t>chất</a:t>
            </a:r>
            <a:r>
              <a:rPr lang="nl-NL" sz="2400" dirty="0">
                <a:latin typeface="Arial" panose="020B0604020202020204" pitchFamily="34" charset="0"/>
                <a:ea typeface="Arial" panose="020B0604020202020204" pitchFamily="34" charset="0"/>
                <a:cs typeface="Arial" panose="020B0604020202020204" pitchFamily="34" charset="0"/>
              </a:rPr>
              <a:t> </a:t>
            </a:r>
            <a:r>
              <a:rPr lang="nl-NL" sz="2400" dirty="0" err="1">
                <a:latin typeface="Arial" panose="020B0604020202020204" pitchFamily="34" charset="0"/>
                <a:ea typeface="Arial" panose="020B0604020202020204" pitchFamily="34" charset="0"/>
                <a:cs typeface="Arial" panose="020B0604020202020204" pitchFamily="34" charset="0"/>
              </a:rPr>
              <a:t>chuyển</a:t>
            </a:r>
            <a:r>
              <a:rPr lang="nl-NL" sz="2400" dirty="0">
                <a:latin typeface="Arial" panose="020B0604020202020204" pitchFamily="34" charset="0"/>
                <a:ea typeface="Arial" panose="020B0604020202020204" pitchFamily="34" charset="0"/>
                <a:cs typeface="Arial" panose="020B0604020202020204" pitchFamily="34" charset="0"/>
              </a:rPr>
              <a:t> </a:t>
            </a:r>
            <a:r>
              <a:rPr lang="nl-NL" sz="2400" dirty="0" err="1">
                <a:latin typeface="Arial" panose="020B0604020202020204" pitchFamily="34" charset="0"/>
                <a:ea typeface="Arial" panose="020B0604020202020204" pitchFamily="34" charset="0"/>
                <a:cs typeface="Arial" panose="020B0604020202020204" pitchFamily="34" charset="0"/>
              </a:rPr>
              <a:t>từ</a:t>
            </a:r>
            <a:r>
              <a:rPr lang="nl-NL" sz="2400" dirty="0">
                <a:latin typeface="Arial" panose="020B0604020202020204" pitchFamily="34" charset="0"/>
                <a:ea typeface="Arial" panose="020B0604020202020204" pitchFamily="34" charset="0"/>
                <a:cs typeface="Arial" panose="020B0604020202020204" pitchFamily="34" charset="0"/>
              </a:rPr>
              <a:t> </a:t>
            </a:r>
            <a:r>
              <a:rPr lang="nl-NL" sz="2400" dirty="0" err="1">
                <a:latin typeface="Arial" panose="020B0604020202020204" pitchFamily="34" charset="0"/>
                <a:ea typeface="Arial" panose="020B0604020202020204" pitchFamily="34" charset="0"/>
                <a:cs typeface="Arial" panose="020B0604020202020204" pitchFamily="34" charset="0"/>
              </a:rPr>
              <a:t>thể</a:t>
            </a:r>
            <a:r>
              <a:rPr lang="nl-NL" sz="2400" dirty="0">
                <a:latin typeface="Arial" panose="020B0604020202020204" pitchFamily="34" charset="0"/>
                <a:ea typeface="Arial" panose="020B0604020202020204" pitchFamily="34" charset="0"/>
                <a:cs typeface="Arial" panose="020B0604020202020204" pitchFamily="34" charset="0"/>
              </a:rPr>
              <a:t> </a:t>
            </a:r>
            <a:r>
              <a:rPr lang="nl-NL" sz="2400" dirty="0" err="1">
                <a:latin typeface="Arial" panose="020B0604020202020204" pitchFamily="34" charset="0"/>
                <a:ea typeface="Arial" panose="020B0604020202020204" pitchFamily="34" charset="0"/>
                <a:cs typeface="Arial" panose="020B0604020202020204" pitchFamily="34" charset="0"/>
              </a:rPr>
              <a:t>lỏng</a:t>
            </a:r>
            <a:r>
              <a:rPr lang="nl-NL" sz="2400" dirty="0">
                <a:latin typeface="Arial" panose="020B0604020202020204" pitchFamily="34" charset="0"/>
                <a:ea typeface="Arial" panose="020B0604020202020204" pitchFamily="34" charset="0"/>
                <a:cs typeface="Arial" panose="020B0604020202020204" pitchFamily="34" charset="0"/>
              </a:rPr>
              <a:t> sang </a:t>
            </a:r>
            <a:r>
              <a:rPr lang="nl-NL" sz="2400" dirty="0" err="1">
                <a:latin typeface="Arial" panose="020B0604020202020204" pitchFamily="34" charset="0"/>
                <a:ea typeface="Arial" panose="020B0604020202020204" pitchFamily="34" charset="0"/>
                <a:cs typeface="Arial" panose="020B0604020202020204" pitchFamily="34" charset="0"/>
              </a:rPr>
              <a:t>thể</a:t>
            </a:r>
            <a:r>
              <a:rPr lang="nl-NL" sz="2400" dirty="0">
                <a:latin typeface="Arial" panose="020B0604020202020204" pitchFamily="34" charset="0"/>
                <a:ea typeface="Arial" panose="020B0604020202020204" pitchFamily="34" charset="0"/>
                <a:cs typeface="Arial" panose="020B0604020202020204" pitchFamily="34" charset="0"/>
              </a:rPr>
              <a:t> </a:t>
            </a:r>
            <a:r>
              <a:rPr lang="nl-NL" sz="2400" dirty="0" err="1">
                <a:latin typeface="Arial" panose="020B0604020202020204" pitchFamily="34" charset="0"/>
                <a:ea typeface="Arial" panose="020B0604020202020204" pitchFamily="34" charset="0"/>
                <a:cs typeface="Arial" panose="020B0604020202020204" pitchFamily="34" charset="0"/>
              </a:rPr>
              <a:t>hơi</a:t>
            </a:r>
            <a:r>
              <a:rPr lang="nl-NL" sz="2400" dirty="0">
                <a:latin typeface="Arial" panose="020B0604020202020204" pitchFamily="34" charset="0"/>
                <a:ea typeface="Arial" panose="020B0604020202020204" pitchFamily="34" charset="0"/>
                <a:cs typeface="Arial" panose="020B0604020202020204" pitchFamily="34" charset="0"/>
              </a:rPr>
              <a:t> </a:t>
            </a:r>
            <a:r>
              <a:rPr lang="nl-NL" sz="2400" dirty="0" err="1">
                <a:latin typeface="Arial" panose="020B0604020202020204" pitchFamily="34" charset="0"/>
                <a:ea typeface="Arial" panose="020B0604020202020204" pitchFamily="34" charset="0"/>
                <a:cs typeface="Arial" panose="020B0604020202020204" pitchFamily="34" charset="0"/>
              </a:rPr>
              <a:t>gọi</a:t>
            </a:r>
            <a:r>
              <a:rPr lang="nl-NL" sz="2400" dirty="0">
                <a:latin typeface="Arial" panose="020B0604020202020204" pitchFamily="34" charset="0"/>
                <a:ea typeface="Arial" panose="020B0604020202020204" pitchFamily="34" charset="0"/>
                <a:cs typeface="Arial" panose="020B0604020202020204" pitchFamily="34" charset="0"/>
              </a:rPr>
              <a:t> </a:t>
            </a:r>
            <a:r>
              <a:rPr lang="nl-NL" sz="2400" dirty="0" err="1">
                <a:latin typeface="Arial" panose="020B0604020202020204" pitchFamily="34" charset="0"/>
                <a:ea typeface="Arial" panose="020B0604020202020204" pitchFamily="34" charset="0"/>
                <a:cs typeface="Arial" panose="020B0604020202020204" pitchFamily="34" charset="0"/>
              </a:rPr>
              <a:t>là</a:t>
            </a:r>
            <a:r>
              <a:rPr lang="nl-NL" sz="2400" dirty="0">
                <a:latin typeface="Arial" panose="020B0604020202020204" pitchFamily="34" charset="0"/>
                <a:ea typeface="Arial" panose="020B0604020202020204" pitchFamily="34" charset="0"/>
                <a:cs typeface="Arial" panose="020B0604020202020204" pitchFamily="34" charset="0"/>
              </a:rPr>
              <a:t> </a:t>
            </a:r>
            <a:r>
              <a:rPr lang="nl-NL" sz="2400" b="1" dirty="0" err="1">
                <a:latin typeface="Arial" panose="020B0604020202020204" pitchFamily="34" charset="0"/>
                <a:ea typeface="Arial" panose="020B0604020202020204" pitchFamily="34" charset="0"/>
                <a:cs typeface="Arial" panose="020B0604020202020204" pitchFamily="34" charset="0"/>
              </a:rPr>
              <a:t>sự</a:t>
            </a:r>
            <a:r>
              <a:rPr lang="nl-NL" sz="2400" b="1" dirty="0">
                <a:latin typeface="Arial" panose="020B0604020202020204" pitchFamily="34" charset="0"/>
                <a:ea typeface="Arial" panose="020B0604020202020204" pitchFamily="34" charset="0"/>
                <a:cs typeface="Arial" panose="020B0604020202020204" pitchFamily="34" charset="0"/>
              </a:rPr>
              <a:t> </a:t>
            </a:r>
            <a:r>
              <a:rPr lang="nl-NL" sz="2400" b="1" dirty="0" err="1">
                <a:latin typeface="Arial" panose="020B0604020202020204" pitchFamily="34" charset="0"/>
                <a:ea typeface="Arial" panose="020B0604020202020204" pitchFamily="34" charset="0"/>
                <a:cs typeface="Arial" panose="020B0604020202020204" pitchFamily="34" charset="0"/>
              </a:rPr>
              <a:t>hoá</a:t>
            </a:r>
            <a:r>
              <a:rPr lang="nl-NL" sz="2400" b="1" dirty="0">
                <a:latin typeface="Arial" panose="020B0604020202020204" pitchFamily="34" charset="0"/>
                <a:ea typeface="Arial" panose="020B0604020202020204" pitchFamily="34" charset="0"/>
                <a:cs typeface="Arial" panose="020B0604020202020204" pitchFamily="34" charset="0"/>
              </a:rPr>
              <a:t> </a:t>
            </a:r>
            <a:r>
              <a:rPr lang="nl-NL" sz="2400" b="1" dirty="0" err="1">
                <a:latin typeface="Arial" panose="020B0604020202020204" pitchFamily="34" charset="0"/>
                <a:ea typeface="Arial" panose="020B0604020202020204" pitchFamily="34" charset="0"/>
                <a:cs typeface="Arial" panose="020B0604020202020204" pitchFamily="34" charset="0"/>
              </a:rPr>
              <a:t>hơi</a:t>
            </a:r>
            <a:r>
              <a:rPr lang="nl-NL" sz="2400" dirty="0">
                <a:latin typeface="Arial" panose="020B0604020202020204" pitchFamily="34" charset="0"/>
                <a:ea typeface="Arial" panose="020B0604020202020204" pitchFamily="34" charset="0"/>
                <a:cs typeface="Arial" panose="020B0604020202020204" pitchFamily="34" charset="0"/>
              </a:rPr>
              <a:t>.</a:t>
            </a:r>
          </a:p>
          <a:p>
            <a:pPr indent="-342900" algn="just">
              <a:lnSpc>
                <a:spcPct val="150000"/>
              </a:lnSpc>
              <a:buFont typeface="Wingdings" panose="05000000000000000000" pitchFamily="2" charset="2"/>
              <a:buChar char="§"/>
            </a:pPr>
            <a:r>
              <a:rPr lang="nl-NL" sz="2400" dirty="0">
                <a:latin typeface="Arial" panose="020B0604020202020204" pitchFamily="34" charset="0"/>
                <a:ea typeface="Arial" panose="020B0604020202020204" pitchFamily="34" charset="0"/>
                <a:cs typeface="Arial" panose="020B0604020202020204" pitchFamily="34" charset="0"/>
              </a:rPr>
              <a:t>Quá </a:t>
            </a:r>
            <a:r>
              <a:rPr lang="nl-NL" sz="2400" dirty="0" err="1">
                <a:latin typeface="Arial" panose="020B0604020202020204" pitchFamily="34" charset="0"/>
                <a:ea typeface="Arial" panose="020B0604020202020204" pitchFamily="34" charset="0"/>
                <a:cs typeface="Arial" panose="020B0604020202020204" pitchFamily="34" charset="0"/>
              </a:rPr>
              <a:t>trình</a:t>
            </a:r>
            <a:r>
              <a:rPr lang="nl-NL" sz="2400" dirty="0">
                <a:latin typeface="Arial" panose="020B0604020202020204" pitchFamily="34" charset="0"/>
                <a:ea typeface="Arial" panose="020B0604020202020204" pitchFamily="34" charset="0"/>
                <a:cs typeface="Arial" panose="020B0604020202020204" pitchFamily="34" charset="0"/>
              </a:rPr>
              <a:t> </a:t>
            </a:r>
            <a:r>
              <a:rPr lang="nl-NL" sz="2400" dirty="0" err="1">
                <a:latin typeface="Arial" panose="020B0604020202020204" pitchFamily="34" charset="0"/>
                <a:ea typeface="Arial" panose="020B0604020202020204" pitchFamily="34" charset="0"/>
                <a:cs typeface="Arial" panose="020B0604020202020204" pitchFamily="34" charset="0"/>
              </a:rPr>
              <a:t>chất</a:t>
            </a:r>
            <a:r>
              <a:rPr lang="nl-NL" sz="2400" dirty="0">
                <a:latin typeface="Arial" panose="020B0604020202020204" pitchFamily="34" charset="0"/>
                <a:ea typeface="Arial" panose="020B0604020202020204" pitchFamily="34" charset="0"/>
                <a:cs typeface="Arial" panose="020B0604020202020204" pitchFamily="34" charset="0"/>
              </a:rPr>
              <a:t> </a:t>
            </a:r>
            <a:r>
              <a:rPr lang="nl-NL" sz="2400" dirty="0" err="1">
                <a:latin typeface="Arial" panose="020B0604020202020204" pitchFamily="34" charset="0"/>
                <a:ea typeface="Arial" panose="020B0604020202020204" pitchFamily="34" charset="0"/>
                <a:cs typeface="Arial" panose="020B0604020202020204" pitchFamily="34" charset="0"/>
              </a:rPr>
              <a:t>chuyển</a:t>
            </a:r>
            <a:r>
              <a:rPr lang="nl-NL" sz="2400" dirty="0">
                <a:latin typeface="Arial" panose="020B0604020202020204" pitchFamily="34" charset="0"/>
                <a:ea typeface="Arial" panose="020B0604020202020204" pitchFamily="34" charset="0"/>
                <a:cs typeface="Arial" panose="020B0604020202020204" pitchFamily="34" charset="0"/>
              </a:rPr>
              <a:t> </a:t>
            </a:r>
            <a:r>
              <a:rPr lang="nl-NL" sz="2400" dirty="0" err="1">
                <a:latin typeface="Arial" panose="020B0604020202020204" pitchFamily="34" charset="0"/>
                <a:ea typeface="Arial" panose="020B0604020202020204" pitchFamily="34" charset="0"/>
                <a:cs typeface="Arial" panose="020B0604020202020204" pitchFamily="34" charset="0"/>
              </a:rPr>
              <a:t>từ</a:t>
            </a:r>
            <a:r>
              <a:rPr lang="nl-NL" sz="2400" dirty="0">
                <a:latin typeface="Arial" panose="020B0604020202020204" pitchFamily="34" charset="0"/>
                <a:ea typeface="Arial" panose="020B0604020202020204" pitchFamily="34" charset="0"/>
                <a:cs typeface="Arial" panose="020B0604020202020204" pitchFamily="34" charset="0"/>
              </a:rPr>
              <a:t> </a:t>
            </a:r>
            <a:r>
              <a:rPr lang="nl-NL" sz="2400" dirty="0" err="1">
                <a:latin typeface="Arial" panose="020B0604020202020204" pitchFamily="34" charset="0"/>
                <a:ea typeface="Arial" panose="020B0604020202020204" pitchFamily="34" charset="0"/>
                <a:cs typeface="Arial" panose="020B0604020202020204" pitchFamily="34" charset="0"/>
              </a:rPr>
              <a:t>thể</a:t>
            </a:r>
            <a:r>
              <a:rPr lang="nl-NL" sz="2400" dirty="0">
                <a:latin typeface="Arial" panose="020B0604020202020204" pitchFamily="34" charset="0"/>
                <a:ea typeface="Arial" panose="020B0604020202020204" pitchFamily="34" charset="0"/>
                <a:cs typeface="Arial" panose="020B0604020202020204" pitchFamily="34" charset="0"/>
              </a:rPr>
              <a:t> </a:t>
            </a:r>
            <a:r>
              <a:rPr lang="nl-NL" sz="2400" dirty="0" err="1">
                <a:latin typeface="Arial" panose="020B0604020202020204" pitchFamily="34" charset="0"/>
                <a:ea typeface="Arial" panose="020B0604020202020204" pitchFamily="34" charset="0"/>
                <a:cs typeface="Arial" panose="020B0604020202020204" pitchFamily="34" charset="0"/>
              </a:rPr>
              <a:t>hơi</a:t>
            </a:r>
            <a:r>
              <a:rPr lang="nl-NL" sz="2400" dirty="0">
                <a:latin typeface="Arial" panose="020B0604020202020204" pitchFamily="34" charset="0"/>
                <a:ea typeface="Arial" panose="020B0604020202020204" pitchFamily="34" charset="0"/>
                <a:cs typeface="Arial" panose="020B0604020202020204" pitchFamily="34" charset="0"/>
              </a:rPr>
              <a:t> sang </a:t>
            </a:r>
            <a:r>
              <a:rPr lang="nl-NL" sz="2400" dirty="0" err="1">
                <a:latin typeface="Arial" panose="020B0604020202020204" pitchFamily="34" charset="0"/>
                <a:ea typeface="Arial" panose="020B0604020202020204" pitchFamily="34" charset="0"/>
                <a:cs typeface="Arial" panose="020B0604020202020204" pitchFamily="34" charset="0"/>
              </a:rPr>
              <a:t>thể</a:t>
            </a:r>
            <a:r>
              <a:rPr lang="nl-NL" sz="2400" dirty="0">
                <a:latin typeface="Arial" panose="020B0604020202020204" pitchFamily="34" charset="0"/>
                <a:ea typeface="Arial" panose="020B0604020202020204" pitchFamily="34" charset="0"/>
                <a:cs typeface="Arial" panose="020B0604020202020204" pitchFamily="34" charset="0"/>
              </a:rPr>
              <a:t> </a:t>
            </a:r>
            <a:r>
              <a:rPr lang="nl-NL" sz="2400" dirty="0" err="1">
                <a:latin typeface="Arial" panose="020B0604020202020204" pitchFamily="34" charset="0"/>
                <a:ea typeface="Arial" panose="020B0604020202020204" pitchFamily="34" charset="0"/>
                <a:cs typeface="Arial" panose="020B0604020202020204" pitchFamily="34" charset="0"/>
              </a:rPr>
              <a:t>lỏng</a:t>
            </a:r>
            <a:r>
              <a:rPr lang="nl-NL" sz="2400" dirty="0">
                <a:latin typeface="Arial" panose="020B0604020202020204" pitchFamily="34" charset="0"/>
                <a:ea typeface="Arial" panose="020B0604020202020204" pitchFamily="34" charset="0"/>
                <a:cs typeface="Arial" panose="020B0604020202020204" pitchFamily="34" charset="0"/>
              </a:rPr>
              <a:t> </a:t>
            </a:r>
            <a:r>
              <a:rPr lang="nl-NL" sz="2400" dirty="0" err="1">
                <a:latin typeface="Arial" panose="020B0604020202020204" pitchFamily="34" charset="0"/>
                <a:ea typeface="Arial" panose="020B0604020202020204" pitchFamily="34" charset="0"/>
                <a:cs typeface="Arial" panose="020B0604020202020204" pitchFamily="34" charset="0"/>
              </a:rPr>
              <a:t>gọi</a:t>
            </a:r>
            <a:r>
              <a:rPr lang="nl-NL" sz="2400" dirty="0">
                <a:latin typeface="Arial" panose="020B0604020202020204" pitchFamily="34" charset="0"/>
                <a:ea typeface="Arial" panose="020B0604020202020204" pitchFamily="34" charset="0"/>
                <a:cs typeface="Arial" panose="020B0604020202020204" pitchFamily="34" charset="0"/>
              </a:rPr>
              <a:t> </a:t>
            </a:r>
            <a:r>
              <a:rPr lang="nl-NL" sz="2400" dirty="0" err="1">
                <a:latin typeface="Arial" panose="020B0604020202020204" pitchFamily="34" charset="0"/>
                <a:ea typeface="Arial" panose="020B0604020202020204" pitchFamily="34" charset="0"/>
                <a:cs typeface="Arial" panose="020B0604020202020204" pitchFamily="34" charset="0"/>
              </a:rPr>
              <a:t>là</a:t>
            </a:r>
            <a:r>
              <a:rPr lang="nl-NL" sz="2400" dirty="0">
                <a:latin typeface="Arial" panose="020B0604020202020204" pitchFamily="34" charset="0"/>
                <a:ea typeface="Arial" panose="020B0604020202020204" pitchFamily="34" charset="0"/>
                <a:cs typeface="Arial" panose="020B0604020202020204" pitchFamily="34" charset="0"/>
              </a:rPr>
              <a:t> </a:t>
            </a:r>
            <a:r>
              <a:rPr lang="nl-NL" sz="2400" b="1" dirty="0" err="1">
                <a:latin typeface="Arial" panose="020B0604020202020204" pitchFamily="34" charset="0"/>
                <a:ea typeface="Arial" panose="020B0604020202020204" pitchFamily="34" charset="0"/>
                <a:cs typeface="Arial" panose="020B0604020202020204" pitchFamily="34" charset="0"/>
              </a:rPr>
              <a:t>sự</a:t>
            </a:r>
            <a:r>
              <a:rPr lang="nl-NL" sz="2400" b="1" dirty="0">
                <a:latin typeface="Arial" panose="020B0604020202020204" pitchFamily="34" charset="0"/>
                <a:ea typeface="Arial" panose="020B0604020202020204" pitchFamily="34" charset="0"/>
                <a:cs typeface="Arial" panose="020B0604020202020204" pitchFamily="34" charset="0"/>
              </a:rPr>
              <a:t> </a:t>
            </a:r>
            <a:r>
              <a:rPr lang="nl-NL" sz="2400" b="1" dirty="0" err="1">
                <a:latin typeface="Arial" panose="020B0604020202020204" pitchFamily="34" charset="0"/>
                <a:ea typeface="Arial" panose="020B0604020202020204" pitchFamily="34" charset="0"/>
                <a:cs typeface="Arial" panose="020B0604020202020204" pitchFamily="34" charset="0"/>
              </a:rPr>
              <a:t>ngưng</a:t>
            </a:r>
            <a:r>
              <a:rPr lang="nl-NL" sz="2400" b="1" dirty="0">
                <a:latin typeface="Arial" panose="020B0604020202020204" pitchFamily="34" charset="0"/>
                <a:ea typeface="Arial" panose="020B0604020202020204" pitchFamily="34" charset="0"/>
                <a:cs typeface="Arial" panose="020B0604020202020204" pitchFamily="34" charset="0"/>
              </a:rPr>
              <a:t> </a:t>
            </a:r>
            <a:r>
              <a:rPr lang="nl-NL" sz="2400" b="1" dirty="0" err="1">
                <a:latin typeface="Arial" panose="020B0604020202020204" pitchFamily="34" charset="0"/>
                <a:ea typeface="Arial" panose="020B0604020202020204" pitchFamily="34" charset="0"/>
                <a:cs typeface="Arial" panose="020B0604020202020204" pitchFamily="34" charset="0"/>
              </a:rPr>
              <a:t>tụ</a:t>
            </a:r>
            <a:r>
              <a:rPr lang="nl-NL" sz="2400" dirty="0">
                <a:latin typeface="Arial" panose="020B0604020202020204" pitchFamily="34" charset="0"/>
                <a:ea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3557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nodeType="clickEffect">
                                  <p:stCondLst>
                                    <p:cond delay="0"/>
                                  </p:stCondLst>
                                  <p:childTnLst>
                                    <p:animEffect transition="out" filter="diamond(out)">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pic>
        <p:nvPicPr>
          <p:cNvPr id="2" name="Picture 1"/>
          <p:cNvPicPr>
            <a:picLocks noChangeAspect="1"/>
          </p:cNvPicPr>
          <p:nvPr/>
        </p:nvPicPr>
        <p:blipFill>
          <a:blip r:embed="rId2"/>
          <a:stretch>
            <a:fillRect/>
          </a:stretch>
        </p:blipFill>
        <p:spPr>
          <a:xfrm>
            <a:off x="4389150" y="929049"/>
            <a:ext cx="4562291" cy="3378003"/>
          </a:xfrm>
          <a:prstGeom prst="rect">
            <a:avLst/>
          </a:prstGeom>
        </p:spPr>
      </p:pic>
      <p:sp>
        <p:nvSpPr>
          <p:cNvPr id="8" name="Google Shape;524;p20"/>
          <p:cNvSpPr txBox="1">
            <a:spLocks/>
          </p:cNvSpPr>
          <p:nvPr/>
        </p:nvSpPr>
        <p:spPr>
          <a:xfrm>
            <a:off x="925578" y="97525"/>
            <a:ext cx="7292843" cy="62475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1pPr>
            <a:lvl2pPr marR="0" lvl="1"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2pPr>
            <a:lvl3pPr marR="0" lvl="2"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3pPr>
            <a:lvl4pPr marR="0" lvl="3"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4pPr>
            <a:lvl5pPr marR="0" lvl="4"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5pPr>
            <a:lvl6pPr marR="0" lvl="5"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6pPr>
            <a:lvl7pPr marR="0" lvl="6"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7pPr>
            <a:lvl8pPr marR="0" lvl="7"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8pPr>
            <a:lvl9pPr marR="0" lvl="8"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9pPr>
          </a:lstStyle>
          <a:p>
            <a:pPr>
              <a:lnSpc>
                <a:spcPct val="135000"/>
              </a:lnSpc>
            </a:pPr>
            <a:r>
              <a:rPr lang="en-US" sz="2400" dirty="0" err="1">
                <a:solidFill>
                  <a:schemeClr val="tx1"/>
                </a:solidFill>
                <a:latin typeface="+mn-lt"/>
              </a:rPr>
              <a:t>Sự</a:t>
            </a:r>
            <a:r>
              <a:rPr lang="en-US" sz="2400" dirty="0">
                <a:solidFill>
                  <a:schemeClr val="tx1"/>
                </a:solidFill>
                <a:latin typeface="+mn-lt"/>
              </a:rPr>
              <a:t> bay </a:t>
            </a:r>
            <a:r>
              <a:rPr lang="en-US" sz="2400" dirty="0" err="1">
                <a:solidFill>
                  <a:schemeClr val="tx1"/>
                </a:solidFill>
                <a:latin typeface="+mn-lt"/>
              </a:rPr>
              <a:t>hơi</a:t>
            </a:r>
            <a:r>
              <a:rPr lang="en-US" sz="2400" dirty="0">
                <a:solidFill>
                  <a:schemeClr val="tx1"/>
                </a:solidFill>
                <a:latin typeface="+mn-lt"/>
              </a:rPr>
              <a:t> </a:t>
            </a:r>
            <a:r>
              <a:rPr lang="en-US" sz="2400" dirty="0" err="1">
                <a:solidFill>
                  <a:schemeClr val="tx1"/>
                </a:solidFill>
                <a:latin typeface="+mn-lt"/>
              </a:rPr>
              <a:t>và</a:t>
            </a:r>
            <a:r>
              <a:rPr lang="en-US" sz="2400" dirty="0">
                <a:solidFill>
                  <a:schemeClr val="tx1"/>
                </a:solidFill>
                <a:latin typeface="+mn-lt"/>
              </a:rPr>
              <a:t> </a:t>
            </a:r>
            <a:r>
              <a:rPr lang="en-US" sz="2400" dirty="0" err="1">
                <a:solidFill>
                  <a:schemeClr val="tx1"/>
                </a:solidFill>
                <a:latin typeface="+mn-lt"/>
              </a:rPr>
              <a:t>sự</a:t>
            </a:r>
            <a:r>
              <a:rPr lang="en-US" sz="2400" dirty="0">
                <a:solidFill>
                  <a:schemeClr val="tx1"/>
                </a:solidFill>
                <a:latin typeface="+mn-lt"/>
              </a:rPr>
              <a:t> </a:t>
            </a:r>
            <a:r>
              <a:rPr lang="en-US" sz="2400" dirty="0" err="1">
                <a:solidFill>
                  <a:schemeClr val="tx1"/>
                </a:solidFill>
                <a:latin typeface="+mn-lt"/>
              </a:rPr>
              <a:t>sôi</a:t>
            </a:r>
            <a:endParaRPr lang="en-US" sz="2400" dirty="0">
              <a:solidFill>
                <a:schemeClr val="tx1"/>
              </a:solidFill>
              <a:latin typeface="+mn-lt"/>
            </a:endParaRPr>
          </a:p>
        </p:txBody>
      </p:sp>
      <p:sp>
        <p:nvSpPr>
          <p:cNvPr id="4" name="Rectangle 3"/>
          <p:cNvSpPr/>
          <p:nvPr/>
        </p:nvSpPr>
        <p:spPr>
          <a:xfrm>
            <a:off x="288757" y="1251523"/>
            <a:ext cx="3368843" cy="2733056"/>
          </a:xfrm>
          <a:prstGeom prst="rect">
            <a:avLst/>
          </a:prstGeom>
        </p:spPr>
        <p:txBody>
          <a:bodyPr wrap="square">
            <a:spAutoFit/>
          </a:bodyPr>
          <a:lstStyle/>
          <a:p>
            <a:pPr algn="just">
              <a:lnSpc>
                <a:spcPct val="130000"/>
              </a:lnSpc>
              <a:spcBef>
                <a:spcPts val="600"/>
              </a:spcBef>
              <a:spcAft>
                <a:spcPts val="600"/>
              </a:spcAft>
            </a:pPr>
            <a:r>
              <a:rPr lang="nl-NL" sz="2200">
                <a:latin typeface="Arial" panose="020B0604020202020204" pitchFamily="34" charset="0"/>
                <a:ea typeface="Arial" panose="020B0604020202020204" pitchFamily="34" charset="0"/>
                <a:cs typeface="Arial" panose="020B0604020202020204" pitchFamily="34" charset="0"/>
              </a:rPr>
              <a:t>Khi sự hoá hơi xảy ra trên bề mặt chất lỏng thì gọi là sự bay hơi, khi xảy ra cả trên bề mặt và trong lòng khối chất lỏng thì gọi là </a:t>
            </a:r>
            <a:r>
              <a:rPr lang="nl-NL" sz="2200" b="1">
                <a:latin typeface="Arial" panose="020B0604020202020204" pitchFamily="34" charset="0"/>
                <a:ea typeface="Arial" panose="020B0604020202020204" pitchFamily="34" charset="0"/>
                <a:cs typeface="Arial" panose="020B0604020202020204" pitchFamily="34" charset="0"/>
              </a:rPr>
              <a:t>sự sôi</a:t>
            </a:r>
            <a:r>
              <a:rPr lang="nl-NL" sz="2200">
                <a:latin typeface="Arial" panose="020B0604020202020204" pitchFamily="34" charset="0"/>
                <a:ea typeface="Arial" panose="020B0604020202020204" pitchFamily="34" charset="0"/>
                <a:cs typeface="Arial" panose="020B0604020202020204" pitchFamily="34" charset="0"/>
              </a:rPr>
              <a:t>.</a:t>
            </a:r>
            <a:endParaRPr lang="en-US" sz="2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2166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
        <p:nvSpPr>
          <p:cNvPr id="8" name="Rectangle 7"/>
          <p:cNvSpPr/>
          <p:nvPr/>
        </p:nvSpPr>
        <p:spPr>
          <a:xfrm>
            <a:off x="150838" y="226708"/>
            <a:ext cx="5656328" cy="937949"/>
          </a:xfrm>
          <a:prstGeom prst="rect">
            <a:avLst/>
          </a:prstGeom>
        </p:spPr>
        <p:txBody>
          <a:bodyPr wrap="square">
            <a:spAutoFit/>
          </a:bodyPr>
          <a:lstStyle/>
          <a:p>
            <a:pPr lvl="0" algn="ctr">
              <a:lnSpc>
                <a:spcPct val="120000"/>
              </a:lnSpc>
              <a:spcAft>
                <a:spcPts val="1000"/>
              </a:spcAft>
            </a:pPr>
            <a:r>
              <a:rPr lang="en-GB" sz="2400" b="1" dirty="0">
                <a:solidFill>
                  <a:schemeClr val="accent3"/>
                </a:solidFill>
                <a:latin typeface="Arial" panose="020B0604020202020204" pitchFamily="34" charset="0"/>
                <a:ea typeface="Calibri" panose="020F0502020204030204" pitchFamily="34" charset="0"/>
                <a:cs typeface="Arial" panose="020B0604020202020204" pitchFamily="34" charset="0"/>
              </a:rPr>
              <a:t>* </a:t>
            </a:r>
            <a:r>
              <a:rPr lang="en-GB" sz="2400" b="1" dirty="0" err="1">
                <a:solidFill>
                  <a:schemeClr val="accent3"/>
                </a:solidFill>
                <a:latin typeface="Arial" panose="020B0604020202020204" pitchFamily="34" charset="0"/>
                <a:ea typeface="Calibri" panose="020F0502020204030204" pitchFamily="34" charset="0"/>
                <a:cs typeface="Arial" panose="020B0604020202020204" pitchFamily="34" charset="0"/>
              </a:rPr>
              <a:t>Thí</a:t>
            </a:r>
            <a:r>
              <a:rPr lang="en-GB" sz="2400" b="1" dirty="0">
                <a:solidFill>
                  <a:schemeClr val="accent3"/>
                </a:solidFill>
                <a:latin typeface="Arial" panose="020B0604020202020204" pitchFamily="34" charset="0"/>
                <a:ea typeface="Calibri" panose="020F0502020204030204" pitchFamily="34" charset="0"/>
                <a:cs typeface="Arial" panose="020B0604020202020204" pitchFamily="34" charset="0"/>
              </a:rPr>
              <a:t> </a:t>
            </a:r>
            <a:r>
              <a:rPr lang="en-GB" sz="2400" b="1" dirty="0" err="1">
                <a:solidFill>
                  <a:schemeClr val="accent3"/>
                </a:solidFill>
                <a:latin typeface="Arial" panose="020B0604020202020204" pitchFamily="34" charset="0"/>
                <a:ea typeface="Calibri" panose="020F0502020204030204" pitchFamily="34" charset="0"/>
                <a:cs typeface="Arial" panose="020B0604020202020204" pitchFamily="34" charset="0"/>
              </a:rPr>
              <a:t>nghiệm</a:t>
            </a:r>
            <a:r>
              <a:rPr lang="en-GB" sz="2400" b="1" dirty="0">
                <a:solidFill>
                  <a:schemeClr val="accent3"/>
                </a:solidFill>
                <a:latin typeface="Arial" panose="020B0604020202020204" pitchFamily="34" charset="0"/>
                <a:ea typeface="Calibri" panose="020F0502020204030204" pitchFamily="34" charset="0"/>
                <a:cs typeface="Arial" panose="020B0604020202020204" pitchFamily="34" charset="0"/>
              </a:rPr>
              <a:t> </a:t>
            </a:r>
            <a:r>
              <a:rPr lang="en-GB" sz="2400" b="1" dirty="0" err="1">
                <a:solidFill>
                  <a:schemeClr val="accent3"/>
                </a:solidFill>
                <a:latin typeface="Arial" panose="020B0604020202020204" pitchFamily="34" charset="0"/>
                <a:ea typeface="Calibri" panose="020F0502020204030204" pitchFamily="34" charset="0"/>
                <a:cs typeface="Arial" panose="020B0604020202020204" pitchFamily="34" charset="0"/>
              </a:rPr>
              <a:t>theo</a:t>
            </a:r>
            <a:r>
              <a:rPr lang="en-GB" sz="2400" b="1" dirty="0">
                <a:solidFill>
                  <a:schemeClr val="accent3"/>
                </a:solidFill>
                <a:latin typeface="Arial" panose="020B0604020202020204" pitchFamily="34" charset="0"/>
                <a:ea typeface="Calibri" panose="020F0502020204030204" pitchFamily="34" charset="0"/>
                <a:cs typeface="Arial" panose="020B0604020202020204" pitchFamily="34" charset="0"/>
              </a:rPr>
              <a:t> </a:t>
            </a:r>
            <a:r>
              <a:rPr lang="en-GB" sz="2400" b="1" dirty="0" err="1">
                <a:solidFill>
                  <a:schemeClr val="accent3"/>
                </a:solidFill>
                <a:latin typeface="Arial" panose="020B0604020202020204" pitchFamily="34" charset="0"/>
                <a:ea typeface="Calibri" panose="020F0502020204030204" pitchFamily="34" charset="0"/>
                <a:cs typeface="Arial" panose="020B0604020202020204" pitchFamily="34" charset="0"/>
              </a:rPr>
              <a:t>dõi</a:t>
            </a:r>
            <a:r>
              <a:rPr lang="en-GB" sz="2400" b="1" dirty="0">
                <a:solidFill>
                  <a:schemeClr val="accent3"/>
                </a:solidFill>
                <a:latin typeface="Arial" panose="020B0604020202020204" pitchFamily="34" charset="0"/>
                <a:ea typeface="Calibri" panose="020F0502020204030204" pitchFamily="34" charset="0"/>
                <a:cs typeface="Arial" panose="020B0604020202020204" pitchFamily="34" charset="0"/>
              </a:rPr>
              <a:t> </a:t>
            </a:r>
            <a:r>
              <a:rPr lang="en-GB" sz="2400" b="1" dirty="0" err="1">
                <a:solidFill>
                  <a:schemeClr val="accent3"/>
                </a:solidFill>
                <a:latin typeface="Arial" panose="020B0604020202020204" pitchFamily="34" charset="0"/>
                <a:ea typeface="Calibri" panose="020F0502020204030204" pitchFamily="34" charset="0"/>
                <a:cs typeface="Arial" panose="020B0604020202020204" pitchFamily="34" charset="0"/>
              </a:rPr>
              <a:t>nhiệt</a:t>
            </a:r>
            <a:r>
              <a:rPr lang="en-GB" sz="2400" b="1" dirty="0">
                <a:solidFill>
                  <a:schemeClr val="accent3"/>
                </a:solidFill>
                <a:latin typeface="Arial" panose="020B0604020202020204" pitchFamily="34" charset="0"/>
                <a:ea typeface="Calibri" panose="020F0502020204030204" pitchFamily="34" charset="0"/>
                <a:cs typeface="Arial" panose="020B0604020202020204" pitchFamily="34" charset="0"/>
              </a:rPr>
              <a:t> </a:t>
            </a:r>
            <a:r>
              <a:rPr lang="en-GB" sz="2400" b="1" dirty="0" err="1">
                <a:solidFill>
                  <a:schemeClr val="accent3"/>
                </a:solidFill>
                <a:latin typeface="Arial" panose="020B0604020202020204" pitchFamily="34" charset="0"/>
                <a:ea typeface="Calibri" panose="020F0502020204030204" pitchFamily="34" charset="0"/>
                <a:cs typeface="Arial" panose="020B0604020202020204" pitchFamily="34" charset="0"/>
              </a:rPr>
              <a:t>độ</a:t>
            </a:r>
            <a:r>
              <a:rPr lang="en-GB" sz="2400" b="1" dirty="0">
                <a:solidFill>
                  <a:schemeClr val="accent3"/>
                </a:solidFill>
                <a:latin typeface="Arial" panose="020B0604020202020204" pitchFamily="34" charset="0"/>
                <a:ea typeface="Calibri" panose="020F0502020204030204" pitchFamily="34" charset="0"/>
                <a:cs typeface="Arial" panose="020B0604020202020204" pitchFamily="34" charset="0"/>
              </a:rPr>
              <a:t> </a:t>
            </a:r>
            <a:r>
              <a:rPr lang="en-GB" sz="2400" b="1" dirty="0" err="1">
                <a:solidFill>
                  <a:schemeClr val="accent3"/>
                </a:solidFill>
                <a:latin typeface="Arial" panose="020B0604020202020204" pitchFamily="34" charset="0"/>
                <a:ea typeface="Calibri" panose="020F0502020204030204" pitchFamily="34" charset="0"/>
                <a:cs typeface="Arial" panose="020B0604020202020204" pitchFamily="34" charset="0"/>
              </a:rPr>
              <a:t>của</a:t>
            </a:r>
            <a:r>
              <a:rPr lang="en-GB" sz="2400" b="1" dirty="0">
                <a:solidFill>
                  <a:schemeClr val="accent3"/>
                </a:solidFill>
                <a:latin typeface="Arial" panose="020B0604020202020204" pitchFamily="34" charset="0"/>
                <a:ea typeface="Calibri" panose="020F0502020204030204" pitchFamily="34" charset="0"/>
                <a:cs typeface="Arial" panose="020B0604020202020204" pitchFamily="34" charset="0"/>
              </a:rPr>
              <a:t> </a:t>
            </a:r>
            <a:r>
              <a:rPr lang="en-GB" sz="2400" b="1" dirty="0" err="1">
                <a:solidFill>
                  <a:schemeClr val="accent3"/>
                </a:solidFill>
                <a:latin typeface="Arial" panose="020B0604020202020204" pitchFamily="34" charset="0"/>
                <a:ea typeface="Calibri" panose="020F0502020204030204" pitchFamily="34" charset="0"/>
                <a:cs typeface="Arial" panose="020B0604020202020204" pitchFamily="34" charset="0"/>
              </a:rPr>
              <a:t>nước</a:t>
            </a:r>
            <a:r>
              <a:rPr lang="en-GB" sz="2400" b="1" dirty="0">
                <a:solidFill>
                  <a:schemeClr val="accent3"/>
                </a:solidFill>
                <a:latin typeface="Arial" panose="020B0604020202020204" pitchFamily="34" charset="0"/>
                <a:ea typeface="Calibri" panose="020F0502020204030204" pitchFamily="34" charset="0"/>
                <a:cs typeface="Arial" panose="020B0604020202020204" pitchFamily="34" charset="0"/>
              </a:rPr>
              <a:t> </a:t>
            </a:r>
            <a:r>
              <a:rPr lang="en-GB" sz="2400" b="1" dirty="0" err="1">
                <a:solidFill>
                  <a:schemeClr val="accent3"/>
                </a:solidFill>
                <a:latin typeface="Arial" panose="020B0604020202020204" pitchFamily="34" charset="0"/>
                <a:ea typeface="Calibri" panose="020F0502020204030204" pitchFamily="34" charset="0"/>
                <a:cs typeface="Arial" panose="020B0604020202020204" pitchFamily="34" charset="0"/>
              </a:rPr>
              <a:t>trong</a:t>
            </a:r>
            <a:r>
              <a:rPr lang="en-GB" sz="2400" b="1" dirty="0">
                <a:solidFill>
                  <a:schemeClr val="accent3"/>
                </a:solidFill>
                <a:latin typeface="Arial" panose="020B0604020202020204" pitchFamily="34" charset="0"/>
                <a:ea typeface="Calibri" panose="020F0502020204030204" pitchFamily="34" charset="0"/>
                <a:cs typeface="Arial" panose="020B0604020202020204" pitchFamily="34" charset="0"/>
              </a:rPr>
              <a:t> </a:t>
            </a:r>
            <a:r>
              <a:rPr lang="en-GB" sz="2400" b="1" dirty="0" err="1">
                <a:solidFill>
                  <a:schemeClr val="accent3"/>
                </a:solidFill>
                <a:latin typeface="Arial" panose="020B0604020202020204" pitchFamily="34" charset="0"/>
                <a:ea typeface="Calibri" panose="020F0502020204030204" pitchFamily="34" charset="0"/>
                <a:cs typeface="Arial" panose="020B0604020202020204" pitchFamily="34" charset="0"/>
              </a:rPr>
              <a:t>quá</a:t>
            </a:r>
            <a:r>
              <a:rPr lang="en-GB" sz="2400" b="1" dirty="0">
                <a:solidFill>
                  <a:schemeClr val="accent3"/>
                </a:solidFill>
                <a:latin typeface="Arial" panose="020B0604020202020204" pitchFamily="34" charset="0"/>
                <a:ea typeface="Calibri" panose="020F0502020204030204" pitchFamily="34" charset="0"/>
                <a:cs typeface="Arial" panose="020B0604020202020204" pitchFamily="34" charset="0"/>
              </a:rPr>
              <a:t> </a:t>
            </a:r>
            <a:r>
              <a:rPr lang="en-GB" sz="2400" b="1" dirty="0" err="1">
                <a:solidFill>
                  <a:schemeClr val="accent3"/>
                </a:solidFill>
                <a:latin typeface="Arial" panose="020B0604020202020204" pitchFamily="34" charset="0"/>
                <a:ea typeface="Calibri" panose="020F0502020204030204" pitchFamily="34" charset="0"/>
                <a:cs typeface="Arial" panose="020B0604020202020204" pitchFamily="34" charset="0"/>
              </a:rPr>
              <a:t>trình</a:t>
            </a:r>
            <a:r>
              <a:rPr lang="en-GB" sz="2400" b="1" dirty="0">
                <a:solidFill>
                  <a:schemeClr val="accent3"/>
                </a:solidFill>
                <a:latin typeface="Arial" panose="020B0604020202020204" pitchFamily="34" charset="0"/>
                <a:ea typeface="Calibri" panose="020F0502020204030204" pitchFamily="34" charset="0"/>
                <a:cs typeface="Arial" panose="020B0604020202020204" pitchFamily="34" charset="0"/>
              </a:rPr>
              <a:t> </a:t>
            </a:r>
            <a:r>
              <a:rPr lang="en-GB" sz="2400" b="1" dirty="0" err="1">
                <a:solidFill>
                  <a:schemeClr val="accent3"/>
                </a:solidFill>
                <a:latin typeface="Arial" panose="020B0604020202020204" pitchFamily="34" charset="0"/>
                <a:ea typeface="Calibri" panose="020F0502020204030204" pitchFamily="34" charset="0"/>
                <a:cs typeface="Arial" panose="020B0604020202020204" pitchFamily="34" charset="0"/>
              </a:rPr>
              <a:t>sôi</a:t>
            </a:r>
            <a:endParaRPr lang="en-US" sz="2400" b="1" dirty="0">
              <a:solidFill>
                <a:schemeClr val="accent3"/>
              </a:solidFill>
              <a:latin typeface="Arial" panose="020B0604020202020204" pitchFamily="34" charset="0"/>
              <a:ea typeface="Calibri" panose="020F0502020204030204" pitchFamily="34" charset="0"/>
              <a:cs typeface="Arial" panose="020B0604020202020204" pitchFamily="34" charset="0"/>
            </a:endParaRPr>
          </a:p>
        </p:txBody>
      </p:sp>
      <p:sp>
        <p:nvSpPr>
          <p:cNvPr id="9" name="TextBox 8"/>
          <p:cNvSpPr txBox="1"/>
          <p:nvPr/>
        </p:nvSpPr>
        <p:spPr>
          <a:xfrm>
            <a:off x="606797" y="2105263"/>
            <a:ext cx="4136379" cy="1714444"/>
          </a:xfrm>
          <a:prstGeom prst="rect">
            <a:avLst/>
          </a:prstGeom>
          <a:noFill/>
        </p:spPr>
        <p:txBody>
          <a:bodyPr wrap="square" rtlCol="0">
            <a:spAutoFit/>
          </a:bodyPr>
          <a:lstStyle/>
          <a:p>
            <a:pPr algn="just">
              <a:lnSpc>
                <a:spcPct val="130000"/>
              </a:lnSpc>
              <a:spcBef>
                <a:spcPts val="600"/>
              </a:spcBef>
              <a:spcAft>
                <a:spcPts val="600"/>
              </a:spcAft>
            </a:pPr>
            <a:r>
              <a:rPr lang="en-GB" sz="2800" b="1" dirty="0"/>
              <a:t>* </a:t>
            </a:r>
            <a:r>
              <a:rPr lang="en-GB" sz="2800" b="1" dirty="0" err="1"/>
              <a:t>Chuẩn</a:t>
            </a:r>
            <a:r>
              <a:rPr lang="en-GB" sz="2800" b="1" dirty="0"/>
              <a:t> </a:t>
            </a:r>
            <a:r>
              <a:rPr lang="en-GB" sz="2800" b="1" dirty="0" err="1"/>
              <a:t>bị</a:t>
            </a:r>
            <a:r>
              <a:rPr lang="en-GB" sz="2800" b="1" dirty="0"/>
              <a:t>: </a:t>
            </a:r>
            <a:r>
              <a:rPr lang="en-GB" sz="2800" dirty="0" err="1"/>
              <a:t>Nước</a:t>
            </a:r>
            <a:r>
              <a:rPr lang="en-GB" sz="2800" dirty="0"/>
              <a:t> </a:t>
            </a:r>
            <a:r>
              <a:rPr lang="en-GB" sz="2800" dirty="0" err="1"/>
              <a:t>cất</a:t>
            </a:r>
            <a:r>
              <a:rPr lang="en-GB" sz="2800" dirty="0"/>
              <a:t>, </a:t>
            </a:r>
            <a:r>
              <a:rPr lang="en-GB" sz="2800" dirty="0" err="1"/>
              <a:t>cốc</a:t>
            </a:r>
            <a:r>
              <a:rPr lang="en-GB" sz="2800" dirty="0"/>
              <a:t> </a:t>
            </a:r>
            <a:r>
              <a:rPr lang="en-GB" sz="2800" dirty="0" err="1"/>
              <a:t>thủy</a:t>
            </a:r>
            <a:r>
              <a:rPr lang="en-GB" sz="2800" dirty="0"/>
              <a:t> </a:t>
            </a:r>
            <a:r>
              <a:rPr lang="en-GB" sz="2800" dirty="0" err="1"/>
              <a:t>tinh</a:t>
            </a:r>
            <a:r>
              <a:rPr lang="en-GB" sz="2800" dirty="0"/>
              <a:t> </a:t>
            </a:r>
            <a:r>
              <a:rPr lang="en-GB" sz="2800" dirty="0" err="1"/>
              <a:t>chịu</a:t>
            </a:r>
            <a:r>
              <a:rPr lang="en-GB" sz="2800" dirty="0"/>
              <a:t> </a:t>
            </a:r>
            <a:r>
              <a:rPr lang="en-GB" sz="2800" dirty="0" err="1"/>
              <a:t>nhiệt</a:t>
            </a:r>
            <a:r>
              <a:rPr lang="en-GB" sz="2800" dirty="0"/>
              <a:t>, </a:t>
            </a:r>
            <a:r>
              <a:rPr lang="en-GB" sz="2800" dirty="0" err="1"/>
              <a:t>nhiệt</a:t>
            </a:r>
            <a:r>
              <a:rPr lang="en-GB" sz="2800" dirty="0"/>
              <a:t> </a:t>
            </a:r>
            <a:r>
              <a:rPr lang="en-GB" sz="2800" dirty="0" err="1"/>
              <a:t>kế</a:t>
            </a:r>
            <a:r>
              <a:rPr lang="en-GB" sz="2800" dirty="0"/>
              <a:t>, </a:t>
            </a:r>
            <a:r>
              <a:rPr lang="en-GB" sz="2800" dirty="0" err="1"/>
              <a:t>đèn</a:t>
            </a:r>
            <a:r>
              <a:rPr lang="en-GB" sz="2800" dirty="0"/>
              <a:t> </a:t>
            </a:r>
            <a:r>
              <a:rPr lang="en-GB" sz="2800" dirty="0" err="1"/>
              <a:t>cồn</a:t>
            </a:r>
            <a:endParaRPr lang="en-US" sz="2800" dirty="0"/>
          </a:p>
        </p:txBody>
      </p:sp>
      <p:pic>
        <p:nvPicPr>
          <p:cNvPr id="2" name="Picture 1"/>
          <p:cNvPicPr>
            <a:picLocks noChangeAspect="1"/>
          </p:cNvPicPr>
          <p:nvPr/>
        </p:nvPicPr>
        <p:blipFill>
          <a:blip r:embed="rId2"/>
          <a:stretch>
            <a:fillRect/>
          </a:stretch>
        </p:blipFill>
        <p:spPr>
          <a:xfrm>
            <a:off x="5722655" y="161442"/>
            <a:ext cx="3184676" cy="4755350"/>
          </a:xfrm>
          <a:prstGeom prst="rect">
            <a:avLst/>
          </a:prstGeom>
        </p:spPr>
      </p:pic>
    </p:spTree>
    <p:extLst>
      <p:ext uri="{BB962C8B-B14F-4D97-AF65-F5344CB8AC3E}">
        <p14:creationId xmlns:p14="http://schemas.microsoft.com/office/powerpoint/2010/main" val="369528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pic>
        <p:nvPicPr>
          <p:cNvPr id="6" name="Graphic 5">
            <a:extLst>
              <a:ext uri="{FF2B5EF4-FFF2-40B4-BE49-F238E27FC236}">
                <a16:creationId xmlns:a16="http://schemas.microsoft.com/office/drawing/2014/main" id="{0C278755-B198-4F11-A226-314BB0C52B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5235" y="1029322"/>
            <a:ext cx="1701764" cy="1701764"/>
          </a:xfrm>
          <a:prstGeom prst="rect">
            <a:avLst/>
          </a:prstGeom>
        </p:spPr>
      </p:pic>
      <p:sp>
        <p:nvSpPr>
          <p:cNvPr id="7" name="Rectangle 6"/>
          <p:cNvSpPr/>
          <p:nvPr/>
        </p:nvSpPr>
        <p:spPr>
          <a:xfrm>
            <a:off x="120311" y="291064"/>
            <a:ext cx="2682368" cy="549381"/>
          </a:xfrm>
          <a:prstGeom prst="rect">
            <a:avLst/>
          </a:prstGeom>
        </p:spPr>
        <p:txBody>
          <a:bodyPr wrap="square">
            <a:spAutoFit/>
          </a:bodyPr>
          <a:lstStyle/>
          <a:p>
            <a:pPr algn="ctr">
              <a:lnSpc>
                <a:spcPct val="135000"/>
              </a:lnSpc>
            </a:pPr>
            <a:r>
              <a:rPr lang="en-US" sz="2200" b="1">
                <a:solidFill>
                  <a:schemeClr val="accent5">
                    <a:lumMod val="75000"/>
                  </a:schemeClr>
                </a:solidFill>
              </a:rPr>
              <a:t>Làm việc nhóm</a:t>
            </a:r>
          </a:p>
        </p:txBody>
      </p:sp>
      <p:sp>
        <p:nvSpPr>
          <p:cNvPr id="8" name="Rectangle 7"/>
          <p:cNvSpPr/>
          <p:nvPr/>
        </p:nvSpPr>
        <p:spPr>
          <a:xfrm>
            <a:off x="3251924" y="1029322"/>
            <a:ext cx="5711548" cy="2934650"/>
          </a:xfrm>
          <a:prstGeom prst="rect">
            <a:avLst/>
          </a:prstGeom>
        </p:spPr>
        <p:txBody>
          <a:bodyPr wrap="square">
            <a:spAutoFit/>
          </a:bodyPr>
          <a:lstStyle/>
          <a:p>
            <a:pPr algn="just">
              <a:lnSpc>
                <a:spcPct val="135000"/>
              </a:lnSpc>
              <a:spcBef>
                <a:spcPts val="600"/>
              </a:spcBef>
              <a:spcAft>
                <a:spcPts val="600"/>
              </a:spcAft>
            </a:pPr>
            <a:r>
              <a:rPr lang="en-US" sz="2200" b="1">
                <a:solidFill>
                  <a:schemeClr val="accent5">
                    <a:lumMod val="75000"/>
                  </a:schemeClr>
                </a:solidFill>
              </a:rPr>
              <a:t>Nhiệm vụ:</a:t>
            </a:r>
            <a:endParaRPr lang="en-US" sz="2200">
              <a:solidFill>
                <a:schemeClr val="tx1">
                  <a:lumMod val="50000"/>
                </a:schemeClr>
              </a:solidFill>
            </a:endParaRPr>
          </a:p>
          <a:p>
            <a:pPr marL="342900" indent="-342900" algn="just">
              <a:lnSpc>
                <a:spcPct val="135000"/>
              </a:lnSpc>
              <a:spcBef>
                <a:spcPts val="600"/>
              </a:spcBef>
              <a:spcAft>
                <a:spcPts val="600"/>
              </a:spcAft>
              <a:buFont typeface="Wingdings" panose="05000000000000000000" pitchFamily="2" charset="2"/>
              <a:buChar char="v"/>
            </a:pPr>
            <a:r>
              <a:rPr lang="en-GB" sz="2000">
                <a:solidFill>
                  <a:schemeClr val="tx1">
                    <a:lumMod val="50000"/>
                  </a:schemeClr>
                </a:solidFill>
              </a:rPr>
              <a:t>Tiến hành thí nghiệm, ghi lại nhiệt độ trên nhiệt kế trong quá trình đun nước sôi (1 phút ghi 1 lần, ghi khoảng 4 – 5 lần)</a:t>
            </a:r>
          </a:p>
          <a:p>
            <a:pPr marL="342900" indent="-342900" algn="just">
              <a:lnSpc>
                <a:spcPct val="135000"/>
              </a:lnSpc>
              <a:spcBef>
                <a:spcPts val="600"/>
              </a:spcBef>
              <a:spcAft>
                <a:spcPts val="600"/>
              </a:spcAft>
              <a:buFont typeface="Wingdings" panose="05000000000000000000" pitchFamily="2" charset="2"/>
              <a:buChar char="v"/>
            </a:pPr>
            <a:r>
              <a:rPr lang="en-GB" sz="2000">
                <a:solidFill>
                  <a:schemeClr val="tx1">
                    <a:lumMod val="50000"/>
                  </a:schemeClr>
                </a:solidFill>
              </a:rPr>
              <a:t>Nhận xét nhiệt độ của nước trong quá trình sôi</a:t>
            </a:r>
          </a:p>
        </p:txBody>
      </p:sp>
      <p:pic>
        <p:nvPicPr>
          <p:cNvPr id="9" name="Countdown 3 minutes-Nho">
            <a:hlinkClick r:id="" action="ppaction://media"/>
            <a:extLst>
              <a:ext uri="{FF2B5EF4-FFF2-40B4-BE49-F238E27FC236}">
                <a16:creationId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9856" y="3076760"/>
            <a:ext cx="1792521" cy="1036088"/>
          </a:xfrm>
          <a:prstGeom prst="rect">
            <a:avLst/>
          </a:prstGeom>
        </p:spPr>
      </p:pic>
    </p:spTree>
    <p:extLst>
      <p:ext uri="{BB962C8B-B14F-4D97-AF65-F5344CB8AC3E}">
        <p14:creationId xmlns:p14="http://schemas.microsoft.com/office/powerpoint/2010/main" val="305139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8490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video>
              <p:cMediaNode vol="80000">
                <p:cTn id="21" fill="hold" display="0">
                  <p:stCondLst>
                    <p:cond delay="indefinite"/>
                  </p:stCondLst>
                </p:cTn>
                <p:tgtEl>
                  <p:spTgt spid="9"/>
                </p:tgtEl>
              </p:cMediaNode>
            </p:video>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61" y="101183"/>
            <a:ext cx="9312496" cy="431751"/>
          </a:xfrm>
        </p:spPr>
        <p:txBody>
          <a:bodyPr/>
          <a:lstStyle/>
          <a:p>
            <a:r>
              <a:rPr lang="en-GB" sz="2200">
                <a:latin typeface="Arial" panose="020B0604020202020204" pitchFamily="34" charset="0"/>
                <a:cs typeface="Arial" panose="020B0604020202020204" pitchFamily="34" charset="0"/>
              </a:rPr>
              <a:t>Kết quả theo dõi nhiệt độ của nước đá trong quá trình nước sôi</a:t>
            </a:r>
            <a:endParaRPr lang="en-US" sz="2200">
              <a:latin typeface="Arial" panose="020B0604020202020204" pitchFamily="34" charset="0"/>
              <a:cs typeface="Arial" panose="020B0604020202020204" pitchFamily="34" charset="0"/>
            </a:endParaRP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graphicFrame>
        <p:nvGraphicFramePr>
          <p:cNvPr id="6" name="Table 5"/>
          <p:cNvGraphicFramePr>
            <a:graphicFrameLocks noGrp="1"/>
          </p:cNvGraphicFramePr>
          <p:nvPr>
            <p:extLst>
              <p:ext uri="{D42A27DB-BD31-4B8C-83A1-F6EECF244321}">
                <p14:modId xmlns:p14="http://schemas.microsoft.com/office/powerpoint/2010/main" val="3495277050"/>
              </p:ext>
            </p:extLst>
          </p:nvPr>
        </p:nvGraphicFramePr>
        <p:xfrm>
          <a:off x="800088" y="532934"/>
          <a:ext cx="7345596" cy="3314666"/>
        </p:xfrm>
        <a:graphic>
          <a:graphicData uri="http://schemas.openxmlformats.org/drawingml/2006/table">
            <a:tbl>
              <a:tblPr firstRow="1" bandRow="1">
                <a:tableStyleId>{00A15C55-8517-42AA-B614-E9B94910E393}</a:tableStyleId>
              </a:tblPr>
              <a:tblGrid>
                <a:gridCol w="1927259">
                  <a:extLst>
                    <a:ext uri="{9D8B030D-6E8A-4147-A177-3AD203B41FA5}">
                      <a16:colId xmlns:a16="http://schemas.microsoft.com/office/drawing/2014/main" val="2507996506"/>
                    </a:ext>
                  </a:extLst>
                </a:gridCol>
                <a:gridCol w="1973179">
                  <a:extLst>
                    <a:ext uri="{9D8B030D-6E8A-4147-A177-3AD203B41FA5}">
                      <a16:colId xmlns:a16="http://schemas.microsoft.com/office/drawing/2014/main" val="982111692"/>
                    </a:ext>
                  </a:extLst>
                </a:gridCol>
                <a:gridCol w="3445158">
                  <a:extLst>
                    <a:ext uri="{9D8B030D-6E8A-4147-A177-3AD203B41FA5}">
                      <a16:colId xmlns:a16="http://schemas.microsoft.com/office/drawing/2014/main" val="1886624957"/>
                    </a:ext>
                  </a:extLst>
                </a:gridCol>
              </a:tblGrid>
              <a:tr h="754346">
                <a:tc>
                  <a:txBody>
                    <a:bodyPr/>
                    <a:lstStyle/>
                    <a:p>
                      <a:pPr algn="ctr"/>
                      <a:r>
                        <a:rPr lang="en-GB" sz="2200"/>
                        <a:t>Thời</a:t>
                      </a:r>
                      <a:r>
                        <a:rPr lang="en-GB" sz="2200" baseline="0"/>
                        <a:t> gian</a:t>
                      </a:r>
                      <a:endParaRPr lang="en-US" sz="2200"/>
                    </a:p>
                  </a:txBody>
                  <a:tcPr anchor="ctr"/>
                </a:tc>
                <a:tc>
                  <a:txBody>
                    <a:bodyPr/>
                    <a:lstStyle/>
                    <a:p>
                      <a:pPr algn="ctr"/>
                      <a:r>
                        <a:rPr lang="en-GB" sz="2200"/>
                        <a:t>Nhiệt</a:t>
                      </a:r>
                      <a:r>
                        <a:rPr lang="en-GB" sz="2200" baseline="0"/>
                        <a:t> độ (</a:t>
                      </a:r>
                      <a:r>
                        <a:rPr lang="en-GB" sz="2200" baseline="30000"/>
                        <a:t>0</a:t>
                      </a:r>
                      <a:r>
                        <a:rPr lang="en-GB" sz="2200" baseline="0"/>
                        <a:t>C)</a:t>
                      </a:r>
                      <a:endParaRPr lang="en-US" sz="2200"/>
                    </a:p>
                  </a:txBody>
                  <a:tcPr anchor="ctr"/>
                </a:tc>
                <a:tc>
                  <a:txBody>
                    <a:bodyPr/>
                    <a:lstStyle/>
                    <a:p>
                      <a:pPr algn="ctr"/>
                      <a:r>
                        <a:rPr lang="en-GB" sz="2200"/>
                        <a:t>Hiện</a:t>
                      </a:r>
                      <a:r>
                        <a:rPr lang="en-GB" sz="2200" baseline="0"/>
                        <a:t> tượng</a:t>
                      </a:r>
                      <a:endParaRPr lang="en-US" sz="2200"/>
                    </a:p>
                  </a:txBody>
                  <a:tcPr anchor="ctr"/>
                </a:tc>
                <a:extLst>
                  <a:ext uri="{0D108BD9-81ED-4DB2-BD59-A6C34878D82A}">
                    <a16:rowId xmlns:a16="http://schemas.microsoft.com/office/drawing/2014/main" val="720763620"/>
                  </a:ext>
                </a:extLst>
              </a:tr>
              <a:tr h="422434">
                <a:tc>
                  <a:txBody>
                    <a:bodyPr/>
                    <a:lstStyle/>
                    <a:p>
                      <a:pPr algn="ctr"/>
                      <a:r>
                        <a:rPr lang="en-GB" sz="2200"/>
                        <a:t>Ban</a:t>
                      </a:r>
                      <a:r>
                        <a:rPr lang="en-GB" sz="2200" baseline="0"/>
                        <a:t> đầu</a:t>
                      </a:r>
                      <a:endParaRPr lang="en-US" sz="2200"/>
                    </a:p>
                  </a:txBody>
                  <a:tcPr anchor="ctr"/>
                </a:tc>
                <a:tc>
                  <a:txBody>
                    <a:bodyPr/>
                    <a:lstStyle/>
                    <a:p>
                      <a:pPr algn="ctr"/>
                      <a:endParaRPr lang="en-US" sz="2200"/>
                    </a:p>
                  </a:txBody>
                  <a:tcPr anchor="ctr"/>
                </a:tc>
                <a:tc>
                  <a:txBody>
                    <a:bodyPr/>
                    <a:lstStyle/>
                    <a:p>
                      <a:pPr algn="ctr"/>
                      <a:endParaRPr lang="en-US" sz="2200"/>
                    </a:p>
                  </a:txBody>
                  <a:tcPr anchor="ctr"/>
                </a:tc>
                <a:extLst>
                  <a:ext uri="{0D108BD9-81ED-4DB2-BD59-A6C34878D82A}">
                    <a16:rowId xmlns:a16="http://schemas.microsoft.com/office/drawing/2014/main" val="3983885890"/>
                  </a:ext>
                </a:extLst>
              </a:tr>
              <a:tr h="422434">
                <a:tc>
                  <a:txBody>
                    <a:bodyPr/>
                    <a:lstStyle/>
                    <a:p>
                      <a:pPr algn="ctr"/>
                      <a:r>
                        <a:rPr lang="en-GB" sz="2200"/>
                        <a:t> 1 phút</a:t>
                      </a:r>
                      <a:endParaRPr lang="en-US" sz="2200"/>
                    </a:p>
                  </a:txBody>
                  <a:tcPr anchor="ctr"/>
                </a:tc>
                <a:tc>
                  <a:txBody>
                    <a:bodyPr/>
                    <a:lstStyle/>
                    <a:p>
                      <a:pPr algn="ctr"/>
                      <a:endParaRPr lang="en-US" sz="2200"/>
                    </a:p>
                  </a:txBody>
                  <a:tcPr anchor="ctr"/>
                </a:tc>
                <a:tc>
                  <a:txBody>
                    <a:bodyPr/>
                    <a:lstStyle/>
                    <a:p>
                      <a:pPr algn="ctr"/>
                      <a:r>
                        <a:rPr lang="en-GB" sz="2200"/>
                        <a:t> </a:t>
                      </a:r>
                      <a:endParaRPr lang="en-US" sz="2200"/>
                    </a:p>
                  </a:txBody>
                  <a:tcPr anchor="ctr"/>
                </a:tc>
                <a:extLst>
                  <a:ext uri="{0D108BD9-81ED-4DB2-BD59-A6C34878D82A}">
                    <a16:rowId xmlns:a16="http://schemas.microsoft.com/office/drawing/2014/main" val="3419312934"/>
                  </a:ext>
                </a:extLst>
              </a:tr>
              <a:tr h="422434">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200"/>
                        <a:t>2</a:t>
                      </a:r>
                      <a:r>
                        <a:rPr lang="en-GB" sz="2200" baseline="0"/>
                        <a:t> phút</a:t>
                      </a:r>
                      <a:endParaRPr lang="en-US" sz="2200"/>
                    </a:p>
                  </a:txBody>
                  <a:tcPr anchor="ctr"/>
                </a:tc>
                <a:tc>
                  <a:txBody>
                    <a:bodyPr/>
                    <a:lstStyle/>
                    <a:p>
                      <a:pPr algn="ctr"/>
                      <a:endParaRPr lang="en-US" sz="2200"/>
                    </a:p>
                  </a:txBody>
                  <a:tcPr anchor="ctr"/>
                </a:tc>
                <a:tc>
                  <a:txBody>
                    <a:bodyPr/>
                    <a:lstStyle/>
                    <a:p>
                      <a:pPr algn="ctr"/>
                      <a:endParaRPr lang="en-US" sz="2200"/>
                    </a:p>
                  </a:txBody>
                  <a:tcPr anchor="ctr"/>
                </a:tc>
                <a:extLst>
                  <a:ext uri="{0D108BD9-81ED-4DB2-BD59-A6C34878D82A}">
                    <a16:rowId xmlns:a16="http://schemas.microsoft.com/office/drawing/2014/main" val="4160470756"/>
                  </a:ext>
                </a:extLst>
              </a:tr>
              <a:tr h="422434">
                <a:tc>
                  <a:txBody>
                    <a:bodyPr/>
                    <a:lstStyle/>
                    <a:p>
                      <a:pPr algn="ctr"/>
                      <a:r>
                        <a:rPr lang="en-GB" sz="2200"/>
                        <a:t>3 phút</a:t>
                      </a:r>
                      <a:endParaRPr lang="en-US" sz="2200"/>
                    </a:p>
                  </a:txBody>
                  <a:tcPr anchor="ctr"/>
                </a:tc>
                <a:tc>
                  <a:txBody>
                    <a:bodyPr/>
                    <a:lstStyle/>
                    <a:p>
                      <a:pPr algn="ctr"/>
                      <a:endParaRPr lang="en-US" sz="2200"/>
                    </a:p>
                  </a:txBody>
                  <a:tcPr anchor="ctr"/>
                </a:tc>
                <a:tc>
                  <a:txBody>
                    <a:bodyPr/>
                    <a:lstStyle/>
                    <a:p>
                      <a:pPr algn="ctr"/>
                      <a:endParaRPr lang="en-US" sz="2200"/>
                    </a:p>
                  </a:txBody>
                  <a:tcPr anchor="ctr"/>
                </a:tc>
                <a:extLst>
                  <a:ext uri="{0D108BD9-81ED-4DB2-BD59-A6C34878D82A}">
                    <a16:rowId xmlns:a16="http://schemas.microsoft.com/office/drawing/2014/main" val="3733652979"/>
                  </a:ext>
                </a:extLst>
              </a:tr>
              <a:tr h="422434">
                <a:tc>
                  <a:txBody>
                    <a:bodyPr/>
                    <a:lstStyle/>
                    <a:p>
                      <a:pPr algn="ctr"/>
                      <a:r>
                        <a:rPr lang="en-GB" sz="2200"/>
                        <a:t>4 phút</a:t>
                      </a:r>
                      <a:endParaRPr lang="en-US" sz="2200"/>
                    </a:p>
                  </a:txBody>
                  <a:tcPr anchor="ctr"/>
                </a:tc>
                <a:tc>
                  <a:txBody>
                    <a:bodyPr/>
                    <a:lstStyle/>
                    <a:p>
                      <a:pPr algn="ctr"/>
                      <a:endParaRPr lang="en-US" sz="2200"/>
                    </a:p>
                  </a:txBody>
                  <a:tcPr anchor="ctr"/>
                </a:tc>
                <a:tc>
                  <a:txBody>
                    <a:bodyPr/>
                    <a:lstStyle/>
                    <a:p>
                      <a:pPr algn="ctr"/>
                      <a:endParaRPr lang="en-US" sz="2200"/>
                    </a:p>
                  </a:txBody>
                  <a:tcPr anchor="ctr"/>
                </a:tc>
                <a:extLst>
                  <a:ext uri="{0D108BD9-81ED-4DB2-BD59-A6C34878D82A}">
                    <a16:rowId xmlns:a16="http://schemas.microsoft.com/office/drawing/2014/main" val="2600136623"/>
                  </a:ext>
                </a:extLst>
              </a:tr>
              <a:tr h="422434">
                <a:tc>
                  <a:txBody>
                    <a:bodyPr/>
                    <a:lstStyle/>
                    <a:p>
                      <a:pPr algn="ctr"/>
                      <a:r>
                        <a:rPr lang="en-GB" sz="2200"/>
                        <a:t>5 phút</a:t>
                      </a:r>
                      <a:endParaRPr lang="en-US" sz="2200"/>
                    </a:p>
                  </a:txBody>
                  <a:tcPr anchor="ctr"/>
                </a:tc>
                <a:tc>
                  <a:txBody>
                    <a:bodyPr/>
                    <a:lstStyle/>
                    <a:p>
                      <a:pPr algn="ctr"/>
                      <a:endParaRPr lang="en-US" sz="2200"/>
                    </a:p>
                  </a:txBody>
                  <a:tcPr anchor="ctr"/>
                </a:tc>
                <a:tc>
                  <a:txBody>
                    <a:bodyPr/>
                    <a:lstStyle/>
                    <a:p>
                      <a:pPr algn="ctr"/>
                      <a:endParaRPr lang="en-US" sz="2200" dirty="0"/>
                    </a:p>
                  </a:txBody>
                  <a:tcPr anchor="ctr"/>
                </a:tc>
                <a:extLst>
                  <a:ext uri="{0D108BD9-81ED-4DB2-BD59-A6C34878D82A}">
                    <a16:rowId xmlns:a16="http://schemas.microsoft.com/office/drawing/2014/main" val="771167264"/>
                  </a:ext>
                </a:extLst>
              </a:tr>
            </a:tbl>
          </a:graphicData>
        </a:graphic>
      </p:graphicFrame>
      <p:sp>
        <p:nvSpPr>
          <p:cNvPr id="7" name="Rectangle 6"/>
          <p:cNvSpPr/>
          <p:nvPr/>
        </p:nvSpPr>
        <p:spPr>
          <a:xfrm>
            <a:off x="3373318" y="1276762"/>
            <a:ext cx="498855" cy="430887"/>
          </a:xfrm>
          <a:prstGeom prst="rect">
            <a:avLst/>
          </a:prstGeom>
        </p:spPr>
        <p:txBody>
          <a:bodyPr wrap="none">
            <a:spAutoFit/>
          </a:bodyPr>
          <a:lstStyle/>
          <a:p>
            <a:r>
              <a:rPr lang="en-GB" sz="2200">
                <a:solidFill>
                  <a:srgbClr val="FF0000"/>
                </a:solidFill>
              </a:rPr>
              <a:t>65</a:t>
            </a:r>
            <a:endParaRPr lang="en-US" sz="2200">
              <a:solidFill>
                <a:srgbClr val="FF0000"/>
              </a:solidFill>
            </a:endParaRPr>
          </a:p>
        </p:txBody>
      </p:sp>
      <p:sp>
        <p:nvSpPr>
          <p:cNvPr id="8" name="Rectangle 7"/>
          <p:cNvSpPr/>
          <p:nvPr/>
        </p:nvSpPr>
        <p:spPr>
          <a:xfrm flipH="1">
            <a:off x="3373318" y="1675069"/>
            <a:ext cx="558654" cy="430887"/>
          </a:xfrm>
          <a:prstGeom prst="rect">
            <a:avLst/>
          </a:prstGeom>
        </p:spPr>
        <p:txBody>
          <a:bodyPr wrap="square">
            <a:spAutoFit/>
          </a:bodyPr>
          <a:lstStyle/>
          <a:p>
            <a:r>
              <a:rPr lang="en-GB" sz="2200">
                <a:solidFill>
                  <a:srgbClr val="FF0000"/>
                </a:solidFill>
              </a:rPr>
              <a:t>75</a:t>
            </a:r>
            <a:endParaRPr lang="en-US" sz="2200">
              <a:solidFill>
                <a:srgbClr val="FF0000"/>
              </a:solidFill>
            </a:endParaRPr>
          </a:p>
        </p:txBody>
      </p:sp>
      <p:sp>
        <p:nvSpPr>
          <p:cNvPr id="9" name="Rectangle 8"/>
          <p:cNvSpPr/>
          <p:nvPr/>
        </p:nvSpPr>
        <p:spPr>
          <a:xfrm>
            <a:off x="3373318" y="2109367"/>
            <a:ext cx="717703" cy="430887"/>
          </a:xfrm>
          <a:prstGeom prst="rect">
            <a:avLst/>
          </a:prstGeom>
        </p:spPr>
        <p:txBody>
          <a:bodyPr wrap="square">
            <a:spAutoFit/>
          </a:bodyPr>
          <a:lstStyle/>
          <a:p>
            <a:r>
              <a:rPr lang="en-GB" sz="2200">
                <a:solidFill>
                  <a:srgbClr val="FF0000"/>
                </a:solidFill>
              </a:rPr>
              <a:t>88</a:t>
            </a:r>
            <a:endParaRPr lang="en-US" sz="2200">
              <a:solidFill>
                <a:srgbClr val="FF0000"/>
              </a:solidFill>
            </a:endParaRPr>
          </a:p>
        </p:txBody>
      </p:sp>
      <p:sp>
        <p:nvSpPr>
          <p:cNvPr id="10" name="Rectangle 9"/>
          <p:cNvSpPr/>
          <p:nvPr/>
        </p:nvSpPr>
        <p:spPr>
          <a:xfrm>
            <a:off x="3373318" y="2540839"/>
            <a:ext cx="794072" cy="430887"/>
          </a:xfrm>
          <a:prstGeom prst="rect">
            <a:avLst/>
          </a:prstGeom>
        </p:spPr>
        <p:txBody>
          <a:bodyPr wrap="square">
            <a:spAutoFit/>
          </a:bodyPr>
          <a:lstStyle/>
          <a:p>
            <a:r>
              <a:rPr lang="en-GB" sz="2200">
                <a:solidFill>
                  <a:srgbClr val="FF0000"/>
                </a:solidFill>
              </a:rPr>
              <a:t>94</a:t>
            </a:r>
            <a:endParaRPr lang="en-US" sz="2200">
              <a:solidFill>
                <a:srgbClr val="FF0000"/>
              </a:solidFill>
            </a:endParaRPr>
          </a:p>
        </p:txBody>
      </p:sp>
      <p:sp>
        <p:nvSpPr>
          <p:cNvPr id="11" name="Rectangle 10"/>
          <p:cNvSpPr/>
          <p:nvPr/>
        </p:nvSpPr>
        <p:spPr>
          <a:xfrm>
            <a:off x="5531146" y="1276761"/>
            <a:ext cx="2317355" cy="430887"/>
          </a:xfrm>
          <a:prstGeom prst="rect">
            <a:avLst/>
          </a:prstGeom>
        </p:spPr>
        <p:txBody>
          <a:bodyPr wrap="square">
            <a:spAutoFit/>
          </a:bodyPr>
          <a:lstStyle/>
          <a:p>
            <a:r>
              <a:rPr lang="en-GB" sz="2200">
                <a:solidFill>
                  <a:srgbClr val="FF0000"/>
                </a:solidFill>
              </a:rPr>
              <a:t>Nước bay hơi</a:t>
            </a:r>
            <a:endParaRPr lang="en-US" sz="2200">
              <a:solidFill>
                <a:srgbClr val="FF0000"/>
              </a:solidFill>
            </a:endParaRPr>
          </a:p>
        </p:txBody>
      </p:sp>
      <p:sp>
        <p:nvSpPr>
          <p:cNvPr id="13" name="Rectangle 12"/>
          <p:cNvSpPr/>
          <p:nvPr/>
        </p:nvSpPr>
        <p:spPr>
          <a:xfrm>
            <a:off x="5879346" y="2963582"/>
            <a:ext cx="1353780" cy="430887"/>
          </a:xfrm>
          <a:prstGeom prst="rect">
            <a:avLst/>
          </a:prstGeom>
        </p:spPr>
        <p:txBody>
          <a:bodyPr wrap="square">
            <a:spAutoFit/>
          </a:bodyPr>
          <a:lstStyle/>
          <a:p>
            <a:r>
              <a:rPr lang="en-GB" sz="2200">
                <a:solidFill>
                  <a:srgbClr val="FF0000"/>
                </a:solidFill>
              </a:rPr>
              <a:t>Nước sôi</a:t>
            </a:r>
            <a:endParaRPr lang="en-US" sz="2200">
              <a:solidFill>
                <a:srgbClr val="FF0000"/>
              </a:solidFill>
            </a:endParaRPr>
          </a:p>
        </p:txBody>
      </p:sp>
      <p:sp>
        <p:nvSpPr>
          <p:cNvPr id="14" name="Rectangle 13"/>
          <p:cNvSpPr/>
          <p:nvPr/>
        </p:nvSpPr>
        <p:spPr>
          <a:xfrm>
            <a:off x="5943265" y="3426451"/>
            <a:ext cx="1353780" cy="430887"/>
          </a:xfrm>
          <a:prstGeom prst="rect">
            <a:avLst/>
          </a:prstGeom>
        </p:spPr>
        <p:txBody>
          <a:bodyPr wrap="square">
            <a:spAutoFit/>
          </a:bodyPr>
          <a:lstStyle/>
          <a:p>
            <a:r>
              <a:rPr lang="en-GB" sz="2200">
                <a:solidFill>
                  <a:srgbClr val="FF0000"/>
                </a:solidFill>
              </a:rPr>
              <a:t>Nước sôi</a:t>
            </a:r>
            <a:endParaRPr lang="en-US" sz="2200">
              <a:solidFill>
                <a:srgbClr val="FF0000"/>
              </a:solidFill>
            </a:endParaRPr>
          </a:p>
        </p:txBody>
      </p:sp>
      <p:sp>
        <p:nvSpPr>
          <p:cNvPr id="15" name="TextBox 14"/>
          <p:cNvSpPr txBox="1"/>
          <p:nvPr/>
        </p:nvSpPr>
        <p:spPr>
          <a:xfrm>
            <a:off x="458422" y="4071668"/>
            <a:ext cx="8227155" cy="100258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just">
              <a:lnSpc>
                <a:spcPct val="130000"/>
              </a:lnSpc>
              <a:spcBef>
                <a:spcPts val="600"/>
              </a:spcBef>
              <a:spcAft>
                <a:spcPts val="600"/>
              </a:spcAft>
            </a:pPr>
            <a:r>
              <a:rPr lang="en-GB" sz="2400" b="1" dirty="0" err="1"/>
              <a:t>Kết</a:t>
            </a:r>
            <a:r>
              <a:rPr lang="en-GB" sz="2400" b="1" dirty="0"/>
              <a:t> </a:t>
            </a:r>
            <a:r>
              <a:rPr lang="en-GB" sz="2400" b="1" dirty="0" err="1"/>
              <a:t>luận</a:t>
            </a:r>
            <a:r>
              <a:rPr lang="en-GB" sz="2400" b="1" dirty="0"/>
              <a:t>: </a:t>
            </a:r>
            <a:r>
              <a:rPr lang="en-GB" sz="2400" dirty="0" err="1"/>
              <a:t>Nước</a:t>
            </a:r>
            <a:r>
              <a:rPr lang="en-GB" sz="2400" dirty="0"/>
              <a:t> </a:t>
            </a:r>
            <a:r>
              <a:rPr lang="en-GB" sz="2400" dirty="0" err="1"/>
              <a:t>sôi</a:t>
            </a:r>
            <a:r>
              <a:rPr lang="en-GB" sz="2400" dirty="0"/>
              <a:t> </a:t>
            </a:r>
            <a:r>
              <a:rPr lang="en-GB" sz="2400" dirty="0" err="1"/>
              <a:t>ở</a:t>
            </a:r>
            <a:r>
              <a:rPr lang="en-GB" sz="2400" dirty="0"/>
              <a:t> </a:t>
            </a:r>
            <a:r>
              <a:rPr lang="en-GB" sz="2400" dirty="0" err="1"/>
              <a:t>khoảng</a:t>
            </a:r>
            <a:r>
              <a:rPr lang="en-GB" sz="2400" dirty="0"/>
              <a:t> 100</a:t>
            </a:r>
            <a:r>
              <a:rPr lang="en-GB" sz="2400" baseline="30000" dirty="0"/>
              <a:t>0</a:t>
            </a:r>
            <a:r>
              <a:rPr lang="en-GB" sz="2400" dirty="0"/>
              <a:t>C, </a:t>
            </a:r>
            <a:r>
              <a:rPr lang="en-GB" sz="2400" dirty="0" err="1"/>
              <a:t>nhiệt</a:t>
            </a:r>
            <a:r>
              <a:rPr lang="en-GB" sz="2400" dirty="0"/>
              <a:t> </a:t>
            </a:r>
            <a:r>
              <a:rPr lang="en-GB" sz="2400" dirty="0" err="1"/>
              <a:t>độ</a:t>
            </a:r>
            <a:r>
              <a:rPr lang="en-GB" sz="2400" dirty="0"/>
              <a:t> </a:t>
            </a:r>
            <a:r>
              <a:rPr lang="en-GB" sz="2400" dirty="0" err="1"/>
              <a:t>không</a:t>
            </a:r>
            <a:r>
              <a:rPr lang="en-GB" sz="2400" dirty="0"/>
              <a:t> </a:t>
            </a:r>
            <a:r>
              <a:rPr lang="en-GB" sz="2400" dirty="0" err="1"/>
              <a:t>thay</a:t>
            </a:r>
            <a:r>
              <a:rPr lang="en-GB" sz="2400" dirty="0"/>
              <a:t> </a:t>
            </a:r>
            <a:r>
              <a:rPr lang="en-GB" sz="2400" dirty="0" err="1"/>
              <a:t>đổi</a:t>
            </a:r>
            <a:r>
              <a:rPr lang="en-GB" sz="2400" dirty="0"/>
              <a:t> </a:t>
            </a:r>
            <a:r>
              <a:rPr lang="en-GB" sz="2400" dirty="0" err="1"/>
              <a:t>trong</a:t>
            </a:r>
            <a:r>
              <a:rPr lang="en-GB" sz="2400" dirty="0"/>
              <a:t> </a:t>
            </a:r>
            <a:r>
              <a:rPr lang="en-GB" sz="2400" dirty="0" err="1"/>
              <a:t>quá</a:t>
            </a:r>
            <a:r>
              <a:rPr lang="en-GB" sz="2400" dirty="0"/>
              <a:t> </a:t>
            </a:r>
            <a:r>
              <a:rPr lang="en-GB" sz="2400" dirty="0" err="1"/>
              <a:t>trình</a:t>
            </a:r>
            <a:r>
              <a:rPr lang="en-GB" sz="2400" dirty="0"/>
              <a:t> </a:t>
            </a:r>
            <a:r>
              <a:rPr lang="en-GB" sz="2400" dirty="0" err="1"/>
              <a:t>nước</a:t>
            </a:r>
            <a:r>
              <a:rPr lang="en-GB" sz="2400" dirty="0"/>
              <a:t> </a:t>
            </a:r>
            <a:r>
              <a:rPr lang="en-GB" sz="2400" dirty="0" err="1"/>
              <a:t>sôi</a:t>
            </a:r>
            <a:r>
              <a:rPr lang="en-GB" sz="2400" dirty="0"/>
              <a:t>.</a:t>
            </a:r>
            <a:endParaRPr lang="en-US" sz="2400" dirty="0"/>
          </a:p>
        </p:txBody>
      </p:sp>
      <p:sp>
        <p:nvSpPr>
          <p:cNvPr id="16" name="Rectangle 15"/>
          <p:cNvSpPr/>
          <p:nvPr/>
        </p:nvSpPr>
        <p:spPr>
          <a:xfrm>
            <a:off x="3317092" y="2971726"/>
            <a:ext cx="794072" cy="430887"/>
          </a:xfrm>
          <a:prstGeom prst="rect">
            <a:avLst/>
          </a:prstGeom>
        </p:spPr>
        <p:txBody>
          <a:bodyPr wrap="square">
            <a:spAutoFit/>
          </a:bodyPr>
          <a:lstStyle/>
          <a:p>
            <a:r>
              <a:rPr lang="en-GB" sz="2200">
                <a:solidFill>
                  <a:srgbClr val="FF0000"/>
                </a:solidFill>
              </a:rPr>
              <a:t>100</a:t>
            </a:r>
            <a:endParaRPr lang="en-US" sz="2200">
              <a:solidFill>
                <a:srgbClr val="FF0000"/>
              </a:solidFill>
            </a:endParaRPr>
          </a:p>
        </p:txBody>
      </p:sp>
      <p:sp>
        <p:nvSpPr>
          <p:cNvPr id="17" name="Rectangle 16"/>
          <p:cNvSpPr/>
          <p:nvPr/>
        </p:nvSpPr>
        <p:spPr>
          <a:xfrm>
            <a:off x="3296949" y="3431237"/>
            <a:ext cx="794072" cy="430887"/>
          </a:xfrm>
          <a:prstGeom prst="rect">
            <a:avLst/>
          </a:prstGeom>
        </p:spPr>
        <p:txBody>
          <a:bodyPr wrap="square">
            <a:spAutoFit/>
          </a:bodyPr>
          <a:lstStyle/>
          <a:p>
            <a:r>
              <a:rPr lang="en-GB" sz="2200">
                <a:solidFill>
                  <a:srgbClr val="FF0000"/>
                </a:solidFill>
              </a:rPr>
              <a:t>100</a:t>
            </a:r>
            <a:endParaRPr lang="en-US" sz="2200">
              <a:solidFill>
                <a:srgbClr val="FF0000"/>
              </a:solidFill>
            </a:endParaRPr>
          </a:p>
        </p:txBody>
      </p:sp>
      <p:sp>
        <p:nvSpPr>
          <p:cNvPr id="18" name="Rectangle 17"/>
          <p:cNvSpPr/>
          <p:nvPr/>
        </p:nvSpPr>
        <p:spPr>
          <a:xfrm>
            <a:off x="5530345" y="1689998"/>
            <a:ext cx="2317355" cy="430887"/>
          </a:xfrm>
          <a:prstGeom prst="rect">
            <a:avLst/>
          </a:prstGeom>
        </p:spPr>
        <p:txBody>
          <a:bodyPr wrap="square">
            <a:spAutoFit/>
          </a:bodyPr>
          <a:lstStyle/>
          <a:p>
            <a:r>
              <a:rPr lang="en-GB" sz="2200">
                <a:solidFill>
                  <a:srgbClr val="FF0000"/>
                </a:solidFill>
              </a:rPr>
              <a:t>Nước bay hơi</a:t>
            </a:r>
            <a:endParaRPr lang="en-US" sz="2200">
              <a:solidFill>
                <a:srgbClr val="FF0000"/>
              </a:solidFill>
            </a:endParaRPr>
          </a:p>
        </p:txBody>
      </p:sp>
      <p:sp>
        <p:nvSpPr>
          <p:cNvPr id="19" name="Rectangle 18"/>
          <p:cNvSpPr/>
          <p:nvPr/>
        </p:nvSpPr>
        <p:spPr>
          <a:xfrm>
            <a:off x="5537846" y="2135714"/>
            <a:ext cx="2317355" cy="430887"/>
          </a:xfrm>
          <a:prstGeom prst="rect">
            <a:avLst/>
          </a:prstGeom>
        </p:spPr>
        <p:txBody>
          <a:bodyPr wrap="square">
            <a:spAutoFit/>
          </a:bodyPr>
          <a:lstStyle/>
          <a:p>
            <a:r>
              <a:rPr lang="en-GB" sz="2200">
                <a:solidFill>
                  <a:srgbClr val="FF0000"/>
                </a:solidFill>
              </a:rPr>
              <a:t>Nước bay hơi</a:t>
            </a:r>
            <a:endParaRPr lang="en-US" sz="2200">
              <a:solidFill>
                <a:srgbClr val="FF0000"/>
              </a:solidFill>
            </a:endParaRPr>
          </a:p>
        </p:txBody>
      </p:sp>
      <p:sp>
        <p:nvSpPr>
          <p:cNvPr id="20" name="Rectangle 19"/>
          <p:cNvSpPr/>
          <p:nvPr/>
        </p:nvSpPr>
        <p:spPr>
          <a:xfrm>
            <a:off x="5564548" y="2565639"/>
            <a:ext cx="2317355" cy="430887"/>
          </a:xfrm>
          <a:prstGeom prst="rect">
            <a:avLst/>
          </a:prstGeom>
        </p:spPr>
        <p:txBody>
          <a:bodyPr wrap="square">
            <a:spAutoFit/>
          </a:bodyPr>
          <a:lstStyle/>
          <a:p>
            <a:r>
              <a:rPr lang="en-GB" sz="2200">
                <a:solidFill>
                  <a:srgbClr val="FF0000"/>
                </a:solidFill>
              </a:rPr>
              <a:t>Nước bay hơi</a:t>
            </a:r>
            <a:endParaRPr lang="en-US" sz="2200">
              <a:solidFill>
                <a:srgbClr val="FF0000"/>
              </a:solidFill>
            </a:endParaRPr>
          </a:p>
        </p:txBody>
      </p:sp>
    </p:spTree>
    <p:extLst>
      <p:ext uri="{BB962C8B-B14F-4D97-AF65-F5344CB8AC3E}">
        <p14:creationId xmlns:p14="http://schemas.microsoft.com/office/powerpoint/2010/main" val="291235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barn(inVertical)">
                                      <p:cBhvr>
                                        <p:cTn id="10" dur="500"/>
                                        <p:tgtEl>
                                          <p:spTgt spid="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barn(inVertical)">
                                      <p:cBhvr>
                                        <p:cTn id="18" dur="500"/>
                                        <p:tgtEl>
                                          <p:spTgt spid="1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barn(inVertical)">
                                      <p:cBhvr>
                                        <p:cTn id="26" dur="500"/>
                                        <p:tgtEl>
                                          <p:spTgt spid="1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barn(inVertical)">
                                      <p:cBhvr>
                                        <p:cTn id="31" dur="500"/>
                                        <p:tgtEl>
                                          <p:spTgt spid="10">
                                            <p:txEl>
                                              <p:pRg st="0" end="0"/>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0">
                                            <p:txEl>
                                              <p:pRg st="0" end="0"/>
                                            </p:txEl>
                                          </p:spTgt>
                                        </p:tgtEl>
                                        <p:attrNameLst>
                                          <p:attrName>style.visibility</p:attrName>
                                        </p:attrNameLst>
                                      </p:cBhvr>
                                      <p:to>
                                        <p:strVal val="visible"/>
                                      </p:to>
                                    </p:set>
                                    <p:animEffect transition="in" filter="barn(inVertical)">
                                      <p:cBhvr>
                                        <p:cTn id="34" dur="500"/>
                                        <p:tgtEl>
                                          <p:spTgt spid="20">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Effect transition="in" filter="barn(inVertical)">
                                      <p:cBhvr>
                                        <p:cTn id="39" dur="500"/>
                                        <p:tgtEl>
                                          <p:spTgt spid="16">
                                            <p:txEl>
                                              <p:pRg st="0" end="0"/>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barn(inVertical)">
                                      <p:cBhvr>
                                        <p:cTn id="42" dur="500"/>
                                        <p:tgtEl>
                                          <p:spTgt spid="1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7">
                                            <p:txEl>
                                              <p:pRg st="0" end="0"/>
                                            </p:txEl>
                                          </p:spTgt>
                                        </p:tgtEl>
                                        <p:attrNameLst>
                                          <p:attrName>style.visibility</p:attrName>
                                        </p:attrNameLst>
                                      </p:cBhvr>
                                      <p:to>
                                        <p:strVal val="visible"/>
                                      </p:to>
                                    </p:set>
                                    <p:animEffect transition="in" filter="barn(inVertical)">
                                      <p:cBhvr>
                                        <p:cTn id="47" dur="500"/>
                                        <p:tgtEl>
                                          <p:spTgt spid="17">
                                            <p:txEl>
                                              <p:pRg st="0" end="0"/>
                                            </p:txEl>
                                          </p:spTgt>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Vertical)">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4" grpId="0"/>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845" y="298778"/>
            <a:ext cx="6996600" cy="459589"/>
          </a:xfrm>
        </p:spPr>
        <p:txBody>
          <a:bodyPr/>
          <a:lstStyle/>
          <a:p>
            <a:r>
              <a:rPr lang="en-GB" sz="2400">
                <a:latin typeface="+mn-lt"/>
              </a:rPr>
              <a:t>TỔNG KẾT</a:t>
            </a:r>
            <a:endParaRPr lang="en-US" sz="2400">
              <a:latin typeface="+mn-lt"/>
            </a:endParaRP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grpSp>
        <p:nvGrpSpPr>
          <p:cNvPr id="21" name="Group 20"/>
          <p:cNvGrpSpPr/>
          <p:nvPr/>
        </p:nvGrpSpPr>
        <p:grpSpPr>
          <a:xfrm>
            <a:off x="289929" y="847307"/>
            <a:ext cx="8625416" cy="829529"/>
            <a:chOff x="289929" y="847307"/>
            <a:chExt cx="8625416" cy="829529"/>
          </a:xfrm>
        </p:grpSpPr>
        <p:sp>
          <p:nvSpPr>
            <p:cNvPr id="9" name="Freeform 8"/>
            <p:cNvSpPr/>
            <p:nvPr/>
          </p:nvSpPr>
          <p:spPr>
            <a:xfrm>
              <a:off x="608442" y="847307"/>
              <a:ext cx="8306903" cy="829529"/>
            </a:xfrm>
            <a:custGeom>
              <a:avLst/>
              <a:gdLst>
                <a:gd name="connsiteX0" fmla="*/ 0 w 4952109"/>
                <a:gd name="connsiteY0" fmla="*/ 0 h 829527"/>
                <a:gd name="connsiteX1" fmla="*/ 4537346 w 4952109"/>
                <a:gd name="connsiteY1" fmla="*/ 0 h 829527"/>
                <a:gd name="connsiteX2" fmla="*/ 4952109 w 4952109"/>
                <a:gd name="connsiteY2" fmla="*/ 414764 h 829527"/>
                <a:gd name="connsiteX3" fmla="*/ 4537346 w 4952109"/>
                <a:gd name="connsiteY3" fmla="*/ 829527 h 829527"/>
                <a:gd name="connsiteX4" fmla="*/ 0 w 4952109"/>
                <a:gd name="connsiteY4" fmla="*/ 829527 h 829527"/>
                <a:gd name="connsiteX5" fmla="*/ 0 w 4952109"/>
                <a:gd name="connsiteY5" fmla="*/ 0 h 8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2109" h="829527">
                  <a:moveTo>
                    <a:pt x="4952109" y="829526"/>
                  </a:moveTo>
                  <a:lnTo>
                    <a:pt x="414763" y="829526"/>
                  </a:lnTo>
                  <a:lnTo>
                    <a:pt x="0" y="414763"/>
                  </a:lnTo>
                  <a:lnTo>
                    <a:pt x="414763" y="1"/>
                  </a:lnTo>
                  <a:lnTo>
                    <a:pt x="4952109" y="1"/>
                  </a:lnTo>
                  <a:lnTo>
                    <a:pt x="4952109" y="829526"/>
                  </a:lnTo>
                  <a:close/>
                </a:path>
              </a:pathLst>
            </a:custGeom>
            <a:solidFill>
              <a:schemeClr val="accent5">
                <a:lumMod val="40000"/>
                <a:lumOff val="6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73180" tIns="76201" rIns="142240" bIns="76201" numCol="1" spcCol="1270" anchor="ctr" anchorCtr="0">
              <a:noAutofit/>
            </a:bodyPr>
            <a:lstStyle/>
            <a:p>
              <a:pPr lvl="0" algn="ctr" defTabSz="889000">
                <a:lnSpc>
                  <a:spcPct val="114000"/>
                </a:lnSpc>
                <a:spcBef>
                  <a:spcPts val="600"/>
                </a:spcBef>
                <a:spcAft>
                  <a:spcPts val="600"/>
                </a:spcAft>
              </a:pPr>
              <a:r>
                <a:rPr lang="en-GB" sz="2000" kern="1200" dirty="0" err="1">
                  <a:solidFill>
                    <a:schemeClr val="tx1">
                      <a:lumMod val="50000"/>
                    </a:schemeClr>
                  </a:solidFill>
                </a:rPr>
                <a:t>Rắn</a:t>
              </a:r>
              <a:r>
                <a:rPr lang="en-GB" sz="2000" kern="1200" dirty="0">
                  <a:solidFill>
                    <a:schemeClr val="tx1">
                      <a:lumMod val="50000"/>
                    </a:schemeClr>
                  </a:solidFill>
                </a:rPr>
                <a:t>, </a:t>
              </a:r>
              <a:r>
                <a:rPr lang="en-GB" sz="2000" kern="1200" dirty="0" err="1">
                  <a:solidFill>
                    <a:schemeClr val="tx1">
                      <a:lumMod val="50000"/>
                    </a:schemeClr>
                  </a:solidFill>
                </a:rPr>
                <a:t>lỏng</a:t>
              </a:r>
              <a:r>
                <a:rPr lang="en-GB" sz="2000" kern="1200" dirty="0">
                  <a:solidFill>
                    <a:schemeClr val="tx1">
                      <a:lumMod val="50000"/>
                    </a:schemeClr>
                  </a:solidFill>
                </a:rPr>
                <a:t>, </a:t>
              </a:r>
              <a:r>
                <a:rPr lang="en-GB" sz="2000" kern="1200" dirty="0" err="1">
                  <a:solidFill>
                    <a:schemeClr val="tx1">
                      <a:lumMod val="50000"/>
                    </a:schemeClr>
                  </a:solidFill>
                </a:rPr>
                <a:t>khí</a:t>
              </a:r>
              <a:r>
                <a:rPr lang="en-GB" sz="2000" kern="1200" dirty="0">
                  <a:solidFill>
                    <a:schemeClr val="tx1">
                      <a:lumMod val="50000"/>
                    </a:schemeClr>
                  </a:solidFill>
                </a:rPr>
                <a:t> </a:t>
              </a:r>
              <a:r>
                <a:rPr lang="en-GB" sz="2000" kern="1200" dirty="0" err="1">
                  <a:solidFill>
                    <a:schemeClr val="tx1">
                      <a:lumMod val="50000"/>
                    </a:schemeClr>
                  </a:solidFill>
                </a:rPr>
                <a:t>là</a:t>
              </a:r>
              <a:r>
                <a:rPr lang="en-GB" sz="2000" kern="1200" dirty="0">
                  <a:solidFill>
                    <a:schemeClr val="tx1">
                      <a:lumMod val="50000"/>
                    </a:schemeClr>
                  </a:solidFill>
                </a:rPr>
                <a:t> </a:t>
              </a:r>
              <a:r>
                <a:rPr lang="en-GB" sz="2000" kern="1200" dirty="0" err="1">
                  <a:solidFill>
                    <a:schemeClr val="tx1">
                      <a:lumMod val="50000"/>
                    </a:schemeClr>
                  </a:solidFill>
                </a:rPr>
                <a:t>ba</a:t>
              </a:r>
              <a:r>
                <a:rPr lang="en-GB" sz="2000" kern="1200" dirty="0">
                  <a:solidFill>
                    <a:schemeClr val="tx1">
                      <a:lumMod val="50000"/>
                    </a:schemeClr>
                  </a:solidFill>
                </a:rPr>
                <a:t> </a:t>
              </a:r>
              <a:r>
                <a:rPr lang="en-GB" sz="2000" kern="1200" dirty="0" err="1">
                  <a:solidFill>
                    <a:schemeClr val="tx1">
                      <a:lumMod val="50000"/>
                    </a:schemeClr>
                  </a:solidFill>
                </a:rPr>
                <a:t>thể</a:t>
              </a:r>
              <a:r>
                <a:rPr lang="en-GB" sz="2000" kern="1200" dirty="0">
                  <a:solidFill>
                    <a:schemeClr val="tx1">
                      <a:lumMod val="50000"/>
                    </a:schemeClr>
                  </a:solidFill>
                </a:rPr>
                <a:t> </a:t>
              </a:r>
              <a:r>
                <a:rPr lang="en-GB" sz="2000" kern="1200" dirty="0" err="1">
                  <a:solidFill>
                    <a:schemeClr val="tx1">
                      <a:lumMod val="50000"/>
                    </a:schemeClr>
                  </a:solidFill>
                </a:rPr>
                <a:t>của</a:t>
              </a:r>
              <a:r>
                <a:rPr lang="en-GB" sz="2000" kern="1200" dirty="0">
                  <a:solidFill>
                    <a:schemeClr val="tx1">
                      <a:lumMod val="50000"/>
                    </a:schemeClr>
                  </a:solidFill>
                </a:rPr>
                <a:t> </a:t>
              </a:r>
              <a:r>
                <a:rPr lang="en-GB" sz="2000" kern="1200" dirty="0" err="1">
                  <a:solidFill>
                    <a:schemeClr val="tx1">
                      <a:lumMod val="50000"/>
                    </a:schemeClr>
                  </a:solidFill>
                </a:rPr>
                <a:t>chất</a:t>
              </a:r>
              <a:r>
                <a:rPr lang="en-GB" sz="2000" kern="1200" dirty="0">
                  <a:solidFill>
                    <a:schemeClr val="tx1">
                      <a:lumMod val="50000"/>
                    </a:schemeClr>
                  </a:solidFill>
                </a:rPr>
                <a:t>. </a:t>
              </a:r>
              <a:r>
                <a:rPr lang="en-GB" sz="2000" kern="1200" dirty="0" err="1">
                  <a:solidFill>
                    <a:schemeClr val="tx1">
                      <a:lumMod val="50000"/>
                    </a:schemeClr>
                  </a:solidFill>
                </a:rPr>
                <a:t>Chúng</a:t>
              </a:r>
              <a:r>
                <a:rPr lang="en-GB" sz="2000" kern="1200" dirty="0">
                  <a:solidFill>
                    <a:schemeClr val="tx1">
                      <a:lumMod val="50000"/>
                    </a:schemeClr>
                  </a:solidFill>
                </a:rPr>
                <a:t> </a:t>
              </a:r>
              <a:r>
                <a:rPr lang="en-GB" sz="2000" kern="1200" dirty="0" err="1">
                  <a:solidFill>
                    <a:schemeClr val="tx1">
                      <a:lumMod val="50000"/>
                    </a:schemeClr>
                  </a:solidFill>
                </a:rPr>
                <a:t>khác</a:t>
              </a:r>
              <a:r>
                <a:rPr lang="en-GB" sz="2000" kern="1200" dirty="0">
                  <a:solidFill>
                    <a:schemeClr val="tx1">
                      <a:lumMod val="50000"/>
                    </a:schemeClr>
                  </a:solidFill>
                </a:rPr>
                <a:t> </a:t>
              </a:r>
              <a:r>
                <a:rPr lang="en-GB" sz="2000" kern="1200" dirty="0" err="1">
                  <a:solidFill>
                    <a:schemeClr val="tx1">
                      <a:lumMod val="50000"/>
                    </a:schemeClr>
                  </a:solidFill>
                </a:rPr>
                <a:t>nhau</a:t>
              </a:r>
              <a:r>
                <a:rPr lang="en-GB" sz="2000" kern="1200" dirty="0">
                  <a:solidFill>
                    <a:schemeClr val="tx1">
                      <a:lumMod val="50000"/>
                    </a:schemeClr>
                  </a:solidFill>
                </a:rPr>
                <a:t> </a:t>
              </a:r>
              <a:r>
                <a:rPr lang="en-GB" sz="2000" kern="1200" dirty="0" err="1">
                  <a:solidFill>
                    <a:schemeClr val="tx1">
                      <a:lumMod val="50000"/>
                    </a:schemeClr>
                  </a:solidFill>
                </a:rPr>
                <a:t>ở</a:t>
              </a:r>
              <a:r>
                <a:rPr lang="en-GB" sz="2000" kern="1200" dirty="0">
                  <a:solidFill>
                    <a:schemeClr val="tx1">
                      <a:lumMod val="50000"/>
                    </a:schemeClr>
                  </a:solidFill>
                </a:rPr>
                <a:t> </a:t>
              </a:r>
              <a:r>
                <a:rPr lang="en-GB" sz="2000" kern="1200" dirty="0" err="1">
                  <a:solidFill>
                    <a:schemeClr val="tx1">
                      <a:lumMod val="50000"/>
                    </a:schemeClr>
                  </a:solidFill>
                </a:rPr>
                <a:t>các</a:t>
              </a:r>
              <a:r>
                <a:rPr lang="en-GB" sz="2000" kern="1200" dirty="0">
                  <a:solidFill>
                    <a:schemeClr val="tx1">
                      <a:lumMod val="50000"/>
                    </a:schemeClr>
                  </a:solidFill>
                </a:rPr>
                <a:t> </a:t>
              </a:r>
              <a:r>
                <a:rPr lang="en-GB" sz="2000" kern="1200" dirty="0" err="1">
                  <a:solidFill>
                    <a:schemeClr val="tx1">
                      <a:lumMod val="50000"/>
                    </a:schemeClr>
                  </a:solidFill>
                </a:rPr>
                <a:t>tình</a:t>
              </a:r>
              <a:r>
                <a:rPr lang="en-GB" sz="2000" kern="1200" dirty="0">
                  <a:solidFill>
                    <a:schemeClr val="tx1">
                      <a:lumMod val="50000"/>
                    </a:schemeClr>
                  </a:solidFill>
                </a:rPr>
                <a:t> </a:t>
              </a:r>
              <a:r>
                <a:rPr lang="en-GB" sz="2000" kern="1200" dirty="0" err="1">
                  <a:solidFill>
                    <a:schemeClr val="tx1">
                      <a:lumMod val="50000"/>
                    </a:schemeClr>
                  </a:solidFill>
                </a:rPr>
                <a:t>chất</a:t>
              </a:r>
              <a:r>
                <a:rPr lang="en-GB" sz="2000" kern="1200" dirty="0">
                  <a:solidFill>
                    <a:schemeClr val="tx1">
                      <a:lumMod val="50000"/>
                    </a:schemeClr>
                  </a:solidFill>
                </a:rPr>
                <a:t> </a:t>
              </a:r>
              <a:r>
                <a:rPr lang="en-GB" sz="2000" kern="1200" dirty="0" err="1">
                  <a:solidFill>
                    <a:schemeClr val="tx1">
                      <a:lumMod val="50000"/>
                    </a:schemeClr>
                  </a:solidFill>
                </a:rPr>
                <a:t>như</a:t>
              </a:r>
              <a:r>
                <a:rPr lang="en-GB" sz="2000" kern="1200" dirty="0">
                  <a:solidFill>
                    <a:schemeClr val="tx1">
                      <a:lumMod val="50000"/>
                    </a:schemeClr>
                  </a:solidFill>
                </a:rPr>
                <a:t>: </a:t>
              </a:r>
              <a:r>
                <a:rPr lang="en-GB" sz="2000" kern="1200" dirty="0" err="1">
                  <a:solidFill>
                    <a:schemeClr val="tx1">
                      <a:lumMod val="50000"/>
                    </a:schemeClr>
                  </a:solidFill>
                </a:rPr>
                <a:t>hình</a:t>
              </a:r>
              <a:r>
                <a:rPr lang="en-GB" sz="2000" kern="1200" dirty="0">
                  <a:solidFill>
                    <a:schemeClr val="tx1">
                      <a:lumMod val="50000"/>
                    </a:schemeClr>
                  </a:solidFill>
                </a:rPr>
                <a:t> </a:t>
              </a:r>
              <a:r>
                <a:rPr lang="en-GB" sz="2000" kern="1200" dirty="0" err="1">
                  <a:solidFill>
                    <a:schemeClr val="tx1">
                      <a:lumMod val="50000"/>
                    </a:schemeClr>
                  </a:solidFill>
                </a:rPr>
                <a:t>dạng</a:t>
              </a:r>
              <a:r>
                <a:rPr lang="en-GB" sz="2000" kern="1200" dirty="0">
                  <a:solidFill>
                    <a:schemeClr val="tx1">
                      <a:lumMod val="50000"/>
                    </a:schemeClr>
                  </a:solidFill>
                </a:rPr>
                <a:t>, </a:t>
              </a:r>
              <a:r>
                <a:rPr lang="en-GB" sz="2000" kern="1200" dirty="0" err="1">
                  <a:solidFill>
                    <a:schemeClr val="tx1">
                      <a:lumMod val="50000"/>
                    </a:schemeClr>
                  </a:solidFill>
                </a:rPr>
                <a:t>khả</a:t>
              </a:r>
              <a:r>
                <a:rPr lang="en-GB" sz="2000" kern="1200" dirty="0">
                  <a:solidFill>
                    <a:schemeClr val="tx1">
                      <a:lumMod val="50000"/>
                    </a:schemeClr>
                  </a:solidFill>
                </a:rPr>
                <a:t> </a:t>
              </a:r>
              <a:r>
                <a:rPr lang="en-GB" sz="2000" kern="1200" dirty="0" err="1">
                  <a:solidFill>
                    <a:schemeClr val="tx1">
                      <a:lumMod val="50000"/>
                    </a:schemeClr>
                  </a:solidFill>
                </a:rPr>
                <a:t>năng</a:t>
              </a:r>
              <a:r>
                <a:rPr lang="en-GB" sz="2000" kern="1200" dirty="0">
                  <a:solidFill>
                    <a:schemeClr val="tx1">
                      <a:lumMod val="50000"/>
                    </a:schemeClr>
                  </a:solidFill>
                </a:rPr>
                <a:t> </a:t>
              </a:r>
              <a:r>
                <a:rPr lang="en-GB" sz="2000" kern="1200" dirty="0" err="1">
                  <a:solidFill>
                    <a:schemeClr val="tx1">
                      <a:lumMod val="50000"/>
                    </a:schemeClr>
                  </a:solidFill>
                </a:rPr>
                <a:t>chịu</a:t>
              </a:r>
              <a:r>
                <a:rPr lang="en-GB" sz="2000" kern="1200" dirty="0">
                  <a:solidFill>
                    <a:schemeClr val="tx1">
                      <a:lumMod val="50000"/>
                    </a:schemeClr>
                  </a:solidFill>
                </a:rPr>
                <a:t> </a:t>
              </a:r>
              <a:r>
                <a:rPr lang="en-GB" sz="2000" kern="1200" dirty="0" err="1">
                  <a:solidFill>
                    <a:schemeClr val="tx1">
                      <a:lumMod val="50000"/>
                    </a:schemeClr>
                  </a:solidFill>
                </a:rPr>
                <a:t>nén</a:t>
              </a:r>
              <a:r>
                <a:rPr lang="en-GB" sz="2000" kern="1200" dirty="0">
                  <a:solidFill>
                    <a:schemeClr val="tx1">
                      <a:lumMod val="50000"/>
                    </a:schemeClr>
                  </a:solidFill>
                </a:rPr>
                <a:t>, </a:t>
              </a:r>
              <a:r>
                <a:rPr lang="en-GB" sz="2000" kern="1200" dirty="0" err="1">
                  <a:solidFill>
                    <a:schemeClr val="tx1">
                      <a:lumMod val="50000"/>
                    </a:schemeClr>
                  </a:solidFill>
                </a:rPr>
                <a:t>khả</a:t>
              </a:r>
              <a:r>
                <a:rPr lang="en-GB" sz="2000" kern="1200" dirty="0">
                  <a:solidFill>
                    <a:schemeClr val="tx1">
                      <a:lumMod val="50000"/>
                    </a:schemeClr>
                  </a:solidFill>
                </a:rPr>
                <a:t> </a:t>
              </a:r>
              <a:r>
                <a:rPr lang="en-GB" sz="2000" kern="1200" dirty="0" err="1">
                  <a:solidFill>
                    <a:schemeClr val="tx1">
                      <a:lumMod val="50000"/>
                    </a:schemeClr>
                  </a:solidFill>
                </a:rPr>
                <a:t>năng</a:t>
              </a:r>
              <a:r>
                <a:rPr lang="en-GB" sz="2000" kern="1200" dirty="0">
                  <a:solidFill>
                    <a:schemeClr val="tx1">
                      <a:lumMod val="50000"/>
                    </a:schemeClr>
                  </a:solidFill>
                </a:rPr>
                <a:t> </a:t>
              </a:r>
              <a:r>
                <a:rPr lang="en-GB" sz="2000" kern="1200" dirty="0" err="1">
                  <a:solidFill>
                    <a:schemeClr val="tx1">
                      <a:lumMod val="50000"/>
                    </a:schemeClr>
                  </a:solidFill>
                </a:rPr>
                <a:t>lan</a:t>
              </a:r>
              <a:r>
                <a:rPr lang="en-GB" sz="2000" kern="1200" dirty="0">
                  <a:solidFill>
                    <a:schemeClr val="tx1">
                      <a:lumMod val="50000"/>
                    </a:schemeClr>
                  </a:solidFill>
                </a:rPr>
                <a:t> </a:t>
              </a:r>
              <a:r>
                <a:rPr lang="en-GB" sz="2000" kern="1200" dirty="0" err="1">
                  <a:solidFill>
                    <a:schemeClr val="tx1">
                      <a:lumMod val="50000"/>
                    </a:schemeClr>
                  </a:solidFill>
                </a:rPr>
                <a:t>truyền</a:t>
              </a:r>
              <a:endParaRPr lang="en-US" sz="2000" kern="1200" dirty="0">
                <a:solidFill>
                  <a:schemeClr val="tx1">
                    <a:lumMod val="50000"/>
                  </a:schemeClr>
                </a:solidFill>
              </a:endParaRPr>
            </a:p>
          </p:txBody>
        </p:sp>
        <p:sp>
          <p:nvSpPr>
            <p:cNvPr id="10" name="Oval 9"/>
            <p:cNvSpPr/>
            <p:nvPr/>
          </p:nvSpPr>
          <p:spPr>
            <a:xfrm>
              <a:off x="289929" y="847308"/>
              <a:ext cx="829527" cy="829527"/>
            </a:xfrm>
            <a:prstGeom prst="ellipse">
              <a:avLst/>
            </a:prstGeom>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17" name="Rectangle 16"/>
            <p:cNvSpPr/>
            <p:nvPr/>
          </p:nvSpPr>
          <p:spPr>
            <a:xfrm>
              <a:off x="515424" y="1030505"/>
              <a:ext cx="341760" cy="430887"/>
            </a:xfrm>
            <a:prstGeom prst="rect">
              <a:avLst/>
            </a:prstGeom>
          </p:spPr>
          <p:txBody>
            <a:bodyPr wrap="none">
              <a:spAutoFit/>
            </a:bodyPr>
            <a:lstStyle/>
            <a:p>
              <a:r>
                <a:rPr lang="en-GB" sz="2200" b="1">
                  <a:solidFill>
                    <a:srgbClr val="FF0000"/>
                  </a:solidFill>
                </a:rPr>
                <a:t>1</a:t>
              </a:r>
              <a:endParaRPr lang="en-US" sz="2200" b="1">
                <a:solidFill>
                  <a:srgbClr val="FF0000"/>
                </a:solidFill>
              </a:endParaRPr>
            </a:p>
          </p:txBody>
        </p:sp>
      </p:grpSp>
      <p:grpSp>
        <p:nvGrpSpPr>
          <p:cNvPr id="22" name="Group 21"/>
          <p:cNvGrpSpPr/>
          <p:nvPr/>
        </p:nvGrpSpPr>
        <p:grpSpPr>
          <a:xfrm>
            <a:off x="277902" y="1828198"/>
            <a:ext cx="8637444" cy="834414"/>
            <a:chOff x="277902" y="1828198"/>
            <a:chExt cx="8637444" cy="834414"/>
          </a:xfrm>
        </p:grpSpPr>
        <p:sp>
          <p:nvSpPr>
            <p:cNvPr id="11" name="Freeform 10"/>
            <p:cNvSpPr/>
            <p:nvPr/>
          </p:nvSpPr>
          <p:spPr>
            <a:xfrm>
              <a:off x="608442" y="1828198"/>
              <a:ext cx="8306904" cy="829529"/>
            </a:xfrm>
            <a:custGeom>
              <a:avLst/>
              <a:gdLst>
                <a:gd name="connsiteX0" fmla="*/ 0 w 4952109"/>
                <a:gd name="connsiteY0" fmla="*/ 0 h 829527"/>
                <a:gd name="connsiteX1" fmla="*/ 4537346 w 4952109"/>
                <a:gd name="connsiteY1" fmla="*/ 0 h 829527"/>
                <a:gd name="connsiteX2" fmla="*/ 4952109 w 4952109"/>
                <a:gd name="connsiteY2" fmla="*/ 414764 h 829527"/>
                <a:gd name="connsiteX3" fmla="*/ 4537346 w 4952109"/>
                <a:gd name="connsiteY3" fmla="*/ 829527 h 829527"/>
                <a:gd name="connsiteX4" fmla="*/ 0 w 4952109"/>
                <a:gd name="connsiteY4" fmla="*/ 829527 h 829527"/>
                <a:gd name="connsiteX5" fmla="*/ 0 w 4952109"/>
                <a:gd name="connsiteY5" fmla="*/ 0 h 8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2109" h="829527">
                  <a:moveTo>
                    <a:pt x="4952109" y="829526"/>
                  </a:moveTo>
                  <a:lnTo>
                    <a:pt x="414763" y="829526"/>
                  </a:lnTo>
                  <a:lnTo>
                    <a:pt x="0" y="414763"/>
                  </a:lnTo>
                  <a:lnTo>
                    <a:pt x="414763" y="1"/>
                  </a:lnTo>
                  <a:lnTo>
                    <a:pt x="4952109" y="1"/>
                  </a:lnTo>
                  <a:lnTo>
                    <a:pt x="4952109" y="829526"/>
                  </a:lnTo>
                  <a:close/>
                </a:path>
              </a:pathLst>
            </a:custGeom>
            <a:solidFill>
              <a:srgbClr val="FF9300">
                <a:alpha val="69020"/>
              </a:srgbClr>
            </a:solidFill>
          </p:spPr>
          <p:style>
            <a:lnRef idx="2">
              <a:schemeClr val="lt1">
                <a:hueOff val="0"/>
                <a:satOff val="0"/>
                <a:lumOff val="0"/>
                <a:alphaOff val="0"/>
              </a:schemeClr>
            </a:lnRef>
            <a:fillRef idx="1">
              <a:schemeClr val="accent5">
                <a:hueOff val="-1525002"/>
                <a:satOff val="-33333"/>
                <a:lumOff val="915"/>
                <a:alphaOff val="0"/>
              </a:schemeClr>
            </a:fillRef>
            <a:effectRef idx="0">
              <a:schemeClr val="accent5">
                <a:hueOff val="-1525002"/>
                <a:satOff val="-33333"/>
                <a:lumOff val="915"/>
                <a:alphaOff val="0"/>
              </a:schemeClr>
            </a:effectRef>
            <a:fontRef idx="minor">
              <a:schemeClr val="lt1"/>
            </a:fontRef>
          </p:style>
          <p:txBody>
            <a:bodyPr spcFirstLastPara="0" vert="horz" wrap="square" lIns="573180" tIns="76201" rIns="142240" bIns="76201" numCol="1" spcCol="1270" anchor="ctr" anchorCtr="0">
              <a:noAutofit/>
            </a:bodyPr>
            <a:lstStyle/>
            <a:p>
              <a:pPr lvl="0" algn="ctr" defTabSz="889000">
                <a:lnSpc>
                  <a:spcPct val="114000"/>
                </a:lnSpc>
                <a:spcBef>
                  <a:spcPts val="600"/>
                </a:spcBef>
                <a:spcAft>
                  <a:spcPts val="600"/>
                </a:spcAft>
              </a:pPr>
              <a:r>
                <a:rPr lang="en-GB" sz="2000" kern="1200">
                  <a:solidFill>
                    <a:schemeClr val="tx1">
                      <a:lumMod val="50000"/>
                    </a:schemeClr>
                  </a:solidFill>
                </a:rPr>
                <a:t>Ở điều kiện thích hợp chất có thể chuyển từ thể này sang thể khác.</a:t>
              </a:r>
              <a:endParaRPr lang="en-US" sz="2000" kern="1200">
                <a:solidFill>
                  <a:schemeClr val="tx1">
                    <a:lumMod val="50000"/>
                  </a:schemeClr>
                </a:solidFill>
              </a:endParaRPr>
            </a:p>
          </p:txBody>
        </p:sp>
        <p:sp>
          <p:nvSpPr>
            <p:cNvPr id="12" name="Oval 11"/>
            <p:cNvSpPr/>
            <p:nvPr/>
          </p:nvSpPr>
          <p:spPr>
            <a:xfrm>
              <a:off x="277902" y="1833085"/>
              <a:ext cx="829527" cy="829527"/>
            </a:xfrm>
            <a:prstGeom prst="ellipse">
              <a:avLst/>
            </a:prstGeom>
          </p:spPr>
          <p:style>
            <a:lnRef idx="2">
              <a:schemeClr val="lt1">
                <a:hueOff val="0"/>
                <a:satOff val="0"/>
                <a:lumOff val="0"/>
                <a:alphaOff val="0"/>
              </a:schemeClr>
            </a:lnRef>
            <a:fillRef idx="1">
              <a:schemeClr val="accent5">
                <a:tint val="50000"/>
                <a:hueOff val="-1755464"/>
                <a:satOff val="-26786"/>
                <a:lumOff val="-1731"/>
                <a:alphaOff val="0"/>
              </a:schemeClr>
            </a:fillRef>
            <a:effectRef idx="0">
              <a:schemeClr val="accent5">
                <a:tint val="50000"/>
                <a:hueOff val="-1755464"/>
                <a:satOff val="-26786"/>
                <a:lumOff val="-1731"/>
                <a:alphaOff val="0"/>
              </a:schemeClr>
            </a:effectRef>
            <a:fontRef idx="minor">
              <a:schemeClr val="lt1">
                <a:hueOff val="0"/>
                <a:satOff val="0"/>
                <a:lumOff val="0"/>
                <a:alphaOff val="0"/>
              </a:schemeClr>
            </a:fontRef>
          </p:style>
        </p:sp>
        <p:sp>
          <p:nvSpPr>
            <p:cNvPr id="18" name="Rectangle 17"/>
            <p:cNvSpPr/>
            <p:nvPr/>
          </p:nvSpPr>
          <p:spPr>
            <a:xfrm>
              <a:off x="499380" y="2013086"/>
              <a:ext cx="341760" cy="430887"/>
            </a:xfrm>
            <a:prstGeom prst="rect">
              <a:avLst/>
            </a:prstGeom>
          </p:spPr>
          <p:txBody>
            <a:bodyPr wrap="none">
              <a:spAutoFit/>
            </a:bodyPr>
            <a:lstStyle/>
            <a:p>
              <a:r>
                <a:rPr lang="en-GB" sz="2200" b="1">
                  <a:solidFill>
                    <a:srgbClr val="FF0000"/>
                  </a:solidFill>
                </a:rPr>
                <a:t>2</a:t>
              </a:r>
              <a:endParaRPr lang="en-US" sz="2200" b="1">
                <a:solidFill>
                  <a:srgbClr val="FF0000"/>
                </a:solidFill>
              </a:endParaRPr>
            </a:p>
          </p:txBody>
        </p:sp>
      </p:grpSp>
      <p:grpSp>
        <p:nvGrpSpPr>
          <p:cNvPr id="23" name="Group 22"/>
          <p:cNvGrpSpPr/>
          <p:nvPr/>
        </p:nvGrpSpPr>
        <p:grpSpPr>
          <a:xfrm>
            <a:off x="277901" y="2828270"/>
            <a:ext cx="8637443" cy="834413"/>
            <a:chOff x="277901" y="2828270"/>
            <a:chExt cx="8637443" cy="834413"/>
          </a:xfrm>
        </p:grpSpPr>
        <p:sp>
          <p:nvSpPr>
            <p:cNvPr id="13" name="Freeform 12"/>
            <p:cNvSpPr/>
            <p:nvPr/>
          </p:nvSpPr>
          <p:spPr>
            <a:xfrm>
              <a:off x="608441" y="2833155"/>
              <a:ext cx="8306903" cy="829528"/>
            </a:xfrm>
            <a:custGeom>
              <a:avLst/>
              <a:gdLst>
                <a:gd name="connsiteX0" fmla="*/ 0 w 4952109"/>
                <a:gd name="connsiteY0" fmla="*/ 0 h 829527"/>
                <a:gd name="connsiteX1" fmla="*/ 4537346 w 4952109"/>
                <a:gd name="connsiteY1" fmla="*/ 0 h 829527"/>
                <a:gd name="connsiteX2" fmla="*/ 4952109 w 4952109"/>
                <a:gd name="connsiteY2" fmla="*/ 414764 h 829527"/>
                <a:gd name="connsiteX3" fmla="*/ 4537346 w 4952109"/>
                <a:gd name="connsiteY3" fmla="*/ 829527 h 829527"/>
                <a:gd name="connsiteX4" fmla="*/ 0 w 4952109"/>
                <a:gd name="connsiteY4" fmla="*/ 829527 h 829527"/>
                <a:gd name="connsiteX5" fmla="*/ 0 w 4952109"/>
                <a:gd name="connsiteY5" fmla="*/ 0 h 8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2109" h="829527">
                  <a:moveTo>
                    <a:pt x="4952109" y="829526"/>
                  </a:moveTo>
                  <a:lnTo>
                    <a:pt x="414763" y="829526"/>
                  </a:lnTo>
                  <a:lnTo>
                    <a:pt x="0" y="414763"/>
                  </a:lnTo>
                  <a:lnTo>
                    <a:pt x="414763" y="1"/>
                  </a:lnTo>
                  <a:lnTo>
                    <a:pt x="4952109" y="1"/>
                  </a:lnTo>
                  <a:lnTo>
                    <a:pt x="4952109" y="829526"/>
                  </a:lnTo>
                  <a:close/>
                </a:path>
              </a:pathLst>
            </a:custGeom>
            <a:solidFill>
              <a:srgbClr val="A67653">
                <a:alpha val="81961"/>
              </a:srgbClr>
            </a:solidFill>
          </p:spPr>
          <p:style>
            <a:lnRef idx="2">
              <a:schemeClr val="lt1">
                <a:hueOff val="0"/>
                <a:satOff val="0"/>
                <a:lumOff val="0"/>
                <a:alphaOff val="0"/>
              </a:schemeClr>
            </a:lnRef>
            <a:fillRef idx="1">
              <a:schemeClr val="accent5">
                <a:hueOff val="-3050003"/>
                <a:satOff val="-66667"/>
                <a:lumOff val="1830"/>
                <a:alphaOff val="0"/>
              </a:schemeClr>
            </a:fillRef>
            <a:effectRef idx="0">
              <a:schemeClr val="accent5">
                <a:hueOff val="-3050003"/>
                <a:satOff val="-66667"/>
                <a:lumOff val="1830"/>
                <a:alphaOff val="0"/>
              </a:schemeClr>
            </a:effectRef>
            <a:fontRef idx="minor">
              <a:schemeClr val="lt1"/>
            </a:fontRef>
          </p:style>
          <p:txBody>
            <a:bodyPr spcFirstLastPara="0" vert="horz" wrap="square" lIns="573180" tIns="76201" rIns="142240" bIns="76200" numCol="1" spcCol="1270" anchor="ctr" anchorCtr="0">
              <a:noAutofit/>
            </a:bodyPr>
            <a:lstStyle/>
            <a:p>
              <a:pPr lvl="0" algn="ctr" defTabSz="889000">
                <a:lnSpc>
                  <a:spcPct val="114000"/>
                </a:lnSpc>
                <a:spcBef>
                  <a:spcPts val="600"/>
                </a:spcBef>
                <a:spcAft>
                  <a:spcPts val="600"/>
                </a:spcAft>
              </a:pPr>
              <a:r>
                <a:rPr lang="en-GB" sz="2000" kern="1200" dirty="0" err="1">
                  <a:solidFill>
                    <a:schemeClr val="tx1">
                      <a:lumMod val="50000"/>
                    </a:schemeClr>
                  </a:solidFill>
                </a:rPr>
                <a:t>Sự</a:t>
              </a:r>
              <a:r>
                <a:rPr lang="en-GB" sz="2000" kern="1200" dirty="0">
                  <a:solidFill>
                    <a:schemeClr val="tx1">
                      <a:lumMod val="50000"/>
                    </a:schemeClr>
                  </a:solidFill>
                </a:rPr>
                <a:t> </a:t>
              </a:r>
              <a:r>
                <a:rPr lang="en-GB" sz="2000" kern="1200" dirty="0" err="1">
                  <a:solidFill>
                    <a:schemeClr val="tx1">
                      <a:lumMod val="50000"/>
                    </a:schemeClr>
                  </a:solidFill>
                </a:rPr>
                <a:t>nóng</a:t>
              </a:r>
              <a:r>
                <a:rPr lang="en-GB" sz="2000" kern="1200" dirty="0">
                  <a:solidFill>
                    <a:schemeClr val="tx1">
                      <a:lumMod val="50000"/>
                    </a:schemeClr>
                  </a:solidFill>
                </a:rPr>
                <a:t> </a:t>
              </a:r>
              <a:r>
                <a:rPr lang="en-GB" sz="2000" kern="1200" dirty="0" err="1">
                  <a:solidFill>
                    <a:schemeClr val="tx1">
                      <a:lumMod val="50000"/>
                    </a:schemeClr>
                  </a:solidFill>
                </a:rPr>
                <a:t>chảy</a:t>
              </a:r>
              <a:r>
                <a:rPr lang="en-GB" sz="2000" kern="1200" dirty="0">
                  <a:solidFill>
                    <a:schemeClr val="tx1">
                      <a:lumMod val="50000"/>
                    </a:schemeClr>
                  </a:solidFill>
                </a:rPr>
                <a:t>, </a:t>
              </a:r>
              <a:r>
                <a:rPr lang="en-GB" sz="2000" kern="1200" dirty="0" err="1">
                  <a:solidFill>
                    <a:schemeClr val="tx1">
                      <a:lumMod val="50000"/>
                    </a:schemeClr>
                  </a:solidFill>
                </a:rPr>
                <a:t>sự</a:t>
              </a:r>
              <a:r>
                <a:rPr lang="en-GB" sz="2000" kern="1200" dirty="0">
                  <a:solidFill>
                    <a:schemeClr val="tx1">
                      <a:lumMod val="50000"/>
                    </a:schemeClr>
                  </a:solidFill>
                </a:rPr>
                <a:t> </a:t>
              </a:r>
              <a:r>
                <a:rPr lang="en-GB" sz="2000" kern="1200" dirty="0" err="1">
                  <a:solidFill>
                    <a:schemeClr val="tx1">
                      <a:lumMod val="50000"/>
                    </a:schemeClr>
                  </a:solidFill>
                </a:rPr>
                <a:t>đông</a:t>
              </a:r>
              <a:r>
                <a:rPr lang="en-GB" sz="2000" kern="1200" dirty="0">
                  <a:solidFill>
                    <a:schemeClr val="tx1">
                      <a:lumMod val="50000"/>
                    </a:schemeClr>
                  </a:solidFill>
                </a:rPr>
                <a:t> </a:t>
              </a:r>
              <a:r>
                <a:rPr lang="en-GB" sz="2000" kern="1200" dirty="0" err="1">
                  <a:solidFill>
                    <a:schemeClr val="tx1">
                      <a:lumMod val="50000"/>
                    </a:schemeClr>
                  </a:solidFill>
                </a:rPr>
                <a:t>đặc</a:t>
              </a:r>
              <a:r>
                <a:rPr lang="en-GB" sz="2000" kern="1200" dirty="0">
                  <a:solidFill>
                    <a:schemeClr val="tx1">
                      <a:lumMod val="50000"/>
                    </a:schemeClr>
                  </a:solidFill>
                </a:rPr>
                <a:t>, </a:t>
              </a:r>
              <a:r>
                <a:rPr lang="en-GB" sz="2000" kern="1200" dirty="0" err="1">
                  <a:solidFill>
                    <a:schemeClr val="tx1">
                      <a:lumMod val="50000"/>
                    </a:schemeClr>
                  </a:solidFill>
                </a:rPr>
                <a:t>sự</a:t>
              </a:r>
              <a:r>
                <a:rPr lang="en-GB" sz="2000" kern="1200" dirty="0">
                  <a:solidFill>
                    <a:schemeClr val="tx1">
                      <a:lumMod val="50000"/>
                    </a:schemeClr>
                  </a:solidFill>
                </a:rPr>
                <a:t> </a:t>
              </a:r>
              <a:r>
                <a:rPr lang="en-GB" sz="2000" kern="1200" dirty="0" err="1">
                  <a:solidFill>
                    <a:schemeClr val="tx1">
                      <a:lumMod val="50000"/>
                    </a:schemeClr>
                  </a:solidFill>
                </a:rPr>
                <a:t>sôi</a:t>
              </a:r>
              <a:r>
                <a:rPr lang="en-GB" sz="2000" kern="1200" dirty="0">
                  <a:solidFill>
                    <a:schemeClr val="tx1">
                      <a:lumMod val="50000"/>
                    </a:schemeClr>
                  </a:solidFill>
                </a:rPr>
                <a:t> </a:t>
              </a:r>
              <a:r>
                <a:rPr lang="en-GB" sz="2000" kern="1200" dirty="0" err="1">
                  <a:solidFill>
                    <a:schemeClr val="tx1">
                      <a:lumMod val="50000"/>
                    </a:schemeClr>
                  </a:solidFill>
                </a:rPr>
                <a:t>của</a:t>
              </a:r>
              <a:r>
                <a:rPr lang="en-GB" sz="2000" kern="1200" dirty="0">
                  <a:solidFill>
                    <a:schemeClr val="tx1">
                      <a:lumMod val="50000"/>
                    </a:schemeClr>
                  </a:solidFill>
                </a:rPr>
                <a:t> </a:t>
              </a:r>
              <a:r>
                <a:rPr lang="en-GB" sz="2000" kern="1200" dirty="0" err="1">
                  <a:solidFill>
                    <a:schemeClr val="tx1">
                      <a:lumMod val="50000"/>
                    </a:schemeClr>
                  </a:solidFill>
                </a:rPr>
                <a:t>một</a:t>
              </a:r>
              <a:r>
                <a:rPr lang="en-GB" sz="2000" kern="1200" dirty="0">
                  <a:solidFill>
                    <a:schemeClr val="tx1">
                      <a:lumMod val="50000"/>
                    </a:schemeClr>
                  </a:solidFill>
                </a:rPr>
                <a:t> </a:t>
              </a:r>
              <a:r>
                <a:rPr lang="en-GB" sz="2000" kern="1200" dirty="0" err="1">
                  <a:solidFill>
                    <a:schemeClr val="tx1">
                      <a:lumMod val="50000"/>
                    </a:schemeClr>
                  </a:solidFill>
                </a:rPr>
                <a:t>chất</a:t>
              </a:r>
              <a:r>
                <a:rPr lang="en-GB" sz="2000" kern="1200" dirty="0">
                  <a:solidFill>
                    <a:schemeClr val="tx1">
                      <a:lumMod val="50000"/>
                    </a:schemeClr>
                  </a:solidFill>
                </a:rPr>
                <a:t> </a:t>
              </a:r>
              <a:r>
                <a:rPr lang="en-GB" sz="2000" kern="1200" dirty="0" err="1">
                  <a:solidFill>
                    <a:schemeClr val="tx1">
                      <a:lumMod val="50000"/>
                    </a:schemeClr>
                  </a:solidFill>
                </a:rPr>
                <a:t>xảy</a:t>
              </a:r>
              <a:r>
                <a:rPr lang="en-GB" sz="2000" kern="1200" dirty="0">
                  <a:solidFill>
                    <a:schemeClr val="tx1">
                      <a:lumMod val="50000"/>
                    </a:schemeClr>
                  </a:solidFill>
                </a:rPr>
                <a:t> </a:t>
              </a:r>
              <a:r>
                <a:rPr lang="en-GB" sz="2000" kern="1200" dirty="0" err="1">
                  <a:solidFill>
                    <a:schemeClr val="tx1">
                      <a:lumMod val="50000"/>
                    </a:schemeClr>
                  </a:solidFill>
                </a:rPr>
                <a:t>ra</a:t>
              </a:r>
              <a:r>
                <a:rPr lang="en-GB" sz="2000" kern="1200" dirty="0">
                  <a:solidFill>
                    <a:schemeClr val="tx1">
                      <a:lumMod val="50000"/>
                    </a:schemeClr>
                  </a:solidFill>
                </a:rPr>
                <a:t> </a:t>
              </a:r>
              <a:r>
                <a:rPr lang="en-GB" sz="2000" kern="1200" dirty="0" err="1">
                  <a:solidFill>
                    <a:schemeClr val="tx1">
                      <a:lumMod val="50000"/>
                    </a:schemeClr>
                  </a:solidFill>
                </a:rPr>
                <a:t>ở</a:t>
              </a:r>
              <a:r>
                <a:rPr lang="en-GB" sz="2000" kern="1200" dirty="0">
                  <a:solidFill>
                    <a:schemeClr val="tx1">
                      <a:lumMod val="50000"/>
                    </a:schemeClr>
                  </a:solidFill>
                </a:rPr>
                <a:t> </a:t>
              </a:r>
              <a:r>
                <a:rPr lang="en-GB" sz="2000" kern="1200" dirty="0" err="1">
                  <a:solidFill>
                    <a:schemeClr val="tx1">
                      <a:lumMod val="50000"/>
                    </a:schemeClr>
                  </a:solidFill>
                </a:rPr>
                <a:t>một</a:t>
              </a:r>
              <a:r>
                <a:rPr lang="en-GB" sz="2000" kern="1200" dirty="0">
                  <a:solidFill>
                    <a:schemeClr val="tx1">
                      <a:lumMod val="50000"/>
                    </a:schemeClr>
                  </a:solidFill>
                </a:rPr>
                <a:t> </a:t>
              </a:r>
              <a:r>
                <a:rPr lang="en-GB" sz="2000" kern="1200" dirty="0" err="1">
                  <a:solidFill>
                    <a:schemeClr val="tx1">
                      <a:lumMod val="50000"/>
                    </a:schemeClr>
                  </a:solidFill>
                </a:rPr>
                <a:t>nhiệt</a:t>
              </a:r>
              <a:r>
                <a:rPr lang="en-GB" sz="2000" kern="1200" dirty="0">
                  <a:solidFill>
                    <a:schemeClr val="tx1">
                      <a:lumMod val="50000"/>
                    </a:schemeClr>
                  </a:solidFill>
                </a:rPr>
                <a:t> </a:t>
              </a:r>
              <a:r>
                <a:rPr lang="en-GB" sz="2000" kern="1200" dirty="0" err="1">
                  <a:solidFill>
                    <a:schemeClr val="tx1">
                      <a:lumMod val="50000"/>
                    </a:schemeClr>
                  </a:solidFill>
                </a:rPr>
                <a:t>độ</a:t>
              </a:r>
              <a:r>
                <a:rPr lang="en-GB" sz="2000" kern="1200" dirty="0">
                  <a:solidFill>
                    <a:schemeClr val="tx1">
                      <a:lumMod val="50000"/>
                    </a:schemeClr>
                  </a:solidFill>
                </a:rPr>
                <a:t> </a:t>
              </a:r>
              <a:r>
                <a:rPr lang="en-GB" sz="2000" kern="1200" dirty="0" err="1">
                  <a:solidFill>
                    <a:schemeClr val="tx1">
                      <a:lumMod val="50000"/>
                    </a:schemeClr>
                  </a:solidFill>
                </a:rPr>
                <a:t>xác</a:t>
              </a:r>
              <a:r>
                <a:rPr lang="en-GB" sz="2000" kern="1200" dirty="0">
                  <a:solidFill>
                    <a:schemeClr val="tx1">
                      <a:lumMod val="50000"/>
                    </a:schemeClr>
                  </a:solidFill>
                </a:rPr>
                <a:t> </a:t>
              </a:r>
              <a:r>
                <a:rPr lang="en-GB" sz="2000" kern="1200" dirty="0" err="1">
                  <a:solidFill>
                    <a:schemeClr val="tx1">
                      <a:lumMod val="50000"/>
                    </a:schemeClr>
                  </a:solidFill>
                </a:rPr>
                <a:t>định</a:t>
              </a:r>
              <a:endParaRPr lang="en-US" sz="2000" kern="1200" dirty="0">
                <a:solidFill>
                  <a:schemeClr val="tx1">
                    <a:lumMod val="50000"/>
                  </a:schemeClr>
                </a:solidFill>
              </a:endParaRPr>
            </a:p>
          </p:txBody>
        </p:sp>
        <p:sp>
          <p:nvSpPr>
            <p:cNvPr id="14" name="Oval 13"/>
            <p:cNvSpPr/>
            <p:nvPr/>
          </p:nvSpPr>
          <p:spPr>
            <a:xfrm>
              <a:off x="277901" y="2828270"/>
              <a:ext cx="829527" cy="829527"/>
            </a:xfrm>
            <a:prstGeom prst="ellipse">
              <a:avLst/>
            </a:prstGeom>
          </p:spPr>
          <p:style>
            <a:lnRef idx="2">
              <a:schemeClr val="lt1">
                <a:hueOff val="0"/>
                <a:satOff val="0"/>
                <a:lumOff val="0"/>
                <a:alphaOff val="0"/>
              </a:schemeClr>
            </a:lnRef>
            <a:fillRef idx="1">
              <a:schemeClr val="accent5">
                <a:tint val="50000"/>
                <a:hueOff val="-3510927"/>
                <a:satOff val="-53573"/>
                <a:lumOff val="-3461"/>
                <a:alphaOff val="0"/>
              </a:schemeClr>
            </a:fillRef>
            <a:effectRef idx="0">
              <a:schemeClr val="accent5">
                <a:tint val="50000"/>
                <a:hueOff val="-3510927"/>
                <a:satOff val="-53573"/>
                <a:lumOff val="-3461"/>
                <a:alphaOff val="0"/>
              </a:schemeClr>
            </a:effectRef>
            <a:fontRef idx="minor">
              <a:schemeClr val="lt1">
                <a:hueOff val="0"/>
                <a:satOff val="0"/>
                <a:lumOff val="0"/>
                <a:alphaOff val="0"/>
              </a:schemeClr>
            </a:fontRef>
          </p:style>
        </p:sp>
        <p:sp>
          <p:nvSpPr>
            <p:cNvPr id="19" name="Rectangle 18"/>
            <p:cNvSpPr/>
            <p:nvPr/>
          </p:nvSpPr>
          <p:spPr>
            <a:xfrm>
              <a:off x="523444" y="3023681"/>
              <a:ext cx="451632" cy="430887"/>
            </a:xfrm>
            <a:prstGeom prst="rect">
              <a:avLst/>
            </a:prstGeom>
          </p:spPr>
          <p:txBody>
            <a:bodyPr wrap="square">
              <a:spAutoFit/>
            </a:bodyPr>
            <a:lstStyle/>
            <a:p>
              <a:r>
                <a:rPr lang="en-GB" sz="2200" b="1">
                  <a:solidFill>
                    <a:srgbClr val="FF0000"/>
                  </a:solidFill>
                </a:rPr>
                <a:t>3</a:t>
              </a:r>
              <a:endParaRPr lang="en-US" sz="2200" b="1">
                <a:solidFill>
                  <a:srgbClr val="FF0000"/>
                </a:solidFill>
              </a:endParaRPr>
            </a:p>
          </p:txBody>
        </p:sp>
      </p:grpSp>
      <p:grpSp>
        <p:nvGrpSpPr>
          <p:cNvPr id="24" name="Group 23"/>
          <p:cNvGrpSpPr/>
          <p:nvPr/>
        </p:nvGrpSpPr>
        <p:grpSpPr>
          <a:xfrm>
            <a:off x="289929" y="3811424"/>
            <a:ext cx="8625415" cy="844184"/>
            <a:chOff x="289929" y="3811424"/>
            <a:chExt cx="8625415" cy="844184"/>
          </a:xfrm>
        </p:grpSpPr>
        <p:sp>
          <p:nvSpPr>
            <p:cNvPr id="15" name="Freeform 14"/>
            <p:cNvSpPr/>
            <p:nvPr/>
          </p:nvSpPr>
          <p:spPr>
            <a:xfrm>
              <a:off x="608442" y="3826080"/>
              <a:ext cx="8306902" cy="829528"/>
            </a:xfrm>
            <a:custGeom>
              <a:avLst/>
              <a:gdLst>
                <a:gd name="connsiteX0" fmla="*/ 0 w 4952109"/>
                <a:gd name="connsiteY0" fmla="*/ 0 h 829527"/>
                <a:gd name="connsiteX1" fmla="*/ 4537346 w 4952109"/>
                <a:gd name="connsiteY1" fmla="*/ 0 h 829527"/>
                <a:gd name="connsiteX2" fmla="*/ 4952109 w 4952109"/>
                <a:gd name="connsiteY2" fmla="*/ 414764 h 829527"/>
                <a:gd name="connsiteX3" fmla="*/ 4537346 w 4952109"/>
                <a:gd name="connsiteY3" fmla="*/ 829527 h 829527"/>
                <a:gd name="connsiteX4" fmla="*/ 0 w 4952109"/>
                <a:gd name="connsiteY4" fmla="*/ 829527 h 829527"/>
                <a:gd name="connsiteX5" fmla="*/ 0 w 4952109"/>
                <a:gd name="connsiteY5" fmla="*/ 0 h 8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2109" h="829527">
                  <a:moveTo>
                    <a:pt x="4952109" y="829526"/>
                  </a:moveTo>
                  <a:lnTo>
                    <a:pt x="414763" y="829526"/>
                  </a:lnTo>
                  <a:lnTo>
                    <a:pt x="0" y="414763"/>
                  </a:lnTo>
                  <a:lnTo>
                    <a:pt x="414763" y="1"/>
                  </a:lnTo>
                  <a:lnTo>
                    <a:pt x="4952109" y="1"/>
                  </a:lnTo>
                  <a:lnTo>
                    <a:pt x="4952109" y="829526"/>
                  </a:lnTo>
                  <a:close/>
                </a:path>
              </a:pathLst>
            </a:custGeom>
            <a:solidFill>
              <a:schemeClr val="tx2">
                <a:lumMod val="75000"/>
              </a:schemeClr>
            </a:solidFill>
          </p:spPr>
          <p:style>
            <a:lnRef idx="2">
              <a:schemeClr val="lt1">
                <a:hueOff val="0"/>
                <a:satOff val="0"/>
                <a:lumOff val="0"/>
                <a:alphaOff val="0"/>
              </a:schemeClr>
            </a:lnRef>
            <a:fillRef idx="1">
              <a:schemeClr val="accent5">
                <a:hueOff val="-4575005"/>
                <a:satOff val="-100000"/>
                <a:lumOff val="2745"/>
                <a:alphaOff val="0"/>
              </a:schemeClr>
            </a:fillRef>
            <a:effectRef idx="0">
              <a:schemeClr val="accent5">
                <a:hueOff val="-4575005"/>
                <a:satOff val="-100000"/>
                <a:lumOff val="2745"/>
                <a:alphaOff val="0"/>
              </a:schemeClr>
            </a:effectRef>
            <a:fontRef idx="minor">
              <a:schemeClr val="lt1"/>
            </a:fontRef>
          </p:style>
          <p:txBody>
            <a:bodyPr spcFirstLastPara="0" vert="horz" wrap="square" lIns="573180" tIns="76201" rIns="142240" bIns="76200" numCol="1" spcCol="1270" anchor="ctr" anchorCtr="0">
              <a:noAutofit/>
            </a:bodyPr>
            <a:lstStyle/>
            <a:p>
              <a:pPr lvl="0" algn="ctr" defTabSz="889000">
                <a:lnSpc>
                  <a:spcPct val="114000"/>
                </a:lnSpc>
                <a:spcBef>
                  <a:spcPts val="600"/>
                </a:spcBef>
                <a:spcAft>
                  <a:spcPts val="600"/>
                </a:spcAft>
              </a:pPr>
              <a:r>
                <a:rPr lang="en-GB" sz="2000" kern="1200">
                  <a:solidFill>
                    <a:schemeClr val="tx1">
                      <a:lumMod val="50000"/>
                    </a:schemeClr>
                  </a:solidFill>
                </a:rPr>
                <a:t>Sự bay hơi và sự ngưng tụ xảy ra ở mọi nhiệt độ</a:t>
              </a:r>
              <a:endParaRPr lang="en-US" sz="2000" kern="1200">
                <a:solidFill>
                  <a:schemeClr val="tx1">
                    <a:lumMod val="50000"/>
                  </a:schemeClr>
                </a:solidFill>
              </a:endParaRPr>
            </a:p>
          </p:txBody>
        </p:sp>
        <p:sp>
          <p:nvSpPr>
            <p:cNvPr id="16" name="Oval 15"/>
            <p:cNvSpPr/>
            <p:nvPr/>
          </p:nvSpPr>
          <p:spPr>
            <a:xfrm>
              <a:off x="289929" y="3811424"/>
              <a:ext cx="829527" cy="829527"/>
            </a:xfrm>
            <a:prstGeom prst="ellipse">
              <a:avLst/>
            </a:prstGeom>
          </p:spPr>
          <p:style>
            <a:lnRef idx="2">
              <a:schemeClr val="lt1">
                <a:hueOff val="0"/>
                <a:satOff val="0"/>
                <a:lumOff val="0"/>
                <a:alphaOff val="0"/>
              </a:schemeClr>
            </a:lnRef>
            <a:fillRef idx="1">
              <a:schemeClr val="accent5">
                <a:tint val="50000"/>
                <a:hueOff val="-5266391"/>
                <a:satOff val="-80359"/>
                <a:lumOff val="-5192"/>
                <a:alphaOff val="0"/>
              </a:schemeClr>
            </a:fillRef>
            <a:effectRef idx="0">
              <a:schemeClr val="accent5">
                <a:tint val="50000"/>
                <a:hueOff val="-5266391"/>
                <a:satOff val="-80359"/>
                <a:lumOff val="-5192"/>
                <a:alphaOff val="0"/>
              </a:schemeClr>
            </a:effectRef>
            <a:fontRef idx="minor">
              <a:schemeClr val="lt1">
                <a:hueOff val="0"/>
                <a:satOff val="0"/>
                <a:lumOff val="0"/>
                <a:alphaOff val="0"/>
              </a:schemeClr>
            </a:fontRef>
          </p:style>
        </p:sp>
        <p:sp>
          <p:nvSpPr>
            <p:cNvPr id="20" name="Rectangle 19"/>
            <p:cNvSpPr/>
            <p:nvPr/>
          </p:nvSpPr>
          <p:spPr>
            <a:xfrm>
              <a:off x="523444" y="3989304"/>
              <a:ext cx="544650" cy="430887"/>
            </a:xfrm>
            <a:prstGeom prst="rect">
              <a:avLst/>
            </a:prstGeom>
          </p:spPr>
          <p:txBody>
            <a:bodyPr wrap="square">
              <a:spAutoFit/>
            </a:bodyPr>
            <a:lstStyle/>
            <a:p>
              <a:r>
                <a:rPr lang="en-GB" sz="2200" b="1">
                  <a:solidFill>
                    <a:srgbClr val="FF0000"/>
                  </a:solidFill>
                </a:rPr>
                <a:t>4</a:t>
              </a:r>
              <a:endParaRPr lang="en-US" sz="2200" b="1">
                <a:solidFill>
                  <a:srgbClr val="FF0000"/>
                </a:solidFill>
              </a:endParaRPr>
            </a:p>
          </p:txBody>
        </p:sp>
      </p:grpSp>
    </p:spTree>
    <p:extLst>
      <p:ext uri="{BB962C8B-B14F-4D97-AF65-F5344CB8AC3E}">
        <p14:creationId xmlns:p14="http://schemas.microsoft.com/office/powerpoint/2010/main" val="131726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
        <p:nvSpPr>
          <p:cNvPr id="6" name="Google Shape;531;p21"/>
          <p:cNvSpPr txBox="1">
            <a:spLocks noGrp="1"/>
          </p:cNvSpPr>
          <p:nvPr>
            <p:ph type="title"/>
          </p:nvPr>
        </p:nvSpPr>
        <p:spPr>
          <a:xfrm>
            <a:off x="3320336" y="20163"/>
            <a:ext cx="2425603" cy="55584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400">
                <a:latin typeface="Arial" panose="020B0604020202020204" pitchFamily="34" charset="0"/>
                <a:cs typeface="Arial" panose="020B0604020202020204" pitchFamily="34" charset="0"/>
              </a:rPr>
              <a:t>LUYỆN TẬP</a:t>
            </a:r>
          </a:p>
        </p:txBody>
      </p:sp>
      <p:sp>
        <p:nvSpPr>
          <p:cNvPr id="7" name="Rectangle 6"/>
          <p:cNvSpPr/>
          <p:nvPr/>
        </p:nvSpPr>
        <p:spPr>
          <a:xfrm>
            <a:off x="497326" y="562274"/>
            <a:ext cx="8004164" cy="461665"/>
          </a:xfrm>
          <a:prstGeom prst="rect">
            <a:avLst/>
          </a:prstGeom>
        </p:spPr>
        <p:txBody>
          <a:bodyPr wrap="square">
            <a:spAutoFit/>
          </a:bodyPr>
          <a:lstStyle/>
          <a:p>
            <a:pPr lvl="0" algn="ctr">
              <a:lnSpc>
                <a:spcPct val="120000"/>
              </a:lnSpc>
              <a:spcAft>
                <a:spcPts val="1000"/>
              </a:spcAft>
            </a:pPr>
            <a:r>
              <a:rPr lang="en-GB" sz="2000" b="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Câu 1: Điền các từ thích hợp vào chỗ chấm trong đoạn văn sau:</a:t>
            </a:r>
            <a:endParaRPr lang="en-US" sz="2000" b="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516743" y="1023939"/>
            <a:ext cx="8249631" cy="400757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30000"/>
              </a:lnSpc>
            </a:pPr>
            <a:r>
              <a:rPr lang="en-US" sz="2200" dirty="0" err="1">
                <a:latin typeface="Arial" panose="020B0604020202020204" pitchFamily="34" charset="0"/>
                <a:cs typeface="Arial" panose="020B0604020202020204" pitchFamily="34" charset="0"/>
              </a:rPr>
              <a:t>Trên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tồn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ở</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(1) ………………………</a:t>
            </a:r>
          </a:p>
          <a:p>
            <a:pPr algn="just">
              <a:lnSpc>
                <a:spcPct val="130000"/>
              </a:lnSpc>
            </a:pP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ở</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ở</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(2) ………… </a:t>
            </a:r>
            <a:r>
              <a:rPr lang="en-US" sz="2200" dirty="0" err="1">
                <a:latin typeface="Arial" panose="020B0604020202020204" pitchFamily="34" charset="0"/>
                <a:cs typeface="Arial" panose="020B0604020202020204" pitchFamily="34" charset="0"/>
              </a:rPr>
              <a:t>Ở</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này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năng</a:t>
            </a:r>
            <a:r>
              <a:rPr lang="en-US" sz="2200" dirty="0">
                <a:latin typeface="Arial" panose="020B0604020202020204" pitchFamily="34" charset="0"/>
                <a:cs typeface="Arial" panose="020B0604020202020204" pitchFamily="34" charset="0"/>
              </a:rPr>
              <a:t> (3)………………………….. </a:t>
            </a:r>
            <a:r>
              <a:rPr lang="en-US" sz="2200" dirty="0" err="1">
                <a:latin typeface="Arial" panose="020B0604020202020204" pitchFamily="34" charset="0"/>
                <a:cs typeface="Arial" panose="020B0604020202020204" pitchFamily="34" charset="0"/>
              </a:rPr>
              <a:t>nên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chảy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từ</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biển</a:t>
            </a:r>
            <a:r>
              <a:rPr lang="en-US" sz="2200" dirty="0">
                <a:latin typeface="Arial" panose="020B0604020202020204" pitchFamily="34" charset="0"/>
                <a:cs typeface="Arial" panose="020B0604020202020204" pitchFamily="34" charset="0"/>
              </a:rPr>
              <a:t>.</a:t>
            </a:r>
          </a:p>
          <a:p>
            <a:pPr algn="just">
              <a:lnSpc>
                <a:spcPct val="130000"/>
              </a:lnSpc>
            </a:pPr>
            <a:r>
              <a:rPr lang="en-US" sz="2200" dirty="0" err="1">
                <a:latin typeface="Arial" panose="020B0604020202020204" pitchFamily="34" charset="0"/>
                <a:cs typeface="Arial" panose="020B0604020202020204" pitchFamily="34" charset="0"/>
              </a:rPr>
              <a:t>Ở</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(4)….............. </a:t>
            </a: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định</a:t>
            </a:r>
            <a:r>
              <a:rPr lang="en-US" sz="2200" dirty="0">
                <a:latin typeface="Arial" panose="020B0604020202020204" pitchFamily="34" charset="0"/>
                <a:cs typeface="Arial" panose="020B0604020202020204" pitchFamily="34" charset="0"/>
              </a:rPr>
              <a:t>.</a:t>
            </a:r>
          </a:p>
          <a:p>
            <a:pPr algn="just">
              <a:lnSpc>
                <a:spcPct val="130000"/>
              </a:lnSpc>
            </a:pPr>
            <a:r>
              <a:rPr lang="en-US" sz="2200" dirty="0">
                <a:latin typeface="Arial" panose="020B0604020202020204" pitchFamily="34" charset="0"/>
                <a:cs typeface="Arial" panose="020B0604020202020204" pitchFamily="34" charset="0"/>
              </a:rPr>
              <a:t>Khi </a:t>
            </a: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ở</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(5)……… </a:t>
            </a:r>
            <a:r>
              <a:rPr lang="en-US" sz="2200" dirty="0" err="1">
                <a:latin typeface="Arial" panose="020B0604020202020204" pitchFamily="34" charset="0"/>
                <a:cs typeface="Arial" panose="020B0604020202020204" pitchFamily="34" charset="0"/>
              </a:rPr>
              <a:t>nó</a:t>
            </a:r>
            <a:r>
              <a:rPr lang="en-US" sz="2200" dirty="0">
                <a:latin typeface="Arial" panose="020B0604020202020204" pitchFamily="34" charset="0"/>
                <a:cs typeface="Arial" panose="020B0604020202020204" pitchFamily="34" charset="0"/>
              </a:rPr>
              <a:t> (6) …………………………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(7)…………………… </a:t>
            </a:r>
            <a:r>
              <a:rPr lang="nl-NL" sz="2200" dirty="0">
                <a:latin typeface="Arial" panose="020B0604020202020204" pitchFamily="34" charset="0"/>
                <a:ea typeface="Arial" panose="020B0604020202020204" pitchFamily="34" charset="0"/>
                <a:cs typeface="Arial" panose="020B0604020202020204" pitchFamily="34" charset="0"/>
              </a:rPr>
              <a:t>Do </a:t>
            </a:r>
            <a:r>
              <a:rPr lang="nl-NL" sz="2200" dirty="0" err="1">
                <a:latin typeface="Arial" panose="020B0604020202020204" pitchFamily="34" charset="0"/>
                <a:ea typeface="Arial" panose="020B0604020202020204" pitchFamily="34" charset="0"/>
                <a:cs typeface="Arial" panose="020B0604020202020204" pitchFamily="34" charset="0"/>
              </a:rPr>
              <a:t>đó</a:t>
            </a:r>
            <a:r>
              <a:rPr lang="nl-NL" sz="2200" dirty="0">
                <a:latin typeface="Arial" panose="020B0604020202020204" pitchFamily="34" charset="0"/>
                <a:ea typeface="Arial" panose="020B0604020202020204" pitchFamily="34" charset="0"/>
                <a:cs typeface="Arial" panose="020B0604020202020204" pitchFamily="34" charset="0"/>
              </a:rPr>
              <a:t> </a:t>
            </a:r>
            <a:r>
              <a:rPr lang="nl-NL" sz="2200" dirty="0" err="1">
                <a:latin typeface="Arial" panose="020B0604020202020204" pitchFamily="34" charset="0"/>
                <a:ea typeface="Arial" panose="020B0604020202020204" pitchFamily="34" charset="0"/>
                <a:cs typeface="Arial" panose="020B0604020202020204" pitchFamily="34" charset="0"/>
              </a:rPr>
              <a:t>khi</a:t>
            </a:r>
            <a:r>
              <a:rPr lang="nl-NL" sz="2200" dirty="0">
                <a:latin typeface="Arial" panose="020B0604020202020204" pitchFamily="34" charset="0"/>
                <a:ea typeface="Arial" panose="020B0604020202020204" pitchFamily="34" charset="0"/>
                <a:cs typeface="Arial" panose="020B0604020202020204" pitchFamily="34" charset="0"/>
              </a:rPr>
              <a:t> </a:t>
            </a:r>
            <a:r>
              <a:rPr lang="nl-NL" sz="2200" dirty="0" err="1">
                <a:latin typeface="Arial" panose="020B0604020202020204" pitchFamily="34" charset="0"/>
                <a:ea typeface="Arial" panose="020B0604020202020204" pitchFamily="34" charset="0"/>
                <a:cs typeface="Arial" panose="020B0604020202020204" pitchFamily="34" charset="0"/>
              </a:rPr>
              <a:t>bị</a:t>
            </a:r>
            <a:r>
              <a:rPr lang="nl-NL" sz="2200" dirty="0">
                <a:latin typeface="Arial" panose="020B0604020202020204" pitchFamily="34" charset="0"/>
                <a:ea typeface="Arial" panose="020B0604020202020204" pitchFamily="34" charset="0"/>
                <a:cs typeface="Arial" panose="020B0604020202020204" pitchFamily="34" charset="0"/>
              </a:rPr>
              <a:t> </a:t>
            </a:r>
            <a:r>
              <a:rPr lang="nl-NL" sz="2200" dirty="0" err="1">
                <a:latin typeface="Arial" panose="020B0604020202020204" pitchFamily="34" charset="0"/>
                <a:ea typeface="Arial" panose="020B0604020202020204" pitchFamily="34" charset="0"/>
                <a:cs typeface="Arial" panose="020B0604020202020204" pitchFamily="34" charset="0"/>
              </a:rPr>
              <a:t>đóng</a:t>
            </a:r>
            <a:r>
              <a:rPr lang="nl-NL" sz="2200" dirty="0">
                <a:latin typeface="Arial" panose="020B0604020202020204" pitchFamily="34" charset="0"/>
                <a:ea typeface="Arial" panose="020B0604020202020204" pitchFamily="34" charset="0"/>
                <a:cs typeface="Arial" panose="020B0604020202020204" pitchFamily="34" charset="0"/>
              </a:rPr>
              <a:t> </a:t>
            </a:r>
            <a:r>
              <a:rPr lang="nl-NL" sz="2200" dirty="0" err="1">
                <a:latin typeface="Arial" panose="020B0604020202020204" pitchFamily="34" charset="0"/>
                <a:ea typeface="Arial" panose="020B0604020202020204" pitchFamily="34" charset="0"/>
                <a:cs typeface="Arial" panose="020B0604020202020204" pitchFamily="34" charset="0"/>
              </a:rPr>
              <a:t>băng</a:t>
            </a:r>
            <a:r>
              <a:rPr lang="nl-NL" sz="2200" dirty="0">
                <a:latin typeface="Arial" panose="020B0604020202020204" pitchFamily="34" charset="0"/>
                <a:ea typeface="Arial" panose="020B0604020202020204" pitchFamily="34" charset="0"/>
                <a:cs typeface="Arial" panose="020B0604020202020204" pitchFamily="34" charset="0"/>
              </a:rPr>
              <a:t>, </a:t>
            </a:r>
            <a:r>
              <a:rPr lang="nl-NL" sz="2200" dirty="0" err="1">
                <a:latin typeface="Arial" panose="020B0604020202020204" pitchFamily="34" charset="0"/>
                <a:ea typeface="Arial" panose="020B0604020202020204" pitchFamily="34" charset="0"/>
                <a:cs typeface="Arial" panose="020B0604020202020204" pitchFamily="34" charset="0"/>
              </a:rPr>
              <a:t>nước</a:t>
            </a:r>
            <a:r>
              <a:rPr lang="nl-NL" sz="2200" dirty="0">
                <a:latin typeface="Arial" panose="020B0604020202020204" pitchFamily="34" charset="0"/>
                <a:ea typeface="Arial" panose="020B0604020202020204" pitchFamily="34" charset="0"/>
                <a:cs typeface="Arial" panose="020B0604020202020204" pitchFamily="34" charset="0"/>
              </a:rPr>
              <a:t> </a:t>
            </a:r>
            <a:r>
              <a:rPr lang="nl-NL" sz="2200" dirty="0" err="1">
                <a:latin typeface="Arial" panose="020B0604020202020204" pitchFamily="34" charset="0"/>
                <a:ea typeface="Arial" panose="020B0604020202020204" pitchFamily="34" charset="0"/>
                <a:cs typeface="Arial" panose="020B0604020202020204" pitchFamily="34" charset="0"/>
              </a:rPr>
              <a:t>sông</a:t>
            </a:r>
            <a:r>
              <a:rPr lang="nl-NL" sz="2200" dirty="0">
                <a:latin typeface="Arial" panose="020B0604020202020204" pitchFamily="34" charset="0"/>
                <a:ea typeface="Arial" panose="020B0604020202020204" pitchFamily="34" charset="0"/>
                <a:cs typeface="Arial" panose="020B0604020202020204" pitchFamily="34" charset="0"/>
              </a:rPr>
              <a:t> </a:t>
            </a:r>
            <a:r>
              <a:rPr lang="nl-NL" sz="2200" dirty="0" err="1">
                <a:latin typeface="Arial" panose="020B0604020202020204" pitchFamily="34" charset="0"/>
                <a:ea typeface="Arial" panose="020B0604020202020204" pitchFamily="34" charset="0"/>
                <a:cs typeface="Arial" panose="020B0604020202020204" pitchFamily="34" charset="0"/>
              </a:rPr>
              <a:t>sẽ</a:t>
            </a:r>
            <a:r>
              <a:rPr lang="en-US" sz="2200" dirty="0">
                <a:latin typeface="Arial" panose="020B0604020202020204" pitchFamily="34" charset="0"/>
                <a:ea typeface="Arial" panose="020B0604020202020204" pitchFamily="34" charset="0"/>
                <a:cs typeface="Arial" panose="020B0604020202020204" pitchFamily="34" charset="0"/>
              </a:rPr>
              <a:t> </a:t>
            </a:r>
            <a:r>
              <a:rPr lang="en-GB" sz="2200" dirty="0" err="1">
                <a:latin typeface="Arial" panose="020B0604020202020204" pitchFamily="34" charset="0"/>
                <a:ea typeface="Arial" panose="020B0604020202020204" pitchFamily="34" charset="0"/>
                <a:cs typeface="Arial" panose="020B0604020202020204" pitchFamily="34" charset="0"/>
              </a:rPr>
              <a:t>không</a:t>
            </a:r>
            <a:r>
              <a:rPr lang="en-GB" sz="2200" dirty="0">
                <a:latin typeface="Arial" panose="020B0604020202020204" pitchFamily="34" charset="0"/>
                <a:ea typeface="Arial" panose="020B0604020202020204" pitchFamily="34" charset="0"/>
                <a:cs typeface="Arial" panose="020B0604020202020204" pitchFamily="34" charset="0"/>
              </a:rPr>
              <a:t> </a:t>
            </a:r>
            <a:r>
              <a:rPr lang="en-GB" sz="2200" dirty="0" err="1">
                <a:latin typeface="Arial" panose="020B0604020202020204" pitchFamily="34" charset="0"/>
                <a:ea typeface="Arial" panose="020B0604020202020204" pitchFamily="34" charset="0"/>
                <a:cs typeface="Arial" panose="020B0604020202020204" pitchFamily="34" charset="0"/>
              </a:rPr>
              <a:t>thể</a:t>
            </a:r>
            <a:r>
              <a:rPr lang="en-GB" sz="2200" dirty="0">
                <a:latin typeface="Arial" panose="020B0604020202020204" pitchFamily="34" charset="0"/>
                <a:ea typeface="Arial" panose="020B0604020202020204" pitchFamily="34" charset="0"/>
                <a:cs typeface="Arial" panose="020B0604020202020204" pitchFamily="34" charset="0"/>
              </a:rPr>
              <a:t> </a:t>
            </a:r>
            <a:r>
              <a:rPr lang="en-GB" sz="2200" dirty="0" err="1">
                <a:latin typeface="Arial" panose="020B0604020202020204" pitchFamily="34" charset="0"/>
                <a:ea typeface="Arial" panose="020B0604020202020204" pitchFamily="34" charset="0"/>
                <a:cs typeface="Arial" panose="020B0604020202020204" pitchFamily="34" charset="0"/>
              </a:rPr>
              <a:t>chảy</a:t>
            </a:r>
            <a:r>
              <a:rPr lang="en-GB" sz="2200" dirty="0">
                <a:latin typeface="Arial" panose="020B0604020202020204" pitchFamily="34" charset="0"/>
                <a:ea typeface="Arial" panose="020B0604020202020204" pitchFamily="34" charset="0"/>
                <a:cs typeface="Arial" panose="020B0604020202020204" pitchFamily="34" charset="0"/>
              </a:rPr>
              <a:t> </a:t>
            </a:r>
            <a:r>
              <a:rPr lang="en-GB" sz="2200" dirty="0" err="1">
                <a:latin typeface="Arial" panose="020B0604020202020204" pitchFamily="34" charset="0"/>
                <a:ea typeface="Arial" panose="020B0604020202020204" pitchFamily="34" charset="0"/>
                <a:cs typeface="Arial" panose="020B0604020202020204" pitchFamily="34" charset="0"/>
              </a:rPr>
              <a:t>ra</a:t>
            </a:r>
            <a:r>
              <a:rPr lang="en-GB" sz="2200" dirty="0">
                <a:latin typeface="Arial" panose="020B0604020202020204" pitchFamily="34" charset="0"/>
                <a:ea typeface="Arial" panose="020B0604020202020204" pitchFamily="34" charset="0"/>
                <a:cs typeface="Arial" panose="020B0604020202020204" pitchFamily="34" charset="0"/>
              </a:rPr>
              <a:t> </a:t>
            </a:r>
            <a:r>
              <a:rPr lang="en-GB" sz="2200" dirty="0" err="1">
                <a:latin typeface="Arial" panose="020B0604020202020204" pitchFamily="34" charset="0"/>
                <a:ea typeface="Arial" panose="020B0604020202020204" pitchFamily="34" charset="0"/>
                <a:cs typeface="Arial" panose="020B0604020202020204" pitchFamily="34" charset="0"/>
              </a:rPr>
              <a:t>biển</a:t>
            </a:r>
            <a:r>
              <a:rPr lang="en-GB" sz="2200" dirty="0">
                <a:latin typeface="Arial" panose="020B0604020202020204" pitchFamily="34" charset="0"/>
                <a:ea typeface="Arial" panose="020B0604020202020204" pitchFamily="34" charset="0"/>
                <a:cs typeface="Arial" panose="020B0604020202020204" pitchFamily="34" charset="0"/>
              </a:rPr>
              <a:t>. Ta </a:t>
            </a:r>
            <a:r>
              <a:rPr lang="en-GB" sz="2200" dirty="0" err="1">
                <a:latin typeface="Arial" panose="020B0604020202020204" pitchFamily="34" charset="0"/>
                <a:ea typeface="Arial" panose="020B0604020202020204" pitchFamily="34" charset="0"/>
                <a:cs typeface="Arial" panose="020B0604020202020204" pitchFamily="34" charset="0"/>
              </a:rPr>
              <a:t>có</a:t>
            </a:r>
            <a:r>
              <a:rPr lang="en-GB" sz="2200" dirty="0">
                <a:latin typeface="Arial" panose="020B0604020202020204" pitchFamily="34" charset="0"/>
                <a:ea typeface="Arial" panose="020B0604020202020204" pitchFamily="34" charset="0"/>
                <a:cs typeface="Arial" panose="020B0604020202020204" pitchFamily="34" charset="0"/>
              </a:rPr>
              <a:t> </a:t>
            </a:r>
            <a:r>
              <a:rPr lang="en-GB" sz="2200" dirty="0" err="1">
                <a:latin typeface="Arial" panose="020B0604020202020204" pitchFamily="34" charset="0"/>
                <a:ea typeface="Arial" panose="020B0604020202020204" pitchFamily="34" charset="0"/>
                <a:cs typeface="Arial" panose="020B0604020202020204" pitchFamily="34" charset="0"/>
              </a:rPr>
              <a:t>thể</a:t>
            </a:r>
            <a:r>
              <a:rPr lang="en-GB" sz="2200" dirty="0">
                <a:latin typeface="Arial" panose="020B0604020202020204" pitchFamily="34" charset="0"/>
                <a:ea typeface="Arial" panose="020B0604020202020204" pitchFamily="34" charset="0"/>
                <a:cs typeface="Arial" panose="020B0604020202020204" pitchFamily="34" charset="0"/>
              </a:rPr>
              <a:t> </a:t>
            </a:r>
            <a:r>
              <a:rPr lang="en-GB" sz="2200" dirty="0" err="1">
                <a:latin typeface="Arial" panose="020B0604020202020204" pitchFamily="34" charset="0"/>
                <a:ea typeface="Arial" panose="020B0604020202020204" pitchFamily="34" charset="0"/>
                <a:cs typeface="Arial" panose="020B0604020202020204" pitchFamily="34" charset="0"/>
              </a:rPr>
              <a:t>đi</a:t>
            </a:r>
            <a:r>
              <a:rPr lang="en-GB" sz="2200" dirty="0">
                <a:latin typeface="Arial" panose="020B0604020202020204" pitchFamily="34" charset="0"/>
                <a:ea typeface="Arial" panose="020B0604020202020204" pitchFamily="34" charset="0"/>
                <a:cs typeface="Arial" panose="020B0604020202020204" pitchFamily="34" charset="0"/>
              </a:rPr>
              <a:t> </a:t>
            </a:r>
            <a:r>
              <a:rPr lang="en-GB" sz="2200" dirty="0" err="1">
                <a:latin typeface="Arial" panose="020B0604020202020204" pitchFamily="34" charset="0"/>
                <a:ea typeface="Arial" panose="020B0604020202020204" pitchFamily="34" charset="0"/>
                <a:cs typeface="Arial" panose="020B0604020202020204" pitchFamily="34" charset="0"/>
              </a:rPr>
              <a:t>trên</a:t>
            </a:r>
            <a:r>
              <a:rPr lang="en-GB" sz="2200" dirty="0">
                <a:latin typeface="Arial" panose="020B0604020202020204" pitchFamily="34" charset="0"/>
                <a:ea typeface="Arial" panose="020B0604020202020204" pitchFamily="34" charset="0"/>
                <a:cs typeface="Arial" panose="020B0604020202020204" pitchFamily="34" charset="0"/>
              </a:rPr>
              <a:t> </a:t>
            </a:r>
            <a:r>
              <a:rPr lang="en-GB" sz="2200" dirty="0" err="1">
                <a:latin typeface="Arial" panose="020B0604020202020204" pitchFamily="34" charset="0"/>
                <a:ea typeface="Arial" panose="020B0604020202020204" pitchFamily="34" charset="0"/>
                <a:cs typeface="Arial" panose="020B0604020202020204" pitchFamily="34" charset="0"/>
              </a:rPr>
              <a:t>mặt</a:t>
            </a:r>
            <a:r>
              <a:rPr lang="en-GB" sz="2200" dirty="0">
                <a:latin typeface="Arial" panose="020B0604020202020204" pitchFamily="34" charset="0"/>
                <a:ea typeface="Arial" panose="020B0604020202020204" pitchFamily="34" charset="0"/>
                <a:cs typeface="Arial" panose="020B0604020202020204" pitchFamily="34" charset="0"/>
              </a:rPr>
              <a:t> </a:t>
            </a:r>
            <a:r>
              <a:rPr lang="en-GB" sz="2200" dirty="0" err="1">
                <a:latin typeface="Arial" panose="020B0604020202020204" pitchFamily="34" charset="0"/>
                <a:ea typeface="Arial" panose="020B0604020202020204" pitchFamily="34" charset="0"/>
                <a:cs typeface="Arial" panose="020B0604020202020204" pitchFamily="34" charset="0"/>
              </a:rPr>
              <a:t>nước</a:t>
            </a:r>
            <a:r>
              <a:rPr lang="en-GB" sz="2200" dirty="0">
                <a:latin typeface="Arial" panose="020B0604020202020204" pitchFamily="34" charset="0"/>
                <a:ea typeface="Arial" panose="020B0604020202020204" pitchFamily="34" charset="0"/>
                <a:cs typeface="Arial" panose="020B0604020202020204" pitchFamily="34" charset="0"/>
              </a:rPr>
              <a:t> </a:t>
            </a:r>
            <a:r>
              <a:rPr lang="en-GB" sz="2200" dirty="0" err="1">
                <a:latin typeface="Arial" panose="020B0604020202020204" pitchFamily="34" charset="0"/>
                <a:ea typeface="Arial" panose="020B0604020202020204" pitchFamily="34" charset="0"/>
                <a:cs typeface="Arial" panose="020B0604020202020204" pitchFamily="34" charset="0"/>
              </a:rPr>
              <a:t>sông</a:t>
            </a:r>
            <a:r>
              <a:rPr lang="en-GB" sz="2200" dirty="0">
                <a:latin typeface="Arial" panose="020B0604020202020204" pitchFamily="34" charset="0"/>
                <a:ea typeface="Arial" panose="020B0604020202020204" pitchFamily="34" charset="0"/>
                <a:cs typeface="Arial" panose="020B0604020202020204" pitchFamily="34" charset="0"/>
              </a:rPr>
              <a:t> </a:t>
            </a:r>
            <a:r>
              <a:rPr lang="en-GB" sz="2200" dirty="0" err="1">
                <a:latin typeface="Arial" panose="020B0604020202020204" pitchFamily="34" charset="0"/>
                <a:ea typeface="Arial" panose="020B0604020202020204" pitchFamily="34" charset="0"/>
                <a:cs typeface="Arial" panose="020B0604020202020204" pitchFamily="34" charset="0"/>
              </a:rPr>
              <a:t>đóng</a:t>
            </a:r>
            <a:r>
              <a:rPr lang="en-GB" sz="2200" dirty="0">
                <a:latin typeface="Arial" panose="020B0604020202020204" pitchFamily="34" charset="0"/>
                <a:ea typeface="Arial" panose="020B0604020202020204" pitchFamily="34" charset="0"/>
                <a:cs typeface="Arial" panose="020B0604020202020204" pitchFamily="34" charset="0"/>
              </a:rPr>
              <a:t> </a:t>
            </a:r>
            <a:r>
              <a:rPr lang="en-GB" sz="2200" dirty="0" err="1">
                <a:latin typeface="Arial" panose="020B0604020202020204" pitchFamily="34" charset="0"/>
                <a:ea typeface="Arial" panose="020B0604020202020204" pitchFamily="34" charset="0"/>
                <a:cs typeface="Arial" panose="020B0604020202020204" pitchFamily="34" charset="0"/>
              </a:rPr>
              <a:t>băng</a:t>
            </a:r>
            <a:r>
              <a:rPr lang="en-GB" sz="2200" dirty="0">
                <a:latin typeface="Arial" panose="020B0604020202020204" pitchFamily="34" charset="0"/>
                <a:ea typeface="Arial" panose="020B0604020202020204" pitchFamily="34" charset="0"/>
                <a:cs typeface="Arial" panose="020B0604020202020204" pitchFamily="34" charset="0"/>
              </a:rPr>
              <a:t>.</a:t>
            </a:r>
            <a:endParaRPr lang="en-US" sz="2200" dirty="0">
              <a:latin typeface="Arial" panose="020B0604020202020204" pitchFamily="34" charset="0"/>
              <a:ea typeface="Arial" panose="020B0604020202020204" pitchFamily="34" charset="0"/>
              <a:cs typeface="Arial" panose="020B0604020202020204" pitchFamily="34" charset="0"/>
            </a:endParaRPr>
          </a:p>
        </p:txBody>
      </p:sp>
      <p:sp>
        <p:nvSpPr>
          <p:cNvPr id="9" name="Rectangle 8"/>
          <p:cNvSpPr/>
          <p:nvPr/>
        </p:nvSpPr>
        <p:spPr>
          <a:xfrm>
            <a:off x="5716788" y="994677"/>
            <a:ext cx="1944763" cy="461217"/>
          </a:xfrm>
          <a:prstGeom prst="rect">
            <a:avLst/>
          </a:prstGeom>
        </p:spPr>
        <p:txBody>
          <a:bodyPr wrap="none">
            <a:spAutoFit/>
          </a:bodyPr>
          <a:lstStyle/>
          <a:p>
            <a:pPr lvl="0" algn="just">
              <a:lnSpc>
                <a:spcPct val="120000"/>
              </a:lnSpc>
              <a:spcAft>
                <a:spcPts val="1000"/>
              </a:spcAft>
            </a:pPr>
            <a:r>
              <a:rPr lang="en-GB" sz="2200" b="1" dirty="0" err="1">
                <a:solidFill>
                  <a:srgbClr val="FF0000"/>
                </a:solidFill>
                <a:latin typeface="Arial" panose="020B0604020202020204" pitchFamily="34" charset="0"/>
                <a:ea typeface="Calibri" panose="020F0502020204030204" pitchFamily="34" charset="0"/>
                <a:cs typeface="Arial" panose="020B0604020202020204" pitchFamily="34" charset="0"/>
              </a:rPr>
              <a:t>rắn</a:t>
            </a:r>
            <a:r>
              <a:rPr lang="en-GB" sz="2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200" b="1" dirty="0" err="1">
                <a:solidFill>
                  <a:srgbClr val="FF0000"/>
                </a:solidFill>
                <a:latin typeface="Arial" panose="020B0604020202020204" pitchFamily="34" charset="0"/>
                <a:ea typeface="Calibri" panose="020F0502020204030204" pitchFamily="34" charset="0"/>
                <a:cs typeface="Arial" panose="020B0604020202020204" pitchFamily="34" charset="0"/>
              </a:rPr>
              <a:t>lỏng</a:t>
            </a:r>
            <a:r>
              <a:rPr lang="en-GB" sz="2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200" b="1" dirty="0" err="1">
                <a:solidFill>
                  <a:srgbClr val="FF0000"/>
                </a:solidFill>
                <a:latin typeface="Arial" panose="020B0604020202020204" pitchFamily="34" charset="0"/>
                <a:ea typeface="Calibri" panose="020F0502020204030204" pitchFamily="34" charset="0"/>
                <a:cs typeface="Arial" panose="020B0604020202020204" pitchFamily="34" charset="0"/>
              </a:rPr>
              <a:t>khí</a:t>
            </a:r>
            <a:endParaRPr lang="en-GB" sz="2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5528028" y="1363030"/>
            <a:ext cx="832279" cy="494751"/>
          </a:xfrm>
          <a:prstGeom prst="rect">
            <a:avLst/>
          </a:prstGeom>
        </p:spPr>
        <p:txBody>
          <a:bodyPr wrap="none">
            <a:spAutoFit/>
          </a:bodyPr>
          <a:lstStyle/>
          <a:p>
            <a:pPr lvl="0" algn="just">
              <a:lnSpc>
                <a:spcPct val="120000"/>
              </a:lnSpc>
              <a:spcAft>
                <a:spcPts val="1000"/>
              </a:spcAft>
            </a:pPr>
            <a:r>
              <a:rPr lang="en-GB" sz="2400" b="1" dirty="0" err="1">
                <a:solidFill>
                  <a:srgbClr val="FF0000"/>
                </a:solidFill>
                <a:latin typeface="Arial" panose="020B0604020202020204" pitchFamily="34" charset="0"/>
                <a:ea typeface="Calibri" panose="020F0502020204030204" pitchFamily="34" charset="0"/>
                <a:cs typeface="Arial" panose="020B0604020202020204" pitchFamily="34" charset="0"/>
              </a:rPr>
              <a:t>lỏng</a:t>
            </a:r>
            <a:endParaRPr lang="en-GB" sz="24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11" name="Rectangle 10"/>
          <p:cNvSpPr/>
          <p:nvPr/>
        </p:nvSpPr>
        <p:spPr>
          <a:xfrm>
            <a:off x="2556185" y="1887043"/>
            <a:ext cx="3042821" cy="430887"/>
          </a:xfrm>
          <a:prstGeom prst="rect">
            <a:avLst/>
          </a:prstGeom>
        </p:spPr>
        <p:txBody>
          <a:bodyPr wrap="none">
            <a:spAutoFit/>
          </a:bodyPr>
          <a:lstStyle/>
          <a:p>
            <a:r>
              <a:rPr lang="en-GB" sz="2200" b="1" dirty="0" err="1">
                <a:solidFill>
                  <a:srgbClr val="FF0000"/>
                </a:solidFill>
                <a:latin typeface="Arial" panose="020B0604020202020204" pitchFamily="34" charset="0"/>
                <a:ea typeface="Calibri" panose="020F0502020204030204" pitchFamily="34" charset="0"/>
                <a:cs typeface="Arial" panose="020B0604020202020204" pitchFamily="34" charset="0"/>
              </a:rPr>
              <a:t>chảy</a:t>
            </a:r>
            <a:r>
              <a:rPr lang="en-GB" sz="2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200" b="1" dirty="0" err="1">
                <a:solidFill>
                  <a:srgbClr val="FF0000"/>
                </a:solidFill>
                <a:latin typeface="Arial" panose="020B0604020202020204" pitchFamily="34" charset="0"/>
                <a:ea typeface="Calibri" panose="020F0502020204030204" pitchFamily="34" charset="0"/>
                <a:cs typeface="Arial" panose="020B0604020202020204" pitchFamily="34" charset="0"/>
              </a:rPr>
              <a:t>tràn</a:t>
            </a:r>
            <a:r>
              <a:rPr lang="en-GB" sz="2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200" b="1" dirty="0" err="1">
                <a:solidFill>
                  <a:srgbClr val="FF0000"/>
                </a:solidFill>
                <a:latin typeface="Arial" panose="020B0604020202020204" pitchFamily="34" charset="0"/>
                <a:ea typeface="Calibri" panose="020F0502020204030204" pitchFamily="34" charset="0"/>
                <a:cs typeface="Arial" panose="020B0604020202020204" pitchFamily="34" charset="0"/>
              </a:rPr>
              <a:t>trên</a:t>
            </a:r>
            <a:r>
              <a:rPr lang="en-GB" sz="2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200" b="1" dirty="0" err="1">
                <a:solidFill>
                  <a:srgbClr val="FF0000"/>
                </a:solidFill>
                <a:latin typeface="Arial" panose="020B0604020202020204" pitchFamily="34" charset="0"/>
                <a:ea typeface="Calibri" panose="020F0502020204030204" pitchFamily="34" charset="0"/>
                <a:cs typeface="Arial" panose="020B0604020202020204" pitchFamily="34" charset="0"/>
              </a:rPr>
              <a:t>bề</a:t>
            </a:r>
            <a:r>
              <a:rPr lang="en-GB" sz="2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200" b="1" dirty="0" err="1">
                <a:solidFill>
                  <a:srgbClr val="FF0000"/>
                </a:solidFill>
                <a:latin typeface="Arial" panose="020B0604020202020204" pitchFamily="34" charset="0"/>
                <a:ea typeface="Calibri" panose="020F0502020204030204" pitchFamily="34" charset="0"/>
                <a:cs typeface="Arial" panose="020B0604020202020204" pitchFamily="34" charset="0"/>
              </a:rPr>
              <a:t>mặt</a:t>
            </a:r>
            <a:endParaRPr lang="en-US" sz="2200" dirty="0"/>
          </a:p>
        </p:txBody>
      </p:sp>
      <p:sp>
        <p:nvSpPr>
          <p:cNvPr id="12" name="Rectangle 11"/>
          <p:cNvSpPr/>
          <p:nvPr/>
        </p:nvSpPr>
        <p:spPr>
          <a:xfrm>
            <a:off x="1962753" y="2702292"/>
            <a:ext cx="593432" cy="461217"/>
          </a:xfrm>
          <a:prstGeom prst="rect">
            <a:avLst/>
          </a:prstGeom>
        </p:spPr>
        <p:txBody>
          <a:bodyPr wrap="none">
            <a:spAutoFit/>
          </a:bodyPr>
          <a:lstStyle/>
          <a:p>
            <a:pPr lvl="0" algn="just">
              <a:lnSpc>
                <a:spcPct val="120000"/>
              </a:lnSpc>
              <a:spcAft>
                <a:spcPts val="1000"/>
              </a:spcAft>
            </a:pPr>
            <a:r>
              <a:rPr lang="en-GB" sz="2200" b="1" dirty="0" err="1">
                <a:solidFill>
                  <a:srgbClr val="FF0000"/>
                </a:solidFill>
                <a:latin typeface="Arial" panose="020B0604020202020204" pitchFamily="34" charset="0"/>
                <a:ea typeface="Calibri" panose="020F0502020204030204" pitchFamily="34" charset="0"/>
                <a:cs typeface="Arial" panose="020B0604020202020204" pitchFamily="34" charset="0"/>
              </a:rPr>
              <a:t>khí</a:t>
            </a:r>
            <a:endParaRPr lang="en-GB" sz="2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3547953" y="3142987"/>
            <a:ext cx="623889" cy="461217"/>
          </a:xfrm>
          <a:prstGeom prst="rect">
            <a:avLst/>
          </a:prstGeom>
        </p:spPr>
        <p:txBody>
          <a:bodyPr wrap="none">
            <a:spAutoFit/>
          </a:bodyPr>
          <a:lstStyle/>
          <a:p>
            <a:pPr lvl="0" algn="just">
              <a:lnSpc>
                <a:spcPct val="120000"/>
              </a:lnSpc>
              <a:spcAft>
                <a:spcPts val="1000"/>
              </a:spcAft>
            </a:pPr>
            <a:r>
              <a:rPr lang="en-GB" sz="2200" b="1" dirty="0" err="1">
                <a:solidFill>
                  <a:srgbClr val="FF0000"/>
                </a:solidFill>
                <a:latin typeface="Arial" panose="020B0604020202020204" pitchFamily="34" charset="0"/>
                <a:ea typeface="Calibri" panose="020F0502020204030204" pitchFamily="34" charset="0"/>
                <a:cs typeface="Arial" panose="020B0604020202020204" pitchFamily="34" charset="0"/>
              </a:rPr>
              <a:t>rắn</a:t>
            </a:r>
            <a:endParaRPr lang="en-GB" sz="2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5345849" y="3177804"/>
            <a:ext cx="3031599" cy="430887"/>
          </a:xfrm>
          <a:prstGeom prst="rect">
            <a:avLst/>
          </a:prstGeom>
        </p:spPr>
        <p:txBody>
          <a:bodyPr wrap="none">
            <a:spAutoFit/>
          </a:bodyPr>
          <a:lstStyle/>
          <a:p>
            <a:r>
              <a:rPr lang="en-GB" sz="2200" b="1" dirty="0" err="1">
                <a:solidFill>
                  <a:srgbClr val="FF0000"/>
                </a:solidFill>
                <a:latin typeface="Arial" panose="020B0604020202020204" pitchFamily="34" charset="0"/>
                <a:ea typeface="Calibri" panose="020F0502020204030204" pitchFamily="34" charset="0"/>
                <a:cs typeface="Arial" panose="020B0604020202020204" pitchFamily="34" charset="0"/>
              </a:rPr>
              <a:t>có</a:t>
            </a:r>
            <a:r>
              <a:rPr lang="en-GB" sz="2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200" b="1" dirty="0" err="1">
                <a:solidFill>
                  <a:srgbClr val="FF0000"/>
                </a:solidFill>
                <a:latin typeface="Arial" panose="020B0604020202020204" pitchFamily="34" charset="0"/>
                <a:ea typeface="Calibri" panose="020F0502020204030204" pitchFamily="34" charset="0"/>
                <a:cs typeface="Arial" panose="020B0604020202020204" pitchFamily="34" charset="0"/>
              </a:rPr>
              <a:t>hình</a:t>
            </a:r>
            <a:r>
              <a:rPr lang="en-GB" sz="2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200" b="1" dirty="0" err="1">
                <a:solidFill>
                  <a:srgbClr val="FF0000"/>
                </a:solidFill>
                <a:latin typeface="Arial" panose="020B0604020202020204" pitchFamily="34" charset="0"/>
                <a:ea typeface="Calibri" panose="020F0502020204030204" pitchFamily="34" charset="0"/>
                <a:cs typeface="Arial" panose="020B0604020202020204" pitchFamily="34" charset="0"/>
              </a:rPr>
              <a:t>dạng</a:t>
            </a:r>
            <a:r>
              <a:rPr lang="en-GB" sz="2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200" b="1" dirty="0" err="1">
                <a:solidFill>
                  <a:srgbClr val="FF0000"/>
                </a:solidFill>
                <a:latin typeface="Arial" panose="020B0604020202020204" pitchFamily="34" charset="0"/>
                <a:ea typeface="Calibri" panose="020F0502020204030204" pitchFamily="34" charset="0"/>
                <a:cs typeface="Arial" panose="020B0604020202020204" pitchFamily="34" charset="0"/>
              </a:rPr>
              <a:t>cố</a:t>
            </a:r>
            <a:r>
              <a:rPr lang="en-GB" sz="2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200" b="1" dirty="0" err="1">
                <a:solidFill>
                  <a:srgbClr val="FF0000"/>
                </a:solidFill>
                <a:latin typeface="Arial" panose="020B0604020202020204" pitchFamily="34" charset="0"/>
                <a:ea typeface="Calibri" panose="020F0502020204030204" pitchFamily="34" charset="0"/>
                <a:cs typeface="Arial" panose="020B0604020202020204" pitchFamily="34" charset="0"/>
              </a:rPr>
              <a:t>định</a:t>
            </a:r>
            <a:endParaRPr lang="en-US" sz="2200" dirty="0"/>
          </a:p>
        </p:txBody>
      </p:sp>
      <p:sp>
        <p:nvSpPr>
          <p:cNvPr id="15" name="Rectangle 14"/>
          <p:cNvSpPr/>
          <p:nvPr/>
        </p:nvSpPr>
        <p:spPr>
          <a:xfrm>
            <a:off x="1066635" y="3624950"/>
            <a:ext cx="2244525" cy="430887"/>
          </a:xfrm>
          <a:prstGeom prst="rect">
            <a:avLst/>
          </a:prstGeom>
        </p:spPr>
        <p:txBody>
          <a:bodyPr wrap="none">
            <a:spAutoFit/>
          </a:bodyPr>
          <a:lstStyle/>
          <a:p>
            <a:r>
              <a:rPr lang="en-GB" sz="2200" b="1" dirty="0" err="1">
                <a:solidFill>
                  <a:srgbClr val="FF0000"/>
                </a:solidFill>
                <a:latin typeface="Arial" panose="020B0604020202020204" pitchFamily="34" charset="0"/>
                <a:ea typeface="Calibri" panose="020F0502020204030204" pitchFamily="34" charset="0"/>
                <a:cs typeface="Arial" panose="020B0604020202020204" pitchFamily="34" charset="0"/>
              </a:rPr>
              <a:t>không</a:t>
            </a:r>
            <a:r>
              <a:rPr lang="en-GB" sz="2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200" b="1" dirty="0" err="1">
                <a:solidFill>
                  <a:srgbClr val="FF0000"/>
                </a:solidFill>
                <a:latin typeface="Arial" panose="020B0604020202020204" pitchFamily="34" charset="0"/>
                <a:ea typeface="Calibri" panose="020F0502020204030204" pitchFamily="34" charset="0"/>
                <a:cs typeface="Arial" panose="020B0604020202020204" pitchFamily="34" charset="0"/>
              </a:rPr>
              <a:t>chảy</a:t>
            </a:r>
            <a:r>
              <a:rPr lang="en-GB" sz="2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GB" sz="2200" b="1" dirty="0" err="1">
                <a:solidFill>
                  <a:srgbClr val="FF0000"/>
                </a:solidFill>
                <a:latin typeface="Arial" panose="020B0604020202020204" pitchFamily="34" charset="0"/>
                <a:ea typeface="Calibri" panose="020F0502020204030204" pitchFamily="34" charset="0"/>
                <a:cs typeface="Arial" panose="020B0604020202020204" pitchFamily="34" charset="0"/>
              </a:rPr>
              <a:t>lan</a:t>
            </a:r>
            <a:endParaRPr lang="en-US" sz="2200" dirty="0"/>
          </a:p>
        </p:txBody>
      </p:sp>
    </p:spTree>
    <p:extLst>
      <p:ext uri="{BB962C8B-B14F-4D97-AF65-F5344CB8AC3E}">
        <p14:creationId xmlns:p14="http://schemas.microsoft.com/office/powerpoint/2010/main" val="202223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barn(inVertical)">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barn(inVertical)">
                                      <p:cBhvr>
                                        <p:cTn id="28" dur="500"/>
                                        <p:tgtEl>
                                          <p:spTgt spid="1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barn(inVertical)">
                                      <p:cBhvr>
                                        <p:cTn id="33" dur="500"/>
                                        <p:tgtEl>
                                          <p:spTgt spid="1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barn(inVertical)">
                                      <p:cBhvr>
                                        <p:cTn id="38" dur="500"/>
                                        <p:tgtEl>
                                          <p:spTgt spid="1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Effect transition="in" filter="barn(inVertical)">
                                      <p:cBhvr>
                                        <p:cTn id="43"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73" name="Google Shape;473;p14"/>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
        <p:nvSpPr>
          <p:cNvPr id="18" name="Rectangle 19"/>
          <p:cNvSpPr>
            <a:spLocks noChangeArrowheads="1"/>
          </p:cNvSpPr>
          <p:nvPr/>
        </p:nvSpPr>
        <p:spPr bwMode="auto">
          <a:xfrm>
            <a:off x="153649" y="141287"/>
            <a:ext cx="8458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a:solidFill>
                  <a:srgbClr val="0000FF"/>
                </a:solidFill>
                <a:latin typeface="Arial" panose="020B0604020202020204" pitchFamily="34" charset="0"/>
                <a:cs typeface="Arial" panose="020B0604020202020204" pitchFamily="34" charset="0"/>
              </a:rPr>
              <a:t>Nước tồn tại ở những thể nào? </a:t>
            </a:r>
          </a:p>
          <a:p>
            <a:pPr algn="ctr"/>
            <a:r>
              <a:rPr lang="en-US" altLang="en-US" sz="2400">
                <a:solidFill>
                  <a:srgbClr val="0000FF"/>
                </a:solidFill>
                <a:latin typeface="Arial" panose="020B0604020202020204" pitchFamily="34" charset="0"/>
                <a:cs typeface="Arial" panose="020B0604020202020204" pitchFamily="34" charset="0"/>
              </a:rPr>
              <a:t>Những quá trình biến đổi đó diễn ra như thế nào? </a:t>
            </a:r>
          </a:p>
        </p:txBody>
      </p:sp>
      <p:grpSp>
        <p:nvGrpSpPr>
          <p:cNvPr id="7" name="Group 6"/>
          <p:cNvGrpSpPr/>
          <p:nvPr/>
        </p:nvGrpSpPr>
        <p:grpSpPr>
          <a:xfrm>
            <a:off x="292390" y="1880198"/>
            <a:ext cx="1592131" cy="2365983"/>
            <a:chOff x="292390" y="1651592"/>
            <a:chExt cx="1592131" cy="2365983"/>
          </a:xfrm>
        </p:grpSpPr>
        <p:pic>
          <p:nvPicPr>
            <p:cNvPr id="2" name="Picture 1"/>
            <p:cNvPicPr>
              <a:picLocks noChangeAspect="1"/>
            </p:cNvPicPr>
            <p:nvPr/>
          </p:nvPicPr>
          <p:blipFill>
            <a:blip r:embed="rId3"/>
            <a:stretch>
              <a:fillRect/>
            </a:stretch>
          </p:blipFill>
          <p:spPr>
            <a:xfrm>
              <a:off x="423543" y="1651592"/>
              <a:ext cx="1329826" cy="1746155"/>
            </a:xfrm>
            <a:prstGeom prst="rect">
              <a:avLst/>
            </a:prstGeom>
          </p:spPr>
        </p:pic>
        <p:sp>
          <p:nvSpPr>
            <p:cNvPr id="20" name="Rectangle 19"/>
            <p:cNvSpPr/>
            <p:nvPr/>
          </p:nvSpPr>
          <p:spPr>
            <a:xfrm>
              <a:off x="292390" y="3556358"/>
              <a:ext cx="1592131" cy="461217"/>
            </a:xfrm>
            <a:prstGeom prst="rect">
              <a:avLst/>
            </a:prstGeom>
          </p:spPr>
          <p:txBody>
            <a:bodyPr wrap="square">
              <a:spAutoFit/>
            </a:bodyPr>
            <a:lstStyle/>
            <a:p>
              <a:pPr lvl="0" algn="ctr">
                <a:lnSpc>
                  <a:spcPct val="120000"/>
                </a:lnSpc>
                <a:spcAft>
                  <a:spcPts val="1000"/>
                </a:spcAft>
              </a:pPr>
              <a:r>
                <a:rPr lang="en-US" sz="2200">
                  <a:latin typeface="Arial" panose="020B0604020202020204" pitchFamily="34" charset="0"/>
                  <a:ea typeface="Calibri" panose="020F0502020204030204" pitchFamily="34" charset="0"/>
                  <a:cs typeface="Arial" panose="020B0604020202020204" pitchFamily="34" charset="0"/>
                </a:rPr>
                <a:t>Nước đá</a:t>
              </a:r>
            </a:p>
          </p:txBody>
        </p:sp>
      </p:grpSp>
      <p:grpSp>
        <p:nvGrpSpPr>
          <p:cNvPr id="19" name="Group 18"/>
          <p:cNvGrpSpPr/>
          <p:nvPr/>
        </p:nvGrpSpPr>
        <p:grpSpPr>
          <a:xfrm>
            <a:off x="3736944" y="1856221"/>
            <a:ext cx="1608994" cy="2350903"/>
            <a:chOff x="3736944" y="1567455"/>
            <a:chExt cx="1608994" cy="2350903"/>
          </a:xfrm>
        </p:grpSpPr>
        <p:pic>
          <p:nvPicPr>
            <p:cNvPr id="4" name="Picture 3"/>
            <p:cNvPicPr>
              <a:picLocks noChangeAspect="1"/>
            </p:cNvPicPr>
            <p:nvPr/>
          </p:nvPicPr>
          <p:blipFill>
            <a:blip r:embed="rId4"/>
            <a:stretch>
              <a:fillRect/>
            </a:stretch>
          </p:blipFill>
          <p:spPr>
            <a:xfrm>
              <a:off x="3736944" y="1567455"/>
              <a:ext cx="1326658" cy="1746155"/>
            </a:xfrm>
            <a:prstGeom prst="rect">
              <a:avLst/>
            </a:prstGeom>
          </p:spPr>
        </p:pic>
        <p:sp>
          <p:nvSpPr>
            <p:cNvPr id="21" name="Rectangle 20"/>
            <p:cNvSpPr/>
            <p:nvPr/>
          </p:nvSpPr>
          <p:spPr>
            <a:xfrm>
              <a:off x="3736944" y="3419760"/>
              <a:ext cx="1608994" cy="498598"/>
            </a:xfrm>
            <a:prstGeom prst="rect">
              <a:avLst/>
            </a:prstGeom>
          </p:spPr>
          <p:txBody>
            <a:bodyPr wrap="square">
              <a:spAutoFit/>
            </a:bodyPr>
            <a:lstStyle/>
            <a:p>
              <a:pPr lvl="0" algn="ctr">
                <a:lnSpc>
                  <a:spcPct val="120000"/>
                </a:lnSpc>
                <a:spcAft>
                  <a:spcPts val="1000"/>
                </a:spcAft>
              </a:pPr>
              <a:r>
                <a:rPr lang="en-US" sz="2200">
                  <a:latin typeface="Arial" panose="020B0604020202020204" pitchFamily="34" charset="0"/>
                  <a:ea typeface="Calibri" panose="020F0502020204030204" pitchFamily="34" charset="0"/>
                  <a:cs typeface="Arial" panose="020B0604020202020204" pitchFamily="34" charset="0"/>
                </a:rPr>
                <a:t>Nước</a:t>
              </a:r>
            </a:p>
          </p:txBody>
        </p:sp>
      </p:grpSp>
      <p:grpSp>
        <p:nvGrpSpPr>
          <p:cNvPr id="30" name="Group 29"/>
          <p:cNvGrpSpPr/>
          <p:nvPr/>
        </p:nvGrpSpPr>
        <p:grpSpPr>
          <a:xfrm>
            <a:off x="6976440" y="1703891"/>
            <a:ext cx="2049212" cy="2448621"/>
            <a:chOff x="6976440" y="1475285"/>
            <a:chExt cx="2049212" cy="2448621"/>
          </a:xfrm>
        </p:grpSpPr>
        <p:pic>
          <p:nvPicPr>
            <p:cNvPr id="6" name="Picture 5"/>
            <p:cNvPicPr>
              <a:picLocks noChangeAspect="1"/>
            </p:cNvPicPr>
            <p:nvPr/>
          </p:nvPicPr>
          <p:blipFill>
            <a:blip r:embed="rId5"/>
            <a:stretch>
              <a:fillRect/>
            </a:stretch>
          </p:blipFill>
          <p:spPr>
            <a:xfrm>
              <a:off x="7095957" y="1475285"/>
              <a:ext cx="1619250" cy="1838325"/>
            </a:xfrm>
            <a:prstGeom prst="rect">
              <a:avLst/>
            </a:prstGeom>
          </p:spPr>
        </p:pic>
        <p:sp>
          <p:nvSpPr>
            <p:cNvPr id="22" name="Rectangle 21"/>
            <p:cNvSpPr/>
            <p:nvPr/>
          </p:nvSpPr>
          <p:spPr>
            <a:xfrm>
              <a:off x="6976440" y="3462689"/>
              <a:ext cx="2049212" cy="461217"/>
            </a:xfrm>
            <a:prstGeom prst="rect">
              <a:avLst/>
            </a:prstGeom>
          </p:spPr>
          <p:txBody>
            <a:bodyPr wrap="square">
              <a:spAutoFit/>
            </a:bodyPr>
            <a:lstStyle/>
            <a:p>
              <a:pPr lvl="0" algn="ctr">
                <a:lnSpc>
                  <a:spcPct val="120000"/>
                </a:lnSpc>
                <a:spcAft>
                  <a:spcPts val="1000"/>
                </a:spcAft>
              </a:pPr>
              <a:r>
                <a:rPr lang="en-US" sz="2200">
                  <a:latin typeface="Arial" panose="020B0604020202020204" pitchFamily="34" charset="0"/>
                  <a:ea typeface="Calibri" panose="020F0502020204030204" pitchFamily="34" charset="0"/>
                  <a:cs typeface="Arial" panose="020B0604020202020204" pitchFamily="34" charset="0"/>
                </a:rPr>
                <a:t>Nước sôi</a:t>
              </a:r>
            </a:p>
          </p:txBody>
        </p:sp>
      </p:grpSp>
      <p:sp>
        <p:nvSpPr>
          <p:cNvPr id="23" name="Rectangle 22"/>
          <p:cNvSpPr/>
          <p:nvPr/>
        </p:nvSpPr>
        <p:spPr>
          <a:xfrm>
            <a:off x="292390" y="1207361"/>
            <a:ext cx="1592131" cy="461217"/>
          </a:xfrm>
          <a:prstGeom prst="rect">
            <a:avLst/>
          </a:prstGeom>
        </p:spPr>
        <p:txBody>
          <a:bodyPr wrap="square">
            <a:spAutoFit/>
          </a:bodyPr>
          <a:lstStyle/>
          <a:p>
            <a:pPr lvl="0" algn="ctr">
              <a:lnSpc>
                <a:spcPct val="120000"/>
              </a:lnSpc>
              <a:spcAft>
                <a:spcPts val="1000"/>
              </a:spcAft>
            </a:pPr>
            <a:r>
              <a:rPr lang="en-US" sz="2200">
                <a:latin typeface="Arial" panose="020B0604020202020204" pitchFamily="34" charset="0"/>
                <a:ea typeface="Calibri" panose="020F0502020204030204" pitchFamily="34" charset="0"/>
                <a:cs typeface="Arial" panose="020B0604020202020204" pitchFamily="34" charset="0"/>
              </a:rPr>
              <a:t>Thể rắn</a:t>
            </a:r>
          </a:p>
        </p:txBody>
      </p:sp>
      <p:sp>
        <p:nvSpPr>
          <p:cNvPr id="24" name="Rectangle 23"/>
          <p:cNvSpPr/>
          <p:nvPr/>
        </p:nvSpPr>
        <p:spPr>
          <a:xfrm>
            <a:off x="3093121" y="1183040"/>
            <a:ext cx="2735135" cy="461217"/>
          </a:xfrm>
          <a:prstGeom prst="rect">
            <a:avLst/>
          </a:prstGeom>
        </p:spPr>
        <p:txBody>
          <a:bodyPr wrap="square">
            <a:spAutoFit/>
          </a:bodyPr>
          <a:lstStyle/>
          <a:p>
            <a:pPr lvl="0" algn="ctr">
              <a:lnSpc>
                <a:spcPct val="120000"/>
              </a:lnSpc>
              <a:spcAft>
                <a:spcPts val="1000"/>
              </a:spcAft>
            </a:pPr>
            <a:r>
              <a:rPr lang="en-US" sz="2200">
                <a:latin typeface="Arial" panose="020B0604020202020204" pitchFamily="34" charset="0"/>
                <a:ea typeface="Calibri" panose="020F0502020204030204" pitchFamily="34" charset="0"/>
                <a:cs typeface="Arial" panose="020B0604020202020204" pitchFamily="34" charset="0"/>
              </a:rPr>
              <a:t>Thể lỏng</a:t>
            </a:r>
          </a:p>
        </p:txBody>
      </p:sp>
      <p:sp>
        <p:nvSpPr>
          <p:cNvPr id="25" name="Rectangle 24"/>
          <p:cNvSpPr/>
          <p:nvPr/>
        </p:nvSpPr>
        <p:spPr>
          <a:xfrm>
            <a:off x="6880976" y="1190244"/>
            <a:ext cx="2049212" cy="461217"/>
          </a:xfrm>
          <a:prstGeom prst="rect">
            <a:avLst/>
          </a:prstGeom>
        </p:spPr>
        <p:txBody>
          <a:bodyPr wrap="square">
            <a:spAutoFit/>
          </a:bodyPr>
          <a:lstStyle/>
          <a:p>
            <a:pPr lvl="0" algn="ctr">
              <a:lnSpc>
                <a:spcPct val="120000"/>
              </a:lnSpc>
              <a:spcAft>
                <a:spcPts val="1000"/>
              </a:spcAft>
            </a:pPr>
            <a:r>
              <a:rPr lang="en-US" sz="2200">
                <a:latin typeface="Arial" panose="020B0604020202020204" pitchFamily="34" charset="0"/>
                <a:ea typeface="Calibri" panose="020F0502020204030204" pitchFamily="34" charset="0"/>
                <a:cs typeface="Arial" panose="020B0604020202020204" pitchFamily="34" charset="0"/>
              </a:rPr>
              <a:t>Thể khí</a:t>
            </a:r>
          </a:p>
        </p:txBody>
      </p:sp>
      <p:grpSp>
        <p:nvGrpSpPr>
          <p:cNvPr id="31" name="Group 30"/>
          <p:cNvGrpSpPr/>
          <p:nvPr/>
        </p:nvGrpSpPr>
        <p:grpSpPr>
          <a:xfrm>
            <a:off x="1809337" y="1876552"/>
            <a:ext cx="1592131" cy="552524"/>
            <a:chOff x="1809337" y="1647946"/>
            <a:chExt cx="1592131" cy="552524"/>
          </a:xfrm>
        </p:grpSpPr>
        <p:sp>
          <p:nvSpPr>
            <p:cNvPr id="11" name="Line 8"/>
            <p:cNvSpPr>
              <a:spLocks noChangeShapeType="1"/>
            </p:cNvSpPr>
            <p:nvPr/>
          </p:nvSpPr>
          <p:spPr bwMode="auto">
            <a:xfrm>
              <a:off x="1994440" y="2186183"/>
              <a:ext cx="1358900" cy="1428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Rectangle 25"/>
            <p:cNvSpPr/>
            <p:nvPr/>
          </p:nvSpPr>
          <p:spPr>
            <a:xfrm>
              <a:off x="1809337" y="1647946"/>
              <a:ext cx="1592131" cy="461217"/>
            </a:xfrm>
            <a:prstGeom prst="rect">
              <a:avLst/>
            </a:prstGeom>
          </p:spPr>
          <p:txBody>
            <a:bodyPr wrap="square">
              <a:spAutoFit/>
            </a:bodyPr>
            <a:lstStyle/>
            <a:p>
              <a:pPr lvl="0" algn="ctr">
                <a:lnSpc>
                  <a:spcPct val="120000"/>
                </a:lnSpc>
                <a:spcAft>
                  <a:spcPts val="1000"/>
                </a:spcAft>
              </a:pPr>
              <a:r>
                <a:rPr lang="en-US" sz="2200">
                  <a:latin typeface="Arial" panose="020B0604020202020204" pitchFamily="34" charset="0"/>
                  <a:ea typeface="Calibri" panose="020F0502020204030204" pitchFamily="34" charset="0"/>
                  <a:cs typeface="Arial" panose="020B0604020202020204" pitchFamily="34" charset="0"/>
                </a:rPr>
                <a:t>Hóa lỏng</a:t>
              </a:r>
            </a:p>
          </p:txBody>
        </p:sp>
      </p:grpSp>
      <p:grpSp>
        <p:nvGrpSpPr>
          <p:cNvPr id="32" name="Group 31"/>
          <p:cNvGrpSpPr/>
          <p:nvPr/>
        </p:nvGrpSpPr>
        <p:grpSpPr>
          <a:xfrm>
            <a:off x="5283714" y="1847759"/>
            <a:ext cx="1592131" cy="567030"/>
            <a:chOff x="5283714" y="1619153"/>
            <a:chExt cx="1592131" cy="567030"/>
          </a:xfrm>
        </p:grpSpPr>
        <p:sp>
          <p:nvSpPr>
            <p:cNvPr id="12" name="Line 10"/>
            <p:cNvSpPr>
              <a:spLocks noChangeShapeType="1"/>
            </p:cNvSpPr>
            <p:nvPr/>
          </p:nvSpPr>
          <p:spPr bwMode="auto">
            <a:xfrm>
              <a:off x="5349845" y="2171896"/>
              <a:ext cx="1430338" cy="1428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Rectangle 26"/>
            <p:cNvSpPr/>
            <p:nvPr/>
          </p:nvSpPr>
          <p:spPr>
            <a:xfrm>
              <a:off x="5283714" y="1619153"/>
              <a:ext cx="1592131" cy="461217"/>
            </a:xfrm>
            <a:prstGeom prst="rect">
              <a:avLst/>
            </a:prstGeom>
          </p:spPr>
          <p:txBody>
            <a:bodyPr wrap="square">
              <a:spAutoFit/>
            </a:bodyPr>
            <a:lstStyle/>
            <a:p>
              <a:pPr lvl="0" algn="ctr">
                <a:lnSpc>
                  <a:spcPct val="120000"/>
                </a:lnSpc>
                <a:spcAft>
                  <a:spcPts val="1000"/>
                </a:spcAft>
              </a:pPr>
              <a:r>
                <a:rPr lang="en-US" sz="2200">
                  <a:latin typeface="Arial" panose="020B0604020202020204" pitchFamily="34" charset="0"/>
                  <a:ea typeface="Calibri" panose="020F0502020204030204" pitchFamily="34" charset="0"/>
                  <a:cs typeface="Arial" panose="020B0604020202020204" pitchFamily="34" charset="0"/>
                </a:rPr>
                <a:t>Bay hơi</a:t>
              </a:r>
            </a:p>
          </p:txBody>
        </p:sp>
      </p:grpSp>
      <p:grpSp>
        <p:nvGrpSpPr>
          <p:cNvPr id="33" name="Group 32"/>
          <p:cNvGrpSpPr/>
          <p:nvPr/>
        </p:nvGrpSpPr>
        <p:grpSpPr>
          <a:xfrm>
            <a:off x="5345938" y="3140694"/>
            <a:ext cx="1592131" cy="537350"/>
            <a:chOff x="5345938" y="2912088"/>
            <a:chExt cx="1592131" cy="537350"/>
          </a:xfrm>
        </p:grpSpPr>
        <p:sp>
          <p:nvSpPr>
            <p:cNvPr id="13" name="Line 12"/>
            <p:cNvSpPr>
              <a:spLocks noChangeShapeType="1"/>
            </p:cNvSpPr>
            <p:nvPr/>
          </p:nvSpPr>
          <p:spPr bwMode="auto">
            <a:xfrm flipH="1" flipV="1">
              <a:off x="5349844" y="2912088"/>
              <a:ext cx="1430338"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Rectangle 27"/>
            <p:cNvSpPr/>
            <p:nvPr/>
          </p:nvSpPr>
          <p:spPr>
            <a:xfrm>
              <a:off x="5345938" y="2988221"/>
              <a:ext cx="1592131" cy="461217"/>
            </a:xfrm>
            <a:prstGeom prst="rect">
              <a:avLst/>
            </a:prstGeom>
          </p:spPr>
          <p:txBody>
            <a:bodyPr wrap="square">
              <a:spAutoFit/>
            </a:bodyPr>
            <a:lstStyle/>
            <a:p>
              <a:pPr lvl="0" algn="ctr">
                <a:lnSpc>
                  <a:spcPct val="120000"/>
                </a:lnSpc>
                <a:spcAft>
                  <a:spcPts val="1000"/>
                </a:spcAft>
              </a:pPr>
              <a:r>
                <a:rPr lang="en-US" sz="2200">
                  <a:latin typeface="Arial" panose="020B0604020202020204" pitchFamily="34" charset="0"/>
                  <a:ea typeface="Calibri" panose="020F0502020204030204" pitchFamily="34" charset="0"/>
                  <a:cs typeface="Arial" panose="020B0604020202020204" pitchFamily="34" charset="0"/>
                </a:rPr>
                <a:t>Ngưng tụ</a:t>
              </a:r>
            </a:p>
          </p:txBody>
        </p:sp>
      </p:grpSp>
      <p:grpSp>
        <p:nvGrpSpPr>
          <p:cNvPr id="34" name="Group 33"/>
          <p:cNvGrpSpPr/>
          <p:nvPr/>
        </p:nvGrpSpPr>
        <p:grpSpPr>
          <a:xfrm>
            <a:off x="1872233" y="3102594"/>
            <a:ext cx="1592131" cy="594756"/>
            <a:chOff x="1872233" y="2873988"/>
            <a:chExt cx="1592131" cy="594756"/>
          </a:xfrm>
        </p:grpSpPr>
        <p:sp>
          <p:nvSpPr>
            <p:cNvPr id="14" name="Line 15"/>
            <p:cNvSpPr>
              <a:spLocks noChangeShapeType="1"/>
            </p:cNvSpPr>
            <p:nvPr/>
          </p:nvSpPr>
          <p:spPr bwMode="auto">
            <a:xfrm flipH="1" flipV="1">
              <a:off x="1954182" y="2873988"/>
              <a:ext cx="144145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Rectangle 28"/>
            <p:cNvSpPr/>
            <p:nvPr/>
          </p:nvSpPr>
          <p:spPr>
            <a:xfrm>
              <a:off x="1872233" y="3007527"/>
              <a:ext cx="1592131" cy="461217"/>
            </a:xfrm>
            <a:prstGeom prst="rect">
              <a:avLst/>
            </a:prstGeom>
          </p:spPr>
          <p:txBody>
            <a:bodyPr wrap="square">
              <a:spAutoFit/>
            </a:bodyPr>
            <a:lstStyle/>
            <a:p>
              <a:pPr lvl="0" algn="ctr">
                <a:lnSpc>
                  <a:spcPct val="120000"/>
                </a:lnSpc>
                <a:spcAft>
                  <a:spcPts val="1000"/>
                </a:spcAft>
              </a:pPr>
              <a:r>
                <a:rPr lang="en-GB" sz="2200">
                  <a:latin typeface="Arial" panose="020B0604020202020204" pitchFamily="34" charset="0"/>
                  <a:ea typeface="Calibri" panose="020F0502020204030204" pitchFamily="34" charset="0"/>
                  <a:cs typeface="Arial" panose="020B0604020202020204" pitchFamily="34" charset="0"/>
                </a:rPr>
                <a:t>Đông đặc</a:t>
              </a:r>
              <a:endParaRPr lang="en-US" sz="2200">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4">
                                            <p:txEl>
                                              <p:pRg st="0" end="0"/>
                                            </p:txEl>
                                          </p:spTgt>
                                        </p:tgtEl>
                                        <p:attrNameLst>
                                          <p:attrName>style.visibility</p:attrName>
                                        </p:attrNameLst>
                                      </p:cBhvr>
                                      <p:to>
                                        <p:strVal val="visible"/>
                                      </p:to>
                                    </p:set>
                                    <p:animEffect transition="in" filter="barn(inVertical)">
                                      <p:cBhvr>
                                        <p:cTn id="24" dur="500"/>
                                        <p:tgtEl>
                                          <p:spTgt spid="2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5">
                                            <p:txEl>
                                              <p:pRg st="0" end="0"/>
                                            </p:txEl>
                                          </p:spTgt>
                                        </p:tgtEl>
                                        <p:attrNameLst>
                                          <p:attrName>style.visibility</p:attrName>
                                        </p:attrNameLst>
                                      </p:cBhvr>
                                      <p:to>
                                        <p:strVal val="visible"/>
                                      </p:to>
                                    </p:set>
                                    <p:animEffect transition="in" filter="barn(inVertical)">
                                      <p:cBhvr>
                                        <p:cTn id="29" dur="500"/>
                                        <p:tgtEl>
                                          <p:spTgt spid="2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barn(inVertical)">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
        <p:nvSpPr>
          <p:cNvPr id="6" name="Rectangle 5"/>
          <p:cNvSpPr/>
          <p:nvPr/>
        </p:nvSpPr>
        <p:spPr>
          <a:xfrm>
            <a:off x="672607" y="385087"/>
            <a:ext cx="7798785" cy="1034899"/>
          </a:xfrm>
          <a:prstGeom prst="rect">
            <a:avLst/>
          </a:prstGeom>
        </p:spPr>
        <p:txBody>
          <a:bodyPr wrap="square">
            <a:spAutoFit/>
          </a:bodyPr>
          <a:lstStyle/>
          <a:p>
            <a:pPr>
              <a:lnSpc>
                <a:spcPct val="135000"/>
              </a:lnSpc>
              <a:spcBef>
                <a:spcPts val="600"/>
              </a:spcBef>
              <a:spcAft>
                <a:spcPts val="600"/>
              </a:spcAft>
            </a:pPr>
            <a:r>
              <a:rPr lang="en-GB" sz="2400" b="1">
                <a:solidFill>
                  <a:schemeClr val="tx1">
                    <a:lumMod val="50000"/>
                  </a:schemeClr>
                </a:solidFill>
                <a:latin typeface="Arial" panose="020B0604020202020204" pitchFamily="34" charset="0"/>
                <a:cs typeface="Arial" panose="020B0604020202020204" pitchFamily="34" charset="0"/>
              </a:rPr>
              <a:t>Câu 2: </a:t>
            </a:r>
            <a:r>
              <a:rPr lang="vi-VN" sz="2400">
                <a:solidFill>
                  <a:schemeClr val="tx1">
                    <a:lumMod val="50000"/>
                  </a:schemeClr>
                </a:solidFill>
                <a:latin typeface="Arial" panose="020B0604020202020204" pitchFamily="34" charset="0"/>
                <a:cs typeface="Arial" panose="020B0604020202020204" pitchFamily="34" charset="0"/>
              </a:rPr>
              <a:t>Hiện tượng tự nhiên nào sau đây là do hơi nước ngưng tụ?</a:t>
            </a:r>
            <a:endParaRPr lang="en-US" sz="2400">
              <a:solidFill>
                <a:schemeClr val="tx1">
                  <a:lumMod val="50000"/>
                </a:schemeClr>
              </a:solidFill>
              <a:latin typeface="Arial" panose="020B0604020202020204" pitchFamily="34" charset="0"/>
              <a:cs typeface="Arial" panose="020B0604020202020204" pitchFamily="34" charset="0"/>
            </a:endParaRPr>
          </a:p>
        </p:txBody>
      </p:sp>
      <p:sp>
        <p:nvSpPr>
          <p:cNvPr id="7" name="Rectangle 6"/>
          <p:cNvSpPr/>
          <p:nvPr/>
        </p:nvSpPr>
        <p:spPr>
          <a:xfrm>
            <a:off x="2767263" y="1710813"/>
            <a:ext cx="4572000" cy="2548390"/>
          </a:xfrm>
          <a:prstGeom prst="rect">
            <a:avLst/>
          </a:prstGeom>
        </p:spPr>
        <p:txBody>
          <a:bodyPr>
            <a:spAutoFit/>
          </a:bodyPr>
          <a:lstStyle/>
          <a:p>
            <a:pPr>
              <a:lnSpc>
                <a:spcPct val="135000"/>
              </a:lnSpc>
              <a:spcBef>
                <a:spcPts val="600"/>
              </a:spcBef>
              <a:spcAft>
                <a:spcPts val="600"/>
              </a:spcAft>
            </a:pPr>
            <a:r>
              <a:rPr lang="vi-VN" sz="2400">
                <a:solidFill>
                  <a:srgbClr val="002060"/>
                </a:solidFill>
                <a:latin typeface="Arial" panose="020B0604020202020204" pitchFamily="34" charset="0"/>
                <a:cs typeface="Arial" panose="020B0604020202020204" pitchFamily="34" charset="0"/>
              </a:rPr>
              <a:t>A. Tạo thành mây.</a:t>
            </a:r>
          </a:p>
          <a:p>
            <a:pPr>
              <a:lnSpc>
                <a:spcPct val="135000"/>
              </a:lnSpc>
              <a:spcBef>
                <a:spcPts val="600"/>
              </a:spcBef>
              <a:spcAft>
                <a:spcPts val="600"/>
              </a:spcAft>
            </a:pPr>
            <a:r>
              <a:rPr lang="vi-VN" sz="2400">
                <a:solidFill>
                  <a:srgbClr val="002060"/>
                </a:solidFill>
                <a:latin typeface="Arial" panose="020B0604020202020204" pitchFamily="34" charset="0"/>
                <a:cs typeface="Arial" panose="020B0604020202020204" pitchFamily="34" charset="0"/>
              </a:rPr>
              <a:t>B. Gió thổi.</a:t>
            </a:r>
          </a:p>
          <a:p>
            <a:pPr>
              <a:lnSpc>
                <a:spcPct val="135000"/>
              </a:lnSpc>
              <a:spcBef>
                <a:spcPts val="600"/>
              </a:spcBef>
              <a:spcAft>
                <a:spcPts val="600"/>
              </a:spcAft>
            </a:pPr>
            <a:r>
              <a:rPr lang="vi-VN" sz="2400">
                <a:solidFill>
                  <a:srgbClr val="002060"/>
                </a:solidFill>
                <a:latin typeface="Arial" panose="020B0604020202020204" pitchFamily="34" charset="0"/>
                <a:cs typeface="Arial" panose="020B0604020202020204" pitchFamily="34" charset="0"/>
              </a:rPr>
              <a:t>C. Mưa rơi.</a:t>
            </a:r>
          </a:p>
          <a:p>
            <a:pPr>
              <a:lnSpc>
                <a:spcPct val="135000"/>
              </a:lnSpc>
              <a:spcBef>
                <a:spcPts val="600"/>
              </a:spcBef>
              <a:spcAft>
                <a:spcPts val="600"/>
              </a:spcAft>
            </a:pPr>
            <a:r>
              <a:rPr lang="vi-VN" sz="2400">
                <a:solidFill>
                  <a:srgbClr val="002060"/>
                </a:solidFill>
                <a:latin typeface="Arial" panose="020B0604020202020204" pitchFamily="34" charset="0"/>
                <a:cs typeface="Arial" panose="020B0604020202020204" pitchFamily="34" charset="0"/>
              </a:rPr>
              <a:t>D. Lốc xoáy.</a:t>
            </a:r>
          </a:p>
        </p:txBody>
      </p:sp>
    </p:spTree>
    <p:extLst>
      <p:ext uri="{BB962C8B-B14F-4D97-AF65-F5344CB8AC3E}">
        <p14:creationId xmlns:p14="http://schemas.microsoft.com/office/powerpoint/2010/main" val="263490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mph" presetSubtype="0" fill="hold" nodeType="clickEffect">
                                  <p:stCondLst>
                                    <p:cond delay="0"/>
                                  </p:stCondLst>
                                  <p:iterate type="lt">
                                    <p:tmPct val="4000"/>
                                  </p:iterate>
                                  <p:childTnLst>
                                    <p:set>
                                      <p:cBhvr override="childStyle">
                                        <p:cTn id="22" dur="500" fill="hold"/>
                                        <p:tgtEl>
                                          <p:spTgt spid="7">
                                            <p:txEl>
                                              <p:pRg st="0" end="0"/>
                                            </p:txEl>
                                          </p:spTgt>
                                        </p:tgtEl>
                                        <p:attrNameLst>
                                          <p:attrName>style.color</p:attrName>
                                        </p:attrNameLst>
                                      </p:cBhvr>
                                      <p:to>
                                        <p:clrVal>
                                          <a:srgbClr val="FF0000"/>
                                        </p:clrVal>
                                      </p:to>
                                    </p:set>
                                    <p:set>
                                      <p:cBhvr>
                                        <p:cTn id="23" dur="500" fill="hold"/>
                                        <p:tgtEl>
                                          <p:spTgt spid="7">
                                            <p:txEl>
                                              <p:pRg st="0" end="0"/>
                                            </p:txEl>
                                          </p:spTgt>
                                        </p:tgtEl>
                                        <p:attrNameLst>
                                          <p:attrName>fillcolor</p:attrName>
                                        </p:attrNameLst>
                                      </p:cBhvr>
                                      <p:to>
                                        <p:clrVal>
                                          <a:srgbClr val="FF0000"/>
                                        </p:clrVal>
                                      </p:to>
                                    </p:set>
                                    <p:set>
                                      <p:cBhvr>
                                        <p:cTn id="24" dur="500" fill="hold"/>
                                        <p:tgtEl>
                                          <p:spTgt spid="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
        <p:nvSpPr>
          <p:cNvPr id="6" name="Rectangle 5"/>
          <p:cNvSpPr/>
          <p:nvPr/>
        </p:nvSpPr>
        <p:spPr>
          <a:xfrm>
            <a:off x="335723" y="44841"/>
            <a:ext cx="8531551" cy="1413400"/>
          </a:xfrm>
          <a:prstGeom prst="rect">
            <a:avLst/>
          </a:prstGeom>
        </p:spPr>
        <p:txBody>
          <a:bodyPr wrap="square">
            <a:spAutoFit/>
          </a:bodyPr>
          <a:lstStyle/>
          <a:p>
            <a:pPr algn="just">
              <a:lnSpc>
                <a:spcPct val="135000"/>
              </a:lnSpc>
              <a:spcBef>
                <a:spcPts val="600"/>
              </a:spcBef>
              <a:spcAft>
                <a:spcPts val="600"/>
              </a:spcAft>
            </a:pPr>
            <a:r>
              <a:rPr lang="en-GB" sz="2200" b="1">
                <a:solidFill>
                  <a:schemeClr val="tx1">
                    <a:lumMod val="50000"/>
                  </a:schemeClr>
                </a:solidFill>
                <a:latin typeface="+mn-lt"/>
                <a:cs typeface="Arial" panose="020B0604020202020204" pitchFamily="34" charset="0"/>
              </a:rPr>
              <a:t>Câu 3: </a:t>
            </a:r>
            <a:r>
              <a:rPr lang="vi-VN" sz="2200">
                <a:latin typeface="+mn-lt"/>
              </a:rPr>
              <a:t>Một số chất khí có mùi thơm toả ra từ bông hoa hồng làm ta có thể ngửi thấy mùi hoa thơm. Điều này thể hiện tính chất nào của thể khí?</a:t>
            </a:r>
            <a:endParaRPr lang="en-US" sz="2200">
              <a:solidFill>
                <a:schemeClr val="tx1">
                  <a:lumMod val="50000"/>
                </a:schemeClr>
              </a:solidFill>
              <a:latin typeface="+mn-lt"/>
              <a:cs typeface="Arial" panose="020B0604020202020204" pitchFamily="34" charset="0"/>
            </a:endParaRPr>
          </a:p>
        </p:txBody>
      </p:sp>
      <p:sp>
        <p:nvSpPr>
          <p:cNvPr id="7" name="Rectangle 6"/>
          <p:cNvSpPr/>
          <p:nvPr/>
        </p:nvSpPr>
        <p:spPr>
          <a:xfrm>
            <a:off x="1544895" y="1822147"/>
            <a:ext cx="7442694" cy="2382191"/>
          </a:xfrm>
          <a:prstGeom prst="rect">
            <a:avLst/>
          </a:prstGeom>
        </p:spPr>
        <p:txBody>
          <a:bodyPr wrap="square">
            <a:spAutoFit/>
          </a:bodyPr>
          <a:lstStyle/>
          <a:p>
            <a:pPr>
              <a:lnSpc>
                <a:spcPct val="135000"/>
              </a:lnSpc>
              <a:spcBef>
                <a:spcPts val="600"/>
              </a:spcBef>
              <a:spcAft>
                <a:spcPts val="600"/>
              </a:spcAft>
            </a:pPr>
            <a:r>
              <a:rPr lang="vi-VN" sz="2200">
                <a:solidFill>
                  <a:srgbClr val="002060"/>
                </a:solidFill>
                <a:latin typeface="+mn-lt"/>
                <a:cs typeface="Arial" panose="020B0604020202020204" pitchFamily="34" charset="0"/>
              </a:rPr>
              <a:t>A. </a:t>
            </a:r>
            <a:r>
              <a:rPr lang="vi-VN" sz="2200">
                <a:solidFill>
                  <a:srgbClr val="002060"/>
                </a:solidFill>
                <a:latin typeface="+mn-lt"/>
              </a:rPr>
              <a:t>Dễ dàng nén được.</a:t>
            </a:r>
            <a:endParaRPr lang="vi-VN" sz="2200">
              <a:solidFill>
                <a:srgbClr val="002060"/>
              </a:solidFill>
              <a:latin typeface="+mn-lt"/>
              <a:cs typeface="Arial" panose="020B0604020202020204" pitchFamily="34" charset="0"/>
            </a:endParaRPr>
          </a:p>
          <a:p>
            <a:pPr>
              <a:lnSpc>
                <a:spcPct val="135000"/>
              </a:lnSpc>
              <a:spcBef>
                <a:spcPts val="600"/>
              </a:spcBef>
              <a:spcAft>
                <a:spcPts val="600"/>
              </a:spcAft>
            </a:pPr>
            <a:r>
              <a:rPr lang="vi-VN" sz="2200">
                <a:solidFill>
                  <a:srgbClr val="002060"/>
                </a:solidFill>
                <a:latin typeface="+mn-lt"/>
                <a:cs typeface="Arial" panose="020B0604020202020204" pitchFamily="34" charset="0"/>
              </a:rPr>
              <a:t>B. </a:t>
            </a:r>
            <a:r>
              <a:rPr lang="en-US" sz="2200">
                <a:solidFill>
                  <a:srgbClr val="002060"/>
                </a:solidFill>
                <a:latin typeface="+mn-lt"/>
              </a:rPr>
              <a:t>Không có hình dạng xác định</a:t>
            </a:r>
            <a:r>
              <a:rPr lang="vi-VN" sz="2200">
                <a:solidFill>
                  <a:srgbClr val="002060"/>
                </a:solidFill>
                <a:latin typeface="+mn-lt"/>
                <a:cs typeface="Arial" panose="020B0604020202020204" pitchFamily="34" charset="0"/>
              </a:rPr>
              <a:t>.</a:t>
            </a:r>
          </a:p>
          <a:p>
            <a:pPr>
              <a:lnSpc>
                <a:spcPct val="135000"/>
              </a:lnSpc>
              <a:spcBef>
                <a:spcPts val="600"/>
              </a:spcBef>
              <a:spcAft>
                <a:spcPts val="600"/>
              </a:spcAft>
            </a:pPr>
            <a:r>
              <a:rPr lang="vi-VN" sz="2200">
                <a:solidFill>
                  <a:srgbClr val="002060"/>
                </a:solidFill>
                <a:latin typeface="+mn-lt"/>
                <a:cs typeface="Arial" panose="020B0604020202020204" pitchFamily="34" charset="0"/>
              </a:rPr>
              <a:t>C. </a:t>
            </a:r>
            <a:r>
              <a:rPr lang="vi-VN" sz="2200">
                <a:solidFill>
                  <a:srgbClr val="002060"/>
                </a:solidFill>
                <a:latin typeface="+mn-lt"/>
              </a:rPr>
              <a:t>Có th</a:t>
            </a:r>
            <a:r>
              <a:rPr lang="en-GB" sz="2200">
                <a:solidFill>
                  <a:srgbClr val="002060"/>
                </a:solidFill>
                <a:latin typeface="+mn-lt"/>
              </a:rPr>
              <a:t>ể</a:t>
            </a:r>
            <a:r>
              <a:rPr lang="vi-VN" sz="2200">
                <a:solidFill>
                  <a:srgbClr val="002060"/>
                </a:solidFill>
                <a:latin typeface="+mn-lt"/>
              </a:rPr>
              <a:t> lan toả trong không gian theo mọi hướng</a:t>
            </a:r>
            <a:r>
              <a:rPr lang="vi-VN" sz="2200">
                <a:solidFill>
                  <a:srgbClr val="002060"/>
                </a:solidFill>
                <a:latin typeface="+mn-lt"/>
                <a:cs typeface="Arial" panose="020B0604020202020204" pitchFamily="34" charset="0"/>
              </a:rPr>
              <a:t>.</a:t>
            </a:r>
          </a:p>
          <a:p>
            <a:pPr>
              <a:lnSpc>
                <a:spcPct val="135000"/>
              </a:lnSpc>
              <a:spcBef>
                <a:spcPts val="600"/>
              </a:spcBef>
              <a:spcAft>
                <a:spcPts val="600"/>
              </a:spcAft>
            </a:pPr>
            <a:r>
              <a:rPr lang="vi-VN" sz="2200">
                <a:solidFill>
                  <a:srgbClr val="002060"/>
                </a:solidFill>
                <a:latin typeface="+mn-lt"/>
                <a:cs typeface="Arial" panose="020B0604020202020204" pitchFamily="34" charset="0"/>
              </a:rPr>
              <a:t>D. </a:t>
            </a:r>
            <a:r>
              <a:rPr lang="vi-VN" sz="2200">
                <a:solidFill>
                  <a:srgbClr val="002060"/>
                </a:solidFill>
                <a:latin typeface="+mn-lt"/>
              </a:rPr>
              <a:t>Không chảy được</a:t>
            </a:r>
            <a:r>
              <a:rPr lang="vi-VN" sz="2200">
                <a:solidFill>
                  <a:srgbClr val="002060"/>
                </a:solidFill>
                <a:latin typeface="+mn-lt"/>
                <a:cs typeface="Arial" panose="020B0604020202020204" pitchFamily="34" charset="0"/>
              </a:rPr>
              <a:t>.</a:t>
            </a:r>
          </a:p>
        </p:txBody>
      </p:sp>
    </p:spTree>
    <p:extLst>
      <p:ext uri="{BB962C8B-B14F-4D97-AF65-F5344CB8AC3E}">
        <p14:creationId xmlns:p14="http://schemas.microsoft.com/office/powerpoint/2010/main" val="67935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iterate type="lt">
                                    <p:tmAbs val="0"/>
                                  </p:iterate>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mph" presetSubtype="0" fill="hold" nodeType="clickEffect">
                                  <p:stCondLst>
                                    <p:cond delay="0"/>
                                  </p:stCondLst>
                                  <p:iterate type="lt">
                                    <p:tmPct val="4000"/>
                                  </p:iterate>
                                  <p:childTnLst>
                                    <p:set>
                                      <p:cBhvr override="childStyle">
                                        <p:cTn id="22" dur="500" fill="hold"/>
                                        <p:tgtEl>
                                          <p:spTgt spid="7">
                                            <p:txEl>
                                              <p:pRg st="2" end="2"/>
                                            </p:txEl>
                                          </p:spTgt>
                                        </p:tgtEl>
                                        <p:attrNameLst>
                                          <p:attrName>style.color</p:attrName>
                                        </p:attrNameLst>
                                      </p:cBhvr>
                                      <p:to>
                                        <p:clrVal>
                                          <a:srgbClr val="FF0000"/>
                                        </p:clrVal>
                                      </p:to>
                                    </p:set>
                                    <p:set>
                                      <p:cBhvr>
                                        <p:cTn id="23" dur="500" fill="hold"/>
                                        <p:tgtEl>
                                          <p:spTgt spid="7">
                                            <p:txEl>
                                              <p:pRg st="2" end="2"/>
                                            </p:txEl>
                                          </p:spTgt>
                                        </p:tgtEl>
                                        <p:attrNameLst>
                                          <p:attrName>fillcolor</p:attrName>
                                        </p:attrNameLst>
                                      </p:cBhvr>
                                      <p:to>
                                        <p:clrVal>
                                          <a:srgbClr val="FF0000"/>
                                        </p:clrVal>
                                      </p:to>
                                    </p:set>
                                    <p:set>
                                      <p:cBhvr>
                                        <p:cTn id="24" dur="500" fill="hold"/>
                                        <p:tgtEl>
                                          <p:spTgt spid="7">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
        <p:nvSpPr>
          <p:cNvPr id="6" name="Rectangle 5"/>
          <p:cNvSpPr/>
          <p:nvPr/>
        </p:nvSpPr>
        <p:spPr>
          <a:xfrm>
            <a:off x="333009" y="498173"/>
            <a:ext cx="8810991" cy="590931"/>
          </a:xfrm>
          <a:prstGeom prst="rect">
            <a:avLst/>
          </a:prstGeom>
        </p:spPr>
        <p:txBody>
          <a:bodyPr wrap="square">
            <a:spAutoFit/>
          </a:bodyPr>
          <a:lstStyle/>
          <a:p>
            <a:pPr>
              <a:lnSpc>
                <a:spcPct val="135000"/>
              </a:lnSpc>
            </a:pPr>
            <a:r>
              <a:rPr lang="en-GB" sz="2400" b="1">
                <a:solidFill>
                  <a:schemeClr val="tx1">
                    <a:lumMod val="50000"/>
                  </a:schemeClr>
                </a:solidFill>
                <a:latin typeface="Arial" panose="020B0604020202020204" pitchFamily="34" charset="0"/>
                <a:cs typeface="Arial" panose="020B0604020202020204" pitchFamily="34" charset="0"/>
              </a:rPr>
              <a:t>Câu 4: </a:t>
            </a:r>
            <a:r>
              <a:rPr lang="en-US" altLang="vi-VN" sz="2400">
                <a:solidFill>
                  <a:schemeClr val="tx1">
                    <a:lumMod val="50000"/>
                  </a:schemeClr>
                </a:solidFill>
                <a:latin typeface="Arial" panose="020B0604020202020204" pitchFamily="34" charset="0"/>
                <a:cs typeface="Arial" panose="020B0604020202020204" pitchFamily="34" charset="0"/>
              </a:rPr>
              <a:t>Sự chuyển thể nào sau đây xảy ra ở nhiệt độ xác định?</a:t>
            </a:r>
            <a:endParaRPr lang="en-US" sz="2400">
              <a:solidFill>
                <a:schemeClr val="tx1">
                  <a:lumMod val="50000"/>
                </a:schemeClr>
              </a:solidFill>
              <a:latin typeface="Arial" panose="020B0604020202020204" pitchFamily="34" charset="0"/>
              <a:cs typeface="Arial" panose="020B0604020202020204" pitchFamily="34" charset="0"/>
            </a:endParaRPr>
          </a:p>
        </p:txBody>
      </p:sp>
      <p:sp>
        <p:nvSpPr>
          <p:cNvPr id="8" name="Rectangle 7"/>
          <p:cNvSpPr/>
          <p:nvPr/>
        </p:nvSpPr>
        <p:spPr>
          <a:xfrm>
            <a:off x="2964147" y="1493905"/>
            <a:ext cx="2444535" cy="461665"/>
          </a:xfrm>
          <a:prstGeom prst="rect">
            <a:avLst/>
          </a:prstGeom>
        </p:spPr>
        <p:txBody>
          <a:bodyPr wrap="square">
            <a:spAutoFit/>
          </a:bodyPr>
          <a:lstStyle/>
          <a:p>
            <a:r>
              <a:rPr lang="fr-FR" altLang="vi-VN" sz="2400">
                <a:latin typeface="Arial" panose="020B0604020202020204" pitchFamily="34" charset="0"/>
                <a:cs typeface="Arial" panose="020B0604020202020204" pitchFamily="34" charset="0"/>
              </a:rPr>
              <a:t>A. Ngưng tụ.</a:t>
            </a:r>
            <a:endParaRPr lang="en-US" sz="2400">
              <a:latin typeface="Arial" panose="020B0604020202020204" pitchFamily="34" charset="0"/>
              <a:cs typeface="Arial" panose="020B0604020202020204" pitchFamily="34" charset="0"/>
            </a:endParaRPr>
          </a:p>
        </p:txBody>
      </p:sp>
      <p:sp>
        <p:nvSpPr>
          <p:cNvPr id="9" name="Rectangle 8"/>
          <p:cNvSpPr/>
          <p:nvPr/>
        </p:nvSpPr>
        <p:spPr>
          <a:xfrm>
            <a:off x="2964147" y="2112879"/>
            <a:ext cx="2124496" cy="461665"/>
          </a:xfrm>
          <a:prstGeom prst="rect">
            <a:avLst/>
          </a:prstGeom>
        </p:spPr>
        <p:txBody>
          <a:bodyPr wrap="square">
            <a:spAutoFit/>
          </a:bodyPr>
          <a:lstStyle/>
          <a:p>
            <a:r>
              <a:rPr lang="en-US" altLang="vi-VN" sz="2400">
                <a:latin typeface="Arial" panose="020B0604020202020204" pitchFamily="34" charset="0"/>
                <a:cs typeface="Arial" panose="020B0604020202020204" pitchFamily="34" charset="0"/>
              </a:rPr>
              <a:t>B. </a:t>
            </a:r>
            <a:r>
              <a:rPr lang="fr-FR" altLang="vi-VN" sz="2400">
                <a:latin typeface="Arial" panose="020B0604020202020204" pitchFamily="34" charset="0"/>
                <a:cs typeface="Arial" panose="020B0604020202020204" pitchFamily="34" charset="0"/>
              </a:rPr>
              <a:t>Hóa hơi.</a:t>
            </a:r>
            <a:endParaRPr lang="en-US" sz="2400">
              <a:latin typeface="Arial" panose="020B0604020202020204" pitchFamily="34" charset="0"/>
              <a:cs typeface="Arial" panose="020B0604020202020204" pitchFamily="34" charset="0"/>
            </a:endParaRPr>
          </a:p>
        </p:txBody>
      </p:sp>
      <p:sp>
        <p:nvSpPr>
          <p:cNvPr id="10" name="Rectangle 9"/>
          <p:cNvSpPr/>
          <p:nvPr/>
        </p:nvSpPr>
        <p:spPr>
          <a:xfrm>
            <a:off x="2964147" y="2731853"/>
            <a:ext cx="4622108" cy="549381"/>
          </a:xfrm>
          <a:prstGeom prst="rect">
            <a:avLst/>
          </a:prstGeom>
        </p:spPr>
        <p:txBody>
          <a:bodyPr wrap="square">
            <a:spAutoFit/>
          </a:bodyPr>
          <a:lstStyle/>
          <a:p>
            <a:pPr>
              <a:lnSpc>
                <a:spcPct val="135000"/>
              </a:lnSpc>
            </a:pPr>
            <a:r>
              <a:rPr lang="fr-FR" altLang="vi-VN" sz="2400">
                <a:latin typeface="Arial" panose="020B0604020202020204" pitchFamily="34" charset="0"/>
                <a:cs typeface="Arial" panose="020B0604020202020204" pitchFamily="34" charset="0"/>
              </a:rPr>
              <a:t>C. Bay hơi. </a:t>
            </a:r>
            <a:endParaRPr lang="en-US" sz="2400">
              <a:latin typeface="Arial" panose="020B0604020202020204" pitchFamily="34" charset="0"/>
              <a:cs typeface="Arial" panose="020B0604020202020204" pitchFamily="34" charset="0"/>
            </a:endParaRPr>
          </a:p>
        </p:txBody>
      </p:sp>
      <p:sp>
        <p:nvSpPr>
          <p:cNvPr id="11" name="Rectangle 10"/>
          <p:cNvSpPr/>
          <p:nvPr/>
        </p:nvSpPr>
        <p:spPr>
          <a:xfrm>
            <a:off x="2986104" y="3389180"/>
            <a:ext cx="4600151" cy="590931"/>
          </a:xfrm>
          <a:prstGeom prst="rect">
            <a:avLst/>
          </a:prstGeom>
        </p:spPr>
        <p:txBody>
          <a:bodyPr wrap="square">
            <a:spAutoFit/>
          </a:bodyPr>
          <a:lstStyle/>
          <a:p>
            <a:pPr>
              <a:lnSpc>
                <a:spcPct val="135000"/>
              </a:lnSpc>
              <a:defRPr/>
            </a:pPr>
            <a:r>
              <a:rPr lang="fr-FR" altLang="vi-VN" sz="2400">
                <a:latin typeface="Arial" panose="020B0604020202020204" pitchFamily="34" charset="0"/>
                <a:cs typeface="Arial" panose="020B0604020202020204" pitchFamily="34" charset="0"/>
              </a:rPr>
              <a:t>D. Sôi.</a:t>
            </a:r>
            <a:endParaRPr lang="vi-VN" altLang="vi-VN"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363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grpId="1" nodeType="clickEffect">
                                  <p:stCondLst>
                                    <p:cond delay="0"/>
                                  </p:stCondLst>
                                  <p:childTnLst>
                                    <p:animClr clrSpc="rgb" dir="cw">
                                      <p:cBhvr override="childStyle">
                                        <p:cTn id="30" dur="2000" fill="hold"/>
                                        <p:tgtEl>
                                          <p:spTgt spid="1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1"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8" name="Google Shape;488;p16"/>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33</a:t>
            </a:fld>
            <a:endParaRPr/>
          </a:p>
        </p:txBody>
      </p:sp>
      <p:sp>
        <p:nvSpPr>
          <p:cNvPr id="8" name="Google Shape;478;p15"/>
          <p:cNvSpPr txBox="1">
            <a:spLocks/>
          </p:cNvSpPr>
          <p:nvPr/>
        </p:nvSpPr>
        <p:spPr>
          <a:xfrm>
            <a:off x="2724097" y="763226"/>
            <a:ext cx="3428510" cy="57345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1pPr>
            <a:lvl2pPr marR="0" lvl="1"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2pPr>
            <a:lvl3pPr marR="0" lvl="2"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3pPr>
            <a:lvl4pPr marR="0" lvl="3"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4pPr>
            <a:lvl5pPr marR="0" lvl="4"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5pPr>
            <a:lvl6pPr marR="0" lvl="5"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6pPr>
            <a:lvl7pPr marR="0" lvl="6"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7pPr>
            <a:lvl8pPr marR="0" lvl="7"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8pPr>
            <a:lvl9pPr marR="0" lvl="8"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9pPr>
          </a:lstStyle>
          <a:p>
            <a:r>
              <a:rPr lang="en-GB" sz="3000">
                <a:latin typeface="Arial" panose="020B0604020202020204" pitchFamily="34" charset="0"/>
                <a:cs typeface="Arial" panose="020B0604020202020204" pitchFamily="34" charset="0"/>
              </a:rPr>
              <a:t>VẬN DỤNG</a:t>
            </a:r>
            <a:endParaRPr lang="vi-VN" sz="3000">
              <a:latin typeface="Arial" panose="020B0604020202020204" pitchFamily="34" charset="0"/>
              <a:cs typeface="Arial" panose="020B0604020202020204" pitchFamily="34" charset="0"/>
            </a:endParaRPr>
          </a:p>
        </p:txBody>
      </p:sp>
      <p:sp>
        <p:nvSpPr>
          <p:cNvPr id="6" name="Rectangle 5"/>
          <p:cNvSpPr/>
          <p:nvPr/>
        </p:nvSpPr>
        <p:spPr>
          <a:xfrm>
            <a:off x="605767" y="2707353"/>
            <a:ext cx="8091950" cy="2277547"/>
          </a:xfrm>
          <a:prstGeom prst="rect">
            <a:avLst/>
          </a:prstGeom>
        </p:spPr>
        <p:txBody>
          <a:bodyPr wrap="square">
            <a:spAutoFit/>
          </a:bodyPr>
          <a:lstStyle/>
          <a:p>
            <a:pPr algn="just">
              <a:lnSpc>
                <a:spcPct val="150000"/>
              </a:lnSpc>
              <a:spcBef>
                <a:spcPts val="600"/>
              </a:spcBef>
              <a:spcAft>
                <a:spcPts val="600"/>
              </a:spcAft>
            </a:pPr>
            <a:r>
              <a:rPr lang="en-GB" sz="2200" b="1">
                <a:solidFill>
                  <a:schemeClr val="bg1"/>
                </a:solidFill>
                <a:latin typeface="Arial" panose="020B0604020202020204" pitchFamily="34" charset="0"/>
                <a:ea typeface="Calibri" panose="020F0502020204030204" pitchFamily="34" charset="0"/>
                <a:cs typeface="Arial" panose="020B0604020202020204" pitchFamily="34" charset="0"/>
              </a:rPr>
              <a:t>Câu 1: </a:t>
            </a:r>
            <a:r>
              <a:rPr lang="en-GB" sz="2200">
                <a:solidFill>
                  <a:schemeClr val="bg1"/>
                </a:solidFill>
                <a:latin typeface="Arial" panose="020B0604020202020204" pitchFamily="34" charset="0"/>
                <a:ea typeface="Calibri" panose="020F0502020204030204" pitchFamily="34" charset="0"/>
                <a:cs typeface="Arial" panose="020B0604020202020204" pitchFamily="34" charset="0"/>
              </a:rPr>
              <a:t>Phơi quần áo ở nơi có nắng hoặc gió thì quần áo khô nhanh hơn. Theo em nắng và gió ảnh hưởng như thế nào đến sự bay hơi nhanh, chậm của nước?</a:t>
            </a:r>
          </a:p>
          <a:p>
            <a:pPr algn="just">
              <a:lnSpc>
                <a:spcPct val="150000"/>
              </a:lnSpc>
              <a:spcBef>
                <a:spcPts val="600"/>
              </a:spcBef>
              <a:spcAft>
                <a:spcPts val="600"/>
              </a:spcAft>
            </a:pPr>
            <a:r>
              <a:rPr lang="en-GB" sz="2200" b="1">
                <a:solidFill>
                  <a:schemeClr val="bg1"/>
                </a:solidFill>
                <a:latin typeface="Arial" panose="020B0604020202020204" pitchFamily="34" charset="0"/>
                <a:ea typeface="Calibri" panose="020F0502020204030204" pitchFamily="34" charset="0"/>
                <a:cs typeface="Arial" panose="020B0604020202020204" pitchFamily="34" charset="0"/>
              </a:rPr>
              <a:t>Câu 2: </a:t>
            </a:r>
            <a:r>
              <a:rPr lang="en-GB" sz="2200">
                <a:solidFill>
                  <a:schemeClr val="bg1"/>
                </a:solidFill>
                <a:latin typeface="Arial" panose="020B0604020202020204" pitchFamily="34" charset="0"/>
                <a:ea typeface="Calibri" panose="020F0502020204030204" pitchFamily="34" charset="0"/>
                <a:cs typeface="Arial" panose="020B0604020202020204" pitchFamily="34" charset="0"/>
              </a:rPr>
              <a:t>Giải thích vì sao chất làm bình chứa phải ở thể rắn?</a:t>
            </a:r>
            <a:endParaRPr lang="en-US" sz="22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34"/>
          <p:cNvSpPr txBox="1">
            <a:spLocks noGrp="1"/>
          </p:cNvSpPr>
          <p:nvPr>
            <p:ph type="body" idx="4294967295"/>
          </p:nvPr>
        </p:nvSpPr>
        <p:spPr>
          <a:xfrm>
            <a:off x="288724" y="2258582"/>
            <a:ext cx="2676546" cy="1406128"/>
          </a:xfrm>
          <a:prstGeom prst="rect">
            <a:avLst/>
          </a:prstGeom>
        </p:spPr>
        <p:txBody>
          <a:bodyPr spcFirstLastPara="1" wrap="square" lIns="91425" tIns="91425" rIns="91425" bIns="91425" anchor="b" anchorCtr="0">
            <a:noAutofit/>
          </a:bodyPr>
          <a:lstStyle/>
          <a:p>
            <a:pPr marL="0" lvl="0" indent="0" algn="ctr" rtl="0">
              <a:lnSpc>
                <a:spcPct val="135000"/>
              </a:lnSpc>
              <a:spcBef>
                <a:spcPts val="600"/>
              </a:spcBef>
              <a:spcAft>
                <a:spcPts val="600"/>
              </a:spcAft>
              <a:buNone/>
            </a:pPr>
            <a:r>
              <a:rPr lang="en-GB" sz="2600" b="1">
                <a:solidFill>
                  <a:srgbClr val="FFFFFF"/>
                </a:solidFill>
                <a:latin typeface="Arial" panose="020B0604020202020204" pitchFamily="34" charset="0"/>
                <a:ea typeface="Oswald"/>
                <a:cs typeface="Arial" panose="020B0604020202020204" pitchFamily="34" charset="0"/>
                <a:sym typeface="Oswald"/>
              </a:rPr>
              <a:t>HƯỚNG DẪN VỀ NHÀ</a:t>
            </a:r>
            <a:r>
              <a:rPr lang="en"/>
              <a:t>.</a:t>
            </a:r>
            <a:endParaRPr/>
          </a:p>
        </p:txBody>
      </p:sp>
      <p:sp>
        <p:nvSpPr>
          <p:cNvPr id="708" name="Google Shape;708;p34"/>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34</a:t>
            </a:fld>
            <a:endParaRPr/>
          </a:p>
        </p:txBody>
      </p:sp>
      <p:grpSp>
        <p:nvGrpSpPr>
          <p:cNvPr id="709" name="Google Shape;709;p34"/>
          <p:cNvGrpSpPr/>
          <p:nvPr/>
        </p:nvGrpSpPr>
        <p:grpSpPr>
          <a:xfrm>
            <a:off x="3422469" y="966652"/>
            <a:ext cx="5589184" cy="4176848"/>
            <a:chOff x="1177450" y="241631"/>
            <a:chExt cx="6173152" cy="3616776"/>
          </a:xfrm>
        </p:grpSpPr>
        <p:sp>
          <p:nvSpPr>
            <p:cNvPr id="710" name="Google Shape;710;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lt2"/>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 name="Google Shape;711;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lt2"/>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 name="Google Shape;712;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3" name="Google Shape;713;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 name="Google Shape;707;p34"/>
          <p:cNvSpPr txBox="1">
            <a:spLocks/>
          </p:cNvSpPr>
          <p:nvPr/>
        </p:nvSpPr>
        <p:spPr>
          <a:xfrm>
            <a:off x="4241349" y="966552"/>
            <a:ext cx="3824849" cy="88854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Source Sans Pro"/>
              <a:buChar char="◉"/>
              <a:defRPr sz="2000" b="0" i="0" u="none" strike="noStrike" cap="none">
                <a:solidFill>
                  <a:schemeClr val="dk1"/>
                </a:solidFill>
                <a:latin typeface="Source Sans Pro"/>
                <a:ea typeface="Source Sans Pro"/>
                <a:cs typeface="Source Sans Pro"/>
                <a:sym typeface="Source Sans Pro"/>
              </a:defRPr>
            </a:lvl1pPr>
            <a:lvl2pPr marL="914400" marR="0" lvl="1"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buFont typeface="Source Sans Pro"/>
              <a:buNone/>
            </a:pPr>
            <a:r>
              <a:rPr lang="vi-VN"/>
              <a:t>.</a:t>
            </a:r>
          </a:p>
        </p:txBody>
      </p:sp>
      <p:sp>
        <p:nvSpPr>
          <p:cNvPr id="11" name="Text Box 3"/>
          <p:cNvSpPr txBox="1">
            <a:spLocks noChangeArrowheads="1"/>
          </p:cNvSpPr>
          <p:nvPr/>
        </p:nvSpPr>
        <p:spPr bwMode="gray">
          <a:xfrm>
            <a:off x="3968144" y="1410824"/>
            <a:ext cx="458472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lgn="just" defTabSz="685800" fontAlgn="base">
              <a:lnSpc>
                <a:spcPct val="135000"/>
              </a:lnSpc>
              <a:spcBef>
                <a:spcPts val="600"/>
              </a:spcBef>
              <a:spcAft>
                <a:spcPts val="600"/>
              </a:spcAft>
              <a:buClrTx/>
              <a:buFont typeface="Wingdings" panose="05000000000000000000" pitchFamily="2" charset="2"/>
              <a:buChar char="v"/>
            </a:pPr>
            <a:r>
              <a:rPr lang="en-GB" altLang="en-US" sz="2400" kern="1200">
                <a:latin typeface="+mn-lt"/>
                <a:ea typeface="+mn-ea"/>
                <a:cs typeface="Arial" panose="020B0604020202020204" pitchFamily="34" charset="0"/>
              </a:rPr>
              <a:t>Học thuộc ghi nhớ</a:t>
            </a:r>
          </a:p>
          <a:p>
            <a:pPr marL="342900" indent="-342900" algn="just" defTabSz="685800" fontAlgn="base">
              <a:lnSpc>
                <a:spcPct val="135000"/>
              </a:lnSpc>
              <a:spcBef>
                <a:spcPts val="600"/>
              </a:spcBef>
              <a:spcAft>
                <a:spcPts val="600"/>
              </a:spcAft>
              <a:buClrTx/>
              <a:buFont typeface="Wingdings" panose="05000000000000000000" pitchFamily="2" charset="2"/>
              <a:buChar char="v"/>
            </a:pPr>
            <a:r>
              <a:rPr lang="en-GB" altLang="en-US" sz="2400" kern="1200">
                <a:latin typeface="+mn-lt"/>
                <a:ea typeface="+mn-ea"/>
                <a:cs typeface="Arial" panose="020B0604020202020204" pitchFamily="34" charset="0"/>
              </a:rPr>
              <a:t>Hoàn thành các bài tập trong SBT</a:t>
            </a:r>
          </a:p>
          <a:p>
            <a:pPr marL="342900" indent="-342900" algn="just" defTabSz="685800" fontAlgn="base">
              <a:lnSpc>
                <a:spcPct val="135000"/>
              </a:lnSpc>
              <a:spcBef>
                <a:spcPts val="600"/>
              </a:spcBef>
              <a:spcAft>
                <a:spcPts val="600"/>
              </a:spcAft>
              <a:buClrTx/>
              <a:buFont typeface="Wingdings" panose="05000000000000000000" pitchFamily="2" charset="2"/>
              <a:buChar char="v"/>
            </a:pPr>
            <a:r>
              <a:rPr lang="en-GB" altLang="en-US" sz="2400" kern="1200">
                <a:latin typeface="+mn-lt"/>
                <a:ea typeface="+mn-ea"/>
                <a:cs typeface="Arial" panose="020B0604020202020204" pitchFamily="34" charset="0"/>
              </a:rPr>
              <a:t>Đọc trước bài mới: </a:t>
            </a:r>
          </a:p>
          <a:p>
            <a:pPr algn="just" defTabSz="685800" fontAlgn="base">
              <a:lnSpc>
                <a:spcPct val="135000"/>
              </a:lnSpc>
              <a:spcBef>
                <a:spcPts val="600"/>
              </a:spcBef>
              <a:spcAft>
                <a:spcPts val="600"/>
              </a:spcAft>
              <a:buClrTx/>
              <a:buNone/>
            </a:pPr>
            <a:r>
              <a:rPr lang="en-GB" altLang="en-US" sz="2400" kern="1200">
                <a:latin typeface="+mn-lt"/>
                <a:ea typeface="+mn-ea"/>
                <a:cs typeface="Arial" panose="020B0604020202020204" pitchFamily="34" charset="0"/>
              </a:rPr>
              <a:t>Bài 11 – Oxygen – không khí</a:t>
            </a:r>
            <a:endParaRPr lang="vi-VN" altLang="en-US" sz="2400" kern="1200">
              <a:latin typeface="+mn-lt"/>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21" name="Google Shape;721;p35"/>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35</a:t>
            </a:fld>
            <a:endParaRPr/>
          </a:p>
        </p:txBody>
      </p:sp>
      <p:sp>
        <p:nvSpPr>
          <p:cNvPr id="5" name="WordArt 11"/>
          <p:cNvSpPr>
            <a:spLocks noChangeArrowheads="1" noChangeShapeType="1" noTextEdit="1"/>
          </p:cNvSpPr>
          <p:nvPr/>
        </p:nvSpPr>
        <p:spPr bwMode="auto">
          <a:xfrm>
            <a:off x="181627" y="1728591"/>
            <a:ext cx="7954027" cy="983063"/>
          </a:xfrm>
          <a:prstGeom prst="rect">
            <a:avLst/>
          </a:prstGeom>
        </p:spPr>
        <p:txBody>
          <a:bodyPr wrap="none" fromWordArt="1">
            <a:prstTxWarp prst="textChevron">
              <a:avLst/>
            </a:prstTxWarp>
            <a:scene3d>
              <a:camera prst="perspectiveLeft"/>
              <a:lightRig rig="threePt" dir="t"/>
            </a:scene3d>
          </a:bodyPr>
          <a:lstStyle/>
          <a:p>
            <a:pPr algn="ctr"/>
            <a:r>
              <a:rPr lang="en-US" sz="5300" b="1" kern="1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 CẢM ƠN CÁC EM ĐÃ LẮNG NGHE!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6" name="Rectangle 19"/>
          <p:cNvSpPr>
            <a:spLocks noChangeArrowheads="1"/>
          </p:cNvSpPr>
          <p:nvPr/>
        </p:nvSpPr>
        <p:spPr bwMode="auto">
          <a:xfrm>
            <a:off x="1073140" y="128504"/>
            <a:ext cx="64826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altLang="en-US" sz="2400">
                <a:solidFill>
                  <a:srgbClr val="0000FF"/>
                </a:solidFill>
                <a:latin typeface="Arial" panose="020B0604020202020204" pitchFamily="34" charset="0"/>
                <a:cs typeface="Arial" panose="020B0604020202020204" pitchFamily="34" charset="0"/>
              </a:rPr>
              <a:t>Sự chuyển thể của chất tạo ra những sự biến đổi nào trên Trái Đất?</a:t>
            </a:r>
            <a:endParaRPr lang="en-US" altLang="en-US" sz="2400">
              <a:solidFill>
                <a:srgbClr val="0000FF"/>
              </a:solidFill>
              <a:latin typeface="Arial" panose="020B0604020202020204" pitchFamily="34" charset="0"/>
              <a:cs typeface="Arial" panose="020B0604020202020204" pitchFamily="34" charset="0"/>
            </a:endParaRPr>
          </a:p>
        </p:txBody>
      </p:sp>
      <p:pic>
        <p:nvPicPr>
          <p:cNvPr id="1026" name="Picture 2" descr="https://lh3.googleusercontent.com/proxy/c6T5PwMYEFou9cj0hxlXLmvj50kjqWTC-JNH9X01W4qIro5c4mDBR9lrQWjer7F9BwXRf9GMwuIOAKBuzjiZ_8KmDBRykn70zUmRsWcj1OnWMvKRyJ8Y01XEjT9NGrKqNbkTKIOj02hqgEK33Su8cXDaM7_rq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90" y="979599"/>
            <a:ext cx="5102226" cy="3846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53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6" name="Rectangle 19"/>
          <p:cNvSpPr>
            <a:spLocks noChangeArrowheads="1"/>
          </p:cNvSpPr>
          <p:nvPr/>
        </p:nvSpPr>
        <p:spPr bwMode="auto">
          <a:xfrm>
            <a:off x="1109234" y="272882"/>
            <a:ext cx="64826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altLang="en-US" sz="2400" b="1">
                <a:solidFill>
                  <a:srgbClr val="0000FF"/>
                </a:solidFill>
                <a:latin typeface="Arial" panose="020B0604020202020204" pitchFamily="34" charset="0"/>
                <a:cs typeface="Arial" panose="020B0604020202020204" pitchFamily="34" charset="0"/>
              </a:rPr>
              <a:t>NỘI DUNG BÀI HỌC</a:t>
            </a:r>
            <a:endParaRPr lang="en-US" altLang="en-US" sz="2400" b="1">
              <a:solidFill>
                <a:srgbClr val="0000FF"/>
              </a:solidFill>
              <a:latin typeface="Arial" panose="020B0604020202020204" pitchFamily="34" charset="0"/>
              <a:cs typeface="Arial" panose="020B0604020202020204" pitchFamily="34" charset="0"/>
            </a:endParaRPr>
          </a:p>
        </p:txBody>
      </p:sp>
      <p:grpSp>
        <p:nvGrpSpPr>
          <p:cNvPr id="8" name="Group 7"/>
          <p:cNvGrpSpPr/>
          <p:nvPr/>
        </p:nvGrpSpPr>
        <p:grpSpPr>
          <a:xfrm>
            <a:off x="653518" y="1297089"/>
            <a:ext cx="7903257" cy="2713280"/>
            <a:chOff x="434627" y="1297089"/>
            <a:chExt cx="7903257" cy="2713280"/>
          </a:xfrm>
        </p:grpSpPr>
        <p:sp>
          <p:nvSpPr>
            <p:cNvPr id="9" name="Freeform 8"/>
            <p:cNvSpPr/>
            <p:nvPr/>
          </p:nvSpPr>
          <p:spPr>
            <a:xfrm>
              <a:off x="434627" y="1297089"/>
              <a:ext cx="3338285" cy="633600"/>
            </a:xfrm>
            <a:custGeom>
              <a:avLst/>
              <a:gdLst>
                <a:gd name="connsiteX0" fmla="*/ 0 w 3338285"/>
                <a:gd name="connsiteY0" fmla="*/ 0 h 633600"/>
                <a:gd name="connsiteX1" fmla="*/ 3338285 w 3338285"/>
                <a:gd name="connsiteY1" fmla="*/ 0 h 633600"/>
                <a:gd name="connsiteX2" fmla="*/ 3338285 w 3338285"/>
                <a:gd name="connsiteY2" fmla="*/ 633600 h 633600"/>
                <a:gd name="connsiteX3" fmla="*/ 0 w 3338285"/>
                <a:gd name="connsiteY3" fmla="*/ 633600 h 633600"/>
                <a:gd name="connsiteX4" fmla="*/ 0 w 333828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8285" h="633600">
                  <a:moveTo>
                    <a:pt x="0" y="0"/>
                  </a:moveTo>
                  <a:lnTo>
                    <a:pt x="3338285" y="0"/>
                  </a:lnTo>
                  <a:lnTo>
                    <a:pt x="3338285" y="633600"/>
                  </a:lnTo>
                  <a:lnTo>
                    <a:pt x="0" y="633600"/>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GB" sz="2400" b="1" kern="1200"/>
                <a:t>I. Các thể của chất</a:t>
              </a:r>
              <a:endParaRPr lang="en-US" sz="2400" b="1" kern="1200"/>
            </a:p>
          </p:txBody>
        </p:sp>
        <p:sp>
          <p:nvSpPr>
            <p:cNvPr id="10" name="Freeform 9"/>
            <p:cNvSpPr/>
            <p:nvPr/>
          </p:nvSpPr>
          <p:spPr>
            <a:xfrm>
              <a:off x="434627" y="1930689"/>
              <a:ext cx="3338285" cy="2079680"/>
            </a:xfrm>
            <a:custGeom>
              <a:avLst/>
              <a:gdLst>
                <a:gd name="connsiteX0" fmla="*/ 0 w 3338285"/>
                <a:gd name="connsiteY0" fmla="*/ 0 h 2079680"/>
                <a:gd name="connsiteX1" fmla="*/ 3338285 w 3338285"/>
                <a:gd name="connsiteY1" fmla="*/ 0 h 2079680"/>
                <a:gd name="connsiteX2" fmla="*/ 3338285 w 3338285"/>
                <a:gd name="connsiteY2" fmla="*/ 2079680 h 2079680"/>
                <a:gd name="connsiteX3" fmla="*/ 0 w 3338285"/>
                <a:gd name="connsiteY3" fmla="*/ 2079680 h 2079680"/>
                <a:gd name="connsiteX4" fmla="*/ 0 w 3338285"/>
                <a:gd name="connsiteY4" fmla="*/ 0 h 2079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8285" h="2079680">
                  <a:moveTo>
                    <a:pt x="0" y="0"/>
                  </a:moveTo>
                  <a:lnTo>
                    <a:pt x="3338285" y="0"/>
                  </a:lnTo>
                  <a:lnTo>
                    <a:pt x="3338285" y="2079680"/>
                  </a:lnTo>
                  <a:lnTo>
                    <a:pt x="0" y="2079680"/>
                  </a:lnTo>
                  <a:lnTo>
                    <a:pt x="0" y="0"/>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a:lnSpc>
                  <a:spcPct val="120000"/>
                </a:lnSpc>
                <a:spcBef>
                  <a:spcPct val="0"/>
                </a:spcBef>
                <a:spcAft>
                  <a:spcPts val="600"/>
                </a:spcAft>
                <a:buChar char="••"/>
              </a:pPr>
              <a:r>
                <a:rPr lang="en-GB" sz="2400" kern="1200"/>
                <a:t>Thể rắn</a:t>
              </a:r>
              <a:endParaRPr lang="en-US" sz="2400" kern="1200"/>
            </a:p>
            <a:p>
              <a:pPr marL="228600" lvl="1" indent="-228600" algn="l" defTabSz="1066800">
                <a:lnSpc>
                  <a:spcPct val="120000"/>
                </a:lnSpc>
                <a:spcBef>
                  <a:spcPct val="0"/>
                </a:spcBef>
                <a:spcAft>
                  <a:spcPts val="600"/>
                </a:spcAft>
                <a:buChar char="••"/>
              </a:pPr>
              <a:r>
                <a:rPr lang="en-GB" sz="2400" kern="1200"/>
                <a:t>Thể lỏng</a:t>
              </a:r>
              <a:endParaRPr lang="en-US" sz="2400" kern="1200"/>
            </a:p>
            <a:p>
              <a:pPr marL="228600" lvl="1" indent="-228600" algn="l" defTabSz="1066800">
                <a:lnSpc>
                  <a:spcPct val="120000"/>
                </a:lnSpc>
                <a:spcBef>
                  <a:spcPct val="0"/>
                </a:spcBef>
                <a:spcAft>
                  <a:spcPts val="600"/>
                </a:spcAft>
                <a:buChar char="••"/>
              </a:pPr>
              <a:r>
                <a:rPr lang="en-GB" sz="2400" kern="1200"/>
                <a:t>Thể khí</a:t>
              </a:r>
              <a:endParaRPr lang="en-US" sz="2400" kern="1200"/>
            </a:p>
          </p:txBody>
        </p:sp>
        <p:sp>
          <p:nvSpPr>
            <p:cNvPr id="11" name="Freeform 10"/>
            <p:cNvSpPr/>
            <p:nvPr/>
          </p:nvSpPr>
          <p:spPr>
            <a:xfrm>
              <a:off x="4186989" y="1297089"/>
              <a:ext cx="4150895" cy="633600"/>
            </a:xfrm>
            <a:custGeom>
              <a:avLst/>
              <a:gdLst>
                <a:gd name="connsiteX0" fmla="*/ 0 w 4191087"/>
                <a:gd name="connsiteY0" fmla="*/ 0 h 633600"/>
                <a:gd name="connsiteX1" fmla="*/ 4191087 w 4191087"/>
                <a:gd name="connsiteY1" fmla="*/ 0 h 633600"/>
                <a:gd name="connsiteX2" fmla="*/ 4191087 w 4191087"/>
                <a:gd name="connsiteY2" fmla="*/ 633600 h 633600"/>
                <a:gd name="connsiteX3" fmla="*/ 0 w 4191087"/>
                <a:gd name="connsiteY3" fmla="*/ 633600 h 633600"/>
                <a:gd name="connsiteX4" fmla="*/ 0 w 4191087"/>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87" h="633600">
                  <a:moveTo>
                    <a:pt x="0" y="0"/>
                  </a:moveTo>
                  <a:lnTo>
                    <a:pt x="4191087" y="0"/>
                  </a:lnTo>
                  <a:lnTo>
                    <a:pt x="4191087" y="633600"/>
                  </a:lnTo>
                  <a:lnTo>
                    <a:pt x="0" y="633600"/>
                  </a:lnTo>
                  <a:lnTo>
                    <a:pt x="0" y="0"/>
                  </a:lnTo>
                  <a:close/>
                </a:path>
              </a:pathLst>
            </a:custGeom>
          </p:spPr>
          <p:style>
            <a:lnRef idx="2">
              <a:schemeClr val="accent3">
                <a:hueOff val="-6802173"/>
                <a:satOff val="0"/>
                <a:lumOff val="-785"/>
                <a:alphaOff val="0"/>
              </a:schemeClr>
            </a:lnRef>
            <a:fillRef idx="1">
              <a:schemeClr val="accent3">
                <a:hueOff val="-6802173"/>
                <a:satOff val="0"/>
                <a:lumOff val="-785"/>
                <a:alphaOff val="0"/>
              </a:schemeClr>
            </a:fillRef>
            <a:effectRef idx="0">
              <a:schemeClr val="accent3">
                <a:hueOff val="-6802173"/>
                <a:satOff val="0"/>
                <a:lumOff val="-785"/>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GB" sz="2400" b="1" kern="1200"/>
                <a:t>II. Sự chuyển thể của chất</a:t>
              </a:r>
              <a:endParaRPr lang="en-US" sz="2400" b="1" kern="1200"/>
            </a:p>
          </p:txBody>
        </p:sp>
        <p:sp>
          <p:nvSpPr>
            <p:cNvPr id="12" name="Freeform 11"/>
            <p:cNvSpPr/>
            <p:nvPr/>
          </p:nvSpPr>
          <p:spPr>
            <a:xfrm>
              <a:off x="4186989" y="1930689"/>
              <a:ext cx="4150895" cy="1991606"/>
            </a:xfrm>
            <a:custGeom>
              <a:avLst/>
              <a:gdLst>
                <a:gd name="connsiteX0" fmla="*/ 0 w 4191087"/>
                <a:gd name="connsiteY0" fmla="*/ 0 h 2079680"/>
                <a:gd name="connsiteX1" fmla="*/ 4191087 w 4191087"/>
                <a:gd name="connsiteY1" fmla="*/ 0 h 2079680"/>
                <a:gd name="connsiteX2" fmla="*/ 4191087 w 4191087"/>
                <a:gd name="connsiteY2" fmla="*/ 2079680 h 2079680"/>
                <a:gd name="connsiteX3" fmla="*/ 0 w 4191087"/>
                <a:gd name="connsiteY3" fmla="*/ 2079680 h 2079680"/>
                <a:gd name="connsiteX4" fmla="*/ 0 w 4191087"/>
                <a:gd name="connsiteY4" fmla="*/ 0 h 2079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87" h="2079680">
                  <a:moveTo>
                    <a:pt x="0" y="0"/>
                  </a:moveTo>
                  <a:lnTo>
                    <a:pt x="4191087" y="0"/>
                  </a:lnTo>
                  <a:lnTo>
                    <a:pt x="4191087" y="2079680"/>
                  </a:lnTo>
                  <a:lnTo>
                    <a:pt x="0" y="2079680"/>
                  </a:lnTo>
                  <a:lnTo>
                    <a:pt x="0" y="0"/>
                  </a:lnTo>
                  <a:close/>
                </a:path>
              </a:pathLst>
            </a:custGeom>
          </p:spPr>
          <p:style>
            <a:lnRef idx="2">
              <a:schemeClr val="accent3">
                <a:tint val="40000"/>
                <a:alpha val="90000"/>
                <a:hueOff val="-6564288"/>
                <a:satOff val="-2538"/>
                <a:lumOff val="-252"/>
                <a:alphaOff val="0"/>
              </a:schemeClr>
            </a:lnRef>
            <a:fillRef idx="1">
              <a:schemeClr val="accent3">
                <a:tint val="40000"/>
                <a:alpha val="90000"/>
                <a:hueOff val="-6564288"/>
                <a:satOff val="-2538"/>
                <a:lumOff val="-252"/>
                <a:alphaOff val="0"/>
              </a:schemeClr>
            </a:fillRef>
            <a:effectRef idx="0">
              <a:schemeClr val="accent3">
                <a:tint val="40000"/>
                <a:alpha val="90000"/>
                <a:hueOff val="-6564288"/>
                <a:satOff val="-2538"/>
                <a:lumOff val="-252"/>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just" defTabSz="1066800">
                <a:lnSpc>
                  <a:spcPct val="120000"/>
                </a:lnSpc>
                <a:spcBef>
                  <a:spcPct val="0"/>
                </a:spcBef>
                <a:spcAft>
                  <a:spcPts val="600"/>
                </a:spcAft>
                <a:buChar char="••"/>
              </a:pPr>
              <a:r>
                <a:rPr lang="en-GB" sz="2400" kern="1200"/>
                <a:t>Sự nóng chảy và sự đông đặc</a:t>
              </a:r>
              <a:endParaRPr lang="en-US" sz="2400" kern="1200"/>
            </a:p>
            <a:p>
              <a:pPr marL="228600" lvl="1" indent="-228600" algn="just" defTabSz="1066800">
                <a:lnSpc>
                  <a:spcPct val="120000"/>
                </a:lnSpc>
                <a:spcBef>
                  <a:spcPct val="0"/>
                </a:spcBef>
                <a:spcAft>
                  <a:spcPts val="600"/>
                </a:spcAft>
                <a:buChar char="••"/>
              </a:pPr>
              <a:r>
                <a:rPr lang="en-GB" sz="2400" kern="1200"/>
                <a:t>Sự hóa hơi và sự ngưng tụ</a:t>
              </a:r>
              <a:endParaRPr lang="en-US" sz="2400" kern="1200"/>
            </a:p>
          </p:txBody>
        </p:sp>
      </p:grpSp>
    </p:spTree>
    <p:extLst>
      <p:ext uri="{BB962C8B-B14F-4D97-AF65-F5344CB8AC3E}">
        <p14:creationId xmlns:p14="http://schemas.microsoft.com/office/powerpoint/2010/main" val="396836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15"/>
          <p:cNvSpPr txBox="1">
            <a:spLocks noGrp="1"/>
          </p:cNvSpPr>
          <p:nvPr>
            <p:ph type="ctrTitle" idx="4294967295"/>
          </p:nvPr>
        </p:nvSpPr>
        <p:spPr>
          <a:xfrm>
            <a:off x="137096" y="18920"/>
            <a:ext cx="8588120" cy="57345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2400" dirty="0">
                <a:latin typeface="Arial" panose="020B0604020202020204" pitchFamily="34" charset="0"/>
                <a:cs typeface="Arial" panose="020B0604020202020204" pitchFamily="34" charset="0"/>
              </a:rPr>
              <a:t>I. </a:t>
            </a:r>
            <a:r>
              <a:rPr lang="en-GB" sz="2400" dirty="0">
                <a:latin typeface="Arial" panose="020B0604020202020204" pitchFamily="34" charset="0"/>
                <a:cs typeface="Arial" panose="020B0604020202020204" pitchFamily="34" charset="0"/>
              </a:rPr>
              <a:t>CÁC THỂ CỦA CHẤT: THỂ RẮN, THỂ LỎNG, THỂ KHÍ</a:t>
            </a:r>
            <a:endParaRPr lang="vi-VN" sz="2400" dirty="0">
              <a:latin typeface="Arial" panose="020B0604020202020204" pitchFamily="34" charset="0"/>
              <a:cs typeface="Arial" panose="020B0604020202020204" pitchFamily="34" charset="0"/>
            </a:endParaRPr>
          </a:p>
        </p:txBody>
      </p:sp>
      <p:sp>
        <p:nvSpPr>
          <p:cNvPr id="480" name="Google Shape;480;p15"/>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
        <p:nvSpPr>
          <p:cNvPr id="31" name="Rectangle 30"/>
          <p:cNvSpPr/>
          <p:nvPr/>
        </p:nvSpPr>
        <p:spPr>
          <a:xfrm>
            <a:off x="795466" y="477007"/>
            <a:ext cx="6403553" cy="937949"/>
          </a:xfrm>
          <a:prstGeom prst="rect">
            <a:avLst/>
          </a:prstGeom>
        </p:spPr>
        <p:txBody>
          <a:bodyPr wrap="square">
            <a:spAutoFit/>
          </a:bodyPr>
          <a:lstStyle/>
          <a:p>
            <a:pPr lvl="0" algn="ctr">
              <a:lnSpc>
                <a:spcPct val="120000"/>
              </a:lnSpc>
              <a:spcAft>
                <a:spcPts val="1000"/>
              </a:spcAft>
            </a:pPr>
            <a:r>
              <a:rPr lang="en-US" sz="2400" dirty="0" err="1">
                <a:latin typeface="Arial" panose="020B0604020202020204" pitchFamily="34" charset="0"/>
                <a:ea typeface="Calibri" panose="020F0502020204030204" pitchFamily="34" charset="0"/>
                <a:cs typeface="Arial" panose="020B0604020202020204" pitchFamily="34" charset="0"/>
              </a:rPr>
              <a:t>Mọi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chất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được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tìm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thấy</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trên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Trái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Đất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thường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ở</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thể</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rắn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thể</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lỏng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thể</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khí</a:t>
            </a:r>
            <a:endParaRPr lang="en-US" sz="2400" dirty="0">
              <a:latin typeface="Arial" panose="020B0604020202020204" pitchFamily="34" charset="0"/>
              <a:ea typeface="Calibri" panose="020F050202020403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201022018"/>
              </p:ext>
            </p:extLst>
          </p:nvPr>
        </p:nvGraphicFramePr>
        <p:xfrm>
          <a:off x="305538" y="1505900"/>
          <a:ext cx="8525586" cy="3143218"/>
        </p:xfrm>
        <a:graphic>
          <a:graphicData uri="http://schemas.openxmlformats.org/drawingml/2006/table">
            <a:tbl>
              <a:tblPr firstRow="1" bandRow="1">
                <a:tableStyleId>{17292A2E-F333-43FB-9621-5CBBE7FDCDCB}</a:tableStyleId>
              </a:tblPr>
              <a:tblGrid>
                <a:gridCol w="2841862">
                  <a:extLst>
                    <a:ext uri="{9D8B030D-6E8A-4147-A177-3AD203B41FA5}">
                      <a16:colId xmlns:a16="http://schemas.microsoft.com/office/drawing/2014/main" val="282700672"/>
                    </a:ext>
                  </a:extLst>
                </a:gridCol>
                <a:gridCol w="2841862">
                  <a:extLst>
                    <a:ext uri="{9D8B030D-6E8A-4147-A177-3AD203B41FA5}">
                      <a16:colId xmlns:a16="http://schemas.microsoft.com/office/drawing/2014/main" val="2355912929"/>
                    </a:ext>
                  </a:extLst>
                </a:gridCol>
                <a:gridCol w="2841862">
                  <a:extLst>
                    <a:ext uri="{9D8B030D-6E8A-4147-A177-3AD203B41FA5}">
                      <a16:colId xmlns:a16="http://schemas.microsoft.com/office/drawing/2014/main" val="3654719777"/>
                    </a:ext>
                  </a:extLst>
                </a:gridCol>
              </a:tblGrid>
              <a:tr h="491324">
                <a:tc>
                  <a:txBody>
                    <a:bodyPr/>
                    <a:lstStyle/>
                    <a:p>
                      <a:pPr algn="ctr"/>
                      <a:r>
                        <a:rPr lang="en-GB" sz="2200"/>
                        <a:t>Thể</a:t>
                      </a:r>
                      <a:r>
                        <a:rPr lang="en-GB" sz="2200" baseline="0"/>
                        <a:t> rắn</a:t>
                      </a:r>
                      <a:endParaRPr lang="en-US" sz="2200"/>
                    </a:p>
                  </a:txBody>
                  <a:tcPr/>
                </a:tc>
                <a:tc>
                  <a:txBody>
                    <a:bodyPr/>
                    <a:lstStyle/>
                    <a:p>
                      <a:pPr algn="ctr"/>
                      <a:r>
                        <a:rPr lang="en-GB" sz="2200"/>
                        <a:t>Thể</a:t>
                      </a:r>
                      <a:r>
                        <a:rPr lang="en-GB" sz="2200" baseline="0"/>
                        <a:t> lỏng</a:t>
                      </a:r>
                      <a:endParaRPr lang="en-US" sz="2200"/>
                    </a:p>
                  </a:txBody>
                  <a:tcPr/>
                </a:tc>
                <a:tc>
                  <a:txBody>
                    <a:bodyPr/>
                    <a:lstStyle/>
                    <a:p>
                      <a:pPr algn="ctr"/>
                      <a:r>
                        <a:rPr lang="en-GB" sz="2200"/>
                        <a:t>Thể khí</a:t>
                      </a:r>
                      <a:endParaRPr lang="en-US" sz="2200"/>
                    </a:p>
                  </a:txBody>
                  <a:tcPr/>
                </a:tc>
                <a:extLst>
                  <a:ext uri="{0D108BD9-81ED-4DB2-BD59-A6C34878D82A}">
                    <a16:rowId xmlns:a16="http://schemas.microsoft.com/office/drawing/2014/main" val="3127733829"/>
                  </a:ext>
                </a:extLst>
              </a:tr>
              <a:tr h="2651894">
                <a:tc>
                  <a:txBody>
                    <a:bodyPr/>
                    <a:lstStyle/>
                    <a:p>
                      <a:pPr algn="ctr"/>
                      <a:endParaRPr lang="en-GB" sz="2200"/>
                    </a:p>
                    <a:p>
                      <a:pPr algn="ctr"/>
                      <a:endParaRPr lang="en-GB" sz="2200"/>
                    </a:p>
                    <a:p>
                      <a:pPr algn="ctr"/>
                      <a:endParaRPr lang="en-GB" sz="2200"/>
                    </a:p>
                    <a:p>
                      <a:pPr algn="ctr"/>
                      <a:endParaRPr lang="en-GB" sz="2200"/>
                    </a:p>
                    <a:p>
                      <a:pPr algn="ctr"/>
                      <a:endParaRPr lang="en-GB" sz="2200"/>
                    </a:p>
                    <a:p>
                      <a:pPr algn="ctr"/>
                      <a:endParaRPr lang="en-GB" sz="2200"/>
                    </a:p>
                    <a:p>
                      <a:pPr algn="ctr"/>
                      <a:endParaRPr lang="en-US" sz="2200"/>
                    </a:p>
                  </a:txBody>
                  <a:tcPr/>
                </a:tc>
                <a:tc>
                  <a:txBody>
                    <a:bodyPr/>
                    <a:lstStyle/>
                    <a:p>
                      <a:pPr algn="ctr"/>
                      <a:endParaRPr lang="en-US" sz="2200"/>
                    </a:p>
                  </a:txBody>
                  <a:tcPr/>
                </a:tc>
                <a:tc>
                  <a:txBody>
                    <a:bodyPr/>
                    <a:lstStyle/>
                    <a:p>
                      <a:pPr algn="ctr"/>
                      <a:endParaRPr lang="en-US" sz="2200"/>
                    </a:p>
                  </a:txBody>
                  <a:tcPr/>
                </a:tc>
                <a:extLst>
                  <a:ext uri="{0D108BD9-81ED-4DB2-BD59-A6C34878D82A}">
                    <a16:rowId xmlns:a16="http://schemas.microsoft.com/office/drawing/2014/main" val="3765709232"/>
                  </a:ext>
                </a:extLst>
              </a:tr>
            </a:tbl>
          </a:graphicData>
        </a:graphic>
      </p:graphicFrame>
      <p:grpSp>
        <p:nvGrpSpPr>
          <p:cNvPr id="15" name="Group 14"/>
          <p:cNvGrpSpPr/>
          <p:nvPr/>
        </p:nvGrpSpPr>
        <p:grpSpPr>
          <a:xfrm>
            <a:off x="498606" y="2028036"/>
            <a:ext cx="2233654" cy="1195091"/>
            <a:chOff x="498606" y="2028036"/>
            <a:chExt cx="2233654" cy="1195091"/>
          </a:xfrm>
        </p:grpSpPr>
        <p:pic>
          <p:nvPicPr>
            <p:cNvPr id="4" name="Picture 3"/>
            <p:cNvPicPr>
              <a:picLocks noChangeAspect="1"/>
            </p:cNvPicPr>
            <p:nvPr/>
          </p:nvPicPr>
          <p:blipFill>
            <a:blip r:embed="rId3"/>
            <a:stretch>
              <a:fillRect/>
            </a:stretch>
          </p:blipFill>
          <p:spPr>
            <a:xfrm>
              <a:off x="498606" y="2028036"/>
              <a:ext cx="1346524" cy="1195091"/>
            </a:xfrm>
            <a:prstGeom prst="rect">
              <a:avLst/>
            </a:prstGeom>
          </p:spPr>
        </p:pic>
        <p:sp>
          <p:nvSpPr>
            <p:cNvPr id="13" name="TextBox 12"/>
            <p:cNvSpPr txBox="1"/>
            <p:nvPr/>
          </p:nvSpPr>
          <p:spPr>
            <a:xfrm>
              <a:off x="2038198" y="2506478"/>
              <a:ext cx="694062" cy="400110"/>
            </a:xfrm>
            <a:prstGeom prst="rect">
              <a:avLst/>
            </a:prstGeom>
            <a:noFill/>
          </p:spPr>
          <p:txBody>
            <a:bodyPr wrap="square" rtlCol="0">
              <a:spAutoFit/>
            </a:bodyPr>
            <a:lstStyle/>
            <a:p>
              <a:r>
                <a:rPr lang="en-GB" sz="2000" dirty="0" err="1"/>
                <a:t>Sắt</a:t>
              </a:r>
              <a:endParaRPr lang="en-US" sz="2000" dirty="0"/>
            </a:p>
          </p:txBody>
        </p:sp>
      </p:grpSp>
      <p:grpSp>
        <p:nvGrpSpPr>
          <p:cNvPr id="17" name="Group 16"/>
          <p:cNvGrpSpPr/>
          <p:nvPr/>
        </p:nvGrpSpPr>
        <p:grpSpPr>
          <a:xfrm>
            <a:off x="243005" y="2936173"/>
            <a:ext cx="2534408" cy="2011717"/>
            <a:chOff x="243005" y="2936173"/>
            <a:chExt cx="2534408" cy="2011717"/>
          </a:xfrm>
        </p:grpSpPr>
        <p:pic>
          <p:nvPicPr>
            <p:cNvPr id="3074" name="Picture 2" descr="https://free.vector6.com/wp-content/uploads/2021/05/PNG-0000002242-png-soi-d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05" y="2936173"/>
              <a:ext cx="1876570" cy="201171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2083351" y="3804585"/>
              <a:ext cx="694062" cy="400110"/>
            </a:xfrm>
            <a:prstGeom prst="rect">
              <a:avLst/>
            </a:prstGeom>
            <a:noFill/>
          </p:spPr>
          <p:txBody>
            <a:bodyPr wrap="square" rtlCol="0">
              <a:spAutoFit/>
            </a:bodyPr>
            <a:lstStyle/>
            <a:p>
              <a:r>
                <a:rPr lang="en-GB" sz="2000"/>
                <a:t>Đá</a:t>
              </a:r>
              <a:endParaRPr lang="en-US" sz="2000"/>
            </a:p>
          </p:txBody>
        </p:sp>
      </p:grpSp>
      <p:grpSp>
        <p:nvGrpSpPr>
          <p:cNvPr id="19" name="Group 18"/>
          <p:cNvGrpSpPr/>
          <p:nvPr/>
        </p:nvGrpSpPr>
        <p:grpSpPr>
          <a:xfrm>
            <a:off x="3559462" y="2095324"/>
            <a:ext cx="2278950" cy="1098228"/>
            <a:chOff x="3559462" y="2095324"/>
            <a:chExt cx="2278950" cy="1098228"/>
          </a:xfrm>
        </p:grpSpPr>
        <p:pic>
          <p:nvPicPr>
            <p:cNvPr id="5" name="Picture 4"/>
            <p:cNvPicPr>
              <a:picLocks noChangeAspect="1"/>
            </p:cNvPicPr>
            <p:nvPr/>
          </p:nvPicPr>
          <p:blipFill>
            <a:blip r:embed="rId5"/>
            <a:stretch>
              <a:fillRect/>
            </a:stretch>
          </p:blipFill>
          <p:spPr>
            <a:xfrm>
              <a:off x="3559462" y="2095324"/>
              <a:ext cx="875563" cy="1098228"/>
            </a:xfrm>
            <a:prstGeom prst="rect">
              <a:avLst/>
            </a:prstGeom>
          </p:spPr>
        </p:pic>
        <p:sp>
          <p:nvSpPr>
            <p:cNvPr id="29" name="TextBox 28"/>
            <p:cNvSpPr txBox="1"/>
            <p:nvPr/>
          </p:nvSpPr>
          <p:spPr>
            <a:xfrm>
              <a:off x="4803084" y="2428341"/>
              <a:ext cx="1035328" cy="400110"/>
            </a:xfrm>
            <a:prstGeom prst="rect">
              <a:avLst/>
            </a:prstGeom>
            <a:noFill/>
          </p:spPr>
          <p:txBody>
            <a:bodyPr wrap="square" rtlCol="0">
              <a:spAutoFit/>
            </a:bodyPr>
            <a:lstStyle/>
            <a:p>
              <a:r>
                <a:rPr lang="en-GB" sz="2000"/>
                <a:t>Nước</a:t>
              </a:r>
              <a:endParaRPr lang="en-US" sz="2000"/>
            </a:p>
          </p:txBody>
        </p:sp>
      </p:grpSp>
      <p:grpSp>
        <p:nvGrpSpPr>
          <p:cNvPr id="20" name="Group 19"/>
          <p:cNvGrpSpPr/>
          <p:nvPr/>
        </p:nvGrpSpPr>
        <p:grpSpPr>
          <a:xfrm>
            <a:off x="3435252" y="3246200"/>
            <a:ext cx="2443469" cy="1165971"/>
            <a:chOff x="3435252" y="3246200"/>
            <a:chExt cx="2443469" cy="1165971"/>
          </a:xfrm>
        </p:grpSpPr>
        <p:pic>
          <p:nvPicPr>
            <p:cNvPr id="8" name="Picture 7"/>
            <p:cNvPicPr>
              <a:picLocks noChangeAspect="1"/>
            </p:cNvPicPr>
            <p:nvPr/>
          </p:nvPicPr>
          <p:blipFill>
            <a:blip r:embed="rId6"/>
            <a:stretch>
              <a:fillRect/>
            </a:stretch>
          </p:blipFill>
          <p:spPr>
            <a:xfrm>
              <a:off x="3435252" y="3246200"/>
              <a:ext cx="1098703" cy="1165971"/>
            </a:xfrm>
            <a:prstGeom prst="rect">
              <a:avLst/>
            </a:prstGeom>
          </p:spPr>
        </p:pic>
        <p:sp>
          <p:nvSpPr>
            <p:cNvPr id="30" name="TextBox 29"/>
            <p:cNvSpPr txBox="1"/>
            <p:nvPr/>
          </p:nvSpPr>
          <p:spPr>
            <a:xfrm>
              <a:off x="4762775" y="3741976"/>
              <a:ext cx="1115946" cy="400110"/>
            </a:xfrm>
            <a:prstGeom prst="rect">
              <a:avLst/>
            </a:prstGeom>
            <a:noFill/>
          </p:spPr>
          <p:txBody>
            <a:bodyPr wrap="square" rtlCol="0">
              <a:spAutoFit/>
            </a:bodyPr>
            <a:lstStyle/>
            <a:p>
              <a:r>
                <a:rPr lang="en-GB" sz="2000"/>
                <a:t>Dầu ăn</a:t>
              </a:r>
              <a:endParaRPr lang="en-US" sz="2000"/>
            </a:p>
          </p:txBody>
        </p:sp>
      </p:grpSp>
      <p:grpSp>
        <p:nvGrpSpPr>
          <p:cNvPr id="21" name="Group 20"/>
          <p:cNvGrpSpPr/>
          <p:nvPr/>
        </p:nvGrpSpPr>
        <p:grpSpPr>
          <a:xfrm>
            <a:off x="6125745" y="2161091"/>
            <a:ext cx="2795606" cy="1108831"/>
            <a:chOff x="6125745" y="2161091"/>
            <a:chExt cx="2795606" cy="1108831"/>
          </a:xfrm>
        </p:grpSpPr>
        <p:pic>
          <p:nvPicPr>
            <p:cNvPr id="3076" name="Picture 4" descr="http://xedapfbike.vn/datafiles/1/17-11-2016/T2KgGQXadXXXXXXXXX_!!85479208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5745" y="2161091"/>
              <a:ext cx="1200470" cy="110883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7260113" y="2283456"/>
              <a:ext cx="1661238" cy="707886"/>
            </a:xfrm>
            <a:prstGeom prst="rect">
              <a:avLst/>
            </a:prstGeom>
            <a:noFill/>
          </p:spPr>
          <p:txBody>
            <a:bodyPr wrap="square" rtlCol="0">
              <a:spAutoFit/>
            </a:bodyPr>
            <a:lstStyle/>
            <a:p>
              <a:pPr algn="ctr"/>
              <a:r>
                <a:rPr lang="en-GB" sz="2000"/>
                <a:t>Không khí trong lốp xe</a:t>
              </a:r>
              <a:endParaRPr lang="en-US" sz="2000"/>
            </a:p>
          </p:txBody>
        </p:sp>
      </p:grpSp>
      <p:grpSp>
        <p:nvGrpSpPr>
          <p:cNvPr id="24" name="Group 23"/>
          <p:cNvGrpSpPr/>
          <p:nvPr/>
        </p:nvGrpSpPr>
        <p:grpSpPr>
          <a:xfrm>
            <a:off x="6368807" y="3451993"/>
            <a:ext cx="2596233" cy="1058025"/>
            <a:chOff x="6368807" y="3451993"/>
            <a:chExt cx="2596233" cy="1058025"/>
          </a:xfrm>
        </p:grpSpPr>
        <p:pic>
          <p:nvPicPr>
            <p:cNvPr id="11" name="Picture 10"/>
            <p:cNvPicPr>
              <a:picLocks noChangeAspect="1"/>
            </p:cNvPicPr>
            <p:nvPr/>
          </p:nvPicPr>
          <p:blipFill>
            <a:blip r:embed="rId8"/>
            <a:stretch>
              <a:fillRect/>
            </a:stretch>
          </p:blipFill>
          <p:spPr>
            <a:xfrm>
              <a:off x="6368807" y="3451993"/>
              <a:ext cx="891306" cy="1058025"/>
            </a:xfrm>
            <a:prstGeom prst="rect">
              <a:avLst/>
            </a:prstGeom>
          </p:spPr>
        </p:pic>
        <p:sp>
          <p:nvSpPr>
            <p:cNvPr id="33" name="TextBox 32"/>
            <p:cNvSpPr txBox="1"/>
            <p:nvPr/>
          </p:nvSpPr>
          <p:spPr>
            <a:xfrm>
              <a:off x="7126198" y="3571170"/>
              <a:ext cx="1838842" cy="707886"/>
            </a:xfrm>
            <a:prstGeom prst="rect">
              <a:avLst/>
            </a:prstGeom>
            <a:noFill/>
          </p:spPr>
          <p:txBody>
            <a:bodyPr wrap="square" rtlCol="0">
              <a:spAutoFit/>
            </a:bodyPr>
            <a:lstStyle/>
            <a:p>
              <a:pPr algn="ctr"/>
              <a:r>
                <a:rPr lang="en-GB" sz="2000"/>
                <a:t>Khí trong khinh khí cầu</a:t>
              </a:r>
              <a:endParaRPr lang="en-US" sz="20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501" name="Google Shape;501;p18"/>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sp>
        <p:nvSpPr>
          <p:cNvPr id="8" name="Google Shape;478;p15"/>
          <p:cNvSpPr txBox="1">
            <a:spLocks/>
          </p:cNvSpPr>
          <p:nvPr/>
        </p:nvSpPr>
        <p:spPr>
          <a:xfrm>
            <a:off x="1094775" y="207841"/>
            <a:ext cx="5775356" cy="57345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1pPr>
            <a:lvl2pPr marR="0" lvl="1"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2pPr>
            <a:lvl3pPr marR="0" lvl="2"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3pPr>
            <a:lvl4pPr marR="0" lvl="3"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4pPr>
            <a:lvl5pPr marR="0" lvl="4"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5pPr>
            <a:lvl6pPr marR="0" lvl="5"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6pPr>
            <a:lvl7pPr marR="0" lvl="6"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7pPr>
            <a:lvl8pPr marR="0" lvl="7"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8pPr>
            <a:lvl9pPr marR="0" lvl="8" algn="ctr" rtl="0">
              <a:lnSpc>
                <a:spcPct val="100000"/>
              </a:lnSpc>
              <a:spcBef>
                <a:spcPts val="0"/>
              </a:spcBef>
              <a:spcAft>
                <a:spcPts val="0"/>
              </a:spcAft>
              <a:buClr>
                <a:schemeClr val="accent1"/>
              </a:buClr>
              <a:buSzPts val="2000"/>
              <a:buFont typeface="Oswald"/>
              <a:buNone/>
              <a:defRPr sz="2000" b="1" i="0" u="none" strike="noStrike" cap="none">
                <a:solidFill>
                  <a:schemeClr val="accent1"/>
                </a:solidFill>
                <a:latin typeface="Oswald"/>
                <a:ea typeface="Oswald"/>
                <a:cs typeface="Oswald"/>
                <a:sym typeface="Oswald"/>
              </a:defRPr>
            </a:lvl9pPr>
          </a:lstStyle>
          <a:p>
            <a:r>
              <a:rPr lang="en-GB" sz="3000">
                <a:latin typeface="Arial" panose="020B0604020202020204" pitchFamily="34" charset="0"/>
                <a:cs typeface="Arial" panose="020B0604020202020204" pitchFamily="34" charset="0"/>
              </a:rPr>
              <a:t>Thảo luận</a:t>
            </a:r>
            <a:endParaRPr lang="vi-VN" sz="3000">
              <a:latin typeface="Arial" panose="020B0604020202020204" pitchFamily="34" charset="0"/>
              <a:cs typeface="Arial" panose="020B0604020202020204" pitchFamily="34" charset="0"/>
            </a:endParaRPr>
          </a:p>
        </p:txBody>
      </p:sp>
      <p:sp>
        <p:nvSpPr>
          <p:cNvPr id="9" name="Rectangle 8"/>
          <p:cNvSpPr/>
          <p:nvPr/>
        </p:nvSpPr>
        <p:spPr>
          <a:xfrm>
            <a:off x="4112424" y="1184179"/>
            <a:ext cx="4718701" cy="3040832"/>
          </a:xfrm>
          <a:prstGeom prst="rect">
            <a:avLst/>
          </a:prstGeom>
        </p:spPr>
        <p:txBody>
          <a:bodyPr wrap="square">
            <a:spAutoFit/>
          </a:bodyPr>
          <a:lstStyle/>
          <a:p>
            <a:pPr lvl="0" algn="just">
              <a:lnSpc>
                <a:spcPct val="130000"/>
              </a:lnSpc>
              <a:spcBef>
                <a:spcPts val="600"/>
              </a:spcBef>
              <a:spcAft>
                <a:spcPts val="600"/>
              </a:spcAft>
            </a:pPr>
            <a:r>
              <a:rPr lang="en-GB" sz="2200" b="1">
                <a:solidFill>
                  <a:srgbClr val="002060"/>
                </a:solidFill>
                <a:latin typeface="Arial" panose="020B0604020202020204" pitchFamily="34" charset="0"/>
                <a:ea typeface="Calibri" panose="020F0502020204030204" pitchFamily="34" charset="0"/>
                <a:cs typeface="Arial" panose="020B0604020202020204" pitchFamily="34" charset="0"/>
              </a:rPr>
              <a:t>Nhiệm vụ: </a:t>
            </a:r>
            <a:r>
              <a:rPr lang="en-GB" sz="2200">
                <a:solidFill>
                  <a:srgbClr val="002060"/>
                </a:solidFill>
                <a:latin typeface="Arial" panose="020B0604020202020204" pitchFamily="34" charset="0"/>
                <a:ea typeface="Calibri" panose="020F0502020204030204" pitchFamily="34" charset="0"/>
                <a:cs typeface="Arial" panose="020B0604020202020204" pitchFamily="34" charset="0"/>
              </a:rPr>
              <a:t>Trả lời các câu hỏi</a:t>
            </a:r>
          </a:p>
          <a:p>
            <a:pPr lvl="0" algn="just">
              <a:lnSpc>
                <a:spcPct val="130000"/>
              </a:lnSpc>
              <a:spcBef>
                <a:spcPts val="600"/>
              </a:spcBef>
              <a:spcAft>
                <a:spcPts val="600"/>
              </a:spcAft>
            </a:pPr>
            <a:r>
              <a:rPr lang="en-GB" sz="2200" b="1">
                <a:solidFill>
                  <a:srgbClr val="002060"/>
                </a:solidFill>
                <a:latin typeface="Arial" panose="020B0604020202020204" pitchFamily="34" charset="0"/>
                <a:ea typeface="Calibri" panose="020F0502020204030204" pitchFamily="34" charset="0"/>
                <a:cs typeface="Arial" panose="020B0604020202020204" pitchFamily="34" charset="0"/>
              </a:rPr>
              <a:t>1. </a:t>
            </a:r>
            <a:r>
              <a:rPr lang="en-GB" sz="2200">
                <a:solidFill>
                  <a:srgbClr val="002060"/>
                </a:solidFill>
                <a:latin typeface="Arial" panose="020B0604020202020204" pitchFamily="34" charset="0"/>
                <a:ea typeface="Calibri" panose="020F0502020204030204" pitchFamily="34" charset="0"/>
                <a:cs typeface="Arial" panose="020B0604020202020204" pitchFamily="34" charset="0"/>
              </a:rPr>
              <a:t>Em hãy nêu một số ví dụ về chất ở thể rắn, lỏng, khí mà em biết?</a:t>
            </a:r>
          </a:p>
          <a:p>
            <a:pPr lvl="0" algn="just">
              <a:lnSpc>
                <a:spcPct val="130000"/>
              </a:lnSpc>
              <a:spcBef>
                <a:spcPts val="600"/>
              </a:spcBef>
              <a:spcAft>
                <a:spcPts val="600"/>
              </a:spcAft>
            </a:pPr>
            <a:r>
              <a:rPr lang="en-GB" sz="2200" b="1">
                <a:solidFill>
                  <a:srgbClr val="002060"/>
                </a:solidFill>
                <a:latin typeface="Arial" panose="020B0604020202020204" pitchFamily="34" charset="0"/>
                <a:ea typeface="Calibri" panose="020F0502020204030204" pitchFamily="34" charset="0"/>
                <a:cs typeface="Arial" panose="020B0604020202020204" pitchFamily="34" charset="0"/>
              </a:rPr>
              <a:t>2. </a:t>
            </a:r>
            <a:r>
              <a:rPr lang="en-GB" sz="2200">
                <a:solidFill>
                  <a:srgbClr val="002060"/>
                </a:solidFill>
                <a:latin typeface="Arial" panose="020B0604020202020204" pitchFamily="34" charset="0"/>
                <a:ea typeface="Calibri" panose="020F0502020204030204" pitchFamily="34" charset="0"/>
                <a:cs typeface="Arial" panose="020B0604020202020204" pitchFamily="34" charset="0"/>
              </a:rPr>
              <a:t>Em có thể dung chất ở thể lỏng để tạo nên vật có hình dạng cố định không?</a:t>
            </a:r>
            <a:endParaRPr lang="en-US" sz="220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6069" y="1681284"/>
            <a:ext cx="3906384" cy="18541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501" name="Google Shape;501;p18"/>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
        <p:nvSpPr>
          <p:cNvPr id="9" name="Rectangle 8"/>
          <p:cNvSpPr/>
          <p:nvPr/>
        </p:nvSpPr>
        <p:spPr>
          <a:xfrm>
            <a:off x="907837" y="231067"/>
            <a:ext cx="7648938" cy="461217"/>
          </a:xfrm>
          <a:prstGeom prst="rect">
            <a:avLst/>
          </a:prstGeom>
        </p:spPr>
        <p:txBody>
          <a:bodyPr wrap="square">
            <a:spAutoFit/>
          </a:bodyPr>
          <a:lstStyle/>
          <a:p>
            <a:pPr lvl="0" algn="just">
              <a:lnSpc>
                <a:spcPct val="120000"/>
              </a:lnSpc>
              <a:spcAft>
                <a:spcPts val="1000"/>
              </a:spcAft>
            </a:pPr>
            <a:r>
              <a:rPr lang="en-GB" sz="2200" b="1">
                <a:solidFill>
                  <a:schemeClr val="accent3"/>
                </a:solidFill>
                <a:latin typeface="Arial" panose="020B0604020202020204" pitchFamily="34" charset="0"/>
                <a:ea typeface="Calibri" panose="020F0502020204030204" pitchFamily="34" charset="0"/>
                <a:cs typeface="Arial" panose="020B0604020202020204" pitchFamily="34" charset="0"/>
              </a:rPr>
              <a:t>* Tìm hiểu một số tính chất của chất ở thể rắn, lỏng, khí</a:t>
            </a:r>
            <a:endParaRPr lang="en-US" sz="2200" b="1">
              <a:solidFill>
                <a:schemeClr val="accent3"/>
              </a:solidFill>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78468" y="2084722"/>
            <a:ext cx="8763000" cy="2143125"/>
          </a:xfrm>
          <a:prstGeom prst="rect">
            <a:avLst/>
          </a:prstGeom>
        </p:spPr>
      </p:pic>
      <p:sp>
        <p:nvSpPr>
          <p:cNvPr id="16" name="TextBox 15"/>
          <p:cNvSpPr txBox="1"/>
          <p:nvPr/>
        </p:nvSpPr>
        <p:spPr>
          <a:xfrm>
            <a:off x="327337" y="888016"/>
            <a:ext cx="6795358" cy="400110"/>
          </a:xfrm>
          <a:prstGeom prst="rect">
            <a:avLst/>
          </a:prstGeom>
          <a:noFill/>
        </p:spPr>
        <p:txBody>
          <a:bodyPr wrap="square" rtlCol="0">
            <a:spAutoFit/>
          </a:bodyPr>
          <a:lstStyle/>
          <a:p>
            <a:r>
              <a:rPr lang="en-GB" sz="2000" b="1"/>
              <a:t>Chuẩn bị: </a:t>
            </a:r>
            <a:r>
              <a:rPr lang="en-GB" sz="2000"/>
              <a:t>1 miếng gỗ nhỏ, 2 xi-lanh, nước pha có màu</a:t>
            </a:r>
            <a:endParaRPr lang="en-US" sz="2000"/>
          </a:p>
        </p:txBody>
      </p:sp>
      <p:sp>
        <p:nvSpPr>
          <p:cNvPr id="22" name="TextBox 21"/>
          <p:cNvSpPr txBox="1"/>
          <p:nvPr/>
        </p:nvSpPr>
        <p:spPr>
          <a:xfrm>
            <a:off x="327337" y="1486369"/>
            <a:ext cx="3009900" cy="400110"/>
          </a:xfrm>
          <a:prstGeom prst="rect">
            <a:avLst/>
          </a:prstGeom>
          <a:noFill/>
        </p:spPr>
        <p:txBody>
          <a:bodyPr wrap="square" rtlCol="0">
            <a:spAutoFit/>
          </a:bodyPr>
          <a:lstStyle/>
          <a:p>
            <a:r>
              <a:rPr lang="en-GB" sz="2000" b="1"/>
              <a:t>Tiến hành: </a:t>
            </a:r>
            <a:endParaRPr lang="en-US" sz="2000"/>
          </a:p>
        </p:txBody>
      </p:sp>
    </p:spTree>
    <p:extLst>
      <p:ext uri="{BB962C8B-B14F-4D97-AF65-F5344CB8AC3E}">
        <p14:creationId xmlns:p14="http://schemas.microsoft.com/office/powerpoint/2010/main" val="236332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18" name="Google Shape;518;p19"/>
          <p:cNvSpPr txBox="1">
            <a:spLocks noGrp="1"/>
          </p:cNvSpPr>
          <p:nvPr>
            <p:ph type="sldNum" idx="12"/>
          </p:nvPr>
        </p:nvSpPr>
        <p:spPr>
          <a:xfrm>
            <a:off x="8556775" y="4826200"/>
            <a:ext cx="548700" cy="31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sp>
        <p:nvSpPr>
          <p:cNvPr id="26" name="Rectangle 25"/>
          <p:cNvSpPr/>
          <p:nvPr/>
        </p:nvSpPr>
        <p:spPr>
          <a:xfrm>
            <a:off x="3706802" y="1072865"/>
            <a:ext cx="5124323" cy="3753335"/>
          </a:xfrm>
          <a:prstGeom prst="rect">
            <a:avLst/>
          </a:prstGeom>
        </p:spPr>
        <p:txBody>
          <a:bodyPr wrap="square">
            <a:spAutoFit/>
          </a:bodyPr>
          <a:lstStyle/>
          <a:p>
            <a:pPr algn="just">
              <a:lnSpc>
                <a:spcPct val="135000"/>
              </a:lnSpc>
              <a:spcBef>
                <a:spcPts val="600"/>
              </a:spcBef>
              <a:spcAft>
                <a:spcPts val="600"/>
              </a:spcAft>
            </a:pPr>
            <a:r>
              <a:rPr lang="en-US" sz="2200" b="1">
                <a:solidFill>
                  <a:schemeClr val="accent5">
                    <a:lumMod val="75000"/>
                  </a:schemeClr>
                </a:solidFill>
              </a:rPr>
              <a:t>Nhiệm vụ: </a:t>
            </a:r>
          </a:p>
          <a:p>
            <a:pPr marL="342900" indent="-342900" algn="just">
              <a:lnSpc>
                <a:spcPct val="135000"/>
              </a:lnSpc>
              <a:spcBef>
                <a:spcPts val="600"/>
              </a:spcBef>
              <a:spcAft>
                <a:spcPts val="600"/>
              </a:spcAft>
              <a:buFont typeface="Wingdings" panose="05000000000000000000" pitchFamily="2" charset="2"/>
              <a:buChar char="v"/>
            </a:pPr>
            <a:r>
              <a:rPr lang="en-GB" sz="2200">
                <a:solidFill>
                  <a:schemeClr val="tx1"/>
                </a:solidFill>
              </a:rPr>
              <a:t>Tiến hành các thí nghiệm như trong hình.</a:t>
            </a:r>
          </a:p>
          <a:p>
            <a:pPr marL="342900" lvl="0" indent="-342900" algn="just">
              <a:lnSpc>
                <a:spcPct val="135000"/>
              </a:lnSpc>
              <a:spcBef>
                <a:spcPts val="600"/>
              </a:spcBef>
              <a:spcAft>
                <a:spcPts val="600"/>
              </a:spcAft>
              <a:buFont typeface="Wingdings" panose="05000000000000000000" pitchFamily="2" charset="2"/>
              <a:buChar char="v"/>
            </a:pPr>
            <a:r>
              <a:rPr lang="en-GB" sz="2200">
                <a:solidFill>
                  <a:schemeClr val="tx1"/>
                </a:solidFill>
                <a:latin typeface="Arial" panose="020B0604020202020204" pitchFamily="34" charset="0"/>
                <a:ea typeface="Calibri" panose="020F0502020204030204" pitchFamily="34" charset="0"/>
                <a:cs typeface="Arial" panose="020B0604020202020204" pitchFamily="34" charset="0"/>
              </a:rPr>
              <a:t>Rút ra nhận xét về hình dạng, khả năng chịu nén của chất ở thể rắn, thể lỏng, thể rắn</a:t>
            </a:r>
            <a:endParaRPr lang="en-US" sz="2200">
              <a:solidFill>
                <a:schemeClr val="tx1"/>
              </a:solidFill>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35000"/>
              </a:lnSpc>
              <a:spcBef>
                <a:spcPts val="600"/>
              </a:spcBef>
              <a:spcAft>
                <a:spcPts val="600"/>
              </a:spcAft>
              <a:buFont typeface="Wingdings" panose="05000000000000000000" pitchFamily="2" charset="2"/>
              <a:buChar char="v"/>
            </a:pPr>
            <a:endParaRPr lang="en-GB" sz="2200">
              <a:solidFill>
                <a:schemeClr val="tx1">
                  <a:lumMod val="50000"/>
                </a:schemeClr>
              </a:solidFill>
            </a:endParaRPr>
          </a:p>
        </p:txBody>
      </p:sp>
      <p:pic>
        <p:nvPicPr>
          <p:cNvPr id="27" name="Graphic 13">
            <a:extLst>
              <a:ext uri="{FF2B5EF4-FFF2-40B4-BE49-F238E27FC236}">
                <a16:creationId xmlns:a16="http://schemas.microsoft.com/office/drawing/2014/main" id="{F04B2743-4F8D-42C9-9828-F01FE22CA76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2326" y="1241922"/>
            <a:ext cx="1676978" cy="1676978"/>
          </a:xfrm>
          <a:prstGeom prst="rect">
            <a:avLst/>
          </a:prstGeom>
        </p:spPr>
      </p:pic>
      <p:sp>
        <p:nvSpPr>
          <p:cNvPr id="28" name="Rectangle 27"/>
          <p:cNvSpPr/>
          <p:nvPr/>
        </p:nvSpPr>
        <p:spPr>
          <a:xfrm>
            <a:off x="457023" y="480568"/>
            <a:ext cx="2736341" cy="430887"/>
          </a:xfrm>
          <a:prstGeom prst="rect">
            <a:avLst/>
          </a:prstGeom>
          <a:noFill/>
        </p:spPr>
        <p:txBody>
          <a:bodyPr wrap="square">
            <a:spAutoFit/>
          </a:bodyPr>
          <a:lstStyle/>
          <a:p>
            <a:pPr algn="just"/>
            <a:r>
              <a:rPr lang="en-US" sz="2200" b="1">
                <a:solidFill>
                  <a:schemeClr val="accent5">
                    <a:lumMod val="75000"/>
                  </a:schemeClr>
                </a:solidFill>
              </a:rPr>
              <a:t>Hoạt động cặp đôi</a:t>
            </a:r>
          </a:p>
        </p:txBody>
      </p:sp>
      <p:pic>
        <p:nvPicPr>
          <p:cNvPr id="31" name="Countdown 3 minutes-Nho">
            <a:hlinkClick r:id="" action="ppaction://media"/>
            <a:extLst>
              <a:ext uri="{FF2B5EF4-FFF2-40B4-BE49-F238E27FC236}">
                <a16:creationId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84554" y="3249367"/>
            <a:ext cx="1792521" cy="10360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8490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1"/>
                                        </p:tgtEl>
                                      </p:cBhvr>
                                    </p:cmd>
                                  </p:childTnLst>
                                </p:cTn>
                              </p:par>
                            </p:childTnLst>
                          </p:cTn>
                        </p:par>
                      </p:childTnLst>
                    </p:cTn>
                  </p:par>
                </p:childTnLst>
              </p:cTn>
              <p:nextCondLst>
                <p:cond evt="onClick" delay="0">
                  <p:tgtEl>
                    <p:spTgt spid="31"/>
                  </p:tgtEl>
                </p:cond>
              </p:nextCondLst>
            </p:seq>
            <p:video>
              <p:cMediaNode vol="80000">
                <p:cTn id="21" fill="hold" display="0">
                  <p:stCondLst>
                    <p:cond delay="indefinite"/>
                  </p:stCondLst>
                </p:cTn>
                <p:tgtEl>
                  <p:spTgt spid="31"/>
                </p:tgtEl>
              </p:cMediaNode>
            </p:video>
          </p:childTnLst>
        </p:cTn>
      </p:par>
    </p:tnLst>
    <p:bldLst>
      <p:bldP spid="26" grpId="0"/>
    </p:bldLst>
  </p:timing>
</p:sld>
</file>

<file path=ppt/theme/theme1.xml><?xml version="1.0" encoding="utf-8"?>
<a:theme xmlns:a="http://schemas.openxmlformats.org/drawingml/2006/main" name="Quince template">
  <a:themeElements>
    <a:clrScheme name="Custom 347">
      <a:dk1>
        <a:srgbClr val="28324A"/>
      </a:dk1>
      <a:lt1>
        <a:srgbClr val="FFFFFF"/>
      </a:lt1>
      <a:dk2>
        <a:srgbClr val="707685"/>
      </a:dk2>
      <a:lt2>
        <a:srgbClr val="E5E5E5"/>
      </a:lt2>
      <a:accent1>
        <a:srgbClr val="00CEF6"/>
      </a:accent1>
      <a:accent2>
        <a:srgbClr val="3C78D8"/>
      </a:accent2>
      <a:accent3>
        <a:srgbClr val="00A7C8"/>
      </a:accent3>
      <a:accent4>
        <a:srgbClr val="8EC400"/>
      </a:accent4>
      <a:accent5>
        <a:srgbClr val="AFF000"/>
      </a:accent5>
      <a:accent6>
        <a:srgbClr val="7F7F7F"/>
      </a:accent6>
      <a:hlink>
        <a:srgbClr val="28324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408</TotalTime>
  <Words>1393</Words>
  <Application>Microsoft Macintosh PowerPoint</Application>
  <PresentationFormat>On-screen Show (16:9)</PresentationFormat>
  <Paragraphs>206</Paragraphs>
  <Slides>35</Slides>
  <Notes>10</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Cambria Math</vt:lpstr>
      <vt:lpstr>Calibri</vt:lpstr>
      <vt:lpstr>Source Sans Pro</vt:lpstr>
      <vt:lpstr>Oswald</vt:lpstr>
      <vt:lpstr>Wingdings</vt:lpstr>
      <vt:lpstr>Karla</vt:lpstr>
      <vt:lpstr>Quince template</vt:lpstr>
      <vt:lpstr>PowerPoint Presentation</vt:lpstr>
      <vt:lpstr>CÁC THỂ CỦA CHẤT VÀ SỰ CHUYỂN THỂ</vt:lpstr>
      <vt:lpstr>PowerPoint Presentation</vt:lpstr>
      <vt:lpstr>PowerPoint Presentation</vt:lpstr>
      <vt:lpstr>PowerPoint Presentation</vt:lpstr>
      <vt:lpstr>I. CÁC THỂ CỦA CHẤT: THỂ RẮN, THỂ LỎNG, THỂ KHÍ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SỰ CHUYỂN THỂ CỦA CHẤT</vt:lpstr>
      <vt:lpstr>PowerPoint Presentation</vt:lpstr>
      <vt:lpstr>PowerPoint Presentation</vt:lpstr>
      <vt:lpstr>PowerPoint Presentation</vt:lpstr>
      <vt:lpstr>PowerPoint Presentation</vt:lpstr>
      <vt:lpstr>Kết quả theo dõi nhiệt độ của nước đá trong quá trình nóng chảy</vt:lpstr>
      <vt:lpstr>PowerPoint Presentation</vt:lpstr>
      <vt:lpstr>PowerPoint Presentation</vt:lpstr>
      <vt:lpstr>PowerPoint Presentation</vt:lpstr>
      <vt:lpstr>PowerPoint Presentation</vt:lpstr>
      <vt:lpstr>PowerPoint Presentation</vt:lpstr>
      <vt:lpstr>PowerPoint Presentation</vt:lpstr>
      <vt:lpstr>Kết quả theo dõi nhiệt độ của nước đá trong quá trình nước sôi</vt:lpstr>
      <vt:lpstr>TỔNG KẾT</vt:lpstr>
      <vt:lpstr>LUYỆN TẬP</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SỰ CHUYỂN HÓA NĂNG LƯỢNG</dc:title>
  <cp:lastModifiedBy>nhungglalas@gmail.com</cp:lastModifiedBy>
  <cp:revision>40</cp:revision>
  <dcterms:modified xsi:type="dcterms:W3CDTF">2024-10-08T15:46:25Z</dcterms:modified>
</cp:coreProperties>
</file>