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69" r:id="rId5"/>
    <p:sldId id="260" r:id="rId6"/>
    <p:sldId id="259" r:id="rId7"/>
    <p:sldId id="261" r:id="rId8"/>
    <p:sldId id="263" r:id="rId9"/>
    <p:sldId id="262" r:id="rId10"/>
    <p:sldId id="270" r:id="rId11"/>
    <p:sldId id="264" r:id="rId12"/>
    <p:sldId id="265" r:id="rId13"/>
    <p:sldId id="266" r:id="rId14"/>
    <p:sldId id="267" r:id="rId15"/>
    <p:sldId id="271" r:id="rId16"/>
    <p:sldId id="272" r:id="rId17"/>
    <p:sldId id="268" r:id="rId18"/>
    <p:sldId id="273"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061" autoAdjust="0"/>
  </p:normalViewPr>
  <p:slideViewPr>
    <p:cSldViewPr snapToGrid="0">
      <p:cViewPr varScale="1">
        <p:scale>
          <a:sx n="94" d="100"/>
          <a:sy n="94" d="100"/>
        </p:scale>
        <p:origin x="768"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72463-FD86-4B26-8609-7484C186E829}" type="datetimeFigureOut">
              <a:rPr lang="en-US" smtClean="0"/>
              <a:t>9/30/25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E19C5-FCD6-4231-9954-8056D2CEED82}" type="slidenum">
              <a:rPr lang="en-US" smtClean="0"/>
              <a:t>‹#›</a:t>
            </a:fld>
            <a:endParaRPr lang="en-US"/>
          </a:p>
        </p:txBody>
      </p:sp>
    </p:spTree>
    <p:extLst>
      <p:ext uri="{BB962C8B-B14F-4D97-AF65-F5344CB8AC3E}">
        <p14:creationId xmlns:p14="http://schemas.microsoft.com/office/powerpoint/2010/main" val="138615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7E19C5-FCD6-4231-9954-8056D2CEED82}" type="slidenum">
              <a:rPr lang="en-US" smtClean="0"/>
              <a:t>11</a:t>
            </a:fld>
            <a:endParaRPr lang="en-US"/>
          </a:p>
        </p:txBody>
      </p:sp>
    </p:spTree>
    <p:extLst>
      <p:ext uri="{BB962C8B-B14F-4D97-AF65-F5344CB8AC3E}">
        <p14:creationId xmlns:p14="http://schemas.microsoft.com/office/powerpoint/2010/main" val="52122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pPr/>
              <a:t>9/30/25</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pPr/>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pPr/>
              <a:t>9/30/25</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pPr/>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pngall.com/alarm-clock-pn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pixabay.com/en/clock-hourglass-time-202961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clock-hourglass-time-2029613/"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www.freefoto.com/preview/11-22-1/Sun-Dial"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4gxq85-R4Vc&amp;ab_channel=Xwatch.vn-XChannel" TargetMode="Externa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www.freefoto.com/preview/11-22-1/Sun-Dial" TargetMode="External"/><Relationship Id="rId3" Type="http://schemas.openxmlformats.org/officeDocument/2006/relationships/image" Target="../media/image3.png"/><Relationship Id="rId7"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www.descargandolamemoria.com/2010_04_01_archive.html" TargetMode="External"/><Relationship Id="rId5" Type="http://schemas.openxmlformats.org/officeDocument/2006/relationships/image" Target="../media/image10.jpeg"/><Relationship Id="rId10" Type="http://schemas.openxmlformats.org/officeDocument/2006/relationships/hyperlink" Target="http://www.flickr.com/photos/curiousexpeditions/962395582/" TargetMode="External"/><Relationship Id="rId4" Type="http://schemas.openxmlformats.org/officeDocument/2006/relationships/hyperlink" Target="https://pixabay.com/en/clock-hourglass-time-2029613/" TargetMode="Externa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mathleadership.org/1683-2/" TargetMode="External"/><Relationship Id="rId7"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www.pngall.com/alarm-clock-png" TargetMode="External"/><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mathleadership.org/1683-2/" TargetMode="Externa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D9335D-655C-4572-9322-23EAAD7EFB60}"/>
              </a:ext>
            </a:extLst>
          </p:cNvPr>
          <p:cNvSpPr/>
          <p:nvPr/>
        </p:nvSpPr>
        <p:spPr>
          <a:xfrm>
            <a:off x="0" y="3831771"/>
            <a:ext cx="2989943" cy="2984139"/>
          </a:xfrm>
          <a:prstGeom prst="rect">
            <a:avLst/>
          </a:prstGeom>
          <a:blipFill dpi="0" rotWithShape="1">
            <a:blip r:embed="rId2" cstate="hq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52" b="-17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AEEF1F-4E73-4732-80BB-75A81D2A1CC6}"/>
              </a:ext>
            </a:extLst>
          </p:cNvPr>
          <p:cNvSpPr/>
          <p:nvPr/>
        </p:nvSpPr>
        <p:spPr>
          <a:xfrm>
            <a:off x="9579428" y="4020457"/>
            <a:ext cx="3056703" cy="2795453"/>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4699" t="1239" r="24699" b="8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AAB9F8-C917-4A7C-8DE3-97529209408A}"/>
              </a:ext>
            </a:extLst>
          </p:cNvPr>
          <p:cNvSpPr txBox="1"/>
          <p:nvPr/>
        </p:nvSpPr>
        <p:spPr>
          <a:xfrm>
            <a:off x="444104" y="1915605"/>
            <a:ext cx="11109948" cy="2602700"/>
          </a:xfrm>
          <a:prstGeom prst="rect">
            <a:avLst/>
          </a:prstGeom>
          <a:noFill/>
        </p:spPr>
        <p:txBody>
          <a:bodyPr wrap="square" rtlCol="0">
            <a:spAutoFit/>
          </a:bodyPr>
          <a:lstStyle/>
          <a:p>
            <a:pPr algn="ctr">
              <a:lnSpc>
                <a:spcPct val="135000"/>
              </a:lnSpc>
              <a:spcBef>
                <a:spcPts val="600"/>
              </a:spcBef>
              <a:spcAft>
                <a:spcPts val="600"/>
              </a:spcAft>
            </a:pPr>
            <a:r>
              <a:rPr lang="en-US" sz="6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TIẾT 12 - BÀI 7</a:t>
            </a:r>
          </a:p>
          <a:p>
            <a:pPr algn="ctr">
              <a:lnSpc>
                <a:spcPct val="135000"/>
              </a:lnSpc>
              <a:spcBef>
                <a:spcPts val="600"/>
              </a:spcBef>
              <a:spcAft>
                <a:spcPts val="600"/>
              </a:spcAft>
            </a:pPr>
            <a:r>
              <a:rPr lang="en-US" sz="6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ĐO THỜI GIAN</a:t>
            </a:r>
          </a:p>
        </p:txBody>
      </p:sp>
    </p:spTree>
    <p:extLst>
      <p:ext uri="{BB962C8B-B14F-4D97-AF65-F5344CB8AC3E}">
        <p14:creationId xmlns:p14="http://schemas.microsoft.com/office/powerpoint/2010/main" val="17318833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DEAFEC-A287-41D7-8A41-049CDC5F625C}"/>
              </a:ext>
            </a:extLst>
          </p:cNvPr>
          <p:cNvSpPr/>
          <p:nvPr/>
        </p:nvSpPr>
        <p:spPr>
          <a:xfrm>
            <a:off x="5014489" y="2115552"/>
            <a:ext cx="1995816" cy="3312791"/>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20538" y="2368378"/>
            <a:ext cx="3235366" cy="3120844"/>
          </a:xfrm>
          <a:prstGeom prst="rect">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1846913" y="5857779"/>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5721089" y="5857778"/>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69C4C627-23EA-4037-B86A-24BB662C2FEF}"/>
              </a:ext>
            </a:extLst>
          </p:cNvPr>
          <p:cNvSpPr txBox="1"/>
          <p:nvPr/>
        </p:nvSpPr>
        <p:spPr>
          <a:xfrm>
            <a:off x="1205461" y="43542"/>
            <a:ext cx="9784181" cy="553998"/>
          </a:xfrm>
          <a:prstGeom prst="rect">
            <a:avLst/>
          </a:prstGeom>
          <a:solidFill>
            <a:schemeClr val="bg1"/>
          </a:solidFill>
        </p:spPr>
        <p:txBody>
          <a:bodyPr wrap="square" rtlCol="0">
            <a:spAutoFit/>
          </a:bodyPr>
          <a:lstStyle/>
          <a:p>
            <a:pPr algn="ctr"/>
            <a:r>
              <a:rPr lang="vi-VN" sz="3000" b="1" dirty="0">
                <a:solidFill>
                  <a:srgbClr val="FF0000"/>
                </a:solidFill>
                <a:latin typeface="Arial" panose="020B0604020202020204" pitchFamily="34" charset="0"/>
                <a:cs typeface="Arial" panose="020B0604020202020204" pitchFamily="34" charset="0"/>
              </a:rPr>
              <a:t>Ư</a:t>
            </a:r>
            <a:r>
              <a:rPr lang="en-US" sz="3000" b="1" dirty="0">
                <a:solidFill>
                  <a:srgbClr val="FF0000"/>
                </a:solidFill>
                <a:latin typeface="Arial" panose="020B0604020202020204" pitchFamily="34" charset="0"/>
                <a:cs typeface="Arial" panose="020B0604020202020204" pitchFamily="34" charset="0"/>
              </a:rPr>
              <a:t>U ĐIỂM, HẠN CHẾ CỦA DỤNG CỤ ĐO THỜI GIAN</a:t>
            </a:r>
          </a:p>
        </p:txBody>
      </p:sp>
      <p:sp>
        <p:nvSpPr>
          <p:cNvPr id="17" name="Rectangle 16">
            <a:extLst>
              <a:ext uri="{FF2B5EF4-FFF2-40B4-BE49-F238E27FC236}">
                <a16:creationId xmlns:a16="http://schemas.microsoft.com/office/drawing/2014/main" id="{D6B4BD09-B6A6-4A2D-A67A-811B65C11CF7}"/>
              </a:ext>
            </a:extLst>
          </p:cNvPr>
          <p:cNvSpPr/>
          <p:nvPr/>
        </p:nvSpPr>
        <p:spPr>
          <a:xfrm>
            <a:off x="8268891" y="2075144"/>
            <a:ext cx="2994195" cy="3353199"/>
          </a:xfrm>
          <a:prstGeom prst="rect">
            <a:avLst/>
          </a:prstGeom>
          <a:blipFill dpi="0" rotWithShape="1">
            <a:blip r:embed="rId6">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206B8F8-8824-4A1D-B351-0E6EFC2D18C7}"/>
              </a:ext>
            </a:extLst>
          </p:cNvPr>
          <p:cNvSpPr/>
          <p:nvPr/>
        </p:nvSpPr>
        <p:spPr>
          <a:xfrm>
            <a:off x="9644417" y="5825959"/>
            <a:ext cx="582615" cy="582615"/>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Tree>
    <p:extLst>
      <p:ext uri="{BB962C8B-B14F-4D97-AF65-F5344CB8AC3E}">
        <p14:creationId xmlns:p14="http://schemas.microsoft.com/office/powerpoint/2010/main" val="1414351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1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7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1335314" y="72570"/>
            <a:ext cx="8287657" cy="553998"/>
          </a:xfrm>
          <a:prstGeom prst="rect">
            <a:avLst/>
          </a:prstGeom>
          <a:solidFill>
            <a:schemeClr val="bg1"/>
          </a:solidFill>
        </p:spPr>
        <p:txBody>
          <a:bodyPr wrap="square" rtlCol="0">
            <a:spAutoFit/>
          </a:bodyPr>
          <a:lstStyle/>
          <a:p>
            <a:pPr algn="ctr"/>
            <a:r>
              <a:rPr lang="en-GB" sz="3000" b="1">
                <a:solidFill>
                  <a:srgbClr val="FF0000"/>
                </a:solidFill>
                <a:latin typeface="Arial" panose="020B0604020202020204" pitchFamily="34" charset="0"/>
                <a:cs typeface="Arial" panose="020B0604020202020204" pitchFamily="34" charset="0"/>
              </a:rPr>
              <a:t>ĐO THỜI GIAN BẰNG ĐỒNG HỒ BẤM GIÂY</a:t>
            </a:r>
            <a:endParaRPr lang="en-US" sz="3000" b="1" dirty="0">
              <a:solidFill>
                <a:srgbClr val="FF000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479965" y="3446281"/>
            <a:ext cx="6739577" cy="1416006"/>
          </a:xfrm>
        </p:spPr>
        <p:txBody>
          <a:bodyPr>
            <a:noAutofit/>
          </a:bodyPr>
          <a:lstStyle/>
          <a:p>
            <a:pPr marL="0" indent="0" algn="just">
              <a:lnSpc>
                <a:spcPct val="135000"/>
              </a:lnSpc>
              <a:spcBef>
                <a:spcPts val="600"/>
              </a:spcBef>
              <a:spcAft>
                <a:spcPts val="600"/>
              </a:spcAft>
              <a:buNone/>
            </a:pPr>
            <a:r>
              <a:rPr lang="en-US" sz="32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 </a:t>
            </a:r>
          </a:p>
          <a:p>
            <a:pPr marL="0" indent="0" algn="just">
              <a:lnSpc>
                <a:spcPct val="120000"/>
              </a:lnSpc>
              <a:spcBef>
                <a:spcPts val="0"/>
              </a:spcBef>
              <a:buNone/>
            </a:pPr>
            <a:r>
              <a:rPr lang="en-US" sz="3200">
                <a:highlight>
                  <a:srgbClr val="FFFFFF"/>
                </a:highlight>
                <a:latin typeface="Arial" panose="020B0604020202020204" pitchFamily="34" charset="0"/>
                <a:ea typeface="A3.NotoSans-San" panose="020B0502040504020204" pitchFamily="34" charset="0"/>
                <a:cs typeface="Arial" panose="020B0604020202020204" pitchFamily="34" charset="0"/>
              </a:rPr>
              <a:t>Trả lời các câu hỏi 1, 2 trang 25</a:t>
            </a:r>
            <a:endPar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1"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809" y="2284044"/>
            <a:ext cx="2008752" cy="2008752"/>
          </a:xfrm>
          <a:prstGeom prst="rect">
            <a:avLst/>
          </a:prstGeom>
        </p:spPr>
      </p:pic>
      <p:sp>
        <p:nvSpPr>
          <p:cNvPr id="12" name="Rectangle 11"/>
          <p:cNvSpPr/>
          <p:nvPr/>
        </p:nvSpPr>
        <p:spPr>
          <a:xfrm>
            <a:off x="317997" y="1568706"/>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3"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972075" y="4862287"/>
            <a:ext cx="2017486" cy="1134018"/>
          </a:xfrm>
          <a:prstGeom prst="rect">
            <a:avLst/>
          </a:prstGeom>
          <a:solidFill>
            <a:srgbClr val="4472C4"/>
          </a:solidFill>
        </p:spPr>
      </p:pic>
    </p:spTree>
    <p:extLst>
      <p:ext uri="{BB962C8B-B14F-4D97-AF65-F5344CB8AC3E}">
        <p14:creationId xmlns:p14="http://schemas.microsoft.com/office/powerpoint/2010/main" val="3188935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barn(inVertical)">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3"/>
                </p:tgtEl>
              </p:cMediaNode>
            </p:video>
          </p:childTnLst>
        </p:cTn>
      </p:par>
    </p:tnLst>
    <p:bldLst>
      <p:bldP spid="10"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563023" y="2200879"/>
            <a:ext cx="11196579" cy="4417634"/>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lnSpc>
                <a:spcPct val="135000"/>
              </a:lnSpc>
              <a:spcBef>
                <a:spcPts val="600"/>
              </a:spcBef>
              <a:spcAft>
                <a:spcPts val="600"/>
              </a:spcAft>
              <a:buNone/>
            </a:pP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ta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a:latin typeface="Arial" panose="020B0604020202020204" pitchFamily="34" charset="0"/>
                <a:cs typeface="Arial" panose="020B0604020202020204" pitchFamily="34" charset="0"/>
              </a:rPr>
              <a:t> </a:t>
            </a:r>
            <a:r>
              <a:rPr lang="en-US" i="1">
                <a:solidFill>
                  <a:srgbClr val="FF0000"/>
                </a:solidFill>
                <a:latin typeface="Arial" panose="020B0604020202020204" pitchFamily="34" charset="0"/>
                <a:cs typeface="Arial" panose="020B0604020202020204" pitchFamily="34" charset="0"/>
              </a:rPr>
              <a:t>Ước </a:t>
            </a:r>
            <a:r>
              <a:rPr lang="en-US" i="1" dirty="0" err="1">
                <a:solidFill>
                  <a:srgbClr val="FF0000"/>
                </a:solidFill>
                <a:latin typeface="Arial" panose="020B0604020202020204" pitchFamily="34" charset="0"/>
                <a:cs typeface="Arial" panose="020B0604020202020204" pitchFamily="34" charset="0"/>
              </a:rPr>
              <a:t>lượng</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a:t>
            </a:r>
          </a:p>
          <a:p>
            <a:pPr>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nút</a:t>
            </a:r>
            <a:r>
              <a:rPr lang="en-US" dirty="0">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Reset (</a:t>
            </a:r>
            <a:r>
              <a:rPr lang="en-US" i="1" dirty="0" err="1">
                <a:solidFill>
                  <a:srgbClr val="FF0000"/>
                </a:solidFill>
                <a:latin typeface="Arial" panose="020B0604020202020204" pitchFamily="34" charset="0"/>
                <a:cs typeface="Arial" panose="020B0604020202020204" pitchFamily="34" charset="0"/>
              </a:rPr>
              <a:t>thiết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lập</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0 </a:t>
            </a:r>
            <a:r>
              <a:rPr lang="en-US" dirty="0" err="1">
                <a:latin typeface="Arial" panose="020B0604020202020204" pitchFamily="34" charset="0"/>
                <a:cs typeface="Arial" panose="020B0604020202020204" pitchFamily="34" charset="0"/>
              </a:rPr>
              <a:t>trước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nút</a:t>
            </a:r>
            <a:r>
              <a:rPr lang="en-US">
                <a:latin typeface="Arial" panose="020B0604020202020204" pitchFamily="34" charset="0"/>
                <a:cs typeface="Arial" panose="020B0604020202020204" pitchFamily="34" charset="0"/>
              </a:rPr>
              <a:t> </a:t>
            </a:r>
            <a:r>
              <a:rPr lang="en-US" i="1">
                <a:solidFill>
                  <a:srgbClr val="FF0000"/>
                </a:solidFill>
                <a:latin typeface="Arial" panose="020B0604020202020204" pitchFamily="34" charset="0"/>
                <a:cs typeface="Arial" panose="020B0604020202020204" pitchFamily="34" charset="0"/>
              </a:rPr>
              <a:t>Start </a:t>
            </a:r>
            <a:r>
              <a:rPr lang="en-US" i="1" dirty="0">
                <a:solidFill>
                  <a:srgbClr val="FF0000"/>
                </a:solidFill>
                <a:latin typeface="Arial" panose="020B0604020202020204" pitchFamily="34" charset="0"/>
                <a:cs typeface="Arial" panose="020B0604020202020204" pitchFamily="34" charset="0"/>
              </a:rPr>
              <a:t>(</a:t>
            </a:r>
            <a:r>
              <a:rPr lang="en-US" i="1" dirty="0" err="1">
                <a:solidFill>
                  <a:srgbClr val="FF0000"/>
                </a:solidFill>
                <a:latin typeface="Arial" panose="020B0604020202020204" pitchFamily="34" charset="0"/>
                <a:cs typeface="Arial" panose="020B0604020202020204" pitchFamily="34" charset="0"/>
              </a:rPr>
              <a:t>bắt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đầu</a:t>
            </a:r>
            <a:r>
              <a:rPr lang="en-US" i="1">
                <a:solidFill>
                  <a:srgbClr val="FF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để </a:t>
            </a:r>
            <a:r>
              <a:rPr lang="en-US" dirty="0" err="1">
                <a:latin typeface="Arial" panose="020B0604020202020204" pitchFamily="34" charset="0"/>
                <a:cs typeface="Arial" panose="020B0604020202020204" pitchFamily="34" charset="0"/>
              </a:rPr>
              <a:t>bắt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a:t>
            </a:r>
          </a:p>
          <a:p>
            <a:pPr algn="just">
              <a:lnSpc>
                <a:spcPct val="135000"/>
              </a:lnSpc>
              <a:spcBef>
                <a:spcPts val="600"/>
              </a:spcBef>
              <a:spcAft>
                <a:spcPts val="600"/>
              </a:spcAf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Nhấn</a:t>
            </a:r>
            <a:r>
              <a:rPr lang="en-US" dirty="0">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nút</a:t>
            </a:r>
            <a:r>
              <a:rPr lang="en-US">
                <a:latin typeface="Arial" panose="020B0604020202020204" pitchFamily="34" charset="0"/>
                <a:cs typeface="Arial" panose="020B0604020202020204" pitchFamily="34" charset="0"/>
              </a:rPr>
              <a:t> </a:t>
            </a:r>
            <a:r>
              <a:rPr lang="en-US" i="1" dirty="0">
                <a:solidFill>
                  <a:srgbClr val="FF0000"/>
                </a:solidFill>
                <a:latin typeface="Arial" panose="020B0604020202020204" pitchFamily="34" charset="0"/>
                <a:cs typeface="Arial" panose="020B0604020202020204" pitchFamily="34" charset="0"/>
              </a:rPr>
              <a:t>S</a:t>
            </a:r>
            <a:r>
              <a:rPr lang="en-US" i="1">
                <a:solidFill>
                  <a:srgbClr val="FF0000"/>
                </a:solidFill>
                <a:latin typeface="Arial" panose="020B0604020202020204" pitchFamily="34" charset="0"/>
                <a:cs typeface="Arial" panose="020B0604020202020204" pitchFamily="34" charset="0"/>
              </a:rPr>
              <a:t>top </a:t>
            </a:r>
            <a:r>
              <a:rPr lang="en-US" i="1" dirty="0">
                <a:solidFill>
                  <a:srgbClr val="FF0000"/>
                </a:solidFill>
                <a:latin typeface="Arial" panose="020B0604020202020204" pitchFamily="34" charset="0"/>
                <a:cs typeface="Arial" panose="020B0604020202020204" pitchFamily="34" charset="0"/>
              </a:rPr>
              <a:t>(</a:t>
            </a:r>
            <a:r>
              <a:rPr lang="en-US" i="1" dirty="0" err="1">
                <a:solidFill>
                  <a:srgbClr val="FF0000"/>
                </a:solidFill>
                <a:latin typeface="Arial" panose="020B0604020202020204" pitchFamily="34" charset="0"/>
                <a:cs typeface="Arial" panose="020B0604020202020204" pitchFamily="34" charset="0"/>
              </a:rPr>
              <a:t>kết</a:t>
            </a:r>
            <a:r>
              <a:rPr lang="en-US" i="1" dirty="0">
                <a:solidFill>
                  <a:srgbClr val="FF0000"/>
                </a:solidFill>
                <a:latin typeface="Arial" panose="020B0604020202020204" pitchFamily="34" charset="0"/>
                <a:cs typeface="Arial" panose="020B0604020202020204" pitchFamily="34" charset="0"/>
              </a:rPr>
              <a:t> </a:t>
            </a:r>
            <a:r>
              <a:rPr lang="en-US" i="1" dirty="0" err="1">
                <a:solidFill>
                  <a:srgbClr val="FF0000"/>
                </a:solidFill>
                <a:latin typeface="Arial" panose="020B0604020202020204" pitchFamily="34" charset="0"/>
                <a:cs typeface="Arial" panose="020B0604020202020204" pitchFamily="34" charset="0"/>
              </a:rPr>
              <a:t>thúc</a:t>
            </a:r>
            <a:r>
              <a:rPr lang="en-US" i="1" dirty="0">
                <a:solidFill>
                  <a:srgbClr val="FF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thúc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2BFD7B4-3A14-4F51-8905-A4FC08221223}"/>
              </a:ext>
            </a:extLst>
          </p:cNvPr>
          <p:cNvSpPr txBox="1"/>
          <p:nvPr/>
        </p:nvSpPr>
        <p:spPr>
          <a:xfrm>
            <a:off x="1277257" y="105111"/>
            <a:ext cx="10261599" cy="553998"/>
          </a:xfrm>
          <a:prstGeom prst="rect">
            <a:avLst/>
          </a:prstGeom>
          <a:solidFill>
            <a:srgbClr val="FFFFFF"/>
          </a:solidFill>
        </p:spPr>
        <p:txBody>
          <a:bodyPr wrap="square" rtlCol="0">
            <a:spAutoFit/>
          </a:bodyPr>
          <a:lstStyle/>
          <a:p>
            <a:pPr algn="ctr"/>
            <a:r>
              <a:rPr lang="en-US" sz="3000" b="1" dirty="0">
                <a:solidFill>
                  <a:srgbClr val="FF0000"/>
                </a:solidFill>
                <a:latin typeface="Arial" panose="020B0604020202020204" pitchFamily="34" charset="0"/>
                <a:cs typeface="Arial" panose="020B0604020202020204" pitchFamily="34" charset="0"/>
              </a:rPr>
              <a:t>CÁC BƯỚC ĐO THỜI GIAN BẰNG ĐỒNG </a:t>
            </a:r>
            <a:r>
              <a:rPr lang="en-US" sz="3000" b="1">
                <a:solidFill>
                  <a:srgbClr val="FF0000"/>
                </a:solidFill>
                <a:latin typeface="Arial" panose="020B0604020202020204" pitchFamily="34" charset="0"/>
                <a:cs typeface="Arial" panose="020B0604020202020204" pitchFamily="34" charset="0"/>
              </a:rPr>
              <a:t>HỒ BẤM GIÂY</a:t>
            </a:r>
            <a:endParaRPr lang="en-US" sz="3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95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349507" y="3332686"/>
            <a:ext cx="7508664" cy="2788401"/>
          </a:xfrm>
        </p:spPr>
        <p:txBody>
          <a:bodyPr>
            <a:noAutofit/>
          </a:bodyPr>
          <a:lstStyle/>
          <a:p>
            <a:pPr marL="0" indent="0" algn="just">
              <a:lnSpc>
                <a:spcPct val="135000"/>
              </a:lnSpc>
              <a:spcBef>
                <a:spcPts val="600"/>
              </a:spcBef>
              <a:spcAft>
                <a:spcPts val="600"/>
              </a:spcAft>
              <a:buNone/>
            </a:pPr>
            <a:r>
              <a:rPr lang="en-US" sz="24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1. Nội </a:t>
            </a:r>
            <a:r>
              <a:rPr lang="en-US" sz="2400" b="1"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dung</a:t>
            </a:r>
            <a:r>
              <a:rPr lang="en-US" sz="2400"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hát bài “Đội ca” của Đội thiếu niên Tiền Phong Hồ Chí Minh.</a:t>
            </a:r>
            <a:endPar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5000"/>
              </a:lnSpc>
              <a:spcBef>
                <a:spcPts val="600"/>
              </a:spcBef>
              <a:spcAft>
                <a:spcPts val="600"/>
              </a:spcAft>
              <a:buNone/>
            </a:pPr>
            <a:r>
              <a:rPr lang="en-US" sz="24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2. Nhiệm </a:t>
            </a:r>
            <a:r>
              <a:rPr lang="en-US" sz="2400" b="1" dirty="0" err="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2400" dirty="0">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algn="just">
              <a:lnSpc>
                <a:spcPct val="135000"/>
              </a:lnSpc>
              <a:spcBef>
                <a:spcPts val="600"/>
              </a:spcBef>
              <a:spcAft>
                <a:spcPts val="600"/>
              </a:spcAft>
            </a:pP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HS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hành</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err="1">
                <a:highlight>
                  <a:srgbClr val="FFFFFF"/>
                </a:highlight>
                <a:latin typeface="Arial" panose="020B0604020202020204" pitchFamily="34" charset="0"/>
                <a:ea typeface="A3.NotoSans-San" panose="020B0502040504020204" pitchFamily="34" charset="0"/>
                <a:cs typeface="Arial" panose="020B0604020202020204" pitchFamily="34" charset="0"/>
              </a:rPr>
              <a:t>và</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báo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cáo</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kết</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quả</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hành</a:t>
            </a:r>
            <a:r>
              <a:rPr lang="en-US" sz="24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32BFD7B4-3A14-4F51-8905-A4FC08221223}"/>
              </a:ext>
            </a:extLst>
          </p:cNvPr>
          <p:cNvSpPr txBox="1"/>
          <p:nvPr/>
        </p:nvSpPr>
        <p:spPr>
          <a:xfrm>
            <a:off x="2788171" y="239667"/>
            <a:ext cx="7050374"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THỰC HÀNH ĐO THỜI GIAN</a:t>
            </a:r>
          </a:p>
        </p:txBody>
      </p:sp>
      <p:pic>
        <p:nvPicPr>
          <p:cNvPr id="6"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815" y="2100440"/>
            <a:ext cx="2786426" cy="2786426"/>
          </a:xfrm>
          <a:prstGeom prst="rect">
            <a:avLst/>
          </a:prstGeom>
        </p:spPr>
      </p:pic>
      <p:pic>
        <p:nvPicPr>
          <p:cNvPr id="2"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608815" y="4886866"/>
            <a:ext cx="2663453" cy="1463346"/>
          </a:xfrm>
          <a:prstGeom prst="rect">
            <a:avLst/>
          </a:prstGeom>
        </p:spPr>
      </p:pic>
      <p:sp>
        <p:nvSpPr>
          <p:cNvPr id="8" name="Rectangle 7"/>
          <p:cNvSpPr/>
          <p:nvPr/>
        </p:nvSpPr>
        <p:spPr>
          <a:xfrm>
            <a:off x="608815" y="1372996"/>
            <a:ext cx="3039615"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nhóm</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Tree>
    <p:extLst>
      <p:ext uri="{BB962C8B-B14F-4D97-AF65-F5344CB8AC3E}">
        <p14:creationId xmlns:p14="http://schemas.microsoft.com/office/powerpoint/2010/main" val="300350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childTnLst>
        </p:cTn>
      </p:par>
    </p:tnLst>
    <p:bldLst>
      <p:bldP spid="3"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Wave 5"/>
          <p:cNvSpPr/>
          <p:nvPr/>
        </p:nvSpPr>
        <p:spPr>
          <a:xfrm>
            <a:off x="3323771" y="2598057"/>
            <a:ext cx="7895772" cy="4034971"/>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323771" y="3548731"/>
            <a:ext cx="7736115" cy="1756249"/>
          </a:xfrm>
        </p:spPr>
        <p:txBody>
          <a:bodyPr>
            <a:noAutofit/>
          </a:bodyPr>
          <a:lstStyle/>
          <a:p>
            <a:pPr algn="just">
              <a:lnSpc>
                <a:spcPct val="135000"/>
              </a:lnSpc>
              <a:spcBef>
                <a:spcPts val="600"/>
              </a:spcBef>
              <a:spcAft>
                <a:spcPts val="600"/>
              </a:spcAft>
            </a:pPr>
            <a:r>
              <a:rPr lang="en-GB">
                <a:latin typeface="Arial" panose="020B0604020202020204" pitchFamily="34" charset="0"/>
                <a:cs typeface="Arial" panose="020B0604020202020204" pitchFamily="34" charset="0"/>
              </a:rPr>
              <a:t>Trong hệ đo lường hợp pháp của nước ta, đơn vị cơ bản đo thời gian là giây, kí hiệu là s.</a:t>
            </a:r>
          </a:p>
          <a:p>
            <a:pPr algn="just">
              <a:lnSpc>
                <a:spcPct val="135000"/>
              </a:lnSpc>
              <a:spcBef>
                <a:spcPts val="600"/>
              </a:spcBef>
              <a:spcAft>
                <a:spcPts val="600"/>
              </a:spcAft>
            </a:pPr>
            <a:r>
              <a:rPr lang="en-GB">
                <a:latin typeface="Arial" panose="020B0604020202020204" pitchFamily="34" charset="0"/>
                <a:cs typeface="Arial" panose="020B0604020202020204" pitchFamily="34" charset="0"/>
              </a:rPr>
              <a:t>Đồng hồ là dụng cụ đo thời gian.</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BFD7B4-3A14-4F51-8905-A4FC08221223}"/>
              </a:ext>
            </a:extLst>
          </p:cNvPr>
          <p:cNvSpPr txBox="1"/>
          <p:nvPr/>
        </p:nvSpPr>
        <p:spPr>
          <a:xfrm>
            <a:off x="3356370" y="229948"/>
            <a:ext cx="5167086" cy="630942"/>
          </a:xfrm>
          <a:prstGeom prst="rect">
            <a:avLst/>
          </a:prstGeom>
          <a:noFill/>
        </p:spPr>
        <p:txBody>
          <a:bodyPr wrap="square" rtlCol="0">
            <a:spAutoFit/>
          </a:bodyPr>
          <a:lstStyle/>
          <a:p>
            <a:pPr algn="ctr"/>
            <a:r>
              <a:rPr lang="en-US" sz="3500" b="1">
                <a:solidFill>
                  <a:srgbClr val="FF0000"/>
                </a:solidFill>
                <a:latin typeface="Arial" panose="020B0604020202020204" pitchFamily="34" charset="0"/>
                <a:cs typeface="Arial" panose="020B0604020202020204" pitchFamily="34" charset="0"/>
              </a:rPr>
              <a:t>TỔNG KẾT</a:t>
            </a:r>
          </a:p>
        </p:txBody>
      </p:sp>
      <p:pic>
        <p:nvPicPr>
          <p:cNvPr id="9" name="Graphic 8">
            <a:extLst>
              <a:ext uri="{FF2B5EF4-FFF2-40B4-BE49-F238E27FC236}">
                <a16:creationId xmlns:a16="http://schemas.microsoft.com/office/drawing/2014/main" id="{96A0E7E3-845D-4751-854C-80431DBDF2C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285" y="3487124"/>
            <a:ext cx="1817856" cy="1817856"/>
          </a:xfrm>
          <a:prstGeom prst="rect">
            <a:avLst/>
          </a:prstGeom>
        </p:spPr>
      </p:pic>
    </p:spTree>
    <p:extLst>
      <p:ext uri="{BB962C8B-B14F-4D97-AF65-F5344CB8AC3E}">
        <p14:creationId xmlns:p14="http://schemas.microsoft.com/office/powerpoint/2010/main" val="91729522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3601862" y="48138"/>
            <a:ext cx="5167086" cy="630942"/>
          </a:xfrm>
          <a:prstGeom prst="rect">
            <a:avLst/>
          </a:prstGeom>
          <a:noFill/>
        </p:spPr>
        <p:txBody>
          <a:bodyPr wrap="square" rtlCol="0">
            <a:spAutoFit/>
          </a:bodyPr>
          <a:lstStyle/>
          <a:p>
            <a:pPr algn="ctr"/>
            <a:r>
              <a:rPr lang="en-US" sz="3500" b="1">
                <a:solidFill>
                  <a:srgbClr val="FF0000"/>
                </a:solidFill>
                <a:latin typeface="Arial" panose="020B0604020202020204" pitchFamily="34" charset="0"/>
                <a:cs typeface="Arial" panose="020B0604020202020204" pitchFamily="34" charset="0"/>
              </a:rPr>
              <a:t>LUYỆN TẬP</a:t>
            </a:r>
          </a:p>
        </p:txBody>
      </p:sp>
      <p:graphicFrame>
        <p:nvGraphicFramePr>
          <p:cNvPr id="5" name="Table 4"/>
          <p:cNvGraphicFramePr>
            <a:graphicFrameLocks noGrp="1"/>
          </p:cNvGraphicFramePr>
          <p:nvPr>
            <p:extLst>
              <p:ext uri="{D42A27DB-BD31-4B8C-83A1-F6EECF244321}">
                <p14:modId xmlns:p14="http://schemas.microsoft.com/office/powerpoint/2010/main" val="1065280307"/>
              </p:ext>
            </p:extLst>
          </p:nvPr>
        </p:nvGraphicFramePr>
        <p:xfrm>
          <a:off x="186158" y="1406252"/>
          <a:ext cx="11795294" cy="5209693"/>
        </p:xfrm>
        <a:graphic>
          <a:graphicData uri="http://schemas.openxmlformats.org/drawingml/2006/table">
            <a:tbl>
              <a:tblPr firstRow="1" firstCol="1" bandRow="1">
                <a:tableStyleId>{21E4AEA4-8DFA-4A89-87EB-49C32662AFE0}</a:tableStyleId>
              </a:tblPr>
              <a:tblGrid>
                <a:gridCol w="837844">
                  <a:extLst>
                    <a:ext uri="{9D8B030D-6E8A-4147-A177-3AD203B41FA5}">
                      <a16:colId xmlns:a16="http://schemas.microsoft.com/office/drawing/2014/main" val="171423106"/>
                    </a:ext>
                  </a:extLst>
                </a:gridCol>
                <a:gridCol w="8918773">
                  <a:extLst>
                    <a:ext uri="{9D8B030D-6E8A-4147-A177-3AD203B41FA5}">
                      <a16:colId xmlns:a16="http://schemas.microsoft.com/office/drawing/2014/main" val="4283558233"/>
                    </a:ext>
                  </a:extLst>
                </a:gridCol>
                <a:gridCol w="1035405">
                  <a:extLst>
                    <a:ext uri="{9D8B030D-6E8A-4147-A177-3AD203B41FA5}">
                      <a16:colId xmlns:a16="http://schemas.microsoft.com/office/drawing/2014/main" val="3760832617"/>
                    </a:ext>
                  </a:extLst>
                </a:gridCol>
                <a:gridCol w="1003272">
                  <a:extLst>
                    <a:ext uri="{9D8B030D-6E8A-4147-A177-3AD203B41FA5}">
                      <a16:colId xmlns:a16="http://schemas.microsoft.com/office/drawing/2014/main" val="875626249"/>
                    </a:ext>
                  </a:extLst>
                </a:gridCol>
              </a:tblGrid>
              <a:tr h="638628">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STT</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Nội dung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Đúng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Sai</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3571459"/>
                  </a:ext>
                </a:extLst>
              </a:tr>
              <a:tr h="677430">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Biến đổi đơn vị sau đây đúng hay sai: 1 giờ 20 phút = 3 800 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17096662"/>
                  </a:ext>
                </a:extLst>
              </a:tr>
              <a:tr h="2370570">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2</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Muốn đo thời gian bảng đồng hồ bấm giây, cân thực hiện các bước:</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1: </a:t>
                      </a:r>
                      <a:r>
                        <a:rPr lang="en-GB" sz="2200">
                          <a:effectLst/>
                          <a:latin typeface="Arial" panose="020B0604020202020204" pitchFamily="34" charset="0"/>
                          <a:cs typeface="Arial" panose="020B0604020202020204" pitchFamily="34" charset="0"/>
                        </a:rPr>
                        <a:t>Bấm RESET để kim về số 0.</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2: </a:t>
                      </a:r>
                      <a:r>
                        <a:rPr lang="en-GB" sz="2200">
                          <a:effectLst/>
                          <a:latin typeface="Arial" panose="020B0604020202020204" pitchFamily="34" charset="0"/>
                          <a:cs typeface="Arial" panose="020B0604020202020204" pitchFamily="34" charset="0"/>
                        </a:rPr>
                        <a:t>Bấm START để bắt đầu tính thời gian.</a:t>
                      </a:r>
                      <a:endParaRPr lang="en-US" sz="2200">
                        <a:effectLst/>
                        <a:latin typeface="Arial" panose="020B0604020202020204" pitchFamily="34" charset="0"/>
                        <a:cs typeface="Arial" panose="020B0604020202020204" pitchFamily="34" charset="0"/>
                      </a:endParaRPr>
                    </a:p>
                    <a:p>
                      <a:pPr>
                        <a:lnSpc>
                          <a:spcPct val="135000"/>
                        </a:lnSpc>
                        <a:spcBef>
                          <a:spcPts val="600"/>
                        </a:spcBef>
                        <a:spcAft>
                          <a:spcPts val="600"/>
                        </a:spcAft>
                      </a:pPr>
                      <a:r>
                        <a:rPr lang="en-GB" sz="2200" b="1">
                          <a:effectLst/>
                          <a:latin typeface="Arial" panose="020B0604020202020204" pitchFamily="34" charset="0"/>
                          <a:cs typeface="Arial" panose="020B0604020202020204" pitchFamily="34" charset="0"/>
                        </a:rPr>
                        <a:t>Bước 3: </a:t>
                      </a:r>
                      <a:r>
                        <a:rPr lang="en-GB" sz="2200">
                          <a:effectLst/>
                          <a:latin typeface="Arial" panose="020B0604020202020204" pitchFamily="34" charset="0"/>
                          <a:cs typeface="Arial" panose="020B0604020202020204" pitchFamily="34" charset="0"/>
                        </a:rPr>
                        <a:t>Bấm ST0P để kim dừng và đọc kết quả đo.</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666919"/>
                  </a:ext>
                </a:extLst>
              </a:tr>
              <a:tr h="1523065">
                <a:tc>
                  <a:txBody>
                    <a:bodyPr/>
                    <a:lstStyle/>
                    <a:p>
                      <a:pPr algn="ct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3</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Khi đo thời gian của một buổi học, ta chỉ nên sử dụng đồng hồ bấm giây thay vì dùng đồng hồ treo tường trong lớp học, để có kết quả chính xác.</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35000"/>
                        </a:lnSpc>
                        <a:spcBef>
                          <a:spcPts val="600"/>
                        </a:spcBef>
                        <a:spcAft>
                          <a:spcPts val="600"/>
                        </a:spcAft>
                      </a:pPr>
                      <a:r>
                        <a:rPr lang="en-GB" sz="2200">
                          <a:effectLst/>
                          <a:latin typeface="Arial" panose="020B0604020202020204" pitchFamily="34" charset="0"/>
                          <a:cs typeface="Arial" panose="020B0604020202020204" pitchFamily="34" charset="0"/>
                        </a:rPr>
                        <a:t>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7253130"/>
                  </a:ext>
                </a:extLst>
              </a:tr>
            </a:tbl>
          </a:graphicData>
        </a:graphic>
      </p:graphicFrame>
      <p:sp>
        <p:nvSpPr>
          <p:cNvPr id="8" name="Rectangle 1"/>
          <p:cNvSpPr>
            <a:spLocks noChangeArrowheads="1"/>
          </p:cNvSpPr>
          <p:nvPr/>
        </p:nvSpPr>
        <p:spPr bwMode="auto">
          <a:xfrm>
            <a:off x="454761" y="679080"/>
            <a:ext cx="9255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Câu 1. </a:t>
            </a:r>
            <a:r>
              <a:rPr kumimoji="0" lang="en-GB" altLang="en-US" sz="28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Đánh dấu X vào đúng cột và sửa những câu sai</a:t>
            </a:r>
            <a:endParaRPr kumimoji="0" lang="en-GB" altLang="en-US" sz="2800" b="0" i="0" u="none" strike="noStrike" cap="none" normalizeH="0" baseline="0">
              <a:ln>
                <a:noFill/>
              </a:ln>
              <a:solidFill>
                <a:schemeClr val="tx1"/>
              </a:solidFill>
              <a:effectLst/>
              <a:latin typeface="Arial" panose="020B0604020202020204" pitchFamily="34" charset="0"/>
            </a:endParaRPr>
          </a:p>
        </p:txBody>
      </p:sp>
      <p:sp>
        <p:nvSpPr>
          <p:cNvPr id="10" name="Rectangle 9"/>
          <p:cNvSpPr/>
          <p:nvPr/>
        </p:nvSpPr>
        <p:spPr>
          <a:xfrm>
            <a:off x="11297009" y="2199306"/>
            <a:ext cx="372218" cy="430887"/>
          </a:xfrm>
          <a:prstGeom prst="rect">
            <a:avLst/>
          </a:prstGeom>
        </p:spPr>
        <p:txBody>
          <a:bodyPr wrap="non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
        <p:nvSpPr>
          <p:cNvPr id="11" name="Rectangle 10"/>
          <p:cNvSpPr/>
          <p:nvPr/>
        </p:nvSpPr>
        <p:spPr>
          <a:xfrm>
            <a:off x="10189029" y="3795654"/>
            <a:ext cx="819798" cy="430887"/>
          </a:xfrm>
          <a:prstGeom prst="rect">
            <a:avLst/>
          </a:prstGeom>
        </p:spPr>
        <p:txBody>
          <a:bodyPr wrap="squar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
        <p:nvSpPr>
          <p:cNvPr id="12" name="Rectangle 11"/>
          <p:cNvSpPr/>
          <p:nvPr/>
        </p:nvSpPr>
        <p:spPr>
          <a:xfrm>
            <a:off x="11220809" y="5733534"/>
            <a:ext cx="524618" cy="430887"/>
          </a:xfrm>
          <a:prstGeom prst="rect">
            <a:avLst/>
          </a:prstGeom>
        </p:spPr>
        <p:txBody>
          <a:bodyPr wrap="square">
            <a:spAutoFit/>
          </a:bodyPr>
          <a:lstStyle/>
          <a:p>
            <a:r>
              <a:rPr lang="en-GB" altLang="en-US" sz="2200" b="1">
                <a:solidFill>
                  <a:srgbClr val="000000"/>
                </a:solidFill>
                <a:latin typeface="Arial" panose="020B0604020202020204" pitchFamily="34" charset="0"/>
                <a:ea typeface="Calibri" panose="020F0502020204030204" pitchFamily="34" charset="0"/>
                <a:cs typeface="Times New Roman" panose="02020603050405020304" pitchFamily="18" charset="0"/>
              </a:rPr>
              <a:t>X</a:t>
            </a:r>
            <a:endParaRPr lang="en-US" sz="2200" b="1"/>
          </a:p>
        </p:txBody>
      </p:sp>
    </p:spTree>
    <p:extLst>
      <p:ext uri="{BB962C8B-B14F-4D97-AF65-F5344CB8AC3E}">
        <p14:creationId xmlns:p14="http://schemas.microsoft.com/office/powerpoint/2010/main" val="204495898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32788801"/>
              </p:ext>
            </p:extLst>
          </p:nvPr>
        </p:nvGraphicFramePr>
        <p:xfrm>
          <a:off x="795759" y="2187750"/>
          <a:ext cx="10786641" cy="4122987"/>
        </p:xfrm>
        <a:graphic>
          <a:graphicData uri="http://schemas.openxmlformats.org/drawingml/2006/table">
            <a:tbl>
              <a:tblPr firstRow="1" firstCol="1" bandRow="1">
                <a:tableStyleId>{1E171933-4619-4E11-9A3F-F7608DF75F80}</a:tableStyleId>
              </a:tblPr>
              <a:tblGrid>
                <a:gridCol w="4719669">
                  <a:extLst>
                    <a:ext uri="{9D8B030D-6E8A-4147-A177-3AD203B41FA5}">
                      <a16:colId xmlns:a16="http://schemas.microsoft.com/office/drawing/2014/main" val="171423106"/>
                    </a:ext>
                  </a:extLst>
                </a:gridCol>
                <a:gridCol w="6066972">
                  <a:extLst>
                    <a:ext uri="{9D8B030D-6E8A-4147-A177-3AD203B41FA5}">
                      <a16:colId xmlns:a16="http://schemas.microsoft.com/office/drawing/2014/main" val="4283558233"/>
                    </a:ext>
                  </a:extLst>
                </a:gridCol>
              </a:tblGrid>
              <a:tr h="497796">
                <a:tc>
                  <a:txBody>
                    <a:bodyPr/>
                    <a:lstStyle/>
                    <a:p>
                      <a:pPr algn="ctr"/>
                      <a:r>
                        <a:rPr lang="en-GB" sz="2400">
                          <a:latin typeface="Arial" panose="020B0604020202020204" pitchFamily="34" charset="0"/>
                          <a:cs typeface="Arial" panose="020B0604020202020204" pitchFamily="34" charset="0"/>
                        </a:rPr>
                        <a:t>Loại đồng hồ</a:t>
                      </a:r>
                      <a:endParaRPr lang="en-US" sz="2400">
                        <a:latin typeface="Arial" panose="020B0604020202020204" pitchFamily="34" charset="0"/>
                        <a:cs typeface="Arial" panose="020B0604020202020204" pitchFamily="34" charset="0"/>
                      </a:endParaRPr>
                    </a:p>
                  </a:txBody>
                  <a:tcPr marL="68580" marR="68580" marT="0" marB="0" anchor="ctr"/>
                </a:tc>
                <a:tc>
                  <a:txBody>
                    <a:bodyPr/>
                    <a:lstStyle/>
                    <a:p>
                      <a:pPr algn="ctr">
                        <a:lnSpc>
                          <a:spcPct val="135000"/>
                        </a:lnSpc>
                        <a:spcBef>
                          <a:spcPts val="600"/>
                        </a:spcBef>
                        <a:spcAft>
                          <a:spcPts val="600"/>
                        </a:spcAft>
                      </a:pPr>
                      <a:r>
                        <a:rPr lang="en-GB" sz="2400">
                          <a:effectLst/>
                          <a:latin typeface="Arial" panose="020B0604020202020204" pitchFamily="34" charset="0"/>
                          <a:cs typeface="Arial" panose="020B0604020202020204" pitchFamily="34" charset="0"/>
                        </a:rPr>
                        <a:t>Công</a:t>
                      </a:r>
                      <a:r>
                        <a:rPr lang="en-GB" sz="2400" baseline="0">
                          <a:effectLst/>
                          <a:latin typeface="Arial" panose="020B0604020202020204" pitchFamily="34" charset="0"/>
                          <a:cs typeface="Arial" panose="020B0604020202020204" pitchFamily="34" charset="0"/>
                        </a:rPr>
                        <a:t> dụng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33571459"/>
                  </a:ext>
                </a:extLst>
              </a:tr>
              <a:tr h="1262339">
                <a:tc>
                  <a:txBody>
                    <a:bodyPr/>
                    <a:lstStyle/>
                    <a:p>
                      <a:pPr algn="l">
                        <a:lnSpc>
                          <a:spcPct val="135000"/>
                        </a:lnSpc>
                        <a:spcBef>
                          <a:spcPts val="600"/>
                        </a:spcBef>
                        <a:spcAft>
                          <a:spcPts val="600"/>
                        </a:spcAft>
                      </a:pPr>
                      <a:r>
                        <a:rPr lang="en-GB" sz="2400" b="0">
                          <a:effectLst/>
                          <a:latin typeface="Arial" panose="020B0604020202020204" pitchFamily="34" charset="0"/>
                          <a:cs typeface="Arial" panose="020B0604020202020204" pitchFamily="34" charset="0"/>
                        </a:rPr>
                        <a:t>1. Đồng</a:t>
                      </a:r>
                      <a:r>
                        <a:rPr lang="en-GB" sz="2400" b="0" baseline="0">
                          <a:effectLst/>
                          <a:latin typeface="Arial" panose="020B0604020202020204" pitchFamily="34" charset="0"/>
                          <a:cs typeface="Arial" panose="020B0604020202020204" pitchFamily="34" charset="0"/>
                        </a:rPr>
                        <a:t> hồ treo tường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a:latin typeface="Arial" panose="020B0604020202020204" pitchFamily="34" charset="0"/>
                          <a:cs typeface="Arial" panose="020B0604020202020204" pitchFamily="34" charset="0"/>
                        </a:rPr>
                        <a:t>a) dùng để đo thời gian trong thi đấu thể thao, trong thí nghiệm.</a:t>
                      </a:r>
                      <a:endParaRPr lang="en-US" sz="240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17096662"/>
                  </a:ext>
                </a:extLst>
              </a:tr>
              <a:tr h="1175658">
                <a:tc>
                  <a:txBody>
                    <a:bodyPr/>
                    <a:lstStyle/>
                    <a:p>
                      <a:pPr algn="l">
                        <a:lnSpc>
                          <a:spcPct val="135000"/>
                        </a:lnSpc>
                        <a:spcBef>
                          <a:spcPts val="600"/>
                        </a:spcBef>
                        <a:spcAft>
                          <a:spcPts val="600"/>
                        </a:spcAft>
                      </a:pPr>
                      <a:r>
                        <a:rPr lang="en-GB" sz="2400" b="0">
                          <a:effectLst/>
                          <a:latin typeface="Arial" panose="020B0604020202020204" pitchFamily="34" charset="0"/>
                          <a:cs typeface="Arial" panose="020B0604020202020204" pitchFamily="34" charset="0"/>
                        </a:rPr>
                        <a:t>2. Đồng</a:t>
                      </a:r>
                      <a:r>
                        <a:rPr lang="en-GB" sz="2400" b="0" baseline="0">
                          <a:effectLst/>
                          <a:latin typeface="Arial" panose="020B0604020202020204" pitchFamily="34" charset="0"/>
                          <a:cs typeface="Arial" panose="020B0604020202020204" pitchFamily="34" charset="0"/>
                        </a:rPr>
                        <a:t> hồ cát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a:latin typeface="Arial" panose="020B0604020202020204" pitchFamily="34" charset="0"/>
                          <a:cs typeface="Arial" panose="020B0604020202020204" pitchFamily="34" charset="0"/>
                        </a:rPr>
                        <a:t>b) dùng đo thời gian một sự kiện không cần mức chính xác cao.</a:t>
                      </a:r>
                      <a:endParaRPr lang="en-US" sz="2400">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919"/>
                  </a:ext>
                </a:extLst>
              </a:tr>
              <a:tr h="1187194">
                <a:tc>
                  <a:txBody>
                    <a:bodyPr/>
                    <a:lstStyle/>
                    <a:p>
                      <a:pPr algn="l">
                        <a:lnSpc>
                          <a:spcPct val="135000"/>
                        </a:lnSpc>
                        <a:spcBef>
                          <a:spcPts val="600"/>
                        </a:spcBef>
                        <a:spcAft>
                          <a:spcPts val="600"/>
                        </a:spcAft>
                      </a:pPr>
                      <a:r>
                        <a:rPr lang="en-GB" sz="2400" b="0">
                          <a:effectLst/>
                          <a:latin typeface="Arial" panose="020B0604020202020204" pitchFamily="34" charset="0"/>
                          <a:cs typeface="Arial" panose="020B0604020202020204" pitchFamily="34" charset="0"/>
                        </a:rPr>
                        <a:t>3. Đồng</a:t>
                      </a:r>
                      <a:r>
                        <a:rPr lang="en-GB" sz="2400" b="0" baseline="0">
                          <a:effectLst/>
                          <a:latin typeface="Arial" panose="020B0604020202020204" pitchFamily="34" charset="0"/>
                          <a:cs typeface="Arial" panose="020B0604020202020204" pitchFamily="34" charset="0"/>
                        </a:rPr>
                        <a:t> hồ bấm giây</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indent="0" algn="l" defTabSz="914400" rtl="0" eaLnBrk="1" fontAlgn="auto" latinLnBrk="0" hangingPunct="1">
                        <a:lnSpc>
                          <a:spcPct val="135000"/>
                        </a:lnSpc>
                        <a:spcBef>
                          <a:spcPts val="600"/>
                        </a:spcBef>
                        <a:spcAft>
                          <a:spcPts val="600"/>
                        </a:spcAft>
                        <a:buClrTx/>
                        <a:buSzTx/>
                        <a:buFontTx/>
                        <a:buNone/>
                        <a:tabLst/>
                        <a:defRPr/>
                      </a:pPr>
                      <a:r>
                        <a:rPr lang="en-GB" sz="2400">
                          <a:latin typeface="Arial" panose="020B0604020202020204" pitchFamily="34" charset="0"/>
                          <a:cs typeface="Arial" panose="020B0604020202020204" pitchFamily="34" charset="0"/>
                        </a:rPr>
                        <a:t>c) dùng để đo thời gian hằng ngày</a:t>
                      </a:r>
                      <a:endParaRPr lang="en-US" sz="2400">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87253130"/>
                  </a:ext>
                </a:extLst>
              </a:tr>
            </a:tbl>
          </a:graphicData>
        </a:graphic>
      </p:graphicFrame>
      <p:sp>
        <p:nvSpPr>
          <p:cNvPr id="3" name="Rectangle 2"/>
          <p:cNvSpPr/>
          <p:nvPr/>
        </p:nvSpPr>
        <p:spPr>
          <a:xfrm>
            <a:off x="682170" y="700092"/>
            <a:ext cx="10784114" cy="1200329"/>
          </a:xfrm>
          <a:prstGeom prst="rect">
            <a:avLst/>
          </a:prstGeom>
        </p:spPr>
        <p:txBody>
          <a:bodyPr wrap="square">
            <a:spAutoFit/>
          </a:bodyPr>
          <a:lstStyle/>
          <a:p>
            <a:pPr>
              <a:lnSpc>
                <a:spcPct val="150000"/>
              </a:lnSpc>
              <a:spcBef>
                <a:spcPts val="600"/>
              </a:spcBef>
              <a:spcAft>
                <a:spcPts val="600"/>
              </a:spcAft>
            </a:pPr>
            <a:r>
              <a:rPr lang="en-GB" sz="24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en-GB" sz="2400">
                <a:solidFill>
                  <a:srgbClr val="000000"/>
                </a:solidFill>
                <a:latin typeface="Arial" panose="020B0604020202020204" pitchFamily="34" charset="0"/>
                <a:ea typeface="Calibri" panose="020F0502020204030204" pitchFamily="34" charset="0"/>
                <a:cs typeface="Arial" panose="020B0604020202020204" pitchFamily="34" charset="0"/>
              </a:rPr>
              <a:t>Hãy ghép tên các loại đồng hồ (ở cột bên trái) tương ứng với công dụng của các loại đồng hồ đó (ở cột bên phải).</a:t>
            </a:r>
            <a:endParaRPr lang="en-US" sz="2400">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Arrow Connector 14"/>
          <p:cNvCxnSpPr/>
          <p:nvPr/>
        </p:nvCxnSpPr>
        <p:spPr>
          <a:xfrm>
            <a:off x="4078514" y="3236686"/>
            <a:ext cx="1465943" cy="2612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425371" y="4412342"/>
            <a:ext cx="21190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773714" y="3236686"/>
            <a:ext cx="1770743" cy="2612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27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588145" y="2129091"/>
            <a:ext cx="7847859" cy="4518452"/>
          </a:xfrm>
        </p:spPr>
        <p:txBody>
          <a:bodyPr>
            <a:normAutofit lnSpcReduction="10000"/>
          </a:bodyPr>
          <a:lstStyle/>
          <a:p>
            <a:pPr marL="514350" indent="-514350" algn="just">
              <a:lnSpc>
                <a:spcPct val="135000"/>
              </a:lnSpc>
              <a:spcBef>
                <a:spcPts val="600"/>
              </a:spcBef>
              <a:spcAft>
                <a:spcPts val="600"/>
              </a:spcAft>
              <a:buAutoNum type="arabicPeriod"/>
            </a:pPr>
            <a:r>
              <a:rPr lang="en-US" sz="2400" b="1">
                <a:latin typeface="Arial" panose="020B0604020202020204" pitchFamily="34" charset="0"/>
                <a:cs typeface="Arial" panose="020B0604020202020204" pitchFamily="34" charset="0"/>
              </a:rPr>
              <a:t>Hình thức: </a:t>
            </a:r>
            <a:r>
              <a:rPr lang="en-US" sz="2400">
                <a:latin typeface="Arial" panose="020B0604020202020204" pitchFamily="34" charset="0"/>
                <a:cs typeface="Arial" panose="020B0604020202020204" pitchFamily="34" charset="0"/>
              </a:rPr>
              <a:t>Làm việc cá nhân.</a:t>
            </a:r>
          </a:p>
          <a:p>
            <a:pPr marL="514350" indent="-514350" algn="just">
              <a:lnSpc>
                <a:spcPct val="135000"/>
              </a:lnSpc>
              <a:spcBef>
                <a:spcPts val="600"/>
              </a:spcBef>
              <a:spcAft>
                <a:spcPts val="600"/>
              </a:spcAft>
              <a:buAutoNum type="arabicPeriod"/>
            </a:pPr>
            <a:r>
              <a:rPr lang="en-US" sz="2400" b="1">
                <a:latin typeface="Arial" panose="020B0604020202020204" pitchFamily="34" charset="0"/>
                <a:cs typeface="Arial" panose="020B0604020202020204" pitchFamily="34" charset="0"/>
              </a:rPr>
              <a:t>Nhiệm vụ: </a:t>
            </a:r>
          </a:p>
          <a:p>
            <a:pPr marL="0" indent="0" algn="ctr">
              <a:lnSpc>
                <a:spcPct val="135000"/>
              </a:lnSpc>
              <a:spcBef>
                <a:spcPts val="600"/>
              </a:spcBef>
              <a:spcAft>
                <a:spcPts val="600"/>
              </a:spcAft>
              <a:buNone/>
            </a:pPr>
            <a:r>
              <a:rPr lang="en-US" sz="2400">
                <a:latin typeface="Arial" panose="020B0604020202020204" pitchFamily="34" charset="0"/>
                <a:cs typeface="Arial" panose="020B0604020202020204" pitchFamily="34" charset="0"/>
              </a:rPr>
              <a:t>	</a:t>
            </a:r>
            <a:r>
              <a:rPr lang="en-US" sz="2400" b="1">
                <a:solidFill>
                  <a:srgbClr val="0070C0"/>
                </a:solidFill>
                <a:latin typeface="Arial" panose="020B0604020202020204" pitchFamily="34" charset="0"/>
                <a:cs typeface="Arial" panose="020B0604020202020204" pitchFamily="34" charset="0"/>
              </a:rPr>
              <a:t>CHẾ TẠO ĐỒNG HỒ MẶT TRỜI.</a:t>
            </a:r>
          </a:p>
          <a:p>
            <a:pPr marL="0" indent="0" algn="just">
              <a:lnSpc>
                <a:spcPct val="135000"/>
              </a:lnSpc>
              <a:spcBef>
                <a:spcPts val="600"/>
              </a:spcBef>
              <a:spcAft>
                <a:spcPts val="600"/>
              </a:spcAft>
              <a:buNone/>
            </a:pPr>
            <a:r>
              <a:rPr lang="en-US" sz="2400">
                <a:latin typeface="Arial" panose="020B0604020202020204" pitchFamily="34" charset="0"/>
                <a:cs typeface="Arial" panose="020B0604020202020204" pitchFamily="34" charset="0"/>
              </a:rPr>
              <a:t>Yêu cầu sản phẩm: có thể xác định được thời điểm từ 8h sáng đến 15h chiều vào ngày nắng (sự chênh thời gian so với đồng hồ điện tử là &lt;15 phút)</a:t>
            </a:r>
          </a:p>
          <a:p>
            <a:pPr marL="0" indent="0" algn="just">
              <a:lnSpc>
                <a:spcPct val="135000"/>
              </a:lnSpc>
              <a:spcBef>
                <a:spcPts val="600"/>
              </a:spcBef>
              <a:spcAft>
                <a:spcPts val="600"/>
              </a:spcAft>
              <a:buNone/>
            </a:pPr>
            <a:r>
              <a:rPr lang="en-US" sz="2400" b="1">
                <a:latin typeface="Arial" panose="020B0604020202020204" pitchFamily="34" charset="0"/>
                <a:cs typeface="Arial" panose="020B0604020202020204" pitchFamily="34" charset="0"/>
              </a:rPr>
              <a:t>3. Link tham khảo: </a:t>
            </a:r>
            <a:r>
              <a:rPr lang="vi-VN" sz="2400">
                <a:latin typeface="Arial" panose="020B0604020202020204" pitchFamily="34" charset="0"/>
                <a:cs typeface="Arial" panose="020B0604020202020204" pitchFamily="34" charset="0"/>
                <a:hlinkClick r:id="rId2"/>
              </a:rPr>
              <a:t>Hướng dẫn làm đồng hồ mặt trời - Xchannel – YouTube</a:t>
            </a:r>
            <a:r>
              <a:rPr lang="en-US" sz="2400">
                <a:latin typeface="Arial" panose="020B0604020202020204" pitchFamily="34" charset="0"/>
                <a:cs typeface="Arial" panose="020B0604020202020204" pitchFamily="34" charset="0"/>
              </a:rPr>
              <a:t> </a:t>
            </a:r>
          </a:p>
          <a:p>
            <a:pPr marL="0" indent="0" algn="just">
              <a:lnSpc>
                <a:spcPct val="135000"/>
              </a:lnSpc>
              <a:spcBef>
                <a:spcPts val="600"/>
              </a:spcBef>
              <a:spcAft>
                <a:spcPts val="600"/>
              </a:spcAft>
              <a:buNone/>
            </a:pPr>
            <a:endParaRPr lang="en-US" sz="24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BFD7B4-3A14-4F51-8905-A4FC08221223}"/>
              </a:ext>
            </a:extLst>
          </p:cNvPr>
          <p:cNvSpPr txBox="1"/>
          <p:nvPr/>
        </p:nvSpPr>
        <p:spPr>
          <a:xfrm>
            <a:off x="0" y="264769"/>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NHIỆM VỤ VỀ NHÀ</a:t>
            </a:r>
          </a:p>
        </p:txBody>
      </p:sp>
      <p:pic>
        <p:nvPicPr>
          <p:cNvPr id="8" name="Graphic 7">
            <a:extLst>
              <a:ext uri="{FF2B5EF4-FFF2-40B4-BE49-F238E27FC236}">
                <a16:creationId xmlns:a16="http://schemas.microsoft.com/office/drawing/2014/main" id="{C03D23B8-42A7-4DE8-AFA6-A3C0D0B8B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566" y="3091544"/>
            <a:ext cx="2340322" cy="2340322"/>
          </a:xfrm>
          <a:prstGeom prst="rect">
            <a:avLst/>
          </a:prstGeom>
        </p:spPr>
      </p:pic>
    </p:spTree>
    <p:extLst>
      <p:ext uri="{BB962C8B-B14F-4D97-AF65-F5344CB8AC3E}">
        <p14:creationId xmlns:p14="http://schemas.microsoft.com/office/powerpoint/2010/main" val="40623221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1"/>
          <p:cNvSpPr>
            <a:spLocks noChangeArrowheads="1" noChangeShapeType="1" noTextEdit="1"/>
          </p:cNvSpPr>
          <p:nvPr/>
        </p:nvSpPr>
        <p:spPr bwMode="auto">
          <a:xfrm>
            <a:off x="293465" y="2548050"/>
            <a:ext cx="10375706" cy="971952"/>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CẢM ƠN CÁC EM ĐÃ LẮNG NGHE!</a:t>
            </a:r>
          </a:p>
        </p:txBody>
      </p:sp>
      <p:sp>
        <p:nvSpPr>
          <p:cNvPr id="5" name="WordArt 11"/>
          <p:cNvSpPr>
            <a:spLocks noChangeArrowheads="1" noChangeShapeType="1" noTextEdit="1"/>
          </p:cNvSpPr>
          <p:nvPr/>
        </p:nvSpPr>
        <p:spPr bwMode="auto">
          <a:xfrm>
            <a:off x="436598" y="4466145"/>
            <a:ext cx="10058401" cy="947215"/>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HẸN GẶP LẠI VÀO TIẾT SAU</a:t>
            </a:r>
          </a:p>
        </p:txBody>
      </p:sp>
    </p:spTree>
    <p:extLst>
      <p:ext uri="{BB962C8B-B14F-4D97-AF65-F5344CB8AC3E}">
        <p14:creationId xmlns:p14="http://schemas.microsoft.com/office/powerpoint/2010/main" val="201942182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558637" y="1922454"/>
            <a:ext cx="11299534" cy="4550918"/>
          </a:xfrm>
        </p:spPr>
        <p:txBody>
          <a:bodyPr>
            <a:noAutofit/>
          </a:bodyPr>
          <a:lstStyle/>
          <a:p>
            <a:pPr marL="0" indent="0" algn="ctr">
              <a:lnSpc>
                <a:spcPct val="140000"/>
              </a:lnSpc>
              <a:spcBef>
                <a:spcPts val="0"/>
              </a:spcBef>
              <a:buNone/>
            </a:pPr>
            <a:r>
              <a:rPr lang="en-US" sz="2400" b="1">
                <a:highlight>
                  <a:srgbClr val="FFFFFF"/>
                </a:highlight>
                <a:latin typeface="Arial" panose="020B0604020202020204" pitchFamily="34" charset="0"/>
                <a:cs typeface="Arial" panose="020B0604020202020204" pitchFamily="34" charset="0"/>
              </a:rPr>
              <a:t>LUẬT CHƠI</a:t>
            </a:r>
          </a:p>
          <a:p>
            <a:pPr algn="just">
              <a:lnSpc>
                <a:spcPct val="140000"/>
              </a:lnSpc>
              <a:spcBef>
                <a:spcPts val="0"/>
              </a:spcBef>
            </a:pPr>
            <a:r>
              <a:rPr lang="en-US" sz="2400" b="1" u="sng">
                <a:highlight>
                  <a:srgbClr val="FFFFFF"/>
                </a:highlight>
                <a:latin typeface="Arial" panose="020B0604020202020204" pitchFamily="34" charset="0"/>
                <a:ea typeface="A3.NotoSans-San" panose="020B0502040504020204" pitchFamily="34" charset="0"/>
                <a:cs typeface="Arial" panose="020B0604020202020204" pitchFamily="34" charset="0"/>
              </a:rPr>
              <a:t>Bước 1</a:t>
            </a:r>
            <a:r>
              <a:rPr lang="en-US" sz="2400" b="1">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Mỗi HS viết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nội dung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đã biết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nội dung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muốn biết</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về thời gian và cách đo thời gian vào PHT KWL.</a:t>
            </a:r>
          </a:p>
          <a:p>
            <a:pPr algn="just">
              <a:lnSpc>
                <a:spcPct val="140000"/>
              </a:lnSpc>
              <a:spcBef>
                <a:spcPts val="0"/>
              </a:spcBef>
            </a:pPr>
            <a:r>
              <a:rPr lang="en-US" sz="2400" b="1" u="sng">
                <a:highlight>
                  <a:srgbClr val="FFFFFF"/>
                </a:highlight>
                <a:latin typeface="Arial" panose="020B0604020202020204" pitchFamily="34" charset="0"/>
                <a:ea typeface="A3.NotoSans-San" panose="020B0502040504020204" pitchFamily="34" charset="0"/>
                <a:cs typeface="Arial" panose="020B0604020202020204" pitchFamily="34" charset="0"/>
              </a:rPr>
              <a:t>Bước 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465138" algn="just">
              <a:lnSpc>
                <a:spcPct val="140000"/>
              </a:lnSpc>
              <a:spcBef>
                <a:spcPts val="0"/>
              </a:spcBef>
              <a:buNone/>
            </a:pPr>
            <a:r>
              <a:rPr lang="en-US" sz="2400" u="sng">
                <a:highlight>
                  <a:srgbClr val="FFFFFF"/>
                </a:highlight>
                <a:latin typeface="Arial" panose="020B0604020202020204" pitchFamily="34" charset="0"/>
                <a:ea typeface="A3.NotoSans-San" panose="020B0502040504020204" pitchFamily="34" charset="0"/>
                <a:cs typeface="Arial" panose="020B0604020202020204" pitchFamily="34" charset="0"/>
              </a:rPr>
              <a:t>2.1</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Gọi HS theo hình thức ngẫu nhiên,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mỗi HS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chỉ trình bày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1 nội dung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người</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trình bày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sau</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không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trùng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với người trình bày trước.</a:t>
            </a:r>
          </a:p>
          <a:p>
            <a:pPr marL="0" indent="465138" algn="just">
              <a:lnSpc>
                <a:spcPct val="140000"/>
              </a:lnSpc>
              <a:spcBef>
                <a:spcPts val="0"/>
              </a:spcBef>
              <a:buNone/>
            </a:pPr>
            <a:r>
              <a:rPr lang="en-US" sz="2400" u="sng">
                <a:highlight>
                  <a:srgbClr val="FFFFFF"/>
                </a:highlight>
                <a:latin typeface="Arial" panose="020B0604020202020204" pitchFamily="34" charset="0"/>
                <a:ea typeface="A3.NotoSans-San" panose="020B0502040504020204" pitchFamily="34" charset="0"/>
                <a:cs typeface="Arial" panose="020B0604020202020204" pitchFamily="34" charset="0"/>
              </a:rPr>
              <a:t>2.2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Các HS còn lại dùng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bút màu đỏ</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đánh dấu </a:t>
            </a:r>
            <a:r>
              <a:rPr lang="en-US" sz="2400">
                <a:solidFill>
                  <a:srgbClr val="FF0000"/>
                </a:solidFill>
                <a:highlight>
                  <a:srgbClr val="FFFFFF"/>
                </a:highlight>
                <a:latin typeface="Arial" panose="020B0604020202020204" pitchFamily="34" charset="0"/>
                <a:ea typeface="A3.NotoSans-San" panose="020B0502040504020204" pitchFamily="34" charset="0"/>
                <a:cs typeface="Arial" panose="020B0604020202020204" pitchFamily="34" charset="0"/>
              </a:rPr>
              <a:t>nội dung trùng</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và </a:t>
            </a:r>
            <a:r>
              <a:rPr lang="en-US" sz="240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bút màu xanh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bổ sung nội dung </a:t>
            </a:r>
            <a:r>
              <a:rPr lang="en-US" sz="2400">
                <a:solidFill>
                  <a:srgbClr val="4472C4"/>
                </a:solidFill>
                <a:highlight>
                  <a:srgbClr val="FFFFFF"/>
                </a:highlight>
                <a:latin typeface="Arial" panose="020B0604020202020204" pitchFamily="34" charset="0"/>
                <a:ea typeface="A3.NotoSans-San" panose="020B0502040504020204" pitchFamily="34" charset="0"/>
                <a:cs typeface="Arial" panose="020B0604020202020204" pitchFamily="34" charset="0"/>
              </a:rPr>
              <a:t>chưa có </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vào PHT KWL.</a:t>
            </a:r>
          </a:p>
        </p:txBody>
      </p:sp>
      <p:sp>
        <p:nvSpPr>
          <p:cNvPr id="6" name="TextBox 5">
            <a:extLst>
              <a:ext uri="{FF2B5EF4-FFF2-40B4-BE49-F238E27FC236}">
                <a16:creationId xmlns:a16="http://schemas.microsoft.com/office/drawing/2014/main" id="{33454CEA-CF79-4B3C-ADC0-8F8E82FD2796}"/>
              </a:ext>
            </a:extLst>
          </p:cNvPr>
          <p:cNvSpPr txBox="1"/>
          <p:nvPr/>
        </p:nvSpPr>
        <p:spPr>
          <a:xfrm>
            <a:off x="3744685" y="206436"/>
            <a:ext cx="4310743"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AI NHANH HƠN?</a:t>
            </a:r>
          </a:p>
        </p:txBody>
      </p:sp>
      <p:pic>
        <p:nvPicPr>
          <p:cNvPr id="10"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0174514" y="-83574"/>
            <a:ext cx="2017486" cy="1134018"/>
          </a:xfrm>
          <a:prstGeom prst="rect">
            <a:avLst/>
          </a:prstGeom>
          <a:solidFill>
            <a:srgbClr val="4472C4"/>
          </a:solidFill>
        </p:spPr>
      </p:pic>
    </p:spTree>
    <p:extLst>
      <p:ext uri="{BB962C8B-B14F-4D97-AF65-F5344CB8AC3E}">
        <p14:creationId xmlns:p14="http://schemas.microsoft.com/office/powerpoint/2010/main" val="178122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0"/>
                </p:tgtEl>
              </p:cMediaNode>
            </p:vide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val Callout 9"/>
          <p:cNvSpPr/>
          <p:nvPr/>
        </p:nvSpPr>
        <p:spPr>
          <a:xfrm>
            <a:off x="515180" y="1859075"/>
            <a:ext cx="4339772" cy="2336800"/>
          </a:xfrm>
          <a:prstGeom prst="wedgeEllipseCallout">
            <a:avLst>
              <a:gd name="adj1" fmla="val 55755"/>
              <a:gd name="adj2" fmla="val 6187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459639" y="2778944"/>
            <a:ext cx="5904897" cy="3437392"/>
          </a:xfrm>
          <a:prstGeom prst="rect">
            <a:avLst/>
          </a:prstGeom>
        </p:spPr>
      </p:pic>
      <p:sp>
        <p:nvSpPr>
          <p:cNvPr id="9" name="Rectangle 8"/>
          <p:cNvSpPr/>
          <p:nvPr/>
        </p:nvSpPr>
        <p:spPr>
          <a:xfrm>
            <a:off x="751000" y="2233412"/>
            <a:ext cx="3868133" cy="1588127"/>
          </a:xfrm>
          <a:prstGeom prst="rect">
            <a:avLst/>
          </a:prstGeom>
        </p:spPr>
        <p:txBody>
          <a:bodyPr wrap="square">
            <a:spAutoFit/>
          </a:bodyPr>
          <a:lstStyle/>
          <a:p>
            <a:pPr algn="ctr">
              <a:lnSpc>
                <a:spcPct val="135000"/>
              </a:lnSpc>
              <a:spcBef>
                <a:spcPts val="600"/>
              </a:spcBef>
              <a:spcAft>
                <a:spcPts val="600"/>
              </a:spcAft>
            </a:pPr>
            <a:r>
              <a:rPr lang="nl-NL" sz="2400" i="1">
                <a:solidFill>
                  <a:srgbClr val="000000"/>
                </a:solidFill>
                <a:latin typeface="Arial" panose="020B0604020202020204" pitchFamily="34" charset="0"/>
                <a:ea typeface="Calibri" panose="020F0502020204030204" pitchFamily="34" charset="0"/>
                <a:cs typeface="Arial" panose="020B0604020202020204" pitchFamily="34" charset="0"/>
              </a:rPr>
              <a:t>Hãy nêu những ưu điểm và hạn chế của từng dụng cụ đo thời gian ở hình.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856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BFD7B4-3A14-4F51-8905-A4FC08221223}"/>
              </a:ext>
            </a:extLst>
          </p:cNvPr>
          <p:cNvSpPr txBox="1"/>
          <p:nvPr/>
        </p:nvSpPr>
        <p:spPr>
          <a:xfrm>
            <a:off x="3335052" y="136551"/>
            <a:ext cx="5812416"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I. ĐƠN </a:t>
            </a:r>
            <a:r>
              <a:rPr lang="en-US" sz="3000" b="1" dirty="0">
                <a:solidFill>
                  <a:srgbClr val="FF0000"/>
                </a:solidFill>
                <a:latin typeface="Arial" panose="020B0604020202020204" pitchFamily="34" charset="0"/>
                <a:cs typeface="Arial" panose="020B0604020202020204" pitchFamily="34" charset="0"/>
              </a:rPr>
              <a:t>VỊ ĐO THỜI GIAN</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167" y="1714553"/>
            <a:ext cx="2144881" cy="2144881"/>
          </a:xfrm>
          <a:prstGeom prst="rect">
            <a:avLst/>
          </a:prstGeom>
        </p:spPr>
      </p:pic>
      <p:pic>
        <p:nvPicPr>
          <p:cNvPr id="1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3925" y="4229855"/>
            <a:ext cx="2017364" cy="1166049"/>
          </a:xfrm>
          <a:prstGeom prst="rect">
            <a:avLst/>
          </a:prstGeom>
        </p:spPr>
      </p:pic>
      <p:sp>
        <p:nvSpPr>
          <p:cNvPr id="2" name="Rectangle 1"/>
          <p:cNvSpPr/>
          <p:nvPr/>
        </p:nvSpPr>
        <p:spPr>
          <a:xfrm>
            <a:off x="431225" y="1191333"/>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6" name="Rectangle 5"/>
          <p:cNvSpPr/>
          <p:nvPr/>
        </p:nvSpPr>
        <p:spPr>
          <a:xfrm>
            <a:off x="4093029" y="2165892"/>
            <a:ext cx="8360228" cy="4505849"/>
          </a:xfrm>
          <a:prstGeom prst="rect">
            <a:avLst/>
          </a:prstGeom>
          <a:noFill/>
        </p:spPr>
        <p:txBody>
          <a:bodyPr wrap="square">
            <a:spAutoFit/>
          </a:bodyPr>
          <a:lstStyle/>
          <a:p>
            <a:pPr algn="just">
              <a:lnSpc>
                <a:spcPct val="135000"/>
              </a:lnSpc>
              <a:spcBef>
                <a:spcPts val="600"/>
              </a:spcBef>
              <a:spcAft>
                <a:spcPts val="600"/>
              </a:spcAft>
            </a:pPr>
            <a:r>
              <a:rPr lang="en-US" sz="24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Trả lời các câu hỏi sau</a:t>
            </a:r>
          </a:p>
          <a:p>
            <a:pPr algn="just">
              <a:lnSpc>
                <a:spcPct val="135000"/>
              </a:lnSpc>
              <a:spcBef>
                <a:spcPts val="600"/>
              </a:spcBef>
              <a:spcAft>
                <a:spcPts val="600"/>
              </a:spcAft>
            </a:pPr>
            <a:r>
              <a:rPr lang="en-US" sz="2400"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Kể tên một số đơn vị dùng để đo thời gian mà em biết.</a:t>
            </a:r>
          </a:p>
          <a:p>
            <a:pPr algn="just">
              <a:lnSpc>
                <a:spcPct val="135000"/>
              </a:lnSpc>
              <a:spcBef>
                <a:spcPts val="600"/>
              </a:spcBef>
              <a:spcAft>
                <a:spcPts val="600"/>
              </a:spcAft>
            </a:pPr>
            <a:r>
              <a:rPr lang="en-US" sz="2400"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400">
                <a:highlight>
                  <a:srgbClr val="FFFFFF"/>
                </a:highlight>
                <a:latin typeface="Arial" panose="020B0604020202020204" pitchFamily="34" charset="0"/>
                <a:ea typeface="A3.NotoSans-San" panose="020B0502040504020204" pitchFamily="34" charset="0"/>
                <a:cs typeface="Arial" panose="020B0604020202020204" pitchFamily="34" charset="0"/>
              </a:rPr>
              <a:t>. Điền số thích hợp vào chỗ trống:</a:t>
            </a: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1h = ..... phút = .......giây</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2,5h = .... phút = .......giây</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1 ngày = .....giờ = ....... phút</a:t>
            </a:r>
            <a:endParaRPr lang="en-US" sz="2400">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40 giây = ......phút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51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6"/>
                </p:tgtEl>
              </p:cMediaNode>
            </p:video>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DA5D292-9417-462E-960B-BD2A367889A4}"/>
              </a:ext>
            </a:extLst>
          </p:cNvPr>
          <p:cNvSpPr txBox="1"/>
          <p:nvPr/>
        </p:nvSpPr>
        <p:spPr>
          <a:xfrm>
            <a:off x="1257243" y="1910635"/>
            <a:ext cx="4738773" cy="4401205"/>
          </a:xfrm>
          <a:prstGeom prst="rect">
            <a:avLst/>
          </a:prstGeom>
          <a:solidFill>
            <a:schemeClr val="accent6">
              <a:lumMod val="20000"/>
              <a:lumOff val="80000"/>
            </a:schemeClr>
          </a:solidFill>
          <a:ln>
            <a:solidFill>
              <a:schemeClr val="accent6"/>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b="1" i="1" u="sng">
                <a:latin typeface="Arial" panose="020B0604020202020204" pitchFamily="34" charset="0"/>
                <a:ea typeface="A3.NotoSans-San" panose="020B0502040504020204" pitchFamily="34" charset="0"/>
                <a:cs typeface="Arial" panose="020B0604020202020204" pitchFamily="34" charset="0"/>
              </a:rPr>
              <a:t>giây (s)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phút (min) = 60s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giờ (h) = 60 phút</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ngày đêm = 24 giờ</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Tuần</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Tháng</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Năm dương lịch</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Thập niên</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Thế kỉ</a:t>
            </a:r>
          </a:p>
          <a:p>
            <a:pPr algn="just"/>
            <a:r>
              <a:rPr lang="en-US" sz="2800">
                <a:latin typeface="Arial" panose="020B0604020202020204" pitchFamily="34" charset="0"/>
                <a:ea typeface="A3.NotoSans-San" panose="020B050204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4796FF1-A47B-41C2-AFE5-90BE6BABB71B}"/>
              </a:ext>
            </a:extLst>
          </p:cNvPr>
          <p:cNvSpPr txBox="1"/>
          <p:nvPr/>
        </p:nvSpPr>
        <p:spPr>
          <a:xfrm>
            <a:off x="7332659" y="3124267"/>
            <a:ext cx="3458029" cy="2677656"/>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phân = 15s</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khắc = 15 phút</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1 canh = 2 giờ</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Tuần trăng</a:t>
            </a:r>
          </a:p>
          <a:p>
            <a:pPr marL="571500" indent="-571500" algn="just">
              <a:buFont typeface="Wingdings" panose="05000000000000000000" pitchFamily="2" charset="2"/>
              <a:buChar char="ü"/>
            </a:pPr>
            <a:r>
              <a:rPr lang="en-US" sz="2800">
                <a:latin typeface="Arial" panose="020B0604020202020204" pitchFamily="34" charset="0"/>
                <a:ea typeface="A3.NotoSans-San" panose="020B0502040504020204" pitchFamily="34" charset="0"/>
                <a:cs typeface="Arial" panose="020B0604020202020204" pitchFamily="34" charset="0"/>
              </a:rPr>
              <a:t>Năm âm lịch</a:t>
            </a:r>
          </a:p>
          <a:p>
            <a:pPr algn="just"/>
            <a:r>
              <a:rPr lang="en-US" sz="2800">
                <a:latin typeface="Arial" panose="020B0604020202020204" pitchFamily="34" charset="0"/>
                <a:ea typeface="A3.NotoSans-San" panose="020B0502040504020204" pitchFamily="34" charset="0"/>
                <a:cs typeface="Arial" panose="020B0604020202020204" pitchFamily="34" charset="0"/>
              </a:rPr>
              <a:t>……</a:t>
            </a:r>
          </a:p>
        </p:txBody>
      </p:sp>
      <p:sp>
        <p:nvSpPr>
          <p:cNvPr id="60" name="TextBox 59">
            <a:extLst>
              <a:ext uri="{FF2B5EF4-FFF2-40B4-BE49-F238E27FC236}">
                <a16:creationId xmlns:a16="http://schemas.microsoft.com/office/drawing/2014/main" id="{32BFD7B4-3A14-4F51-8905-A4FC08221223}"/>
              </a:ext>
            </a:extLst>
          </p:cNvPr>
          <p:cNvSpPr txBox="1"/>
          <p:nvPr/>
        </p:nvSpPr>
        <p:spPr>
          <a:xfrm>
            <a:off x="3335052" y="136551"/>
            <a:ext cx="5812416"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I. ĐƠN </a:t>
            </a:r>
            <a:r>
              <a:rPr lang="en-US" sz="3000" b="1" dirty="0">
                <a:solidFill>
                  <a:srgbClr val="FF0000"/>
                </a:solidFill>
                <a:latin typeface="Arial" panose="020B0604020202020204" pitchFamily="34" charset="0"/>
                <a:cs typeface="Arial" panose="020B0604020202020204" pitchFamily="34" charset="0"/>
              </a:rPr>
              <a:t>VỊ ĐO THỜI GIAN</a:t>
            </a:r>
          </a:p>
        </p:txBody>
      </p:sp>
    </p:spTree>
    <p:extLst>
      <p:ext uri="{BB962C8B-B14F-4D97-AF65-F5344CB8AC3E}">
        <p14:creationId xmlns:p14="http://schemas.microsoft.com/office/powerpoint/2010/main" val="2851402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514931" y="3005292"/>
            <a:ext cx="7420621" cy="2843131"/>
          </a:xfrm>
        </p:spPr>
        <p:txBody>
          <a:bodyPr>
            <a:noAutofit/>
          </a:bodyPr>
          <a:lstStyle/>
          <a:p>
            <a:pPr marL="0" indent="0" algn="just">
              <a:lnSpc>
                <a:spcPct val="135000"/>
              </a:lnSpc>
              <a:spcBef>
                <a:spcPts val="600"/>
              </a:spcBef>
              <a:spcAft>
                <a:spcPts val="600"/>
              </a:spcAft>
              <a:buNone/>
            </a:pPr>
            <a:r>
              <a:rPr lang="en-US" b="1">
                <a:highlight>
                  <a:srgbClr val="FFFFFF"/>
                </a:highlight>
                <a:latin typeface="Arial" panose="020B0604020202020204" pitchFamily="34" charset="0"/>
                <a:ea typeface="A3.NotoSans-San" panose="020B0502040504020204" pitchFamily="34" charset="0"/>
                <a:cs typeface="Arial" panose="020B0604020202020204" pitchFamily="34" charset="0"/>
              </a:rPr>
              <a:t>Nhiệm </a:t>
            </a:r>
            <a:r>
              <a:rPr lang="en-US"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Trả</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lời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câu</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hỏi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sau</a:t>
            </a:r>
            <a:endParaRPr lang="en-US" dirty="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marL="0" indent="0" algn="just">
              <a:lnSpc>
                <a:spcPct val="135000"/>
              </a:lnSpc>
              <a:spcBef>
                <a:spcPts val="600"/>
              </a:spcBef>
              <a:spcAft>
                <a:spcPts val="600"/>
              </a:spcAft>
              <a:buNone/>
            </a:pPr>
            <a:r>
              <a:rPr lang="en-US"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3</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Gọi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err="1">
                <a:highlight>
                  <a:srgbClr val="FFFFFF"/>
                </a:highlight>
                <a:latin typeface="Arial" panose="020B0604020202020204" pitchFamily="34" charset="0"/>
                <a:ea typeface="A3.NotoSans-San" panose="020B0502040504020204" pitchFamily="34" charset="0"/>
                <a:cs typeface="Arial" panose="020B0604020202020204" pitchFamily="34" charset="0"/>
              </a:rPr>
              <a:t>tên</a:t>
            </a:r>
            <a:r>
              <a:rPr lang="en-US">
                <a:highlight>
                  <a:srgbClr val="FFFFFF"/>
                </a:highlight>
                <a:latin typeface="Arial" panose="020B0604020202020204" pitchFamily="34" charset="0"/>
                <a:ea typeface="A3.NotoSans-San" panose="020B0502040504020204" pitchFamily="34" charset="0"/>
                <a:cs typeface="Arial" panose="020B0604020202020204" pitchFamily="34" charset="0"/>
              </a:rPr>
              <a:t> dụng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35000"/>
              </a:lnSpc>
              <a:spcBef>
                <a:spcPts val="600"/>
              </a:spcBef>
              <a:spcAft>
                <a:spcPts val="600"/>
              </a:spcAft>
              <a:buNone/>
            </a:pPr>
            <a:r>
              <a:rPr lang="en-US" b="1">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4</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Kể</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tên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một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số</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dụng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cụ</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dùng</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đo</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thời</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gian</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mà</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em</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dirty="0" err="1">
                <a:highlight>
                  <a:srgbClr val="FFFFFF"/>
                </a:highlight>
                <a:latin typeface="Arial" panose="020B0604020202020204" pitchFamily="34" charset="0"/>
                <a:ea typeface="A3.NotoSans-San" panose="020B0502040504020204" pitchFamily="34" charset="0"/>
                <a:cs typeface="Arial" panose="020B0604020202020204" pitchFamily="34" charset="0"/>
              </a:rPr>
              <a:t>biết</a:t>
            </a:r>
            <a:r>
              <a:rPr lang="en-US"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008" y="2196958"/>
            <a:ext cx="2008752" cy="2008752"/>
          </a:xfrm>
          <a:prstGeom prst="rect">
            <a:avLst/>
          </a:prstGeom>
        </p:spPr>
      </p:pic>
      <p:pic>
        <p:nvPicPr>
          <p:cNvPr id="1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2779" y="4426858"/>
            <a:ext cx="2371642" cy="1370824"/>
          </a:xfrm>
          <a:prstGeom prst="rect">
            <a:avLst/>
          </a:prstGeom>
        </p:spPr>
      </p:pic>
      <p:sp>
        <p:nvSpPr>
          <p:cNvPr id="8" name="TextBox 7">
            <a:extLst>
              <a:ext uri="{FF2B5EF4-FFF2-40B4-BE49-F238E27FC236}">
                <a16:creationId xmlns:a16="http://schemas.microsoft.com/office/drawing/2014/main" id="{32BFD7B4-3A14-4F51-8905-A4FC08221223}"/>
              </a:ext>
            </a:extLst>
          </p:cNvPr>
          <p:cNvSpPr txBox="1"/>
          <p:nvPr/>
        </p:nvSpPr>
        <p:spPr>
          <a:xfrm>
            <a:off x="3249258" y="155038"/>
            <a:ext cx="5812416"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II. DỤNG CỤ ĐO </a:t>
            </a:r>
            <a:r>
              <a:rPr lang="en-US" sz="3000" b="1" dirty="0">
                <a:solidFill>
                  <a:srgbClr val="FF0000"/>
                </a:solidFill>
                <a:latin typeface="Arial" panose="020B0604020202020204" pitchFamily="34" charset="0"/>
                <a:cs typeface="Arial" panose="020B0604020202020204" pitchFamily="34" charset="0"/>
              </a:rPr>
              <a:t>THỜI GIAN</a:t>
            </a:r>
          </a:p>
        </p:txBody>
      </p:sp>
      <p:sp>
        <p:nvSpPr>
          <p:cNvPr id="9" name="Rectangle 8"/>
          <p:cNvSpPr/>
          <p:nvPr/>
        </p:nvSpPr>
        <p:spPr>
          <a:xfrm>
            <a:off x="402196" y="1481620"/>
            <a:ext cx="3320140" cy="523220"/>
          </a:xfrm>
          <a:prstGeom prst="rect">
            <a:avLst/>
          </a:prstGeom>
        </p:spPr>
        <p:txBody>
          <a:bodyPr wrap="none">
            <a:spAutoFit/>
          </a:bodyPr>
          <a:lstStyle/>
          <a:p>
            <a:pPr algn="just"/>
            <a:r>
              <a:rPr lang="en-US" sz="28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8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Tree>
    <p:extLst>
      <p:ext uri="{BB962C8B-B14F-4D97-AF65-F5344CB8AC3E}">
        <p14:creationId xmlns:p14="http://schemas.microsoft.com/office/powerpoint/2010/main" val="3564940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6"/>
                </p:tgtEl>
              </p:cMediaNode>
            </p:video>
          </p:childTnLst>
        </p:cTn>
      </p:par>
    </p:tnLst>
    <p:bldLst>
      <p:bldP spid="3" grpId="0" uiExpand="1"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9AAD66-1429-4A55-B9EA-E1DB51BA9C77}"/>
              </a:ext>
            </a:extLst>
          </p:cNvPr>
          <p:cNvSpPr/>
          <p:nvPr/>
        </p:nvSpPr>
        <p:spPr>
          <a:xfrm>
            <a:off x="632318" y="1286985"/>
            <a:ext cx="2667291" cy="1765162"/>
          </a:xfrm>
          <a:prstGeom prst="rect">
            <a:avLst/>
          </a:prstGeom>
          <a:blipFill dpi="0" rotWithShape="1">
            <a:blip r:embed="rId2">
              <a:extLst>
                <a:ext uri="{28A0092B-C50C-407E-A947-70E740481C1C}">
                  <a14:useLocalDpi xmlns:a14="http://schemas.microsoft.com/office/drawing/2010/main" val="0"/>
                </a:ext>
              </a:extLst>
            </a:blip>
            <a:srcRect/>
            <a:stretch>
              <a:fillRect l="-27181" t="-362" r="-3787" b="36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EAFEC-A287-41D7-8A41-049CDC5F625C}"/>
              </a:ext>
            </a:extLst>
          </p:cNvPr>
          <p:cNvSpPr/>
          <p:nvPr/>
        </p:nvSpPr>
        <p:spPr>
          <a:xfrm>
            <a:off x="6661591" y="1961762"/>
            <a:ext cx="1718658" cy="3820892"/>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560" b="161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60AC67-D465-40AD-B5F5-2262748C58EB}"/>
              </a:ext>
            </a:extLst>
          </p:cNvPr>
          <p:cNvSpPr/>
          <p:nvPr/>
        </p:nvSpPr>
        <p:spPr>
          <a:xfrm>
            <a:off x="9469111" y="2246432"/>
            <a:ext cx="2148898" cy="3523262"/>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5469" r="-15469"/>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511457" y="3872208"/>
            <a:ext cx="2899201" cy="2186408"/>
          </a:xfrm>
          <a:prstGeom prst="rect">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5215" r="-521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A96B8E-93AC-4988-AB14-80961B740A25}"/>
              </a:ext>
            </a:extLst>
          </p:cNvPr>
          <p:cNvSpPr/>
          <p:nvPr/>
        </p:nvSpPr>
        <p:spPr>
          <a:xfrm>
            <a:off x="3923550" y="1395782"/>
            <a:ext cx="1948229" cy="4373912"/>
          </a:xfrm>
          <a:prstGeom prst="rect">
            <a:avLst/>
          </a:prstGeom>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t="-848" b="1488"/>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1715471" y="3109689"/>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1669751" y="6172661"/>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4606358" y="5914243"/>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
        <p:nvSpPr>
          <p:cNvPr id="15" name="Oval 14">
            <a:extLst>
              <a:ext uri="{FF2B5EF4-FFF2-40B4-BE49-F238E27FC236}">
                <a16:creationId xmlns:a16="http://schemas.microsoft.com/office/drawing/2014/main" id="{C3E54761-8129-4274-B8FE-D98D06F73E53}"/>
              </a:ext>
            </a:extLst>
          </p:cNvPr>
          <p:cNvSpPr/>
          <p:nvPr/>
        </p:nvSpPr>
        <p:spPr>
          <a:xfrm>
            <a:off x="7399289" y="592561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4</a:t>
            </a:r>
          </a:p>
        </p:txBody>
      </p:sp>
      <p:sp>
        <p:nvSpPr>
          <p:cNvPr id="16" name="Oval 15">
            <a:extLst>
              <a:ext uri="{FF2B5EF4-FFF2-40B4-BE49-F238E27FC236}">
                <a16:creationId xmlns:a16="http://schemas.microsoft.com/office/drawing/2014/main" id="{F31D75B3-DBB7-468B-B21F-3D48F738350E}"/>
              </a:ext>
            </a:extLst>
          </p:cNvPr>
          <p:cNvSpPr/>
          <p:nvPr/>
        </p:nvSpPr>
        <p:spPr>
          <a:xfrm>
            <a:off x="10252253" y="592561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5</a:t>
            </a:r>
          </a:p>
        </p:txBody>
      </p:sp>
      <p:sp>
        <p:nvSpPr>
          <p:cNvPr id="17" name="TextBox 16">
            <a:extLst>
              <a:ext uri="{FF2B5EF4-FFF2-40B4-BE49-F238E27FC236}">
                <a16:creationId xmlns:a16="http://schemas.microsoft.com/office/drawing/2014/main" id="{32BFD7B4-3A14-4F51-8905-A4FC08221223}"/>
              </a:ext>
            </a:extLst>
          </p:cNvPr>
          <p:cNvSpPr txBox="1"/>
          <p:nvPr/>
        </p:nvSpPr>
        <p:spPr>
          <a:xfrm>
            <a:off x="3299609" y="219635"/>
            <a:ext cx="5812416" cy="523220"/>
          </a:xfrm>
          <a:prstGeom prst="rect">
            <a:avLst/>
          </a:prstGeom>
          <a:noFill/>
        </p:spPr>
        <p:txBody>
          <a:bodyPr wrap="square" rtlCol="0">
            <a:spAutoFit/>
          </a:bodyPr>
          <a:lstStyle/>
          <a:p>
            <a:pPr algn="ctr">
              <a:spcBef>
                <a:spcPts val="600"/>
              </a:spcBef>
              <a:spcAft>
                <a:spcPts val="600"/>
              </a:spcAft>
            </a:pPr>
            <a:r>
              <a:rPr lang="en-US" sz="2800" b="1">
                <a:solidFill>
                  <a:srgbClr val="FF0000"/>
                </a:solidFill>
                <a:latin typeface="Arial" panose="020B0604020202020204" pitchFamily="34" charset="0"/>
                <a:cs typeface="Arial" panose="020B0604020202020204" pitchFamily="34" charset="0"/>
              </a:rPr>
              <a:t>DỤNG CỤ ĐO THỜI GIAN CỔ</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19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4C627-23EA-4037-B86A-24BB662C2FEF}"/>
              </a:ext>
            </a:extLst>
          </p:cNvPr>
          <p:cNvSpPr txBox="1"/>
          <p:nvPr/>
        </p:nvSpPr>
        <p:spPr>
          <a:xfrm>
            <a:off x="165101" y="207074"/>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DỤNG CỤ ĐO THỜI GIAN HIỆN ĐẠI</a:t>
            </a:r>
          </a:p>
        </p:txBody>
      </p:sp>
      <p:sp>
        <p:nvSpPr>
          <p:cNvPr id="2" name="Rectangle 1">
            <a:extLst>
              <a:ext uri="{FF2B5EF4-FFF2-40B4-BE49-F238E27FC236}">
                <a16:creationId xmlns:a16="http://schemas.microsoft.com/office/drawing/2014/main" id="{429AAD66-1429-4A55-B9EA-E1DB51BA9C77}"/>
              </a:ext>
            </a:extLst>
          </p:cNvPr>
          <p:cNvSpPr/>
          <p:nvPr/>
        </p:nvSpPr>
        <p:spPr>
          <a:xfrm>
            <a:off x="157983" y="1564754"/>
            <a:ext cx="2382264" cy="1750756"/>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5148" t="-10924" r="5148" b="-109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BF0FA-E90B-41F9-A669-24089031EA36}"/>
              </a:ext>
            </a:extLst>
          </p:cNvPr>
          <p:cNvSpPr/>
          <p:nvPr/>
        </p:nvSpPr>
        <p:spPr>
          <a:xfrm>
            <a:off x="-177411" y="4059464"/>
            <a:ext cx="2664454" cy="2392635"/>
          </a:xfrm>
          <a:prstGeom prst="rect">
            <a:avLst/>
          </a:prstGeom>
          <a:blipFill dpi="0" rotWithShape="1">
            <a:blip r:embed="rId4">
              <a:extLst>
                <a:ext uri="{28A0092B-C50C-407E-A947-70E740481C1C}">
                  <a14:useLocalDpi xmlns:a14="http://schemas.microsoft.com/office/drawing/2010/main" val="0"/>
                </a:ext>
              </a:extLst>
            </a:blip>
            <a:srcRect/>
            <a:stretch>
              <a:fillRect l="23878" t="91" r="23878" b="-25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01E460-BBB3-4645-A371-A0C02A359E5C}"/>
              </a:ext>
            </a:extLst>
          </p:cNvPr>
          <p:cNvSpPr/>
          <p:nvPr/>
        </p:nvSpPr>
        <p:spPr>
          <a:xfrm>
            <a:off x="2473360" y="3152656"/>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1</a:t>
            </a:r>
          </a:p>
        </p:txBody>
      </p:sp>
      <p:sp>
        <p:nvSpPr>
          <p:cNvPr id="13" name="Oval 12">
            <a:extLst>
              <a:ext uri="{FF2B5EF4-FFF2-40B4-BE49-F238E27FC236}">
                <a16:creationId xmlns:a16="http://schemas.microsoft.com/office/drawing/2014/main" id="{DE8EE805-792C-457C-B806-93A147C558D6}"/>
              </a:ext>
            </a:extLst>
          </p:cNvPr>
          <p:cNvSpPr/>
          <p:nvPr/>
        </p:nvSpPr>
        <p:spPr>
          <a:xfrm>
            <a:off x="2474882" y="5833932"/>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B6BF1A79-87EE-4CE0-9EA0-692C0CF6C1F9}"/>
              </a:ext>
            </a:extLst>
          </p:cNvPr>
          <p:cNvSpPr/>
          <p:nvPr/>
        </p:nvSpPr>
        <p:spPr>
          <a:xfrm>
            <a:off x="7113274" y="3102860"/>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3</a:t>
            </a:r>
          </a:p>
        </p:txBody>
      </p:sp>
      <p:sp>
        <p:nvSpPr>
          <p:cNvPr id="16" name="Oval 15">
            <a:extLst>
              <a:ext uri="{FF2B5EF4-FFF2-40B4-BE49-F238E27FC236}">
                <a16:creationId xmlns:a16="http://schemas.microsoft.com/office/drawing/2014/main" id="{F31D75B3-DBB7-468B-B21F-3D48F738350E}"/>
              </a:ext>
            </a:extLst>
          </p:cNvPr>
          <p:cNvSpPr/>
          <p:nvPr/>
        </p:nvSpPr>
        <p:spPr>
          <a:xfrm>
            <a:off x="10753500" y="3220148"/>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5</a:t>
            </a:r>
          </a:p>
        </p:txBody>
      </p:sp>
      <p:sp>
        <p:nvSpPr>
          <p:cNvPr id="17" name="Rectangle 16">
            <a:extLst>
              <a:ext uri="{FF2B5EF4-FFF2-40B4-BE49-F238E27FC236}">
                <a16:creationId xmlns:a16="http://schemas.microsoft.com/office/drawing/2014/main" id="{04C40DF0-C896-46E8-A88D-CA1D2691E9AE}"/>
              </a:ext>
            </a:extLst>
          </p:cNvPr>
          <p:cNvSpPr/>
          <p:nvPr/>
        </p:nvSpPr>
        <p:spPr>
          <a:xfrm>
            <a:off x="4248948" y="1493198"/>
            <a:ext cx="2995978" cy="2139195"/>
          </a:xfrm>
          <a:prstGeom prst="rect">
            <a:avLst/>
          </a:prstGeom>
          <a:blipFill dpi="0"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2119" t="-1455" r="12119" b="-14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6EC9B5-B73E-4716-8BFD-C3CCD9156AE9}"/>
              </a:ext>
            </a:extLst>
          </p:cNvPr>
          <p:cNvSpPr/>
          <p:nvPr/>
        </p:nvSpPr>
        <p:spPr>
          <a:xfrm>
            <a:off x="4376191" y="4059464"/>
            <a:ext cx="3089277" cy="2551909"/>
          </a:xfrm>
          <a:prstGeom prst="rect">
            <a:avLst/>
          </a:prstGeom>
          <a:blipFill dpi="0" rotWithShape="1">
            <a:blip r:embed="rId7">
              <a:extLst>
                <a:ext uri="{28A0092B-C50C-407E-A947-70E740481C1C}">
                  <a14:useLocalDpi xmlns:a14="http://schemas.microsoft.com/office/drawing/2010/main" val="0"/>
                </a:ext>
              </a:extLst>
            </a:blip>
            <a:srcRect/>
            <a:stretch>
              <a:fillRect l="4485" t="-2783" r="4485" b="-63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719951-719A-42C6-931F-798969D280A2}"/>
              </a:ext>
            </a:extLst>
          </p:cNvPr>
          <p:cNvSpPr/>
          <p:nvPr/>
        </p:nvSpPr>
        <p:spPr>
          <a:xfrm>
            <a:off x="7158266" y="6015339"/>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4</a:t>
            </a:r>
          </a:p>
        </p:txBody>
      </p:sp>
      <p:sp>
        <p:nvSpPr>
          <p:cNvPr id="20" name="Rectangle 19">
            <a:extLst>
              <a:ext uri="{FF2B5EF4-FFF2-40B4-BE49-F238E27FC236}">
                <a16:creationId xmlns:a16="http://schemas.microsoft.com/office/drawing/2014/main" id="{ACA2C150-8E07-4AC0-91A0-44C245E06EF8}"/>
              </a:ext>
            </a:extLst>
          </p:cNvPr>
          <p:cNvSpPr/>
          <p:nvPr/>
        </p:nvSpPr>
        <p:spPr>
          <a:xfrm>
            <a:off x="8796874" y="1941281"/>
            <a:ext cx="2316416" cy="1861482"/>
          </a:xfrm>
          <a:prstGeom prst="rect">
            <a:avLst/>
          </a:prstGeom>
          <a:blipFill dpi="0" rotWithShape="1">
            <a:blip r:embed="rId8">
              <a:extLst>
                <a:ext uri="{28A0092B-C50C-407E-A947-70E740481C1C}">
                  <a14:useLocalDpi xmlns:a14="http://schemas.microsoft.com/office/drawing/2010/main" val="0"/>
                </a:ext>
              </a:extLst>
            </a:blip>
            <a:srcRect/>
            <a:stretch>
              <a:fillRect l="14643" t="1629" r="14643" b="2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E6AE7-8D04-4669-9FDA-431851973CDD}"/>
              </a:ext>
            </a:extLst>
          </p:cNvPr>
          <p:cNvSpPr/>
          <p:nvPr/>
        </p:nvSpPr>
        <p:spPr>
          <a:xfrm>
            <a:off x="8529864" y="4329799"/>
            <a:ext cx="2563711" cy="2306368"/>
          </a:xfrm>
          <a:prstGeom prst="rect">
            <a:avLst/>
          </a:prstGeom>
          <a:blipFill dpi="0" rotWithShape="1">
            <a:blip r:embed="rId9">
              <a:extLst>
                <a:ext uri="{28A0092B-C50C-407E-A947-70E740481C1C}">
                  <a14:useLocalDpi xmlns:a14="http://schemas.microsoft.com/office/drawing/2010/main" val="0"/>
                </a:ext>
              </a:extLst>
            </a:blip>
            <a:srcRect/>
            <a:stretch>
              <a:fillRect l="15683" t="-4746" r="15683" b="-27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C1DA94-D56B-4F9F-9018-E53835BA74B5}"/>
              </a:ext>
            </a:extLst>
          </p:cNvPr>
          <p:cNvSpPr/>
          <p:nvPr/>
        </p:nvSpPr>
        <p:spPr>
          <a:xfrm>
            <a:off x="10733680" y="6053552"/>
            <a:ext cx="582615" cy="5826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bg1"/>
                </a:solidFill>
                <a:latin typeface="Arial" panose="020B0604020202020204" pitchFamily="34" charset="0"/>
                <a:ea typeface="A3.NotoSans-San" panose="020B0502040504020204" pitchFamily="34" charset="0"/>
                <a:cs typeface="Arial" panose="020B0604020202020204" pitchFamily="34" charset="0"/>
              </a:rPr>
              <a:t>6</a:t>
            </a:r>
          </a:p>
        </p:txBody>
      </p:sp>
    </p:spTree>
    <p:extLst>
      <p:ext uri="{BB962C8B-B14F-4D97-AF65-F5344CB8AC3E}">
        <p14:creationId xmlns:p14="http://schemas.microsoft.com/office/powerpoint/2010/main" val="2323242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3" grpId="0" animBg="1"/>
      <p:bldP spid="14" grpId="0" animBg="1"/>
      <p:bldP spid="16" grpId="0" animBg="1"/>
      <p:bldP spid="17" grpId="0" animBg="1"/>
      <p:bldP spid="18" grpId="0" animBg="1"/>
      <p:bldP spid="19" grpId="0" animBg="1"/>
      <p:bldP spid="20" grpId="0" animBg="1"/>
      <p:bldP spid="22"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A7C422-3E40-4A14-AB93-F8EE66628D2D}"/>
              </a:ext>
            </a:extLst>
          </p:cNvPr>
          <p:cNvSpPr txBox="1"/>
          <p:nvPr/>
        </p:nvSpPr>
        <p:spPr>
          <a:xfrm>
            <a:off x="162388" y="202623"/>
            <a:ext cx="12192000" cy="553998"/>
          </a:xfrm>
          <a:prstGeom prst="rect">
            <a:avLst/>
          </a:prstGeom>
          <a:noFill/>
        </p:spPr>
        <p:txBody>
          <a:bodyPr wrap="square" rtlCol="0">
            <a:spAutoFit/>
          </a:bodyPr>
          <a:lstStyle/>
          <a:p>
            <a:pPr algn="ctr"/>
            <a:r>
              <a:rPr lang="en-US" sz="3000" b="1">
                <a:solidFill>
                  <a:srgbClr val="FF0000"/>
                </a:solidFill>
                <a:latin typeface="Arial" panose="020B0604020202020204" pitchFamily="34" charset="0"/>
                <a:cs typeface="Arial" panose="020B0604020202020204" pitchFamily="34" charset="0"/>
              </a:rPr>
              <a:t>ĐCNN CỦA DỤNG CỤ ĐO</a:t>
            </a:r>
          </a:p>
        </p:txBody>
      </p:sp>
      <p:sp>
        <p:nvSpPr>
          <p:cNvPr id="7" name="Rectangle 6">
            <a:extLst>
              <a:ext uri="{FF2B5EF4-FFF2-40B4-BE49-F238E27FC236}">
                <a16:creationId xmlns:a16="http://schemas.microsoft.com/office/drawing/2014/main" id="{197D9B75-5D84-430F-9143-A3D1E698A6A3}"/>
              </a:ext>
            </a:extLst>
          </p:cNvPr>
          <p:cNvSpPr/>
          <p:nvPr/>
        </p:nvSpPr>
        <p:spPr>
          <a:xfrm>
            <a:off x="336560" y="2014405"/>
            <a:ext cx="3027693" cy="2921770"/>
          </a:xfrm>
          <a:prstGeom prst="rect">
            <a:avLst/>
          </a:prstGeom>
          <a:blipFill dpi="0"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4912" t="-6095" r="-1582" b="-26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4635570-1162-4BD8-A47D-9F81B545BB6C}"/>
              </a:ext>
            </a:extLst>
          </p:cNvPr>
          <p:cNvSpPr/>
          <p:nvPr/>
        </p:nvSpPr>
        <p:spPr>
          <a:xfrm>
            <a:off x="1433414" y="5151183"/>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9727BB6B-1C0F-41A0-AEBF-F77F108993E0}"/>
              </a:ext>
            </a:extLst>
          </p:cNvPr>
          <p:cNvSpPr/>
          <p:nvPr/>
        </p:nvSpPr>
        <p:spPr>
          <a:xfrm>
            <a:off x="4646465" y="1740589"/>
            <a:ext cx="2518275" cy="3195586"/>
          </a:xfrm>
          <a:prstGeom prst="rect">
            <a:avLst/>
          </a:prstGeom>
          <a:blipFill dpi="0" rotWithShape="1">
            <a:blip r:embed="rId4">
              <a:extLst>
                <a:ext uri="{28A0092B-C50C-407E-A947-70E740481C1C}">
                  <a14:useLocalDpi xmlns:a14="http://schemas.microsoft.com/office/drawing/2010/main" val="0"/>
                </a:ext>
              </a:extLst>
            </a:blip>
            <a:srcRect/>
            <a:stretch>
              <a:fillRect t="-266"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B4BD09-B6A6-4A2D-A67A-811B65C11CF7}"/>
              </a:ext>
            </a:extLst>
          </p:cNvPr>
          <p:cNvSpPr/>
          <p:nvPr/>
        </p:nvSpPr>
        <p:spPr>
          <a:xfrm>
            <a:off x="8446952" y="2066949"/>
            <a:ext cx="2952659" cy="2921770"/>
          </a:xfrm>
          <a:prstGeom prst="rect">
            <a:avLst/>
          </a:prstGeom>
          <a:blipFill dpi="0" rotWithShape="1">
            <a:blip r:embed="rId5">
              <a:extLst>
                <a:ext uri="{28A0092B-C50C-407E-A947-70E740481C1C}">
                  <a14:useLocalDpi xmlns:a14="http://schemas.microsoft.com/office/drawing/2010/main" val="0"/>
                </a:ext>
              </a:extLst>
            </a:blip>
            <a:srcRect/>
            <a:stretch>
              <a:fillRect l="-23092" t="-2923" r="-6462" b="-318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206B8F8-8824-4A1D-B351-0E6EFC2D18C7}"/>
              </a:ext>
            </a:extLst>
          </p:cNvPr>
          <p:cNvSpPr/>
          <p:nvPr/>
        </p:nvSpPr>
        <p:spPr>
          <a:xfrm>
            <a:off x="9631973" y="5268319"/>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7FAB0EF3-3342-46D5-B1CF-059FBB91C81E}"/>
              </a:ext>
            </a:extLst>
          </p:cNvPr>
          <p:cNvSpPr txBox="1"/>
          <p:nvPr/>
        </p:nvSpPr>
        <p:spPr>
          <a:xfrm>
            <a:off x="0" y="6013398"/>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1s</a:t>
            </a:r>
            <a:endParaRPr lang="en-US" sz="2800" b="1">
              <a:solidFill>
                <a:schemeClr val="accent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6E8D7BE-81A8-48F4-99A7-A77F7E1B7449}"/>
              </a:ext>
            </a:extLst>
          </p:cNvPr>
          <p:cNvSpPr txBox="1"/>
          <p:nvPr/>
        </p:nvSpPr>
        <p:spPr>
          <a:xfrm>
            <a:off x="4079970" y="6013397"/>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0,2s</a:t>
            </a:r>
            <a:endParaRPr lang="en-US" sz="2800" b="1">
              <a:solidFill>
                <a:schemeClr val="accent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F8708C-4838-4471-8400-71FB47A4F6CE}"/>
              </a:ext>
            </a:extLst>
          </p:cNvPr>
          <p:cNvSpPr txBox="1"/>
          <p:nvPr/>
        </p:nvSpPr>
        <p:spPr>
          <a:xfrm>
            <a:off x="8095878" y="6013396"/>
            <a:ext cx="3707283" cy="523220"/>
          </a:xfrm>
          <a:prstGeom prst="rect">
            <a:avLst/>
          </a:prstGeom>
          <a:noFill/>
        </p:spPr>
        <p:txBody>
          <a:bodyPr wrap="square">
            <a:spAutoFit/>
          </a:bodyPr>
          <a:lstStyle/>
          <a:p>
            <a:pPr algn="ctr"/>
            <a:r>
              <a:rPr lang="en-US" sz="2800" b="1">
                <a:solidFill>
                  <a:schemeClr val="accent2"/>
                </a:solidFill>
                <a:highlight>
                  <a:srgbClr val="FFFFFF"/>
                </a:highlight>
                <a:latin typeface="Arial" panose="020B0604020202020204" pitchFamily="34" charset="0"/>
                <a:ea typeface="A3.NotoSans-San" panose="020B0502040504020204" pitchFamily="34" charset="0"/>
                <a:cs typeface="Arial" panose="020B0604020202020204" pitchFamily="34" charset="0"/>
              </a:rPr>
              <a:t>ĐCNN: 0,01s</a:t>
            </a:r>
            <a:endParaRPr lang="en-US" sz="2800" b="1">
              <a:solidFill>
                <a:schemeClr val="accent2"/>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7D00402-2B9A-4204-B9ED-3C35A7274A2F}"/>
              </a:ext>
            </a:extLst>
          </p:cNvPr>
          <p:cNvSpPr/>
          <p:nvPr/>
        </p:nvSpPr>
        <p:spPr>
          <a:xfrm>
            <a:off x="5550232" y="5121132"/>
            <a:ext cx="582615" cy="582615"/>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a:solidFill>
                  <a:srgbClr val="FFFFFF"/>
                </a:solidFill>
                <a:latin typeface="Arial" panose="020B0604020202020204" pitchFamily="34" charset="0"/>
                <a:ea typeface="A3.NotoSans-San" panose="020B0502040504020204" pitchFamily="34" charset="0"/>
                <a:cs typeface="Arial" panose="020B0604020202020204" pitchFamily="34" charset="0"/>
              </a:rPr>
              <a:t>2</a:t>
            </a:r>
          </a:p>
        </p:txBody>
      </p:sp>
    </p:spTree>
    <p:extLst>
      <p:ext uri="{BB962C8B-B14F-4D97-AF65-F5344CB8AC3E}">
        <p14:creationId xmlns:p14="http://schemas.microsoft.com/office/powerpoint/2010/main" val="3672003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TotalTime>
  <Words>893</Words>
  <Application>Microsoft Macintosh PowerPoint</Application>
  <PresentationFormat>Widescreen</PresentationFormat>
  <Paragraphs>124</Paragraphs>
  <Slides>18</Slides>
  <Notes>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Wingdings</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nhungglalas@gmail.com</cp:lastModifiedBy>
  <cp:revision>100</cp:revision>
  <dcterms:created xsi:type="dcterms:W3CDTF">2021-02-05T08:18:09Z</dcterms:created>
  <dcterms:modified xsi:type="dcterms:W3CDTF">2025-09-30T01:32:23Z</dcterms:modified>
</cp:coreProperties>
</file>