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4"/>
  </p:notesMasterIdLst>
  <p:sldIdLst>
    <p:sldId id="267" r:id="rId2"/>
    <p:sldId id="313" r:id="rId3"/>
    <p:sldId id="308" r:id="rId4"/>
    <p:sldId id="284" r:id="rId5"/>
    <p:sldId id="300" r:id="rId6"/>
    <p:sldId id="303" r:id="rId7"/>
    <p:sldId id="282" r:id="rId8"/>
    <p:sldId id="314" r:id="rId9"/>
    <p:sldId id="309" r:id="rId10"/>
    <p:sldId id="311" r:id="rId11"/>
    <p:sldId id="310" r:id="rId12"/>
    <p:sldId id="305" r:id="rId13"/>
    <p:sldId id="290" r:id="rId14"/>
    <p:sldId id="307" r:id="rId15"/>
    <p:sldId id="298" r:id="rId16"/>
    <p:sldId id="272" r:id="rId17"/>
    <p:sldId id="315" r:id="rId18"/>
    <p:sldId id="302" r:id="rId19"/>
    <p:sldId id="299" r:id="rId20"/>
    <p:sldId id="295" r:id="rId21"/>
    <p:sldId id="275" r:id="rId22"/>
    <p:sldId id="316" r:id="rId23"/>
  </p:sldIdLst>
  <p:sldSz cx="14630400" cy="82296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77863" indent="-2206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357313" indent="-4429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036763" indent="-6651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716213" indent="-8874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0000CC"/>
    <a:srgbClr val="6600CC"/>
    <a:srgbClr val="FFFFCC"/>
    <a:srgbClr val="F8F8F8"/>
    <a:srgbClr val="A50021"/>
    <a:srgbClr val="EAEA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2" autoAdjust="0"/>
    <p:restoredTop sz="94728" autoAdjust="0"/>
  </p:normalViewPr>
  <p:slideViewPr>
    <p:cSldViewPr>
      <p:cViewPr varScale="1">
        <p:scale>
          <a:sx n="77" d="100"/>
          <a:sy n="77" d="100"/>
        </p:scale>
        <p:origin x="712" y="200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D4E4C8-938B-4F5F-9001-90BBD47B53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gency FB" panose="020B050302020202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79B1C-4818-452E-B08A-995A509D85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gency FB" panose="020B0503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3B07E1A0-5AD3-46E5-A399-465ACB103E03}" type="datetimeFigureOut">
              <a:rPr lang="en-US" smtClean="0"/>
              <a:pPr>
                <a:defRPr/>
              </a:pPr>
              <a:t>9/24/24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E7516C-4351-45C2-8FCF-97E7D260D9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DD1BE8-EF51-4FB1-8B09-841ACCEFE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839A1-507E-4A70-8EE2-ECF29BA5D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gency FB" panose="020B050302020202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9EA96-4B5E-4C24-81CC-D1D9E3F43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gency FB" panose="020B0503020202020204" pitchFamily="34" charset="0"/>
              </a:defRPr>
            </a:lvl1pPr>
          </a:lstStyle>
          <a:p>
            <a:pPr>
              <a:defRPr/>
            </a:pPr>
            <a:fld id="{F3C3A91C-A541-4924-B9ED-29D28A827116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7786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35731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03676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71621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481" y="2885441"/>
            <a:ext cx="9320323" cy="1975562"/>
          </a:xfrm>
        </p:spPr>
        <p:txBody>
          <a:bodyPr anchor="b">
            <a:noAutofit/>
          </a:bodyPr>
          <a:lstStyle>
            <a:lvl1pPr algn="r">
              <a:defRPr sz="648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8481" y="4861000"/>
            <a:ext cx="9320323" cy="131627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EA3A2-7B0A-40E9-9144-50A0550FA777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85823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731520"/>
            <a:ext cx="10316002" cy="40843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F51BA-2F9B-42C9-A48A-3C5CEAB29F54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75670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39367" y="4358640"/>
            <a:ext cx="8669429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F51BA-2F9B-42C9-A48A-3C5CEAB29F54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  <p:sp>
        <p:nvSpPr>
          <p:cNvPr id="20" name="TextBox 19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651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2318386"/>
            <a:ext cx="10316002" cy="3114552"/>
          </a:xfrm>
        </p:spPr>
        <p:txBody>
          <a:bodyPr anchor="b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F51BA-2F9B-42C9-A48A-3C5CEAB29F54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12968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F51BA-2F9B-42C9-A48A-3C5CEAB29F54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  <p:sp>
        <p:nvSpPr>
          <p:cNvPr id="24" name="TextBox 23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5064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731520"/>
            <a:ext cx="10305844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F51BA-2F9B-42C9-A48A-3C5CEAB29F54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376395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5E759-88BD-4F18-AA7F-9EE66EE3DEE3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793673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1208" y="731520"/>
            <a:ext cx="1565692" cy="630174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2" y="731520"/>
            <a:ext cx="8472180" cy="63017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6C738-121B-447E-A13B-18722E7CAE65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50234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1520" y="329566"/>
            <a:ext cx="13167360" cy="702183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F7429-FE6E-4043-8D64-458FB79DEB95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03829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75F4-60F8-4DBC-BE6D-007B0332B017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78607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3241041"/>
            <a:ext cx="10316002" cy="2191897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543EA-D676-488C-8DBE-858FCED6DE94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299264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592707"/>
            <a:ext cx="5020842" cy="46569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7964" y="2592707"/>
            <a:ext cx="5020841" cy="46569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7B472-FF6A-4407-A1E0-C141066176CE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267072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4" y="2593180"/>
            <a:ext cx="502274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894" y="3284695"/>
            <a:ext cx="5022748" cy="396494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6059" y="2593180"/>
            <a:ext cx="5022742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6062" y="3284695"/>
            <a:ext cx="5022740" cy="396494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FD7C5-8FAA-40CB-AE6D-7549F9A80508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411731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F7C13-AB6D-46EB-BE18-8EA157376326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193515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E0537-2291-4113-A5FA-F060467B467E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13888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798325"/>
            <a:ext cx="4625434" cy="153415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2554" y="617910"/>
            <a:ext cx="5416249" cy="66317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3332483"/>
            <a:ext cx="4625434" cy="3101339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476" indent="0">
              <a:buNone/>
              <a:defRPr sz="1680"/>
            </a:lvl2pPr>
            <a:lvl3pPr marL="1096951" indent="0">
              <a:buNone/>
              <a:defRPr sz="1440"/>
            </a:lvl3pPr>
            <a:lvl4pPr marL="1645427" indent="0">
              <a:buNone/>
              <a:defRPr sz="1200"/>
            </a:lvl4pPr>
            <a:lvl5pPr marL="2193901" indent="0">
              <a:buNone/>
              <a:defRPr sz="1200"/>
            </a:lvl5pPr>
            <a:lvl6pPr marL="2742377" indent="0">
              <a:buNone/>
              <a:defRPr sz="1200"/>
            </a:lvl6pPr>
            <a:lvl7pPr marL="3290852" indent="0">
              <a:buNone/>
              <a:defRPr sz="1200"/>
            </a:lvl7pPr>
            <a:lvl8pPr marL="3839328" indent="0">
              <a:buNone/>
              <a:defRPr sz="1200"/>
            </a:lvl8pPr>
            <a:lvl9pPr marL="4387804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3E230-E44F-4D8C-9BCC-36D3EA8F7D50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1130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5760720"/>
            <a:ext cx="1031600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801" y="731520"/>
            <a:ext cx="10316002" cy="4614862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2" y="6440806"/>
            <a:ext cx="10316000" cy="808829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B2EBC-35D0-4C0A-B096-D7D9E872A17B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22409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592707"/>
            <a:ext cx="10316002" cy="465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6160" y="7249635"/>
            <a:ext cx="109432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1" y="7249635"/>
            <a:ext cx="755713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08796" y="7249635"/>
            <a:ext cx="82000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D1F51BA-2F9B-42C9-A48A-3C5CEAB29F54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3445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images.google.com.vn/imgres?imgurl=http://www.biomed-vietnam.com/?do%3Dproduct%26dtd%3Dthumbnail%26id%3D21172%26w%3D200%26h%3D200&amp;imgrefurl=http://www.biomed-vietnam.com/?do%3Dproduct%26dtd%3Dview%26id%3D21172&amp;h=200&amp;w=160&amp;sz=24&amp;hl=vi&amp;start=35&amp;usg=__ZZZXJ0mRVHtUdKyzhU83egOz1lw=&amp;tbnid=XSwFyY5N2FIP-M:&amp;tbnh=104&amp;tbnw=83&amp;prev=/images?q%3Dc%C3%A2n%2Bx%C3%A1ch%26start%3D20%26gbv%3D2%26ndsp%3D20%26hl%3Dvi%26sa%3D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50504" y="3646033"/>
            <a:ext cx="10839600" cy="161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ĐO KHỐI LƯỢNG</a:t>
            </a:r>
            <a:endParaRPr lang="vi-VN" altLang="vi-VN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980316" y="2004714"/>
            <a:ext cx="957524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8800" b="1" i="1" dirty="0" err="1">
                <a:solidFill>
                  <a:schemeClr val="accent2"/>
                </a:solidFill>
              </a:rPr>
              <a:t>Tiết</a:t>
            </a:r>
            <a:r>
              <a:rPr lang="en-US" altLang="vi-VN" sz="8800" b="1" i="1" dirty="0">
                <a:solidFill>
                  <a:schemeClr val="accent2"/>
                </a:solidFill>
              </a:rPr>
              <a:t> 10,11 - </a:t>
            </a:r>
            <a:r>
              <a:rPr lang="en-US" altLang="vi-VN" sz="8800" b="1" i="1" dirty="0" err="1">
                <a:solidFill>
                  <a:schemeClr val="accent2"/>
                </a:solidFill>
              </a:rPr>
              <a:t>Bài</a:t>
            </a:r>
            <a:r>
              <a:rPr lang="en-US" altLang="vi-VN" sz="8800" b="1" i="1" dirty="0">
                <a:solidFill>
                  <a:schemeClr val="accent2"/>
                </a:solidFill>
              </a:rPr>
              <a:t> 6</a:t>
            </a:r>
            <a:r>
              <a:rPr lang="en-US" altLang="vi-VN" sz="8800" b="1" i="1" dirty="0"/>
              <a:t> </a:t>
            </a:r>
          </a:p>
        </p:txBody>
      </p:sp>
      <p:pic>
        <p:nvPicPr>
          <p:cNvPr id="3" name="Graphic 2" descr="Scale">
            <a:extLst>
              <a:ext uri="{FF2B5EF4-FFF2-40B4-BE49-F238E27FC236}">
                <a16:creationId xmlns:a16="http://schemas.microsoft.com/office/drawing/2014/main" id="{1BF6D447-C26D-E469-3E3E-63766C286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4595" y="132507"/>
            <a:ext cx="1872208" cy="1872208"/>
          </a:xfrm>
          <a:prstGeom prst="rect">
            <a:avLst/>
          </a:prstGeom>
        </p:spPr>
      </p:pic>
      <p:pic>
        <p:nvPicPr>
          <p:cNvPr id="5" name="Graphic 4" descr="Scales of justice">
            <a:extLst>
              <a:ext uri="{FF2B5EF4-FFF2-40B4-BE49-F238E27FC236}">
                <a16:creationId xmlns:a16="http://schemas.microsoft.com/office/drawing/2014/main" id="{BD7494D3-0E64-07F3-EDAD-CE1ACC043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2552" y="5615894"/>
            <a:ext cx="2193841" cy="2193841"/>
          </a:xfrm>
          <a:prstGeom prst="rect">
            <a:avLst/>
          </a:prstGeom>
        </p:spPr>
      </p:pic>
      <p:pic>
        <p:nvPicPr>
          <p:cNvPr id="7" name="Graphic 6" descr="Gauge">
            <a:extLst>
              <a:ext uri="{FF2B5EF4-FFF2-40B4-BE49-F238E27FC236}">
                <a16:creationId xmlns:a16="http://schemas.microsoft.com/office/drawing/2014/main" id="{2838FBF0-A5F2-F7C8-D76A-CA54E9C479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7632" y="17062"/>
            <a:ext cx="1872208" cy="1872208"/>
          </a:xfrm>
          <a:prstGeom prst="rect">
            <a:avLst/>
          </a:prstGeom>
        </p:spPr>
      </p:pic>
      <p:pic>
        <p:nvPicPr>
          <p:cNvPr id="9" name="Graphic 8" descr="Muscular arm">
            <a:extLst>
              <a:ext uri="{FF2B5EF4-FFF2-40B4-BE49-F238E27FC236}">
                <a16:creationId xmlns:a16="http://schemas.microsoft.com/office/drawing/2014/main" id="{E8A83E99-C715-F858-2665-A58C3BB6EC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2831" y="5770984"/>
            <a:ext cx="1872208" cy="1872208"/>
          </a:xfrm>
          <a:prstGeom prst="rect">
            <a:avLst/>
          </a:prstGeom>
        </p:spPr>
      </p:pic>
      <p:pic>
        <p:nvPicPr>
          <p:cNvPr id="11" name="Graphic 10" descr="Body builder">
            <a:extLst>
              <a:ext uri="{FF2B5EF4-FFF2-40B4-BE49-F238E27FC236}">
                <a16:creationId xmlns:a16="http://schemas.microsoft.com/office/drawing/2014/main" id="{FD7968FF-DEF2-7EEE-4B81-EF65FAF04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31224" y="5623286"/>
            <a:ext cx="2257400" cy="22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Users\dell\Downloads\download (40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523" y="1498904"/>
            <a:ext cx="4328012" cy="411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dell\Downloads\download (33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5000"/>
          <a:stretch>
            <a:fillRect/>
          </a:stretch>
        </p:blipFill>
        <p:spPr bwMode="auto">
          <a:xfrm>
            <a:off x="52057" y="1776484"/>
            <a:ext cx="4444696" cy="351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Users\dell\Downloads\download (41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30" y="1498904"/>
            <a:ext cx="4650068" cy="395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1266528" y="286515"/>
            <a:ext cx="11305355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/>
              <a:t>   Xác định GHĐ và ĐCNN của cân trong các trường hợp sau:</a:t>
            </a:r>
            <a:endParaRPr lang="vi-VN" altLang="vi-VN" sz="3000" b="1" i="1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74415F3-E6EB-4DE5-9760-0EDBBEE5D47B}"/>
              </a:ext>
            </a:extLst>
          </p:cNvPr>
          <p:cNvSpPr/>
          <p:nvPr/>
        </p:nvSpPr>
        <p:spPr>
          <a:xfrm>
            <a:off x="-223835" y="5442927"/>
            <a:ext cx="3221037" cy="915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E72D38-287A-4444-AB00-55912DF3A3CA}"/>
              </a:ext>
            </a:extLst>
          </p:cNvPr>
          <p:cNvSpPr/>
          <p:nvPr/>
        </p:nvSpPr>
        <p:spPr>
          <a:xfrm>
            <a:off x="10755526" y="5552504"/>
            <a:ext cx="3222625" cy="917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36C173B-9555-4A84-AE3C-ED88D6279035}"/>
              </a:ext>
            </a:extLst>
          </p:cNvPr>
          <p:cNvSpPr/>
          <p:nvPr/>
        </p:nvSpPr>
        <p:spPr>
          <a:xfrm>
            <a:off x="4863886" y="5456239"/>
            <a:ext cx="3222625" cy="974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8729" y="6748528"/>
            <a:ext cx="289401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altLang="en-US" sz="3000" b="1">
                <a:solidFill>
                  <a:schemeClr val="accent2"/>
                </a:solidFill>
              </a:rPr>
              <a:t>GHĐ: </a:t>
            </a:r>
            <a:r>
              <a:rPr lang="vi-VN" altLang="en-US" sz="3000" b="1">
                <a:solidFill>
                  <a:srgbClr val="FF0000"/>
                </a:solidFill>
              </a:rPr>
              <a:t>1000 g</a:t>
            </a:r>
            <a:endParaRPr lang="en-US" altLang="en-US" sz="3000" b="1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vi-VN" altLang="en-US" sz="3000" b="1">
                <a:solidFill>
                  <a:schemeClr val="accent2"/>
                </a:solidFill>
              </a:rPr>
              <a:t>ĐCNN: </a:t>
            </a:r>
            <a:r>
              <a:rPr lang="vi-VN" altLang="en-US" sz="3000" b="1">
                <a:solidFill>
                  <a:srgbClr val="FF0000"/>
                </a:solidFill>
              </a:rPr>
              <a:t>5 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73700" y="6746875"/>
            <a:ext cx="424338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altLang="en-US" sz="3000" b="1">
                <a:solidFill>
                  <a:schemeClr val="accent2"/>
                </a:solidFill>
              </a:rPr>
              <a:t>GHĐ: </a:t>
            </a:r>
            <a:r>
              <a:rPr lang="vi-VN" altLang="en-US" sz="3000" b="1">
                <a:solidFill>
                  <a:srgbClr val="FF0000"/>
                </a:solidFill>
              </a:rPr>
              <a:t>15 kg</a:t>
            </a:r>
            <a:endParaRPr lang="en-US" altLang="en-US" sz="3000" b="1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vi-VN" altLang="en-US" sz="3000" b="1">
                <a:solidFill>
                  <a:schemeClr val="accent2"/>
                </a:solidFill>
              </a:rPr>
              <a:t>ĐCNN: </a:t>
            </a:r>
            <a:r>
              <a:rPr lang="vi-VN" altLang="en-US" sz="3000" b="1">
                <a:solidFill>
                  <a:srgbClr val="FF0000"/>
                </a:solidFill>
              </a:rPr>
              <a:t>0,05 kg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196836" y="6746875"/>
            <a:ext cx="275009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altLang="en-US" sz="3000" b="1">
                <a:solidFill>
                  <a:schemeClr val="accent2"/>
                </a:solidFill>
              </a:rPr>
              <a:t>GHĐ: </a:t>
            </a:r>
            <a:r>
              <a:rPr lang="vi-VN" altLang="en-US" sz="3000" b="1">
                <a:solidFill>
                  <a:srgbClr val="FF0000"/>
                </a:solidFill>
              </a:rPr>
              <a:t>130 kg</a:t>
            </a:r>
            <a:endParaRPr lang="en-US" altLang="en-US" sz="3000" b="1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vi-VN" altLang="en-US" sz="3000" b="1">
                <a:solidFill>
                  <a:schemeClr val="accent2"/>
                </a:solidFill>
              </a:rPr>
              <a:t>ĐCNN: </a:t>
            </a:r>
            <a:r>
              <a:rPr lang="vi-VN" altLang="en-US" sz="3000" b="1">
                <a:solidFill>
                  <a:srgbClr val="FF0000"/>
                </a:solidFill>
              </a:rPr>
              <a:t>1 kg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3714800" y="370384"/>
            <a:ext cx="6142359" cy="64697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III. Cách đo khối l</a:t>
            </a:r>
            <a:r>
              <a:rPr lang="vi-VN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endParaRPr lang="vi-VN" alt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an dong 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48" y="2181367"/>
            <a:ext cx="5787247" cy="461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3"/>
          <p:cNvSpPr>
            <a:spLocks noChangeShapeType="1"/>
          </p:cNvSpPr>
          <p:nvPr/>
        </p:nvSpPr>
        <p:spPr bwMode="auto">
          <a:xfrm flipH="1">
            <a:off x="1413871" y="3115610"/>
            <a:ext cx="4831511" cy="598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0009883" y="2998669"/>
            <a:ext cx="2325688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vi-VN" sz="3000" b="1" i="1">
                <a:solidFill>
                  <a:srgbClr val="FF0000"/>
                </a:solidFill>
              </a:rPr>
              <a:t>K</a:t>
            </a:r>
            <a:r>
              <a:rPr lang="vi-VN" altLang="vi-VN" sz="3000" b="1" i="1">
                <a:solidFill>
                  <a:srgbClr val="FF0000"/>
                </a:solidFill>
              </a:rPr>
              <a:t>im cân</a:t>
            </a: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 flipV="1">
            <a:off x="8936974" y="1852223"/>
            <a:ext cx="2070493" cy="689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9985864" y="5251922"/>
            <a:ext cx="2325688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FF0000"/>
                </a:solidFill>
              </a:rPr>
              <a:t>Thân</a:t>
            </a:r>
            <a:r>
              <a:rPr lang="vi-VN" altLang="vi-VN" sz="3000" b="1" i="1">
                <a:solidFill>
                  <a:srgbClr val="FF0000"/>
                </a:solidFill>
              </a:rPr>
              <a:t> cân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9534502" y="4533172"/>
            <a:ext cx="3305175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vi-VN" sz="3000" b="1" i="1">
                <a:solidFill>
                  <a:srgbClr val="FF0000"/>
                </a:solidFill>
              </a:rPr>
              <a:t>Ố</a:t>
            </a:r>
            <a:r>
              <a:rPr lang="vi-VN" altLang="vi-VN" sz="3000" b="1" i="1">
                <a:solidFill>
                  <a:srgbClr val="FF0000"/>
                </a:solidFill>
              </a:rPr>
              <a:t>c điều chỉnh</a:t>
            </a: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 flipH="1">
            <a:off x="2079511" y="5646085"/>
            <a:ext cx="4741936" cy="1031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9565383" y="5970672"/>
            <a:ext cx="3214688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FF0000"/>
                </a:solidFill>
              </a:rPr>
              <a:t>Bảng số cân</a:t>
            </a:r>
            <a:endParaRPr lang="vi-VN" altLang="vi-VN" sz="3000" b="1" i="1">
              <a:solidFill>
                <a:srgbClr val="FF0000"/>
              </a:solidFill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5970225" y="7428729"/>
            <a:ext cx="1793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3000" b="1"/>
              <a:t>Hình 5.2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0026065" y="3775708"/>
            <a:ext cx="1825625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vi-VN" sz="3000" b="1" i="1">
                <a:solidFill>
                  <a:srgbClr val="FF0000"/>
                </a:solidFill>
              </a:rPr>
              <a:t>Đ</a:t>
            </a:r>
            <a:r>
              <a:rPr lang="vi-VN" altLang="vi-VN" sz="3000" b="1" i="1">
                <a:solidFill>
                  <a:srgbClr val="FF0000"/>
                </a:solidFill>
              </a:rPr>
              <a:t>ĩa cân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44435" y="1637616"/>
            <a:ext cx="18256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/>
              <a:t>3.</a:t>
            </a:r>
            <a:endParaRPr lang="vi-VN" altLang="vi-VN" sz="3600" b="1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07910" y="3252232"/>
            <a:ext cx="18256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/>
              <a:t>5.</a:t>
            </a:r>
            <a:endParaRPr lang="vi-VN" altLang="vi-VN" sz="3600" b="1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32246" y="4653899"/>
            <a:ext cx="18256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/>
              <a:t>1.</a:t>
            </a:r>
            <a:endParaRPr lang="vi-VN" altLang="vi-VN" sz="3600" b="1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038422" y="1306488"/>
            <a:ext cx="18256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/>
              <a:t>2.</a:t>
            </a:r>
            <a:endParaRPr lang="vi-VN" altLang="vi-VN" sz="3600" b="1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166698" y="6390787"/>
            <a:ext cx="18256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/>
              <a:t>4.</a:t>
            </a:r>
            <a:endParaRPr lang="vi-VN" altLang="vi-VN" sz="3600" b="1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 flipV="1">
            <a:off x="1492853" y="2231308"/>
            <a:ext cx="5184576" cy="15129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>
            <a:off x="1501681" y="5009628"/>
            <a:ext cx="3391351" cy="902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3611E-6 4.38272E-6 L -0.58876 -0.0682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8" y="-3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417E-6 2.53086E-6 L 0.10753 -0.2961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1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806E-6 4.1358E-6 L -0.59038 -0.1552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25" y="-77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806E-6 3.02469E-6 L -0.53635 0.0511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3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25E-6 -1.35802E-6 L -0.57617 -0.1500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9" y="-7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 animBg="1"/>
      <p:bldP spid="7" grpId="0"/>
      <p:bldP spid="7" grpId="1"/>
      <p:bldP spid="8" grpId="0"/>
      <p:bldP spid="8" grpId="1"/>
      <p:bldP spid="9" grpId="0" animBg="1"/>
      <p:bldP spid="10" grpId="0"/>
      <p:bldP spid="10" grpId="1"/>
      <p:bldP spid="11" grpId="0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45" y="442392"/>
            <a:ext cx="6274243" cy="593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9180283" y="5174511"/>
            <a:ext cx="3252788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FF0000"/>
                </a:solidFill>
              </a:rPr>
              <a:t>Bộ chỉ thị cân</a:t>
            </a:r>
            <a:endParaRPr lang="vi-VN" altLang="vi-VN" sz="3000" b="1" i="1">
              <a:solidFill>
                <a:srgbClr val="FF0000"/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561537" y="3505422"/>
            <a:ext cx="4710112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FF0000"/>
                </a:solidFill>
              </a:rPr>
              <a:t>Cảm biến trọng lượng</a:t>
            </a:r>
            <a:endParaRPr lang="vi-VN" altLang="vi-VN" sz="3000" b="1" i="1">
              <a:solidFill>
                <a:srgbClr val="FF0000"/>
              </a:solidFill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9591404" y="4313065"/>
            <a:ext cx="3305175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FF0000"/>
                </a:solidFill>
              </a:rPr>
              <a:t>Bàn cân</a:t>
            </a:r>
            <a:endParaRPr lang="vi-VN" altLang="vi-VN" sz="3000" b="1" i="1">
              <a:solidFill>
                <a:srgbClr val="FF0000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339413" y="2604694"/>
            <a:ext cx="2676525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FF0000"/>
                </a:solidFill>
              </a:rPr>
              <a:t>Khung cân</a:t>
            </a:r>
            <a:endParaRPr lang="vi-VN" altLang="vi-VN" sz="3000" b="1" i="1">
              <a:solidFill>
                <a:srgbClr val="FF0000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9339413" y="355176"/>
            <a:ext cx="625475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/>
              <a:t>3.</a:t>
            </a:r>
            <a:endParaRPr lang="vi-VN" altLang="vi-VN" sz="3000" b="1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829078" y="4313065"/>
            <a:ext cx="2808510" cy="27639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122511" y="874440"/>
            <a:ext cx="3137251" cy="751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8671075" y="7126707"/>
            <a:ext cx="668338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/>
              <a:t>2.</a:t>
            </a:r>
            <a:endParaRPr lang="vi-VN" altLang="vi-VN" sz="3000" b="1"/>
          </a:p>
        </p:txBody>
      </p:sp>
      <p:sp>
        <p:nvSpPr>
          <p:cNvPr id="16395" name="Text Box 16"/>
          <p:cNvSpPr txBox="1">
            <a:spLocks noChangeArrowheads="1"/>
          </p:cNvSpPr>
          <p:nvPr/>
        </p:nvSpPr>
        <p:spPr bwMode="auto">
          <a:xfrm>
            <a:off x="354862" y="435330"/>
            <a:ext cx="1825625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/>
              <a:t>1.</a:t>
            </a:r>
            <a:endParaRPr lang="vi-VN" altLang="vi-VN" sz="3000" b="1"/>
          </a:p>
        </p:txBody>
      </p:sp>
      <p:sp>
        <p:nvSpPr>
          <p:cNvPr id="16396" name="Text Box 16"/>
          <p:cNvSpPr txBox="1">
            <a:spLocks noChangeArrowheads="1"/>
          </p:cNvSpPr>
          <p:nvPr/>
        </p:nvSpPr>
        <p:spPr bwMode="auto">
          <a:xfrm>
            <a:off x="381478" y="3410682"/>
            <a:ext cx="1825625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/>
              <a:t>4.</a:t>
            </a:r>
            <a:endParaRPr lang="vi-VN" altLang="vi-VN" sz="3000" b="1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V="1">
            <a:off x="906488" y="2283541"/>
            <a:ext cx="3740021" cy="1127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V="1">
            <a:off x="6451104" y="730423"/>
            <a:ext cx="2888309" cy="8955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1601 L -0.58909 -0.2573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0" y="-136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917E-6 -3.45679E-6 L -0.0051 0.237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18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1755 L 0.08366 -0.391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8" y="-1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6 0.00829 L -0.5983 -0.112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15" y="-60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7" grpId="0" animBg="1"/>
      <p:bldP spid="18" grpId="0" animBg="1"/>
      <p:bldP spid="19" grpId="0"/>
      <p:bldP spid="16395" grpId="0"/>
      <p:bldP spid="16396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72072" y="370304"/>
            <a:ext cx="6761163" cy="72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3800" b="1"/>
              <a:t> </a:t>
            </a:r>
            <a:r>
              <a:rPr lang="en-US" altLang="vi-VN" sz="3800" b="1">
                <a:solidFill>
                  <a:srgbClr val="0070C0"/>
                </a:solidFill>
              </a:rPr>
              <a:t>1. Dùng</a:t>
            </a:r>
            <a:r>
              <a:rPr lang="vi-VN" altLang="vi-VN" sz="3800" b="1">
                <a:solidFill>
                  <a:srgbClr val="0070C0"/>
                </a:solidFill>
              </a:rPr>
              <a:t> cân </a:t>
            </a:r>
            <a:r>
              <a:rPr lang="en-US" altLang="vi-VN" sz="3800" b="1">
                <a:solidFill>
                  <a:srgbClr val="0070C0"/>
                </a:solidFill>
              </a:rPr>
              <a:t>đồng hồ</a:t>
            </a:r>
            <a:r>
              <a:rPr lang="vi-VN" altLang="vi-VN" sz="3800" b="1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56114" y="952698"/>
            <a:ext cx="8657092" cy="229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600" b="1" dirty="0"/>
              <a:t>- B1: </a:t>
            </a:r>
            <a:r>
              <a:rPr lang="en-US" altLang="vi-VN" sz="3600" b="1" dirty="0" err="1"/>
              <a:t>Ước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lượng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khối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lượng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của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vật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để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chọn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cân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có</a:t>
            </a:r>
            <a:r>
              <a:rPr lang="en-US" altLang="vi-VN" sz="3600" b="1" dirty="0"/>
              <a:t> GHĐ </a:t>
            </a:r>
            <a:r>
              <a:rPr lang="en-US" altLang="vi-VN" sz="3600" b="1" dirty="0" err="1"/>
              <a:t>và</a:t>
            </a:r>
            <a:r>
              <a:rPr lang="en-US" altLang="vi-VN" sz="3600" b="1" dirty="0"/>
              <a:t> ĐCNN </a:t>
            </a:r>
            <a:r>
              <a:rPr lang="en-US" altLang="vi-VN" sz="3600" b="1" dirty="0" err="1"/>
              <a:t>thích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hợp</a:t>
            </a:r>
            <a:r>
              <a:rPr lang="en-US" altLang="vi-VN" sz="3600" b="1" dirty="0"/>
              <a:t>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56114" y="4862697"/>
            <a:ext cx="8277225" cy="80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600" b="1" dirty="0"/>
              <a:t>- B3: </a:t>
            </a:r>
            <a:r>
              <a:rPr lang="en-US" altLang="vi-VN" sz="3600" b="1" dirty="0" err="1"/>
              <a:t>Đặt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vật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cần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cân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lên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đĩa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cân</a:t>
            </a:r>
            <a:r>
              <a:rPr lang="en-US" altLang="vi-VN" sz="3600" b="1" dirty="0"/>
              <a:t>.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95249" y="5725810"/>
            <a:ext cx="8486749" cy="155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600" b="1" dirty="0"/>
              <a:t>- B4: </a:t>
            </a:r>
            <a:r>
              <a:rPr lang="en-US" altLang="vi-VN" sz="3600" b="1" dirty="0" err="1"/>
              <a:t>Mắt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nhìn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vuông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góc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với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vạch</a:t>
            </a:r>
            <a:r>
              <a:rPr lang="en-US" altLang="vi-VN" sz="3600" b="1" dirty="0"/>
              <a:t> chia </a:t>
            </a:r>
            <a:r>
              <a:rPr lang="en-US" altLang="vi-VN" sz="3600" b="1" dirty="0" err="1"/>
              <a:t>trên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mặt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cân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ở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đầu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kim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cân</a:t>
            </a:r>
            <a:r>
              <a:rPr lang="en-US" altLang="vi-VN" sz="3600" b="1" dirty="0"/>
              <a:t>.</a:t>
            </a:r>
          </a:p>
        </p:txBody>
      </p:sp>
      <p:pic>
        <p:nvPicPr>
          <p:cNvPr id="17414" name="Picture 4" descr="can dong 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755" y="2283940"/>
            <a:ext cx="4587531" cy="366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6747" y="3281646"/>
            <a:ext cx="8657092" cy="155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600" b="1" dirty="0"/>
              <a:t>- B2: </a:t>
            </a:r>
            <a:r>
              <a:rPr lang="en-US" altLang="vi-VN" sz="3600" b="1" dirty="0" err="1"/>
              <a:t>Vặn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ốc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điều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chỉnh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để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kim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cân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chỉ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đúng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vạch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số</a:t>
            </a:r>
            <a:r>
              <a:rPr lang="en-US" altLang="vi-VN" sz="3600" b="1" dirty="0"/>
              <a:t> 0.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93325" y="7276902"/>
            <a:ext cx="8643937" cy="80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600" b="1" dirty="0"/>
              <a:t>- B5: </a:t>
            </a:r>
            <a:r>
              <a:rPr lang="en-US" altLang="vi-VN" sz="3600" b="1" dirty="0" err="1"/>
              <a:t>Đọc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và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ghi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kết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quả</a:t>
            </a:r>
            <a:r>
              <a:rPr lang="en-US" altLang="vi-VN" sz="3600" b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20490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86408" y="137278"/>
            <a:ext cx="6761163" cy="72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3800" b="1">
                <a:solidFill>
                  <a:srgbClr val="0070C0"/>
                </a:solidFill>
              </a:rPr>
              <a:t> </a:t>
            </a:r>
            <a:r>
              <a:rPr lang="en-US" altLang="vi-VN" sz="3800" b="1">
                <a:solidFill>
                  <a:srgbClr val="0070C0"/>
                </a:solidFill>
              </a:rPr>
              <a:t>2. Dùng</a:t>
            </a:r>
            <a:r>
              <a:rPr lang="vi-VN" altLang="vi-VN" sz="3800" b="1">
                <a:solidFill>
                  <a:srgbClr val="0070C0"/>
                </a:solidFill>
              </a:rPr>
              <a:t> cân </a:t>
            </a:r>
            <a:r>
              <a:rPr lang="en-US" altLang="vi-VN" sz="3800" b="1">
                <a:solidFill>
                  <a:srgbClr val="0070C0"/>
                </a:solidFill>
              </a:rPr>
              <a:t>điện tử</a:t>
            </a:r>
            <a:endParaRPr lang="vi-VN" altLang="vi-VN" sz="3800" b="1">
              <a:solidFill>
                <a:srgbClr val="0070C0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81368" y="1164557"/>
            <a:ext cx="10081120" cy="155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600" b="1" dirty="0"/>
              <a:t>- B1: </a:t>
            </a:r>
            <a:r>
              <a:rPr lang="en-US" altLang="vi-VN" sz="3600" b="1" dirty="0" err="1"/>
              <a:t>Ước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lượng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khối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lượng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cần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cân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để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chọn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đơn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vị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thích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hợp</a:t>
            </a:r>
            <a:r>
              <a:rPr lang="en-US" altLang="vi-VN" sz="3600" b="1" dirty="0"/>
              <a:t>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95160" y="4877389"/>
            <a:ext cx="10081121" cy="229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600" b="1" dirty="0"/>
              <a:t>- B3: </a:t>
            </a:r>
            <a:r>
              <a:rPr lang="en-US" altLang="vi-VN" sz="3600" b="1" dirty="0" err="1"/>
              <a:t>Sử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dụng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kẹp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hoặc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găng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tay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để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đặt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bình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đựng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hoá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chất</a:t>
            </a:r>
            <a:r>
              <a:rPr lang="en-US" altLang="vi-VN" sz="3600" b="1" dirty="0"/>
              <a:t>/ </a:t>
            </a:r>
            <a:r>
              <a:rPr lang="en-US" altLang="vi-VN" sz="3600" b="1" dirty="0" err="1"/>
              <a:t>dụng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cụ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đựng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vật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mẫu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lên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đĩa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cân</a:t>
            </a:r>
            <a:r>
              <a:rPr lang="en-US" altLang="vi-VN" sz="3600" b="1" dirty="0"/>
              <a:t>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1368" y="3020973"/>
            <a:ext cx="10081121" cy="155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600" b="1" dirty="0"/>
              <a:t>- B2: </a:t>
            </a:r>
            <a:r>
              <a:rPr lang="en-US" altLang="vi-VN" sz="3600" b="1" dirty="0" err="1"/>
              <a:t>Đặt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mẫu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vật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cần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cân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nhẹ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nhàng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trên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đĩa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cân</a:t>
            </a:r>
            <a:r>
              <a:rPr lang="en-US" altLang="vi-VN" sz="3600" b="1" dirty="0"/>
              <a:t>.</a:t>
            </a:r>
          </a:p>
        </p:txBody>
      </p:sp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920" y="2188237"/>
            <a:ext cx="4190807" cy="39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06550" y="423863"/>
            <a:ext cx="8412560" cy="13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3800" b="1" dirty="0">
                <a:solidFill>
                  <a:schemeClr val="accent2"/>
                </a:solidFill>
              </a:rPr>
              <a:t> </a:t>
            </a:r>
            <a:r>
              <a:rPr lang="en-US" altLang="vi-VN" sz="3800" b="1" dirty="0" err="1">
                <a:solidFill>
                  <a:schemeClr val="accent2"/>
                </a:solidFill>
              </a:rPr>
              <a:t>Trải</a:t>
            </a:r>
            <a:r>
              <a:rPr lang="en-US" altLang="vi-VN" sz="3800" b="1" dirty="0">
                <a:solidFill>
                  <a:schemeClr val="accent2"/>
                </a:solidFill>
              </a:rPr>
              <a:t> </a:t>
            </a:r>
            <a:r>
              <a:rPr lang="en-US" altLang="vi-VN" sz="3800" b="1" dirty="0" err="1">
                <a:solidFill>
                  <a:schemeClr val="accent2"/>
                </a:solidFill>
              </a:rPr>
              <a:t>nghiệm</a:t>
            </a:r>
            <a:r>
              <a:rPr lang="en-US" altLang="vi-VN" sz="3800" b="1" dirty="0">
                <a:solidFill>
                  <a:schemeClr val="accent2"/>
                </a:solidFill>
              </a:rPr>
              <a:t>: </a:t>
            </a:r>
            <a:r>
              <a:rPr lang="en-US" altLang="vi-VN" sz="3800" b="1" dirty="0" err="1">
                <a:solidFill>
                  <a:schemeClr val="accent2"/>
                </a:solidFill>
              </a:rPr>
              <a:t>Về</a:t>
            </a:r>
            <a:r>
              <a:rPr lang="en-US" altLang="vi-VN" sz="3800" b="1" dirty="0">
                <a:solidFill>
                  <a:schemeClr val="accent2"/>
                </a:solidFill>
              </a:rPr>
              <a:t> </a:t>
            </a:r>
            <a:r>
              <a:rPr lang="en-US" altLang="vi-VN" sz="3800" b="1" dirty="0" err="1">
                <a:solidFill>
                  <a:schemeClr val="accent2"/>
                </a:solidFill>
              </a:rPr>
              <a:t>nhà</a:t>
            </a:r>
            <a:r>
              <a:rPr lang="en-US" altLang="vi-VN" sz="3800" b="1" dirty="0">
                <a:solidFill>
                  <a:schemeClr val="accent2"/>
                </a:solidFill>
              </a:rPr>
              <a:t> </a:t>
            </a:r>
            <a:r>
              <a:rPr lang="en-US" altLang="vi-VN" sz="3800" b="1" dirty="0" err="1">
                <a:solidFill>
                  <a:schemeClr val="accent2"/>
                </a:solidFill>
              </a:rPr>
              <a:t>pha</a:t>
            </a:r>
            <a:r>
              <a:rPr lang="en-US" altLang="vi-VN" sz="3800" b="1" dirty="0">
                <a:solidFill>
                  <a:schemeClr val="accent2"/>
                </a:solidFill>
              </a:rPr>
              <a:t> </a:t>
            </a:r>
            <a:r>
              <a:rPr lang="en-US" altLang="vi-VN" sz="3800" b="1" dirty="0" err="1">
                <a:solidFill>
                  <a:schemeClr val="accent2"/>
                </a:solidFill>
              </a:rPr>
              <a:t>một</a:t>
            </a:r>
            <a:r>
              <a:rPr lang="en-US" altLang="vi-VN" sz="3800" b="1" dirty="0">
                <a:solidFill>
                  <a:schemeClr val="accent2"/>
                </a:solidFill>
              </a:rPr>
              <a:t> </a:t>
            </a:r>
            <a:r>
              <a:rPr lang="en-US" altLang="vi-VN" sz="3800" b="1" dirty="0" err="1">
                <a:solidFill>
                  <a:schemeClr val="accent2"/>
                </a:solidFill>
              </a:rPr>
              <a:t>cốc</a:t>
            </a:r>
            <a:r>
              <a:rPr lang="en-US" altLang="vi-VN" sz="3800" b="1" dirty="0">
                <a:solidFill>
                  <a:schemeClr val="accent2"/>
                </a:solidFill>
              </a:rPr>
              <a:t> </a:t>
            </a:r>
            <a:r>
              <a:rPr lang="en-US" altLang="vi-VN" sz="3800" b="1" dirty="0" err="1">
                <a:solidFill>
                  <a:schemeClr val="accent2"/>
                </a:solidFill>
              </a:rPr>
              <a:t>trà</a:t>
            </a:r>
            <a:r>
              <a:rPr lang="en-US" altLang="vi-VN" sz="3800" b="1" dirty="0">
                <a:solidFill>
                  <a:schemeClr val="accent2"/>
                </a:solidFill>
              </a:rPr>
              <a:t> </a:t>
            </a:r>
            <a:r>
              <a:rPr lang="en-US" altLang="vi-VN" sz="3800" b="1" dirty="0" err="1">
                <a:solidFill>
                  <a:schemeClr val="accent2"/>
                </a:solidFill>
              </a:rPr>
              <a:t>quất</a:t>
            </a:r>
            <a:r>
              <a:rPr lang="en-US" altLang="vi-VN" sz="3800" b="1" dirty="0">
                <a:solidFill>
                  <a:schemeClr val="accent2"/>
                </a:solidFill>
              </a:rPr>
              <a:t>/ </a:t>
            </a:r>
            <a:r>
              <a:rPr lang="en-US" altLang="vi-VN" sz="3800" b="1" dirty="0" err="1">
                <a:solidFill>
                  <a:schemeClr val="accent2"/>
                </a:solidFill>
              </a:rPr>
              <a:t>trà</a:t>
            </a:r>
            <a:r>
              <a:rPr lang="en-US" altLang="vi-VN" sz="3800" b="1" dirty="0">
                <a:solidFill>
                  <a:schemeClr val="accent2"/>
                </a:solidFill>
              </a:rPr>
              <a:t> </a:t>
            </a:r>
            <a:r>
              <a:rPr lang="en-US" altLang="vi-VN" sz="3800" b="1" dirty="0" err="1">
                <a:solidFill>
                  <a:schemeClr val="accent2"/>
                </a:solidFill>
              </a:rPr>
              <a:t>chanh</a:t>
            </a:r>
            <a:endParaRPr lang="vi-VN" altLang="vi-VN" sz="3800" b="1" dirty="0">
              <a:solidFill>
                <a:schemeClr val="accent2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440" y="2458616"/>
            <a:ext cx="8412560" cy="406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3000" b="1" dirty="0"/>
              <a:t> </a:t>
            </a:r>
            <a:r>
              <a:rPr lang="en-US" altLang="vi-VN" sz="3000" b="1" dirty="0" err="1"/>
              <a:t>Nguyên</a:t>
            </a:r>
            <a:r>
              <a:rPr lang="en-US" altLang="vi-VN" sz="3000" b="1" dirty="0"/>
              <a:t> </a:t>
            </a:r>
            <a:r>
              <a:rPr lang="en-US" altLang="vi-VN" sz="3000" b="1" dirty="0" err="1"/>
              <a:t>liệu</a:t>
            </a:r>
            <a:r>
              <a:rPr lang="en-US" altLang="vi-VN" sz="3000" b="1" dirty="0"/>
              <a:t> </a:t>
            </a:r>
            <a:r>
              <a:rPr lang="en-US" altLang="vi-VN" sz="3000" b="1" dirty="0" err="1"/>
              <a:t>gồm</a:t>
            </a:r>
            <a:r>
              <a:rPr lang="en-US" altLang="vi-VN" sz="3000" b="1" dirty="0"/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/>
              <a:t>		 + 50g </a:t>
            </a:r>
            <a:r>
              <a:rPr lang="en-US" altLang="vi-VN" sz="3000" b="1" dirty="0" err="1"/>
              <a:t>đường</a:t>
            </a:r>
            <a:r>
              <a:rPr lang="en-US" altLang="vi-VN" sz="3000" b="1" dirty="0"/>
              <a:t> (</a:t>
            </a:r>
            <a:r>
              <a:rPr lang="en-US" altLang="vi-VN" sz="3000" b="1" dirty="0" err="1"/>
              <a:t>vàng</a:t>
            </a:r>
            <a:r>
              <a:rPr lang="en-US" altLang="vi-VN" sz="3000" b="1" dirty="0"/>
              <a:t>, </a:t>
            </a:r>
            <a:r>
              <a:rPr lang="en-US" altLang="vi-VN" sz="3000" b="1" dirty="0" err="1"/>
              <a:t>trắng</a:t>
            </a:r>
            <a:r>
              <a:rPr lang="en-US" altLang="vi-VN" sz="3000" b="1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/>
              <a:t>		 + 50g </a:t>
            </a:r>
            <a:r>
              <a:rPr lang="en-US" altLang="vi-VN" sz="3000" b="1" dirty="0" err="1"/>
              <a:t>quất</a:t>
            </a:r>
            <a:r>
              <a:rPr lang="en-US" altLang="vi-VN" sz="3000" b="1" dirty="0"/>
              <a:t>/</a:t>
            </a:r>
            <a:r>
              <a:rPr lang="en-US" altLang="vi-VN" sz="3000" b="1" dirty="0" err="1"/>
              <a:t>chanh</a:t>
            </a:r>
            <a:endParaRPr lang="en-US" altLang="vi-VN" sz="30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/>
              <a:t>		 + 200ml </a:t>
            </a:r>
            <a:r>
              <a:rPr lang="en-US" altLang="vi-VN" sz="3000" b="1" dirty="0" err="1"/>
              <a:t>nước</a:t>
            </a:r>
            <a:r>
              <a:rPr lang="en-US" altLang="vi-VN" sz="3000" b="1" dirty="0"/>
              <a:t> </a:t>
            </a:r>
            <a:r>
              <a:rPr lang="en-US" altLang="vi-VN" sz="3000" b="1" dirty="0" err="1"/>
              <a:t>trà</a:t>
            </a:r>
            <a:endParaRPr lang="en-US" altLang="vi-VN" sz="30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solidFill>
                  <a:srgbClr val="FF0000"/>
                </a:solidFill>
              </a:rPr>
              <a:t>Chú</a:t>
            </a:r>
            <a:r>
              <a:rPr lang="en-US" altLang="vi-VN" sz="3000" b="1" dirty="0">
                <a:solidFill>
                  <a:srgbClr val="FF0000"/>
                </a:solidFill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</a:rPr>
              <a:t>ý</a:t>
            </a:r>
            <a:r>
              <a:rPr lang="en-US" altLang="vi-VN" sz="3000" b="1" dirty="0">
                <a:solidFill>
                  <a:srgbClr val="FF0000"/>
                </a:solidFill>
              </a:rPr>
              <a:t>:</a:t>
            </a:r>
            <a:r>
              <a:rPr lang="en-US" altLang="vi-VN" sz="3000" b="1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/>
              <a:t>	</a:t>
            </a:r>
            <a:r>
              <a:rPr lang="en-US" altLang="vi-VN" sz="3000" b="1" dirty="0" err="1"/>
              <a:t>Tuỳ</a:t>
            </a:r>
            <a:r>
              <a:rPr lang="en-US" altLang="vi-VN" sz="3000" b="1" dirty="0"/>
              <a:t> </a:t>
            </a:r>
            <a:r>
              <a:rPr lang="en-US" altLang="vi-VN" sz="3000" b="1" dirty="0" err="1"/>
              <a:t>theo</a:t>
            </a:r>
            <a:r>
              <a:rPr lang="en-US" altLang="vi-VN" sz="3000" b="1" dirty="0"/>
              <a:t> </a:t>
            </a:r>
            <a:r>
              <a:rPr lang="en-US" altLang="vi-VN" sz="3000" b="1" dirty="0" err="1"/>
              <a:t>sở</a:t>
            </a:r>
            <a:r>
              <a:rPr lang="en-US" altLang="vi-VN" sz="3000" b="1" dirty="0"/>
              <a:t> </a:t>
            </a:r>
            <a:r>
              <a:rPr lang="en-US" altLang="vi-VN" sz="3000" b="1" dirty="0" err="1"/>
              <a:t>thích</a:t>
            </a:r>
            <a:r>
              <a:rPr lang="en-US" altLang="vi-VN" sz="3000" b="1" dirty="0"/>
              <a:t> </a:t>
            </a:r>
            <a:r>
              <a:rPr lang="en-US" altLang="vi-VN" sz="3000" b="1" dirty="0" err="1"/>
              <a:t>có</a:t>
            </a:r>
            <a:r>
              <a:rPr lang="en-US" altLang="vi-VN" sz="3000" b="1" dirty="0"/>
              <a:t> </a:t>
            </a:r>
            <a:r>
              <a:rPr lang="en-US" altLang="vi-VN" sz="3000" b="1" dirty="0" err="1"/>
              <a:t>thể</a:t>
            </a:r>
            <a:r>
              <a:rPr lang="en-US" altLang="vi-VN" sz="3000" b="1" dirty="0"/>
              <a:t> </a:t>
            </a:r>
            <a:r>
              <a:rPr lang="en-US" altLang="vi-VN" sz="3000" b="1" dirty="0" err="1"/>
              <a:t>cho</a:t>
            </a:r>
            <a:r>
              <a:rPr lang="en-US" altLang="vi-VN" sz="3000" b="1" dirty="0"/>
              <a:t> </a:t>
            </a:r>
            <a:r>
              <a:rPr lang="en-US" altLang="vi-VN" sz="3000" b="1" dirty="0" err="1"/>
              <a:t>thêm</a:t>
            </a:r>
            <a:r>
              <a:rPr lang="en-US" altLang="vi-VN" sz="3000" b="1" dirty="0"/>
              <a:t> </a:t>
            </a:r>
            <a:r>
              <a:rPr lang="en-US" altLang="vi-VN" sz="3000" b="1" dirty="0" err="1"/>
              <a:t>đá</a:t>
            </a:r>
            <a:endParaRPr lang="vi-VN" altLang="vi-VN" sz="3000" b="1" dirty="0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251" y="2746648"/>
            <a:ext cx="5224778" cy="324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356465" y="1218572"/>
            <a:ext cx="13837071" cy="131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000" b="1"/>
              <a:t>Câu 1: </a:t>
            </a:r>
            <a:r>
              <a:rPr lang="en-US" altLang="vi-VN" sz="3000"/>
              <a:t>Quan sát các hình vẽ dưới đây, hãy chỉ ra đâu là cân tiểu ly, cân điện tử, cân đồng hồ, cân xách?</a:t>
            </a:r>
          </a:p>
        </p:txBody>
      </p:sp>
      <p:sp>
        <p:nvSpPr>
          <p:cNvPr id="20483" name="AutoShape 10"/>
          <p:cNvSpPr>
            <a:spLocks noChangeArrowheads="1"/>
          </p:cNvSpPr>
          <p:nvPr/>
        </p:nvSpPr>
        <p:spPr bwMode="auto">
          <a:xfrm>
            <a:off x="5183170" y="124085"/>
            <a:ext cx="4272095" cy="95091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5852" tIns="67926" rIns="135852" bIns="67926" anchor="ctr"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</a:rPr>
              <a:t>LUYỆN TẬP</a:t>
            </a:r>
            <a:endParaRPr lang="vi-VN" altLang="vi-VN" sz="4000" b="1">
              <a:solidFill>
                <a:srgbClr val="FF0000"/>
              </a:solidFill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82790" y="7183612"/>
            <a:ext cx="3181350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A50021"/>
                </a:solidFill>
              </a:rPr>
              <a:t>Cân điện tử</a:t>
            </a:r>
            <a:endParaRPr lang="vi-VN" altLang="vi-VN" sz="3000" b="1" i="1">
              <a:solidFill>
                <a:srgbClr val="A50021"/>
              </a:solidFill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449366" y="7146917"/>
            <a:ext cx="3427413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A50021"/>
                </a:solidFill>
              </a:rPr>
              <a:t>Cân đồng hồ</a:t>
            </a:r>
            <a:endParaRPr lang="vi-VN" altLang="vi-VN" sz="3000" b="1" i="1">
              <a:solidFill>
                <a:srgbClr val="A50021"/>
              </a:solidFill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8639770" y="7156964"/>
            <a:ext cx="3549650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A50021"/>
                </a:solidFill>
              </a:rPr>
              <a:t>Cân tiểu ly</a:t>
            </a:r>
            <a:endParaRPr lang="vi-VN" altLang="vi-VN" sz="3000" b="1" i="1">
              <a:solidFill>
                <a:srgbClr val="A50021"/>
              </a:solidFill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12189420" y="7183612"/>
            <a:ext cx="2693987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A50021"/>
                </a:solidFill>
              </a:rPr>
              <a:t>Cân x</a:t>
            </a:r>
            <a:r>
              <a:rPr lang="vi-VN" altLang="vi-VN" sz="3000" b="1" i="1">
                <a:solidFill>
                  <a:srgbClr val="A50021"/>
                </a:solidFill>
              </a:rPr>
              <a:t>ách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4674231" y="6485284"/>
            <a:ext cx="2325688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3000" b="1" i="1"/>
              <a:t>Hình 2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8604250" y="6548073"/>
            <a:ext cx="2325688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3000" b="1" i="1"/>
              <a:t>Hình 3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11925872" y="6502193"/>
            <a:ext cx="2327275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3000" b="1" i="1"/>
              <a:t>Hình 4</a:t>
            </a:r>
          </a:p>
        </p:txBody>
      </p:sp>
      <p:pic>
        <p:nvPicPr>
          <p:cNvPr id="20491" name="Picture 24" descr="can dien 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5" y="3288769"/>
            <a:ext cx="3094138" cy="291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5" descr="can dong 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06" y="3339878"/>
            <a:ext cx="3093160" cy="28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6" descr="%3Fdo%3Dproduct%26dtd%3Dthumbnail%26id%3D21172%26w%3D200%26h%3D2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759" y="3166582"/>
            <a:ext cx="2905499" cy="31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7" descr="cantieu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982" y="3194019"/>
            <a:ext cx="3287948" cy="300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258416" y="6485284"/>
            <a:ext cx="2325687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3000" b="1" i="1"/>
              <a:t>Hình </a:t>
            </a:r>
            <a:r>
              <a:rPr lang="en-US" altLang="vi-VN" sz="3000" b="1" i="1"/>
              <a:t>1</a:t>
            </a:r>
            <a:endParaRPr lang="vi-VN" altLang="vi-VN" sz="3000" b="1" i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/>
      <p:bldP spid="23568" grpId="0"/>
      <p:bldP spid="23569" grpId="0"/>
      <p:bldP spid="23570" grpId="0"/>
      <p:bldP spid="23573" grpId="0"/>
      <p:bldP spid="23574" grpId="0"/>
      <p:bldP spid="23575" grpId="0"/>
      <p:bldP spid="235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F85761-DEB3-44FC-B645-AAC7276D8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2" y="1147329"/>
            <a:ext cx="11628101" cy="6771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vi-VN" sz="3800" b="1" dirty="0"/>
              <a:t>Câu 2: </a:t>
            </a:r>
            <a:r>
              <a:rPr lang="vi-VN" sz="3800" dirty="0"/>
              <a:t>Khi mua trái cây ở chợ, loại cân thích </a:t>
            </a:r>
            <a:r>
              <a:rPr lang="vi-VN" sz="3800"/>
              <a:t>hợp là</a:t>
            </a:r>
            <a:r>
              <a:rPr lang="en-US" sz="3800"/>
              <a:t>:</a:t>
            </a:r>
            <a:endParaRPr lang="vi-VN" sz="38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D2EBF6-A4C4-480E-B67E-2172BFA3F8E5}"/>
              </a:ext>
            </a:extLst>
          </p:cNvPr>
          <p:cNvSpPr/>
          <p:nvPr/>
        </p:nvSpPr>
        <p:spPr>
          <a:xfrm>
            <a:off x="3872434" y="4971915"/>
            <a:ext cx="785813" cy="773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3930824" y="2818656"/>
            <a:ext cx="2608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/>
              <a:t>A. cân tạ. </a:t>
            </a:r>
            <a:endParaRPr lang="en-US" sz="4000"/>
          </a:p>
        </p:txBody>
      </p:sp>
      <p:sp>
        <p:nvSpPr>
          <p:cNvPr id="4" name="Rectangle 3"/>
          <p:cNvSpPr/>
          <p:nvPr/>
        </p:nvSpPr>
        <p:spPr>
          <a:xfrm>
            <a:off x="3930824" y="3867116"/>
            <a:ext cx="4346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/>
              <a:t>B. cân Roberval. 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3930824" y="5037141"/>
            <a:ext cx="4169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/>
              <a:t>C. cân đồng hồ. </a:t>
            </a:r>
            <a:endParaRPr lang="en-US" sz="4000"/>
          </a:p>
        </p:txBody>
      </p:sp>
      <p:sp>
        <p:nvSpPr>
          <p:cNvPr id="8" name="Rectangle 7"/>
          <p:cNvSpPr/>
          <p:nvPr/>
        </p:nvSpPr>
        <p:spPr>
          <a:xfrm>
            <a:off x="3961408" y="6207166"/>
            <a:ext cx="3348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4000" b="1"/>
              <a:t>D. cân tiểu li.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563505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F85761-DEB3-44FC-B645-AAC7276D8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32" y="642320"/>
            <a:ext cx="11305256" cy="15847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3800" b="1"/>
              <a:t>Câu </a:t>
            </a:r>
            <a:r>
              <a:rPr lang="vi-VN" sz="3800" b="1" dirty="0"/>
              <a:t>3: </a:t>
            </a:r>
            <a:r>
              <a:rPr lang="vi-VN" sz="3800" dirty="0"/>
              <a:t>Loại cân thích hợp để sử dụng cân vàng, bạc ở các tiệm </a:t>
            </a:r>
            <a:r>
              <a:rPr lang="vi-VN" sz="3800"/>
              <a:t>vàng là</a:t>
            </a:r>
            <a:r>
              <a:rPr lang="en-US" sz="3800" dirty="0"/>
              <a:t>:</a:t>
            </a:r>
            <a:r>
              <a:rPr lang="en-US" sz="3800"/>
              <a:t>	</a:t>
            </a:r>
            <a:r>
              <a:rPr lang="en-US" sz="3800" b="1"/>
              <a:t>	</a:t>
            </a:r>
            <a:r>
              <a:rPr lang="en-US" sz="3800" b="1" dirty="0"/>
              <a:t>		</a:t>
            </a:r>
            <a:r>
              <a:rPr lang="en-US" sz="3800" b="1"/>
              <a:t>	</a:t>
            </a:r>
            <a:endParaRPr lang="vi-VN" sz="38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BF8F1C-594B-4082-B93D-6AC71E4848FE}"/>
              </a:ext>
            </a:extLst>
          </p:cNvPr>
          <p:cNvSpPr/>
          <p:nvPr/>
        </p:nvSpPr>
        <p:spPr>
          <a:xfrm>
            <a:off x="3828876" y="6242388"/>
            <a:ext cx="792162" cy="777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4002832" y="3106688"/>
            <a:ext cx="234872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/>
              <a:t>A. cân tạ </a:t>
            </a:r>
            <a:endParaRPr lang="en-US" sz="3800"/>
          </a:p>
        </p:txBody>
      </p:sp>
      <p:sp>
        <p:nvSpPr>
          <p:cNvPr id="4" name="Rectangle 3"/>
          <p:cNvSpPr/>
          <p:nvPr/>
        </p:nvSpPr>
        <p:spPr>
          <a:xfrm>
            <a:off x="3981459" y="4168716"/>
            <a:ext cx="281038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/>
              <a:t>B. cân đòn </a:t>
            </a:r>
            <a:endParaRPr lang="en-US" sz="3800"/>
          </a:p>
        </p:txBody>
      </p:sp>
      <p:sp>
        <p:nvSpPr>
          <p:cNvPr id="7" name="Rectangle 6"/>
          <p:cNvSpPr/>
          <p:nvPr/>
        </p:nvSpPr>
        <p:spPr>
          <a:xfrm>
            <a:off x="3951702" y="5230744"/>
            <a:ext cx="397416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/>
              <a:t>C. cân đồng hồ. </a:t>
            </a:r>
            <a:endParaRPr lang="en-US" sz="3800"/>
          </a:p>
        </p:txBody>
      </p:sp>
      <p:sp>
        <p:nvSpPr>
          <p:cNvPr id="8" name="Rectangle 7"/>
          <p:cNvSpPr/>
          <p:nvPr/>
        </p:nvSpPr>
        <p:spPr>
          <a:xfrm>
            <a:off x="3951702" y="6292772"/>
            <a:ext cx="31854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800" b="1"/>
              <a:t>D. cân tiểu li.</a:t>
            </a:r>
            <a:endParaRPr lang="vi-VN" sz="3800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41290" y="1252538"/>
            <a:ext cx="8371755" cy="69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</a:rPr>
              <a:t>Thiết kế dụng cụ đo khối lượng</a:t>
            </a:r>
            <a:endParaRPr lang="vi-VN" altLang="vi-VN" sz="3600" b="1">
              <a:solidFill>
                <a:srgbClr val="FF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4440" y="2717398"/>
            <a:ext cx="9174770" cy="452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3000" b="1"/>
              <a:t> </a:t>
            </a:r>
            <a:r>
              <a:rPr lang="en-US" altLang="vi-VN" sz="3000" b="1" i="1"/>
              <a:t>Vật liệu gồm: </a:t>
            </a:r>
          </a:p>
          <a:p>
            <a:pPr indent="406400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/>
              <a:t>+ 1 cái móc áo </a:t>
            </a:r>
          </a:p>
          <a:p>
            <a:pPr indent="406400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/>
              <a:t>+ 2 cốc giấy (nhựa)</a:t>
            </a:r>
          </a:p>
          <a:p>
            <a:pPr indent="406400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/>
              <a:t>+ Bộ quả cân (mẫu vật biết trước khối lượng)</a:t>
            </a:r>
          </a:p>
          <a:p>
            <a:pPr indent="406400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/>
              <a:t>+ dây sợi</a:t>
            </a:r>
          </a:p>
          <a:p>
            <a:pPr indent="406400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/>
              <a:t>+ Thước các loại, kéo, bút, giấy bìa, băng kéo dính …</a:t>
            </a:r>
            <a:endParaRPr lang="vi-VN" altLang="vi-VN" sz="3000" b="1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752" y="2561133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688" y="4881264"/>
            <a:ext cx="27273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cuộn dây dù to sợi 0.7mm - Dayduto07m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664" y="4978896"/>
            <a:ext cx="217170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183170" y="124085"/>
            <a:ext cx="4272095" cy="95091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5852" tIns="67926" rIns="135852" bIns="67926" anchor="ctr"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</a:rPr>
              <a:t>VẬN DỤNG</a:t>
            </a:r>
            <a:endParaRPr lang="vi-VN" altLang="vi-VN" sz="4000" b="1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2907" y="2440219"/>
            <a:ext cx="2849199" cy="2108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36" y="3668605"/>
            <a:ext cx="4688894" cy="36004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567714" y="1112955"/>
            <a:ext cx="6192688" cy="3024574"/>
          </a:xfrm>
          <a:prstGeom prst="cloudCallout">
            <a:avLst>
              <a:gd name="adj1" fmla="val -39435"/>
              <a:gd name="adj2" fmla="val 6917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43777" y="1414526"/>
            <a:ext cx="5040561" cy="2254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Làm</a:t>
            </a:r>
            <a:r>
              <a:rPr lang="nl-NL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nl-NL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thế</a:t>
            </a:r>
            <a:r>
              <a:rPr lang="nl-NL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nl-NL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nào</a:t>
            </a:r>
            <a:r>
              <a:rPr lang="nl-NL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nl-NL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để</a:t>
            </a:r>
            <a:r>
              <a:rPr lang="nl-NL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nl-NL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so</a:t>
            </a:r>
            <a:r>
              <a:rPr lang="nl-NL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nl-NL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sánh</a:t>
            </a:r>
            <a:r>
              <a:rPr lang="nl-NL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nl-NL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chính</a:t>
            </a:r>
            <a:r>
              <a:rPr lang="nl-NL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nl-NL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xác</a:t>
            </a:r>
            <a:r>
              <a:rPr lang="nl-NL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nl-NL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khối</a:t>
            </a:r>
            <a:r>
              <a:rPr lang="nl-NL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nl-NL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lượng</a:t>
            </a:r>
            <a:r>
              <a:rPr lang="nl-NL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nl-NL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nl-NL" sz="3600" dirty="0">
                <a:solidFill>
                  <a:srgbClr val="000000"/>
                </a:solidFill>
                <a:ea typeface="Calibri" panose="020F0502020204030204" pitchFamily="34" charset="0"/>
              </a:rPr>
              <a:t> hai </a:t>
            </a:r>
            <a:r>
              <a:rPr lang="nl-NL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cốc</a:t>
            </a:r>
            <a:r>
              <a:rPr lang="nl-NL" sz="3600" dirty="0">
                <a:solidFill>
                  <a:srgbClr val="000000"/>
                </a:solidFill>
                <a:ea typeface="Calibri" panose="020F0502020204030204" pitchFamily="34" charset="0"/>
              </a:rPr>
              <a:t>?”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3692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978496" y="2602632"/>
            <a:ext cx="10784126" cy="4032448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AutoShape 6"/>
          <p:cNvSpPr>
            <a:spLocks noGrp="1" noChangeArrowheads="1"/>
          </p:cNvSpPr>
          <p:nvPr>
            <p:ph type="title"/>
          </p:nvPr>
        </p:nvSpPr>
        <p:spPr>
          <a:xfrm>
            <a:off x="3282752" y="586408"/>
            <a:ext cx="6130429" cy="977305"/>
          </a:xfrm>
          <a:prstGeom prst="ribbon">
            <a:avLst>
              <a:gd name="adj1" fmla="val 125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normAutofit/>
          </a:bodyPr>
          <a:lstStyle/>
          <a:p>
            <a:pPr algn="ctr"/>
            <a:r>
              <a:rPr lang="en-US" altLang="vi-VN" sz="4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vi-VN" altLang="vi-VN" sz="40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Text Box 4"/>
          <p:cNvSpPr>
            <a:spLocks noGrp="1" noChangeArrowheads="1"/>
          </p:cNvSpPr>
          <p:nvPr>
            <p:ph idx="1"/>
          </p:nvPr>
        </p:nvSpPr>
        <p:spPr>
          <a:xfrm>
            <a:off x="1226427" y="2817882"/>
            <a:ext cx="10153128" cy="3601948"/>
          </a:xfr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vi-VN" sz="3000" b="1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altLang="vi-VN" sz="3000" b="1">
                <a:latin typeface="Arial" panose="020B0604020202020204" pitchFamily="34" charset="0"/>
                <a:cs typeface="Arial" panose="020B0604020202020204" pitchFamily="34" charset="0"/>
              </a:rPr>
              <a:t>Khối lượng của một vật chỉ lượng chất tạo thành vật đó.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vi-VN" sz="3000" b="1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altLang="vi-VN" sz="3000" b="1">
                <a:latin typeface="Arial" panose="020B0604020202020204" pitchFamily="34" charset="0"/>
                <a:cs typeface="Arial" panose="020B0604020202020204" pitchFamily="34" charset="0"/>
              </a:rPr>
              <a:t>Đơn vị của khối lượng là kilôgam (kg).</a:t>
            </a:r>
            <a:endParaRPr lang="en-GB" altLang="vi-VN" sz="3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vi-VN" sz="3000" b="1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altLang="vi-VN" sz="3000" b="1">
                <a:latin typeface="Arial" panose="020B0604020202020204" pitchFamily="34" charset="0"/>
                <a:cs typeface="Arial" panose="020B0604020202020204" pitchFamily="34" charset="0"/>
              </a:rPr>
              <a:t>Người ta dùng cân để đo khối lượng.  </a:t>
            </a:r>
            <a:endParaRPr lang="en-GB" altLang="vi-VN" sz="3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000" b="1">
                <a:latin typeface="Arial" panose="020B0604020202020204" pitchFamily="34" charset="0"/>
                <a:cs typeface="Arial" panose="020B0604020202020204" pitchFamily="34" charset="0"/>
              </a:rPr>
              <a:t>4. Cách đo khối l</a:t>
            </a:r>
            <a:r>
              <a:rPr lang="vi-VN" altLang="vi-VN" sz="3000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vi-VN" sz="3000" b="1">
                <a:latin typeface="Arial" panose="020B0604020202020204" pitchFamily="34" charset="0"/>
                <a:cs typeface="Arial" panose="020B0604020202020204" pitchFamily="34" charset="0"/>
              </a:rPr>
              <a:t>ợng bằng cân đồng hồ, cân điện tử.</a:t>
            </a:r>
            <a:endParaRPr lang="vi-VN" altLang="vi-VN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050504" y="1666528"/>
            <a:ext cx="10113527" cy="5266928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010943" y="502196"/>
            <a:ext cx="3305175" cy="75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vi-VN" sz="4000" b="1">
                <a:solidFill>
                  <a:schemeClr val="accent2"/>
                </a:solidFill>
              </a:rPr>
              <a:t>VỀ NHÀ</a:t>
            </a:r>
            <a:endParaRPr lang="vi-VN" altLang="vi-VN" sz="4000" b="1">
              <a:solidFill>
                <a:schemeClr val="accent2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842592" y="2908444"/>
            <a:ext cx="9321439" cy="278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altLang="vi-VN" sz="3000"/>
              <a:t> </a:t>
            </a:r>
            <a:r>
              <a:rPr lang="vi-VN" altLang="vi-VN" sz="3000" b="1"/>
              <a:t>Học thuộc ghi nhớ.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altLang="vi-VN" sz="3000" b="1"/>
              <a:t> Làm bài tập </a:t>
            </a:r>
            <a:r>
              <a:rPr lang="en-US" altLang="vi-VN" sz="3000" b="1"/>
              <a:t>6. SBT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3000" b="1"/>
              <a:t> Hoàn thiện thiết kế cân đơn giản và thiết kế một cân đơn giản khác như cân đòn, cân lò xo…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122512" y="2098576"/>
            <a:ext cx="9865096" cy="9719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300" b="1" kern="10">
                <a:ln/>
                <a:solidFill>
                  <a:schemeClr val="accent4"/>
                </a:solidFill>
              </a:rPr>
              <a:t> XIN CHÀO CÁC EM</a:t>
            </a: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908116" y="4437584"/>
            <a:ext cx="1101722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300" b="1" kern="10">
                <a:ln/>
                <a:solidFill>
                  <a:schemeClr val="accent4"/>
                </a:solidFill>
              </a:rPr>
              <a:t>HẸN GẶP LẠI VÀO TIẾT SAU</a:t>
            </a:r>
          </a:p>
        </p:txBody>
      </p:sp>
    </p:spTree>
    <p:extLst>
      <p:ext uri="{BB962C8B-B14F-4D97-AF65-F5344CB8AC3E}">
        <p14:creationId xmlns:p14="http://schemas.microsoft.com/office/powerpoint/2010/main" val="1627258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>
          <a:xfrm>
            <a:off x="3138736" y="427667"/>
            <a:ext cx="7727691" cy="576064"/>
          </a:xfrm>
        </p:spPr>
        <p:txBody>
          <a:bodyPr>
            <a:noAutofit/>
          </a:bodyPr>
          <a:lstStyle/>
          <a:p>
            <a:pPr algn="l"/>
            <a:r>
              <a:rPr lang="en-US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I. Đ</a:t>
            </a:r>
            <a:r>
              <a:rPr lang="vi-VN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n vị đo khối l</a:t>
            </a:r>
            <a:r>
              <a:rPr lang="vi-VN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endParaRPr lang="vi-VN" alt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6007" y="1209721"/>
            <a:ext cx="10921885" cy="152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06400" algn="just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sz="3200" b="1" dirty="0">
                <a:ea typeface="Times New Roman" panose="02020603050405020304" pitchFamily="18" charset="0"/>
              </a:rPr>
              <a:t>Trong hệ thống đo lường hợp pháp của Việt Nam</a:t>
            </a:r>
            <a:r>
              <a:rPr lang="en-US" sz="3200" b="1" dirty="0"/>
              <a:t>, </a:t>
            </a:r>
            <a:r>
              <a:rPr lang="en-US" sz="3200" b="1" dirty="0" err="1"/>
              <a:t>đ</a:t>
            </a:r>
            <a:r>
              <a:rPr lang="vi-VN" altLang="vi-VN" sz="3200" b="1" dirty="0"/>
              <a:t>ơn vị đo khối lượng là </a:t>
            </a:r>
            <a:r>
              <a:rPr lang="vi-VN" altLang="vi-VN" sz="3200" b="1" dirty="0">
                <a:solidFill>
                  <a:srgbClr val="FF0000"/>
                </a:solidFill>
              </a:rPr>
              <a:t>kilôgam</a:t>
            </a:r>
            <a:r>
              <a:rPr lang="vi-VN" altLang="vi-VN" sz="3200" b="1" dirty="0"/>
              <a:t>.</a:t>
            </a:r>
            <a:r>
              <a:rPr lang="en-GB" altLang="vi-VN" sz="3200" b="1" dirty="0"/>
              <a:t> </a:t>
            </a:r>
            <a:r>
              <a:rPr lang="en-GB" altLang="vi-VN" sz="3200" b="1" dirty="0" err="1"/>
              <a:t>Kí</a:t>
            </a:r>
            <a:r>
              <a:rPr lang="en-GB" altLang="vi-VN" sz="3200" b="1" dirty="0"/>
              <a:t> </a:t>
            </a:r>
            <a:r>
              <a:rPr lang="en-GB" altLang="vi-VN" sz="3200" b="1" dirty="0" err="1"/>
              <a:t>hiệu</a:t>
            </a:r>
            <a:r>
              <a:rPr lang="en-GB" altLang="vi-VN" sz="3200" b="1" dirty="0"/>
              <a:t> </a:t>
            </a:r>
            <a:r>
              <a:rPr lang="en-GB" altLang="vi-VN" sz="3200" b="1" dirty="0" err="1"/>
              <a:t>là</a:t>
            </a:r>
            <a:r>
              <a:rPr lang="en-GB" altLang="vi-VN" sz="3200" b="1" dirty="0"/>
              <a:t> </a:t>
            </a:r>
            <a:r>
              <a:rPr lang="en-GB" altLang="vi-VN" sz="3200" b="1" dirty="0">
                <a:solidFill>
                  <a:srgbClr val="FF0000"/>
                </a:solidFill>
              </a:rPr>
              <a:t>Kg.</a:t>
            </a:r>
            <a:endParaRPr lang="vi-VN" altLang="vi-VN" sz="3200" b="1" dirty="0">
              <a:solidFill>
                <a:srgbClr val="FF00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1223" y="2777725"/>
            <a:ext cx="11665296" cy="152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200" b="1" dirty="0" err="1"/>
              <a:t>Kilôgam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là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khối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lượng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của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một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quả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cân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mẫu</a:t>
            </a:r>
            <a:r>
              <a:rPr lang="en-US" altLang="vi-VN" sz="3200" b="1" dirty="0"/>
              <a:t> (</a:t>
            </a:r>
            <a:r>
              <a:rPr lang="en-US" altLang="vi-VN" sz="3200" b="1" dirty="0" err="1"/>
              <a:t>làm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bằng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bạch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kim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pha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Iriđi</a:t>
            </a:r>
            <a:r>
              <a:rPr lang="en-US" altLang="vi-VN" sz="3200" b="1" dirty="0"/>
              <a:t>), </a:t>
            </a:r>
            <a:r>
              <a:rPr lang="en-US" altLang="vi-VN" sz="3200" b="1" dirty="0" err="1"/>
              <a:t>đặt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ở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Viện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Đo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lường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quốc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tế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ở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Pháp</a:t>
            </a:r>
            <a:endParaRPr lang="vi-VN" altLang="vi-VN" sz="3200" b="1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88" y="4280773"/>
            <a:ext cx="4536504" cy="386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3210744" y="2314600"/>
            <a:ext cx="7920880" cy="439248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98776" y="2397126"/>
            <a:ext cx="6048672" cy="430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1</a:t>
            </a: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 gam (</a:t>
            </a: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g</a:t>
            </a: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 = </a:t>
            </a: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0,001 </a:t>
            </a: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kg</a:t>
            </a:r>
            <a:endParaRPr lang="en-US" sz="3200" b="1" dirty="0">
              <a:ea typeface="Calibri" panose="020F0502020204030204" pitchFamily="34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1</a:t>
            </a: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miligam</a:t>
            </a: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 (</a:t>
            </a: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mg</a:t>
            </a: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 = </a:t>
            </a: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0,001 </a:t>
            </a: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g</a:t>
            </a:r>
            <a:endParaRPr lang="en-US" sz="3200" b="1" dirty="0">
              <a:ea typeface="Calibri" panose="020F0502020204030204" pitchFamily="34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1 </a:t>
            </a: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h</a:t>
            </a:r>
            <a:r>
              <a:rPr lang="en-GB" sz="32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é</a:t>
            </a: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ct</a:t>
            </a:r>
            <a:r>
              <a:rPr lang="en-GB" sz="32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ô</a:t>
            </a: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gam </a:t>
            </a: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= 1</a:t>
            </a: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00</a:t>
            </a: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g</a:t>
            </a: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 (1 </a:t>
            </a:r>
            <a:r>
              <a:rPr lang="en-GB" sz="32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lạng</a:t>
            </a: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endParaRPr lang="en-US" sz="3200" b="1" dirty="0">
              <a:ea typeface="Calibri" panose="020F0502020204030204" pitchFamily="34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1 tạ = 100 kg</a:t>
            </a:r>
            <a:endParaRPr lang="en-GB" sz="32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1 </a:t>
            </a: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tấn </a:t>
            </a: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(</a:t>
            </a: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1</a:t>
            </a: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t</a:t>
            </a: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) </a:t>
            </a: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=</a:t>
            </a: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1000</a:t>
            </a: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kg</a:t>
            </a:r>
            <a:endParaRPr lang="en-US" sz="32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4440" y="658416"/>
            <a:ext cx="11017224" cy="75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i="1" dirty="0">
                <a:solidFill>
                  <a:srgbClr val="0000FF"/>
                </a:solidFill>
              </a:rPr>
              <a:t>* </a:t>
            </a:r>
            <a:r>
              <a:rPr lang="vi-VN" altLang="vi-VN" sz="4000" b="1" i="1" dirty="0">
                <a:solidFill>
                  <a:srgbClr val="0000FF"/>
                </a:solidFill>
              </a:rPr>
              <a:t>Các đơn vị khối lượng khác thường gặp</a:t>
            </a:r>
            <a:r>
              <a:rPr lang="vi-VN" altLang="vi-VN" sz="4000" i="1" dirty="0">
                <a:solidFill>
                  <a:srgbClr val="0000FF"/>
                </a:solidFill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4393014" y="580311"/>
            <a:ext cx="3612113" cy="1446257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39189" y="1054460"/>
            <a:ext cx="3119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</a:rPr>
              <a:t>NHIỆM VỤ 1</a:t>
            </a:r>
          </a:p>
        </p:txBody>
      </p:sp>
      <p:sp>
        <p:nvSpPr>
          <p:cNvPr id="6" name="Rectangle 5"/>
          <p:cNvSpPr/>
          <p:nvPr/>
        </p:nvSpPr>
        <p:spPr>
          <a:xfrm>
            <a:off x="92269" y="2038896"/>
            <a:ext cx="12213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i="1" dirty="0" err="1">
                <a:solidFill>
                  <a:srgbClr val="0070C0"/>
                </a:solidFill>
              </a:rPr>
              <a:t>Tìm</a:t>
            </a:r>
            <a:r>
              <a:rPr lang="en-US" altLang="vi-VN" sz="3600" b="1" i="1" dirty="0">
                <a:solidFill>
                  <a:srgbClr val="0070C0"/>
                </a:solidFill>
              </a:rPr>
              <a:t> </a:t>
            </a:r>
            <a:r>
              <a:rPr lang="en-US" altLang="vi-VN" sz="3600" b="1" i="1" dirty="0" err="1">
                <a:solidFill>
                  <a:srgbClr val="0070C0"/>
                </a:solidFill>
              </a:rPr>
              <a:t>hiểu</a:t>
            </a:r>
            <a:r>
              <a:rPr lang="en-US" altLang="vi-VN" sz="3600" b="1" i="1" dirty="0">
                <a:solidFill>
                  <a:srgbClr val="0070C0"/>
                </a:solidFill>
              </a:rPr>
              <a:t> </a:t>
            </a:r>
            <a:r>
              <a:rPr lang="en-US" altLang="vi-VN" sz="3600" b="1" i="1" dirty="0" err="1">
                <a:solidFill>
                  <a:srgbClr val="0070C0"/>
                </a:solidFill>
              </a:rPr>
              <a:t>số</a:t>
            </a:r>
            <a:r>
              <a:rPr lang="en-US" altLang="vi-VN" sz="3600" b="1" i="1" dirty="0">
                <a:solidFill>
                  <a:srgbClr val="0070C0"/>
                </a:solidFill>
              </a:rPr>
              <a:t> gam </a:t>
            </a:r>
            <a:r>
              <a:rPr lang="en-US" altLang="vi-VN" sz="3600" b="1" i="1" dirty="0" err="1">
                <a:solidFill>
                  <a:srgbClr val="0070C0"/>
                </a:solidFill>
              </a:rPr>
              <a:t>ghi</a:t>
            </a:r>
            <a:r>
              <a:rPr lang="en-US" altLang="vi-VN" sz="3600" b="1" i="1" dirty="0">
                <a:solidFill>
                  <a:srgbClr val="0070C0"/>
                </a:solidFill>
              </a:rPr>
              <a:t> </a:t>
            </a:r>
            <a:r>
              <a:rPr lang="en-US" altLang="vi-VN" sz="3600" b="1" i="1" dirty="0" err="1">
                <a:solidFill>
                  <a:srgbClr val="0070C0"/>
                </a:solidFill>
              </a:rPr>
              <a:t>trên</a:t>
            </a:r>
            <a:r>
              <a:rPr lang="en-US" altLang="vi-VN" sz="3600" b="1" i="1" dirty="0">
                <a:solidFill>
                  <a:srgbClr val="0070C0"/>
                </a:solidFill>
              </a:rPr>
              <a:t> </a:t>
            </a:r>
            <a:r>
              <a:rPr lang="en-US" altLang="vi-VN" sz="3600" b="1" i="1" dirty="0" err="1">
                <a:solidFill>
                  <a:srgbClr val="0070C0"/>
                </a:solidFill>
              </a:rPr>
              <a:t>vỏ</a:t>
            </a:r>
            <a:r>
              <a:rPr lang="en-US" altLang="vi-VN" sz="3600" b="1" i="1" dirty="0">
                <a:solidFill>
                  <a:srgbClr val="0070C0"/>
                </a:solidFill>
              </a:rPr>
              <a:t> </a:t>
            </a:r>
            <a:r>
              <a:rPr lang="en-US" altLang="vi-VN" sz="3600" b="1" i="1" dirty="0" err="1">
                <a:solidFill>
                  <a:srgbClr val="0070C0"/>
                </a:solidFill>
              </a:rPr>
              <a:t>mì</a:t>
            </a:r>
            <a:r>
              <a:rPr lang="en-US" altLang="vi-VN" sz="3600" b="1" i="1" dirty="0">
                <a:solidFill>
                  <a:srgbClr val="0070C0"/>
                </a:solidFill>
              </a:rPr>
              <a:t> </a:t>
            </a:r>
            <a:r>
              <a:rPr lang="en-US" altLang="vi-VN" sz="3600" b="1" i="1" dirty="0" err="1">
                <a:solidFill>
                  <a:srgbClr val="0070C0"/>
                </a:solidFill>
              </a:rPr>
              <a:t>chính</a:t>
            </a:r>
            <a:r>
              <a:rPr lang="en-US" altLang="vi-VN" sz="3600" b="1" i="1" dirty="0">
                <a:solidFill>
                  <a:srgbClr val="0070C0"/>
                </a:solidFill>
              </a:rPr>
              <a:t>, </a:t>
            </a:r>
            <a:r>
              <a:rPr lang="en-US" altLang="vi-VN" sz="3600" b="1" i="1" dirty="0" err="1">
                <a:solidFill>
                  <a:srgbClr val="0070C0"/>
                </a:solidFill>
              </a:rPr>
              <a:t>bột</a:t>
            </a:r>
            <a:r>
              <a:rPr lang="en-US" altLang="vi-VN" sz="3600" b="1" i="1" dirty="0">
                <a:solidFill>
                  <a:srgbClr val="0070C0"/>
                </a:solidFill>
              </a:rPr>
              <a:t> </a:t>
            </a:r>
            <a:r>
              <a:rPr lang="en-US" altLang="vi-VN" sz="3600" b="1" i="1" dirty="0" err="1">
                <a:solidFill>
                  <a:srgbClr val="0070C0"/>
                </a:solidFill>
              </a:rPr>
              <a:t>giặt</a:t>
            </a:r>
            <a:r>
              <a:rPr lang="en-US" altLang="vi-VN" sz="3600" b="1" i="1" dirty="0">
                <a:solidFill>
                  <a:srgbClr val="0070C0"/>
                </a:solidFill>
              </a:rPr>
              <a:t>, </a:t>
            </a:r>
            <a:r>
              <a:rPr lang="en-US" altLang="vi-VN" sz="3600" b="1" i="1" dirty="0" err="1">
                <a:solidFill>
                  <a:srgbClr val="0070C0"/>
                </a:solidFill>
              </a:rPr>
              <a:t>muối</a:t>
            </a:r>
            <a:r>
              <a:rPr lang="en-US" altLang="vi-VN" sz="3600" b="1" i="1" dirty="0">
                <a:solidFill>
                  <a:srgbClr val="0070C0"/>
                </a:solidFill>
              </a:rPr>
              <a:t> …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9F5D0FF-4C92-7D02-44E1-8E57D7C1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0" y="3034680"/>
            <a:ext cx="3612113" cy="470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A086BE-FC3D-02A4-3052-3C8BDA5A1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920" y="2953826"/>
            <a:ext cx="4152686" cy="515505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D22E5E-44C7-34B8-3676-B6964E4A7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099" y="3439183"/>
            <a:ext cx="4615085" cy="4184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628" y="129589"/>
            <a:ext cx="4615085" cy="4184344"/>
          </a:xfrm>
          <a:prstGeom prst="rect">
            <a:avLst/>
          </a:prstGeom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5" y="129589"/>
            <a:ext cx="3841488" cy="500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032EFB-C366-4D85-90C4-6FAC48DF7784}"/>
              </a:ext>
            </a:extLst>
          </p:cNvPr>
          <p:cNvSpPr/>
          <p:nvPr/>
        </p:nvSpPr>
        <p:spPr>
          <a:xfrm>
            <a:off x="3066728" y="2924234"/>
            <a:ext cx="863600" cy="83904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8DAB3C-1D38-40F3-A723-BCC36F0FB210}"/>
              </a:ext>
            </a:extLst>
          </p:cNvPr>
          <p:cNvSpPr/>
          <p:nvPr/>
        </p:nvSpPr>
        <p:spPr>
          <a:xfrm>
            <a:off x="10339536" y="3343757"/>
            <a:ext cx="982349" cy="91921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920" y="2953826"/>
            <a:ext cx="4152686" cy="515505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E4D7124-F3E5-4494-9CAB-2416BCEB5B79}"/>
              </a:ext>
            </a:extLst>
          </p:cNvPr>
          <p:cNvSpPr/>
          <p:nvPr/>
        </p:nvSpPr>
        <p:spPr>
          <a:xfrm>
            <a:off x="7747248" y="6563072"/>
            <a:ext cx="1116453" cy="9361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8"/>
          <p:cNvSpPr>
            <a:spLocks noChangeArrowheads="1"/>
          </p:cNvSpPr>
          <p:nvPr/>
        </p:nvSpPr>
        <p:spPr bwMode="auto">
          <a:xfrm>
            <a:off x="11491913" y="2530476"/>
            <a:ext cx="2592039" cy="27860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35852" tIns="67926" rIns="135852" bIns="67926" anchor="ctr"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1800">
              <a:latin typeface="Agency FB" panose="020B0503020202020204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1544301" y="4532314"/>
            <a:ext cx="2792413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3000"/>
              <a:t> </a:t>
            </a:r>
            <a:r>
              <a:rPr lang="vi-VN" altLang="vi-VN" sz="3000" b="1">
                <a:solidFill>
                  <a:srgbClr val="FF0000"/>
                </a:solidFill>
              </a:rPr>
              <a:t>khối lượng 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586408"/>
            <a:ext cx="10975354" cy="138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000" dirty="0">
                <a:solidFill>
                  <a:srgbClr val="0000CC"/>
                </a:solidFill>
              </a:rPr>
              <a:t>  </a:t>
            </a:r>
            <a:r>
              <a:rPr lang="en-US" altLang="vi-VN" sz="3000" b="1" i="1" dirty="0">
                <a:solidFill>
                  <a:srgbClr val="0000CC"/>
                </a:solidFill>
              </a:rPr>
              <a:t>    </a:t>
            </a:r>
            <a:r>
              <a:rPr lang="vi-VN" altLang="vi-VN" sz="3000" b="1" i="1" dirty="0">
                <a:solidFill>
                  <a:srgbClr val="0000CC"/>
                </a:solidFill>
              </a:rPr>
              <a:t>Hãy tìm từ thích hợp trong khung để điền vào chỗ trống trong các câu sau:</a:t>
            </a:r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1035948" y="3082753"/>
            <a:ext cx="9547953" cy="7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200" b="1" dirty="0"/>
              <a:t>1. </a:t>
            </a:r>
            <a:r>
              <a:rPr lang="vi-VN" altLang="vi-VN" sz="3200" b="1" dirty="0"/>
              <a:t>Mọi vật đều có </a:t>
            </a:r>
            <a:r>
              <a:rPr lang="en-US" altLang="vi-VN" sz="3200" b="1" dirty="0"/>
              <a:t>(1)</a:t>
            </a:r>
            <a:r>
              <a:rPr lang="vi-VN" altLang="vi-VN" sz="3200" b="1" dirty="0"/>
              <a:t>..................</a:t>
            </a:r>
            <a:r>
              <a:rPr lang="en-GB" altLang="vi-VN" sz="3200" b="1" dirty="0"/>
              <a:t>........</a:t>
            </a:r>
            <a:r>
              <a:rPr lang="vi-VN" altLang="vi-VN" sz="3200" b="1" dirty="0"/>
              <a:t> </a:t>
            </a: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1035948" y="4532314"/>
            <a:ext cx="9433048" cy="138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200" b="1" dirty="0"/>
              <a:t>2</a:t>
            </a:r>
            <a:r>
              <a:rPr lang="vi-VN" altLang="vi-VN" sz="3200" b="1" dirty="0"/>
              <a:t>. Khối lượng của một vật chỉ </a:t>
            </a:r>
            <a:r>
              <a:rPr lang="en-US" altLang="vi-VN" sz="3200" b="1" dirty="0"/>
              <a:t>(2)</a:t>
            </a:r>
            <a:r>
              <a:rPr lang="vi-VN" altLang="vi-VN" sz="3200" b="1" dirty="0"/>
              <a:t>..............</a:t>
            </a:r>
            <a:r>
              <a:rPr lang="en-GB" altLang="vi-VN" sz="3200" b="1" dirty="0"/>
              <a:t>........ </a:t>
            </a:r>
            <a:r>
              <a:rPr lang="vi-VN" altLang="vi-VN" sz="3200" b="1" dirty="0"/>
              <a:t>chất chứa trong vật. </a:t>
            </a: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11850689" y="2757488"/>
            <a:ext cx="2452687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>
                <a:solidFill>
                  <a:srgbClr val="FF0000"/>
                </a:solidFill>
              </a:rPr>
              <a:t>vạch chia</a:t>
            </a:r>
            <a:endParaRPr lang="vi-VN" altLang="vi-VN" sz="3000" b="1">
              <a:solidFill>
                <a:srgbClr val="FF0000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2079289" y="3617913"/>
            <a:ext cx="1684337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3000" b="1" dirty="0">
                <a:solidFill>
                  <a:srgbClr val="FF0000"/>
                </a:solidFill>
              </a:rPr>
              <a:t>lượng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94920" y="3082753"/>
            <a:ext cx="2792413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3000"/>
              <a:t> </a:t>
            </a:r>
            <a:r>
              <a:rPr lang="vi-VN" altLang="vi-VN" sz="3000" b="1">
                <a:solidFill>
                  <a:srgbClr val="FF0000"/>
                </a:solidFill>
              </a:rPr>
              <a:t>khối lượn</a:t>
            </a:r>
            <a:r>
              <a:rPr lang="en-GB" altLang="vi-VN" sz="3000" b="1">
                <a:solidFill>
                  <a:srgbClr val="FF0000"/>
                </a:solidFill>
              </a:rPr>
              <a:t>g</a:t>
            </a:r>
            <a:r>
              <a:rPr lang="vi-VN" altLang="vi-VN" sz="3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8453949" y="4564637"/>
            <a:ext cx="1684337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3000" b="1">
                <a:solidFill>
                  <a:srgbClr val="FF0000"/>
                </a:solidFill>
              </a:rPr>
              <a:t>lượng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 noChangeArrowheads="1"/>
          </p:cNvSpPr>
          <p:nvPr>
            <p:ph type="title"/>
          </p:nvPr>
        </p:nvSpPr>
        <p:spPr>
          <a:xfrm>
            <a:off x="3435082" y="341612"/>
            <a:ext cx="6286375" cy="71898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alt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alt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endParaRPr lang="vi-VN" alt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24" y="2625778"/>
            <a:ext cx="11444791" cy="30710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7973" y="5915000"/>
            <a:ext cx="7992888" cy="2167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3200" b="1" dirty="0" err="1">
                <a:solidFill>
                  <a:srgbClr val="000000"/>
                </a:solidFill>
              </a:rPr>
              <a:t>Các</a:t>
            </a:r>
            <a:r>
              <a:rPr lang="nl-NL" sz="3200" b="1" dirty="0">
                <a:solidFill>
                  <a:srgbClr val="000000"/>
                </a:solidFill>
              </a:rPr>
              <a:t> </a:t>
            </a:r>
            <a:r>
              <a:rPr lang="nl-NL" sz="3200" b="1" dirty="0" err="1">
                <a:solidFill>
                  <a:srgbClr val="000000"/>
                </a:solidFill>
              </a:rPr>
              <a:t>loại</a:t>
            </a:r>
            <a:r>
              <a:rPr lang="nl-NL" sz="3200" b="1" dirty="0">
                <a:solidFill>
                  <a:srgbClr val="000000"/>
                </a:solidFill>
              </a:rPr>
              <a:t> </a:t>
            </a:r>
            <a:r>
              <a:rPr lang="nl-NL" sz="3200" b="1" dirty="0" err="1">
                <a:solidFill>
                  <a:srgbClr val="000000"/>
                </a:solidFill>
              </a:rPr>
              <a:t>cân</a:t>
            </a:r>
            <a:r>
              <a:rPr lang="nl-NL" sz="3200" b="1" dirty="0">
                <a:solidFill>
                  <a:srgbClr val="000000"/>
                </a:solidFill>
              </a:rPr>
              <a:t> </a:t>
            </a:r>
            <a:r>
              <a:rPr lang="nl-NL" sz="3200" b="1" dirty="0" err="1">
                <a:solidFill>
                  <a:srgbClr val="000000"/>
                </a:solidFill>
              </a:rPr>
              <a:t>thông</a:t>
            </a:r>
            <a:r>
              <a:rPr lang="nl-NL" sz="3200" b="1" dirty="0">
                <a:solidFill>
                  <a:srgbClr val="000000"/>
                </a:solidFill>
              </a:rPr>
              <a:t> </a:t>
            </a:r>
            <a:r>
              <a:rPr lang="nl-NL" sz="3200" b="1" dirty="0" err="1">
                <a:solidFill>
                  <a:srgbClr val="000000"/>
                </a:solidFill>
              </a:rPr>
              <a:t>dụng</a:t>
            </a:r>
            <a:r>
              <a:rPr lang="nl-NL" sz="3200" b="1" dirty="0">
                <a:solidFill>
                  <a:srgbClr val="000000"/>
                </a:solidFill>
              </a:rPr>
              <a:t>: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rgbClr val="FF0000"/>
                </a:solidFill>
              </a:rPr>
              <a:t>a) </a:t>
            </a:r>
            <a:r>
              <a:rPr lang="nl-NL" sz="3200" b="1" dirty="0" err="1">
                <a:solidFill>
                  <a:srgbClr val="FF0000"/>
                </a:solidFill>
              </a:rPr>
              <a:t>cân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b="1" dirty="0" err="1">
                <a:solidFill>
                  <a:srgbClr val="FF0000"/>
                </a:solidFill>
              </a:rPr>
              <a:t>Rô</a:t>
            </a:r>
            <a:r>
              <a:rPr lang="nl-NL" sz="3200" b="1" dirty="0">
                <a:solidFill>
                  <a:srgbClr val="FF0000"/>
                </a:solidFill>
              </a:rPr>
              <a:t>-</a:t>
            </a:r>
            <a:r>
              <a:rPr lang="nl-NL" sz="3200" b="1" dirty="0" err="1">
                <a:solidFill>
                  <a:srgbClr val="FF0000"/>
                </a:solidFill>
              </a:rPr>
              <a:t>béc</a:t>
            </a:r>
            <a:r>
              <a:rPr lang="nl-NL" sz="3200" b="1" dirty="0">
                <a:solidFill>
                  <a:srgbClr val="FF0000"/>
                </a:solidFill>
              </a:rPr>
              <a:t>-van; b) </a:t>
            </a:r>
            <a:r>
              <a:rPr lang="nl-NL" sz="3200" b="1" dirty="0" err="1">
                <a:solidFill>
                  <a:srgbClr val="FF0000"/>
                </a:solidFill>
              </a:rPr>
              <a:t>cân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b="1" dirty="0" err="1">
                <a:solidFill>
                  <a:srgbClr val="FF0000"/>
                </a:solidFill>
              </a:rPr>
              <a:t>đòn</a:t>
            </a:r>
            <a:r>
              <a:rPr lang="nl-NL" sz="3200" b="1" dirty="0">
                <a:solidFill>
                  <a:srgbClr val="FF0000"/>
                </a:solidFill>
              </a:rPr>
              <a:t>; c) </a:t>
            </a:r>
            <a:r>
              <a:rPr lang="nl-NL" sz="3200" b="1" dirty="0" err="1">
                <a:solidFill>
                  <a:srgbClr val="FF0000"/>
                </a:solidFill>
              </a:rPr>
              <a:t>cân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b="1" dirty="0" err="1">
                <a:solidFill>
                  <a:srgbClr val="FF0000"/>
                </a:solidFill>
              </a:rPr>
              <a:t>đồng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b="1" dirty="0" err="1">
                <a:solidFill>
                  <a:srgbClr val="FF0000"/>
                </a:solidFill>
              </a:rPr>
              <a:t>hồ</a:t>
            </a:r>
            <a:r>
              <a:rPr lang="nl-NL" sz="3200" b="1" dirty="0">
                <a:solidFill>
                  <a:srgbClr val="FF0000"/>
                </a:solidFill>
              </a:rPr>
              <a:t>; d) </a:t>
            </a:r>
            <a:r>
              <a:rPr lang="nl-NL" sz="3200" b="1" dirty="0" err="1">
                <a:solidFill>
                  <a:srgbClr val="FF0000"/>
                </a:solidFill>
              </a:rPr>
              <a:t>cân</a:t>
            </a:r>
            <a:r>
              <a:rPr lang="nl-NL" sz="3200" b="1" dirty="0">
                <a:solidFill>
                  <a:srgbClr val="FF0000"/>
                </a:solidFill>
              </a:rPr>
              <a:t> y </a:t>
            </a:r>
            <a:r>
              <a:rPr lang="nl-NL" sz="3200" b="1" dirty="0" err="1">
                <a:solidFill>
                  <a:srgbClr val="FF0000"/>
                </a:solidFill>
              </a:rPr>
              <a:t>tế</a:t>
            </a:r>
            <a:r>
              <a:rPr lang="nl-NL" sz="3200" b="1" dirty="0">
                <a:solidFill>
                  <a:srgbClr val="FF0000"/>
                </a:solidFill>
              </a:rPr>
              <a:t>; e) </a:t>
            </a:r>
            <a:r>
              <a:rPr lang="nl-NL" sz="3200" b="1" dirty="0" err="1">
                <a:solidFill>
                  <a:srgbClr val="FF0000"/>
                </a:solidFill>
              </a:rPr>
              <a:t>cân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b="1" dirty="0" err="1">
                <a:solidFill>
                  <a:srgbClr val="FF0000"/>
                </a:solidFill>
              </a:rPr>
              <a:t>điện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b="1" dirty="0" err="1">
                <a:solidFill>
                  <a:srgbClr val="FF0000"/>
                </a:solidFill>
              </a:rPr>
              <a:t>tử</a:t>
            </a:r>
            <a:r>
              <a:rPr lang="nl-NL" sz="3200" b="1" dirty="0">
                <a:solidFill>
                  <a:srgbClr val="FF0000"/>
                </a:solidFill>
              </a:rPr>
              <a:t> 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5393" y="1581577"/>
            <a:ext cx="669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>
                <a:solidFill>
                  <a:srgbClr val="000000"/>
                </a:solidFill>
                <a:ea typeface="Calibri" panose="020F0502020204030204" pitchFamily="34" charset="0"/>
              </a:rPr>
              <a:t>Quan sát hình 6.1 gọi tên các loại cân.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4207663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6" y="247429"/>
            <a:ext cx="3312368" cy="4470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673" y="247429"/>
            <a:ext cx="3096344" cy="4470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15" y="265109"/>
            <a:ext cx="3056672" cy="4435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9616" y="229668"/>
            <a:ext cx="3088927" cy="4435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CCDF4D-FA3C-45B7-B1C8-6E3A1511754F}"/>
              </a:ext>
            </a:extLst>
          </p:cNvPr>
          <p:cNvSpPr/>
          <p:nvPr/>
        </p:nvSpPr>
        <p:spPr>
          <a:xfrm>
            <a:off x="11707688" y="5637028"/>
            <a:ext cx="2296200" cy="8540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CD05F73-7762-4C88-86D9-D5429F31A0AF}"/>
              </a:ext>
            </a:extLst>
          </p:cNvPr>
          <p:cNvSpPr/>
          <p:nvPr/>
        </p:nvSpPr>
        <p:spPr>
          <a:xfrm>
            <a:off x="460373" y="5698977"/>
            <a:ext cx="2761810" cy="733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3E2458E-0898-4670-BEBE-183C3DB63E6A}"/>
              </a:ext>
            </a:extLst>
          </p:cNvPr>
          <p:cNvSpPr/>
          <p:nvPr/>
        </p:nvSpPr>
        <p:spPr>
          <a:xfrm>
            <a:off x="7789287" y="5698977"/>
            <a:ext cx="255025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0DE1D014-E657-4AD7-9864-60C63295378E}"/>
              </a:ext>
            </a:extLst>
          </p:cNvPr>
          <p:cNvSpPr/>
          <p:nvPr/>
        </p:nvSpPr>
        <p:spPr>
          <a:xfrm>
            <a:off x="4290864" y="5716290"/>
            <a:ext cx="2258399" cy="774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180973" y="6675178"/>
            <a:ext cx="12686084" cy="131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vi-VN" sz="3000" b="1" i="1"/>
              <a:t>Hãy chỉ trên các hình </a:t>
            </a:r>
            <a:r>
              <a:rPr lang="en-US" altLang="vi-VN" sz="3000" b="1" i="1"/>
              <a:t>a</a:t>
            </a:r>
            <a:r>
              <a:rPr lang="vi-VN" altLang="vi-VN" sz="3000" b="1" i="1"/>
              <a:t>, </a:t>
            </a:r>
            <a:r>
              <a:rPr lang="en-US" altLang="vi-VN" sz="3000" b="1" i="1"/>
              <a:t>b</a:t>
            </a:r>
            <a:r>
              <a:rPr lang="vi-VN" altLang="vi-VN" sz="3000" b="1" i="1"/>
              <a:t>, </a:t>
            </a:r>
            <a:r>
              <a:rPr lang="en-US" altLang="vi-VN" sz="3000" b="1" i="1"/>
              <a:t>c và</a:t>
            </a:r>
            <a:r>
              <a:rPr lang="vi-VN" altLang="vi-VN" sz="3000" b="1" i="1"/>
              <a:t> </a:t>
            </a:r>
            <a:r>
              <a:rPr lang="en-US" altLang="vi-VN" sz="3000" b="1" i="1"/>
              <a:t>d</a:t>
            </a:r>
            <a:r>
              <a:rPr lang="vi-VN" altLang="vi-VN" sz="3000" b="1" i="1"/>
              <a:t> xem đâu là cân tạ, cân đòn, cân đồng hồ, cân y tế.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CD05F73-7762-4C88-86D9-D5429F31A0AF}"/>
              </a:ext>
            </a:extLst>
          </p:cNvPr>
          <p:cNvSpPr/>
          <p:nvPr/>
        </p:nvSpPr>
        <p:spPr>
          <a:xfrm>
            <a:off x="460373" y="4825796"/>
            <a:ext cx="2761810" cy="7333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y tế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CD05F73-7762-4C88-86D9-D5429F31A0AF}"/>
              </a:ext>
            </a:extLst>
          </p:cNvPr>
          <p:cNvSpPr/>
          <p:nvPr/>
        </p:nvSpPr>
        <p:spPr>
          <a:xfrm>
            <a:off x="4071940" y="4825796"/>
            <a:ext cx="2761810" cy="7333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tạ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CD05F73-7762-4C88-86D9-D5429F31A0AF}"/>
              </a:ext>
            </a:extLst>
          </p:cNvPr>
          <p:cNvSpPr/>
          <p:nvPr/>
        </p:nvSpPr>
        <p:spPr>
          <a:xfrm>
            <a:off x="7683507" y="4825796"/>
            <a:ext cx="2761810" cy="7333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đòn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CD05F73-7762-4C88-86D9-D5429F31A0AF}"/>
              </a:ext>
            </a:extLst>
          </p:cNvPr>
          <p:cNvSpPr/>
          <p:nvPr/>
        </p:nvSpPr>
        <p:spPr>
          <a:xfrm>
            <a:off x="11306269" y="4784363"/>
            <a:ext cx="2761810" cy="7333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đồng hồ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3349</TotalTime>
  <Words>912</Words>
  <Application>Microsoft Macintosh PowerPoint</Application>
  <PresentationFormat>Custom</PresentationFormat>
  <Paragraphs>121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Agency FB</vt:lpstr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I. Đơn vị đo khối lượng</vt:lpstr>
      <vt:lpstr>PowerPoint Presentation</vt:lpstr>
      <vt:lpstr>PowerPoint Presentation</vt:lpstr>
      <vt:lpstr>PowerPoint Presentation</vt:lpstr>
      <vt:lpstr>PowerPoint Presentation</vt:lpstr>
      <vt:lpstr>II. Dụng cụ đo khối lượng</vt:lpstr>
      <vt:lpstr>PowerPoint Presentation</vt:lpstr>
      <vt:lpstr>PowerPoint Presentation</vt:lpstr>
      <vt:lpstr>III. Cách đo khối lượng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</vt:vector>
  </TitlesOfParts>
  <Company>DT:0918 660951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 THANH</dc:creator>
  <cp:lastModifiedBy>nhungglalas@gmail.com</cp:lastModifiedBy>
  <cp:revision>310</cp:revision>
  <dcterms:created xsi:type="dcterms:W3CDTF">2008-09-14T08:39:34Z</dcterms:created>
  <dcterms:modified xsi:type="dcterms:W3CDTF">2024-09-24T01:05:16Z</dcterms:modified>
</cp:coreProperties>
</file>