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81" r:id="rId25"/>
    <p:sldId id="279" r:id="rId26"/>
    <p:sldId id="282" r:id="rId27"/>
    <p:sldId id="284" r:id="rId28"/>
    <p:sldId id="285" r:id="rId29"/>
    <p:sldId id="286" r:id="rId30"/>
    <p:sldId id="287" r:id="rId31"/>
    <p:sldId id="288" r:id="rId32"/>
    <p:sldId id="289" r:id="rId33"/>
    <p:sldId id="290" r:id="rId34"/>
    <p:sldId id="291" r:id="rId35"/>
    <p:sldId id="293" r:id="rId36"/>
    <p:sldId id="292" r:id="rId37"/>
    <p:sldId id="295" r:id="rId38"/>
    <p:sldId id="294" r:id="rId3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65" autoAdjust="0"/>
    <p:restoredTop sz="94660"/>
  </p:normalViewPr>
  <p:slideViewPr>
    <p:cSldViewPr snapToGrid="0">
      <p:cViewPr varScale="1">
        <p:scale>
          <a:sx n="57" d="100"/>
          <a:sy n="57" d="100"/>
        </p:scale>
        <p:origin x="3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4981-9228-491B-A7F2-BFAF665A52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5F543F8-D5BC-4CB8-8840-C6BAE3626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5F05C37-31B4-450E-9ED2-4559544CD20F}"/>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5" name="Footer Placeholder 4">
            <a:extLst>
              <a:ext uri="{FF2B5EF4-FFF2-40B4-BE49-F238E27FC236}">
                <a16:creationId xmlns:a16="http://schemas.microsoft.com/office/drawing/2014/main" id="{3ED1EA46-99E5-4473-9D76-FCCE53DDA0A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EBA633C-69D8-49C5-B684-A3ECFBE8F54B}"/>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6579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88FE-D927-45B5-91E4-93901DCBEB4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FD0B74C-2A28-48F3-9848-C34E14D3C0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2FEA541-659A-4B49-B751-D21A703819DC}"/>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5" name="Footer Placeholder 4">
            <a:extLst>
              <a:ext uri="{FF2B5EF4-FFF2-40B4-BE49-F238E27FC236}">
                <a16:creationId xmlns:a16="http://schemas.microsoft.com/office/drawing/2014/main" id="{36489D65-1C37-471B-86C5-9365B019421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FB40065-AA3F-480D-A8EF-CE246706FF3D}"/>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04461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E25D9B-9628-4AA9-A001-646BF42097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3F6D63D-BADA-432B-9A2E-1BF6E896D9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35A37-4EDC-4DF1-B09A-FE409EB7FAB7}"/>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5" name="Footer Placeholder 4">
            <a:extLst>
              <a:ext uri="{FF2B5EF4-FFF2-40B4-BE49-F238E27FC236}">
                <a16:creationId xmlns:a16="http://schemas.microsoft.com/office/drawing/2014/main" id="{84ED765E-36D2-4767-A46D-D0C6A3D6151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7D2A168-A872-4993-9913-CF4BA8AB8B77}"/>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99150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D200-4658-46F8-9F51-96C6C78EFB4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5BF4EB5-776D-4716-8458-80BAAE0FA6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EA36200-04EA-4DF2-8C5D-A92FBA80ED44}"/>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5" name="Footer Placeholder 4">
            <a:extLst>
              <a:ext uri="{FF2B5EF4-FFF2-40B4-BE49-F238E27FC236}">
                <a16:creationId xmlns:a16="http://schemas.microsoft.com/office/drawing/2014/main" id="{B8D4972C-7FF0-4D78-8909-AA3FEEB0559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B613C9A-1EB0-498B-8712-B5380C93B96D}"/>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61565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097D-BDD9-4259-A840-2C50CFF6BE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6BF36BB-749B-4AF1-B30B-44D6F0EFA9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76E0B-A77C-43DE-B68A-8078ED39E6EE}"/>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5" name="Footer Placeholder 4">
            <a:extLst>
              <a:ext uri="{FF2B5EF4-FFF2-40B4-BE49-F238E27FC236}">
                <a16:creationId xmlns:a16="http://schemas.microsoft.com/office/drawing/2014/main" id="{D6534A23-8929-4C34-9A41-48C29BE0A54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8CA077-487D-4953-80D8-AF7E43373413}"/>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09937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CC74D-7249-4029-B303-C0BFA314011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A9D39D9-1E1B-4B3D-AB19-3593FAA952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842918D-C8E4-4134-BF45-07EA4B4AF8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3B59BA6-FF62-4CC8-B9E1-C9FE9F3B0CBB}"/>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6" name="Footer Placeholder 5">
            <a:extLst>
              <a:ext uri="{FF2B5EF4-FFF2-40B4-BE49-F238E27FC236}">
                <a16:creationId xmlns:a16="http://schemas.microsoft.com/office/drawing/2014/main" id="{6536F3F3-8518-42BE-B38F-171252FE86F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E1D0968-257E-4940-8B31-E024E9DB0B0A}"/>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54584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BCF4-F726-495A-93EC-B5653E8CDD1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9DD7147-B3A3-4821-B191-8199DB166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4DCE5A-4500-4C1F-A866-674B4AB3BD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76B98D3-6879-446D-88DA-4B6B942E5A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418602-03C0-45E1-B9CD-64A846F763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7035BA8-870E-45E6-B80D-81DE90F7F3C6}"/>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8" name="Footer Placeholder 7">
            <a:extLst>
              <a:ext uri="{FF2B5EF4-FFF2-40B4-BE49-F238E27FC236}">
                <a16:creationId xmlns:a16="http://schemas.microsoft.com/office/drawing/2014/main" id="{7207551F-A030-47B9-BFD0-71312DCA32F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99095FD-3EA1-415B-B030-339DE314C2A8}"/>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8326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A285-C461-4AD6-A882-15A2EE48167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5D05AB2-8400-4DD8-B7F0-94ADCC22EAFD}"/>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4" name="Footer Placeholder 3">
            <a:extLst>
              <a:ext uri="{FF2B5EF4-FFF2-40B4-BE49-F238E27FC236}">
                <a16:creationId xmlns:a16="http://schemas.microsoft.com/office/drawing/2014/main" id="{A65F649F-31DB-4BD0-8561-203CE0D7C02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DD91061-81E9-4EC2-8864-3B325411F991}"/>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4738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120A39-2CF3-4066-8A94-2209C90700F1}"/>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3" name="Footer Placeholder 2">
            <a:extLst>
              <a:ext uri="{FF2B5EF4-FFF2-40B4-BE49-F238E27FC236}">
                <a16:creationId xmlns:a16="http://schemas.microsoft.com/office/drawing/2014/main" id="{5D387F3A-4744-4E69-BEF8-831B9DF1F41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48F3383-0AAD-473C-BEC4-3857FA68AA82}"/>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03193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6136-1151-4365-8126-BF34145B5C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D230CF1-9A4E-48C6-9DA4-01DF18CCE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F2FA263-1F79-476E-BED7-1C6F7C2A7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D9FE6B-B58C-4EDC-AF9D-1A3C0F53A2A7}"/>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6" name="Footer Placeholder 5">
            <a:extLst>
              <a:ext uri="{FF2B5EF4-FFF2-40B4-BE49-F238E27FC236}">
                <a16:creationId xmlns:a16="http://schemas.microsoft.com/office/drawing/2014/main" id="{0BDC38D2-BDBA-4EC1-81FC-336FC506697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D522E05-A5EF-47C9-B6FC-749A472F5CD4}"/>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95296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D7E1-D43E-48B8-B012-9E8AFFCEFB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B0EDF8D-14BC-420B-8AFA-D2D894C2D3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FB16473-8975-47F0-B1F4-86835B5A8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9F7A7B-A7F8-4DB7-A550-9595B94E85B8}"/>
              </a:ext>
            </a:extLst>
          </p:cNvPr>
          <p:cNvSpPr>
            <a:spLocks noGrp="1"/>
          </p:cNvSpPr>
          <p:nvPr>
            <p:ph type="dt" sz="half" idx="10"/>
          </p:nvPr>
        </p:nvSpPr>
        <p:spPr/>
        <p:txBody>
          <a:bodyPr/>
          <a:lstStyle/>
          <a:p>
            <a:fld id="{9397BD67-764D-4D14-B191-5F11AD00719B}" type="datetimeFigureOut">
              <a:rPr lang="vi-VN" smtClean="0"/>
              <a:t>06/07/2023</a:t>
            </a:fld>
            <a:endParaRPr lang="vi-VN"/>
          </a:p>
        </p:txBody>
      </p:sp>
      <p:sp>
        <p:nvSpPr>
          <p:cNvPr id="6" name="Footer Placeholder 5">
            <a:extLst>
              <a:ext uri="{FF2B5EF4-FFF2-40B4-BE49-F238E27FC236}">
                <a16:creationId xmlns:a16="http://schemas.microsoft.com/office/drawing/2014/main" id="{214D3818-CE54-4B92-B4D9-54FDCBA58A3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9987365-9E6F-4418-99CE-726CB3BA2DF0}"/>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5385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5D69D-5D22-4AFB-A3C5-10F18E3C6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293AE87-7FDA-4585-9454-E24585C856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E73359F-F66B-4F94-B8B1-B6F475A03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7BD67-764D-4D14-B191-5F11AD00719B}" type="datetimeFigureOut">
              <a:rPr lang="vi-VN" smtClean="0"/>
              <a:t>06/07/2023</a:t>
            </a:fld>
            <a:endParaRPr lang="vi-VN"/>
          </a:p>
        </p:txBody>
      </p:sp>
      <p:sp>
        <p:nvSpPr>
          <p:cNvPr id="5" name="Footer Placeholder 4">
            <a:extLst>
              <a:ext uri="{FF2B5EF4-FFF2-40B4-BE49-F238E27FC236}">
                <a16:creationId xmlns:a16="http://schemas.microsoft.com/office/drawing/2014/main" id="{880EAD46-B34C-4298-A209-996EB17A2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905F4CE-5C35-48B7-AAFD-D6A86CD67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C42F4-719F-42A3-8E9D-F2115F78A09E}" type="slidenum">
              <a:rPr lang="vi-VN" smtClean="0"/>
              <a:t>‹#›</a:t>
            </a:fld>
            <a:endParaRPr lang="vi-VN"/>
          </a:p>
        </p:txBody>
      </p:sp>
    </p:spTree>
    <p:extLst>
      <p:ext uri="{BB962C8B-B14F-4D97-AF65-F5344CB8AC3E}">
        <p14:creationId xmlns:p14="http://schemas.microsoft.com/office/powerpoint/2010/main" val="3474142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7.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microsoft.com/office/2007/relationships/hdphoto" Target="../media/hdphoto8.wdp"/><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g"/><Relationship Id="rId1" Type="http://schemas.openxmlformats.org/officeDocument/2006/relationships/slideLayout" Target="../slideLayouts/slideLayout7.xml"/><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0.wdp"/></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1.wdp"/></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1.wdp"/></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11" Type="http://schemas.microsoft.com/office/2007/relationships/hdphoto" Target="../media/hdphoto4.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oleObject" Target="../embeddings/oleObject1.bin"/><Relationship Id="rId9" Type="http://schemas.microsoft.com/office/2007/relationships/hdphoto" Target="../media/hdphoto3.wdp"/></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5.png"/><Relationship Id="rId4" Type="http://schemas.microsoft.com/office/2007/relationships/hdphoto" Target="../media/hdphoto6.wdp"/><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E7C828B2-CBFB-4567-B4EF-69FDA2C64B29}"/>
              </a:ext>
            </a:extLst>
          </p:cNvPr>
          <p:cNvSpPr/>
          <p:nvPr/>
        </p:nvSpPr>
        <p:spPr>
          <a:xfrm>
            <a:off x="4383315" y="159657"/>
            <a:ext cx="3483428" cy="653143"/>
          </a:xfrm>
          <a:prstGeom prst="parallelogra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AA5501F-6036-4458-A05C-3D34B88835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10710994" y="4983651"/>
            <a:ext cx="1481006" cy="1799703"/>
          </a:xfrm>
          <a:prstGeom prst="rect">
            <a:avLst/>
          </a:prstGeom>
        </p:spPr>
      </p:pic>
      <p:sp>
        <p:nvSpPr>
          <p:cNvPr id="7" name="Thought Bubble: Cloud 6">
            <a:extLst>
              <a:ext uri="{FF2B5EF4-FFF2-40B4-BE49-F238E27FC236}">
                <a16:creationId xmlns:a16="http://schemas.microsoft.com/office/drawing/2014/main" id="{DBC392FF-CDFE-452D-875F-6A3507BC970F}"/>
              </a:ext>
            </a:extLst>
          </p:cNvPr>
          <p:cNvSpPr/>
          <p:nvPr/>
        </p:nvSpPr>
        <p:spPr>
          <a:xfrm>
            <a:off x="1156996" y="4609322"/>
            <a:ext cx="8964917" cy="1810140"/>
          </a:xfrm>
          <a:prstGeom prst="cloudCallout">
            <a:avLst>
              <a:gd name="adj1" fmla="val 60225"/>
              <a:gd name="adj2" fmla="val -1807"/>
            </a:avLst>
          </a:prstGeom>
          <a:solidFill>
            <a:schemeClr val="accent6">
              <a:lumMod val="40000"/>
              <a:lumOff val="60000"/>
            </a:schemeClr>
          </a:solidFill>
          <a:ln w="38100" cmpd="thickThin">
            <a:solidFill>
              <a:schemeClr val="accent2">
                <a:lumMod val="75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a:solidFill>
                  <a:srgbClr val="002060"/>
                </a:solidFill>
              </a:rPr>
              <a:t>Màn hình phẳng chiếc ti vi ở</a:t>
            </a:r>
            <a:r>
              <a:rPr lang="nl-NL" sz="2800" b="1" i="1">
                <a:solidFill>
                  <a:srgbClr val="002060"/>
                </a:solidFill>
              </a:rPr>
              <a:t> Hình 46 </a:t>
            </a:r>
            <a:r>
              <a:rPr lang="nl-NL" sz="2800" b="1">
                <a:solidFill>
                  <a:srgbClr val="002060"/>
                </a:solidFill>
              </a:rPr>
              <a:t>có dạng hình chữ nhật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9" name="Thought Bubble: Cloud 8">
            <a:extLst>
              <a:ext uri="{FF2B5EF4-FFF2-40B4-BE49-F238E27FC236}">
                <a16:creationId xmlns:a16="http://schemas.microsoft.com/office/drawing/2014/main" id="{B103024B-8C31-4F5E-86F6-EFDB52C08A41}"/>
              </a:ext>
            </a:extLst>
          </p:cNvPr>
          <p:cNvSpPr/>
          <p:nvPr/>
        </p:nvSpPr>
        <p:spPr>
          <a:xfrm>
            <a:off x="1194318" y="4627984"/>
            <a:ext cx="8964917" cy="1810140"/>
          </a:xfrm>
          <a:prstGeom prst="cloudCallout">
            <a:avLst>
              <a:gd name="adj1" fmla="val 60225"/>
              <a:gd name="adj2" fmla="val -1807"/>
            </a:avLst>
          </a:prstGeom>
          <a:solidFill>
            <a:schemeClr val="accent6">
              <a:lumMod val="40000"/>
              <a:lumOff val="60000"/>
            </a:schemeClr>
          </a:solidFill>
          <a:ln w="38100" cmpd="thickThin">
            <a:solidFill>
              <a:schemeClr val="accent2">
                <a:lumMod val="75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i="1">
                <a:solidFill>
                  <a:schemeClr val="tx1"/>
                </a:solidFill>
              </a:rPr>
              <a:t>Hình chữ nhật có những tính chất gì? Có những dấu hiệu nào để nhận biết một tứ giác là hình chữ nhật</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44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nodeType="after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2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500"/>
                            </p:stCondLst>
                            <p:childTnLst>
                              <p:par>
                                <p:cTn id="19" presetID="6" presetClass="entr" presetSubtype="16" fill="hold" grpId="0" nodeType="afterEffect">
                                  <p:stCondLst>
                                    <p:cond delay="200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630905" y="-1074821"/>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8536B75-9C34-4501-A367-0CA000A15DAE}"/>
                  </a:ext>
                </a:extLst>
              </p:cNvPr>
              <p:cNvSpPr/>
              <p:nvPr/>
            </p:nvSpPr>
            <p:spPr>
              <a:xfrm>
                <a:off x="584200" y="1421745"/>
                <a:ext cx="6704106" cy="3873625"/>
              </a:xfrm>
              <a:prstGeom prst="rect">
                <a:avLst/>
              </a:prstGeom>
            </p:spPr>
            <p:txBody>
              <a:bodyPr wrap="square">
                <a:spAutoFit/>
              </a:bodyPr>
              <a:lstStyle/>
              <a:p>
                <a:pPr algn="just">
                  <a:lnSpc>
                    <a:spcPct val="106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 Cho </a:t>
                </a:r>
                <a:r>
                  <a:rPr lang="en-US" sz="2800" err="1">
                    <a:latin typeface="Times New Roman" panose="02020603050405020304" pitchFamily="18" charset="0"/>
                    <a:ea typeface="Calibri" panose="020F0502020204030204" pitchFamily="34" charset="0"/>
                    <a:cs typeface="Times New Roman" panose="02020603050405020304" pitchFamily="18" charset="0"/>
                  </a:rPr>
                  <a:t>hình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bình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hành</a:t>
                </a:r>
                <a:r>
                  <a:rPr lang="en-US" sz="2800">
                    <a:latin typeface="Times New Roman" panose="02020603050405020304" pitchFamily="18" charset="0"/>
                    <a:ea typeface="Calibri" panose="020F0502020204030204" pitchFamily="34" charset="0"/>
                    <a:cs typeface="Times New Roman" panose="02020603050405020304" pitchFamily="18" charset="0"/>
                  </a:rPr>
                  <a:t> ABCD </a:t>
                </a:r>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ABCD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Cho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a:latin typeface="Times New Roman" panose="02020603050405020304" pitchFamily="18" charset="0"/>
                    <a:ea typeface="Times New Roman" panose="02020603050405020304" pitchFamily="18" charset="0"/>
                    <a:cs typeface="Times New Roman" panose="02020603050405020304" pitchFamily="18" charset="0"/>
                  </a:rPr>
                  <a:t> ABCD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chéo</a:t>
                </a:r>
                <a:r>
                  <a:rPr lang="en-US" sz="2800">
                    <a:latin typeface="Times New Roman" panose="02020603050405020304" pitchFamily="18" charset="0"/>
                    <a:ea typeface="Times New Roman" panose="02020603050405020304" pitchFamily="18" charset="0"/>
                    <a:cs typeface="Times New Roman" panose="02020603050405020304" pitchFamily="18" charset="0"/>
                  </a:rPr>
                  <a:t> AC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a:latin typeface="Times New Roman" panose="02020603050405020304" pitchFamily="18" charset="0"/>
                    <a:ea typeface="Times New Roman" panose="02020603050405020304" pitchFamily="18" charset="0"/>
                    <a:cs typeface="Times New Roman" panose="02020603050405020304" pitchFamily="18" charset="0"/>
                  </a:rPr>
                  <a:t> BD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a:t>
                </a:r>
                <a:r>
                  <a:rPr lang="en-US" sz="2800" i="1" err="1">
                    <a:latin typeface="Times New Roman" panose="02020603050405020304" pitchFamily="18" charset="0"/>
                    <a:ea typeface="Calibri" panose="020F0502020204030204" pitchFamily="34" charset="0"/>
                    <a:cs typeface="Times New Roman" panose="02020603050405020304" pitchFamily="18" charset="0"/>
                  </a:rPr>
                  <a:t>Hình</a:t>
                </a:r>
                <a:r>
                  <a:rPr lang="en-US" sz="2800" i="1">
                    <a:latin typeface="Times New Roman" panose="02020603050405020304" pitchFamily="18" charset="0"/>
                    <a:ea typeface="Calibri" panose="020F0502020204030204" pitchFamily="34" charset="0"/>
                    <a:cs typeface="Times New Roman" panose="02020603050405020304" pitchFamily="18" charset="0"/>
                  </a:rPr>
                  <a:t> 50).</a:t>
                </a:r>
              </a:p>
              <a:p>
                <a:pPr lvl="0"/>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800">
                    <a:latin typeface="Times New Roman" panose="02020603050405020304" pitchFamily="18" charset="0"/>
                    <a:cs typeface="Times New Roman" panose="02020603050405020304" pitchFamily="18" charset="0"/>
                  </a:rPr>
                  <a:t>Hai tam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ABC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DCB </a:t>
                </a:r>
                <a:r>
                  <a:rPr lang="en-US" sz="2800" err="1">
                    <a:latin typeface="Times New Roman" panose="02020603050405020304" pitchFamily="18" charset="0"/>
                    <a:cs typeface="Times New Roman" panose="02020603050405020304" pitchFamily="18" charset="0"/>
                  </a:rPr>
                  <a:t>có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bằng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nhau</a:t>
                </a:r>
                <a:r>
                  <a:rPr lang="en-US" sz="2800">
                    <a:latin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Từ</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đó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hãy</a:t>
                </a:r>
                <a:r>
                  <a:rPr lang="en-US" sz="2800">
                    <a:latin typeface="Times New Roman" panose="02020603050405020304" pitchFamily="18" charset="0"/>
                    <a:cs typeface="Times New Roman" panose="02020603050405020304" pitchFamily="18" charset="0"/>
                  </a:rPr>
                  <a:t> so </a:t>
                </a:r>
                <a:r>
                  <a:rPr lang="en-US" sz="2800" err="1">
                    <a:latin typeface="Times New Roman" panose="02020603050405020304" pitchFamily="18" charset="0"/>
                    <a:cs typeface="Times New Roman" panose="02020603050405020304" pitchFamily="18" charset="0"/>
                  </a:rPr>
                  <a:t>sánh</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𝐴𝐵𝐶</m:t>
                        </m:r>
                      </m:e>
                    </m:acc>
                  </m:oMath>
                </a14:m>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𝐷𝐶𝐵</m:t>
                        </m:r>
                      </m:e>
                    </m:acc>
                  </m:oMath>
                </a14:m>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lvl="0"/>
                <a:r>
                  <a:rPr lang="en-US" sz="2800">
                    <a:latin typeface="Times New Roman" panose="02020603050405020304" pitchFamily="18" charset="0"/>
                    <a:cs typeface="Times New Roman" panose="02020603050405020304" pitchFamily="18" charset="0"/>
                    <a:sym typeface="Symbol" panose="05050102010706020507" pitchFamily="18" charset="2"/>
                  </a:rPr>
                  <a:t></a:t>
                </a:r>
                <a:r>
                  <a:rPr lang="en-US" sz="2800">
                    <a:latin typeface="Times New Roman" panose="02020603050405020304" pitchFamily="18" charset="0"/>
                    <a:cs typeface="Times New Roman" panose="02020603050405020304" pitchFamily="18" charset="0"/>
                  </a:rPr>
                  <a:t>ABCD </a:t>
                </a:r>
                <a:r>
                  <a:rPr lang="en-US" sz="2800" err="1">
                    <a:latin typeface="Times New Roman" panose="02020603050405020304" pitchFamily="18" charset="0"/>
                    <a:cs typeface="Times New Roman" panose="02020603050405020304" pitchFamily="18" charset="0"/>
                  </a:rPr>
                  <a:t>có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phải</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algn="just">
                  <a:lnSpc>
                    <a:spcPct val="106000"/>
                  </a:lnSpc>
                  <a:spcAft>
                    <a:spcPts val="800"/>
                  </a:spcAft>
                </a:pP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68536B75-9C34-4501-A367-0CA000A15DAE}"/>
                  </a:ext>
                </a:extLst>
              </p:cNvPr>
              <p:cNvSpPr>
                <a:spLocks noRot="1" noChangeAspect="1" noMove="1" noResize="1" noEditPoints="1" noAdjustHandles="1" noChangeArrowheads="1" noChangeShapeType="1" noTextEdit="1"/>
              </p:cNvSpPr>
              <p:nvPr/>
            </p:nvSpPr>
            <p:spPr>
              <a:xfrm>
                <a:off x="584200" y="1421745"/>
                <a:ext cx="6704106" cy="3873625"/>
              </a:xfrm>
              <a:prstGeom prst="rect">
                <a:avLst/>
              </a:prstGeom>
              <a:blipFill>
                <a:blip r:embed="rId5"/>
                <a:stretch>
                  <a:fillRect l="-1909" t="-1258" r="-1818"/>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6DDF417B-01CC-4784-83F6-BA531FC9D85E}"/>
              </a:ext>
            </a:extLst>
          </p:cNvPr>
          <p:cNvSpPr txBox="1"/>
          <p:nvPr/>
        </p:nvSpPr>
        <p:spPr>
          <a:xfrm>
            <a:off x="7570695" y="3617259"/>
            <a:ext cx="3845858"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NHÓM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C976D6E1-70F6-4C8A-AEED-BF4381FE88D7}"/>
              </a:ext>
            </a:extLst>
          </p:cNvPr>
          <p:cNvSpPr/>
          <p:nvPr/>
        </p:nvSpPr>
        <p:spPr>
          <a:xfrm>
            <a:off x="7931417" y="4275276"/>
            <a:ext cx="3321743" cy="523220"/>
          </a:xfrm>
          <a:prstGeom prst="rect">
            <a:avLst/>
          </a:prstGeom>
        </p:spPr>
        <p:txBody>
          <a:bodyPr wrap="none">
            <a:spAutoFit/>
          </a:bodyPr>
          <a:lstStyle/>
          <a:p>
            <a:r>
              <a:rPr lang="nl-NL" sz="2800" b="1">
                <a:solidFill>
                  <a:srgbClr val="0000CC"/>
                </a:solidFill>
                <a:latin typeface="Times New Roman" panose="02020603050405020304" pitchFamily="18" charset="0"/>
                <a:ea typeface="Calibri" panose="020F0502020204030204" pitchFamily="34" charset="0"/>
              </a:rPr>
              <a:t>Nhóm 1: làm phần a</a:t>
            </a:r>
            <a:endParaRPr lang="vi-VN" sz="2800" b="1">
              <a:solidFill>
                <a:srgbClr val="0000CC"/>
              </a:solidFill>
            </a:endParaRPr>
          </a:p>
        </p:txBody>
      </p:sp>
      <p:sp>
        <p:nvSpPr>
          <p:cNvPr id="29" name="Rectangle 28">
            <a:extLst>
              <a:ext uri="{FF2B5EF4-FFF2-40B4-BE49-F238E27FC236}">
                <a16:creationId xmlns:a16="http://schemas.microsoft.com/office/drawing/2014/main" id="{A720DC81-F108-4485-B31C-1E11A36B1108}"/>
              </a:ext>
            </a:extLst>
          </p:cNvPr>
          <p:cNvSpPr/>
          <p:nvPr/>
        </p:nvSpPr>
        <p:spPr>
          <a:xfrm>
            <a:off x="7958311" y="4826605"/>
            <a:ext cx="3342582" cy="523220"/>
          </a:xfrm>
          <a:prstGeom prst="rect">
            <a:avLst/>
          </a:prstGeom>
        </p:spPr>
        <p:txBody>
          <a:bodyPr wrap="none">
            <a:spAutoFit/>
          </a:bodyPr>
          <a:lstStyle/>
          <a:p>
            <a:r>
              <a:rPr lang="nl-NL" sz="2800" b="1">
                <a:solidFill>
                  <a:srgbClr val="0000CC"/>
                </a:solidFill>
                <a:latin typeface="Times New Roman" panose="02020603050405020304" pitchFamily="18" charset="0"/>
                <a:ea typeface="Calibri" panose="020F0502020204030204" pitchFamily="34" charset="0"/>
              </a:rPr>
              <a:t>Nhóm 2: làm phần b</a:t>
            </a:r>
            <a:endParaRPr lang="vi-VN" sz="2800" b="1">
              <a:solidFill>
                <a:srgbClr val="0000CC"/>
              </a:solidFill>
            </a:endParaRPr>
          </a:p>
        </p:txBody>
      </p:sp>
    </p:spTree>
    <p:extLst>
      <p:ext uri="{BB962C8B-B14F-4D97-AF65-F5344CB8AC3E}">
        <p14:creationId xmlns:p14="http://schemas.microsoft.com/office/powerpoint/2010/main" val="2013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04167E-6 -1.11111E-6 L -1.04167E-6 0.16366 " pathEditMode="relative" rAng="0" ptsTypes="AA">
                                      <p:cBhvr>
                                        <p:cTn id="6" dur="1000" fill="hold"/>
                                        <p:tgtEl>
                                          <p:spTgt spid="2"/>
                                        </p:tgtEl>
                                        <p:attrNameLst>
                                          <p:attrName>ppt_x</p:attrName>
                                          <p:attrName>ppt_y</p:attrName>
                                        </p:attrNameLst>
                                      </p:cBhvr>
                                      <p:rCtr x="0" y="819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5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75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75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circle(in)">
                                      <p:cBhvr>
                                        <p:cTn id="34" dur="500"/>
                                        <p:tgtEl>
                                          <p:spTgt spid="28"/>
                                        </p:tgtEl>
                                      </p:cBhvr>
                                    </p:animEffect>
                                  </p:childTnLst>
                                </p:cTn>
                              </p:par>
                            </p:childTnLst>
                          </p:cTn>
                        </p:par>
                        <p:par>
                          <p:cTn id="35" fill="hold">
                            <p:stCondLst>
                              <p:cond delay="1500"/>
                            </p:stCondLst>
                            <p:childTnLst>
                              <p:par>
                                <p:cTn id="36" presetID="6" presetClass="entr" presetSubtype="16"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circle(in)">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25" grpId="0" animBg="1"/>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p:grpSp>
        <p:nvGrpSpPr>
          <p:cNvPr id="27" name="Group 26">
            <a:extLst>
              <a:ext uri="{FF2B5EF4-FFF2-40B4-BE49-F238E27FC236}">
                <a16:creationId xmlns:a16="http://schemas.microsoft.com/office/drawing/2014/main"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id="{D3BC918C-53E9-4AD6-83E0-6D6B9B93B8E8}"/>
              </a:ext>
            </a:extLst>
          </p:cNvPr>
          <p:cNvSpPr txBox="1"/>
          <p:nvPr/>
        </p:nvSpPr>
        <p:spPr>
          <a:xfrm>
            <a:off x="4207080" y="1220780"/>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5469D4A-B249-4067-A563-ABA94F64B6C2}"/>
                  </a:ext>
                </a:extLst>
              </p:cNvPr>
              <p:cNvSpPr/>
              <p:nvPr/>
            </p:nvSpPr>
            <p:spPr>
              <a:xfrm>
                <a:off x="1071282" y="1875671"/>
                <a:ext cx="7239000" cy="4508285"/>
              </a:xfrm>
              <a:prstGeom prst="rect">
                <a:avLst/>
              </a:prstGeom>
            </p:spPr>
            <p:txBody>
              <a:bodyPr wrap="square">
                <a:spAutoFit/>
              </a:bodyPr>
              <a:lstStyle/>
              <a:p>
                <a:pPr algn="just">
                  <a:lnSpc>
                    <a:spcPct val="106000"/>
                  </a:lnSpc>
                </a:pPr>
                <a:r>
                  <a:rPr lang="nl-NL" sz="2800">
                    <a:latin typeface="Times New Roman" panose="02020603050405020304" pitchFamily="18" charset="0"/>
                    <a:ea typeface="Calibri" panose="020F0502020204030204" pitchFamily="34" charset="0"/>
                    <a:cs typeface="Times New Roman" panose="02020603050405020304" pitchFamily="18" charset="0"/>
                  </a:rPr>
                  <a:t>a) </a:t>
                </a:r>
                <a:r>
                  <a:rPr lang="en-US" sz="2800" err="1">
                    <a:latin typeface="Times New Roman" panose="02020603050405020304" pitchFamily="18" charset="0"/>
                    <a:ea typeface="Calibri" panose="020F0502020204030204" pitchFamily="34" charset="0"/>
                    <a:cs typeface="Times New Roman" panose="02020603050405020304" pitchFamily="18" charset="0"/>
                  </a:rPr>
                  <a:t>Xét</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bình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hành</a:t>
                </a:r>
                <a:r>
                  <a:rPr lang="en-US" sz="2800">
                    <a:latin typeface="Times New Roman" panose="02020603050405020304" pitchFamily="18" charset="0"/>
                    <a:ea typeface="Calibri" panose="020F0502020204030204" pitchFamily="34" charset="0"/>
                    <a:cs typeface="Times New Roman" panose="02020603050405020304" pitchFamily="18" charset="0"/>
                  </a:rPr>
                  <a:t> ABCD</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AB // DC; AD // BC (</a:t>
                </a:r>
                <a:r>
                  <a:rPr lang="en-US" sz="280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nghĩa</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(1)</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𝐵</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90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90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180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180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num>
                      <m:den>
                        <m:r>
                          <a:rPr lang="en-US" sz="2800" i="1">
                            <a:latin typeface="Cambria Math" panose="02040503050406030204" pitchFamily="18" charset="0"/>
                            <a:ea typeface="Calibri" panose="020F0502020204030204" pitchFamily="34" charset="0"/>
                            <a:cs typeface="Times New Roman" panose="02020603050405020304" pitchFamily="18" charset="0"/>
                          </a:rPr>
                          <m:t>2</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(2)</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nl-NL" sz="2800">
                    <a:latin typeface="Times New Roman" panose="02020603050405020304" pitchFamily="18" charset="0"/>
                    <a:ea typeface="Calibri" panose="020F0502020204030204" pitchFamily="34" charset="0"/>
                    <a:cs typeface="Times New Roman" panose="02020603050405020304" pitchFamily="18" charset="0"/>
                  </a:rPr>
                  <a:t>Từ (1) và (2) suy ra ABCD là hình chữ nhật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85469D4A-B249-4067-A563-ABA94F64B6C2}"/>
                  </a:ext>
                </a:extLst>
              </p:cNvPr>
              <p:cNvSpPr>
                <a:spLocks noRot="1" noChangeAspect="1" noMove="1" noResize="1" noEditPoints="1" noAdjustHandles="1" noChangeArrowheads="1" noChangeShapeType="1" noTextEdit="1"/>
              </p:cNvSpPr>
              <p:nvPr/>
            </p:nvSpPr>
            <p:spPr>
              <a:xfrm>
                <a:off x="1071282" y="1875671"/>
                <a:ext cx="7239000" cy="4508285"/>
              </a:xfrm>
              <a:prstGeom prst="rect">
                <a:avLst/>
              </a:prstGeom>
              <a:blipFill>
                <a:blip r:embed="rId5"/>
                <a:stretch>
                  <a:fillRect l="-1769" t="-1488" b="-2706"/>
                </a:stretch>
              </a:blipFill>
            </p:spPr>
            <p:txBody>
              <a:bodyPr/>
              <a:lstStyle/>
              <a:p>
                <a:r>
                  <a:rPr lang="vi-VN">
                    <a:noFill/>
                  </a:rPr>
                  <a:t> </a:t>
                </a:r>
              </a:p>
            </p:txBody>
          </p:sp>
        </mc:Fallback>
      </mc:AlternateContent>
    </p:spTree>
    <p:extLst>
      <p:ext uri="{BB962C8B-B14F-4D97-AF65-F5344CB8AC3E}">
        <p14:creationId xmlns:p14="http://schemas.microsoft.com/office/powerpoint/2010/main" val="386911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p:grpSp>
        <p:nvGrpSpPr>
          <p:cNvPr id="27" name="Group 26">
            <a:extLst>
              <a:ext uri="{FF2B5EF4-FFF2-40B4-BE49-F238E27FC236}">
                <a16:creationId xmlns:a16="http://schemas.microsoft.com/office/drawing/2014/main"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id="{D3BC918C-53E9-4AD6-83E0-6D6B9B93B8E8}"/>
              </a:ext>
            </a:extLst>
          </p:cNvPr>
          <p:cNvSpPr txBox="1"/>
          <p:nvPr/>
        </p:nvSpPr>
        <p:spPr>
          <a:xfrm>
            <a:off x="4207080" y="1220780"/>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5CB18A3-EDB9-4BFC-A7F9-1D21F0C5FB0A}"/>
                  </a:ext>
                </a:extLst>
              </p:cNvPr>
              <p:cNvSpPr/>
              <p:nvPr/>
            </p:nvSpPr>
            <p:spPr>
              <a:xfrm>
                <a:off x="775445" y="1720144"/>
                <a:ext cx="10143565" cy="4971426"/>
              </a:xfrm>
              <a:prstGeom prst="rect">
                <a:avLst/>
              </a:prstGeom>
            </p:spPr>
            <p:txBody>
              <a:bodyPr wrap="square">
                <a:spAutoFit/>
              </a:bodyPr>
              <a:lstStyle/>
              <a:p>
                <a:pPr algn="just"/>
                <a:r>
                  <a:rPr lang="nl-NL" sz="2800">
                    <a:latin typeface="Times New Roman" panose="02020603050405020304" pitchFamily="18" charset="0"/>
                    <a:ea typeface="Calibri" panose="020F0502020204030204" pitchFamily="34" charset="0"/>
                    <a:cs typeface="Times New Roman" panose="02020603050405020304" pitchFamily="18" charset="0"/>
                  </a:rPr>
                  <a:t>b) Xét hình bình hành ABCD</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Có AB = DC (tính chất), AD = BC (tính chất)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Xét ∆</a:t>
                </a:r>
                <a:r>
                  <a:rPr lang="en-US" sz="2800">
                    <a:latin typeface="Times New Roman" panose="02020603050405020304" pitchFamily="18" charset="0"/>
                    <a:ea typeface="Calibri" panose="020F0502020204030204" pitchFamily="34" charset="0"/>
                    <a:cs typeface="Times New Roman" panose="02020603050405020304" pitchFamily="18" charset="0"/>
                  </a:rPr>
                  <a:t>ABC </a:t>
                </a:r>
                <a:r>
                  <a:rPr lang="en-US" sz="2800" err="1">
                    <a:latin typeface="Times New Roman" panose="02020603050405020304" pitchFamily="18" charset="0"/>
                    <a:ea typeface="Calibri" panose="020F0502020204030204" pitchFamily="34" charset="0"/>
                    <a:cs typeface="Times New Roman" panose="02020603050405020304" pitchFamily="18" charset="0"/>
                  </a:rPr>
                  <a:t>và</a:t>
                </a:r>
                <a:r>
                  <a:rPr lang="en-US" sz="2800">
                    <a:latin typeface="Times New Roman" panose="02020603050405020304" pitchFamily="18" charset="0"/>
                    <a:ea typeface="Calibri" panose="020F0502020204030204" pitchFamily="34" charset="0"/>
                    <a:cs typeface="Times New Roman" panose="02020603050405020304" pitchFamily="18" charset="0"/>
                  </a:rPr>
                  <a:t> ∆DCB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800" i="1">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AC</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DB</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gi</m:t>
                            </m:r>
                            <m:r>
                              <a:rPr lang="en-US" sz="2800">
                                <a:latin typeface="Cambria Math" panose="02040503050406030204" pitchFamily="18" charset="0"/>
                                <a:ea typeface="Calibri" panose="020F0502020204030204" pitchFamily="34" charset="0"/>
                                <a:cs typeface="Times New Roman" panose="02020603050405020304" pitchFamily="18" charset="0"/>
                              </a:rPr>
                              <m:t>ả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thi</m:t>
                            </m:r>
                            <m:r>
                              <a:rPr lang="en-US" sz="2800">
                                <a:latin typeface="Cambria Math" panose="02040503050406030204" pitchFamily="18" charset="0"/>
                                <a:ea typeface="Calibri" panose="020F0502020204030204" pitchFamily="34" charset="0"/>
                                <a:cs typeface="Times New Roman" panose="02020603050405020304" pitchFamily="18" charset="0"/>
                              </a:rPr>
                              <m:t>ế</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t</m:t>
                            </m:r>
                            <m:r>
                              <a:rPr lang="en-US" sz="2800">
                                <a:latin typeface="Cambria Math" panose="02040503050406030204" pitchFamily="18" charset="0"/>
                                <a:ea typeface="Calibri" panose="020F0502020204030204" pitchFamily="34" charset="0"/>
                                <a:cs typeface="Times New Roman" panose="02020603050405020304" pitchFamily="18" charset="0"/>
                              </a:rPr>
                              <m:t>)</m:t>
                            </m:r>
                          </m:e>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AB</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DC</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cmt</m:t>
                            </m:r>
                            <m:r>
                              <a:rPr lang="en-US" sz="2800">
                                <a:latin typeface="Cambria Math" panose="02040503050406030204" pitchFamily="18" charset="0"/>
                                <a:ea typeface="Calibri" panose="020F0502020204030204" pitchFamily="34" charset="0"/>
                                <a:cs typeface="Times New Roman" panose="02020603050405020304" pitchFamily="18" charset="0"/>
                              </a:rPr>
                              <m:t>) </m:t>
                            </m:r>
                          </m:e>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AD</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BC</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cmt</m:t>
                            </m:r>
                            <m:r>
                              <a:rPr lang="en-US" sz="2800">
                                <a:latin typeface="Cambria Math" panose="02040503050406030204" pitchFamily="18" charset="0"/>
                                <a:ea typeface="Calibri" panose="020F0502020204030204" pitchFamily="34" charset="0"/>
                                <a:cs typeface="Times New Roman" panose="02020603050405020304" pitchFamily="18" charset="0"/>
                              </a:rPr>
                              <m:t>)</m:t>
                            </m:r>
                          </m:e>
                        </m:eqArr>
                      </m:e>
                    </m:d>
                  </m:oMath>
                </a14:m>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800">
                    <a:latin typeface="Times New Roman" panose="02020603050405020304" pitchFamily="18" charset="0"/>
                    <a:ea typeface="Calibri" panose="020F0502020204030204" pitchFamily="34" charset="0"/>
                    <a:cs typeface="Times New Roman" panose="02020603050405020304" pitchFamily="18" charset="0"/>
                  </a:rPr>
                  <a:t>∆</a:t>
                </a:r>
                <a:r>
                  <a:rPr lang="en-US" sz="2800">
                    <a:latin typeface="Times New Roman" panose="02020603050405020304" pitchFamily="18" charset="0"/>
                    <a:ea typeface="Calibri" panose="020F0502020204030204" pitchFamily="34" charset="0"/>
                    <a:cs typeface="Times New Roman" panose="02020603050405020304" pitchFamily="18" charset="0"/>
                  </a:rPr>
                  <a:t>ABC = ∆DCB (</a:t>
                </a:r>
                <a:r>
                  <a:rPr lang="en-US" sz="2800" err="1">
                    <a:latin typeface="Times New Roman" panose="02020603050405020304" pitchFamily="18" charset="0"/>
                    <a:ea typeface="Calibri" panose="020F0502020204030204" pitchFamily="34" charset="0"/>
                    <a:cs typeface="Times New Roman" panose="02020603050405020304" pitchFamily="18" charset="0"/>
                  </a:rPr>
                  <a:t>c.c.c</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Calibri" panose="020F0502020204030204" pitchFamily="34" charset="0"/>
                    <a:cs typeface="Times New Roman" panose="02020603050405020304" pitchFamily="18" charset="0"/>
                  </a:rPr>
                  <a:t>Suy</a:t>
                </a:r>
                <a:r>
                  <a:rPr lang="en-US" sz="2800">
                    <a:latin typeface="Times New Roman" panose="02020603050405020304" pitchFamily="18" charset="0"/>
                    <a:ea typeface="Calibri" panose="020F0502020204030204" pitchFamily="34" charset="0"/>
                    <a:cs typeface="Times New Roman" panose="02020603050405020304" pitchFamily="18" charset="0"/>
                  </a:rPr>
                  <a:t> ra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𝐴𝐵𝐶</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𝐷𝐶𝐵</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cặp</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𝐵𝐴𝐷</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𝐶𝐷𝐴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 </m:t>
                    </m:r>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𝐵</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r>
                  <a:rPr lang="en-US" sz="2800">
                    <a:effectLst/>
                    <a:latin typeface="Calibri" panose="020F0502020204030204" pitchFamily="34"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360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num>
                      <m:den>
                        <m:r>
                          <a:rPr lang="en-US" sz="2800" i="1">
                            <a:latin typeface="Cambria Math" panose="02040503050406030204" pitchFamily="18" charset="0"/>
                            <a:ea typeface="Calibri" panose="020F0502020204030204" pitchFamily="34" charset="0"/>
                            <a:cs typeface="Times New Roman" panose="02020603050405020304" pitchFamily="18" charset="0"/>
                          </a:rPr>
                          <m:t>4</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r>
                      <a:rPr lang="en-US" sz="2800" i="1">
                        <a:latin typeface="Cambria Math" panose="02040503050406030204" pitchFamily="18" charset="0"/>
                        <a:ea typeface="Calibri" panose="020F0502020204030204" pitchFamily="34" charset="0"/>
                        <a:cs typeface="Times New Roman" panose="02020603050405020304" pitchFamily="18" charset="0"/>
                      </a:rPr>
                      <m:t> </m:t>
                    </m:r>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suy ra ABCD là hình chữ nhật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45CB18A3-EDB9-4BFC-A7F9-1D21F0C5FB0A}"/>
                  </a:ext>
                </a:extLst>
              </p:cNvPr>
              <p:cNvSpPr>
                <a:spLocks noRot="1" noChangeAspect="1" noMove="1" noResize="1" noEditPoints="1" noAdjustHandles="1" noChangeArrowheads="1" noChangeShapeType="1" noTextEdit="1"/>
              </p:cNvSpPr>
              <p:nvPr/>
            </p:nvSpPr>
            <p:spPr>
              <a:xfrm>
                <a:off x="775445" y="1720144"/>
                <a:ext cx="10143565" cy="4971426"/>
              </a:xfrm>
              <a:prstGeom prst="rect">
                <a:avLst/>
              </a:prstGeom>
              <a:blipFill>
                <a:blip r:embed="rId5"/>
                <a:stretch>
                  <a:fillRect l="-1202" t="-1348" b="-2328"/>
                </a:stretch>
              </a:blipFill>
            </p:spPr>
            <p:txBody>
              <a:bodyPr/>
              <a:lstStyle/>
              <a:p>
                <a:r>
                  <a:rPr lang="vi-VN">
                    <a:noFill/>
                  </a:rPr>
                  <a:t> </a:t>
                </a:r>
              </a:p>
            </p:txBody>
          </p:sp>
        </mc:Fallback>
      </mc:AlternateContent>
    </p:spTree>
    <p:extLst>
      <p:ext uri="{BB962C8B-B14F-4D97-AF65-F5344CB8AC3E}">
        <p14:creationId xmlns:p14="http://schemas.microsoft.com/office/powerpoint/2010/main" val="264132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5F30BE1-DB64-45E2-AF6C-306AB45A3966}"/>
              </a:ext>
            </a:extLst>
          </p:cNvPr>
          <p:cNvSpPr txBox="1"/>
          <p:nvPr/>
        </p:nvSpPr>
        <p:spPr>
          <a:xfrm>
            <a:off x="1089212" y="1210235"/>
            <a:ext cx="4262717"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a:t>
            </a:r>
            <a:r>
              <a:rPr lang="en-US" sz="2800" b="1" i="1" err="1">
                <a:latin typeface="Times New Roman" panose="02020603050405020304" pitchFamily="18" charset="0"/>
                <a:cs typeface="Times New Roman" panose="02020603050405020304" pitchFamily="18" charset="0"/>
              </a:rPr>
              <a:t>Dấu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hiệu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nhận</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biết</a:t>
            </a:r>
            <a:r>
              <a:rPr lang="en-US" sz="2800" b="1" i="1">
                <a:latin typeface="Times New Roman" panose="02020603050405020304" pitchFamily="18" charset="0"/>
                <a:cs typeface="Times New Roman" panose="02020603050405020304" pitchFamily="18" charset="0"/>
              </a:rPr>
              <a:t>:</a:t>
            </a:r>
            <a:endParaRPr lang="vi-VN" sz="2800" b="1" i="1">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324A5428-01B4-49A9-B62C-13510EFFF94A}"/>
              </a:ext>
            </a:extLst>
          </p:cNvPr>
          <p:cNvGrpSpPr/>
          <p:nvPr/>
        </p:nvGrpSpPr>
        <p:grpSpPr>
          <a:xfrm>
            <a:off x="779930" y="1760272"/>
            <a:ext cx="10555941" cy="2744493"/>
            <a:chOff x="0" y="1776585"/>
            <a:chExt cx="10555941" cy="2744493"/>
          </a:xfrm>
        </p:grpSpPr>
        <p:grpSp>
          <p:nvGrpSpPr>
            <p:cNvPr id="28" name="Group 27">
              <a:extLst>
                <a:ext uri="{FF2B5EF4-FFF2-40B4-BE49-F238E27FC236}">
                  <a16:creationId xmlns:a16="http://schemas.microsoft.com/office/drawing/2014/main" id="{6F202D51-01BC-416E-900B-B3864F6098AE}"/>
                </a:ext>
              </a:extLst>
            </p:cNvPr>
            <p:cNvGrpSpPr/>
            <p:nvPr/>
          </p:nvGrpSpPr>
          <p:grpSpPr>
            <a:xfrm>
              <a:off x="0" y="1776585"/>
              <a:ext cx="10555941" cy="2744493"/>
              <a:chOff x="-157227" y="2625290"/>
              <a:chExt cx="16356857" cy="3915363"/>
            </a:xfrm>
          </p:grpSpPr>
          <p:sp>
            <p:nvSpPr>
              <p:cNvPr id="30" name="Rectangle: Rounded Corners 29">
                <a:extLst>
                  <a:ext uri="{FF2B5EF4-FFF2-40B4-BE49-F238E27FC236}">
                    <a16:creationId xmlns:a16="http://schemas.microsoft.com/office/drawing/2014/main" id="{E4E9D446-E793-4535-9C49-B8C1B22E74F2}"/>
                  </a:ext>
                </a:extLst>
              </p:cNvPr>
              <p:cNvSpPr/>
              <p:nvPr/>
            </p:nvSpPr>
            <p:spPr>
              <a:xfrm>
                <a:off x="101597" y="2728686"/>
                <a:ext cx="16098033" cy="3811967"/>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60EDD466-DDA2-45B6-9B94-B7B03A11FF44}"/>
                  </a:ext>
                </a:extLst>
              </p:cNvPr>
              <p:cNvSpPr/>
              <p:nvPr/>
            </p:nvSpPr>
            <p:spPr>
              <a:xfrm>
                <a:off x="101597" y="2714172"/>
                <a:ext cx="16098033"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2" name="Picture 31">
                <a:extLst>
                  <a:ext uri="{FF2B5EF4-FFF2-40B4-BE49-F238E27FC236}">
                    <a16:creationId xmlns:a16="http://schemas.microsoft.com/office/drawing/2014/main" id="{91221418-B243-499A-944D-20A9DCAD58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29" name="TextBox 28">
              <a:extLst>
                <a:ext uri="{FF2B5EF4-FFF2-40B4-BE49-F238E27FC236}">
                  <a16:creationId xmlns:a16="http://schemas.microsoft.com/office/drawing/2014/main" id="{0BF843FF-FF56-4C4B-AF41-80BD4961F8F4}"/>
                </a:ext>
              </a:extLst>
            </p:cNvPr>
            <p:cNvSpPr txBox="1"/>
            <p:nvPr/>
          </p:nvSpPr>
          <p:spPr>
            <a:xfrm>
              <a:off x="169858" y="2770704"/>
              <a:ext cx="10305400" cy="1184940"/>
            </a:xfrm>
            <a:prstGeom prst="rect">
              <a:avLst/>
            </a:prstGeom>
            <a:noFill/>
          </p:spPr>
          <p:txBody>
            <a:bodyPr wrap="square" rtlCol="0">
              <a:spAutoFit/>
            </a:bodyPr>
            <a:lstStyle/>
            <a:p>
              <a:pPr marL="514350" indent="-514350">
                <a:spcBef>
                  <a:spcPts val="600"/>
                </a:spcBef>
                <a:spcAft>
                  <a:spcPts val="1200"/>
                </a:spcAft>
                <a:buAutoNum type="alphaLcParenR"/>
              </a:pP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hành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có</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một</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góc</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vuông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là</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chữ</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nhật</a:t>
              </a:r>
              <a:r>
                <a:rPr lang="en-US" sz="2800" b="1" i="1">
                  <a:latin typeface="Times New Roman" panose="02020603050405020304" pitchFamily="18" charset="0"/>
                  <a:cs typeface="Times New Roman" panose="02020603050405020304" pitchFamily="18" charset="0"/>
                </a:rPr>
                <a:t>.</a:t>
              </a:r>
            </a:p>
            <a:p>
              <a:pPr marL="514350" indent="-514350">
                <a:spcBef>
                  <a:spcPts val="600"/>
                </a:spcBef>
                <a:spcAft>
                  <a:spcPts val="1200"/>
                </a:spcAft>
                <a:buAutoNum type="alphaLcParenR"/>
              </a:pP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hành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có</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hai</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đường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chéo</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bằng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nhau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là</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chữ</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nhật</a:t>
              </a:r>
              <a:r>
                <a:rPr lang="en-US" sz="2800" b="1" i="1">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5202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962648A-AC50-4FE2-8096-D1394E799B4B}"/>
              </a:ext>
            </a:extLst>
          </p:cNvPr>
          <p:cNvGrpSpPr/>
          <p:nvPr/>
        </p:nvGrpSpPr>
        <p:grpSpPr>
          <a:xfrm>
            <a:off x="674800" y="141941"/>
            <a:ext cx="1575341" cy="523220"/>
            <a:chOff x="624000" y="1138350"/>
            <a:chExt cx="1656000" cy="575337"/>
          </a:xfrm>
        </p:grpSpPr>
        <p:sp>
          <p:nvSpPr>
            <p:cNvPr id="11" name="Flowchart: Data 10">
              <a:extLst>
                <a:ext uri="{FF2B5EF4-FFF2-40B4-BE49-F238E27FC236}">
                  <a16:creationId xmlns:a16="http://schemas.microsoft.com/office/drawing/2014/main" id="{37EEAD77-134A-49FF-8A17-34B939693EE7}"/>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E9890D43-93BB-4BF9-B864-3C22829D1454}"/>
                </a:ext>
              </a:extLst>
            </p:cNvPr>
            <p:cNvSpPr txBox="1"/>
            <p:nvPr/>
          </p:nvSpPr>
          <p:spPr>
            <a:xfrm>
              <a:off x="774283" y="1138350"/>
              <a:ext cx="1440000" cy="575337"/>
            </a:xfrm>
            <a:prstGeom prst="rect">
              <a:avLst/>
            </a:prstGeom>
            <a:noFill/>
          </p:spPr>
          <p:txBody>
            <a:bodyPr wrap="square" rtlCol="0">
              <a:spAutoFit/>
            </a:bodyPr>
            <a:lstStyle/>
            <a:p>
              <a:r>
                <a:rPr lang="en-US" sz="2800" b="1" i="1" err="1">
                  <a:latin typeface="Times New Roman" panose="02020603050405020304" pitchFamily="18" charset="0"/>
                  <a:cs typeface="Times New Roman" panose="02020603050405020304" pitchFamily="18" charset="0"/>
                </a:rPr>
                <a:t>Ví</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dụ</a:t>
              </a:r>
              <a:r>
                <a:rPr lang="en-US" sz="2800" b="1" i="1">
                  <a:latin typeface="Times New Roman" panose="02020603050405020304" pitchFamily="18" charset="0"/>
                  <a:cs typeface="Times New Roman" panose="02020603050405020304" pitchFamily="18" charset="0"/>
                </a:rPr>
                <a:t> 3</a:t>
              </a:r>
              <a:endParaRPr lang="vi-VN" sz="2800" b="1" i="1">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0C4365B-B76A-4483-9457-E7B951DE92B5}"/>
                  </a:ext>
                </a:extLst>
              </p:cNvPr>
              <p:cNvSpPr/>
              <p:nvPr/>
            </p:nvSpPr>
            <p:spPr>
              <a:xfrm>
                <a:off x="654423" y="605114"/>
                <a:ext cx="10600765" cy="2542427"/>
              </a:xfrm>
              <a:prstGeom prst="rect">
                <a:avLst/>
              </a:prstGeom>
            </p:spPr>
            <p:txBody>
              <a:bodyPr wrap="square">
                <a:spAutoFit/>
              </a:bodyPr>
              <a:lstStyle/>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đường trung tuyến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 mãn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 tia đối của tia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lấy điểm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 cho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 (Hình 51). </a:t>
                </a:r>
              </a:p>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 minh:</a:t>
                </a:r>
                <a:b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Tứ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ABDC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chữ nhật;</a:t>
                </a:r>
                <a:b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40C4365B-B76A-4483-9457-E7B951DE92B5}"/>
                  </a:ext>
                </a:extLst>
              </p:cNvPr>
              <p:cNvSpPr>
                <a:spLocks noRot="1" noChangeAspect="1" noMove="1" noResize="1" noEditPoints="1" noAdjustHandles="1" noChangeArrowheads="1" noChangeShapeType="1" noTextEdit="1"/>
              </p:cNvSpPr>
              <p:nvPr/>
            </p:nvSpPr>
            <p:spPr>
              <a:xfrm>
                <a:off x="654423" y="605114"/>
                <a:ext cx="10600765" cy="2542427"/>
              </a:xfrm>
              <a:prstGeom prst="rect">
                <a:avLst/>
              </a:prstGeom>
              <a:blipFill>
                <a:blip r:embed="rId3"/>
                <a:stretch>
                  <a:fillRect l="-1150" b="-5516"/>
                </a:stretch>
              </a:blipFill>
            </p:spPr>
            <p:txBody>
              <a:bodyPr/>
              <a:lstStyle/>
              <a:p>
                <a:r>
                  <a:rPr lang="vi-VN">
                    <a:noFill/>
                  </a:rPr>
                  <a:t> </a:t>
                </a:r>
              </a:p>
            </p:txBody>
          </p:sp>
        </mc:Fallback>
      </mc:AlternateContent>
      <p:grpSp>
        <p:nvGrpSpPr>
          <p:cNvPr id="15" name="Group 14">
            <a:extLst>
              <a:ext uri="{FF2B5EF4-FFF2-40B4-BE49-F238E27FC236}">
                <a16:creationId xmlns:a16="http://schemas.microsoft.com/office/drawing/2014/main" id="{4719207F-48EA-4E1A-8B5F-B8A62D7B0FB8}"/>
              </a:ext>
            </a:extLst>
          </p:cNvPr>
          <p:cNvGrpSpPr/>
          <p:nvPr/>
        </p:nvGrpSpPr>
        <p:grpSpPr>
          <a:xfrm>
            <a:off x="7514216" y="2124634"/>
            <a:ext cx="3754420" cy="2586000"/>
            <a:chOff x="7729369" y="833717"/>
            <a:chExt cx="3754420" cy="2586000"/>
          </a:xfrm>
        </p:grpSpPr>
        <p:grpSp>
          <p:nvGrpSpPr>
            <p:cNvPr id="16" name="Group 15">
              <a:extLst>
                <a:ext uri="{FF2B5EF4-FFF2-40B4-BE49-F238E27FC236}">
                  <a16:creationId xmlns:a16="http://schemas.microsoft.com/office/drawing/2014/main" id="{2DD5E477-D0F2-4A63-BBFD-B021D9543CA4}"/>
                </a:ext>
              </a:extLst>
            </p:cNvPr>
            <p:cNvGrpSpPr/>
            <p:nvPr/>
          </p:nvGrpSpPr>
          <p:grpSpPr>
            <a:xfrm>
              <a:off x="7729369" y="833717"/>
              <a:ext cx="3754420" cy="2298232"/>
              <a:chOff x="7740127" y="1231750"/>
              <a:chExt cx="3754420" cy="2298232"/>
            </a:xfrm>
          </p:grpSpPr>
          <p:grpSp>
            <p:nvGrpSpPr>
              <p:cNvPr id="18" name="Group 17">
                <a:extLst>
                  <a:ext uri="{FF2B5EF4-FFF2-40B4-BE49-F238E27FC236}">
                    <a16:creationId xmlns:a16="http://schemas.microsoft.com/office/drawing/2014/main"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603A899-3515-4544-9A06-14742FD155A2}"/>
                  </a:ext>
                </a:extLst>
              </p:cNvPr>
              <p:cNvSpPr txBox="1"/>
              <p:nvPr/>
            </p:nvSpPr>
            <p:spPr>
              <a:xfrm>
                <a:off x="10209007" y="1901414"/>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3B27CB1-1205-410B-A23D-8AC675FBF73B}"/>
                  </a:ext>
                </a:extLst>
              </p:cNvPr>
              <p:cNvSpPr txBox="1"/>
              <p:nvPr/>
            </p:nvSpPr>
            <p:spPr>
              <a:xfrm>
                <a:off x="8756725" y="2573767"/>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30CD18F1-42D0-4B40-AFCC-3E7ADD57196D}"/>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51</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0563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962648A-AC50-4FE2-8096-D1394E799B4B}"/>
              </a:ext>
            </a:extLst>
          </p:cNvPr>
          <p:cNvGrpSpPr/>
          <p:nvPr/>
        </p:nvGrpSpPr>
        <p:grpSpPr>
          <a:xfrm>
            <a:off x="674800" y="141941"/>
            <a:ext cx="1575341" cy="523220"/>
            <a:chOff x="624000" y="1138350"/>
            <a:chExt cx="1656000" cy="575337"/>
          </a:xfrm>
        </p:grpSpPr>
        <p:sp>
          <p:nvSpPr>
            <p:cNvPr id="11" name="Flowchart: Data 10">
              <a:extLst>
                <a:ext uri="{FF2B5EF4-FFF2-40B4-BE49-F238E27FC236}">
                  <a16:creationId xmlns:a16="http://schemas.microsoft.com/office/drawing/2014/main" id="{37EEAD77-134A-49FF-8A17-34B939693EE7}"/>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E9890D43-93BB-4BF9-B864-3C22829D1454}"/>
                </a:ext>
              </a:extLst>
            </p:cNvPr>
            <p:cNvSpPr txBox="1"/>
            <p:nvPr/>
          </p:nvSpPr>
          <p:spPr>
            <a:xfrm>
              <a:off x="774283" y="1138350"/>
              <a:ext cx="1440000" cy="575337"/>
            </a:xfrm>
            <a:prstGeom prst="rect">
              <a:avLst/>
            </a:prstGeom>
            <a:noFill/>
          </p:spPr>
          <p:txBody>
            <a:bodyPr wrap="square" rtlCol="0">
              <a:spAutoFit/>
            </a:bodyPr>
            <a:lstStyle/>
            <a:p>
              <a:r>
                <a:rPr lang="en-US" sz="2800" b="1" i="1" err="1">
                  <a:latin typeface="Times New Roman" panose="02020603050405020304" pitchFamily="18" charset="0"/>
                  <a:cs typeface="Times New Roman" panose="02020603050405020304" pitchFamily="18" charset="0"/>
                </a:rPr>
                <a:t>Ví</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dụ</a:t>
              </a:r>
              <a:r>
                <a:rPr lang="en-US" sz="2800" b="1" i="1">
                  <a:latin typeface="Times New Roman" panose="02020603050405020304" pitchFamily="18" charset="0"/>
                  <a:cs typeface="Times New Roman" panose="02020603050405020304" pitchFamily="18" charset="0"/>
                </a:rPr>
                <a:t> 3</a:t>
              </a:r>
              <a:endParaRPr lang="vi-VN" sz="2800" b="1" i="1">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4719207F-48EA-4E1A-8B5F-B8A62D7B0FB8}"/>
              </a:ext>
            </a:extLst>
          </p:cNvPr>
          <p:cNvGrpSpPr/>
          <p:nvPr/>
        </p:nvGrpSpPr>
        <p:grpSpPr>
          <a:xfrm>
            <a:off x="7675580" y="672351"/>
            <a:ext cx="3754420" cy="2586000"/>
            <a:chOff x="7729369" y="833717"/>
            <a:chExt cx="3754420" cy="2586000"/>
          </a:xfrm>
        </p:grpSpPr>
        <p:grpSp>
          <p:nvGrpSpPr>
            <p:cNvPr id="16" name="Group 15">
              <a:extLst>
                <a:ext uri="{FF2B5EF4-FFF2-40B4-BE49-F238E27FC236}">
                  <a16:creationId xmlns:a16="http://schemas.microsoft.com/office/drawing/2014/main" id="{2DD5E477-D0F2-4A63-BBFD-B021D9543CA4}"/>
                </a:ext>
              </a:extLst>
            </p:cNvPr>
            <p:cNvGrpSpPr/>
            <p:nvPr/>
          </p:nvGrpSpPr>
          <p:grpSpPr>
            <a:xfrm>
              <a:off x="7729369" y="833717"/>
              <a:ext cx="3754420" cy="2298232"/>
              <a:chOff x="7740127" y="1231750"/>
              <a:chExt cx="3754420" cy="2298232"/>
            </a:xfrm>
          </p:grpSpPr>
          <p:grpSp>
            <p:nvGrpSpPr>
              <p:cNvPr id="18" name="Group 17">
                <a:extLst>
                  <a:ext uri="{FF2B5EF4-FFF2-40B4-BE49-F238E27FC236}">
                    <a16:creationId xmlns:a16="http://schemas.microsoft.com/office/drawing/2014/main"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603A899-3515-4544-9A06-14742FD155A2}"/>
                  </a:ext>
                </a:extLst>
              </p:cNvPr>
              <p:cNvSpPr txBox="1"/>
              <p:nvPr/>
            </p:nvSpPr>
            <p:spPr>
              <a:xfrm>
                <a:off x="10209007" y="1901414"/>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3B27CB1-1205-410B-A23D-8AC675FBF73B}"/>
                  </a:ext>
                </a:extLst>
              </p:cNvPr>
              <p:cNvSpPr txBox="1"/>
              <p:nvPr/>
            </p:nvSpPr>
            <p:spPr>
              <a:xfrm>
                <a:off x="8756725" y="2573767"/>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30CD18F1-42D0-4B40-AFCC-3E7ADD57196D}"/>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51</a:t>
              </a:r>
              <a:endParaRPr lang="vi-VN" sz="28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AE75E9E0-AC47-493F-B003-B74AF2C4BAFE}"/>
              </a:ext>
            </a:extLst>
          </p:cNvPr>
          <p:cNvSpPr txBox="1"/>
          <p:nvPr/>
        </p:nvSpPr>
        <p:spPr>
          <a:xfrm>
            <a:off x="3749880" y="454298"/>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A203DDE-F936-444D-9EFA-CF356CC19551}"/>
                  </a:ext>
                </a:extLst>
              </p:cNvPr>
              <p:cNvSpPr/>
              <p:nvPr/>
            </p:nvSpPr>
            <p:spPr>
              <a:xfrm>
                <a:off x="587188" y="1128559"/>
                <a:ext cx="7333130" cy="3286028"/>
              </a:xfrm>
              <a:prstGeom prst="rect">
                <a:avLst/>
              </a:prstGeom>
            </p:spPr>
            <p:txBody>
              <a:bodyPr wrap="square">
                <a:spAutoFit/>
              </a:bodyPr>
              <a:lstStyle/>
              <a:p>
                <a:pPr marL="514350" indent="-514350">
                  <a:buAutoNum type="alphaLcParenR"/>
                </a:pPr>
                <a:r>
                  <a:rPr lang="en-US" sz="2800">
                    <a:solidFill>
                      <a:srgbClr val="000000"/>
                    </a:solidFill>
                    <a:latin typeface="Times New Roman" panose="02020603050405020304" pitchFamily="18" charset="0"/>
                    <a:ea typeface="Calibri" panose="020F0502020204030204" pitchFamily="34" charset="0"/>
                  </a:rPr>
                  <a:t>Vì tứ giác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có hai đường chéo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cắt nhau tại trung điểm </a:t>
                </a:r>
                <a:r>
                  <a:rPr lang="en-US" sz="2800" i="1">
                    <a:solidFill>
                      <a:srgbClr val="000000"/>
                    </a:solidFill>
                    <a:latin typeface="Times New Roman" panose="02020603050405020304" pitchFamily="18" charset="0"/>
                    <a:ea typeface="Calibri" panose="020F0502020204030204" pitchFamily="34" charset="0"/>
                  </a:rPr>
                  <a:t>M </a:t>
                </a:r>
                <a:r>
                  <a:rPr lang="en-US" sz="2800">
                    <a:solidFill>
                      <a:srgbClr val="000000"/>
                    </a:solidFill>
                    <a:latin typeface="Times New Roman" panose="02020603050405020304" pitchFamily="18" charset="0"/>
                    <a:ea typeface="Calibri" panose="020F0502020204030204" pitchFamily="34" charset="0"/>
                  </a:rPr>
                  <a:t>của mỗi đường nên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bình hành.</a:t>
                </a:r>
                <a:br>
                  <a:rPr lang="en-US" sz="2800">
                    <a:solidFill>
                      <a:srgbClr val="000000"/>
                    </a:solidFill>
                    <a:latin typeface="Times New Roman" panose="02020603050405020304" pitchFamily="18" charset="0"/>
                    <a:ea typeface="Calibri" panose="020F0502020204030204" pitchFamily="34" charset="0"/>
                  </a:rPr>
                </a:br>
                <a:r>
                  <a:rPr lang="en-US" sz="2800">
                    <a:solidFill>
                      <a:srgbClr val="000000"/>
                    </a:solidFill>
                    <a:latin typeface="Times New Roman" panose="02020603050405020304" pitchFamily="18" charset="0"/>
                    <a:ea typeface="Calibri" panose="020F0502020204030204" pitchFamily="34" charset="0"/>
                  </a:rPr>
                  <a:t>Do </a:t>
                </a:r>
                <a:r>
                  <a:rPr lang="en-US" sz="2800" i="1">
                    <a:solidFill>
                      <a:srgbClr val="000000"/>
                    </a:solidFill>
                    <a:latin typeface="Times New Roman" panose="02020603050405020304" pitchFamily="18" charset="0"/>
                    <a:ea typeface="Calibri" panose="020F0502020204030204" pitchFamily="34" charset="0"/>
                  </a:rPr>
                  <a:t>AM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và </a:t>
                </a:r>
                <a:r>
                  <a:rPr lang="en-US" sz="2800" i="1">
                    <a:solidFill>
                      <a:srgbClr val="000000"/>
                    </a:solidFill>
                    <a:latin typeface="Times New Roman" panose="02020603050405020304" pitchFamily="18" charset="0"/>
                    <a:ea typeface="Calibri" panose="020F0502020204030204" pitchFamily="34" charset="0"/>
                  </a:rPr>
                  <a:t>AM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AD </a:t>
                </a:r>
              </a:p>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M </a:t>
                </a:r>
                <a:r>
                  <a:rPr lang="en-US" sz="2800">
                    <a:solidFill>
                      <a:srgbClr val="000000"/>
                    </a:solidFill>
                    <a:latin typeface="Times New Roman" panose="02020603050405020304" pitchFamily="18" charset="0"/>
                    <a:ea typeface="Calibri" panose="020F0502020204030204" pitchFamily="34" charset="0"/>
                  </a:rPr>
                  <a:t>là trung điểm của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 nên </a:t>
                </a:r>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a:t>
                </a:r>
                <a:br>
                  <a:rPr lang="en-US" sz="2800">
                    <a:solidFill>
                      <a:srgbClr val="000000"/>
                    </a:solidFill>
                    <a:latin typeface="Times New Roman" panose="02020603050405020304" pitchFamily="18" charset="0"/>
                    <a:ea typeface="Calibri" panose="020F0502020204030204" pitchFamily="34" charset="0"/>
                  </a:rPr>
                </a:br>
                <a:r>
                  <a:rPr lang="en-US" sz="2800">
                    <a:solidFill>
                      <a:srgbClr val="000000"/>
                    </a:solidFill>
                    <a:latin typeface="Times New Roman" panose="02020603050405020304" pitchFamily="18" charset="0"/>
                    <a:ea typeface="Calibri" panose="020F0502020204030204" pitchFamily="34" charset="0"/>
                  </a:rPr>
                  <a:t>Hình bình hành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có hai đường chéo </a:t>
                </a:r>
                <a:r>
                  <a:rPr lang="en-US" sz="2800" i="1">
                    <a:solidFill>
                      <a:srgbClr val="000000"/>
                    </a:solidFill>
                    <a:latin typeface="Times New Roman" panose="02020603050405020304" pitchFamily="18" charset="0"/>
                    <a:ea typeface="Calibri" panose="020F0502020204030204" pitchFamily="34" charset="0"/>
                  </a:rPr>
                  <a:t>BC</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AD </a:t>
                </a:r>
                <a:r>
                  <a:rPr lang="en-US" sz="2800">
                    <a:solidFill>
                      <a:srgbClr val="000000"/>
                    </a:solidFill>
                    <a:latin typeface="Times New Roman" panose="02020603050405020304" pitchFamily="18" charset="0"/>
                    <a:ea typeface="Calibri" panose="020F0502020204030204" pitchFamily="34" charset="0"/>
                  </a:rPr>
                  <a:t>bằng nhau nên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chữ nhật.</a:t>
                </a:r>
                <a:endParaRPr lang="vi-VN" sz="2800"/>
              </a:p>
            </p:txBody>
          </p:sp>
        </mc:Choice>
        <mc:Fallback xmlns="">
          <p:sp>
            <p:nvSpPr>
              <p:cNvPr id="3" name="Rectangle 2">
                <a:extLst>
                  <a:ext uri="{FF2B5EF4-FFF2-40B4-BE49-F238E27FC236}">
                    <a16:creationId xmlns:a16="http://schemas.microsoft.com/office/drawing/2014/main" id="{EA203DDE-F936-444D-9EFA-CF356CC19551}"/>
                  </a:ext>
                </a:extLst>
              </p:cNvPr>
              <p:cNvSpPr>
                <a:spLocks noRot="1" noChangeAspect="1" noMove="1" noResize="1" noEditPoints="1" noAdjustHandles="1" noChangeArrowheads="1" noChangeShapeType="1" noTextEdit="1"/>
              </p:cNvSpPr>
              <p:nvPr/>
            </p:nvSpPr>
            <p:spPr>
              <a:xfrm>
                <a:off x="587188" y="1128559"/>
                <a:ext cx="7333130" cy="3286028"/>
              </a:xfrm>
              <a:prstGeom prst="rect">
                <a:avLst/>
              </a:prstGeom>
              <a:blipFill>
                <a:blip r:embed="rId3"/>
                <a:stretch>
                  <a:fillRect l="-1663" t="-1855" r="-2660" b="-42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8F1D94E-E0EF-47FE-B43D-74DF2627294A}"/>
                  </a:ext>
                </a:extLst>
              </p:cNvPr>
              <p:cNvSpPr/>
              <p:nvPr/>
            </p:nvSpPr>
            <p:spPr>
              <a:xfrm>
                <a:off x="654423" y="4378656"/>
                <a:ext cx="7655860" cy="96847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b) Do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chữ nhật nên </a:t>
                </a:r>
                <a14:m>
                  <m:oMath xmlns:m="http://schemas.openxmlformats.org/officeDocument/2006/math">
                    <m:acc>
                      <m:accPr>
                        <m:chr m:val="̂"/>
                        <m:ctrlPr>
                          <a:rPr lang="vi-VN" sz="2800" i="1">
                            <a:solidFill>
                              <a:srgbClr val="000000"/>
                            </a:solidFill>
                            <a:latin typeface="Cambria Math" panose="020405030504060302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a:solidFill>
                      <a:srgbClr val="000000"/>
                    </a:solidFill>
                    <a:latin typeface="Times New Roman" panose="02020603050405020304" pitchFamily="18" charset="0"/>
                    <a:ea typeface="Calibri" panose="020F0502020204030204" pitchFamily="34" charset="0"/>
                  </a:rPr>
                  <a:t>= 90</a:t>
                </a:r>
                <a:r>
                  <a:rPr lang="en-US" sz="2800" baseline="30000">
                    <a:solidFill>
                      <a:srgbClr val="000000"/>
                    </a:solidFill>
                    <a:latin typeface="Times New Roman" panose="02020603050405020304" pitchFamily="18" charset="0"/>
                    <a:ea typeface="Calibri" panose="020F0502020204030204" pitchFamily="34" charset="0"/>
                  </a:rPr>
                  <a:t>0</a:t>
                </a:r>
                <a:r>
                  <a:rPr lang="en-US" sz="2800">
                    <a:solidFill>
                      <a:srgbClr val="000000"/>
                    </a:solidFill>
                    <a:latin typeface="Times New Roman" panose="02020603050405020304" pitchFamily="18" charset="0"/>
                    <a:ea typeface="Calibri" panose="020F0502020204030204" pitchFamily="34" charset="0"/>
                  </a:rPr>
                  <a:t>. </a:t>
                </a:r>
              </a:p>
              <a:p>
                <a:r>
                  <a:rPr lang="en-US" sz="2800">
                    <a:solidFill>
                      <a:srgbClr val="000000"/>
                    </a:solidFill>
                    <a:latin typeface="Times New Roman" panose="02020603050405020304" pitchFamily="18" charset="0"/>
                    <a:ea typeface="Calibri" panose="020F0502020204030204" pitchFamily="34" charset="0"/>
                  </a:rPr>
                  <a:t>Suy ra tam giác </a:t>
                </a:r>
                <a:r>
                  <a:rPr lang="en-US" sz="2800" i="1">
                    <a:solidFill>
                      <a:srgbClr val="000000"/>
                    </a:solidFill>
                    <a:latin typeface="Times New Roman" panose="02020603050405020304" pitchFamily="18" charset="0"/>
                    <a:ea typeface="Calibri" panose="020F0502020204030204" pitchFamily="34" charset="0"/>
                  </a:rPr>
                  <a:t>ABC </a:t>
                </a:r>
                <a:r>
                  <a:rPr lang="en-US" sz="2800">
                    <a:solidFill>
                      <a:srgbClr val="000000"/>
                    </a:solidFill>
                    <a:latin typeface="Times New Roman" panose="02020603050405020304" pitchFamily="18" charset="0"/>
                    <a:ea typeface="Calibri" panose="020F0502020204030204" pitchFamily="34" charset="0"/>
                  </a:rPr>
                  <a:t>vuông tại </a:t>
                </a:r>
                <a:r>
                  <a:rPr lang="en-US" sz="2800" i="1">
                    <a:solidFill>
                      <a:srgbClr val="000000"/>
                    </a:solidFill>
                    <a:latin typeface="Times New Roman" panose="02020603050405020304" pitchFamily="18" charset="0"/>
                    <a:ea typeface="Calibri" panose="020F0502020204030204" pitchFamily="34" charset="0"/>
                  </a:rPr>
                  <a:t>A</a:t>
                </a:r>
                <a:r>
                  <a:rPr lang="en-US" sz="2800">
                    <a:solidFill>
                      <a:srgbClr val="000000"/>
                    </a:solidFill>
                    <a:latin typeface="Times New Roman" panose="02020603050405020304" pitchFamily="18" charset="0"/>
                    <a:ea typeface="Calibri" panose="020F0502020204030204" pitchFamily="34" charset="0"/>
                  </a:rPr>
                  <a:t>.</a:t>
                </a:r>
                <a:r>
                  <a:rPr lang="en-US" sz="2800">
                    <a:latin typeface="Times New Roman" panose="02020603050405020304" pitchFamily="18" charset="0"/>
                    <a:ea typeface="Calibri" panose="020F0502020204030204" pitchFamily="34" charset="0"/>
                  </a:rPr>
                  <a:t> </a:t>
                </a:r>
                <a:endParaRPr lang="vi-VN" sz="2800"/>
              </a:p>
            </p:txBody>
          </p:sp>
        </mc:Choice>
        <mc:Fallback xmlns="">
          <p:sp>
            <p:nvSpPr>
              <p:cNvPr id="6" name="Rectangle 5">
                <a:extLst>
                  <a:ext uri="{FF2B5EF4-FFF2-40B4-BE49-F238E27FC236}">
                    <a16:creationId xmlns:a16="http://schemas.microsoft.com/office/drawing/2014/main" id="{E8F1D94E-E0EF-47FE-B43D-74DF2627294A}"/>
                  </a:ext>
                </a:extLst>
              </p:cNvPr>
              <p:cNvSpPr>
                <a:spLocks noRot="1" noChangeAspect="1" noMove="1" noResize="1" noEditPoints="1" noAdjustHandles="1" noChangeArrowheads="1" noChangeShapeType="1" noTextEdit="1"/>
              </p:cNvSpPr>
              <p:nvPr/>
            </p:nvSpPr>
            <p:spPr>
              <a:xfrm>
                <a:off x="654423" y="4378656"/>
                <a:ext cx="7655860" cy="968470"/>
              </a:xfrm>
              <a:prstGeom prst="rect">
                <a:avLst/>
              </a:prstGeom>
              <a:blipFill>
                <a:blip r:embed="rId4"/>
                <a:stretch>
                  <a:fillRect l="-1592" t="-4403" b="-16981"/>
                </a:stretch>
              </a:blipFill>
            </p:spPr>
            <p:txBody>
              <a:bodyPr/>
              <a:lstStyle/>
              <a:p>
                <a:r>
                  <a:rPr lang="vi-VN">
                    <a:noFill/>
                  </a:rPr>
                  <a:t> </a:t>
                </a:r>
              </a:p>
            </p:txBody>
          </p:sp>
        </mc:Fallback>
      </mc:AlternateContent>
      <p:sp>
        <p:nvSpPr>
          <p:cNvPr id="7" name="Arrow: Right 6">
            <a:extLst>
              <a:ext uri="{FF2B5EF4-FFF2-40B4-BE49-F238E27FC236}">
                <a16:creationId xmlns:a16="http://schemas.microsoft.com/office/drawing/2014/main" id="{4E9BD17D-CD3B-4265-B5B9-455E09DD078F}"/>
              </a:ext>
            </a:extLst>
          </p:cNvPr>
          <p:cNvSpPr/>
          <p:nvPr/>
        </p:nvSpPr>
        <p:spPr>
          <a:xfrm>
            <a:off x="779929" y="5432612"/>
            <a:ext cx="1922929" cy="927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srgbClr val="FFFF00"/>
                </a:solidFill>
                <a:latin typeface="Times New Roman" panose="02020603050405020304" pitchFamily="18" charset="0"/>
                <a:cs typeface="Times New Roman" panose="02020603050405020304" pitchFamily="18" charset="0"/>
              </a:rPr>
              <a:t>Nhận xét</a:t>
            </a:r>
            <a:endParaRPr lang="vi-VN" sz="2800" b="1" i="1">
              <a:solidFill>
                <a:srgbClr val="FFFF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FE2A04A-2E75-4426-90C8-3CD0CF1BC8E5}"/>
              </a:ext>
            </a:extLst>
          </p:cNvPr>
          <p:cNvSpPr/>
          <p:nvPr/>
        </p:nvSpPr>
        <p:spPr>
          <a:xfrm>
            <a:off x="2725270" y="5401253"/>
            <a:ext cx="8879542" cy="954107"/>
          </a:xfrm>
          <a:prstGeom prst="rect">
            <a:avLst/>
          </a:prstGeom>
          <a:solidFill>
            <a:schemeClr val="accent6">
              <a:lumMod val="40000"/>
              <a:lumOff val="60000"/>
            </a:schemeClr>
          </a:solidFill>
        </p:spPr>
        <p:txBody>
          <a:bodyPr wrap="square">
            <a:spAutoFit/>
          </a:bodyPr>
          <a:lstStyle/>
          <a:p>
            <a:r>
              <a:rPr lang="en-US" sz="2800" b="1" i="1">
                <a:solidFill>
                  <a:srgbClr val="0070C0"/>
                </a:solidFill>
                <a:latin typeface="Times New Roman" panose="02020603050405020304" pitchFamily="18" charset="0"/>
                <a:ea typeface="Calibri" panose="020F0502020204030204" pitchFamily="34" charset="0"/>
              </a:rPr>
              <a:t>Nếu một tam giác có đường trung tuyến ứng với một cạnh bằng nửa cạnh ấy thì tam giác đó là tam giác vuông</a:t>
            </a:r>
            <a:endParaRPr lang="vi-VN" sz="2800" b="1"/>
          </a:p>
        </p:txBody>
      </p:sp>
    </p:spTree>
    <p:extLst>
      <p:ext uri="{BB962C8B-B14F-4D97-AF65-F5344CB8AC3E}">
        <p14:creationId xmlns:p14="http://schemas.microsoft.com/office/powerpoint/2010/main" val="92887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DD5E477-D0F2-4A63-BBFD-B021D9543CA4}"/>
              </a:ext>
            </a:extLst>
          </p:cNvPr>
          <p:cNvGrpSpPr/>
          <p:nvPr/>
        </p:nvGrpSpPr>
        <p:grpSpPr>
          <a:xfrm>
            <a:off x="8458200" y="457197"/>
            <a:ext cx="3025587" cy="2017061"/>
            <a:chOff x="7740127" y="1231750"/>
            <a:chExt cx="3754420" cy="2298232"/>
          </a:xfrm>
        </p:grpSpPr>
        <p:grpSp>
          <p:nvGrpSpPr>
            <p:cNvPr id="18" name="Group 17">
              <a:extLst>
                <a:ext uri="{FF2B5EF4-FFF2-40B4-BE49-F238E27FC236}">
                  <a16:creationId xmlns:a16="http://schemas.microsoft.com/office/drawing/2014/main"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CF7189ED-9453-470A-B111-3433845EB1E9}"/>
                </a:ext>
              </a:extLst>
            </p:cNvPr>
            <p:cNvSpPr txBox="1"/>
            <p:nvPr/>
          </p:nvSpPr>
          <p:spPr>
            <a:xfrm>
              <a:off x="8471410" y="1551506"/>
              <a:ext cx="317352" cy="43835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90E1F41-42E9-4D4D-9497-E6782A526E96}"/>
                </a:ext>
              </a:extLst>
            </p:cNvPr>
            <p:cNvSpPr txBox="1"/>
            <p:nvPr/>
          </p:nvSpPr>
          <p:spPr>
            <a:xfrm>
              <a:off x="8534776" y="2892140"/>
              <a:ext cx="317352" cy="43835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AE75E9E0-AC47-493F-B003-B74AF2C4BAFE}"/>
              </a:ext>
            </a:extLst>
          </p:cNvPr>
          <p:cNvSpPr txBox="1"/>
          <p:nvPr/>
        </p:nvSpPr>
        <p:spPr>
          <a:xfrm>
            <a:off x="4839091" y="193347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id="{B816BD3D-56B9-4795-A029-85D38CE2924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5156" y="0"/>
            <a:ext cx="1371601" cy="1526458"/>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B79FDCC-553E-4727-A784-C9B53C62D6DB}"/>
                  </a:ext>
                </a:extLst>
              </p:cNvPr>
              <p:cNvSpPr/>
              <p:nvPr/>
            </p:nvSpPr>
            <p:spPr>
              <a:xfrm>
                <a:off x="1317813" y="550868"/>
                <a:ext cx="7167281" cy="1456104"/>
              </a:xfrm>
              <a:prstGeom prst="rect">
                <a:avLst/>
              </a:prstGeom>
            </p:spPr>
            <p:txBody>
              <a:bodyPr wrap="square">
                <a:spAutoFit/>
              </a:bodyPr>
              <a:lstStyle/>
              <a:p>
                <a:pPr>
                  <a:lnSpc>
                    <a:spcPct val="106000"/>
                  </a:lnSpc>
                  <a:spcAft>
                    <a:spcPts val="8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hình bình hành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nhau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 mãn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𝑂𝐴𝐵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𝑂𝐷𝐶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Chứng minh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chữ nhật.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7B79FDCC-553E-4727-A784-C9B53C62D6DB}"/>
                  </a:ext>
                </a:extLst>
              </p:cNvPr>
              <p:cNvSpPr>
                <a:spLocks noRot="1" noChangeAspect="1" noMove="1" noResize="1" noEditPoints="1" noAdjustHandles="1" noChangeArrowheads="1" noChangeShapeType="1" noTextEdit="1"/>
              </p:cNvSpPr>
              <p:nvPr/>
            </p:nvSpPr>
            <p:spPr>
              <a:xfrm>
                <a:off x="1317813" y="550868"/>
                <a:ext cx="7167281" cy="1456104"/>
              </a:xfrm>
              <a:prstGeom prst="rect">
                <a:avLst/>
              </a:prstGeom>
              <a:blipFill>
                <a:blip r:embed="rId5"/>
                <a:stretch>
                  <a:fillRect l="-1701" t="-4184" r="-2806" b="-10460"/>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id="{6F2B7175-0881-4B9C-A457-FC4BE2A7C9DA}"/>
              </a:ext>
            </a:extLst>
          </p:cNvPr>
          <p:cNvSpPr/>
          <p:nvPr/>
        </p:nvSpPr>
        <p:spPr>
          <a:xfrm>
            <a:off x="769490" y="2195464"/>
            <a:ext cx="1155060"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Ta có: </a:t>
            </a:r>
            <a:endParaRPr lang="vi-VN" sz="2800"/>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EA5E6D61-2E68-4792-B4D4-00D185E6625B}"/>
                  </a:ext>
                </a:extLst>
              </p:cNvPr>
              <p:cNvSpPr/>
              <p:nvPr/>
            </p:nvSpPr>
            <p:spPr>
              <a:xfrm>
                <a:off x="561800" y="2633155"/>
                <a:ext cx="3791423" cy="1051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400" i="1">
                              <a:latin typeface="Cambria Math" panose="02040503050406030204" pitchFamily="18" charset="0"/>
                            </a:rPr>
                          </m:ctrlPr>
                        </m:dPr>
                        <m:e>
                          <m:eqArr>
                            <m:eqArrPr>
                              <m:ctrlPr>
                                <a:rPr lang="vi-VN" sz="2400" i="1">
                                  <a:latin typeface="Cambria Math" panose="02040503050406030204" pitchFamily="18" charset="0"/>
                                </a:rPr>
                              </m:ctrlPr>
                            </m:eqArrPr>
                            <m:e>
                              <m:r>
                                <a:rPr lang="vi-VN" sz="2400">
                                  <a:latin typeface="Cambria Math" panose="02040503050406030204" pitchFamily="18" charset="0"/>
                                </a:rPr>
                                <m:t>&amp;</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𝑂𝐴𝐵</m:t>
                                  </m:r>
                                </m:e>
                              </m:acc>
                              <m:r>
                                <a:rPr lang="vi-VN" sz="2400" i="0">
                                  <a:latin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𝑂𝐷𝐶</m:t>
                                  </m:r>
                                </m:e>
                              </m:acc>
                            </m:e>
                            <m:e>
                              <m:r>
                                <a:rPr lang="vi-VN" sz="2400" i="0">
                                  <a:latin typeface="Cambria Math" panose="02040503050406030204" pitchFamily="18" charset="0"/>
                                </a:rPr>
                                <m:t>&amp;</m:t>
                              </m:r>
                              <m:d>
                                <m:dPr>
                                  <m:begChr m:val=""/>
                                  <m:ctrlPr>
                                    <a:rPr lang="vi-VN" sz="2400" i="1">
                                      <a:latin typeface="Cambria Math" panose="02040503050406030204" pitchFamily="18" charset="0"/>
                                    </a:rPr>
                                  </m:ctrlPr>
                                </m:dPr>
                                <m:e>
                                  <m:acc>
                                    <m:accPr>
                                      <m:chr m:val="̂"/>
                                      <m:ctrlPr>
                                        <a:rPr lang="vi-VN" sz="2400" i="1">
                                          <a:latin typeface="Cambria Math" panose="02040503050406030204" pitchFamily="18" charset="0"/>
                                        </a:rPr>
                                      </m:ctrlPr>
                                    </m:accPr>
                                    <m:e>
                                      <m:r>
                                        <a:rPr lang="vi-VN" sz="2400" i="1">
                                          <a:latin typeface="Cambria Math" panose="02040503050406030204" pitchFamily="18" charset="0"/>
                                        </a:rPr>
                                        <m:t>𝑂𝐷𝐶</m:t>
                                      </m:r>
                                    </m:e>
                                  </m:acc>
                                  <m:r>
                                    <a:rPr lang="vi-VN" sz="2400" i="0">
                                      <a:latin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𝑂𝐵𝐴</m:t>
                                      </m:r>
                                    </m:e>
                                  </m:acc>
                                  <m:r>
                                    <a:rPr lang="vi-VN" sz="2400" i="0">
                                      <a:latin typeface="Cambria Math" panose="02040503050406030204" pitchFamily="18" charset="0"/>
                                    </a:rPr>
                                    <m:t>(</m:t>
                                  </m:r>
                                  <m:r>
                                    <a:rPr lang="vi-VN" sz="2400" i="1">
                                      <a:latin typeface="Cambria Math" panose="02040503050406030204" pitchFamily="18" charset="0"/>
                                    </a:rPr>
                                    <m:t>𝑠𝑜</m:t>
                                  </m:r>
                                  <m:r>
                                    <a:rPr lang="vi-VN" sz="2400" i="0">
                                      <a:latin typeface="Cambria Math" panose="02040503050406030204" pitchFamily="18" charset="0"/>
                                    </a:rPr>
                                    <m:t> </m:t>
                                  </m:r>
                                  <m:r>
                                    <a:rPr lang="vi-VN" sz="2400" i="1">
                                      <a:latin typeface="Cambria Math" panose="02040503050406030204" pitchFamily="18" charset="0"/>
                                    </a:rPr>
                                    <m:t>𝑙𝑒</m:t>
                                  </m:r>
                                  <m:r>
                                    <a:rPr lang="vi-VN" sz="2400" i="0">
                                      <a:latin typeface="Cambria Math" panose="02040503050406030204" pitchFamily="18" charset="0"/>
                                    </a:rPr>
                                    <m:t> </m:t>
                                  </m:r>
                                  <m:r>
                                    <a:rPr lang="vi-VN" sz="2400" i="1">
                                      <a:latin typeface="Cambria Math" panose="02040503050406030204" pitchFamily="18" charset="0"/>
                                    </a:rPr>
                                    <m:t>𝑡𝑟𝑜𝑛𝑔</m:t>
                                  </m:r>
                                </m:e>
                              </m:d>
                            </m:e>
                          </m:eqArr>
                        </m:e>
                      </m:d>
                    </m:oMath>
                  </m:oMathPara>
                </a14:m>
                <a:endParaRPr lang="vi-VN" sz="2800"/>
              </a:p>
            </p:txBody>
          </p:sp>
        </mc:Choice>
        <mc:Fallback xmlns="">
          <p:sp>
            <p:nvSpPr>
              <p:cNvPr id="32" name="Rectangle 31">
                <a:extLst>
                  <a:ext uri="{FF2B5EF4-FFF2-40B4-BE49-F238E27FC236}">
                    <a16:creationId xmlns:a16="http://schemas.microsoft.com/office/drawing/2014/main" id="{EA5E6D61-2E68-4792-B4D4-00D185E6625B}"/>
                  </a:ext>
                </a:extLst>
              </p:cNvPr>
              <p:cNvSpPr>
                <a:spLocks noRot="1" noChangeAspect="1" noMove="1" noResize="1" noEditPoints="1" noAdjustHandles="1" noChangeArrowheads="1" noChangeShapeType="1" noTextEdit="1"/>
              </p:cNvSpPr>
              <p:nvPr/>
            </p:nvSpPr>
            <p:spPr>
              <a:xfrm>
                <a:off x="561800" y="2633155"/>
                <a:ext cx="3791423" cy="1051570"/>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1A1C3E64-6AB3-4B5D-A015-994BFFEECF2F}"/>
                  </a:ext>
                </a:extLst>
              </p:cNvPr>
              <p:cNvSpPr/>
              <p:nvPr/>
            </p:nvSpPr>
            <p:spPr>
              <a:xfrm>
                <a:off x="680614" y="3575862"/>
                <a:ext cx="2151038" cy="473976"/>
              </a:xfrm>
              <a:prstGeom prst="rect">
                <a:avLst/>
              </a:prstGeom>
            </p:spPr>
            <p:txBody>
              <a:bodyPr wrap="none">
                <a:spAutoFit/>
              </a:bodyPr>
              <a:lstStyle/>
              <a:p>
                <a:r>
                  <a:rPr lang="en-US" sz="24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4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𝑂𝐴𝐵</m:t>
                        </m:r>
                      </m:e>
                    </m:acc>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𝑂𝐵𝐴</m:t>
                        </m:r>
                      </m:e>
                    </m:acc>
                  </m:oMath>
                </a14:m>
                <a:endParaRPr lang="vi-VN" sz="2400"/>
              </a:p>
            </p:txBody>
          </p:sp>
        </mc:Choice>
        <mc:Fallback xmlns="">
          <p:sp>
            <p:nvSpPr>
              <p:cNvPr id="36" name="Rectangle 35">
                <a:extLst>
                  <a:ext uri="{FF2B5EF4-FFF2-40B4-BE49-F238E27FC236}">
                    <a16:creationId xmlns:a16="http://schemas.microsoft.com/office/drawing/2014/main" id="{1A1C3E64-6AB3-4B5D-A015-994BFFEECF2F}"/>
                  </a:ext>
                </a:extLst>
              </p:cNvPr>
              <p:cNvSpPr>
                <a:spLocks noRot="1" noChangeAspect="1" noMove="1" noResize="1" noEditPoints="1" noAdjustHandles="1" noChangeArrowheads="1" noChangeShapeType="1" noTextEdit="1"/>
              </p:cNvSpPr>
              <p:nvPr/>
            </p:nvSpPr>
            <p:spPr>
              <a:xfrm>
                <a:off x="680614" y="3575862"/>
                <a:ext cx="2151038" cy="473976"/>
              </a:xfrm>
              <a:prstGeom prst="rect">
                <a:avLst/>
              </a:prstGeom>
              <a:blipFill>
                <a:blip r:embed="rId7"/>
                <a:stretch>
                  <a:fillRect l="-4533" t="-9091" b="-28571"/>
                </a:stretch>
              </a:blipFill>
            </p:spPr>
            <p:txBody>
              <a:bodyPr/>
              <a:lstStyle/>
              <a:p>
                <a:r>
                  <a:rPr lang="vi-VN">
                    <a:noFill/>
                  </a:rPr>
                  <a:t> </a:t>
                </a:r>
              </a:p>
            </p:txBody>
          </p:sp>
        </mc:Fallback>
      </mc:AlternateContent>
      <p:sp>
        <p:nvSpPr>
          <p:cNvPr id="38" name="Rectangle 37">
            <a:extLst>
              <a:ext uri="{FF2B5EF4-FFF2-40B4-BE49-F238E27FC236}">
                <a16:creationId xmlns:a16="http://schemas.microsoft.com/office/drawing/2014/main" id="{9EAC31E8-5C5E-4E88-A492-B4BE4D5BD8FB}"/>
              </a:ext>
            </a:extLst>
          </p:cNvPr>
          <p:cNvSpPr/>
          <p:nvPr/>
        </p:nvSpPr>
        <p:spPr>
          <a:xfrm>
            <a:off x="619487" y="3969289"/>
            <a:ext cx="5525819" cy="526876"/>
          </a:xfrm>
          <a:prstGeom prst="rect">
            <a:avLst/>
          </a:prstGeom>
        </p:spPr>
        <p:txBody>
          <a:bodyPr wrap="square">
            <a:spAutoFit/>
          </a:bodyPr>
          <a:lstStyle/>
          <a:p>
            <a:pPr>
              <a:lnSpc>
                <a:spcPct val="106000"/>
              </a:lnSpc>
              <a:spcAft>
                <a:spcPts val="800"/>
              </a:spcAft>
            </a:pP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 tại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82FEFA81-0621-4B86-82D9-6FED65C0F647}"/>
              </a:ext>
            </a:extLst>
          </p:cNvPr>
          <p:cNvSpPr/>
          <p:nvPr/>
        </p:nvSpPr>
        <p:spPr>
          <a:xfrm>
            <a:off x="640977" y="4467785"/>
            <a:ext cx="5571564" cy="1440844"/>
          </a:xfrm>
          <a:prstGeom prst="rect">
            <a:avLst/>
          </a:prstGeom>
        </p:spPr>
        <p:txBody>
          <a:bodyPr wrap="square">
            <a:spAutoFit/>
          </a:bodyPr>
          <a:lstStyle/>
          <a:p>
            <a:pPr algn="just">
              <a:lnSpc>
                <a:spcPct val="106000"/>
              </a:lnSpc>
              <a:spcAft>
                <a:spcPts val="80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giao điểm của hai đường chéo hình bình hành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trung điểm của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BD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D2F062EE-393E-4E57-8DD0-1AD38C02F178}"/>
              </a:ext>
            </a:extLst>
          </p:cNvPr>
          <p:cNvSpPr/>
          <p:nvPr/>
        </p:nvSpPr>
        <p:spPr>
          <a:xfrm>
            <a:off x="550255" y="5851877"/>
            <a:ext cx="5527475" cy="526876"/>
          </a:xfrm>
          <a:prstGeom prst="rect">
            <a:avLst/>
          </a:prstGeom>
        </p:spPr>
        <p:txBody>
          <a:bodyPr wrap="none">
            <a:spAutoFit/>
          </a:bodyPr>
          <a:lstStyle/>
          <a:p>
            <a:pPr>
              <a:lnSpc>
                <a:spcPct val="106000"/>
              </a:lnSpc>
              <a:spcAft>
                <a:spcPts val="800"/>
              </a:spcAft>
            </a:pP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OD</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24DBEA0-D2B1-4D89-B535-16008F41B3B8}"/>
              </a:ext>
            </a:extLst>
          </p:cNvPr>
          <p:cNvCxnSpPr/>
          <p:nvPr/>
        </p:nvCxnSpPr>
        <p:spPr>
          <a:xfrm>
            <a:off x="6239435" y="2581836"/>
            <a:ext cx="0" cy="3751729"/>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AB22442-5454-482C-8538-D0BE9D140710}"/>
                  </a:ext>
                </a:extLst>
              </p:cNvPr>
              <p:cNvSpPr/>
              <p:nvPr/>
            </p:nvSpPr>
            <p:spPr>
              <a:xfrm>
                <a:off x="6271701" y="2474573"/>
                <a:ext cx="4389279" cy="1131592"/>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(1) và (2) </a:t>
                </a:r>
              </a:p>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 ra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OD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BD</a:t>
                </a:r>
                <a:endParaRPr lang="vi-VN" sz="2800">
                  <a:latin typeface="Times New Roman" panose="02020603050405020304" pitchFamily="18" charset="0"/>
                  <a:cs typeface="Times New Roman" panose="02020603050405020304" pitchFamily="18" charset="0"/>
                </a:endParaRPr>
              </a:p>
            </p:txBody>
          </p:sp>
        </mc:Choice>
        <mc:Fallback xmlns="">
          <p:sp>
            <p:nvSpPr>
              <p:cNvPr id="46" name="Rectangle 45">
                <a:extLst>
                  <a:ext uri="{FF2B5EF4-FFF2-40B4-BE49-F238E27FC236}">
                    <a16:creationId xmlns:a16="http://schemas.microsoft.com/office/drawing/2014/main" id="{BAB22442-5454-482C-8538-D0BE9D140710}"/>
                  </a:ext>
                </a:extLst>
              </p:cNvPr>
              <p:cNvSpPr>
                <a:spLocks noRot="1" noChangeAspect="1" noMove="1" noResize="1" noEditPoints="1" noAdjustHandles="1" noChangeArrowheads="1" noChangeShapeType="1" noTextEdit="1"/>
              </p:cNvSpPr>
              <p:nvPr/>
            </p:nvSpPr>
            <p:spPr>
              <a:xfrm>
                <a:off x="6271701" y="2474573"/>
                <a:ext cx="4389279" cy="1131592"/>
              </a:xfrm>
              <a:prstGeom prst="rect">
                <a:avLst/>
              </a:prstGeom>
              <a:blipFill>
                <a:blip r:embed="rId8"/>
                <a:stretch>
                  <a:fillRect l="-2917" t="-5914" r="-1667" b="-59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BB6C980D-16F0-4070-A5D2-6BFDE5DBAB7B}"/>
                  </a:ext>
                </a:extLst>
              </p:cNvPr>
              <p:cNvSpPr/>
              <p:nvPr/>
            </p:nvSpPr>
            <p:spPr>
              <a:xfrm>
                <a:off x="6279775" y="3546309"/>
                <a:ext cx="5217460" cy="1562479"/>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Ta có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là đường trung tuyến và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Times New Roman" panose="02020603050405020304" pitchFamily="18" charset="0"/>
                  </a:rPr>
                  <a:t>DB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ADB </a:t>
                </a:r>
                <a:r>
                  <a:rPr lang="en-US" sz="2800">
                    <a:solidFill>
                      <a:srgbClr val="000000"/>
                    </a:solidFill>
                    <a:latin typeface="Times New Roman" panose="02020603050405020304" pitchFamily="18" charset="0"/>
                    <a:ea typeface="Times New Roman" panose="02020603050405020304" pitchFamily="18" charset="0"/>
                  </a:rPr>
                  <a:t>vuông tại </a:t>
                </a:r>
                <a:r>
                  <a:rPr lang="en-US" sz="2800" i="1">
                    <a:solidFill>
                      <a:srgbClr val="000000"/>
                    </a:solidFill>
                    <a:latin typeface="Times New Roman" panose="02020603050405020304" pitchFamily="18" charset="0"/>
                    <a:ea typeface="Times New Roman" panose="02020603050405020304" pitchFamily="18" charset="0"/>
                  </a:rPr>
                  <a:t>A</a:t>
                </a:r>
                <a:endParaRPr lang="vi-VN" sz="2800"/>
              </a:p>
            </p:txBody>
          </p:sp>
        </mc:Choice>
        <mc:Fallback xmlns="">
          <p:sp>
            <p:nvSpPr>
              <p:cNvPr id="49" name="Rectangle 48">
                <a:extLst>
                  <a:ext uri="{FF2B5EF4-FFF2-40B4-BE49-F238E27FC236}">
                    <a16:creationId xmlns:a16="http://schemas.microsoft.com/office/drawing/2014/main" id="{BB6C980D-16F0-4070-A5D2-6BFDE5DBAB7B}"/>
                  </a:ext>
                </a:extLst>
              </p:cNvPr>
              <p:cNvSpPr>
                <a:spLocks noRot="1" noChangeAspect="1" noMove="1" noResize="1" noEditPoints="1" noAdjustHandles="1" noChangeArrowheads="1" noChangeShapeType="1" noTextEdit="1"/>
              </p:cNvSpPr>
              <p:nvPr/>
            </p:nvSpPr>
            <p:spPr>
              <a:xfrm>
                <a:off x="6279775" y="3546309"/>
                <a:ext cx="5217460" cy="1562479"/>
              </a:xfrm>
              <a:prstGeom prst="rect">
                <a:avLst/>
              </a:prstGeom>
              <a:blipFill>
                <a:blip r:embed="rId9"/>
                <a:stretch>
                  <a:fillRect l="-2336" t="-4688" r="-3154" b="-1015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16D20093-907A-4B3A-B056-8461EAB843C9}"/>
                  </a:ext>
                </a:extLst>
              </p:cNvPr>
              <p:cNvSpPr/>
              <p:nvPr/>
            </p:nvSpPr>
            <p:spPr>
              <a:xfrm>
                <a:off x="6266330" y="5064457"/>
                <a:ext cx="5553634" cy="96847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có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𝐵𝐴𝐷</m:t>
                        </m:r>
                      </m:e>
                    </m:acc>
                  </m:oMath>
                </a14:m>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 90</a:t>
                </a:r>
                <a:r>
                  <a:rPr lang="en-US" sz="2800" i="1" baseline="30000">
                    <a:solidFill>
                      <a:srgbClr val="000000"/>
                    </a:solidFill>
                    <a:latin typeface="Times New Roman" panose="02020603050405020304" pitchFamily="18" charset="0"/>
                    <a:ea typeface="Times New Roman" panose="02020603050405020304" pitchFamily="18" charset="0"/>
                  </a:rPr>
                  <a:t>0</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chữ nhật</a:t>
                </a:r>
                <a:endParaRPr lang="vi-VN" sz="2800"/>
              </a:p>
            </p:txBody>
          </p:sp>
        </mc:Choice>
        <mc:Fallback xmlns="">
          <p:sp>
            <p:nvSpPr>
              <p:cNvPr id="51" name="Rectangle 50">
                <a:extLst>
                  <a:ext uri="{FF2B5EF4-FFF2-40B4-BE49-F238E27FC236}">
                    <a16:creationId xmlns:a16="http://schemas.microsoft.com/office/drawing/2014/main" id="{16D20093-907A-4B3A-B056-8461EAB843C9}"/>
                  </a:ext>
                </a:extLst>
              </p:cNvPr>
              <p:cNvSpPr>
                <a:spLocks noRot="1" noChangeAspect="1" noMove="1" noResize="1" noEditPoints="1" noAdjustHandles="1" noChangeArrowheads="1" noChangeShapeType="1" noTextEdit="1"/>
              </p:cNvSpPr>
              <p:nvPr/>
            </p:nvSpPr>
            <p:spPr>
              <a:xfrm>
                <a:off x="6266330" y="5064457"/>
                <a:ext cx="5553634" cy="968470"/>
              </a:xfrm>
              <a:prstGeom prst="rect">
                <a:avLst/>
              </a:prstGeom>
              <a:blipFill>
                <a:blip r:embed="rId10"/>
                <a:stretch>
                  <a:fillRect l="-2305" t="-5031" b="-16981"/>
                </a:stretch>
              </a:blipFill>
            </p:spPr>
            <p:txBody>
              <a:bodyPr/>
              <a:lstStyle/>
              <a:p>
                <a:r>
                  <a:rPr lang="vi-VN">
                    <a:noFill/>
                  </a:rPr>
                  <a:t> </a:t>
                </a:r>
              </a:p>
            </p:txBody>
          </p:sp>
        </mc:Fallback>
      </mc:AlternateContent>
    </p:spTree>
    <p:extLst>
      <p:ext uri="{BB962C8B-B14F-4D97-AF65-F5344CB8AC3E}">
        <p14:creationId xmlns:p14="http://schemas.microsoft.com/office/powerpoint/2010/main" val="258206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1000"/>
                                        <p:tgtEl>
                                          <p:spTgt spid="51"/>
                                        </p:tgtEl>
                                      </p:cBhvr>
                                    </p:animEffect>
                                    <p:anim calcmode="lin" valueType="num">
                                      <p:cBhvr>
                                        <p:cTn id="76" dur="1000" fill="hold"/>
                                        <p:tgtEl>
                                          <p:spTgt spid="51"/>
                                        </p:tgtEl>
                                        <p:attrNameLst>
                                          <p:attrName>ppt_x</p:attrName>
                                        </p:attrNameLst>
                                      </p:cBhvr>
                                      <p:tavLst>
                                        <p:tav tm="0">
                                          <p:val>
                                            <p:strVal val="#ppt_x"/>
                                          </p:val>
                                        </p:tav>
                                        <p:tav tm="100000">
                                          <p:val>
                                            <p:strVal val="#ppt_x"/>
                                          </p:val>
                                        </p:tav>
                                      </p:tavLst>
                                    </p:anim>
                                    <p:anim calcmode="lin" valueType="num">
                                      <p:cBhvr>
                                        <p:cTn id="7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32" grpId="0"/>
      <p:bldP spid="36" grpId="0"/>
      <p:bldP spid="38" grpId="0"/>
      <p:bldP spid="40" grpId="0"/>
      <p:bldP spid="42" grpId="0"/>
      <p:bldP spid="46" grpId="0"/>
      <p:bldP spid="49"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13000" b="8000"/>
          </a:stretch>
        </a:blip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C1423558-B5DD-488A-BFF5-6491DB83A403}"/>
              </a:ext>
            </a:extLst>
          </p:cNvPr>
          <p:cNvSpPr/>
          <p:nvPr/>
        </p:nvSpPr>
        <p:spPr>
          <a:xfrm>
            <a:off x="503144" y="851647"/>
            <a:ext cx="1721224" cy="1210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 ý </a:t>
            </a:r>
            <a:endParaRPr lang="vi-VN" sz="3200" b="1" i="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2EA20E65-C4FB-4910-A7D9-1E0A6F7CFC5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344" b="90000" l="18125" r="71406">
                        <a14:foregroundMark x1="43906" y1="62344" x2="53438" y2="63281"/>
                        <a14:foregroundMark x1="40938" y1="87344" x2="64063" y2="88906"/>
                        <a14:foregroundMark x1="40156" y1="64219" x2="52500" y2="64844"/>
                      </a14:backgroundRemoval>
                    </a14:imgEffect>
                  </a14:imgLayer>
                </a14:imgProps>
              </a:ext>
            </a:extLst>
          </a:blip>
          <a:stretch>
            <a:fillRect/>
          </a:stretch>
        </p:blipFill>
        <p:spPr>
          <a:xfrm>
            <a:off x="8442613" y="2019300"/>
            <a:ext cx="5211042" cy="5211042"/>
          </a:xfrm>
          <a:prstGeom prst="rect">
            <a:avLst/>
          </a:prstGeom>
        </p:spPr>
      </p:pic>
      <p:sp>
        <p:nvSpPr>
          <p:cNvPr id="6" name="Rectangle 5">
            <a:extLst>
              <a:ext uri="{FF2B5EF4-FFF2-40B4-BE49-F238E27FC236}">
                <a16:creationId xmlns:a16="http://schemas.microsoft.com/office/drawing/2014/main" id="{E8ADEF45-5679-4BFD-98D1-CC05CC4A42EF}"/>
              </a:ext>
            </a:extLst>
          </p:cNvPr>
          <p:cNvSpPr/>
          <p:nvPr/>
        </p:nvSpPr>
        <p:spPr>
          <a:xfrm>
            <a:off x="2209800" y="1155353"/>
            <a:ext cx="7448550" cy="1077218"/>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n-US" sz="32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Hình thang cân có một góc vuông là hình chữ nhật</a:t>
            </a:r>
            <a:endParaRPr lang="vi-VN" sz="320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FB4EE8F2-A605-430F-8BEE-6A36C0AD7019}"/>
              </a:ext>
            </a:extLst>
          </p:cNvPr>
          <p:cNvSpPr/>
          <p:nvPr/>
        </p:nvSpPr>
        <p:spPr>
          <a:xfrm>
            <a:off x="2133600" y="2355503"/>
            <a:ext cx="7905750" cy="1077218"/>
          </a:xfrm>
          <a:prstGeom prst="rect">
            <a:avLst/>
          </a:prstGeom>
        </p:spPr>
        <p:txBody>
          <a:bodyPr wrap="square">
            <a:spAutoFit/>
          </a:bodyPr>
          <a:lstStyle/>
          <a:p>
            <a:pPr marL="361950" indent="-361950" algn="just"/>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Trong tam giác vuông, đường trung tuyến ứng với cạnh huyền bằng nửa cạnh huyền.</a:t>
            </a:r>
            <a:endParaRPr lang="vi-VN" sz="32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wipe(up)">
                                      <p:cBhvr>
                                        <p:cTn id="18"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387AF-4981-4CCE-8D90-E12F506DC814}"/>
              </a:ext>
            </a:extLst>
          </p:cNvPr>
          <p:cNvSpPr txBox="1"/>
          <p:nvPr/>
        </p:nvSpPr>
        <p:spPr>
          <a:xfrm>
            <a:off x="4038600" y="2495550"/>
            <a:ext cx="3962400" cy="923330"/>
          </a:xfrm>
          <a:prstGeom prst="rect">
            <a:avLst/>
          </a:prstGeom>
          <a:noFill/>
        </p:spPr>
        <p:txBody>
          <a:bodyPr wrap="square" rtlCol="0">
            <a:spAutoFit/>
          </a:bodyPr>
          <a:lstStyle/>
          <a:p>
            <a:pPr algn="ct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67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1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1962150" y="457200"/>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49204DD-AD6D-4322-A7D0-F06F97D2484B}"/>
                  </a:ext>
                </a:extLst>
              </p:cNvPr>
              <p:cNvSpPr txBox="1"/>
              <p:nvPr/>
            </p:nvSpPr>
            <p:spPr>
              <a:xfrm>
                <a:off x="3143250" y="476250"/>
                <a:ext cx="7981950" cy="96866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thang cân ABCD có AB // CD ,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90</m:t>
                        </m:r>
                      </m:e>
                      <m:sup>
                        <m:r>
                          <a:rPr lang="en-US" sz="2800" b="0" i="1" smtClean="0">
                            <a:latin typeface="Cambria Math" panose="02040503050406030204" pitchFamily="18" charset="0"/>
                          </a:rPr>
                          <m:t>0</m:t>
                        </m:r>
                      </m:sup>
                    </m:sSup>
                  </m:oMath>
                </a14:m>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Chứng minh ABCD là hình chữ nhật.</a:t>
                </a:r>
                <a:endParaRPr lang="vi-VN" sz="280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49204DD-AD6D-4322-A7D0-F06F97D2484B}"/>
                  </a:ext>
                </a:extLst>
              </p:cNvPr>
              <p:cNvSpPr txBox="1">
                <a:spLocks noRot="1" noChangeAspect="1" noMove="1" noResize="1" noEditPoints="1" noAdjustHandles="1" noChangeArrowheads="1" noChangeShapeType="1" noTextEdit="1"/>
              </p:cNvSpPr>
              <p:nvPr/>
            </p:nvSpPr>
            <p:spPr>
              <a:xfrm>
                <a:off x="3143250" y="476250"/>
                <a:ext cx="7981950" cy="968663"/>
              </a:xfrm>
              <a:prstGeom prst="rect">
                <a:avLst/>
              </a:prstGeom>
              <a:blipFill>
                <a:blip r:embed="rId3"/>
                <a:stretch>
                  <a:fillRect l="-1604" t="-4403" b="-16981"/>
                </a:stretch>
              </a:blipFill>
            </p:spPr>
            <p:txBody>
              <a:bodyPr/>
              <a:lstStyle/>
              <a:p>
                <a:r>
                  <a:rPr lang="vi-VN">
                    <a:noFill/>
                  </a:rPr>
                  <a:t> </a:t>
                </a:r>
              </a:p>
            </p:txBody>
          </p:sp>
        </mc:Fallback>
      </mc:AlternateContent>
      <p:pic>
        <p:nvPicPr>
          <p:cNvPr id="6" name="Picture 5">
            <a:extLst>
              <a:ext uri="{FF2B5EF4-FFF2-40B4-BE49-F238E27FC236}">
                <a16:creationId xmlns:a16="http://schemas.microsoft.com/office/drawing/2014/main" id="{0B4730D3-E358-4E92-A32B-626CCB501C7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948294" y="1808480"/>
            <a:ext cx="3234055" cy="2420620"/>
          </a:xfrm>
          <a:prstGeom prst="rect">
            <a:avLst/>
          </a:prstGeom>
          <a:noFill/>
          <a:ln>
            <a:noFill/>
          </a:ln>
        </p:spPr>
      </p:pic>
      <p:sp>
        <p:nvSpPr>
          <p:cNvPr id="7" name="TextBox 6">
            <a:extLst>
              <a:ext uri="{FF2B5EF4-FFF2-40B4-BE49-F238E27FC236}">
                <a16:creationId xmlns:a16="http://schemas.microsoft.com/office/drawing/2014/main" id="{F3826B3E-F301-4F8C-A87C-8AD8248D8401}"/>
              </a:ext>
            </a:extLst>
          </p:cNvPr>
          <p:cNvSpPr txBox="1"/>
          <p:nvPr/>
        </p:nvSpPr>
        <p:spPr>
          <a:xfrm>
            <a:off x="3619891" y="143817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DEF7D75-8093-4B8F-B302-696765FCB9F9}"/>
                  </a:ext>
                </a:extLst>
              </p:cNvPr>
              <p:cNvSpPr/>
              <p:nvPr/>
            </p:nvSpPr>
            <p:spPr>
              <a:xfrm>
                <a:off x="555209" y="2096685"/>
                <a:ext cx="6815199" cy="537583"/>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thang cân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𝐷𝐴𝐵</m:t>
                        </m:r>
                      </m:e>
                    </m:acc>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𝐴𝐵𝐶</m:t>
                        </m:r>
                      </m:e>
                    </m:acc>
                  </m:oMath>
                </a14:m>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i="1" baseline="30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ADEF7D75-8093-4B8F-B302-696765FCB9F9}"/>
                  </a:ext>
                </a:extLst>
              </p:cNvPr>
              <p:cNvSpPr>
                <a:spLocks noRot="1" noChangeAspect="1" noMove="1" noResize="1" noEditPoints="1" noAdjustHandles="1" noChangeArrowheads="1" noChangeShapeType="1" noTextEdit="1"/>
              </p:cNvSpPr>
              <p:nvPr/>
            </p:nvSpPr>
            <p:spPr>
              <a:xfrm>
                <a:off x="555209" y="2096685"/>
                <a:ext cx="6815199" cy="537583"/>
              </a:xfrm>
              <a:prstGeom prst="rect">
                <a:avLst/>
              </a:prstGeom>
              <a:blipFill>
                <a:blip r:embed="rId5"/>
                <a:stretch>
                  <a:fillRect l="-1789"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18B94F9-6F6E-491A-B1B3-D679C863A0AF}"/>
                  </a:ext>
                </a:extLst>
              </p:cNvPr>
              <p:cNvSpPr/>
              <p:nvPr/>
            </p:nvSpPr>
            <p:spPr>
              <a:xfrm>
                <a:off x="540254" y="2692903"/>
                <a:ext cx="4324004" cy="1053494"/>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Vì </a:t>
                </a:r>
                <a14:m>
                  <m:oMath xmlns:m="http://schemas.openxmlformats.org/officeDocument/2006/math">
                    <m:d>
                      <m:dPr>
                        <m:begChr m:val="{"/>
                        <m:endChr m:val=""/>
                        <m:ctrlPr>
                          <a:rPr lang="vi-VN" sz="2800" i="1">
                            <a:solidFill>
                              <a:srgbClr val="0000CC"/>
                            </a:solidFill>
                            <a:latin typeface="Cambria Math" panose="02040503050406030204" pitchFamily="18" charset="0"/>
                            <a:cs typeface="Times New Roman" panose="02020603050405020304" pitchFamily="18" charset="0"/>
                          </a:rPr>
                        </m:ctrlPr>
                      </m:dPr>
                      <m:e>
                        <m:eqArr>
                          <m:eqArrPr>
                            <m:ctrlPr>
                              <a:rPr lang="vi-VN" sz="2800" i="1">
                                <a:solidFill>
                                  <a:srgbClr val="0000CC"/>
                                </a:solidFill>
                                <a:latin typeface="Cambria Math" panose="02040503050406030204" pitchFamily="18" charset="0"/>
                                <a:cs typeface="Times New Roman" panose="02020603050405020304" pitchFamily="18" charset="0"/>
                              </a:rPr>
                            </m:ctrlPr>
                          </m:eqArr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𝐶𝐷</m:t>
                            </m:r>
                          </m:e>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𝐴𝐷</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m:t>
                            </m:r>
                          </m:e>
                        </m:eqArr>
                      </m:e>
                    </m:d>
                  </m:oMath>
                </a14:m>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AD ⊥ CD</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F18B94F9-6F6E-491A-B1B3-D679C863A0AF}"/>
                  </a:ext>
                </a:extLst>
              </p:cNvPr>
              <p:cNvSpPr>
                <a:spLocks noRot="1" noChangeAspect="1" noMove="1" noResize="1" noEditPoints="1" noAdjustHandles="1" noChangeArrowheads="1" noChangeShapeType="1" noTextEdit="1"/>
              </p:cNvSpPr>
              <p:nvPr/>
            </p:nvSpPr>
            <p:spPr>
              <a:xfrm>
                <a:off x="540254" y="2692903"/>
                <a:ext cx="4324004" cy="1053494"/>
              </a:xfrm>
              <a:prstGeom prst="rect">
                <a:avLst/>
              </a:prstGeom>
              <a:blipFill>
                <a:blip r:embed="rId6"/>
                <a:stretch>
                  <a:fillRect l="-2962" r="-18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EC40025-8E03-4D7F-9620-5932FAF85A13}"/>
                  </a:ext>
                </a:extLst>
              </p:cNvPr>
              <p:cNvSpPr/>
              <p:nvPr/>
            </p:nvSpPr>
            <p:spPr>
              <a:xfrm>
                <a:off x="440057" y="3754035"/>
                <a:ext cx="6642331" cy="537583"/>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Tứ giác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𝐷𝐴𝐶</m:t>
                        </m:r>
                      </m:e>
                    </m:acc>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𝐴𝐵𝐶</m:t>
                        </m:r>
                      </m:e>
                    </m:acc>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𝐴𝐷𝐶</m:t>
                        </m:r>
                      </m:e>
                    </m:acc>
                  </m:oMath>
                </a14:m>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i="1" baseline="30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9EC40025-8E03-4D7F-9620-5932FAF85A13}"/>
                  </a:ext>
                </a:extLst>
              </p:cNvPr>
              <p:cNvSpPr>
                <a:spLocks noRot="1" noChangeAspect="1" noMove="1" noResize="1" noEditPoints="1" noAdjustHandles="1" noChangeArrowheads="1" noChangeShapeType="1" noTextEdit="1"/>
              </p:cNvSpPr>
              <p:nvPr/>
            </p:nvSpPr>
            <p:spPr>
              <a:xfrm>
                <a:off x="440057" y="3754035"/>
                <a:ext cx="6642331" cy="537583"/>
              </a:xfrm>
              <a:prstGeom prst="rect">
                <a:avLst/>
              </a:prstGeom>
              <a:blipFill>
                <a:blip r:embed="rId7"/>
                <a:stretch>
                  <a:fillRect l="-1835" t="-9091" b="-31818"/>
                </a:stretch>
              </a:blipFill>
            </p:spPr>
            <p:txBody>
              <a:bodyPr/>
              <a:lstStyle/>
              <a:p>
                <a:r>
                  <a:rPr lang="vi-VN">
                    <a:noFill/>
                  </a:rPr>
                  <a:t> </a:t>
                </a:r>
              </a:p>
            </p:txBody>
          </p:sp>
        </mc:Fallback>
      </mc:AlternateContent>
      <p:sp>
        <p:nvSpPr>
          <p:cNvPr id="15" name="Rectangle 14">
            <a:extLst>
              <a:ext uri="{FF2B5EF4-FFF2-40B4-BE49-F238E27FC236}">
                <a16:creationId xmlns:a16="http://schemas.microsoft.com/office/drawing/2014/main" id="{1B448554-10C0-4961-B5EF-9FC3A88D50CE}"/>
              </a:ext>
            </a:extLst>
          </p:cNvPr>
          <p:cNvSpPr/>
          <p:nvPr/>
        </p:nvSpPr>
        <p:spPr>
          <a:xfrm>
            <a:off x="533894" y="4368284"/>
            <a:ext cx="3921202" cy="523220"/>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chữ nhật</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3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2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78F6ADED-8B32-4652-BD0B-5FDB8F105262}"/>
              </a:ext>
            </a:extLst>
          </p:cNvPr>
          <p:cNvSpPr/>
          <p:nvPr/>
        </p:nvSpPr>
        <p:spPr>
          <a:xfrm>
            <a:off x="6780166" y="1724025"/>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Flowchart: Connector 4">
            <a:extLst>
              <a:ext uri="{FF2B5EF4-FFF2-40B4-BE49-F238E27FC236}">
                <a16:creationId xmlns:a16="http://schemas.microsoft.com/office/drawing/2014/main" id="{69EFECFF-1810-4038-8E03-FB9B7436BCE8}"/>
              </a:ext>
            </a:extLst>
          </p:cNvPr>
          <p:cNvSpPr/>
          <p:nvPr/>
        </p:nvSpPr>
        <p:spPr>
          <a:xfrm>
            <a:off x="6903811" y="1865992"/>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FD4AFD9-5283-47AF-B439-284914B9CCCE}"/>
              </a:ext>
            </a:extLst>
          </p:cNvPr>
          <p:cNvSpPr txBox="1"/>
          <p:nvPr/>
        </p:nvSpPr>
        <p:spPr>
          <a:xfrm>
            <a:off x="7808686" y="1999342"/>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ĐỊNH NGHĨA</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28B6F81-02FC-4132-8391-C227327780DE}"/>
              </a:ext>
            </a:extLst>
          </p:cNvPr>
          <p:cNvSpPr txBox="1"/>
          <p:nvPr/>
        </p:nvSpPr>
        <p:spPr>
          <a:xfrm>
            <a:off x="3295650" y="152400"/>
            <a:ext cx="5715000" cy="584775"/>
          </a:xfrm>
          <a:prstGeom prst="rect">
            <a:avLst/>
          </a:prstGeom>
          <a:noFill/>
        </p:spPr>
        <p:txBody>
          <a:bodyPr wrap="square" rtlCol="0">
            <a:spAutoFit/>
          </a:bodyP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HÌNH CHỮ NHẬT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id="{B4EA3D11-6B02-4DD2-AB32-EAA7C0BB8F15}"/>
              </a:ext>
            </a:extLst>
          </p:cNvPr>
          <p:cNvSpPr/>
          <p:nvPr/>
        </p:nvSpPr>
        <p:spPr>
          <a:xfrm>
            <a:off x="6774624" y="2882265"/>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lowchart: Connector 17">
            <a:extLst>
              <a:ext uri="{FF2B5EF4-FFF2-40B4-BE49-F238E27FC236}">
                <a16:creationId xmlns:a16="http://schemas.microsoft.com/office/drawing/2014/main" id="{E6643FB2-9770-4878-904F-D21868F98840}"/>
              </a:ext>
            </a:extLst>
          </p:cNvPr>
          <p:cNvSpPr/>
          <p:nvPr/>
        </p:nvSpPr>
        <p:spPr>
          <a:xfrm>
            <a:off x="6898269" y="3024232"/>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II</a:t>
            </a:r>
            <a:endParaRPr lang="vi-VN"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DFE480F-9558-4FB2-A840-1D3541A66955}"/>
              </a:ext>
            </a:extLst>
          </p:cNvPr>
          <p:cNvSpPr txBox="1"/>
          <p:nvPr/>
        </p:nvSpPr>
        <p:spPr>
          <a:xfrm>
            <a:off x="7803144" y="3157582"/>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TÍNH CHẤT</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20" name="Flowchart: Alternate Process 19">
            <a:extLst>
              <a:ext uri="{FF2B5EF4-FFF2-40B4-BE49-F238E27FC236}">
                <a16:creationId xmlns:a16="http://schemas.microsoft.com/office/drawing/2014/main" id="{2CF5A88C-005F-46B6-AC46-F08E55559E44}"/>
              </a:ext>
            </a:extLst>
          </p:cNvPr>
          <p:cNvSpPr/>
          <p:nvPr/>
        </p:nvSpPr>
        <p:spPr>
          <a:xfrm>
            <a:off x="6774624" y="4018338"/>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lowchart: Connector 20">
            <a:extLst>
              <a:ext uri="{FF2B5EF4-FFF2-40B4-BE49-F238E27FC236}">
                <a16:creationId xmlns:a16="http://schemas.microsoft.com/office/drawing/2014/main" id="{96956272-7C6E-43CB-A4B5-6145265AE714}"/>
              </a:ext>
            </a:extLst>
          </p:cNvPr>
          <p:cNvSpPr/>
          <p:nvPr/>
        </p:nvSpPr>
        <p:spPr>
          <a:xfrm>
            <a:off x="6898269" y="4160305"/>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III</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7CC5E16-6CD1-442B-9076-76E33AAA9E0A}"/>
              </a:ext>
            </a:extLst>
          </p:cNvPr>
          <p:cNvSpPr txBox="1"/>
          <p:nvPr/>
        </p:nvSpPr>
        <p:spPr>
          <a:xfrm>
            <a:off x="7803143" y="4293655"/>
            <a:ext cx="4189351"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DẤU HIỆU NHẬN BIẾT</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23" name="Flowchart: Alternate Process 22">
            <a:extLst>
              <a:ext uri="{FF2B5EF4-FFF2-40B4-BE49-F238E27FC236}">
                <a16:creationId xmlns:a16="http://schemas.microsoft.com/office/drawing/2014/main" id="{59CB744B-6D7F-43CC-B620-5B0D22C4A1AC}"/>
              </a:ext>
            </a:extLst>
          </p:cNvPr>
          <p:cNvSpPr/>
          <p:nvPr/>
        </p:nvSpPr>
        <p:spPr>
          <a:xfrm>
            <a:off x="6780166" y="5165494"/>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Flowchart: Connector 23">
            <a:extLst>
              <a:ext uri="{FF2B5EF4-FFF2-40B4-BE49-F238E27FC236}">
                <a16:creationId xmlns:a16="http://schemas.microsoft.com/office/drawing/2014/main" id="{BE54AC48-691E-4A5D-A72E-12B1E7347B99}"/>
              </a:ext>
            </a:extLst>
          </p:cNvPr>
          <p:cNvSpPr/>
          <p:nvPr/>
        </p:nvSpPr>
        <p:spPr>
          <a:xfrm>
            <a:off x="6903811" y="5307461"/>
            <a:ext cx="815942"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IV</a:t>
            </a:r>
            <a:endParaRPr lang="vi-VN"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93F3295-604E-422A-B001-7AB596E46948}"/>
              </a:ext>
            </a:extLst>
          </p:cNvPr>
          <p:cNvSpPr txBox="1"/>
          <p:nvPr/>
        </p:nvSpPr>
        <p:spPr>
          <a:xfrm>
            <a:off x="7808686" y="5440811"/>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LUYỆN TẬP</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49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750" fill="hold"/>
                                        <p:tgtEl>
                                          <p:spTgt spid="16"/>
                                        </p:tgtEl>
                                      </p:cBhvr>
                                      <p:by x="150000" y="150000"/>
                                    </p:animScale>
                                  </p:childTnLst>
                                </p:cTn>
                              </p:par>
                            </p:childTnLst>
                          </p:cTn>
                        </p:par>
                        <p:par>
                          <p:cTn id="7" fill="hold">
                            <p:stCondLst>
                              <p:cond delay="750"/>
                            </p:stCondLst>
                            <p:childTnLst>
                              <p:par>
                                <p:cTn id="8" presetID="22" presetClass="entr" presetSubtype="8"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125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225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275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6" grpId="0"/>
      <p:bldP spid="18" grpId="0" animBg="1"/>
      <p:bldP spid="19" grpId="0"/>
      <p:bldP spid="21" grpId="0" animBg="1"/>
      <p:bldP spid="22" grpId="0"/>
      <p:bldP spid="24"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1866900" y="285750"/>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312E64A-8FA9-455D-AE16-A2B341F0F236}"/>
                  </a:ext>
                </a:extLst>
              </p:cNvPr>
              <p:cNvSpPr txBox="1"/>
              <p:nvPr/>
            </p:nvSpPr>
            <p:spPr>
              <a:xfrm>
                <a:off x="1828800" y="781050"/>
                <a:ext cx="9410700" cy="156247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tam giác ABC vuông tại A có M là trung điểm của cạnh BC. Trên tia đối của tia MA lấy điểm D sao cho MD = MA. </a:t>
                </a:r>
              </a:p>
              <a:p>
                <a:r>
                  <a:rPr lang="en-US" sz="2800">
                    <a:latin typeface="Times New Roman" panose="02020603050405020304" pitchFamily="18" charset="0"/>
                    <a:cs typeface="Times New Roman" panose="02020603050405020304" pitchFamily="18" charset="0"/>
                  </a:rPr>
                  <a:t>Chứng minh tứ giác ABDC là hình chữ nhật và AM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 </m:t>
                    </m:r>
                    <m:r>
                      <a:rPr lang="en-US" sz="2800" b="0" i="1" smtClean="0">
                        <a:latin typeface="Cambria Math" panose="02040503050406030204" pitchFamily="18" charset="0"/>
                      </a:rPr>
                      <m:t>𝐵𝐶</m:t>
                    </m:r>
                  </m:oMath>
                </a14:m>
                <a:endParaRPr lang="vi-VN" sz="280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312E64A-8FA9-455D-AE16-A2B341F0F236}"/>
                  </a:ext>
                </a:extLst>
              </p:cNvPr>
              <p:cNvSpPr txBox="1">
                <a:spLocks noRot="1" noChangeAspect="1" noMove="1" noResize="1" noEditPoints="1" noAdjustHandles="1" noChangeArrowheads="1" noChangeShapeType="1" noTextEdit="1"/>
              </p:cNvSpPr>
              <p:nvPr/>
            </p:nvSpPr>
            <p:spPr>
              <a:xfrm>
                <a:off x="1828800" y="781050"/>
                <a:ext cx="9410700" cy="1562479"/>
              </a:xfrm>
              <a:prstGeom prst="rect">
                <a:avLst/>
              </a:prstGeom>
              <a:blipFill>
                <a:blip r:embed="rId3"/>
                <a:stretch>
                  <a:fillRect l="-1295" t="-3906" r="-2137" b="-4297"/>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id="{4A3F39D4-ED8D-4E43-A7AE-331C4ADF0718}"/>
              </a:ext>
            </a:extLst>
          </p:cNvPr>
          <p:cNvSpPr txBox="1"/>
          <p:nvPr/>
        </p:nvSpPr>
        <p:spPr>
          <a:xfrm>
            <a:off x="4934341" y="218112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5A619DDA-7521-4176-9908-E4A9B2D6CDA9}"/>
              </a:ext>
            </a:extLst>
          </p:cNvPr>
          <p:cNvGrpSpPr/>
          <p:nvPr/>
        </p:nvGrpSpPr>
        <p:grpSpPr>
          <a:xfrm>
            <a:off x="8598477" y="2161307"/>
            <a:ext cx="3025587" cy="2081073"/>
            <a:chOff x="8362950" y="2285997"/>
            <a:chExt cx="3025587" cy="2081073"/>
          </a:xfrm>
        </p:grpSpPr>
        <p:grpSp>
          <p:nvGrpSpPr>
            <p:cNvPr id="8" name="Group 7">
              <a:extLst>
                <a:ext uri="{FF2B5EF4-FFF2-40B4-BE49-F238E27FC236}">
                  <a16:creationId xmlns:a16="http://schemas.microsoft.com/office/drawing/2014/main" id="{FCE95ECF-59AA-4EB9-ADB1-215F44CE8B0E}"/>
                </a:ext>
              </a:extLst>
            </p:cNvPr>
            <p:cNvGrpSpPr/>
            <p:nvPr/>
          </p:nvGrpSpPr>
          <p:grpSpPr>
            <a:xfrm>
              <a:off x="8362950" y="2285997"/>
              <a:ext cx="3025587" cy="2081073"/>
              <a:chOff x="7740127" y="1231750"/>
              <a:chExt cx="3754420" cy="2371167"/>
            </a:xfrm>
          </p:grpSpPr>
          <p:grpSp>
            <p:nvGrpSpPr>
              <p:cNvPr id="9" name="Group 8">
                <a:extLst>
                  <a:ext uri="{FF2B5EF4-FFF2-40B4-BE49-F238E27FC236}">
                    <a16:creationId xmlns:a16="http://schemas.microsoft.com/office/drawing/2014/main" id="{C261747F-7DBE-4D14-AEAA-89C1BC6FC1B1}"/>
                  </a:ext>
                </a:extLst>
              </p:cNvPr>
              <p:cNvGrpSpPr/>
              <p:nvPr/>
            </p:nvGrpSpPr>
            <p:grpSpPr>
              <a:xfrm>
                <a:off x="8115300" y="1689100"/>
                <a:ext cx="3111500" cy="1574800"/>
                <a:chOff x="8115300" y="1689100"/>
                <a:chExt cx="3111500" cy="1574800"/>
              </a:xfrm>
            </p:grpSpPr>
            <p:sp>
              <p:nvSpPr>
                <p:cNvPr id="17" name="Rectangle 16">
                  <a:extLst>
                    <a:ext uri="{FF2B5EF4-FFF2-40B4-BE49-F238E27FC236}">
                      <a16:creationId xmlns:a16="http://schemas.microsoft.com/office/drawing/2014/main" id="{5EEC6C6F-DBD3-440E-931C-13E48B6FA968}"/>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8" name="Straight Connector 17">
                  <a:extLst>
                    <a:ext uri="{FF2B5EF4-FFF2-40B4-BE49-F238E27FC236}">
                      <a16:creationId xmlns:a16="http://schemas.microsoft.com/office/drawing/2014/main" id="{C5602C4F-C51A-4763-A40F-5AAE988C7300}"/>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2288645-91EB-4242-9592-A8FD3F205507}"/>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03CD349B-D873-4BD6-8C7F-592068483E00}"/>
                  </a:ext>
                </a:extLst>
              </p:cNvPr>
              <p:cNvSpPr txBox="1"/>
              <p:nvPr/>
            </p:nvSpPr>
            <p:spPr>
              <a:xfrm>
                <a:off x="7740127" y="1231750"/>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AC94183-7F6A-444D-BC4A-23F07BA41693}"/>
                  </a:ext>
                </a:extLst>
              </p:cNvPr>
              <p:cNvSpPr txBox="1"/>
              <p:nvPr/>
            </p:nvSpPr>
            <p:spPr>
              <a:xfrm>
                <a:off x="11177196" y="1269402"/>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034EE9A-B129-4306-BD34-A416D3BBBFC6}"/>
                  </a:ext>
                </a:extLst>
              </p:cNvPr>
              <p:cNvSpPr txBox="1"/>
              <p:nvPr/>
            </p:nvSpPr>
            <p:spPr>
              <a:xfrm>
                <a:off x="11177196" y="2942216"/>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4572A79-4CF8-4C73-93E5-24D733ED2B83}"/>
                  </a:ext>
                </a:extLst>
              </p:cNvPr>
              <p:cNvSpPr txBox="1"/>
              <p:nvPr/>
            </p:nvSpPr>
            <p:spPr>
              <a:xfrm>
                <a:off x="7756265" y="3006762"/>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75DD147-4A77-4B96-A4A8-3D00F89B731B}"/>
                  </a:ext>
                </a:extLst>
              </p:cNvPr>
              <p:cNvSpPr txBox="1"/>
              <p:nvPr/>
            </p:nvSpPr>
            <p:spPr>
              <a:xfrm>
                <a:off x="9469419" y="2479639"/>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4AE21BF-144C-4C69-A06C-C8251FCE4E72}"/>
                  </a:ext>
                </a:extLst>
              </p:cNvPr>
              <p:cNvSpPr txBox="1"/>
              <p:nvPr/>
            </p:nvSpPr>
            <p:spPr>
              <a:xfrm>
                <a:off x="10173414" y="1965579"/>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B14D035-B245-413E-8F3C-4CA8462A83F0}"/>
                  </a:ext>
                </a:extLst>
              </p:cNvPr>
              <p:cNvSpPr txBox="1"/>
              <p:nvPr/>
            </p:nvSpPr>
            <p:spPr>
              <a:xfrm>
                <a:off x="8922367" y="2593370"/>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9284A66F-20C0-4B66-9460-F0DB2FD47EC8}"/>
                  </a:ext>
                </a:extLst>
              </p:cNvPr>
              <p:cNvSpPr txBox="1"/>
              <p:nvPr/>
            </p:nvSpPr>
            <p:spPr>
              <a:xfrm>
                <a:off x="8890364" y="1933522"/>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DAFD6AD-C12B-4144-B5D3-9452EFBB9EAD}"/>
                  </a:ext>
                </a:extLst>
              </p:cNvPr>
              <p:cNvSpPr txBox="1"/>
              <p:nvPr/>
            </p:nvSpPr>
            <p:spPr>
              <a:xfrm>
                <a:off x="10243240" y="2606727"/>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46B3F849-556D-404A-BCDA-142E7ECD6747}"/>
                </a:ext>
              </a:extLst>
            </p:cNvPr>
            <p:cNvSpPr/>
            <p:nvPr/>
          </p:nvSpPr>
          <p:spPr>
            <a:xfrm>
              <a:off x="8672732" y="3894406"/>
              <a:ext cx="234462" cy="1758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6" name="Rectangle 25">
            <a:extLst>
              <a:ext uri="{FF2B5EF4-FFF2-40B4-BE49-F238E27FC236}">
                <a16:creationId xmlns:a16="http://schemas.microsoft.com/office/drawing/2014/main" id="{240D862C-F8E7-43F4-A12D-8DE3D053B70E}"/>
              </a:ext>
            </a:extLst>
          </p:cNvPr>
          <p:cNvSpPr/>
          <p:nvPr/>
        </p:nvSpPr>
        <p:spPr>
          <a:xfrm>
            <a:off x="447082" y="2967243"/>
            <a:ext cx="7850226"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có </a:t>
            </a:r>
            <a:r>
              <a:rPr lang="en-US" sz="2800" i="1">
                <a:solidFill>
                  <a:srgbClr val="0000CC"/>
                </a:solidFill>
                <a:latin typeface="Times New Roman" panose="02020603050405020304" pitchFamily="18" charset="0"/>
                <a:ea typeface="Calibri" panose="020F0502020204030204" pitchFamily="34" charset="0"/>
              </a:rPr>
              <a:t>M </a:t>
            </a:r>
            <a:r>
              <a:rPr lang="en-US" sz="2800">
                <a:solidFill>
                  <a:srgbClr val="0000CC"/>
                </a:solidFill>
                <a:latin typeface="Times New Roman" panose="02020603050405020304" pitchFamily="18" charset="0"/>
                <a:ea typeface="Calibri" panose="020F0502020204030204" pitchFamily="34" charset="0"/>
              </a:rPr>
              <a:t>là trung điểm của </a:t>
            </a:r>
            <a:r>
              <a:rPr lang="en-US" sz="2800" i="1">
                <a:solidFill>
                  <a:srgbClr val="0000CC"/>
                </a:solidFill>
                <a:latin typeface="Times New Roman" panose="02020603050405020304" pitchFamily="18" charset="0"/>
                <a:ea typeface="Calibri" panose="020F0502020204030204" pitchFamily="34" charset="0"/>
              </a:rPr>
              <a:t>AD </a:t>
            </a:r>
            <a:r>
              <a:rPr lang="en-US" sz="2800">
                <a:solidFill>
                  <a:srgbClr val="0000CC"/>
                </a:solidFill>
                <a:latin typeface="Times New Roman" panose="02020603050405020304" pitchFamily="18" charset="0"/>
                <a:ea typeface="Calibri" panose="020F0502020204030204" pitchFamily="34" charset="0"/>
              </a:rPr>
              <a:t>và của </a:t>
            </a:r>
            <a:r>
              <a:rPr lang="en-US" sz="2800" i="1">
                <a:solidFill>
                  <a:srgbClr val="0000CC"/>
                </a:solidFill>
                <a:latin typeface="Times New Roman" panose="02020603050405020304" pitchFamily="18" charset="0"/>
                <a:ea typeface="Calibri" panose="020F0502020204030204" pitchFamily="34" charset="0"/>
              </a:rPr>
              <a:t>BC</a:t>
            </a:r>
            <a:endParaRPr lang="vi-VN" sz="2800">
              <a:solidFill>
                <a:srgbClr val="0000CC"/>
              </a:solidFill>
            </a:endParaRPr>
          </a:p>
        </p:txBody>
      </p:sp>
      <p:sp>
        <p:nvSpPr>
          <p:cNvPr id="28" name="Rectangle 27">
            <a:extLst>
              <a:ext uri="{FF2B5EF4-FFF2-40B4-BE49-F238E27FC236}">
                <a16:creationId xmlns:a16="http://schemas.microsoft.com/office/drawing/2014/main" id="{0DD4F91C-A05D-48EB-AE9F-C6D76999E9B2}"/>
              </a:ext>
            </a:extLst>
          </p:cNvPr>
          <p:cNvSpPr/>
          <p:nvPr/>
        </p:nvSpPr>
        <p:spPr>
          <a:xfrm>
            <a:off x="484908" y="3604600"/>
            <a:ext cx="6096000" cy="523220"/>
          </a:xfrm>
          <a:prstGeom prst="rect">
            <a:avLst/>
          </a:prstGeom>
        </p:spPr>
        <p:txBody>
          <a:bodyPr>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a:t>
            </a:r>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là hình bình hành.</a:t>
            </a:r>
            <a:endParaRPr lang="vi-VN" sz="2800">
              <a:solidFill>
                <a:srgbClr val="0000CC"/>
              </a:solidFill>
            </a:endParaRP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DEE4AD61-5126-4821-953F-32572377D566}"/>
                  </a:ext>
                </a:extLst>
              </p:cNvPr>
              <p:cNvSpPr/>
              <p:nvPr/>
            </p:nvSpPr>
            <p:spPr>
              <a:xfrm>
                <a:off x="492855" y="4195649"/>
                <a:ext cx="8529643" cy="537583"/>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Hình bình hành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có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a:solidFill>
                      <a:srgbClr val="0000CC"/>
                    </a:solidFill>
                    <a:latin typeface="Times New Roman" panose="02020603050405020304" pitchFamily="18" charset="0"/>
                    <a:ea typeface="Calibri" panose="020F0502020204030204" pitchFamily="34" charset="0"/>
                  </a:rPr>
                  <a:t> = 90</a:t>
                </a:r>
                <a:r>
                  <a:rPr lang="en-US" sz="2800" baseline="30000">
                    <a:solidFill>
                      <a:srgbClr val="0000CC"/>
                    </a:solidFill>
                    <a:latin typeface="Times New Roman" panose="02020603050405020304" pitchFamily="18" charset="0"/>
                    <a:ea typeface="Calibri" panose="020F0502020204030204" pitchFamily="34" charset="0"/>
                  </a:rPr>
                  <a:t>0</a:t>
                </a:r>
                <a:r>
                  <a:rPr lang="en-US" sz="2800">
                    <a:solidFill>
                      <a:srgbClr val="0000CC"/>
                    </a:solidFill>
                    <a:latin typeface="Times New Roman" panose="02020603050405020304" pitchFamily="18" charset="0"/>
                    <a:ea typeface="Calibri" panose="020F0502020204030204" pitchFamily="34" charset="0"/>
                  </a:rPr>
                  <a:t> nên là hình chữ nhật</a:t>
                </a:r>
                <a:endParaRPr lang="vi-VN" sz="2800">
                  <a:solidFill>
                    <a:srgbClr val="0000CC"/>
                  </a:solidFill>
                </a:endParaRPr>
              </a:p>
            </p:txBody>
          </p:sp>
        </mc:Choice>
        <mc:Fallback xmlns="">
          <p:sp>
            <p:nvSpPr>
              <p:cNvPr id="31" name="Rectangle 30">
                <a:extLst>
                  <a:ext uri="{FF2B5EF4-FFF2-40B4-BE49-F238E27FC236}">
                    <a16:creationId xmlns:a16="http://schemas.microsoft.com/office/drawing/2014/main" id="{DEE4AD61-5126-4821-953F-32572377D566}"/>
                  </a:ext>
                </a:extLst>
              </p:cNvPr>
              <p:cNvSpPr>
                <a:spLocks noRot="1" noChangeAspect="1" noMove="1" noResize="1" noEditPoints="1" noAdjustHandles="1" noChangeArrowheads="1" noChangeShapeType="1" noTextEdit="1"/>
              </p:cNvSpPr>
              <p:nvPr/>
            </p:nvSpPr>
            <p:spPr>
              <a:xfrm>
                <a:off x="492855" y="4195649"/>
                <a:ext cx="8529643" cy="537583"/>
              </a:xfrm>
              <a:prstGeom prst="rect">
                <a:avLst/>
              </a:prstGeom>
              <a:blipFill>
                <a:blip r:embed="rId4"/>
                <a:stretch>
                  <a:fillRect l="-1501" t="-7955" r="-35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B236560B-2828-4BBD-8675-39A45011FB68}"/>
                  </a:ext>
                </a:extLst>
              </p:cNvPr>
              <p:cNvSpPr/>
              <p:nvPr/>
            </p:nvSpPr>
            <p:spPr>
              <a:xfrm>
                <a:off x="453960" y="4837347"/>
                <a:ext cx="5885907" cy="16878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800" i="1" smtClean="0">
                              <a:solidFill>
                                <a:srgbClr val="0000CC"/>
                              </a:solidFill>
                              <a:latin typeface="Cambria Math" panose="02040503050406030204" pitchFamily="18" charset="0"/>
                            </a:rPr>
                          </m:ctrlPr>
                        </m:dPr>
                        <m:e>
                          <m:eqArr>
                            <m:eqArrPr>
                              <m:ctrlPr>
                                <a:rPr lang="vi-VN" sz="2800" i="1">
                                  <a:solidFill>
                                    <a:srgbClr val="0000CC"/>
                                  </a:solidFill>
                                  <a:latin typeface="Cambria Math" panose="02040503050406030204" pitchFamily="18" charset="0"/>
                                </a:rPr>
                              </m:ctrlPr>
                            </m:eqArrPr>
                            <m:e>
                              <m:r>
                                <a:rPr lang="vi-VN" sz="2800">
                                  <a:solidFill>
                                    <a:srgbClr val="0000CC"/>
                                  </a:solidFill>
                                  <a:latin typeface="Cambria Math" panose="02040503050406030204" pitchFamily="18" charset="0"/>
                                </a:rPr>
                                <m:t>&amp;</m:t>
                              </m:r>
                              <m:d>
                                <m:dPr>
                                  <m:begChr m:val=""/>
                                  <m:ctrlPr>
                                    <a:rPr lang="vi-VN" sz="2800" i="1">
                                      <a:solidFill>
                                        <a:srgbClr val="0000CC"/>
                                      </a:solidFill>
                                      <a:latin typeface="Cambria Math" panose="02040503050406030204" pitchFamily="18" charset="0"/>
                                    </a:rPr>
                                  </m:ctrlPr>
                                </m:dPr>
                                <m:e>
                                  <m:r>
                                    <a:rPr lang="vi-VN" sz="2800" i="1">
                                      <a:solidFill>
                                        <a:srgbClr val="0000CC"/>
                                      </a:solidFill>
                                      <a:latin typeface="Cambria Math" panose="02040503050406030204" pitchFamily="18" charset="0"/>
                                    </a:rPr>
                                    <m:t>𝐴𝐷</m:t>
                                  </m:r>
                                  <m:r>
                                    <a:rPr lang="vi-VN" sz="2800" i="0">
                                      <a:solidFill>
                                        <a:srgbClr val="0000CC"/>
                                      </a:solidFill>
                                      <a:latin typeface="Cambria Math" panose="02040503050406030204" pitchFamily="18" charset="0"/>
                                    </a:rPr>
                                    <m:t>=</m:t>
                                  </m:r>
                                  <m:r>
                                    <a:rPr lang="vi-VN" sz="2800" i="1">
                                      <a:solidFill>
                                        <a:srgbClr val="0000CC"/>
                                      </a:solidFill>
                                      <a:latin typeface="Cambria Math" panose="02040503050406030204" pitchFamily="18" charset="0"/>
                                    </a:rPr>
                                    <m:t>𝐵𝐶</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𝐴𝐵𝐷𝐶</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𝑙</m:t>
                                  </m:r>
                                  <m:r>
                                    <a:rPr lang="vi-VN" sz="2800" i="0">
                                      <a:solidFill>
                                        <a:srgbClr val="0000CC"/>
                                      </a:solidFill>
                                      <a:latin typeface="Cambria Math" panose="02040503050406030204" pitchFamily="18" charset="0"/>
                                    </a:rPr>
                                    <m:t>à </m:t>
                                  </m:r>
                                  <m:r>
                                    <a:rPr lang="vi-VN" sz="2800" i="1">
                                      <a:solidFill>
                                        <a:srgbClr val="0000CC"/>
                                      </a:solidFill>
                                      <a:latin typeface="Cambria Math" panose="02040503050406030204" pitchFamily="18" charset="0"/>
                                    </a:rPr>
                                    <m:t>h</m:t>
                                  </m:r>
                                  <m:r>
                                    <a:rPr lang="vi-VN" sz="2800" i="0">
                                      <a:solidFill>
                                        <a:srgbClr val="0000CC"/>
                                      </a:solidFill>
                                      <a:latin typeface="Cambria Math" panose="02040503050406030204" pitchFamily="18" charset="0"/>
                                    </a:rPr>
                                    <m:t>ì</m:t>
                                  </m:r>
                                  <m:r>
                                    <a:rPr lang="vi-VN" sz="2800" i="1">
                                      <a:solidFill>
                                        <a:srgbClr val="0000CC"/>
                                      </a:solidFill>
                                      <a:latin typeface="Cambria Math" panose="02040503050406030204" pitchFamily="18" charset="0"/>
                                    </a:rPr>
                                    <m:t>𝑛h</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𝑐h</m:t>
                                  </m:r>
                                  <m:r>
                                    <a:rPr lang="vi-VN" sz="2800" i="0">
                                      <a:solidFill>
                                        <a:srgbClr val="0000CC"/>
                                      </a:solidFill>
                                      <a:latin typeface="Cambria Math" panose="02040503050406030204" pitchFamily="18" charset="0"/>
                                    </a:rPr>
                                    <m:t>ữ </m:t>
                                  </m:r>
                                  <m:r>
                                    <a:rPr lang="vi-VN" sz="2800" i="1">
                                      <a:solidFill>
                                        <a:srgbClr val="0000CC"/>
                                      </a:solidFill>
                                      <a:latin typeface="Cambria Math" panose="02040503050406030204" pitchFamily="18" charset="0"/>
                                    </a:rPr>
                                    <m:t>𝑛h</m:t>
                                  </m:r>
                                  <m:r>
                                    <a:rPr lang="vi-VN" sz="2800" i="0">
                                      <a:solidFill>
                                        <a:srgbClr val="0000CC"/>
                                      </a:solidFill>
                                      <a:latin typeface="Cambria Math" panose="02040503050406030204" pitchFamily="18" charset="0"/>
                                    </a:rPr>
                                    <m:t>ậ</m:t>
                                  </m:r>
                                  <m:r>
                                    <a:rPr lang="vi-VN" sz="2800" i="1">
                                      <a:solidFill>
                                        <a:srgbClr val="0000CC"/>
                                      </a:solidFill>
                                      <a:latin typeface="Cambria Math" panose="02040503050406030204" pitchFamily="18" charset="0"/>
                                    </a:rPr>
                                    <m:t>𝑡</m:t>
                                  </m:r>
                                </m:e>
                              </m:d>
                            </m:e>
                            <m:e>
                              <m:r>
                                <a:rPr lang="vi-VN" sz="2800" i="0">
                                  <a:solidFill>
                                    <a:srgbClr val="0000CC"/>
                                  </a:solidFill>
                                  <a:latin typeface="Cambria Math" panose="02040503050406030204" pitchFamily="18" charset="0"/>
                                </a:rPr>
                                <m:t>&amp;</m:t>
                              </m:r>
                              <m:r>
                                <a:rPr lang="vi-VN" sz="2800" i="1">
                                  <a:solidFill>
                                    <a:srgbClr val="0000CC"/>
                                  </a:solidFill>
                                  <a:latin typeface="Cambria Math" panose="02040503050406030204" pitchFamily="18" charset="0"/>
                                </a:rPr>
                                <m:t>𝐴𝑀</m:t>
                              </m:r>
                              <m:r>
                                <a:rPr lang="vi-VN" sz="2800" i="0">
                                  <a:solidFill>
                                    <a:srgbClr val="0000CC"/>
                                  </a:solidFill>
                                  <a:latin typeface="Cambria Math" panose="02040503050406030204" pitchFamily="18" charset="0"/>
                                </a:rPr>
                                <m:t>= </m:t>
                              </m:r>
                              <m:f>
                                <m:fPr>
                                  <m:ctrlPr>
                                    <a:rPr lang="vi-VN" sz="2800" i="1">
                                      <a:solidFill>
                                        <a:srgbClr val="0000CC"/>
                                      </a:solidFill>
                                      <a:latin typeface="Cambria Math" panose="02040503050406030204" pitchFamily="18" charset="0"/>
                                    </a:rPr>
                                  </m:ctrlPr>
                                </m:fPr>
                                <m:num>
                                  <m:r>
                                    <a:rPr lang="vi-VN" sz="2800" i="0">
                                      <a:solidFill>
                                        <a:srgbClr val="0000CC"/>
                                      </a:solidFill>
                                      <a:latin typeface="Cambria Math" panose="02040503050406030204" pitchFamily="18" charset="0"/>
                                    </a:rPr>
                                    <m:t>1</m:t>
                                  </m:r>
                                </m:num>
                                <m:den>
                                  <m:r>
                                    <a:rPr lang="vi-VN" sz="2800" i="0">
                                      <a:solidFill>
                                        <a:srgbClr val="0000CC"/>
                                      </a:solidFill>
                                      <a:latin typeface="Cambria Math" panose="02040503050406030204" pitchFamily="18" charset="0"/>
                                    </a:rPr>
                                    <m:t>2</m:t>
                                  </m:r>
                                </m:den>
                              </m:f>
                              <m:r>
                                <a:rPr lang="vi-VN" sz="2800" i="1">
                                  <a:solidFill>
                                    <a:srgbClr val="0000CC"/>
                                  </a:solidFill>
                                  <a:latin typeface="Cambria Math" panose="02040503050406030204" pitchFamily="18" charset="0"/>
                                </a:rPr>
                                <m:t>𝐴𝐷</m:t>
                              </m:r>
                            </m:e>
                          </m:eqArr>
                        </m:e>
                      </m:d>
                    </m:oMath>
                  </m:oMathPara>
                </a14:m>
                <a:endParaRPr lang="vi-VN" sz="2800">
                  <a:solidFill>
                    <a:srgbClr val="0000CC"/>
                  </a:solidFill>
                </a:endParaRPr>
              </a:p>
            </p:txBody>
          </p:sp>
        </mc:Choice>
        <mc:Fallback xmlns="">
          <p:sp>
            <p:nvSpPr>
              <p:cNvPr id="33" name="Rectangle 32">
                <a:extLst>
                  <a:ext uri="{FF2B5EF4-FFF2-40B4-BE49-F238E27FC236}">
                    <a16:creationId xmlns:a16="http://schemas.microsoft.com/office/drawing/2014/main" id="{B236560B-2828-4BBD-8675-39A45011FB68}"/>
                  </a:ext>
                </a:extLst>
              </p:cNvPr>
              <p:cNvSpPr>
                <a:spLocks noRot="1" noChangeAspect="1" noMove="1" noResize="1" noEditPoints="1" noAdjustHandles="1" noChangeArrowheads="1" noChangeShapeType="1" noTextEdit="1"/>
              </p:cNvSpPr>
              <p:nvPr/>
            </p:nvSpPr>
            <p:spPr>
              <a:xfrm>
                <a:off x="453960" y="4837347"/>
                <a:ext cx="5885907" cy="1687834"/>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89648A4A-311A-4418-B18C-C091BEA48231}"/>
                  </a:ext>
                </a:extLst>
              </p:cNvPr>
              <p:cNvSpPr/>
              <p:nvPr/>
            </p:nvSpPr>
            <p:spPr>
              <a:xfrm>
                <a:off x="6719868" y="5307014"/>
                <a:ext cx="2265364" cy="700705"/>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a:t>
                </a:r>
                <a:r>
                  <a:rPr lang="en-US" sz="2800">
                    <a:solidFill>
                      <a:srgbClr val="0000CC"/>
                    </a:solidFill>
                    <a:latin typeface="Times New Roman" panose="02020603050405020304" pitchFamily="18" charset="0"/>
                    <a:ea typeface="Calibri" panose="020F0502020204030204" pitchFamily="34" charset="0"/>
                  </a:rPr>
                  <a:t>AM = </a:t>
                </a:r>
                <a14:m>
                  <m:oMath xmlns:m="http://schemas.openxmlformats.org/officeDocument/2006/math">
                    <m:f>
                      <m:fPr>
                        <m:ctrlPr>
                          <a:rPr lang="vi-VN" sz="2800" i="1">
                            <a:solidFill>
                              <a:srgbClr val="0000CC"/>
                            </a:solidFill>
                            <a:latin typeface="Cambria Math" panose="02040503050406030204" pitchFamily="18" charset="0"/>
                            <a:cs typeface="Times New Roman" panose="02020603050405020304" pitchFamily="18" charset="0"/>
                          </a:rPr>
                        </m:ctrlPr>
                      </m:fPr>
                      <m:num>
                        <m:r>
                          <a:rPr lang="en-US" sz="2800">
                            <a:solidFill>
                              <a:srgbClr val="0000CC"/>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a:solidFill>
                              <a:srgbClr val="0000CC"/>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solidFill>
                      <a:srgbClr val="0000CC"/>
                    </a:solidFill>
                    <a:latin typeface="Times New Roman" panose="02020603050405020304" pitchFamily="18" charset="0"/>
                    <a:ea typeface="Calibri" panose="020F0502020204030204" pitchFamily="34" charset="0"/>
                  </a:rPr>
                  <a:t>BC</a:t>
                </a:r>
                <a:r>
                  <a:rPr lang="en-US" sz="2800" i="1">
                    <a:solidFill>
                      <a:srgbClr val="0000CC"/>
                    </a:solidFill>
                    <a:latin typeface="Times New Roman" panose="02020603050405020304" pitchFamily="18" charset="0"/>
                    <a:ea typeface="Calibri" panose="020F0502020204030204" pitchFamily="34" charset="0"/>
                  </a:rPr>
                  <a:t> </a:t>
                </a:r>
                <a:endParaRPr lang="vi-VN" sz="2800">
                  <a:solidFill>
                    <a:srgbClr val="0000CC"/>
                  </a:solidFill>
                </a:endParaRPr>
              </a:p>
            </p:txBody>
          </p:sp>
        </mc:Choice>
        <mc:Fallback xmlns="">
          <p:sp>
            <p:nvSpPr>
              <p:cNvPr id="35" name="Rectangle 34">
                <a:extLst>
                  <a:ext uri="{FF2B5EF4-FFF2-40B4-BE49-F238E27FC236}">
                    <a16:creationId xmlns:a16="http://schemas.microsoft.com/office/drawing/2014/main" id="{89648A4A-311A-4418-B18C-C091BEA48231}"/>
                  </a:ext>
                </a:extLst>
              </p:cNvPr>
              <p:cNvSpPr>
                <a:spLocks noRot="1" noChangeAspect="1" noMove="1" noResize="1" noEditPoints="1" noAdjustHandles="1" noChangeArrowheads="1" noChangeShapeType="1" noTextEdit="1"/>
              </p:cNvSpPr>
              <p:nvPr/>
            </p:nvSpPr>
            <p:spPr>
              <a:xfrm>
                <a:off x="6719868" y="5307014"/>
                <a:ext cx="2265364" cy="700705"/>
              </a:xfrm>
              <a:prstGeom prst="rect">
                <a:avLst/>
              </a:prstGeom>
              <a:blipFill>
                <a:blip r:embed="rId6"/>
                <a:stretch>
                  <a:fillRect l="-5376" r="-538" b="-10435"/>
                </a:stretch>
              </a:blipFill>
            </p:spPr>
            <p:txBody>
              <a:bodyPr/>
              <a:lstStyle/>
              <a:p>
                <a:r>
                  <a:rPr lang="vi-VN">
                    <a:noFill/>
                  </a:rPr>
                  <a:t> </a:t>
                </a:r>
              </a:p>
            </p:txBody>
          </p:sp>
        </mc:Fallback>
      </mc:AlternateContent>
    </p:spTree>
    <p:extLst>
      <p:ext uri="{BB962C8B-B14F-4D97-AF65-F5344CB8AC3E}">
        <p14:creationId xmlns:p14="http://schemas.microsoft.com/office/powerpoint/2010/main" val="7573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8" grpId="0"/>
      <p:bldP spid="31" grpId="0"/>
      <p:bldP spid="33"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1837459" y="429491"/>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3</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B269414-9E70-449E-B842-A51C771968FA}"/>
                  </a:ext>
                </a:extLst>
              </p:cNvPr>
              <p:cNvSpPr txBox="1"/>
              <p:nvPr/>
            </p:nvSpPr>
            <p:spPr>
              <a:xfrm>
                <a:off x="2909455" y="415637"/>
                <a:ext cx="8201891" cy="14137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chữ nhật ABCD có điểm E nằm trên cạnh CD sao cho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𝐴𝐸𝐵</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78</m:t>
                        </m:r>
                      </m:e>
                      <m:sup>
                        <m:r>
                          <a:rPr lang="en-US" sz="2800" b="0" i="1" smtClean="0">
                            <a:latin typeface="Cambria Math" panose="02040503050406030204" pitchFamily="18" charset="0"/>
                          </a:rPr>
                          <m:t>0</m:t>
                        </m:r>
                      </m:sup>
                    </m:sSup>
                  </m:oMath>
                </a14:m>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𝐸𝐵𝐶</m:t>
                        </m:r>
                      </m:e>
                    </m:acc>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39</m:t>
                        </m:r>
                      </m:e>
                      <m:sup>
                        <m:r>
                          <a:rPr lang="en-US" sz="2800" b="0" i="1" smtClean="0">
                            <a:latin typeface="Cambria Math" panose="02040503050406030204" pitchFamily="18" charset="0"/>
                          </a:rPr>
                          <m:t>0</m:t>
                        </m:r>
                      </m:sup>
                    </m:sSup>
                  </m:oMath>
                </a14:m>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Tính số đo của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𝐵𝐸𝐶</m:t>
                        </m:r>
                      </m:e>
                    </m:acc>
                    <m:r>
                      <a:rPr lang="en-US" sz="2800" b="0" i="1" smtClean="0">
                        <a:latin typeface="Cambria Math" panose="02040503050406030204" pitchFamily="18" charset="0"/>
                      </a:rPr>
                      <m:t> </m:t>
                    </m:r>
                    <m:r>
                      <a:rPr lang="en-US" sz="2800" b="0" i="1" smtClean="0">
                        <a:latin typeface="Cambria Math" panose="02040503050406030204" pitchFamily="18" charset="0"/>
                      </a:rPr>
                      <m:t>𝑣</m:t>
                    </m:r>
                    <m:r>
                      <a:rPr lang="en-US" sz="2800" b="0" i="1" smtClean="0">
                        <a:latin typeface="Cambria Math" panose="02040503050406030204" pitchFamily="18" charset="0"/>
                      </a:rPr>
                      <m:t>à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𝐸𝐴𝐵</m:t>
                        </m:r>
                      </m:e>
                    </m:acc>
                  </m:oMath>
                </a14:m>
                <a:endParaRPr lang="vi-VN" sz="280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B269414-9E70-449E-B842-A51C771968FA}"/>
                  </a:ext>
                </a:extLst>
              </p:cNvPr>
              <p:cNvSpPr txBox="1">
                <a:spLocks noRot="1" noChangeAspect="1" noMove="1" noResize="1" noEditPoints="1" noAdjustHandles="1" noChangeArrowheads="1" noChangeShapeType="1" noTextEdit="1"/>
              </p:cNvSpPr>
              <p:nvPr/>
            </p:nvSpPr>
            <p:spPr>
              <a:xfrm>
                <a:off x="2909455" y="415637"/>
                <a:ext cx="8201891" cy="1413720"/>
              </a:xfrm>
              <a:prstGeom prst="rect">
                <a:avLst/>
              </a:prstGeom>
              <a:blipFill>
                <a:blip r:embed="rId3"/>
                <a:stretch>
                  <a:fillRect l="-1486" t="-4310" r="-1114" b="-11207"/>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id="{FC5EF2B9-E64B-467D-8EC7-BA344F348514}"/>
              </a:ext>
            </a:extLst>
          </p:cNvPr>
          <p:cNvSpPr txBox="1"/>
          <p:nvPr/>
        </p:nvSpPr>
        <p:spPr>
          <a:xfrm>
            <a:off x="5100596" y="1737778"/>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27B8B9BA-9D15-414F-892B-75CDC4FDE516}"/>
              </a:ext>
            </a:extLst>
          </p:cNvPr>
          <p:cNvGrpSpPr/>
          <p:nvPr/>
        </p:nvGrpSpPr>
        <p:grpSpPr>
          <a:xfrm>
            <a:off x="8866827" y="999870"/>
            <a:ext cx="2535036" cy="2572052"/>
            <a:chOff x="7980563" y="964701"/>
            <a:chExt cx="2535036" cy="2572052"/>
          </a:xfrm>
        </p:grpSpPr>
        <p:grpSp>
          <p:nvGrpSpPr>
            <p:cNvPr id="8" name="Group 7">
              <a:extLst>
                <a:ext uri="{FF2B5EF4-FFF2-40B4-BE49-F238E27FC236}">
                  <a16:creationId xmlns:a16="http://schemas.microsoft.com/office/drawing/2014/main" id="{37EE46F2-2805-48A7-89C3-EA8DD444C229}"/>
                </a:ext>
              </a:extLst>
            </p:cNvPr>
            <p:cNvGrpSpPr/>
            <p:nvPr/>
          </p:nvGrpSpPr>
          <p:grpSpPr>
            <a:xfrm>
              <a:off x="7980563" y="964701"/>
              <a:ext cx="2535036" cy="2572052"/>
              <a:chOff x="8271508" y="1941338"/>
              <a:chExt cx="2535036" cy="2572052"/>
            </a:xfrm>
          </p:grpSpPr>
          <p:grpSp>
            <p:nvGrpSpPr>
              <p:cNvPr id="9" name="Group 8">
                <a:extLst>
                  <a:ext uri="{FF2B5EF4-FFF2-40B4-BE49-F238E27FC236}">
                    <a16:creationId xmlns:a16="http://schemas.microsoft.com/office/drawing/2014/main" id="{D225A762-0092-4919-B874-1E34311F4BE4}"/>
                  </a:ext>
                </a:extLst>
              </p:cNvPr>
              <p:cNvGrpSpPr/>
              <p:nvPr/>
            </p:nvGrpSpPr>
            <p:grpSpPr>
              <a:xfrm>
                <a:off x="8271508" y="1941338"/>
                <a:ext cx="2535036" cy="2572052"/>
                <a:chOff x="7626660" y="839047"/>
                <a:chExt cx="3145701" cy="2930589"/>
              </a:xfrm>
            </p:grpSpPr>
            <p:sp>
              <p:nvSpPr>
                <p:cNvPr id="21" name="Rectangle 20">
                  <a:extLst>
                    <a:ext uri="{FF2B5EF4-FFF2-40B4-BE49-F238E27FC236}">
                      <a16:creationId xmlns:a16="http://schemas.microsoft.com/office/drawing/2014/main" id="{A46C0F2D-4838-46FE-AAD9-56FED104E076}"/>
                    </a:ext>
                  </a:extLst>
                </p:cNvPr>
                <p:cNvSpPr/>
                <p:nvPr/>
              </p:nvSpPr>
              <p:spPr>
                <a:xfrm>
                  <a:off x="8128001" y="1126353"/>
                  <a:ext cx="2216674" cy="2137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1936C517-8378-47DD-8E52-66FD479E4ECA}"/>
                    </a:ext>
                  </a:extLst>
                </p:cNvPr>
                <p:cNvSpPr txBox="1"/>
                <p:nvPr/>
              </p:nvSpPr>
              <p:spPr>
                <a:xfrm>
                  <a:off x="7626660" y="839047"/>
                  <a:ext cx="483590"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393A6D7-00ED-4C09-8E89-2900D07A0FD7}"/>
                    </a:ext>
                  </a:extLst>
                </p:cNvPr>
                <p:cNvSpPr txBox="1"/>
                <p:nvPr/>
              </p:nvSpPr>
              <p:spPr>
                <a:xfrm>
                  <a:off x="10313100" y="844644"/>
                  <a:ext cx="317351" cy="59615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6D07866-22F9-442E-B484-E24CACC6ADC7}"/>
                    </a:ext>
                  </a:extLst>
                </p:cNvPr>
                <p:cNvSpPr txBox="1"/>
                <p:nvPr/>
              </p:nvSpPr>
              <p:spPr>
                <a:xfrm>
                  <a:off x="10269462" y="2942216"/>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10823C3-C6D0-4915-BA59-F560799880D2}"/>
                    </a:ext>
                  </a:extLst>
                </p:cNvPr>
                <p:cNvSpPr txBox="1"/>
                <p:nvPr/>
              </p:nvSpPr>
              <p:spPr>
                <a:xfrm>
                  <a:off x="7642798" y="2998747"/>
                  <a:ext cx="467452"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C30BEFA-635B-45B5-8993-A748F5BB757B}"/>
                    </a:ext>
                  </a:extLst>
                </p:cNvPr>
                <p:cNvSpPr txBox="1"/>
                <p:nvPr/>
              </p:nvSpPr>
              <p:spPr>
                <a:xfrm>
                  <a:off x="9053638" y="3173481"/>
                  <a:ext cx="632454"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AA8B0694-A42D-4D0A-8847-9B90454D132C}"/>
                    </a:ext>
                  </a:extLst>
                </p:cNvPr>
                <p:cNvSpPr txBox="1"/>
                <p:nvPr/>
              </p:nvSpPr>
              <p:spPr>
                <a:xfrm>
                  <a:off x="9830450" y="1722884"/>
                  <a:ext cx="941911" cy="420816"/>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39</a:t>
                  </a:r>
                  <a:r>
                    <a:rPr lang="en-US" baseline="30000">
                      <a:latin typeface="Times New Roman" panose="02020603050405020304" pitchFamily="18" charset="0"/>
                      <a:cs typeface="Times New Roman" panose="02020603050405020304" pitchFamily="18" charset="0"/>
                    </a:rPr>
                    <a:t>0</a:t>
                  </a:r>
                  <a:endParaRPr lang="vi-VN">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5E731CCE-59EB-4E50-AF0D-9B4F39867FC6}"/>
                    </a:ext>
                  </a:extLst>
                </p:cNvPr>
                <p:cNvSpPr txBox="1"/>
                <p:nvPr/>
              </p:nvSpPr>
              <p:spPr>
                <a:xfrm>
                  <a:off x="9001268" y="2444175"/>
                  <a:ext cx="941911" cy="420816"/>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78</a:t>
                  </a:r>
                  <a:r>
                    <a:rPr lang="en-US" baseline="30000">
                      <a:latin typeface="Times New Roman" panose="02020603050405020304" pitchFamily="18" charset="0"/>
                      <a:cs typeface="Times New Roman" panose="02020603050405020304" pitchFamily="18" charset="0"/>
                    </a:rPr>
                    <a:t>0</a:t>
                  </a:r>
                  <a:endParaRPr lang="vi-VN">
                    <a:latin typeface="Times New Roman" panose="020206030504050203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2B004C81-50FC-4EFD-AB28-590B70538794}"/>
                  </a:ext>
                </a:extLst>
              </p:cNvPr>
              <p:cNvSpPr/>
              <p:nvPr/>
            </p:nvSpPr>
            <p:spPr>
              <a:xfrm>
                <a:off x="8672732" y="3894406"/>
                <a:ext cx="234462" cy="1758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27" name="Straight Connector 26">
              <a:extLst>
                <a:ext uri="{FF2B5EF4-FFF2-40B4-BE49-F238E27FC236}">
                  <a16:creationId xmlns:a16="http://schemas.microsoft.com/office/drawing/2014/main" id="{04024FFE-31E0-4629-8F9C-E5789A6120D9}"/>
                </a:ext>
              </a:extLst>
            </p:cNvPr>
            <p:cNvCxnSpPr>
              <a:cxnSpLocks/>
            </p:cNvCxnSpPr>
            <p:nvPr/>
          </p:nvCxnSpPr>
          <p:spPr>
            <a:xfrm flipH="1">
              <a:off x="9298746" y="1209822"/>
              <a:ext cx="865162" cy="1871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FA30BD-2739-4E6B-8AB3-72E225535BE5}"/>
                </a:ext>
              </a:extLst>
            </p:cNvPr>
            <p:cNvCxnSpPr>
              <a:cxnSpLocks/>
            </p:cNvCxnSpPr>
            <p:nvPr/>
          </p:nvCxnSpPr>
          <p:spPr>
            <a:xfrm flipH="1" flipV="1">
              <a:off x="8384345" y="1216855"/>
              <a:ext cx="914401" cy="1856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9C8B85B1-ABEC-43EF-B1D9-CD6B5500EF21}"/>
              </a:ext>
            </a:extLst>
          </p:cNvPr>
          <p:cNvSpPr/>
          <p:nvPr/>
        </p:nvSpPr>
        <p:spPr>
          <a:xfrm>
            <a:off x="1019538" y="2398172"/>
            <a:ext cx="3489867" cy="523220"/>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B868DADE-FF62-40CA-B2C0-6D0DEC703C32}"/>
                  </a:ext>
                </a:extLst>
              </p:cNvPr>
              <p:cNvSpPr/>
              <p:nvPr/>
            </p:nvSpPr>
            <p:spPr>
              <a:xfrm>
                <a:off x="950853" y="2830252"/>
                <a:ext cx="3654697" cy="537583"/>
              </a:xfrm>
              <a:prstGeom prst="rect">
                <a:avLst/>
              </a:prstGeom>
            </p:spPr>
            <p:txBody>
              <a:bodyPr wrap="square">
                <a:spAutoFit/>
              </a:bodyPr>
              <a:lstStyle/>
              <a:p>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𝐸𝐵𝐶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39" name="Rectangle 38">
                <a:extLst>
                  <a:ext uri="{FF2B5EF4-FFF2-40B4-BE49-F238E27FC236}">
                    <a16:creationId xmlns:a16="http://schemas.microsoft.com/office/drawing/2014/main" id="{B868DADE-FF62-40CA-B2C0-6D0DEC703C32}"/>
                  </a:ext>
                </a:extLst>
              </p:cNvPr>
              <p:cNvSpPr>
                <a:spLocks noRot="1" noChangeAspect="1" noMove="1" noResize="1" noEditPoints="1" noAdjustHandles="1" noChangeArrowheads="1" noChangeShapeType="1" noTextEdit="1"/>
              </p:cNvSpPr>
              <p:nvPr/>
            </p:nvSpPr>
            <p:spPr>
              <a:xfrm>
                <a:off x="950853" y="2830252"/>
                <a:ext cx="3654697" cy="537583"/>
              </a:xfrm>
              <a:prstGeom prst="rect">
                <a:avLst/>
              </a:prstGeom>
              <a:blipFill>
                <a:blip r:embed="rId4"/>
                <a:stretch>
                  <a:fillRect t="-7955"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1C18BD8D-597B-4141-BE3F-280CFB1FD351}"/>
                  </a:ext>
                </a:extLst>
              </p:cNvPr>
              <p:cNvSpPr/>
              <p:nvPr/>
            </p:nvSpPr>
            <p:spPr>
              <a:xfrm>
                <a:off x="862855" y="3294276"/>
                <a:ext cx="3790890"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+ 39</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1" name="Rectangle 40">
                <a:extLst>
                  <a:ext uri="{FF2B5EF4-FFF2-40B4-BE49-F238E27FC236}">
                    <a16:creationId xmlns:a16="http://schemas.microsoft.com/office/drawing/2014/main" id="{1C18BD8D-597B-4141-BE3F-280CFB1FD351}"/>
                  </a:ext>
                </a:extLst>
              </p:cNvPr>
              <p:cNvSpPr>
                <a:spLocks noRot="1" noChangeAspect="1" noMove="1" noResize="1" noEditPoints="1" noAdjustHandles="1" noChangeArrowheads="1" noChangeShapeType="1" noTextEdit="1"/>
              </p:cNvSpPr>
              <p:nvPr/>
            </p:nvSpPr>
            <p:spPr>
              <a:xfrm>
                <a:off x="862855" y="3294276"/>
                <a:ext cx="3790890" cy="537583"/>
              </a:xfrm>
              <a:prstGeom prst="rect">
                <a:avLst/>
              </a:prstGeom>
              <a:blipFill>
                <a:blip r:embed="rId5"/>
                <a:stretch>
                  <a:fillRect l="-3382" t="-8989" b="-303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C87682A9-2FEF-4257-9D43-9706EC1E4D3C}"/>
                  </a:ext>
                </a:extLst>
              </p:cNvPr>
              <p:cNvSpPr/>
              <p:nvPr/>
            </p:nvSpPr>
            <p:spPr>
              <a:xfrm>
                <a:off x="837063" y="3742631"/>
                <a:ext cx="3862806"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a:t>
                </a:r>
                <a:endParaRPr lang="vi-VN" sz="2800">
                  <a:latin typeface="Times New Roman" panose="02020603050405020304" pitchFamily="18" charset="0"/>
                  <a:cs typeface="Times New Roman" panose="02020603050405020304" pitchFamily="18" charset="0"/>
                </a:endParaRPr>
              </a:p>
            </p:txBody>
          </p:sp>
        </mc:Choice>
        <mc:Fallback xmlns="">
          <p:sp>
            <p:nvSpPr>
              <p:cNvPr id="43" name="Rectangle 42">
                <a:extLst>
                  <a:ext uri="{FF2B5EF4-FFF2-40B4-BE49-F238E27FC236}">
                    <a16:creationId xmlns:a16="http://schemas.microsoft.com/office/drawing/2014/main" id="{C87682A9-2FEF-4257-9D43-9706EC1E4D3C}"/>
                  </a:ext>
                </a:extLst>
              </p:cNvPr>
              <p:cNvSpPr>
                <a:spLocks noRot="1" noChangeAspect="1" noMove="1" noResize="1" noEditPoints="1" noAdjustHandles="1" noChangeArrowheads="1" noChangeShapeType="1" noTextEdit="1"/>
              </p:cNvSpPr>
              <p:nvPr/>
            </p:nvSpPr>
            <p:spPr>
              <a:xfrm>
                <a:off x="837063" y="3742631"/>
                <a:ext cx="3862806" cy="537583"/>
              </a:xfrm>
              <a:prstGeom prst="rect">
                <a:avLst/>
              </a:prstGeom>
              <a:blipFill>
                <a:blip r:embed="rId6"/>
                <a:stretch>
                  <a:fillRect l="-3155"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59057E8D-DDD3-4D79-AD05-56A6E7DF2DAD}"/>
                  </a:ext>
                </a:extLst>
              </p:cNvPr>
              <p:cNvSpPr/>
              <p:nvPr/>
            </p:nvSpPr>
            <p:spPr>
              <a:xfrm>
                <a:off x="850709" y="4193006"/>
                <a:ext cx="6641911" cy="537583"/>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𝐶𝐸𝐵</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180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5" name="Rectangle 44">
                <a:extLst>
                  <a:ext uri="{FF2B5EF4-FFF2-40B4-BE49-F238E27FC236}">
                    <a16:creationId xmlns:a16="http://schemas.microsoft.com/office/drawing/2014/main" id="{59057E8D-DDD3-4D79-AD05-56A6E7DF2DAD}"/>
                  </a:ext>
                </a:extLst>
              </p:cNvPr>
              <p:cNvSpPr>
                <a:spLocks noRot="1" noChangeAspect="1" noMove="1" noResize="1" noEditPoints="1" noAdjustHandles="1" noChangeArrowheads="1" noChangeShapeType="1" noTextEdit="1"/>
              </p:cNvSpPr>
              <p:nvPr/>
            </p:nvSpPr>
            <p:spPr>
              <a:xfrm>
                <a:off x="850709" y="4193006"/>
                <a:ext cx="6641911" cy="537583"/>
              </a:xfrm>
              <a:prstGeom prst="rect">
                <a:avLst/>
              </a:prstGeom>
              <a:blipFill>
                <a:blip r:embed="rId7"/>
                <a:stretch>
                  <a:fillRect l="-1928" t="-9091"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899367E9-CAE3-4A26-8730-5D555D8B359B}"/>
                  </a:ext>
                </a:extLst>
              </p:cNvPr>
              <p:cNvSpPr/>
              <p:nvPr/>
            </p:nvSpPr>
            <p:spPr>
              <a:xfrm>
                <a:off x="872324" y="4672700"/>
                <a:ext cx="5128609"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+ 78</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180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7" name="Rectangle 46">
                <a:extLst>
                  <a:ext uri="{FF2B5EF4-FFF2-40B4-BE49-F238E27FC236}">
                    <a16:creationId xmlns:a16="http://schemas.microsoft.com/office/drawing/2014/main" id="{899367E9-CAE3-4A26-8730-5D555D8B359B}"/>
                  </a:ext>
                </a:extLst>
              </p:cNvPr>
              <p:cNvSpPr>
                <a:spLocks noRot="1" noChangeAspect="1" noMove="1" noResize="1" noEditPoints="1" noAdjustHandles="1" noChangeArrowheads="1" noChangeShapeType="1" noTextEdit="1"/>
              </p:cNvSpPr>
              <p:nvPr/>
            </p:nvSpPr>
            <p:spPr>
              <a:xfrm>
                <a:off x="872324" y="4672700"/>
                <a:ext cx="5128609" cy="537583"/>
              </a:xfrm>
              <a:prstGeom prst="rect">
                <a:avLst/>
              </a:prstGeom>
              <a:blipFill>
                <a:blip r:embed="rId8"/>
                <a:stretch>
                  <a:fillRect l="-2378"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C13B6D6A-5400-468D-8B95-B39E473B2BD7}"/>
                  </a:ext>
                </a:extLst>
              </p:cNvPr>
              <p:cNvSpPr/>
              <p:nvPr/>
            </p:nvSpPr>
            <p:spPr>
              <a:xfrm>
                <a:off x="878006" y="5148351"/>
                <a:ext cx="7890488"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endParaRPr lang="vi-VN" sz="2800">
                  <a:latin typeface="Times New Roman" panose="02020603050405020304" pitchFamily="18" charset="0"/>
                  <a:cs typeface="Times New Roman" panose="02020603050405020304" pitchFamily="18" charset="0"/>
                </a:endParaRPr>
              </a:p>
            </p:txBody>
          </p:sp>
        </mc:Choice>
        <mc:Fallback xmlns="">
          <p:sp>
            <p:nvSpPr>
              <p:cNvPr id="49" name="Rectangle 48">
                <a:extLst>
                  <a:ext uri="{FF2B5EF4-FFF2-40B4-BE49-F238E27FC236}">
                    <a16:creationId xmlns:a16="http://schemas.microsoft.com/office/drawing/2014/main" id="{C13B6D6A-5400-468D-8B95-B39E473B2BD7}"/>
                  </a:ext>
                </a:extLst>
              </p:cNvPr>
              <p:cNvSpPr>
                <a:spLocks noRot="1" noChangeAspect="1" noMove="1" noResize="1" noEditPoints="1" noAdjustHandles="1" noChangeArrowheads="1" noChangeShapeType="1" noTextEdit="1"/>
              </p:cNvSpPr>
              <p:nvPr/>
            </p:nvSpPr>
            <p:spPr>
              <a:xfrm>
                <a:off x="878006" y="5148351"/>
                <a:ext cx="7890488" cy="537583"/>
              </a:xfrm>
              <a:prstGeom prst="rect">
                <a:avLst/>
              </a:prstGeom>
              <a:blipFill>
                <a:blip r:embed="rId9"/>
                <a:stretch>
                  <a:fillRect l="-1546"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889ED10D-5E63-4C80-A701-56812D8C3E18}"/>
                  </a:ext>
                </a:extLst>
              </p:cNvPr>
              <p:cNvSpPr/>
              <p:nvPr/>
            </p:nvSpPr>
            <p:spPr>
              <a:xfrm>
                <a:off x="910971" y="5600749"/>
                <a:ext cx="8642461" cy="537583"/>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 (1), (2)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𝐸𝐴𝐵</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le trong).</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mc:Choice>
        <mc:Fallback xmlns="">
          <p:sp>
            <p:nvSpPr>
              <p:cNvPr id="51" name="Rectangle 50">
                <a:extLst>
                  <a:ext uri="{FF2B5EF4-FFF2-40B4-BE49-F238E27FC236}">
                    <a16:creationId xmlns:a16="http://schemas.microsoft.com/office/drawing/2014/main" id="{889ED10D-5E63-4C80-A701-56812D8C3E18}"/>
                  </a:ext>
                </a:extLst>
              </p:cNvPr>
              <p:cNvSpPr>
                <a:spLocks noRot="1" noChangeAspect="1" noMove="1" noResize="1" noEditPoints="1" noAdjustHandles="1" noChangeArrowheads="1" noChangeShapeType="1" noTextEdit="1"/>
              </p:cNvSpPr>
              <p:nvPr/>
            </p:nvSpPr>
            <p:spPr>
              <a:xfrm>
                <a:off x="910971" y="5600749"/>
                <a:ext cx="8642461" cy="537583"/>
              </a:xfrm>
              <a:prstGeom prst="rect">
                <a:avLst/>
              </a:prstGeom>
              <a:blipFill>
                <a:blip r:embed="rId10"/>
                <a:stretch>
                  <a:fillRect l="-1410" t="-10227" b="-31818"/>
                </a:stretch>
              </a:blipFill>
            </p:spPr>
            <p:txBody>
              <a:bodyPr/>
              <a:lstStyle/>
              <a:p>
                <a:r>
                  <a:rPr lang="vi-VN">
                    <a:noFill/>
                  </a:rPr>
                  <a:t> </a:t>
                </a:r>
              </a:p>
            </p:txBody>
          </p:sp>
        </mc:Fallback>
      </mc:AlternateContent>
    </p:spTree>
    <p:extLst>
      <p:ext uri="{BB962C8B-B14F-4D97-AF65-F5344CB8AC3E}">
        <p14:creationId xmlns:p14="http://schemas.microsoft.com/office/powerpoint/2010/main" val="279182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75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left)">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ipe(left)">
                                      <p:cBhvr>
                                        <p:cTn id="5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7" grpId="0"/>
      <p:bldP spid="39" grpId="0"/>
      <p:bldP spid="41" grpId="0"/>
      <p:bldP spid="43" grpId="0"/>
      <p:bldP spid="45" grpId="0"/>
      <p:bldP spid="47" grpId="0"/>
      <p:bldP spid="49"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DF42EF-911D-456C-BE99-CCC27C40C7F7}"/>
              </a:ext>
            </a:extLst>
          </p:cNvPr>
          <p:cNvSpPr txBox="1"/>
          <p:nvPr/>
        </p:nvSpPr>
        <p:spPr>
          <a:xfrm>
            <a:off x="1774209" y="423081"/>
            <a:ext cx="9949218" cy="2246769"/>
          </a:xfrm>
          <a:prstGeom prst="rect">
            <a:avLst/>
          </a:prstGeom>
          <a:noFill/>
        </p:spPr>
        <p:txBody>
          <a:bodyPr wrap="square" rtlCol="0">
            <a:spAutoFit/>
          </a:bodyPr>
          <a:lstStyle/>
          <a:p>
            <a:pPr algn="just"/>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a:t>
            </a:r>
            <a:r>
              <a:rPr lang="en-US" sz="2800">
                <a:solidFill>
                  <a:schemeClr val="accent6">
                    <a:lumMod val="75000"/>
                  </a:schemeClr>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Một khu v</a:t>
            </a:r>
            <a:r>
              <a:rPr lang="vi-VN" sz="2800">
                <a:latin typeface="Times New Roman" panose="02020603050405020304" pitchFamily="18" charset="0"/>
                <a:cs typeface="Times New Roman" panose="02020603050405020304" pitchFamily="18" charset="0"/>
              </a:rPr>
              <a:t>ườn có dạng tứ giác ABCD với các góc A, B, C, D là góc vuông. AB = 400m, AD = 300m. Người ta đã làm một cái hố nước có dạng hình tròn. Khi đó vị trí C không còn nằm trong khu vườn nữa (Hình 52). Tính khoảng cách từ vị trí C đến mỗi vị trí A, B, C, D </a:t>
            </a:r>
          </a:p>
        </p:txBody>
      </p:sp>
      <p:grpSp>
        <p:nvGrpSpPr>
          <p:cNvPr id="17" name="Group 16">
            <a:extLst>
              <a:ext uri="{FF2B5EF4-FFF2-40B4-BE49-F238E27FC236}">
                <a16:creationId xmlns:a16="http://schemas.microsoft.com/office/drawing/2014/main" id="{37F090E6-E917-4E91-81E3-CF40F9A44A74}"/>
              </a:ext>
            </a:extLst>
          </p:cNvPr>
          <p:cNvGrpSpPr/>
          <p:nvPr/>
        </p:nvGrpSpPr>
        <p:grpSpPr>
          <a:xfrm>
            <a:off x="7942997" y="2320120"/>
            <a:ext cx="3998792" cy="3193576"/>
            <a:chOff x="7806520" y="2361063"/>
            <a:chExt cx="3998792" cy="3193576"/>
          </a:xfrm>
        </p:grpSpPr>
        <p:pic>
          <p:nvPicPr>
            <p:cNvPr id="13" name="Picture 12">
              <a:extLst>
                <a:ext uri="{FF2B5EF4-FFF2-40B4-BE49-F238E27FC236}">
                  <a16:creationId xmlns:a16="http://schemas.microsoft.com/office/drawing/2014/main" id="{B1A9CEE8-37DB-431E-9206-54696E3963AD}"/>
                </a:ext>
              </a:extLst>
            </p:cNvPr>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83941" y="2361063"/>
              <a:ext cx="3821371" cy="3193576"/>
            </a:xfrm>
            <a:prstGeom prst="rect">
              <a:avLst/>
            </a:prstGeom>
            <a:noFill/>
            <a:ln>
              <a:noFill/>
            </a:ln>
          </p:spPr>
        </p:pic>
        <p:sp>
          <p:nvSpPr>
            <p:cNvPr id="14" name="TextBox 13">
              <a:extLst>
                <a:ext uri="{FF2B5EF4-FFF2-40B4-BE49-F238E27FC236}">
                  <a16:creationId xmlns:a16="http://schemas.microsoft.com/office/drawing/2014/main" id="{FFCA0749-D58D-4E31-8873-747263BE22B2}"/>
                </a:ext>
              </a:extLst>
            </p:cNvPr>
            <p:cNvSpPr txBox="1"/>
            <p:nvPr/>
          </p:nvSpPr>
          <p:spPr>
            <a:xfrm>
              <a:off x="7833815" y="2483892"/>
              <a:ext cx="586854" cy="523220"/>
            </a:xfrm>
            <a:prstGeom prst="rect">
              <a:avLst/>
            </a:prstGeom>
            <a:noFill/>
          </p:spPr>
          <p:txBody>
            <a:bodyPr wrap="square" rtlCol="0">
              <a:spAutoFit/>
            </a:bodyPr>
            <a:lstStyle/>
            <a:p>
              <a:r>
                <a:rPr lang="vi-VN" sz="2800"/>
                <a:t>A</a:t>
              </a:r>
            </a:p>
          </p:txBody>
        </p:sp>
        <p:sp>
          <p:nvSpPr>
            <p:cNvPr id="15" name="TextBox 14">
              <a:extLst>
                <a:ext uri="{FF2B5EF4-FFF2-40B4-BE49-F238E27FC236}">
                  <a16:creationId xmlns:a16="http://schemas.microsoft.com/office/drawing/2014/main" id="{D3649B4E-D0FE-48A1-8529-DC3A43CF04EA}"/>
                </a:ext>
              </a:extLst>
            </p:cNvPr>
            <p:cNvSpPr txBox="1"/>
            <p:nvPr/>
          </p:nvSpPr>
          <p:spPr>
            <a:xfrm>
              <a:off x="10849970" y="2429300"/>
              <a:ext cx="586854" cy="523220"/>
            </a:xfrm>
            <a:prstGeom prst="rect">
              <a:avLst/>
            </a:prstGeom>
            <a:noFill/>
          </p:spPr>
          <p:txBody>
            <a:bodyPr wrap="square" rtlCol="0">
              <a:spAutoFit/>
            </a:bodyPr>
            <a:lstStyle/>
            <a:p>
              <a:r>
                <a:rPr lang="vi-VN" sz="2800"/>
                <a:t>B</a:t>
              </a:r>
            </a:p>
          </p:txBody>
        </p:sp>
        <p:sp>
          <p:nvSpPr>
            <p:cNvPr id="16" name="TextBox 15">
              <a:extLst>
                <a:ext uri="{FF2B5EF4-FFF2-40B4-BE49-F238E27FC236}">
                  <a16:creationId xmlns:a16="http://schemas.microsoft.com/office/drawing/2014/main" id="{41006017-B57E-4E89-A59B-6E7EA6BD1C4B}"/>
                </a:ext>
              </a:extLst>
            </p:cNvPr>
            <p:cNvSpPr txBox="1"/>
            <p:nvPr/>
          </p:nvSpPr>
          <p:spPr>
            <a:xfrm>
              <a:off x="7806520" y="4380930"/>
              <a:ext cx="586854" cy="523220"/>
            </a:xfrm>
            <a:prstGeom prst="rect">
              <a:avLst/>
            </a:prstGeom>
            <a:noFill/>
          </p:spPr>
          <p:txBody>
            <a:bodyPr wrap="square" rtlCol="0">
              <a:spAutoFit/>
            </a:bodyPr>
            <a:lstStyle/>
            <a:p>
              <a:r>
                <a:rPr lang="vi-VN" sz="2800"/>
                <a:t>D</a:t>
              </a:r>
            </a:p>
          </p:txBody>
        </p:sp>
      </p:grpSp>
      <p:sp>
        <p:nvSpPr>
          <p:cNvPr id="18" name="TextBox 17">
            <a:extLst>
              <a:ext uri="{FF2B5EF4-FFF2-40B4-BE49-F238E27FC236}">
                <a16:creationId xmlns:a16="http://schemas.microsoft.com/office/drawing/2014/main" id="{296D9B6E-CFB7-4FE3-8DDA-ACB882F3B6A7}"/>
              </a:ext>
            </a:extLst>
          </p:cNvPr>
          <p:cNvSpPr txBox="1"/>
          <p:nvPr/>
        </p:nvSpPr>
        <p:spPr>
          <a:xfrm>
            <a:off x="4745754" y="225639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A110548-250D-48CD-9D57-CFD5C42C3BB6}"/>
              </a:ext>
            </a:extLst>
          </p:cNvPr>
          <p:cNvSpPr/>
          <p:nvPr/>
        </p:nvSpPr>
        <p:spPr>
          <a:xfrm>
            <a:off x="582586" y="2944082"/>
            <a:ext cx="5323893"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chữ nhật nên</a:t>
            </a:r>
            <a:endParaRPr lang="vi-VN" sz="2800">
              <a:solidFill>
                <a:srgbClr val="0000CC"/>
              </a:solidFill>
            </a:endParaRPr>
          </a:p>
        </p:txBody>
      </p:sp>
      <p:sp>
        <p:nvSpPr>
          <p:cNvPr id="22" name="Rectangle 21">
            <a:extLst>
              <a:ext uri="{FF2B5EF4-FFF2-40B4-BE49-F238E27FC236}">
                <a16:creationId xmlns:a16="http://schemas.microsoft.com/office/drawing/2014/main" id="{E4D78942-6B55-4C4F-BB04-29E38155DE4F}"/>
              </a:ext>
            </a:extLst>
          </p:cNvPr>
          <p:cNvSpPr/>
          <p:nvPr/>
        </p:nvSpPr>
        <p:spPr>
          <a:xfrm>
            <a:off x="591404" y="3351495"/>
            <a:ext cx="6096000" cy="523220"/>
          </a:xfrm>
          <a:prstGeom prst="rect">
            <a:avLst/>
          </a:prstGeom>
        </p:spPr>
        <p:txBody>
          <a:bodyPr>
            <a:spAutoFit/>
          </a:bodyPr>
          <a:lstStyle/>
          <a:p>
            <a:r>
              <a:rPr lang="en-US" sz="2800" i="1">
                <a:solidFill>
                  <a:srgbClr val="0000CC"/>
                </a:solidFill>
                <a:latin typeface="Times New Roman" panose="02020603050405020304" pitchFamily="18" charset="0"/>
                <a:ea typeface="Calibri" panose="020F0502020204030204" pitchFamily="34" charset="0"/>
              </a:rPr>
              <a:t>CB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AD </a:t>
            </a:r>
            <a:r>
              <a:rPr lang="en-US" sz="2800">
                <a:solidFill>
                  <a:srgbClr val="0000CC"/>
                </a:solidFill>
                <a:latin typeface="Times New Roman" panose="02020603050405020304" pitchFamily="18" charset="0"/>
                <a:ea typeface="Calibri" panose="020F0502020204030204" pitchFamily="34" charset="0"/>
              </a:rPr>
              <a:t>= 300 m , </a:t>
            </a:r>
            <a:r>
              <a:rPr lang="en-US" sz="2800" i="1">
                <a:solidFill>
                  <a:srgbClr val="0000CC"/>
                </a:solidFill>
                <a:latin typeface="Times New Roman" panose="02020603050405020304" pitchFamily="18" charset="0"/>
                <a:ea typeface="Calibri" panose="020F0502020204030204" pitchFamily="34" charset="0"/>
              </a:rPr>
              <a:t>CD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AB </a:t>
            </a:r>
            <a:r>
              <a:rPr lang="en-US" sz="2800">
                <a:solidFill>
                  <a:srgbClr val="0000CC"/>
                </a:solidFill>
                <a:latin typeface="Times New Roman" panose="02020603050405020304" pitchFamily="18" charset="0"/>
                <a:ea typeface="Calibri" panose="020F0502020204030204" pitchFamily="34" charset="0"/>
              </a:rPr>
              <a:t>= 400 m.</a:t>
            </a:r>
            <a:endParaRPr lang="vi-VN" sz="2800">
              <a:solidFill>
                <a:srgbClr val="0000CC"/>
              </a:solidFill>
            </a:endParaRPr>
          </a:p>
        </p:txBody>
      </p:sp>
      <p:sp>
        <p:nvSpPr>
          <p:cNvPr id="25" name="Rectangle 24">
            <a:extLst>
              <a:ext uri="{FF2B5EF4-FFF2-40B4-BE49-F238E27FC236}">
                <a16:creationId xmlns:a16="http://schemas.microsoft.com/office/drawing/2014/main" id="{797DF48E-66C6-4E93-993B-AB5B8825B11F}"/>
              </a:ext>
            </a:extLst>
          </p:cNvPr>
          <p:cNvSpPr/>
          <p:nvPr/>
        </p:nvSpPr>
        <p:spPr>
          <a:xfrm>
            <a:off x="627405" y="3722005"/>
            <a:ext cx="3533340"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Xét </a:t>
            </a:r>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BCD </a:t>
            </a:r>
            <a:r>
              <a:rPr lang="en-US" sz="2800">
                <a:solidFill>
                  <a:srgbClr val="0000CC"/>
                </a:solidFill>
                <a:latin typeface="Times New Roman" panose="02020603050405020304" pitchFamily="18" charset="0"/>
                <a:ea typeface="Calibri" panose="020F0502020204030204" pitchFamily="34" charset="0"/>
              </a:rPr>
              <a:t>vuông tại </a:t>
            </a:r>
            <a:r>
              <a:rPr lang="en-US" sz="2800" i="1">
                <a:solidFill>
                  <a:srgbClr val="0000CC"/>
                </a:solidFill>
                <a:latin typeface="Times New Roman" panose="02020603050405020304" pitchFamily="18" charset="0"/>
                <a:ea typeface="Calibri" panose="020F0502020204030204" pitchFamily="34" charset="0"/>
              </a:rPr>
              <a:t>C</a:t>
            </a:r>
            <a:endParaRPr lang="vi-VN" sz="2800">
              <a:solidFill>
                <a:srgbClr val="0000CC"/>
              </a:solidFill>
            </a:endParaRPr>
          </a:p>
        </p:txBody>
      </p:sp>
      <p:sp>
        <p:nvSpPr>
          <p:cNvPr id="27" name="Rectangle 26">
            <a:extLst>
              <a:ext uri="{FF2B5EF4-FFF2-40B4-BE49-F238E27FC236}">
                <a16:creationId xmlns:a16="http://schemas.microsoft.com/office/drawing/2014/main" id="{41B8BD30-88A6-4E8A-AADC-7C159AADC825}"/>
              </a:ext>
            </a:extLst>
          </p:cNvPr>
          <p:cNvSpPr/>
          <p:nvPr/>
        </p:nvSpPr>
        <p:spPr>
          <a:xfrm>
            <a:off x="596190" y="4145086"/>
            <a:ext cx="5248553" cy="523220"/>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rPr>
              <a:t>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a:t>
            </a:r>
            <a:r>
              <a:rPr lang="en-US" sz="2800" i="1">
                <a:solidFill>
                  <a:srgbClr val="0000CC"/>
                </a:solidFill>
                <a:latin typeface="Times New Roman" panose="02020603050405020304" pitchFamily="18" charset="0"/>
                <a:ea typeface="Calibri" panose="020F0502020204030204" pitchFamily="34" charset="0"/>
              </a:rPr>
              <a:t>CD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a:t>
            </a:r>
            <a:r>
              <a:rPr lang="en-US" sz="2800" i="1">
                <a:solidFill>
                  <a:srgbClr val="0000CC"/>
                </a:solidFill>
                <a:latin typeface="Times New Roman" panose="02020603050405020304" pitchFamily="18" charset="0"/>
                <a:ea typeface="Calibri" panose="020F0502020204030204" pitchFamily="34" charset="0"/>
              </a:rPr>
              <a:t>CB</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(Định lý Pytago)</a:t>
            </a:r>
            <a:endParaRPr lang="vi-VN" sz="2800">
              <a:solidFill>
                <a:srgbClr val="0000CC"/>
              </a:solidFill>
            </a:endParaRPr>
          </a:p>
        </p:txBody>
      </p:sp>
      <p:sp>
        <p:nvSpPr>
          <p:cNvPr id="30" name="Rectangle 29">
            <a:extLst>
              <a:ext uri="{FF2B5EF4-FFF2-40B4-BE49-F238E27FC236}">
                <a16:creationId xmlns:a16="http://schemas.microsoft.com/office/drawing/2014/main" id="{702FB5F6-8A78-4BC6-B7DA-A14714253D96}"/>
              </a:ext>
            </a:extLst>
          </p:cNvPr>
          <p:cNvSpPr/>
          <p:nvPr/>
        </p:nvSpPr>
        <p:spPr>
          <a:xfrm>
            <a:off x="591938" y="4540871"/>
            <a:ext cx="3265638"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300</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+ 400</a:t>
            </a:r>
            <a:r>
              <a:rPr lang="en-US" sz="2800" baseline="30000">
                <a:solidFill>
                  <a:srgbClr val="0000CC"/>
                </a:solidFill>
                <a:latin typeface="Times New Roman" panose="02020603050405020304" pitchFamily="18" charset="0"/>
                <a:ea typeface="Calibri" panose="020F0502020204030204" pitchFamily="34" charset="0"/>
              </a:rPr>
              <a:t>2</a:t>
            </a:r>
            <a:endParaRPr lang="vi-VN" sz="2800">
              <a:solidFill>
                <a:srgbClr val="0000CC"/>
              </a:solidFill>
            </a:endParaRPr>
          </a:p>
        </p:txBody>
      </p:sp>
      <p:sp>
        <p:nvSpPr>
          <p:cNvPr id="32" name="Rectangle 31">
            <a:extLst>
              <a:ext uri="{FF2B5EF4-FFF2-40B4-BE49-F238E27FC236}">
                <a16:creationId xmlns:a16="http://schemas.microsoft.com/office/drawing/2014/main" id="{EC5F1889-D040-451E-B747-80192BA76639}"/>
              </a:ext>
            </a:extLst>
          </p:cNvPr>
          <p:cNvSpPr/>
          <p:nvPr/>
        </p:nvSpPr>
        <p:spPr>
          <a:xfrm>
            <a:off x="585238" y="4923008"/>
            <a:ext cx="2733441"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250 000</a:t>
            </a:r>
            <a:endParaRPr lang="vi-VN" sz="2800">
              <a:solidFill>
                <a:srgbClr val="0000CC"/>
              </a:solidFill>
            </a:endParaRPr>
          </a:p>
        </p:txBody>
      </p:sp>
      <p:sp>
        <p:nvSpPr>
          <p:cNvPr id="34" name="Rectangle 33">
            <a:extLst>
              <a:ext uri="{FF2B5EF4-FFF2-40B4-BE49-F238E27FC236}">
                <a16:creationId xmlns:a16="http://schemas.microsoft.com/office/drawing/2014/main" id="{6CC9E03B-DF95-44C0-B9EF-970AC99F379E}"/>
              </a:ext>
            </a:extLst>
          </p:cNvPr>
          <p:cNvSpPr/>
          <p:nvPr/>
        </p:nvSpPr>
        <p:spPr>
          <a:xfrm>
            <a:off x="3982529" y="4909361"/>
            <a:ext cx="2353529"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 </a:t>
            </a:r>
            <a:r>
              <a:rPr lang="en-US" sz="2800">
                <a:solidFill>
                  <a:srgbClr val="0000CC"/>
                </a:solidFill>
                <a:latin typeface="Times New Roman" panose="02020603050405020304" pitchFamily="18" charset="0"/>
                <a:ea typeface="Calibri" panose="020F0502020204030204" pitchFamily="34" charset="0"/>
              </a:rPr>
              <a:t>= 500 m</a:t>
            </a:r>
            <a:endParaRPr lang="vi-VN" sz="2800">
              <a:solidFill>
                <a:srgbClr val="0000CC"/>
              </a:solidFill>
            </a:endParaRPr>
          </a:p>
        </p:txBody>
      </p:sp>
      <p:sp>
        <p:nvSpPr>
          <p:cNvPr id="36" name="Rectangle 35">
            <a:extLst>
              <a:ext uri="{FF2B5EF4-FFF2-40B4-BE49-F238E27FC236}">
                <a16:creationId xmlns:a16="http://schemas.microsoft.com/office/drawing/2014/main" id="{593F2329-0FB8-462B-B9E1-5ED0A783B15B}"/>
              </a:ext>
            </a:extLst>
          </p:cNvPr>
          <p:cNvSpPr/>
          <p:nvPr/>
        </p:nvSpPr>
        <p:spPr>
          <a:xfrm>
            <a:off x="550460" y="5398659"/>
            <a:ext cx="9248632" cy="523220"/>
          </a:xfrm>
          <a:prstGeom prst="rect">
            <a:avLst/>
          </a:prstGeom>
        </p:spPr>
        <p:txBody>
          <a:bodyPr wrap="square">
            <a:spAutoFit/>
          </a:bodyPr>
          <a:lstStyle/>
          <a:p>
            <a:r>
              <a:rPr lang="en-US" sz="2800">
                <a:solidFill>
                  <a:srgbClr val="0000CC"/>
                </a:solidFill>
                <a:latin typeface="Times New Roman" panose="02020603050405020304" pitchFamily="18" charset="0"/>
                <a:ea typeface="Calibri" panose="020F0502020204030204" pitchFamily="34" charset="0"/>
              </a:rPr>
              <a:t>Vậy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 500 m. Khoảng cách từ </a:t>
            </a:r>
            <a:r>
              <a:rPr lang="en-US" sz="2800" i="1">
                <a:solidFill>
                  <a:srgbClr val="0000CC"/>
                </a:solidFill>
                <a:latin typeface="Times New Roman" panose="02020603050405020304" pitchFamily="18" charset="0"/>
                <a:ea typeface="Calibri" panose="020F0502020204030204" pitchFamily="34" charset="0"/>
              </a:rPr>
              <a:t>C </a:t>
            </a:r>
            <a:r>
              <a:rPr lang="en-US" sz="2800">
                <a:solidFill>
                  <a:srgbClr val="0000CC"/>
                </a:solidFill>
                <a:latin typeface="Times New Roman" panose="02020603050405020304" pitchFamily="18" charset="0"/>
                <a:ea typeface="Calibri" panose="020F0502020204030204" pitchFamily="34" charset="0"/>
              </a:rPr>
              <a:t>đến </a:t>
            </a:r>
            <a:r>
              <a:rPr lang="en-US" sz="2800" i="1">
                <a:solidFill>
                  <a:srgbClr val="0000CC"/>
                </a:solidFill>
                <a:latin typeface="Times New Roman" panose="02020603050405020304" pitchFamily="18" charset="0"/>
                <a:ea typeface="Calibri" panose="020F0502020204030204" pitchFamily="34" charset="0"/>
              </a:rPr>
              <a:t>B </a:t>
            </a:r>
            <a:r>
              <a:rPr lang="en-US" sz="2800">
                <a:solidFill>
                  <a:srgbClr val="0000CC"/>
                </a:solidFill>
                <a:latin typeface="Times New Roman" panose="02020603050405020304" pitchFamily="18" charset="0"/>
                <a:ea typeface="Calibri" panose="020F0502020204030204" pitchFamily="34" charset="0"/>
              </a:rPr>
              <a:t>là 300 m.</a:t>
            </a:r>
            <a:endParaRPr lang="vi-VN" sz="2800">
              <a:solidFill>
                <a:srgbClr val="0000CC"/>
              </a:solidFill>
            </a:endParaRPr>
          </a:p>
        </p:txBody>
      </p:sp>
      <p:sp>
        <p:nvSpPr>
          <p:cNvPr id="39" name="Rectangle 38">
            <a:extLst>
              <a:ext uri="{FF2B5EF4-FFF2-40B4-BE49-F238E27FC236}">
                <a16:creationId xmlns:a16="http://schemas.microsoft.com/office/drawing/2014/main" id="{60D173C2-149E-4139-9314-DE453AED9D09}"/>
              </a:ext>
            </a:extLst>
          </p:cNvPr>
          <p:cNvSpPr/>
          <p:nvPr/>
        </p:nvSpPr>
        <p:spPr>
          <a:xfrm>
            <a:off x="3991187" y="5810113"/>
            <a:ext cx="5080237"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Khoảng cách từ </a:t>
            </a:r>
            <a:r>
              <a:rPr lang="en-US" sz="2800" i="1">
                <a:solidFill>
                  <a:srgbClr val="0000CC"/>
                </a:solidFill>
                <a:latin typeface="Times New Roman" panose="02020603050405020304" pitchFamily="18" charset="0"/>
                <a:ea typeface="Calibri" panose="020F0502020204030204" pitchFamily="34" charset="0"/>
              </a:rPr>
              <a:t>C </a:t>
            </a:r>
            <a:r>
              <a:rPr lang="en-US" sz="2800">
                <a:solidFill>
                  <a:srgbClr val="0000CC"/>
                </a:solidFill>
                <a:latin typeface="Times New Roman" panose="02020603050405020304" pitchFamily="18" charset="0"/>
                <a:ea typeface="Calibri" panose="020F0502020204030204" pitchFamily="34" charset="0"/>
              </a:rPr>
              <a:t>đến </a:t>
            </a:r>
            <a:r>
              <a:rPr lang="en-US" sz="2800" i="1">
                <a:solidFill>
                  <a:srgbClr val="0000CC"/>
                </a:solidFill>
                <a:latin typeface="Times New Roman" panose="02020603050405020304" pitchFamily="18" charset="0"/>
                <a:ea typeface="Calibri" panose="020F0502020204030204" pitchFamily="34" charset="0"/>
              </a:rPr>
              <a:t>D </a:t>
            </a:r>
            <a:r>
              <a:rPr lang="en-US" sz="2800">
                <a:solidFill>
                  <a:srgbClr val="0000CC"/>
                </a:solidFill>
                <a:latin typeface="Times New Roman" panose="02020603050405020304" pitchFamily="18" charset="0"/>
                <a:ea typeface="Calibri" panose="020F0502020204030204" pitchFamily="34" charset="0"/>
              </a:rPr>
              <a:t>là 400 m</a:t>
            </a:r>
            <a:endParaRPr lang="vi-VN" sz="2800">
              <a:solidFill>
                <a:srgbClr val="0000CC"/>
              </a:solidFill>
            </a:endParaRPr>
          </a:p>
        </p:txBody>
      </p:sp>
      <p:sp>
        <p:nvSpPr>
          <p:cNvPr id="41" name="Rectangle 40">
            <a:extLst>
              <a:ext uri="{FF2B5EF4-FFF2-40B4-BE49-F238E27FC236}">
                <a16:creationId xmlns:a16="http://schemas.microsoft.com/office/drawing/2014/main" id="{A282F91B-03CB-4889-BC4A-3637B5D7ECF5}"/>
              </a:ext>
            </a:extLst>
          </p:cNvPr>
          <p:cNvSpPr/>
          <p:nvPr/>
        </p:nvSpPr>
        <p:spPr>
          <a:xfrm>
            <a:off x="4004537" y="6218199"/>
            <a:ext cx="5123454" cy="527388"/>
          </a:xfrm>
          <a:prstGeom prst="rect">
            <a:avLst/>
          </a:prstGeom>
        </p:spPr>
        <p:txBody>
          <a:bodyPr wrap="none">
            <a:spAutoFit/>
          </a:bodyPr>
          <a:lstStyle/>
          <a:p>
            <a:pPr>
              <a:lnSpc>
                <a:spcPct val="106000"/>
              </a:lnSpc>
              <a:spcAft>
                <a:spcPts val="0"/>
              </a:spcAft>
            </a:pP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Khoảng cách từ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đến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500 m.</a:t>
            </a:r>
            <a:endParaRPr lang="vi-VN" sz="2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9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5" grpId="0"/>
      <p:bldP spid="27" grpId="0"/>
      <p:bldP spid="30" grpId="0"/>
      <p:bldP spid="32" grpId="0"/>
      <p:bldP spid="34" grpId="0"/>
      <p:bldP spid="36" grpId="0"/>
      <p:bldP spid="39"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2344287" y="484496"/>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DDC919B6-FD25-4BE2-83E7-3BE5C2918D17}"/>
              </a:ext>
            </a:extLst>
          </p:cNvPr>
          <p:cNvGrpSpPr/>
          <p:nvPr/>
        </p:nvGrpSpPr>
        <p:grpSpPr>
          <a:xfrm>
            <a:off x="9089411" y="345075"/>
            <a:ext cx="2497538" cy="2370829"/>
            <a:chOff x="9089410" y="345075"/>
            <a:chExt cx="2770495" cy="2783205"/>
          </a:xfrm>
        </p:grpSpPr>
        <p:pic>
          <p:nvPicPr>
            <p:cNvPr id="8" name="Picture 7">
              <a:extLst>
                <a:ext uri="{FF2B5EF4-FFF2-40B4-BE49-F238E27FC236}">
                  <a16:creationId xmlns:a16="http://schemas.microsoft.com/office/drawing/2014/main" id="{52718F5A-22B0-4999-AC2D-13E91965B56F}"/>
                </a:ext>
              </a:extLst>
            </p:cNvPr>
            <p:cNvPicPr/>
            <p:nvPr/>
          </p:nvPicPr>
          <p:blipFill>
            <a:blip r:embed="rId3">
              <a:extLst>
                <a:ext uri="{BEBA8EAE-BF5A-486C-A8C5-ECC9F3942E4B}">
                  <a14:imgProps xmlns:a14="http://schemas.microsoft.com/office/drawing/2010/main">
                    <a14:imgLayer r:embed="rId4">
                      <a14:imgEffect>
                        <a14:backgroundRemoval t="0" b="100000" l="2841" r="96591"/>
                      </a14:imgEffect>
                    </a14:imgLayer>
                  </a14:imgProps>
                </a:ext>
                <a:ext uri="{28A0092B-C50C-407E-A947-70E740481C1C}">
                  <a14:useLocalDpi xmlns:a14="http://schemas.microsoft.com/office/drawing/2010/main" val="0"/>
                </a:ext>
              </a:extLst>
            </a:blip>
            <a:srcRect/>
            <a:stretch>
              <a:fillRect/>
            </a:stretch>
          </p:blipFill>
          <p:spPr bwMode="auto">
            <a:xfrm>
              <a:off x="9125996" y="345075"/>
              <a:ext cx="2538095" cy="2783205"/>
            </a:xfrm>
            <a:prstGeom prst="rect">
              <a:avLst/>
            </a:prstGeom>
            <a:noFill/>
            <a:ln>
              <a:noFill/>
            </a:ln>
          </p:spPr>
        </p:pic>
        <p:sp>
          <p:nvSpPr>
            <p:cNvPr id="6" name="TextBox 5">
              <a:extLst>
                <a:ext uri="{FF2B5EF4-FFF2-40B4-BE49-F238E27FC236}">
                  <a16:creationId xmlns:a16="http://schemas.microsoft.com/office/drawing/2014/main" id="{D3E584E3-0CE0-4398-9329-585C1F533D3D}"/>
                </a:ext>
              </a:extLst>
            </p:cNvPr>
            <p:cNvSpPr txBox="1"/>
            <p:nvPr/>
          </p:nvSpPr>
          <p:spPr>
            <a:xfrm>
              <a:off x="9103057" y="586854"/>
              <a:ext cx="573206" cy="523220"/>
            </a:xfrm>
            <a:prstGeom prst="rect">
              <a:avLst/>
            </a:prstGeom>
            <a:noFill/>
          </p:spPr>
          <p:txBody>
            <a:bodyPr wrap="square" rtlCol="0">
              <a:spAutoFit/>
            </a:bodyPr>
            <a:lstStyle/>
            <a:p>
              <a:r>
                <a:rPr lang="en-US" sz="2800"/>
                <a:t>A</a:t>
              </a:r>
              <a:endParaRPr lang="vi-VN" sz="2800"/>
            </a:p>
          </p:txBody>
        </p:sp>
        <p:sp>
          <p:nvSpPr>
            <p:cNvPr id="9" name="TextBox 8">
              <a:extLst>
                <a:ext uri="{FF2B5EF4-FFF2-40B4-BE49-F238E27FC236}">
                  <a16:creationId xmlns:a16="http://schemas.microsoft.com/office/drawing/2014/main" id="{D0941B95-B464-4D58-8818-8F26BCFD8B4E}"/>
                </a:ext>
              </a:extLst>
            </p:cNvPr>
            <p:cNvSpPr txBox="1"/>
            <p:nvPr/>
          </p:nvSpPr>
          <p:spPr>
            <a:xfrm>
              <a:off x="11286699" y="573206"/>
              <a:ext cx="573206" cy="523220"/>
            </a:xfrm>
            <a:prstGeom prst="rect">
              <a:avLst/>
            </a:prstGeom>
            <a:noFill/>
          </p:spPr>
          <p:txBody>
            <a:bodyPr wrap="square" rtlCol="0">
              <a:spAutoFit/>
            </a:bodyPr>
            <a:lstStyle/>
            <a:p>
              <a:r>
                <a:rPr lang="en-US" sz="2800"/>
                <a:t>B</a:t>
              </a:r>
              <a:endParaRPr lang="vi-VN" sz="2800"/>
            </a:p>
          </p:txBody>
        </p:sp>
        <p:sp>
          <p:nvSpPr>
            <p:cNvPr id="10" name="TextBox 9">
              <a:extLst>
                <a:ext uri="{FF2B5EF4-FFF2-40B4-BE49-F238E27FC236}">
                  <a16:creationId xmlns:a16="http://schemas.microsoft.com/office/drawing/2014/main" id="{73D96C39-D185-4C33-8F0F-CF93F9F3947F}"/>
                </a:ext>
              </a:extLst>
            </p:cNvPr>
            <p:cNvSpPr txBox="1"/>
            <p:nvPr/>
          </p:nvSpPr>
          <p:spPr>
            <a:xfrm>
              <a:off x="11218461" y="2224585"/>
              <a:ext cx="573206" cy="523220"/>
            </a:xfrm>
            <a:prstGeom prst="rect">
              <a:avLst/>
            </a:prstGeom>
            <a:noFill/>
          </p:spPr>
          <p:txBody>
            <a:bodyPr wrap="square" rtlCol="0">
              <a:spAutoFit/>
            </a:bodyPr>
            <a:lstStyle/>
            <a:p>
              <a:r>
                <a:rPr lang="en-US" sz="2800"/>
                <a:t>C</a:t>
              </a:r>
              <a:endParaRPr lang="vi-VN" sz="2800"/>
            </a:p>
          </p:txBody>
        </p:sp>
        <p:sp>
          <p:nvSpPr>
            <p:cNvPr id="11" name="TextBox 10">
              <a:extLst>
                <a:ext uri="{FF2B5EF4-FFF2-40B4-BE49-F238E27FC236}">
                  <a16:creationId xmlns:a16="http://schemas.microsoft.com/office/drawing/2014/main" id="{5EDAF954-A866-482B-94BA-C03BD3FEB621}"/>
                </a:ext>
              </a:extLst>
            </p:cNvPr>
            <p:cNvSpPr txBox="1"/>
            <p:nvPr/>
          </p:nvSpPr>
          <p:spPr>
            <a:xfrm>
              <a:off x="9089410" y="2142698"/>
              <a:ext cx="573206" cy="523220"/>
            </a:xfrm>
            <a:prstGeom prst="rect">
              <a:avLst/>
            </a:prstGeom>
            <a:noFill/>
          </p:spPr>
          <p:txBody>
            <a:bodyPr wrap="square" rtlCol="0">
              <a:spAutoFit/>
            </a:bodyPr>
            <a:lstStyle/>
            <a:p>
              <a:r>
                <a:rPr lang="en-US" sz="2800"/>
                <a:t>D</a:t>
              </a:r>
              <a:endParaRPr lang="vi-VN" sz="2800"/>
            </a:p>
          </p:txBody>
        </p:sp>
      </p:grpSp>
      <p:sp>
        <p:nvSpPr>
          <p:cNvPr id="13" name="TextBox 12">
            <a:extLst>
              <a:ext uri="{FF2B5EF4-FFF2-40B4-BE49-F238E27FC236}">
                <a16:creationId xmlns:a16="http://schemas.microsoft.com/office/drawing/2014/main" id="{9CE76C6D-39B9-49BB-B71C-6FE612A246EE}"/>
              </a:ext>
            </a:extLst>
          </p:cNvPr>
          <p:cNvSpPr txBox="1"/>
          <p:nvPr/>
        </p:nvSpPr>
        <p:spPr>
          <a:xfrm>
            <a:off x="450375" y="1037230"/>
            <a:ext cx="8557147"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Bạn Linh có một mảnh giấy dạng hình tròn. Bạn Linh đố bạn Bình: Làm thế nào có thể chọn ra 4 vị trí trên đ</a:t>
            </a:r>
            <a:r>
              <a:rPr lang="vi-VN" sz="2800">
                <a:latin typeface="Times New Roman" panose="02020603050405020304" pitchFamily="18" charset="0"/>
                <a:cs typeface="Times New Roman" panose="02020603050405020304" pitchFamily="18" charset="0"/>
              </a:rPr>
              <a:t>ường đó để chúng là 4 đỉnh của một hình chữ nhật?</a:t>
            </a:r>
          </a:p>
        </p:txBody>
      </p:sp>
      <p:sp>
        <p:nvSpPr>
          <p:cNvPr id="14" name="TextBox 13">
            <a:extLst>
              <a:ext uri="{FF2B5EF4-FFF2-40B4-BE49-F238E27FC236}">
                <a16:creationId xmlns:a16="http://schemas.microsoft.com/office/drawing/2014/main" id="{BB51A173-9734-4314-8FB1-79BB49984E53}"/>
              </a:ext>
            </a:extLst>
          </p:cNvPr>
          <p:cNvSpPr txBox="1"/>
          <p:nvPr/>
        </p:nvSpPr>
        <p:spPr>
          <a:xfrm>
            <a:off x="436728" y="2374711"/>
            <a:ext cx="382137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Bạn làm nh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sau:</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9B8144E-BC72-491D-801B-40C7E9ACFA73}"/>
              </a:ext>
            </a:extLst>
          </p:cNvPr>
          <p:cNvSpPr txBox="1"/>
          <p:nvPr/>
        </p:nvSpPr>
        <p:spPr>
          <a:xfrm>
            <a:off x="818863" y="2906974"/>
            <a:ext cx="10849973" cy="1384995"/>
          </a:xfrm>
          <a:prstGeom prst="rect">
            <a:avLst/>
          </a:prstGeom>
          <a:noFill/>
        </p:spPr>
        <p:txBody>
          <a:bodyPr wrap="square" rtlCol="0">
            <a:spAutoFit/>
          </a:bodyPr>
          <a:lstStyle/>
          <a:p>
            <a:pPr algn="just"/>
            <a:r>
              <a:rPr lang="en-US" sz="2800" b="1" i="1" u="sng">
                <a:solidFill>
                  <a:srgbClr val="0000CC"/>
                </a:solidFill>
                <a:latin typeface="Times New Roman" panose="02020603050405020304" pitchFamily="18" charset="0"/>
                <a:cs typeface="Times New Roman" panose="02020603050405020304" pitchFamily="18" charset="0"/>
              </a:rPr>
              <a:t>B</a:t>
            </a:r>
            <a:r>
              <a:rPr lang="vi-VN" sz="2800" b="1" i="1" u="sng">
                <a:solidFill>
                  <a:srgbClr val="0000CC"/>
                </a:solidFill>
                <a:latin typeface="Times New Roman" panose="02020603050405020304" pitchFamily="18" charset="0"/>
                <a:cs typeface="Times New Roman" panose="02020603050405020304" pitchFamily="18" charset="0"/>
              </a:rPr>
              <a:t>ước 1</a:t>
            </a:r>
            <a:r>
              <a:rPr lang="vi-VN" sz="2800">
                <a:latin typeface="Times New Roman" panose="02020603050405020304" pitchFamily="18" charset="0"/>
                <a:cs typeface="Times New Roman" panose="02020603050405020304" pitchFamily="18" charset="0"/>
              </a:rPr>
              <a:t>: Gấp mảnh giấy sao cho hai nửa hình tròn trùng khít nhau. Nét gấp thẳng tạo thành đường kính của hình tròn. Ta đánh dấu hai đầu mút của đường kính đó là hai điểm A, C</a:t>
            </a:r>
          </a:p>
        </p:txBody>
      </p:sp>
      <p:sp>
        <p:nvSpPr>
          <p:cNvPr id="16" name="TextBox 15">
            <a:extLst>
              <a:ext uri="{FF2B5EF4-FFF2-40B4-BE49-F238E27FC236}">
                <a16:creationId xmlns:a16="http://schemas.microsoft.com/office/drawing/2014/main" id="{F705084F-AF66-4411-AED8-D25F87F8ABC1}"/>
              </a:ext>
            </a:extLst>
          </p:cNvPr>
          <p:cNvSpPr txBox="1"/>
          <p:nvPr/>
        </p:nvSpPr>
        <p:spPr>
          <a:xfrm>
            <a:off x="859806" y="4408228"/>
            <a:ext cx="10849973" cy="1384995"/>
          </a:xfrm>
          <a:prstGeom prst="rect">
            <a:avLst/>
          </a:prstGeom>
          <a:noFill/>
        </p:spPr>
        <p:txBody>
          <a:bodyPr wrap="square" rtlCol="0">
            <a:spAutoFit/>
          </a:bodyPr>
          <a:lstStyle/>
          <a:p>
            <a:pPr algn="just"/>
            <a:r>
              <a:rPr lang="en-US" sz="2800" b="1" i="1" u="sng">
                <a:solidFill>
                  <a:srgbClr val="0000CC"/>
                </a:solidFill>
                <a:latin typeface="Times New Roman" panose="02020603050405020304" pitchFamily="18" charset="0"/>
                <a:cs typeface="Times New Roman" panose="02020603050405020304" pitchFamily="18" charset="0"/>
              </a:rPr>
              <a:t>B</a:t>
            </a:r>
            <a:r>
              <a:rPr lang="vi-VN" sz="2800" b="1" i="1" u="sng">
                <a:solidFill>
                  <a:srgbClr val="0000CC"/>
                </a:solidFill>
                <a:latin typeface="Times New Roman" panose="02020603050405020304" pitchFamily="18" charset="0"/>
                <a:cs typeface="Times New Roman" panose="02020603050405020304" pitchFamily="18" charset="0"/>
              </a:rPr>
              <a:t>ước 2</a:t>
            </a:r>
            <a:r>
              <a:rPr lang="vi-VN" sz="2800">
                <a:latin typeface="Times New Roman" panose="02020603050405020304" pitchFamily="18" charset="0"/>
                <a:cs typeface="Times New Roman" panose="02020603050405020304" pitchFamily="18" charset="0"/>
              </a:rPr>
              <a:t>: Sau đó lại gấp tương tự mảnh giấy đó nhưng theo đường kính mới và đánh dấu hai đầu mút của đường kính mới là hai điểm B, D. </a:t>
            </a:r>
          </a:p>
          <a:p>
            <a:pPr algn="just"/>
            <a:r>
              <a:rPr lang="vi-VN" sz="2800">
                <a:latin typeface="Times New Roman" panose="02020603050405020304" pitchFamily="18" charset="0"/>
                <a:cs typeface="Times New Roman" panose="02020603050405020304" pitchFamily="18" charset="0"/>
              </a:rPr>
              <a:t>Khi đó tứ giác ABCD là hình chữ nhật ( Hình 53)</a:t>
            </a:r>
          </a:p>
        </p:txBody>
      </p:sp>
      <p:sp>
        <p:nvSpPr>
          <p:cNvPr id="17" name="TextBox 16">
            <a:extLst>
              <a:ext uri="{FF2B5EF4-FFF2-40B4-BE49-F238E27FC236}">
                <a16:creationId xmlns:a16="http://schemas.microsoft.com/office/drawing/2014/main" id="{EA34B91C-D098-40C3-A7E9-E591197DA522}"/>
              </a:ext>
            </a:extLst>
          </p:cNvPr>
          <p:cNvSpPr txBox="1"/>
          <p:nvPr/>
        </p:nvSpPr>
        <p:spPr>
          <a:xfrm>
            <a:off x="573205" y="5841243"/>
            <a:ext cx="663281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Em giải thích cách làm của bạn Bình.</a:t>
            </a:r>
            <a:endParaRPr lang="vi-VN" sz="280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B484161-1F0A-4C57-9258-3FDCFF610AFA}"/>
              </a:ext>
            </a:extLst>
          </p:cNvPr>
          <p:cNvSpPr/>
          <p:nvPr/>
        </p:nvSpPr>
        <p:spPr>
          <a:xfrm>
            <a:off x="9631575" y="2366234"/>
            <a:ext cx="1351652" cy="523220"/>
          </a:xfrm>
          <a:prstGeom prst="rect">
            <a:avLst/>
          </a:prstGeom>
        </p:spPr>
        <p:txBody>
          <a:bodyPr wrap="none">
            <a:spAutoFit/>
          </a:bodyPr>
          <a:lstStyle/>
          <a:p>
            <a:r>
              <a:rPr lang="vi-VN" sz="2800">
                <a:latin typeface="Times New Roman" panose="02020603050405020304" pitchFamily="18" charset="0"/>
                <a:cs typeface="Times New Roman" panose="02020603050405020304" pitchFamily="18" charset="0"/>
              </a:rPr>
              <a:t>Hình 53</a:t>
            </a:r>
            <a:endParaRPr lang="vi-VN" sz="2800"/>
          </a:p>
        </p:txBody>
      </p:sp>
    </p:spTree>
    <p:extLst>
      <p:ext uri="{BB962C8B-B14F-4D97-AF65-F5344CB8AC3E}">
        <p14:creationId xmlns:p14="http://schemas.microsoft.com/office/powerpoint/2010/main" val="4164065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2344287" y="484496"/>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DDC919B6-FD25-4BE2-83E7-3BE5C2918D17}"/>
              </a:ext>
            </a:extLst>
          </p:cNvPr>
          <p:cNvGrpSpPr/>
          <p:nvPr/>
        </p:nvGrpSpPr>
        <p:grpSpPr>
          <a:xfrm>
            <a:off x="9089411" y="345075"/>
            <a:ext cx="2497538" cy="2370829"/>
            <a:chOff x="9089410" y="345075"/>
            <a:chExt cx="2770495" cy="2783205"/>
          </a:xfrm>
        </p:grpSpPr>
        <p:pic>
          <p:nvPicPr>
            <p:cNvPr id="8" name="Picture 7">
              <a:extLst>
                <a:ext uri="{FF2B5EF4-FFF2-40B4-BE49-F238E27FC236}">
                  <a16:creationId xmlns:a16="http://schemas.microsoft.com/office/drawing/2014/main" id="{52718F5A-22B0-4999-AC2D-13E91965B56F}"/>
                </a:ext>
              </a:extLst>
            </p:cNvPr>
            <p:cNvPicPr/>
            <p:nvPr/>
          </p:nvPicPr>
          <p:blipFill>
            <a:blip r:embed="rId3">
              <a:extLst>
                <a:ext uri="{BEBA8EAE-BF5A-486C-A8C5-ECC9F3942E4B}">
                  <a14:imgProps xmlns:a14="http://schemas.microsoft.com/office/drawing/2010/main">
                    <a14:imgLayer r:embed="rId4">
                      <a14:imgEffect>
                        <a14:backgroundRemoval t="0" b="100000" l="2841" r="96591"/>
                      </a14:imgEffect>
                    </a14:imgLayer>
                  </a14:imgProps>
                </a:ext>
                <a:ext uri="{28A0092B-C50C-407E-A947-70E740481C1C}">
                  <a14:useLocalDpi xmlns:a14="http://schemas.microsoft.com/office/drawing/2010/main" val="0"/>
                </a:ext>
              </a:extLst>
            </a:blip>
            <a:srcRect/>
            <a:stretch>
              <a:fillRect/>
            </a:stretch>
          </p:blipFill>
          <p:spPr bwMode="auto">
            <a:xfrm>
              <a:off x="9125996" y="345075"/>
              <a:ext cx="2538095" cy="2783205"/>
            </a:xfrm>
            <a:prstGeom prst="rect">
              <a:avLst/>
            </a:prstGeom>
            <a:noFill/>
            <a:ln>
              <a:noFill/>
            </a:ln>
          </p:spPr>
        </p:pic>
        <p:sp>
          <p:nvSpPr>
            <p:cNvPr id="6" name="TextBox 5">
              <a:extLst>
                <a:ext uri="{FF2B5EF4-FFF2-40B4-BE49-F238E27FC236}">
                  <a16:creationId xmlns:a16="http://schemas.microsoft.com/office/drawing/2014/main" id="{D3E584E3-0CE0-4398-9329-585C1F533D3D}"/>
                </a:ext>
              </a:extLst>
            </p:cNvPr>
            <p:cNvSpPr txBox="1"/>
            <p:nvPr/>
          </p:nvSpPr>
          <p:spPr>
            <a:xfrm>
              <a:off x="9103057" y="586854"/>
              <a:ext cx="573206" cy="523220"/>
            </a:xfrm>
            <a:prstGeom prst="rect">
              <a:avLst/>
            </a:prstGeom>
            <a:noFill/>
          </p:spPr>
          <p:txBody>
            <a:bodyPr wrap="square" rtlCol="0">
              <a:spAutoFit/>
            </a:bodyPr>
            <a:lstStyle/>
            <a:p>
              <a:r>
                <a:rPr lang="en-US" sz="2800"/>
                <a:t>A</a:t>
              </a:r>
              <a:endParaRPr lang="vi-VN" sz="2800"/>
            </a:p>
          </p:txBody>
        </p:sp>
        <p:sp>
          <p:nvSpPr>
            <p:cNvPr id="9" name="TextBox 8">
              <a:extLst>
                <a:ext uri="{FF2B5EF4-FFF2-40B4-BE49-F238E27FC236}">
                  <a16:creationId xmlns:a16="http://schemas.microsoft.com/office/drawing/2014/main" id="{D0941B95-B464-4D58-8818-8F26BCFD8B4E}"/>
                </a:ext>
              </a:extLst>
            </p:cNvPr>
            <p:cNvSpPr txBox="1"/>
            <p:nvPr/>
          </p:nvSpPr>
          <p:spPr>
            <a:xfrm>
              <a:off x="11286699" y="573206"/>
              <a:ext cx="573206" cy="523220"/>
            </a:xfrm>
            <a:prstGeom prst="rect">
              <a:avLst/>
            </a:prstGeom>
            <a:noFill/>
          </p:spPr>
          <p:txBody>
            <a:bodyPr wrap="square" rtlCol="0">
              <a:spAutoFit/>
            </a:bodyPr>
            <a:lstStyle/>
            <a:p>
              <a:r>
                <a:rPr lang="en-US" sz="2800"/>
                <a:t>B</a:t>
              </a:r>
              <a:endParaRPr lang="vi-VN" sz="2800"/>
            </a:p>
          </p:txBody>
        </p:sp>
        <p:sp>
          <p:nvSpPr>
            <p:cNvPr id="10" name="TextBox 9">
              <a:extLst>
                <a:ext uri="{FF2B5EF4-FFF2-40B4-BE49-F238E27FC236}">
                  <a16:creationId xmlns:a16="http://schemas.microsoft.com/office/drawing/2014/main" id="{73D96C39-D185-4C33-8F0F-CF93F9F3947F}"/>
                </a:ext>
              </a:extLst>
            </p:cNvPr>
            <p:cNvSpPr txBox="1"/>
            <p:nvPr/>
          </p:nvSpPr>
          <p:spPr>
            <a:xfrm>
              <a:off x="11218461" y="2224585"/>
              <a:ext cx="573206" cy="523220"/>
            </a:xfrm>
            <a:prstGeom prst="rect">
              <a:avLst/>
            </a:prstGeom>
            <a:noFill/>
          </p:spPr>
          <p:txBody>
            <a:bodyPr wrap="square" rtlCol="0">
              <a:spAutoFit/>
            </a:bodyPr>
            <a:lstStyle/>
            <a:p>
              <a:r>
                <a:rPr lang="en-US" sz="2800"/>
                <a:t>C</a:t>
              </a:r>
              <a:endParaRPr lang="vi-VN" sz="2800"/>
            </a:p>
          </p:txBody>
        </p:sp>
        <p:sp>
          <p:nvSpPr>
            <p:cNvPr id="11" name="TextBox 10">
              <a:extLst>
                <a:ext uri="{FF2B5EF4-FFF2-40B4-BE49-F238E27FC236}">
                  <a16:creationId xmlns:a16="http://schemas.microsoft.com/office/drawing/2014/main" id="{5EDAF954-A866-482B-94BA-C03BD3FEB621}"/>
                </a:ext>
              </a:extLst>
            </p:cNvPr>
            <p:cNvSpPr txBox="1"/>
            <p:nvPr/>
          </p:nvSpPr>
          <p:spPr>
            <a:xfrm>
              <a:off x="9089410" y="2142698"/>
              <a:ext cx="573206" cy="523220"/>
            </a:xfrm>
            <a:prstGeom prst="rect">
              <a:avLst/>
            </a:prstGeom>
            <a:noFill/>
          </p:spPr>
          <p:txBody>
            <a:bodyPr wrap="square" rtlCol="0">
              <a:spAutoFit/>
            </a:bodyPr>
            <a:lstStyle/>
            <a:p>
              <a:r>
                <a:rPr lang="en-US" sz="2800"/>
                <a:t>D</a:t>
              </a:r>
              <a:endParaRPr lang="vi-VN" sz="2800"/>
            </a:p>
          </p:txBody>
        </p:sp>
      </p:grpSp>
      <p:sp>
        <p:nvSpPr>
          <p:cNvPr id="18" name="Rectangle 17">
            <a:extLst>
              <a:ext uri="{FF2B5EF4-FFF2-40B4-BE49-F238E27FC236}">
                <a16:creationId xmlns:a16="http://schemas.microsoft.com/office/drawing/2014/main" id="{3B484161-1F0A-4C57-9258-3FDCFF610AFA}"/>
              </a:ext>
            </a:extLst>
          </p:cNvPr>
          <p:cNvSpPr/>
          <p:nvPr/>
        </p:nvSpPr>
        <p:spPr>
          <a:xfrm>
            <a:off x="9631575" y="2366234"/>
            <a:ext cx="1351652" cy="523220"/>
          </a:xfrm>
          <a:prstGeom prst="rect">
            <a:avLst/>
          </a:prstGeom>
        </p:spPr>
        <p:txBody>
          <a:bodyPr wrap="none">
            <a:spAutoFit/>
          </a:bodyPr>
          <a:lstStyle/>
          <a:p>
            <a:r>
              <a:rPr lang="vi-VN" sz="2800">
                <a:latin typeface="Times New Roman" panose="02020603050405020304" pitchFamily="18" charset="0"/>
                <a:cs typeface="Times New Roman" panose="02020603050405020304" pitchFamily="18" charset="0"/>
              </a:rPr>
              <a:t>Hình 53</a:t>
            </a:r>
            <a:endParaRPr lang="vi-VN" sz="2800"/>
          </a:p>
        </p:txBody>
      </p:sp>
      <p:sp>
        <p:nvSpPr>
          <p:cNvPr id="19" name="TextBox 18">
            <a:extLst>
              <a:ext uri="{FF2B5EF4-FFF2-40B4-BE49-F238E27FC236}">
                <a16:creationId xmlns:a16="http://schemas.microsoft.com/office/drawing/2014/main" id="{DC42D1C9-8AB7-47A0-AE38-D842EA331687}"/>
              </a:ext>
            </a:extLst>
          </p:cNvPr>
          <p:cNvSpPr txBox="1"/>
          <p:nvPr/>
        </p:nvSpPr>
        <p:spPr>
          <a:xfrm>
            <a:off x="3722172" y="987151"/>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ACB8EAA-75E6-4533-BF22-E6830B4EFE86}"/>
              </a:ext>
            </a:extLst>
          </p:cNvPr>
          <p:cNvSpPr/>
          <p:nvPr/>
        </p:nvSpPr>
        <p:spPr>
          <a:xfrm>
            <a:off x="796120" y="1818902"/>
            <a:ext cx="8006686" cy="2599751"/>
          </a:xfrm>
          <a:prstGeom prst="rect">
            <a:avLst/>
          </a:prstGeom>
        </p:spPr>
        <p:txBody>
          <a:bodyPr wrap="square">
            <a:spAutoFit/>
          </a:bodyPr>
          <a:lstStyle/>
          <a:p>
            <a:pPr>
              <a:lnSpc>
                <a:spcPct val="150000"/>
              </a:lnSpc>
              <a:spcAft>
                <a:spcPts val="1200"/>
              </a:spcAft>
            </a:pPr>
            <a:r>
              <a:rPr lang="en-US" sz="2800">
                <a:solidFill>
                  <a:srgbClr val="0000CC"/>
                </a:solidFill>
                <a:latin typeface="Times New Roman" panose="02020603050405020304" pitchFamily="18" charset="0"/>
                <a:ea typeface="Calibri" panose="020F0502020204030204" pitchFamily="34" charset="0"/>
              </a:rPr>
              <a:t>Sau hai lần gấp bạn Bình tìm ra trung điểm của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và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nên tứ giác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bình hành.</a:t>
            </a:r>
            <a:br>
              <a:rPr lang="en-US" sz="2800">
                <a:solidFill>
                  <a:srgbClr val="0000CC"/>
                </a:solidFill>
                <a:latin typeface="Times New Roman" panose="02020603050405020304" pitchFamily="18" charset="0"/>
                <a:ea typeface="Calibri" panose="020F0502020204030204" pitchFamily="34" charset="0"/>
              </a:rPr>
            </a:br>
            <a:r>
              <a:rPr lang="en-US" sz="2800">
                <a:solidFill>
                  <a:srgbClr val="0000CC"/>
                </a:solidFill>
                <a:latin typeface="Times New Roman" panose="02020603050405020304" pitchFamily="18" charset="0"/>
                <a:ea typeface="Calibri" panose="020F0502020204030204" pitchFamily="34" charset="0"/>
              </a:rPr>
              <a:t>Mà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(đường kính của đường tròn) nên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chữ nhật</a:t>
            </a:r>
            <a:endParaRPr lang="vi-VN" sz="2800">
              <a:solidFill>
                <a:srgbClr val="0000CC"/>
              </a:solidFill>
            </a:endParaRPr>
          </a:p>
        </p:txBody>
      </p:sp>
    </p:spTree>
    <p:extLst>
      <p:ext uri="{BB962C8B-B14F-4D97-AF65-F5344CB8AC3E}">
        <p14:creationId xmlns:p14="http://schemas.microsoft.com/office/powerpoint/2010/main" val="157086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DFE426-8973-42DC-9AC2-1D49BA9D4EF7}"/>
              </a:ext>
            </a:extLst>
          </p:cNvPr>
          <p:cNvSpPr/>
          <p:nvPr/>
        </p:nvSpPr>
        <p:spPr>
          <a:xfrm>
            <a:off x="2247900" y="1138535"/>
            <a:ext cx="9448800" cy="954107"/>
          </a:xfrm>
          <a:prstGeom prst="rect">
            <a:avLst/>
          </a:prstGeom>
          <a:solidFill>
            <a:schemeClr val="accent5">
              <a:lumMod val="40000"/>
              <a:lumOff val="60000"/>
            </a:schemeClr>
          </a:solidFill>
          <a:ln>
            <a:solidFill>
              <a:schemeClr val="tx1"/>
            </a:solidFill>
          </a:ln>
        </p:spPr>
        <p:txBody>
          <a:bodyPr wrap="square">
            <a:spAutoFit/>
          </a:bodyPr>
          <a:lstStyle/>
          <a:p>
            <a:pPr>
              <a:spcAft>
                <a:spcPts val="0"/>
              </a:spcAft>
              <a:tabLst>
                <a:tab pos="629920"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Điền từ, cụm từ thích hợp vào chỗ (…) trong câu sau để được khẳng định đúng:</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 giác có ... là hình chữ nhật.”</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EBF390C-729D-4B97-B267-48A2B1CA74FB}"/>
              </a:ext>
            </a:extLst>
          </p:cNvPr>
          <p:cNvSpPr txBox="1"/>
          <p:nvPr/>
        </p:nvSpPr>
        <p:spPr>
          <a:xfrm>
            <a:off x="114300" y="1219200"/>
            <a:ext cx="2095500"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1</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152900" y="171450"/>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id="{C0D1533F-5DA1-4D10-8151-97012A699422}"/>
              </a:ext>
            </a:extLst>
          </p:cNvPr>
          <p:cNvGrpSpPr/>
          <p:nvPr/>
        </p:nvGrpSpPr>
        <p:grpSpPr>
          <a:xfrm>
            <a:off x="2514600" y="2438400"/>
            <a:ext cx="8248650" cy="857250"/>
            <a:chOff x="2514600" y="2438400"/>
            <a:chExt cx="8934450" cy="857250"/>
          </a:xfrm>
        </p:grpSpPr>
        <p:sp>
          <p:nvSpPr>
            <p:cNvPr id="15" name="Rectangle: Rounded Corners 14">
              <a:extLst>
                <a:ext uri="{FF2B5EF4-FFF2-40B4-BE49-F238E27FC236}">
                  <a16:creationId xmlns:a16="http://schemas.microsoft.com/office/drawing/2014/main"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6E44C2F-5DB9-46B5-A1E6-204601C1FC92}"/>
                </a:ext>
              </a:extLst>
            </p:cNvPr>
            <p:cNvSpPr txBox="1"/>
            <p:nvPr/>
          </p:nvSpPr>
          <p:spPr>
            <a:xfrm>
              <a:off x="2743200" y="259080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hai góc vuông</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BFC905D4-5126-4FB0-B61D-D5C38EE41771}"/>
              </a:ext>
            </a:extLst>
          </p:cNvPr>
          <p:cNvGrpSpPr/>
          <p:nvPr/>
        </p:nvGrpSpPr>
        <p:grpSpPr>
          <a:xfrm>
            <a:off x="2514600" y="3524250"/>
            <a:ext cx="8248650" cy="857250"/>
            <a:chOff x="2514600" y="3524250"/>
            <a:chExt cx="8934450" cy="857250"/>
          </a:xfrm>
        </p:grpSpPr>
        <p:sp>
          <p:nvSpPr>
            <p:cNvPr id="19" name="Rectangle: Rounded Corners 18">
              <a:extLst>
                <a:ext uri="{FF2B5EF4-FFF2-40B4-BE49-F238E27FC236}">
                  <a16:creationId xmlns:a16="http://schemas.microsoft.com/office/drawing/2014/main"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A78D336-2DCE-4C6A-A603-183FD11D59A6}"/>
                </a:ext>
              </a:extLst>
            </p:cNvPr>
            <p:cNvSpPr txBox="1"/>
            <p:nvPr/>
          </p:nvSpPr>
          <p:spPr>
            <a:xfrm>
              <a:off x="2743200" y="36766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bốn góc vuông</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D9FF983-9D97-4090-B920-1578B5647998}"/>
              </a:ext>
            </a:extLst>
          </p:cNvPr>
          <p:cNvGrpSpPr/>
          <p:nvPr/>
        </p:nvGrpSpPr>
        <p:grpSpPr>
          <a:xfrm>
            <a:off x="2495550" y="4629150"/>
            <a:ext cx="8248650" cy="857250"/>
            <a:chOff x="2495550" y="4629150"/>
            <a:chExt cx="8934450" cy="857250"/>
          </a:xfrm>
        </p:grpSpPr>
        <p:sp>
          <p:nvSpPr>
            <p:cNvPr id="22" name="Rectangle: Rounded Corners 21">
              <a:extLst>
                <a:ext uri="{FF2B5EF4-FFF2-40B4-BE49-F238E27FC236}">
                  <a16:creationId xmlns:a16="http://schemas.microsoft.com/office/drawing/2014/main"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007B6D9-64CC-41F6-BCB7-682C461E528D}"/>
                </a:ext>
              </a:extLst>
            </p:cNvPr>
            <p:cNvSpPr txBox="1"/>
            <p:nvPr/>
          </p:nvSpPr>
          <p:spPr>
            <a:xfrm>
              <a:off x="2724150" y="47815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bốn cạnh bằng nhau</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1105119E-1259-45DE-BF6C-50D27B1E681C}"/>
              </a:ext>
            </a:extLst>
          </p:cNvPr>
          <p:cNvGrpSpPr/>
          <p:nvPr/>
        </p:nvGrpSpPr>
        <p:grpSpPr>
          <a:xfrm>
            <a:off x="2514600" y="5676900"/>
            <a:ext cx="8248650" cy="857250"/>
            <a:chOff x="2514600" y="5676900"/>
            <a:chExt cx="8934450" cy="857250"/>
          </a:xfrm>
        </p:grpSpPr>
        <p:sp>
          <p:nvSpPr>
            <p:cNvPr id="25" name="Rectangle: Rounded Corners 24">
              <a:extLst>
                <a:ext uri="{FF2B5EF4-FFF2-40B4-BE49-F238E27FC236}">
                  <a16:creationId xmlns:a16="http://schemas.microsoft.com/office/drawing/2014/main"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CD25F621-0394-4CBA-B2A7-024F52161816}"/>
                </a:ext>
              </a:extLst>
            </p:cNvPr>
            <p:cNvSpPr txBox="1"/>
            <p:nvPr/>
          </p:nvSpPr>
          <p:spPr>
            <a:xfrm>
              <a:off x="2743200" y="5829300"/>
              <a:ext cx="7143750" cy="523220"/>
            </a:xfrm>
            <a:prstGeom prst="rect">
              <a:avLst/>
            </a:prstGeom>
            <a:noFill/>
          </p:spPr>
          <p:txBody>
            <a:bodyPr wrap="square" rtlCol="0">
              <a:spAutoFit/>
            </a:bodyPr>
            <a:lstStyle/>
            <a:p>
              <a:r>
                <a:rPr lang="fr-FR" sz="2800">
                  <a:latin typeface="Times New Roman" panose="02020603050405020304" pitchFamily="18" charset="0"/>
                  <a:cs typeface="Times New Roman" panose="02020603050405020304" pitchFamily="18" charset="0"/>
                </a:rPr>
                <a:t>các cạnh đối song song</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648193-C0C5-4E02-ADA2-CD36252E9347}"/>
              </a:ext>
            </a:extLst>
          </p:cNvPr>
          <p:cNvGrpSpPr/>
          <p:nvPr/>
        </p:nvGrpSpPr>
        <p:grpSpPr>
          <a:xfrm>
            <a:off x="1409700" y="2419350"/>
            <a:ext cx="876300" cy="845641"/>
            <a:chOff x="1409700" y="2419350"/>
            <a:chExt cx="876300" cy="845641"/>
          </a:xfrm>
        </p:grpSpPr>
        <p:sp>
          <p:nvSpPr>
            <p:cNvPr id="11" name="TextBox 10">
              <a:extLst>
                <a:ext uri="{FF2B5EF4-FFF2-40B4-BE49-F238E27FC236}">
                  <a16:creationId xmlns:a16="http://schemas.microsoft.com/office/drawing/2014/main" id="{A2CC7EC5-21D8-458B-96EC-028DCFFA674B}"/>
                </a:ext>
              </a:extLst>
            </p:cNvPr>
            <p:cNvSpPr txBox="1"/>
            <p:nvPr/>
          </p:nvSpPr>
          <p:spPr>
            <a:xfrm>
              <a:off x="1504950" y="24955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4" name="Oval 33">
              <a:extLst>
                <a:ext uri="{FF2B5EF4-FFF2-40B4-BE49-F238E27FC236}">
                  <a16:creationId xmlns:a16="http://schemas.microsoft.com/office/drawing/2014/main"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39" name="Group 38">
            <a:extLst>
              <a:ext uri="{FF2B5EF4-FFF2-40B4-BE49-F238E27FC236}">
                <a16:creationId xmlns:a16="http://schemas.microsoft.com/office/drawing/2014/main" id="{4C2D56A8-C5C8-412E-AD13-72CF77E599D5}"/>
              </a:ext>
            </a:extLst>
          </p:cNvPr>
          <p:cNvGrpSpPr/>
          <p:nvPr/>
        </p:nvGrpSpPr>
        <p:grpSpPr>
          <a:xfrm>
            <a:off x="1409700" y="3543300"/>
            <a:ext cx="876300" cy="838200"/>
            <a:chOff x="1409700" y="3543300"/>
            <a:chExt cx="876300" cy="838200"/>
          </a:xfrm>
        </p:grpSpPr>
        <p:sp>
          <p:nvSpPr>
            <p:cNvPr id="18" name="TextBox 17">
              <a:extLst>
                <a:ext uri="{FF2B5EF4-FFF2-40B4-BE49-F238E27FC236}">
                  <a16:creationId xmlns:a16="http://schemas.microsoft.com/office/drawing/2014/main" id="{7056593F-F90F-47C4-80B9-D2EAA27E76A2}"/>
                </a:ext>
              </a:extLst>
            </p:cNvPr>
            <p:cNvSpPr txBox="1"/>
            <p:nvPr/>
          </p:nvSpPr>
          <p:spPr>
            <a:xfrm>
              <a:off x="1504950"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0" name="Group 39">
            <a:extLst>
              <a:ext uri="{FF2B5EF4-FFF2-40B4-BE49-F238E27FC236}">
                <a16:creationId xmlns:a16="http://schemas.microsoft.com/office/drawing/2014/main" id="{6F8F0A95-16F5-457E-ABA7-B8DD6867625F}"/>
              </a:ext>
            </a:extLst>
          </p:cNvPr>
          <p:cNvGrpSpPr/>
          <p:nvPr/>
        </p:nvGrpSpPr>
        <p:grpSpPr>
          <a:xfrm>
            <a:off x="1390650" y="4591050"/>
            <a:ext cx="876300" cy="864691"/>
            <a:chOff x="1390650" y="4591050"/>
            <a:chExt cx="876300" cy="864691"/>
          </a:xfrm>
        </p:grpSpPr>
        <p:sp>
          <p:nvSpPr>
            <p:cNvPr id="21" name="TextBox 20">
              <a:extLst>
                <a:ext uri="{FF2B5EF4-FFF2-40B4-BE49-F238E27FC236}">
                  <a16:creationId xmlns:a16="http://schemas.microsoft.com/office/drawing/2014/main" id="{08C6231E-394A-4D5F-813C-F6247932E083}"/>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6" name="Oval 35">
              <a:extLst>
                <a:ext uri="{FF2B5EF4-FFF2-40B4-BE49-F238E27FC236}">
                  <a16:creationId xmlns:a16="http://schemas.microsoft.com/office/drawing/2014/main"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1" name="Group 40">
            <a:extLst>
              <a:ext uri="{FF2B5EF4-FFF2-40B4-BE49-F238E27FC236}">
                <a16:creationId xmlns:a16="http://schemas.microsoft.com/office/drawing/2014/main" id="{31AE85CF-0F13-4A59-A119-F73114158C43}"/>
              </a:ext>
            </a:extLst>
          </p:cNvPr>
          <p:cNvGrpSpPr/>
          <p:nvPr/>
        </p:nvGrpSpPr>
        <p:grpSpPr>
          <a:xfrm>
            <a:off x="1390650" y="5657850"/>
            <a:ext cx="895350" cy="845641"/>
            <a:chOff x="1390650" y="5657850"/>
            <a:chExt cx="895350" cy="845641"/>
          </a:xfrm>
        </p:grpSpPr>
        <p:sp>
          <p:nvSpPr>
            <p:cNvPr id="24" name="TextBox 23">
              <a:extLst>
                <a:ext uri="{FF2B5EF4-FFF2-40B4-BE49-F238E27FC236}">
                  <a16:creationId xmlns:a16="http://schemas.microsoft.com/office/drawing/2014/main" id="{7827E7CF-1D0A-4604-8AF0-60FDC87C5E33}"/>
                </a:ext>
              </a:extLst>
            </p:cNvPr>
            <p:cNvSpPr txBox="1"/>
            <p:nvPr/>
          </p:nvSpPr>
          <p:spPr>
            <a:xfrm>
              <a:off x="1504950" y="57340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2" name="Group 41">
            <a:extLst>
              <a:ext uri="{FF2B5EF4-FFF2-40B4-BE49-F238E27FC236}">
                <a16:creationId xmlns:a16="http://schemas.microsoft.com/office/drawing/2014/main" id="{3C6388A9-41F0-4945-9D0E-F5E4CFC65116}"/>
              </a:ext>
            </a:extLst>
          </p:cNvPr>
          <p:cNvGrpSpPr/>
          <p:nvPr/>
        </p:nvGrpSpPr>
        <p:grpSpPr>
          <a:xfrm>
            <a:off x="2522622" y="3532272"/>
            <a:ext cx="8248650" cy="857250"/>
            <a:chOff x="2514600" y="3524250"/>
            <a:chExt cx="8934450" cy="857250"/>
          </a:xfrm>
          <a:solidFill>
            <a:schemeClr val="accent5">
              <a:lumMod val="60000"/>
              <a:lumOff val="40000"/>
            </a:schemeClr>
          </a:solidFill>
        </p:grpSpPr>
        <p:sp>
          <p:nvSpPr>
            <p:cNvPr id="43" name="Rectangle: Rounded Corners 42">
              <a:extLst>
                <a:ext uri="{FF2B5EF4-FFF2-40B4-BE49-F238E27FC236}">
                  <a16:creationId xmlns:a16="http://schemas.microsoft.com/office/drawing/2014/main" id="{F7E3CEE5-E747-4336-8A87-79B371617AF2}"/>
                </a:ext>
              </a:extLst>
            </p:cNvPr>
            <p:cNvSpPr/>
            <p:nvPr/>
          </p:nvSpPr>
          <p:spPr>
            <a:xfrm>
              <a:off x="2514600" y="352425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3">
              <a:extLst>
                <a:ext uri="{FF2B5EF4-FFF2-40B4-BE49-F238E27FC236}">
                  <a16:creationId xmlns:a16="http://schemas.microsoft.com/office/drawing/2014/main" id="{6FFECAF7-D8BB-43A7-A8A0-47C370742D72}"/>
                </a:ext>
              </a:extLst>
            </p:cNvPr>
            <p:cNvSpPr txBox="1"/>
            <p:nvPr/>
          </p:nvSpPr>
          <p:spPr>
            <a:xfrm>
              <a:off x="2743200" y="3676650"/>
              <a:ext cx="7143750" cy="523220"/>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bốn góc vuông</a:t>
              </a:r>
              <a:endParaRPr lang="vi-VN" sz="2800">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3F8617E5-16DD-4EF6-9D84-CDAB4506E269}"/>
              </a:ext>
            </a:extLst>
          </p:cNvPr>
          <p:cNvGrpSpPr/>
          <p:nvPr/>
        </p:nvGrpSpPr>
        <p:grpSpPr>
          <a:xfrm>
            <a:off x="1419727" y="3551322"/>
            <a:ext cx="901365" cy="838200"/>
            <a:chOff x="2037347" y="3543300"/>
            <a:chExt cx="901365" cy="838200"/>
          </a:xfrm>
          <a:solidFill>
            <a:schemeClr val="accent5">
              <a:lumMod val="60000"/>
              <a:lumOff val="40000"/>
            </a:schemeClr>
          </a:solidFill>
        </p:grpSpPr>
        <p:sp>
          <p:nvSpPr>
            <p:cNvPr id="47" name="Oval 46">
              <a:extLst>
                <a:ext uri="{FF2B5EF4-FFF2-40B4-BE49-F238E27FC236}">
                  <a16:creationId xmlns:a16="http://schemas.microsoft.com/office/drawing/2014/main" id="{38C0FFA7-B885-424C-879F-BEEFBFEA4630}"/>
                </a:ext>
              </a:extLst>
            </p:cNvPr>
            <p:cNvSpPr/>
            <p:nvPr/>
          </p:nvSpPr>
          <p:spPr>
            <a:xfrm>
              <a:off x="2037347" y="3543300"/>
              <a:ext cx="819150" cy="838200"/>
            </a:xfrm>
            <a:prstGeom prst="ellipse">
              <a:avLst/>
            </a:prstGeom>
            <a:grp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TextBox 45">
              <a:extLst>
                <a:ext uri="{FF2B5EF4-FFF2-40B4-BE49-F238E27FC236}">
                  <a16:creationId xmlns:a16="http://schemas.microsoft.com/office/drawing/2014/main" id="{D292F2C9-5B8E-45B1-9D73-E6FFF6D267DC}"/>
                </a:ext>
              </a:extLst>
            </p:cNvPr>
            <p:cNvSpPr txBox="1"/>
            <p:nvPr/>
          </p:nvSpPr>
          <p:spPr>
            <a:xfrm>
              <a:off x="2157662"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9776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heel(1)">
                                      <p:cBhvr>
                                        <p:cTn id="45" dur="250"/>
                                        <p:tgtEl>
                                          <p:spTgt spid="45"/>
                                        </p:tgtEl>
                                      </p:cBhvr>
                                    </p:animEffect>
                                  </p:childTnLst>
                                </p:cTn>
                              </p:par>
                            </p:childTnLst>
                          </p:cTn>
                        </p:par>
                        <p:par>
                          <p:cTn id="46" fill="hold">
                            <p:stCondLst>
                              <p:cond delay="25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114300" y="1219200"/>
            <a:ext cx="2095500"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2</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152900" y="171450"/>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id="{C0D1533F-5DA1-4D10-8151-97012A699422}"/>
              </a:ext>
            </a:extLst>
          </p:cNvPr>
          <p:cNvGrpSpPr/>
          <p:nvPr/>
        </p:nvGrpSpPr>
        <p:grpSpPr>
          <a:xfrm>
            <a:off x="2514600" y="2438400"/>
            <a:ext cx="8248650" cy="857250"/>
            <a:chOff x="2514600" y="2438400"/>
            <a:chExt cx="8934450" cy="857250"/>
          </a:xfrm>
        </p:grpSpPr>
        <p:sp>
          <p:nvSpPr>
            <p:cNvPr id="15" name="Rectangle: Rounded Corners 14">
              <a:extLst>
                <a:ext uri="{FF2B5EF4-FFF2-40B4-BE49-F238E27FC236}">
                  <a16:creationId xmlns:a16="http://schemas.microsoft.com/office/drawing/2014/main"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6E44C2F-5DB9-46B5-A1E6-204601C1FC92}"/>
                </a:ext>
              </a:extLst>
            </p:cNvPr>
            <p:cNvSpPr txBox="1"/>
            <p:nvPr/>
          </p:nvSpPr>
          <p:spPr>
            <a:xfrm>
              <a:off x="2743200" y="259080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đường chéo bằng nhau.</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BFC905D4-5126-4FB0-B61D-D5C38EE41771}"/>
              </a:ext>
            </a:extLst>
          </p:cNvPr>
          <p:cNvGrpSpPr/>
          <p:nvPr/>
        </p:nvGrpSpPr>
        <p:grpSpPr>
          <a:xfrm>
            <a:off x="2514600" y="3484146"/>
            <a:ext cx="8248650" cy="954107"/>
            <a:chOff x="2514600" y="3484146"/>
            <a:chExt cx="8934450" cy="954107"/>
          </a:xfrm>
        </p:grpSpPr>
        <p:sp>
          <p:nvSpPr>
            <p:cNvPr id="19" name="Rectangle: Rounded Corners 18">
              <a:extLst>
                <a:ext uri="{FF2B5EF4-FFF2-40B4-BE49-F238E27FC236}">
                  <a16:creationId xmlns:a16="http://schemas.microsoft.com/office/drawing/2014/main"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A78D336-2DCE-4C6A-A603-183FD11D59A6}"/>
                </a:ext>
              </a:extLst>
            </p:cNvPr>
            <p:cNvSpPr txBox="1"/>
            <p:nvPr/>
          </p:nvSpPr>
          <p:spPr>
            <a:xfrm>
              <a:off x="2743199" y="3484146"/>
              <a:ext cx="8698248"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đường chéo cắt nhau tại trung điểm mỗi đường</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D9FF983-9D97-4090-B920-1578B5647998}"/>
              </a:ext>
            </a:extLst>
          </p:cNvPr>
          <p:cNvGrpSpPr/>
          <p:nvPr/>
        </p:nvGrpSpPr>
        <p:grpSpPr>
          <a:xfrm>
            <a:off x="2495550" y="4629150"/>
            <a:ext cx="8248650" cy="857250"/>
            <a:chOff x="2495550" y="4629150"/>
            <a:chExt cx="8934450" cy="857250"/>
          </a:xfrm>
        </p:grpSpPr>
        <p:sp>
          <p:nvSpPr>
            <p:cNvPr id="22" name="Rectangle: Rounded Corners 21">
              <a:extLst>
                <a:ext uri="{FF2B5EF4-FFF2-40B4-BE49-F238E27FC236}">
                  <a16:creationId xmlns:a16="http://schemas.microsoft.com/office/drawing/2014/main"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007B6D9-64CC-41F6-BCB7-682C461E528D}"/>
                </a:ext>
              </a:extLst>
            </p:cNvPr>
            <p:cNvSpPr txBox="1"/>
            <p:nvPr/>
          </p:nvSpPr>
          <p:spPr>
            <a:xfrm>
              <a:off x="2724150" y="47815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cạnh kề bằng nhau.</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1105119E-1259-45DE-BF6C-50D27B1E681C}"/>
              </a:ext>
            </a:extLst>
          </p:cNvPr>
          <p:cNvGrpSpPr/>
          <p:nvPr/>
        </p:nvGrpSpPr>
        <p:grpSpPr>
          <a:xfrm>
            <a:off x="2514600" y="5660859"/>
            <a:ext cx="8248650" cy="954107"/>
            <a:chOff x="2514600" y="5660859"/>
            <a:chExt cx="8934450" cy="954107"/>
          </a:xfrm>
        </p:grpSpPr>
        <p:sp>
          <p:nvSpPr>
            <p:cNvPr id="25" name="Rectangle: Rounded Corners 24">
              <a:extLst>
                <a:ext uri="{FF2B5EF4-FFF2-40B4-BE49-F238E27FC236}">
                  <a16:creationId xmlns:a16="http://schemas.microsoft.com/office/drawing/2014/main"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CD25F621-0394-4CBA-B2A7-024F52161816}"/>
                </a:ext>
              </a:extLst>
            </p:cNvPr>
            <p:cNvSpPr txBox="1"/>
            <p:nvPr/>
          </p:nvSpPr>
          <p:spPr>
            <a:xfrm>
              <a:off x="2743200" y="5660859"/>
              <a:ext cx="864612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Trong hình chữ nhật, giao của hai đường chéo là tâm của hình chữ nhật đó</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648193-C0C5-4E02-ADA2-CD36252E9347}"/>
              </a:ext>
            </a:extLst>
          </p:cNvPr>
          <p:cNvGrpSpPr/>
          <p:nvPr/>
        </p:nvGrpSpPr>
        <p:grpSpPr>
          <a:xfrm>
            <a:off x="1409700" y="2419350"/>
            <a:ext cx="876300" cy="845641"/>
            <a:chOff x="1409700" y="2419350"/>
            <a:chExt cx="876300" cy="845641"/>
          </a:xfrm>
        </p:grpSpPr>
        <p:sp>
          <p:nvSpPr>
            <p:cNvPr id="34" name="Oval 33">
              <a:extLst>
                <a:ext uri="{FF2B5EF4-FFF2-40B4-BE49-F238E27FC236}">
                  <a16:creationId xmlns:a16="http://schemas.microsoft.com/office/drawing/2014/main"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A2CC7EC5-21D8-458B-96EC-028DCFFA674B}"/>
                </a:ext>
              </a:extLst>
            </p:cNvPr>
            <p:cNvSpPr txBox="1"/>
            <p:nvPr/>
          </p:nvSpPr>
          <p:spPr>
            <a:xfrm>
              <a:off x="1504950" y="24955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4C2D56A8-C5C8-412E-AD13-72CF77E599D5}"/>
              </a:ext>
            </a:extLst>
          </p:cNvPr>
          <p:cNvGrpSpPr/>
          <p:nvPr/>
        </p:nvGrpSpPr>
        <p:grpSpPr>
          <a:xfrm>
            <a:off x="1409700" y="3543300"/>
            <a:ext cx="876300" cy="838200"/>
            <a:chOff x="1409700" y="3543300"/>
            <a:chExt cx="876300" cy="838200"/>
          </a:xfrm>
        </p:grpSpPr>
        <p:sp>
          <p:nvSpPr>
            <p:cNvPr id="35" name="Oval 34">
              <a:extLst>
                <a:ext uri="{FF2B5EF4-FFF2-40B4-BE49-F238E27FC236}">
                  <a16:creationId xmlns:a16="http://schemas.microsoft.com/office/drawing/2014/main"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7056593F-F90F-47C4-80B9-D2EAA27E76A2}"/>
                </a:ext>
              </a:extLst>
            </p:cNvPr>
            <p:cNvSpPr txBox="1"/>
            <p:nvPr/>
          </p:nvSpPr>
          <p:spPr>
            <a:xfrm>
              <a:off x="1504950"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6F8F0A95-16F5-457E-ABA7-B8DD6867625F}"/>
              </a:ext>
            </a:extLst>
          </p:cNvPr>
          <p:cNvGrpSpPr/>
          <p:nvPr/>
        </p:nvGrpSpPr>
        <p:grpSpPr>
          <a:xfrm>
            <a:off x="1390650" y="4591050"/>
            <a:ext cx="876300" cy="864691"/>
            <a:chOff x="1390650" y="4591050"/>
            <a:chExt cx="876300" cy="864691"/>
          </a:xfrm>
        </p:grpSpPr>
        <p:sp>
          <p:nvSpPr>
            <p:cNvPr id="36" name="Oval 35">
              <a:extLst>
                <a:ext uri="{FF2B5EF4-FFF2-40B4-BE49-F238E27FC236}">
                  <a16:creationId xmlns:a16="http://schemas.microsoft.com/office/drawing/2014/main"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08C6231E-394A-4D5F-813C-F6247932E083}"/>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31AE85CF-0F13-4A59-A119-F73114158C43}"/>
              </a:ext>
            </a:extLst>
          </p:cNvPr>
          <p:cNvGrpSpPr/>
          <p:nvPr/>
        </p:nvGrpSpPr>
        <p:grpSpPr>
          <a:xfrm>
            <a:off x="1390650" y="5657850"/>
            <a:ext cx="895350" cy="845641"/>
            <a:chOff x="1390650" y="5657850"/>
            <a:chExt cx="895350" cy="845641"/>
          </a:xfrm>
        </p:grpSpPr>
        <p:sp>
          <p:nvSpPr>
            <p:cNvPr id="37" name="Oval 36">
              <a:extLst>
                <a:ext uri="{FF2B5EF4-FFF2-40B4-BE49-F238E27FC236}">
                  <a16:creationId xmlns:a16="http://schemas.microsoft.com/office/drawing/2014/main"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827E7CF-1D0A-4604-8AF0-60FDC87C5E33}"/>
                </a:ext>
              </a:extLst>
            </p:cNvPr>
            <p:cNvSpPr txBox="1"/>
            <p:nvPr/>
          </p:nvSpPr>
          <p:spPr>
            <a:xfrm>
              <a:off x="1504950" y="57340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9EC6824-86EA-4EBA-906D-7C2BE4F0348A}"/>
              </a:ext>
            </a:extLst>
          </p:cNvPr>
          <p:cNvGrpSpPr/>
          <p:nvPr/>
        </p:nvGrpSpPr>
        <p:grpSpPr>
          <a:xfrm>
            <a:off x="2247900" y="1138535"/>
            <a:ext cx="9448800" cy="954107"/>
            <a:chOff x="2247900" y="1138535"/>
            <a:chExt cx="9448800" cy="954107"/>
          </a:xfrm>
        </p:grpSpPr>
        <p:sp>
          <p:nvSpPr>
            <p:cNvPr id="7" name="Rectangle 6">
              <a:extLst>
                <a:ext uri="{FF2B5EF4-FFF2-40B4-BE49-F238E27FC236}">
                  <a16:creationId xmlns:a16="http://schemas.microsoft.com/office/drawing/2014/main" id="{EEDFE426-8973-42DC-9AC2-1D49BA9D4EF7}"/>
                </a:ext>
              </a:extLst>
            </p:cNvPr>
            <p:cNvSpPr/>
            <p:nvPr/>
          </p:nvSpPr>
          <p:spPr>
            <a:xfrm>
              <a:off x="2247900" y="1138535"/>
              <a:ext cx="9448800" cy="954107"/>
            </a:xfrm>
            <a:prstGeom prst="rect">
              <a:avLst/>
            </a:prstGeom>
            <a:solidFill>
              <a:schemeClr val="accent5">
                <a:lumMod val="40000"/>
                <a:lumOff val="60000"/>
              </a:schemeClr>
            </a:solidFill>
            <a:ln>
              <a:solidFill>
                <a:schemeClr val="tx1"/>
              </a:solidFill>
            </a:ln>
          </p:spPr>
          <p:txBody>
            <a:bodyPr wrap="square">
              <a:spAutoFit/>
            </a:bodyPr>
            <a:lstStyle/>
            <a:p>
              <a:endParaRPr lang="en-US"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3CC11C4-0C10-4BCE-BBE5-979676B71206}"/>
                </a:ext>
              </a:extLst>
            </p:cNvPr>
            <p:cNvSpPr/>
            <p:nvPr/>
          </p:nvSpPr>
          <p:spPr>
            <a:xfrm>
              <a:off x="2790311" y="1330895"/>
              <a:ext cx="4160113" cy="523220"/>
            </a:xfrm>
            <a:prstGeom prst="rect">
              <a:avLst/>
            </a:prstGeom>
          </p:spPr>
          <p:txBody>
            <a:bodyPr wrap="none">
              <a:spAutoFit/>
            </a:bodyPr>
            <a:lstStyle/>
            <a:p>
              <a:r>
                <a:rPr lang="fr-FR" sz="2800">
                  <a:latin typeface="Times New Roman" panose="02020603050405020304" pitchFamily="18" charset="0"/>
                  <a:cs typeface="Times New Roman" panose="02020603050405020304" pitchFamily="18" charset="0"/>
                </a:rPr>
                <a:t>Khẳng định nào sau đây </a:t>
              </a:r>
              <a:r>
                <a:rPr lang="fr-FR" sz="2800" b="1" i="1">
                  <a:latin typeface="Times New Roman" panose="02020603050405020304" pitchFamily="18" charset="0"/>
                  <a:cs typeface="Times New Roman" panose="02020603050405020304" pitchFamily="18" charset="0"/>
                </a:rPr>
                <a:t>sai</a:t>
              </a:r>
            </a:p>
          </p:txBody>
        </p:sp>
      </p:grpSp>
      <p:grpSp>
        <p:nvGrpSpPr>
          <p:cNvPr id="48" name="Group 47">
            <a:extLst>
              <a:ext uri="{FF2B5EF4-FFF2-40B4-BE49-F238E27FC236}">
                <a16:creationId xmlns:a16="http://schemas.microsoft.com/office/drawing/2014/main" id="{A0DA36B9-F486-4D32-8F9D-4CAB808EBFE2}"/>
              </a:ext>
            </a:extLst>
          </p:cNvPr>
          <p:cNvGrpSpPr/>
          <p:nvPr/>
        </p:nvGrpSpPr>
        <p:grpSpPr>
          <a:xfrm>
            <a:off x="1384300" y="4599071"/>
            <a:ext cx="876300" cy="864691"/>
            <a:chOff x="1390650" y="4591050"/>
            <a:chExt cx="876300" cy="864691"/>
          </a:xfrm>
        </p:grpSpPr>
        <p:sp>
          <p:nvSpPr>
            <p:cNvPr id="49" name="Oval 48">
              <a:extLst>
                <a:ext uri="{FF2B5EF4-FFF2-40B4-BE49-F238E27FC236}">
                  <a16:creationId xmlns:a16="http://schemas.microsoft.com/office/drawing/2014/main" id="{CEC829CA-A385-41A4-AEE0-01343C91A9FC}"/>
                </a:ext>
              </a:extLst>
            </p:cNvPr>
            <p:cNvSpPr/>
            <p:nvPr/>
          </p:nvSpPr>
          <p:spPr>
            <a:xfrm>
              <a:off x="1390650" y="4591050"/>
              <a:ext cx="819150" cy="838200"/>
            </a:xfrm>
            <a:prstGeom prst="ellipse">
              <a:avLst/>
            </a:prstGeom>
            <a:solidFill>
              <a:schemeClr val="accent1">
                <a:lumMod val="40000"/>
                <a:lumOff val="6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TextBox 49">
              <a:extLst>
                <a:ext uri="{FF2B5EF4-FFF2-40B4-BE49-F238E27FC236}">
                  <a16:creationId xmlns:a16="http://schemas.microsoft.com/office/drawing/2014/main" id="{18E276D5-E5DA-45CD-BA39-B1BCDF7A331E}"/>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51" name="Group 50">
            <a:extLst>
              <a:ext uri="{FF2B5EF4-FFF2-40B4-BE49-F238E27FC236}">
                <a16:creationId xmlns:a16="http://schemas.microsoft.com/office/drawing/2014/main" id="{87908D9B-8B12-46E1-B230-8186776956F4}"/>
              </a:ext>
            </a:extLst>
          </p:cNvPr>
          <p:cNvGrpSpPr/>
          <p:nvPr/>
        </p:nvGrpSpPr>
        <p:grpSpPr>
          <a:xfrm>
            <a:off x="2503571" y="4625808"/>
            <a:ext cx="8248650" cy="857250"/>
            <a:chOff x="2495550" y="4629150"/>
            <a:chExt cx="8934450" cy="857250"/>
          </a:xfrm>
          <a:solidFill>
            <a:schemeClr val="accent1">
              <a:lumMod val="40000"/>
              <a:lumOff val="60000"/>
            </a:schemeClr>
          </a:solidFill>
        </p:grpSpPr>
        <p:sp>
          <p:nvSpPr>
            <p:cNvPr id="52" name="Rectangle: Rounded Corners 51">
              <a:extLst>
                <a:ext uri="{FF2B5EF4-FFF2-40B4-BE49-F238E27FC236}">
                  <a16:creationId xmlns:a16="http://schemas.microsoft.com/office/drawing/2014/main" id="{812A1ACB-3FDA-4496-A4F3-4644FD7A0C2D}"/>
                </a:ext>
              </a:extLst>
            </p:cNvPr>
            <p:cNvSpPr/>
            <p:nvPr/>
          </p:nvSpPr>
          <p:spPr>
            <a:xfrm>
              <a:off x="2495550" y="462915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TextBox 52">
              <a:extLst>
                <a:ext uri="{FF2B5EF4-FFF2-40B4-BE49-F238E27FC236}">
                  <a16:creationId xmlns:a16="http://schemas.microsoft.com/office/drawing/2014/main" id="{006E3D24-AD22-4B77-907E-A746A5B645FD}"/>
                </a:ext>
              </a:extLst>
            </p:cNvPr>
            <p:cNvSpPr txBox="1"/>
            <p:nvPr/>
          </p:nvSpPr>
          <p:spPr>
            <a:xfrm>
              <a:off x="2724150" y="4781550"/>
              <a:ext cx="7143750" cy="523220"/>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cạnh kề bằng nhau.</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584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left)">
                                      <p:cBhvr>
                                        <p:cTn id="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62050" y="365760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4</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1</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2</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3</a:t>
            </a:r>
          </a:p>
        </p:txBody>
      </p:sp>
      <p:sp>
        <p:nvSpPr>
          <p:cNvPr id="81" name="Rectangle 80">
            <a:extLst>
              <a:ext uri="{FF2B5EF4-FFF2-40B4-BE49-F238E27FC236}">
                <a16:creationId xmlns:a16="http://schemas.microsoft.com/office/drawing/2014/main" id="{887ECA15-6353-4C8F-A3D9-F011267AE77E}"/>
              </a:ext>
            </a:extLst>
          </p:cNvPr>
          <p:cNvSpPr/>
          <p:nvPr/>
        </p:nvSpPr>
        <p:spPr>
          <a:xfrm>
            <a:off x="2333111" y="2264345"/>
            <a:ext cx="6704079" cy="584775"/>
          </a:xfrm>
          <a:prstGeom prst="rect">
            <a:avLst/>
          </a:prstGeom>
        </p:spPr>
        <p:txBody>
          <a:bodyPr wrap="none">
            <a:spAutoFit/>
          </a:bodyPr>
          <a:lstStyle/>
          <a:p>
            <a:r>
              <a:rPr lang="en-US" sz="3200" b="1">
                <a:solidFill>
                  <a:srgbClr val="0000CC"/>
                </a:solidFill>
                <a:latin typeface="Times New Roman" panose="02020603050405020304" pitchFamily="18" charset="0"/>
                <a:cs typeface="Times New Roman" panose="02020603050405020304" pitchFamily="18" charset="0"/>
              </a:rPr>
              <a:t>Hình chữ nhật có mấy tâm đối xứng?</a:t>
            </a:r>
            <a:endParaRPr lang="fr-FR" sz="3200" b="1" i="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05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674804" y="2142109"/>
              <a:ext cx="9055684"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có kích thước hai cạnh kề là 5cm và 12cm. </a:t>
              </a:r>
            </a:p>
            <a:p>
              <a:r>
                <a:rPr lang="vi-VN" sz="2800" b="1">
                  <a:solidFill>
                    <a:srgbClr val="0000CC"/>
                  </a:solidFill>
                  <a:latin typeface="Times New Roman" panose="02020603050405020304" pitchFamily="18" charset="0"/>
                  <a:cs typeface="Times New Roman" panose="02020603050405020304" pitchFamily="18" charset="0"/>
                </a:rPr>
                <a:t>Độ dài đường chéo của hình chữ nhật là</a:t>
              </a:r>
              <a:r>
                <a:rPr lang="en-US" sz="2800" b="1">
                  <a:solidFill>
                    <a:srgbClr val="0000CC"/>
                  </a:solidFill>
                  <a:latin typeface="Times New Roman" panose="02020603050405020304" pitchFamily="18" charset="0"/>
                  <a:cs typeface="Times New Roman" panose="02020603050405020304" pitchFamily="18" charset="0"/>
                </a:rPr>
                <a:t>:</a:t>
              </a:r>
              <a:endParaRPr lang="fr-FR" sz="2800" b="1" i="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7353300" y="36385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17cm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7cm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13cm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15cm</a:t>
            </a:r>
          </a:p>
        </p:txBody>
      </p:sp>
    </p:spTree>
    <p:extLst>
      <p:ext uri="{BB962C8B-B14F-4D97-AF65-F5344CB8AC3E}">
        <p14:creationId xmlns:p14="http://schemas.microsoft.com/office/powerpoint/2010/main" val="412183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674804" y="2142109"/>
              <a:ext cx="9055684"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có kích thước hai cạnh kề là 3cm và 4cm. </a:t>
              </a:r>
            </a:p>
            <a:p>
              <a:r>
                <a:rPr lang="vi-VN" sz="2800" b="1">
                  <a:solidFill>
                    <a:srgbClr val="0000CC"/>
                  </a:solidFill>
                  <a:latin typeface="Times New Roman" panose="02020603050405020304" pitchFamily="18" charset="0"/>
                  <a:cs typeface="Times New Roman" panose="02020603050405020304" pitchFamily="18" charset="0"/>
                </a:rPr>
                <a:t>Kích thước đường chéo của hình chữ nhật là</a:t>
              </a:r>
              <a:r>
                <a:rPr lang="en-US" sz="2800" b="1">
                  <a:solidFill>
                    <a:srgbClr val="0000CC"/>
                  </a:solidFill>
                  <a:latin typeface="Times New Roman" panose="02020603050405020304" pitchFamily="18" charset="0"/>
                  <a:cs typeface="Times New Roman" panose="02020603050405020304" pitchFamily="18" charset="0"/>
                </a:rPr>
                <a:t>:</a:t>
              </a:r>
              <a:endParaRPr lang="fr-FR" sz="2800" b="1" i="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62050" y="365760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25cm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5cm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12cm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7cm</a:t>
            </a:r>
          </a:p>
        </p:txBody>
      </p:sp>
    </p:spTree>
    <p:extLst>
      <p:ext uri="{BB962C8B-B14F-4D97-AF65-F5344CB8AC3E}">
        <p14:creationId xmlns:p14="http://schemas.microsoft.com/office/powerpoint/2010/main" val="82366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17000"/>
          </a:stretch>
        </a:blipFill>
        <a:effectLst/>
      </p:bgPr>
    </p:bg>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B544E7EE-0FE3-4917-A068-36B2A7B257E3}"/>
              </a:ext>
            </a:extLst>
          </p:cNvPr>
          <p:cNvGraphicFramePr>
            <a:graphicFrameLocks noChangeAspect="1"/>
          </p:cNvGraphicFramePr>
          <p:nvPr>
            <p:extLst>
              <p:ext uri="{D42A27DB-BD31-4B8C-83A1-F6EECF244321}">
                <p14:modId xmlns:p14="http://schemas.microsoft.com/office/powerpoint/2010/main" val="2582473466"/>
              </p:ext>
            </p:extLst>
          </p:nvPr>
        </p:nvGraphicFramePr>
        <p:xfrm>
          <a:off x="7689273" y="1505983"/>
          <a:ext cx="4224765" cy="3315399"/>
        </p:xfrm>
        <a:graphic>
          <a:graphicData uri="http://schemas.openxmlformats.org/presentationml/2006/ole">
            <mc:AlternateContent xmlns:mc="http://schemas.openxmlformats.org/markup-compatibility/2006">
              <mc:Choice xmlns:v="urn:schemas-microsoft-com:vml" Requires="v">
                <p:oleObj spid="_x0000_s1028" name="Bitmap Image" r:id="rId4" imgW="2123810" imgH="1666667" progId="Paint.Picture">
                  <p:embed/>
                </p:oleObj>
              </mc:Choice>
              <mc:Fallback>
                <p:oleObj name="Bitmap Image" r:id="rId4" imgW="2123810" imgH="1666667"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9273" y="1505983"/>
                        <a:ext cx="4224765" cy="3315399"/>
                      </a:xfrm>
                      <a:prstGeom prst="rect">
                        <a:avLst/>
                      </a:prstGeom>
                      <a:noFill/>
                    </p:spPr>
                  </p:pic>
                </p:oleObj>
              </mc:Fallback>
            </mc:AlternateContent>
          </a:graphicData>
        </a:graphic>
      </p:graphicFrame>
      <p:sp>
        <p:nvSpPr>
          <p:cNvPr id="5" name="Rectangle: Rounded Corners 4">
            <a:extLst>
              <a:ext uri="{FF2B5EF4-FFF2-40B4-BE49-F238E27FC236}">
                <a16:creationId xmlns:a16="http://schemas.microsoft.com/office/drawing/2014/main" id="{E347885D-3BC9-48B6-BB05-57F34770D4A4}"/>
              </a:ext>
            </a:extLst>
          </p:cNvPr>
          <p:cNvSpPr/>
          <p:nvPr/>
        </p:nvSpPr>
        <p:spPr>
          <a:xfrm>
            <a:off x="687638" y="9553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NGHĨA</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04F68CC3-B087-4AC3-9ADC-F8DEDA24713C}"/>
              </a:ext>
            </a:extLst>
          </p:cNvPr>
          <p:cNvSpPr/>
          <p:nvPr/>
        </p:nvSpPr>
        <p:spPr>
          <a:xfrm>
            <a:off x="376889" y="95537"/>
            <a:ext cx="63716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E7564B-3D21-496E-9C2D-F554BD81D5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75987" y="930191"/>
            <a:ext cx="1247998" cy="706104"/>
          </a:xfrm>
          <a:prstGeom prst="rect">
            <a:avLst/>
          </a:prstGeom>
        </p:spPr>
      </p:pic>
      <p:pic>
        <p:nvPicPr>
          <p:cNvPr id="9" name="Picture 2" descr="Cô Giáo Hình ảnh PNG | Vector Và Các Tập Tin PSD | Tải Về Miễn Phí Trên  Pngtree">
            <a:extLst>
              <a:ext uri="{FF2B5EF4-FFF2-40B4-BE49-F238E27FC236}">
                <a16:creationId xmlns:a16="http://schemas.microsoft.com/office/drawing/2014/main" id="{0517E5FC-2A4E-47F2-9FE0-ED53E74B38F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2402" y="4700337"/>
            <a:ext cx="1645219" cy="2157663"/>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id="{347A57CB-8928-4F74-9967-6CA97FB686F4}"/>
              </a:ext>
            </a:extLst>
          </p:cNvPr>
          <p:cNvSpPr/>
          <p:nvPr/>
        </p:nvSpPr>
        <p:spPr>
          <a:xfrm>
            <a:off x="304800" y="1700464"/>
            <a:ext cx="6849979" cy="1491915"/>
          </a:xfrm>
          <a:prstGeom prst="cloudCallout">
            <a:avLst>
              <a:gd name="adj1" fmla="val -40037"/>
              <a:gd name="adj2" fmla="val 139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a:latin typeface="Times New Roman" panose="02020603050405020304" pitchFamily="18" charset="0"/>
                <a:cs typeface="Times New Roman" panose="02020603050405020304" pitchFamily="18" charset="0"/>
              </a:rPr>
              <a:t>Cho biết số đo mỗi góc của tứ giác ABCD ở </a:t>
            </a:r>
            <a:r>
              <a:rPr lang="nl-NL" sz="2800" b="1" i="1">
                <a:latin typeface="Times New Roman" panose="02020603050405020304" pitchFamily="18" charset="0"/>
                <a:cs typeface="Times New Roman" panose="02020603050405020304" pitchFamily="18" charset="0"/>
              </a:rPr>
              <a:t>hình 47.</a:t>
            </a:r>
            <a:r>
              <a:rPr lang="nl-NL" sz="2800" b="1">
                <a:latin typeface="Times New Roman" panose="02020603050405020304" pitchFamily="18" charset="0"/>
                <a:cs typeface="Times New Roman" panose="02020603050405020304" pitchFamily="18" charset="0"/>
              </a:rPr>
              <a:t> </a:t>
            </a:r>
            <a:endParaRPr lang="vi-VN" sz="2800" b="1">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241FF248-0B74-4110-85E4-3EF3372A7BBB}"/>
              </a:ext>
            </a:extLst>
          </p:cNvPr>
          <p:cNvGrpSpPr/>
          <p:nvPr/>
        </p:nvGrpSpPr>
        <p:grpSpPr>
          <a:xfrm>
            <a:off x="0" y="2271260"/>
            <a:ext cx="7904037" cy="1560173"/>
            <a:chOff x="0" y="1776585"/>
            <a:chExt cx="7904037" cy="1560173"/>
          </a:xfrm>
        </p:grpSpPr>
        <p:grpSp>
          <p:nvGrpSpPr>
            <p:cNvPr id="12" name="Group 11">
              <a:extLst>
                <a:ext uri="{FF2B5EF4-FFF2-40B4-BE49-F238E27FC236}">
                  <a16:creationId xmlns:a16="http://schemas.microsoft.com/office/drawing/2014/main" id="{A4C55A9D-1F97-487E-AF9E-BD41453B3C44}"/>
                </a:ext>
              </a:extLst>
            </p:cNvPr>
            <p:cNvGrpSpPr/>
            <p:nvPr/>
          </p:nvGrpSpPr>
          <p:grpSpPr>
            <a:xfrm>
              <a:off x="0" y="1776585"/>
              <a:ext cx="7904037" cy="1560173"/>
              <a:chOff x="-157227" y="2625290"/>
              <a:chExt cx="12247625" cy="2225782"/>
            </a:xfrm>
          </p:grpSpPr>
          <p:sp>
            <p:nvSpPr>
              <p:cNvPr id="13" name="Rectangle: Rounded Corners 12">
                <a:extLst>
                  <a:ext uri="{FF2B5EF4-FFF2-40B4-BE49-F238E27FC236}">
                    <a16:creationId xmlns:a16="http://schemas.microsoft.com/office/drawing/2014/main" id="{2691D1E8-9E9D-4319-86CF-B9FFD85B3FB3}"/>
                  </a:ext>
                </a:extLst>
              </p:cNvPr>
              <p:cNvSpPr/>
              <p:nvPr/>
            </p:nvSpPr>
            <p:spPr>
              <a:xfrm>
                <a:off x="101597" y="2728686"/>
                <a:ext cx="11988801" cy="21223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94F8F015-A546-4697-8585-C1D9D23BF727}"/>
                  </a:ext>
                </a:extLst>
              </p:cNvPr>
              <p:cNvSpPr/>
              <p:nvPr/>
            </p:nvSpPr>
            <p:spPr>
              <a:xfrm>
                <a:off x="101598" y="2714171"/>
                <a:ext cx="11988800"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14">
                <a:extLst>
                  <a:ext uri="{FF2B5EF4-FFF2-40B4-BE49-F238E27FC236}">
                    <a16:creationId xmlns:a16="http://schemas.microsoft.com/office/drawing/2014/main" id="{EAFFED7E-0442-4679-B14B-485954F4F9D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6" name="TextBox 15">
              <a:extLst>
                <a:ext uri="{FF2B5EF4-FFF2-40B4-BE49-F238E27FC236}">
                  <a16:creationId xmlns:a16="http://schemas.microsoft.com/office/drawing/2014/main" id="{0FADAB53-96C8-4E92-81AF-AA4E119B3123}"/>
                </a:ext>
              </a:extLst>
            </p:cNvPr>
            <p:cNvSpPr txBox="1"/>
            <p:nvPr/>
          </p:nvSpPr>
          <p:spPr>
            <a:xfrm>
              <a:off x="385012" y="2353845"/>
              <a:ext cx="7475620"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Hình chữ nhật là tứ giác có bốn góc vuông</a:t>
              </a:r>
              <a:endParaRPr lang="vi-VN" sz="3200">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799E0322-1841-4ED6-8BAD-C50ADC9ABE64}"/>
              </a:ext>
            </a:extLst>
          </p:cNvPr>
          <p:cNvSpPr txBox="1"/>
          <p:nvPr/>
        </p:nvSpPr>
        <p:spPr>
          <a:xfrm>
            <a:off x="462462" y="1486914"/>
            <a:ext cx="2805394"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*Định nghĩa:</a:t>
            </a:r>
            <a:endParaRPr lang="vi-VN" sz="320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6FAD606E-A53A-4F0A-B19C-2E98083E3558}"/>
              </a:ext>
            </a:extLst>
          </p:cNvPr>
          <p:cNvSpPr>
            <a:spLocks noChangeArrowheads="1"/>
          </p:cNvSpPr>
          <p:nvPr/>
        </p:nvSpPr>
        <p:spPr bwMode="auto">
          <a:xfrm>
            <a:off x="8645236" y="21474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18244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1" nodeType="clickEffect">
                                  <p:stCondLst>
                                    <p:cond delay="0"/>
                                  </p:stCondLst>
                                  <p:childTnLst>
                                    <p:animEffect transition="out" filter="randombar(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0" grpId="0" animBg="1"/>
      <p:bldP spid="10" grpId="1"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446204" y="2142109"/>
              <a:ext cx="9365513"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ABCD có AB = 6cm, đường chéo BD = 10cm.</a:t>
              </a:r>
            </a:p>
            <a:p>
              <a:r>
                <a:rPr lang="vi-VN" sz="2800" b="1">
                  <a:solidFill>
                    <a:srgbClr val="0000CC"/>
                  </a:solidFill>
                  <a:latin typeface="Times New Roman" panose="02020603050405020304" pitchFamily="18" charset="0"/>
                  <a:cs typeface="Times New Roman" panose="02020603050405020304" pitchFamily="18" charset="0"/>
                </a:rPr>
                <a:t>Tính độ dài cạnh BC</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7353300" y="36385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10cm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7cm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8cm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9cm</a:t>
            </a:r>
          </a:p>
        </p:txBody>
      </p:sp>
    </p:spTree>
    <p:extLst>
      <p:ext uri="{BB962C8B-B14F-4D97-AF65-F5344CB8AC3E}">
        <p14:creationId xmlns:p14="http://schemas.microsoft.com/office/powerpoint/2010/main" val="32048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52500"/>
            <a:chOff x="900309" y="2121068"/>
            <a:chExt cx="10407425" cy="952500"/>
          </a:xfrm>
        </p:grpSpPr>
        <p:sp>
          <p:nvSpPr>
            <p:cNvPr id="5" name="Rectangle 4">
              <a:extLst>
                <a:ext uri="{FF2B5EF4-FFF2-40B4-BE49-F238E27FC236}">
                  <a16:creationId xmlns:a16="http://schemas.microsoft.com/office/drawing/2014/main" id="{B3CC11C4-0C10-4BCE-BBE5-979676B71206}"/>
                </a:ext>
              </a:extLst>
            </p:cNvPr>
            <p:cNvSpPr/>
            <p:nvPr/>
          </p:nvSpPr>
          <p:spPr>
            <a:xfrm>
              <a:off x="1808154" y="2294509"/>
              <a:ext cx="7743851" cy="523220"/>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bình hành ABCD là hình chữ nhật khi nào?</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62050" y="49720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981950" y="5086350"/>
            <a:ext cx="25336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AC // BD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714500" y="3752850"/>
            <a:ext cx="2628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AC </a:t>
            </a:r>
            <a:r>
              <a:rPr lang="vi-VN" sz="3200">
                <a:latin typeface="Times New Roman" panose="02020603050405020304" pitchFamily="18" charset="0"/>
                <a:cs typeface="Times New Roman" panose="02020603050405020304" pitchFamily="18" charset="0"/>
                <a:sym typeface="Symbol" panose="05050102010706020507" pitchFamily="18" charset="2"/>
              </a:rPr>
              <a:t> BD</a:t>
            </a:r>
            <a:endParaRPr lang="vi-VN" sz="32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924800" y="3752850"/>
            <a:ext cx="2609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AC = 2BD</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752600" y="5105400"/>
            <a:ext cx="24574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AC = BD</a:t>
            </a:r>
          </a:p>
        </p:txBody>
      </p:sp>
    </p:spTree>
    <p:extLst>
      <p:ext uri="{BB962C8B-B14F-4D97-AF65-F5344CB8AC3E}">
        <p14:creationId xmlns:p14="http://schemas.microsoft.com/office/powerpoint/2010/main" val="246946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446204" y="2142109"/>
              <a:ext cx="9320052"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Cho  tam giác ABC, đường cao AH, I là trung điểm của AC.</a:t>
              </a:r>
            </a:p>
            <a:p>
              <a:r>
                <a:rPr lang="vi-VN" sz="2800" b="1">
                  <a:solidFill>
                    <a:srgbClr val="0000CC"/>
                  </a:solidFill>
                  <a:latin typeface="Times New Roman" panose="02020603050405020304" pitchFamily="18" charset="0"/>
                  <a:cs typeface="Times New Roman" panose="02020603050405020304" pitchFamily="18" charset="0"/>
                </a:rPr>
                <a:t>E đối xứng với H qua I. Tứ giác AHCE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53200" y="495300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086600" y="5067300"/>
            <a:ext cx="3390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Hình chữ nhật</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581150" y="375285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Hình thang</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067550" y="375285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Hình thang cân</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600200" y="510540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Hình thang vuông</a:t>
            </a:r>
          </a:p>
        </p:txBody>
      </p:sp>
    </p:spTree>
    <p:extLst>
      <p:ext uri="{BB962C8B-B14F-4D97-AF65-F5344CB8AC3E}">
        <p14:creationId xmlns:p14="http://schemas.microsoft.com/office/powerpoint/2010/main" val="342223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1026701"/>
            <a:chOff x="900309" y="2121068"/>
            <a:chExt cx="10407425" cy="102670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1446204" y="2142109"/>
                  <a:ext cx="9424375" cy="1005660"/>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ABCD có O là giao điểm của hai đường chéo.</a:t>
                  </a:r>
                </a:p>
                <a:p>
                  <a:r>
                    <a:rPr lang="vi-VN" sz="2800" b="1">
                      <a:solidFill>
                        <a:srgbClr val="0000CC"/>
                      </a:solidFill>
                      <a:latin typeface="Times New Roman" panose="02020603050405020304" pitchFamily="18" charset="0"/>
                      <a:cs typeface="Times New Roman" panose="02020603050405020304" pitchFamily="18" charset="0"/>
                    </a:rPr>
                    <a:t>Biết </a:t>
                  </a:r>
                  <a14:m>
                    <m:oMath xmlns:m="http://schemas.openxmlformats.org/officeDocument/2006/math">
                      <m:acc>
                        <m:accPr>
                          <m:chr m:val="̂"/>
                          <m:ctrlPr>
                            <a:rPr lang="vi-VN" sz="2800" b="1" i="1" smtClean="0">
                              <a:solidFill>
                                <a:srgbClr val="0000CC"/>
                              </a:solidFill>
                              <a:latin typeface="Cambria Math" panose="02040503050406030204" pitchFamily="18" charset="0"/>
                              <a:cs typeface="Times New Roman" panose="02020603050405020304" pitchFamily="18" charset="0"/>
                            </a:rPr>
                          </m:ctrlPr>
                        </m:accPr>
                        <m:e>
                          <m:r>
                            <a:rPr lang="vi-VN" sz="2800" b="1" i="1" smtClean="0">
                              <a:solidFill>
                                <a:srgbClr val="0000CC"/>
                              </a:solidFill>
                              <a:latin typeface="Cambria Math" panose="02040503050406030204" pitchFamily="18" charset="0"/>
                              <a:cs typeface="Times New Roman" panose="02020603050405020304" pitchFamily="18" charset="0"/>
                            </a:rPr>
                            <m:t>𝑨𝑶𝑫</m:t>
                          </m:r>
                        </m:e>
                      </m:acc>
                      <m:r>
                        <a:rPr lang="vi-VN" sz="2800" b="1" i="1" smtClean="0">
                          <a:solidFill>
                            <a:srgbClr val="0000CC"/>
                          </a:solidFill>
                          <a:latin typeface="Cambria Math" panose="02040503050406030204" pitchFamily="18" charset="0"/>
                          <a:cs typeface="Times New Roman" panose="02020603050405020304" pitchFamily="18" charset="0"/>
                        </a:rPr>
                        <m:t>=</m:t>
                      </m:r>
                      <m:sSup>
                        <m:sSupPr>
                          <m:ctrlPr>
                            <a:rPr lang="vi-VN" sz="2800" b="1" i="1" smtClean="0">
                              <a:solidFill>
                                <a:srgbClr val="0000CC"/>
                              </a:solidFill>
                              <a:latin typeface="Cambria Math" panose="02040503050406030204" pitchFamily="18" charset="0"/>
                              <a:cs typeface="Times New Roman" panose="02020603050405020304" pitchFamily="18" charset="0"/>
                            </a:rPr>
                          </m:ctrlPr>
                        </m:sSupPr>
                        <m:e>
                          <m:r>
                            <a:rPr lang="vi-VN" sz="2800" b="1" i="1" smtClean="0">
                              <a:solidFill>
                                <a:srgbClr val="0000CC"/>
                              </a:solidFill>
                              <a:latin typeface="Cambria Math" panose="02040503050406030204" pitchFamily="18" charset="0"/>
                              <a:cs typeface="Times New Roman" panose="02020603050405020304" pitchFamily="18" charset="0"/>
                            </a:rPr>
                            <m:t>𝟓𝟎</m:t>
                          </m:r>
                        </m:e>
                        <m:sup>
                          <m:r>
                            <a:rPr lang="vi-VN" sz="2800" b="1" i="1" smtClean="0">
                              <a:solidFill>
                                <a:srgbClr val="0000CC"/>
                              </a:solidFill>
                              <a:latin typeface="Cambria Math" panose="02040503050406030204" pitchFamily="18" charset="0"/>
                              <a:cs typeface="Times New Roman" panose="02020603050405020304" pitchFamily="18" charset="0"/>
                            </a:rPr>
                            <m:t>𝟎</m:t>
                          </m:r>
                        </m:sup>
                      </m:sSup>
                      <m:r>
                        <a:rPr lang="vi-VN" sz="2800" b="1" i="1" smtClean="0">
                          <a:solidFill>
                            <a:srgbClr val="0000CC"/>
                          </a:solidFill>
                          <a:latin typeface="Cambria Math" panose="02040503050406030204" pitchFamily="18" charset="0"/>
                          <a:cs typeface="Times New Roman" panose="02020603050405020304" pitchFamily="18" charset="0"/>
                        </a:rPr>
                        <m:t> .</m:t>
                      </m:r>
                    </m:oMath>
                  </a14:m>
                  <a:r>
                    <a:rPr lang="vi-VN" sz="2800" b="1">
                      <a:solidFill>
                        <a:srgbClr val="0000CC"/>
                      </a:solidFill>
                      <a:latin typeface="Times New Roman" panose="02020603050405020304" pitchFamily="18" charset="0"/>
                      <a:cs typeface="Times New Roman" panose="02020603050405020304" pitchFamily="18" charset="0"/>
                    </a:rPr>
                    <a:t> Tính số đo góc </a:t>
                  </a:r>
                  <a14:m>
                    <m:oMath xmlns:m="http://schemas.openxmlformats.org/officeDocument/2006/math">
                      <m:acc>
                        <m:accPr>
                          <m:chr m:val="̂"/>
                          <m:ctrlPr>
                            <a:rPr lang="vi-VN" sz="2800" b="1" i="1" smtClean="0">
                              <a:solidFill>
                                <a:srgbClr val="0000CC"/>
                              </a:solidFill>
                              <a:latin typeface="Cambria Math" panose="02040503050406030204" pitchFamily="18" charset="0"/>
                              <a:cs typeface="Times New Roman" panose="02020603050405020304" pitchFamily="18" charset="0"/>
                            </a:rPr>
                          </m:ctrlPr>
                        </m:accPr>
                        <m:e>
                          <m:r>
                            <a:rPr lang="vi-VN" sz="2800" b="1" i="1" smtClean="0">
                              <a:solidFill>
                                <a:srgbClr val="0000CC"/>
                              </a:solidFill>
                              <a:latin typeface="Cambria Math" panose="02040503050406030204" pitchFamily="18" charset="0"/>
                              <a:cs typeface="Times New Roman" panose="02020603050405020304" pitchFamily="18" charset="0"/>
                            </a:rPr>
                            <m:t>𝑨𝑩𝑶</m:t>
                          </m:r>
                        </m:e>
                      </m:acc>
                    </m:oMath>
                  </a14:m>
                  <a:r>
                    <a:rPr lang="vi-VN" sz="2800" b="1">
                      <a:solidFill>
                        <a:srgbClr val="0000CC"/>
                      </a:solidFill>
                      <a:latin typeface="Times New Roman" panose="02020603050405020304" pitchFamily="18" charset="0"/>
                      <a:cs typeface="Times New Roman" panose="02020603050405020304" pitchFamily="18" charset="0"/>
                    </a:rPr>
                    <a:t> ?</a:t>
                  </a:r>
                  <a:endParaRPr lang="fr-FR" sz="2800" b="1">
                    <a:solidFill>
                      <a:srgbClr val="0000CC"/>
                    </a:solidFill>
                    <a:latin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1446204" y="2142109"/>
                  <a:ext cx="9424375" cy="1005660"/>
                </a:xfrm>
                <a:prstGeom prst="rect">
                  <a:avLst/>
                </a:prstGeom>
                <a:blipFill>
                  <a:blip r:embed="rId3"/>
                  <a:stretch>
                    <a:fillRect l="-1294" t="-6061" r="-65" b="-12727"/>
                  </a:stretch>
                </a:blipFill>
                <a:ln>
                  <a:noFill/>
                </a:ln>
              </p:spPr>
              <p:txBody>
                <a:bodyPr/>
                <a:lstStyle/>
                <a:p>
                  <a:r>
                    <a:rPr lang="vi-VN">
                      <a:noFill/>
                    </a:rPr>
                    <a:t> </a:t>
                  </a:r>
                </a:p>
              </p:txBody>
            </p:sp>
          </mc:Fallback>
        </mc:AlternateContent>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43000" y="367665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86700" y="5048250"/>
            <a:ext cx="3390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120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B2D4ECD7-B629-447C-9FFC-9382736F61FE}"/>
              </a:ext>
            </a:extLst>
          </p:cNvPr>
          <p:cNvSpPr txBox="1"/>
          <p:nvPr/>
        </p:nvSpPr>
        <p:spPr>
          <a:xfrm>
            <a:off x="238125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25</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86765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50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40030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90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11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04009"/>
            <a:ext cx="10407425" cy="969559"/>
            <a:chOff x="900309" y="2104009"/>
            <a:chExt cx="10407425" cy="969559"/>
          </a:xfrm>
        </p:grpSpPr>
        <p:sp>
          <p:nvSpPr>
            <p:cNvPr id="5" name="Rectangle 4">
              <a:extLst>
                <a:ext uri="{FF2B5EF4-FFF2-40B4-BE49-F238E27FC236}">
                  <a16:creationId xmlns:a16="http://schemas.microsoft.com/office/drawing/2014/main" id="{B3CC11C4-0C10-4BCE-BBE5-979676B71206}"/>
                </a:ext>
              </a:extLst>
            </p:cNvPr>
            <p:cNvSpPr/>
            <p:nvPr/>
          </p:nvSpPr>
          <p:spPr>
            <a:xfrm>
              <a:off x="1446205" y="2104009"/>
              <a:ext cx="9755196" cy="954107"/>
            </a:xfrm>
            <a:prstGeom prst="rect">
              <a:avLst/>
            </a:prstGeom>
            <a:ln>
              <a:noFill/>
            </a:ln>
          </p:spPr>
          <p:txBody>
            <a:bodyPr wrap="square">
              <a:spAutoFit/>
            </a:bodyPr>
            <a:lstStyle/>
            <a:p>
              <a:r>
                <a:rPr lang="vi-VN" sz="2800" b="1">
                  <a:solidFill>
                    <a:srgbClr val="0000CC"/>
                  </a:solidFill>
                  <a:latin typeface="Times New Roman" panose="02020603050405020304" pitchFamily="18" charset="0"/>
                  <a:cs typeface="Times New Roman" panose="02020603050405020304" pitchFamily="18" charset="0"/>
                </a:rPr>
                <a:t>Cho tam giác ABC vuông tại A,gọi M, N, P,Q lần lượt là trung điểm của AB, BC, AC. Tứ giác AMPN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0" y="499110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143750" y="5048250"/>
            <a:ext cx="3752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Hình thang vuông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63830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Hình thang</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12470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Hình thang cân</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65735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Hình chữ nhật </a:t>
            </a:r>
          </a:p>
        </p:txBody>
      </p:sp>
    </p:spTree>
    <p:extLst>
      <p:ext uri="{BB962C8B-B14F-4D97-AF65-F5344CB8AC3E}">
        <p14:creationId xmlns:p14="http://schemas.microsoft.com/office/powerpoint/2010/main" val="19123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114300" y="1219200"/>
            <a:ext cx="2227118"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11</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367646" y="166254"/>
            <a:ext cx="3210790" cy="55245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id="{C0D1533F-5DA1-4D10-8151-97012A699422}"/>
              </a:ext>
            </a:extLst>
          </p:cNvPr>
          <p:cNvGrpSpPr/>
          <p:nvPr/>
        </p:nvGrpSpPr>
        <p:grpSpPr>
          <a:xfrm>
            <a:off x="3830782" y="2812477"/>
            <a:ext cx="6144492" cy="774123"/>
            <a:chOff x="2514600" y="2438400"/>
            <a:chExt cx="8934450" cy="857250"/>
          </a:xfrm>
        </p:grpSpPr>
        <p:sp>
          <p:nvSpPr>
            <p:cNvPr id="15" name="Rectangle: Rounded Corners 14">
              <a:extLst>
                <a:ext uri="{FF2B5EF4-FFF2-40B4-BE49-F238E27FC236}">
                  <a16:creationId xmlns:a16="http://schemas.microsoft.com/office/drawing/2014/main"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6E44C2F-5DB9-46B5-A1E6-204601C1FC92}"/>
                </a:ext>
              </a:extLst>
            </p:cNvPr>
            <p:cNvSpPr txBox="1"/>
            <p:nvPr/>
          </p:nvSpPr>
          <p:spPr>
            <a:xfrm>
              <a:off x="2743200" y="2590800"/>
              <a:ext cx="7143750"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AC = BD</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BFC905D4-5126-4FB0-B61D-D5C38EE41771}"/>
              </a:ext>
            </a:extLst>
          </p:cNvPr>
          <p:cNvGrpSpPr/>
          <p:nvPr/>
        </p:nvGrpSpPr>
        <p:grpSpPr>
          <a:xfrm>
            <a:off x="3830782" y="3765281"/>
            <a:ext cx="6144492" cy="774123"/>
            <a:chOff x="2514600" y="3524250"/>
            <a:chExt cx="8934450" cy="857250"/>
          </a:xfrm>
        </p:grpSpPr>
        <p:sp>
          <p:nvSpPr>
            <p:cNvPr id="19" name="Rectangle: Rounded Corners 18">
              <a:extLst>
                <a:ext uri="{FF2B5EF4-FFF2-40B4-BE49-F238E27FC236}">
                  <a16:creationId xmlns:a16="http://schemas.microsoft.com/office/drawing/2014/main"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A78D336-2DCE-4C6A-A603-183FD11D59A6}"/>
                </a:ext>
              </a:extLst>
            </p:cNvPr>
            <p:cNvSpPr txBox="1"/>
            <p:nvPr/>
          </p:nvSpPr>
          <p:spPr>
            <a:xfrm>
              <a:off x="2698564" y="3652911"/>
              <a:ext cx="8698247" cy="57940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Tứ giác ABCD là hình chữ nhật</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D9FF983-9D97-4090-B920-1578B5647998}"/>
              </a:ext>
            </a:extLst>
          </p:cNvPr>
          <p:cNvGrpSpPr/>
          <p:nvPr/>
        </p:nvGrpSpPr>
        <p:grpSpPr>
          <a:xfrm>
            <a:off x="3811732" y="4670707"/>
            <a:ext cx="6144492" cy="774123"/>
            <a:chOff x="2495550" y="4629150"/>
            <a:chExt cx="8934450" cy="857250"/>
          </a:xfrm>
        </p:grpSpPr>
        <p:sp>
          <p:nvSpPr>
            <p:cNvPr id="22" name="Rectangle: Rounded Corners 21">
              <a:extLst>
                <a:ext uri="{FF2B5EF4-FFF2-40B4-BE49-F238E27FC236}">
                  <a16:creationId xmlns:a16="http://schemas.microsoft.com/office/drawing/2014/main"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007B6D9-64CC-41F6-BCB7-682C461E528D}"/>
                </a:ext>
              </a:extLst>
            </p:cNvPr>
            <p:cNvSpPr txBox="1"/>
            <p:nvPr/>
          </p:nvSpPr>
          <p:spPr>
            <a:xfrm>
              <a:off x="2724150" y="4781550"/>
              <a:ext cx="7143750"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 là trung điểm của BD</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1105119E-1259-45DE-BF6C-50D27B1E681C}"/>
              </a:ext>
            </a:extLst>
          </p:cNvPr>
          <p:cNvGrpSpPr/>
          <p:nvPr/>
        </p:nvGrpSpPr>
        <p:grpSpPr>
          <a:xfrm>
            <a:off x="3830782" y="5587743"/>
            <a:ext cx="6144492" cy="774123"/>
            <a:chOff x="2514600" y="5676900"/>
            <a:chExt cx="8934450" cy="857250"/>
          </a:xfrm>
        </p:grpSpPr>
        <p:sp>
          <p:nvSpPr>
            <p:cNvPr id="25" name="Rectangle: Rounded Corners 24">
              <a:extLst>
                <a:ext uri="{FF2B5EF4-FFF2-40B4-BE49-F238E27FC236}">
                  <a16:creationId xmlns:a16="http://schemas.microsoft.com/office/drawing/2014/main"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CD25F621-0394-4CBA-B2A7-024F52161816}"/>
                </a:ext>
              </a:extLst>
            </p:cNvPr>
            <p:cNvSpPr txBox="1"/>
            <p:nvPr/>
          </p:nvSpPr>
          <p:spPr>
            <a:xfrm>
              <a:off x="2743200" y="5783597"/>
              <a:ext cx="8646119"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AB = AD</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648193-C0C5-4E02-ADA2-CD36252E9347}"/>
              </a:ext>
            </a:extLst>
          </p:cNvPr>
          <p:cNvGrpSpPr/>
          <p:nvPr/>
        </p:nvGrpSpPr>
        <p:grpSpPr>
          <a:xfrm>
            <a:off x="2725881" y="2791833"/>
            <a:ext cx="911553" cy="798950"/>
            <a:chOff x="1409700" y="2372807"/>
            <a:chExt cx="903774" cy="884743"/>
          </a:xfrm>
        </p:grpSpPr>
        <p:sp>
          <p:nvSpPr>
            <p:cNvPr id="34" name="Oval 33">
              <a:extLst>
                <a:ext uri="{FF2B5EF4-FFF2-40B4-BE49-F238E27FC236}">
                  <a16:creationId xmlns:a16="http://schemas.microsoft.com/office/drawing/2014/main"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A2CC7EC5-21D8-458B-96EC-028DCFFA674B}"/>
                </a:ext>
              </a:extLst>
            </p:cNvPr>
            <p:cNvSpPr txBox="1"/>
            <p:nvPr/>
          </p:nvSpPr>
          <p:spPr>
            <a:xfrm>
              <a:off x="1532424" y="2372807"/>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4C2D56A8-C5C8-412E-AD13-72CF77E599D5}"/>
              </a:ext>
            </a:extLst>
          </p:cNvPr>
          <p:cNvGrpSpPr/>
          <p:nvPr/>
        </p:nvGrpSpPr>
        <p:grpSpPr>
          <a:xfrm>
            <a:off x="2725881" y="3755964"/>
            <a:ext cx="911553" cy="777935"/>
            <a:chOff x="1409700" y="3520028"/>
            <a:chExt cx="903774" cy="861472"/>
          </a:xfrm>
        </p:grpSpPr>
        <p:sp>
          <p:nvSpPr>
            <p:cNvPr id="35" name="Oval 34">
              <a:extLst>
                <a:ext uri="{FF2B5EF4-FFF2-40B4-BE49-F238E27FC236}">
                  <a16:creationId xmlns:a16="http://schemas.microsoft.com/office/drawing/2014/main"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7056593F-F90F-47C4-80B9-D2EAA27E76A2}"/>
                </a:ext>
              </a:extLst>
            </p:cNvPr>
            <p:cNvSpPr txBox="1"/>
            <p:nvPr/>
          </p:nvSpPr>
          <p:spPr>
            <a:xfrm>
              <a:off x="1532424" y="3520028"/>
              <a:ext cx="781050" cy="769442"/>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6F8F0A95-16F5-457E-ABA7-B8DD6867625F}"/>
              </a:ext>
            </a:extLst>
          </p:cNvPr>
          <p:cNvGrpSpPr/>
          <p:nvPr/>
        </p:nvGrpSpPr>
        <p:grpSpPr>
          <a:xfrm>
            <a:off x="2706831" y="4622361"/>
            <a:ext cx="883843" cy="767891"/>
            <a:chOff x="1390650" y="4578901"/>
            <a:chExt cx="876300" cy="850349"/>
          </a:xfrm>
        </p:grpSpPr>
        <p:sp>
          <p:nvSpPr>
            <p:cNvPr id="36" name="Oval 35">
              <a:extLst>
                <a:ext uri="{FF2B5EF4-FFF2-40B4-BE49-F238E27FC236}">
                  <a16:creationId xmlns:a16="http://schemas.microsoft.com/office/drawing/2014/main"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08C6231E-394A-4D5F-813C-F6247932E083}"/>
                </a:ext>
              </a:extLst>
            </p:cNvPr>
            <p:cNvSpPr txBox="1"/>
            <p:nvPr/>
          </p:nvSpPr>
          <p:spPr>
            <a:xfrm>
              <a:off x="1485900" y="4578901"/>
              <a:ext cx="781050" cy="769442"/>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31AE85CF-0F13-4A59-A119-F73114158C43}"/>
              </a:ext>
            </a:extLst>
          </p:cNvPr>
          <p:cNvGrpSpPr/>
          <p:nvPr/>
        </p:nvGrpSpPr>
        <p:grpSpPr>
          <a:xfrm>
            <a:off x="2706831" y="5531556"/>
            <a:ext cx="916912" cy="785095"/>
            <a:chOff x="1390650" y="5626650"/>
            <a:chExt cx="909087" cy="869400"/>
          </a:xfrm>
        </p:grpSpPr>
        <p:sp>
          <p:nvSpPr>
            <p:cNvPr id="37" name="Oval 36">
              <a:extLst>
                <a:ext uri="{FF2B5EF4-FFF2-40B4-BE49-F238E27FC236}">
                  <a16:creationId xmlns:a16="http://schemas.microsoft.com/office/drawing/2014/main"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827E7CF-1D0A-4604-8AF0-60FDC87C5E33}"/>
                </a:ext>
              </a:extLst>
            </p:cNvPr>
            <p:cNvSpPr txBox="1"/>
            <p:nvPr/>
          </p:nvSpPr>
          <p:spPr>
            <a:xfrm>
              <a:off x="1518687" y="5626650"/>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9EC6824-86EA-4EBA-906D-7C2BE4F0348A}"/>
              </a:ext>
            </a:extLst>
          </p:cNvPr>
          <p:cNvGrpSpPr/>
          <p:nvPr/>
        </p:nvGrpSpPr>
        <p:grpSpPr>
          <a:xfrm>
            <a:off x="2441864" y="736753"/>
            <a:ext cx="9043554" cy="1815882"/>
            <a:chOff x="2206336" y="1138535"/>
            <a:chExt cx="9448800" cy="1815882"/>
          </a:xfrm>
        </p:grpSpPr>
        <p:sp>
          <p:nvSpPr>
            <p:cNvPr id="7" name="Rectangle 6">
              <a:extLst>
                <a:ext uri="{FF2B5EF4-FFF2-40B4-BE49-F238E27FC236}">
                  <a16:creationId xmlns:a16="http://schemas.microsoft.com/office/drawing/2014/main" id="{EEDFE426-8973-42DC-9AC2-1D49BA9D4EF7}"/>
                </a:ext>
              </a:extLst>
            </p:cNvPr>
            <p:cNvSpPr/>
            <p:nvPr/>
          </p:nvSpPr>
          <p:spPr>
            <a:xfrm>
              <a:off x="2206336" y="1138535"/>
              <a:ext cx="9448800" cy="1815882"/>
            </a:xfrm>
            <a:prstGeom prst="rect">
              <a:avLst/>
            </a:prstGeom>
            <a:solidFill>
              <a:schemeClr val="accent5">
                <a:lumMod val="40000"/>
                <a:lumOff val="60000"/>
              </a:schemeClr>
            </a:solidFill>
            <a:ln>
              <a:solidFill>
                <a:schemeClr val="tx1"/>
              </a:solidFill>
            </a:ln>
          </p:spPr>
          <p:txBody>
            <a:bodyPr wrap="square">
              <a:spAutoFit/>
            </a:bodyPr>
            <a:lstStyle/>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2790311" y="1220059"/>
                  <a:ext cx="7137916" cy="1577035"/>
                </a:xfrm>
                <a:prstGeom prst="rect">
                  <a:avLst/>
                </a:prstGeom>
              </p:spPr>
              <p:txBody>
                <a:bodyPr wrap="none">
                  <a:spAutoFit/>
                </a:bodyPr>
                <a:lstStyle/>
                <a:p>
                  <a:r>
                    <a:rPr lang="fr-FR" sz="2800">
                      <a:latin typeface="Times New Roman" panose="02020603050405020304" pitchFamily="18" charset="0"/>
                      <a:cs typeface="Times New Roman" panose="02020603050405020304" pitchFamily="18" charset="0"/>
                    </a:rPr>
                    <a:t>Cho hình thang vuông ABCD có </a:t>
                  </a:r>
                  <a14:m>
                    <m:oMath xmlns:m="http://schemas.openxmlformats.org/officeDocument/2006/math">
                      <m:acc>
                        <m:accPr>
                          <m:chr m:val="̂"/>
                          <m:ctrlPr>
                            <a:rPr lang="fr-FR"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𝐴</m:t>
                          </m:r>
                        </m:e>
                      </m:acc>
                      <m:r>
                        <a:rPr lang="en-US" sz="2800" b="0" i="1" smtClean="0">
                          <a:latin typeface="Cambria Math" panose="02040503050406030204" pitchFamily="18" charset="0"/>
                          <a:cs typeface="Times New Roman" panose="02020603050405020304" pitchFamily="18" charset="0"/>
                        </a:rPr>
                        <m:t>=</m:t>
                      </m:r>
                      <m:acc>
                        <m:accPr>
                          <m:chr m:val="̂"/>
                          <m:ctrlPr>
                            <a:rPr lang="en-US" sz="2800" b="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𝐷</m:t>
                          </m:r>
                        </m:e>
                      </m:acc>
                      <m:r>
                        <a:rPr lang="en-US" sz="2800" b="0" i="1" smtClean="0">
                          <a:latin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90</m:t>
                          </m:r>
                        </m:e>
                        <m:sup>
                          <m:r>
                            <a:rPr lang="en-US" sz="2800" b="0" i="1" smtClean="0">
                              <a:latin typeface="Cambria Math" panose="02040503050406030204" pitchFamily="18" charset="0"/>
                              <a:cs typeface="Times New Roman" panose="02020603050405020304" pitchFamily="18" charset="0"/>
                            </a:rPr>
                            <m:t>0</m:t>
                          </m:r>
                        </m:sup>
                      </m:sSup>
                    </m:oMath>
                  </a14:m>
                  <a:r>
                    <a:rPr lang="fr-FR" sz="2800" b="1" i="1">
                      <a:latin typeface="Times New Roman" panose="02020603050405020304" pitchFamily="18" charset="0"/>
                      <a:cs typeface="Times New Roman" panose="02020603050405020304" pitchFamily="18" charset="0"/>
                    </a:rPr>
                    <a:t>. </a:t>
                  </a:r>
                </a:p>
                <a:p>
                  <a:r>
                    <a:rPr lang="fr-FR" sz="2800" i="1">
                      <a:latin typeface="Times New Roman" panose="02020603050405020304" pitchFamily="18" charset="0"/>
                      <a:cs typeface="Times New Roman" panose="02020603050405020304" pitchFamily="18" charset="0"/>
                    </a:rPr>
                    <a:t>Gọi M là trung điểm của AC và BM =</a:t>
                  </a:r>
                  <a14:m>
                    <m:oMath xmlns:m="http://schemas.openxmlformats.org/officeDocument/2006/math">
                      <m:f>
                        <m:fPr>
                          <m:ctrlPr>
                            <a:rPr lang="fr-FR" sz="280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2</m:t>
                          </m:r>
                        </m:den>
                      </m:f>
                      <m:r>
                        <a:rPr lang="en-US" sz="2800" b="0" i="1" smtClean="0">
                          <a:latin typeface="Cambria Math" panose="02040503050406030204" pitchFamily="18" charset="0"/>
                          <a:cs typeface="Times New Roman" panose="02020603050405020304" pitchFamily="18" charset="0"/>
                        </a:rPr>
                        <m:t>𝐴𝐶</m:t>
                      </m:r>
                    </m:oMath>
                  </a14:m>
                  <a:endParaRPr lang="fr-FR" sz="2800" i="1">
                    <a:latin typeface="Times New Roman" panose="02020603050405020304" pitchFamily="18" charset="0"/>
                    <a:cs typeface="Times New Roman" panose="02020603050405020304" pitchFamily="18" charset="0"/>
                  </a:endParaRPr>
                </a:p>
                <a:p>
                  <a:r>
                    <a:rPr lang="fr-FR" sz="2800">
                      <a:latin typeface="Times New Roman" panose="02020603050405020304" pitchFamily="18" charset="0"/>
                      <a:cs typeface="Times New Roman" panose="02020603050405020304" pitchFamily="18" charset="0"/>
                    </a:rPr>
                    <a:t>Khẳng định nào sau đây </a:t>
                  </a:r>
                  <a:r>
                    <a:rPr lang="fr-FR" sz="2800" b="1" i="1">
                      <a:latin typeface="Times New Roman" panose="02020603050405020304" pitchFamily="18" charset="0"/>
                      <a:cs typeface="Times New Roman" panose="02020603050405020304" pitchFamily="18" charset="0"/>
                    </a:rPr>
                    <a:t>sai</a:t>
                  </a: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2790311" y="1220059"/>
                  <a:ext cx="7137916" cy="1577035"/>
                </a:xfrm>
                <a:prstGeom prst="rect">
                  <a:avLst/>
                </a:prstGeom>
                <a:blipFill>
                  <a:blip r:embed="rId3"/>
                  <a:stretch>
                    <a:fillRect l="-1784" t="-2703" r="-5263" b="-10039"/>
                  </a:stretch>
                </a:blipFill>
              </p:spPr>
              <p:txBody>
                <a:bodyPr/>
                <a:lstStyle/>
                <a:p>
                  <a:r>
                    <a:rPr lang="vi-VN">
                      <a:noFill/>
                    </a:rPr>
                    <a:t> </a:t>
                  </a:r>
                </a:p>
              </p:txBody>
            </p:sp>
          </mc:Fallback>
        </mc:AlternateContent>
      </p:grpSp>
      <p:grpSp>
        <p:nvGrpSpPr>
          <p:cNvPr id="42" name="Group 41">
            <a:extLst>
              <a:ext uri="{FF2B5EF4-FFF2-40B4-BE49-F238E27FC236}">
                <a16:creationId xmlns:a16="http://schemas.microsoft.com/office/drawing/2014/main" id="{3FFB0F33-9967-49EF-A177-15999999DB1F}"/>
              </a:ext>
            </a:extLst>
          </p:cNvPr>
          <p:cNvGrpSpPr/>
          <p:nvPr/>
        </p:nvGrpSpPr>
        <p:grpSpPr>
          <a:xfrm>
            <a:off x="2706831" y="5531557"/>
            <a:ext cx="916912" cy="785095"/>
            <a:chOff x="1390650" y="5626650"/>
            <a:chExt cx="909087" cy="869400"/>
          </a:xfrm>
        </p:grpSpPr>
        <p:sp>
          <p:nvSpPr>
            <p:cNvPr id="43" name="Oval 42">
              <a:extLst>
                <a:ext uri="{FF2B5EF4-FFF2-40B4-BE49-F238E27FC236}">
                  <a16:creationId xmlns:a16="http://schemas.microsoft.com/office/drawing/2014/main" id="{0A5ACF54-1E80-45D5-9917-D82D42BD5DB9}"/>
                </a:ext>
              </a:extLst>
            </p:cNvPr>
            <p:cNvSpPr/>
            <p:nvPr/>
          </p:nvSpPr>
          <p:spPr>
            <a:xfrm>
              <a:off x="1390650" y="5657850"/>
              <a:ext cx="819150" cy="838200"/>
            </a:xfrm>
            <a:prstGeom prst="ellipse">
              <a:avLst/>
            </a:prstGeom>
            <a:solidFill>
              <a:schemeClr val="accent5">
                <a:lumMod val="60000"/>
                <a:lumOff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3">
              <a:extLst>
                <a:ext uri="{FF2B5EF4-FFF2-40B4-BE49-F238E27FC236}">
                  <a16:creationId xmlns:a16="http://schemas.microsoft.com/office/drawing/2014/main" id="{77775E7A-A5EF-4D26-8780-2E517B114CDD}"/>
                </a:ext>
              </a:extLst>
            </p:cNvPr>
            <p:cNvSpPr txBox="1"/>
            <p:nvPr/>
          </p:nvSpPr>
          <p:spPr>
            <a:xfrm>
              <a:off x="1518687" y="5626650"/>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66D9E4C0-7E3D-4EC8-9BBB-8047DAAE5CCB}"/>
              </a:ext>
            </a:extLst>
          </p:cNvPr>
          <p:cNvGrpSpPr/>
          <p:nvPr/>
        </p:nvGrpSpPr>
        <p:grpSpPr>
          <a:xfrm>
            <a:off x="3844632" y="5587738"/>
            <a:ext cx="6144492" cy="774123"/>
            <a:chOff x="2514600" y="5676900"/>
            <a:chExt cx="8934450" cy="857250"/>
          </a:xfrm>
          <a:solidFill>
            <a:schemeClr val="accent5">
              <a:lumMod val="60000"/>
              <a:lumOff val="40000"/>
            </a:schemeClr>
          </a:solidFill>
        </p:grpSpPr>
        <p:sp>
          <p:nvSpPr>
            <p:cNvPr id="46" name="Rectangle: Rounded Corners 45">
              <a:extLst>
                <a:ext uri="{FF2B5EF4-FFF2-40B4-BE49-F238E27FC236}">
                  <a16:creationId xmlns:a16="http://schemas.microsoft.com/office/drawing/2014/main" id="{DF8CF237-DE54-4C86-96BD-E9AD68B2BF72}"/>
                </a:ext>
              </a:extLst>
            </p:cNvPr>
            <p:cNvSpPr/>
            <p:nvPr/>
          </p:nvSpPr>
          <p:spPr>
            <a:xfrm>
              <a:off x="2514600" y="567690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TextBox 46">
              <a:extLst>
                <a:ext uri="{FF2B5EF4-FFF2-40B4-BE49-F238E27FC236}">
                  <a16:creationId xmlns:a16="http://schemas.microsoft.com/office/drawing/2014/main" id="{0C6C6C6B-4591-4916-94AB-342CE7CA2DC5}"/>
                </a:ext>
              </a:extLst>
            </p:cNvPr>
            <p:cNvSpPr txBox="1"/>
            <p:nvPr/>
          </p:nvSpPr>
          <p:spPr>
            <a:xfrm>
              <a:off x="2743200" y="5783597"/>
              <a:ext cx="8646119" cy="579404"/>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AB = AD</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553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heel(1)">
                                      <p:cBhvr>
                                        <p:cTn id="45" dur="2000"/>
                                        <p:tgtEl>
                                          <p:spTgt spid="42"/>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275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818259"/>
            <a:ext cx="10407425" cy="1384995"/>
            <a:chOff x="900309" y="2104009"/>
            <a:chExt cx="10407425" cy="1384995"/>
          </a:xfrm>
        </p:grpSpPr>
        <p:sp>
          <p:nvSpPr>
            <p:cNvPr id="5" name="Rectangle 4">
              <a:extLst>
                <a:ext uri="{FF2B5EF4-FFF2-40B4-BE49-F238E27FC236}">
                  <a16:creationId xmlns:a16="http://schemas.microsoft.com/office/drawing/2014/main" id="{B3CC11C4-0C10-4BCE-BBE5-979676B71206}"/>
                </a:ext>
              </a:extLst>
            </p:cNvPr>
            <p:cNvSpPr/>
            <p:nvPr/>
          </p:nvSpPr>
          <p:spPr>
            <a:xfrm>
              <a:off x="1446205" y="2104009"/>
              <a:ext cx="9755196" cy="1384995"/>
            </a:xfrm>
            <a:prstGeom prst="rect">
              <a:avLst/>
            </a:prstGeom>
            <a:ln>
              <a:noFill/>
            </a:ln>
          </p:spPr>
          <p:txBody>
            <a:bodyPr wrap="square">
              <a:spAutoFit/>
            </a:bodyPr>
            <a:lstStyle/>
            <a:p>
              <a:r>
                <a:rPr lang="vi-VN" sz="2800" b="1">
                  <a:solidFill>
                    <a:srgbClr val="0000CC"/>
                  </a:solidFill>
                  <a:latin typeface="Times New Roman" panose="02020603050405020304" pitchFamily="18" charset="0"/>
                  <a:cs typeface="Times New Roman" panose="02020603050405020304" pitchFamily="18" charset="0"/>
                </a:rPr>
                <a:t>Tứ giác ABCD, có E, F, G, H là trung điểm của các cạnh AB, BC, CD, DA. Tứ giác ABCD cần thêm điều kiện gì để tứ giác EFGH là hình chữ nhật?</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1365082"/>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17859"/>
            <a:ext cx="10505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24691" y="2517859"/>
            <a:ext cx="1025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8786" y="3647209"/>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143750" y="5048250"/>
            <a:ext cx="3752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AB // CD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63830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AC = BD</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12470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AC </a:t>
            </a:r>
            <a:r>
              <a:rPr lang="vi-VN" sz="3200">
                <a:latin typeface="Times New Roman" panose="02020603050405020304" pitchFamily="18" charset="0"/>
                <a:cs typeface="Times New Roman" panose="02020603050405020304" pitchFamily="18" charset="0"/>
                <a:sym typeface="Symbol" panose="05050102010706020507" pitchFamily="18" charset="2"/>
              </a:rPr>
              <a:t> BD</a:t>
            </a:r>
            <a:endParaRPr lang="vi-VN" sz="320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165735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AB = BC</a:t>
            </a:r>
          </a:p>
        </p:txBody>
      </p:sp>
    </p:spTree>
    <p:extLst>
      <p:ext uri="{BB962C8B-B14F-4D97-AF65-F5344CB8AC3E}">
        <p14:creationId xmlns:p14="http://schemas.microsoft.com/office/powerpoint/2010/main" val="337558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4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B2548A-C78E-4440-9152-3E86D9613F64}"/>
              </a:ext>
            </a:extLst>
          </p:cNvPr>
          <p:cNvSpPr/>
          <p:nvPr/>
        </p:nvSpPr>
        <p:spPr>
          <a:xfrm>
            <a:off x="2387599" y="1373289"/>
            <a:ext cx="7399868" cy="3697166"/>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 </a:t>
            </a: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Đọc phần “có thể em chưa biết”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3200" b="1">
                <a:latin typeface="Times New Roman" panose="02020603050405020304" pitchFamily="18" charset="0"/>
                <a:ea typeface="Times New Roman" panose="02020603050405020304" pitchFamily="18" charset="0"/>
                <a:cs typeface="Times New Roman" panose="02020603050405020304" pitchFamily="18" charset="0"/>
              </a:rPr>
              <a:t>Chuẩn bị bài mới: "Bài 6: Hình thoi".</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 </a:t>
            </a:r>
            <a:endParaRPr lang="vi-VN"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8DFDE76-B00E-48A5-BFDB-24652C11824C}"/>
              </a:ext>
            </a:extLst>
          </p:cNvPr>
          <p:cNvSpPr/>
          <p:nvPr/>
        </p:nvSpPr>
        <p:spPr>
          <a:xfrm>
            <a:off x="3503641" y="474388"/>
            <a:ext cx="5083123" cy="651717"/>
          </a:xfrm>
          <a:prstGeom prst="rect">
            <a:avLst/>
          </a:prstGeom>
        </p:spPr>
        <p:txBody>
          <a:bodyPr wrap="none">
            <a:spAutoFit/>
          </a:bodyPr>
          <a:lstStyle/>
          <a:p>
            <a:pPr algn="ctr">
              <a:lnSpc>
                <a:spcPct val="106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HƯỚNG DẪN VỀ NHÀ</a:t>
            </a:r>
            <a:endParaRPr lang="vi-VN"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2669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5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347885D-3BC9-48B6-BB05-57F34770D4A4}"/>
              </a:ext>
            </a:extLst>
          </p:cNvPr>
          <p:cNvSpPr/>
          <p:nvPr/>
        </p:nvSpPr>
        <p:spPr>
          <a:xfrm>
            <a:off x="687638" y="9553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NGHĨA</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04F68CC3-B087-4AC3-9ADC-F8DEDA24713C}"/>
              </a:ext>
            </a:extLst>
          </p:cNvPr>
          <p:cNvSpPr/>
          <p:nvPr/>
        </p:nvSpPr>
        <p:spPr>
          <a:xfrm>
            <a:off x="376889" y="95537"/>
            <a:ext cx="63716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2" descr="Cô Giáo Hình ảnh PNG | Vector Và Các Tập Tin PSD | Tải Về Miễn Phí Trên  Pngtree">
            <a:extLst>
              <a:ext uri="{FF2B5EF4-FFF2-40B4-BE49-F238E27FC236}">
                <a16:creationId xmlns:a16="http://schemas.microsoft.com/office/drawing/2014/main" id="{0517E5FC-2A4E-47F2-9FE0-ED53E74B38F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2402" y="4700337"/>
            <a:ext cx="1645219" cy="2157663"/>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id="{347A57CB-8928-4F74-9967-6CA97FB686F4}"/>
              </a:ext>
            </a:extLst>
          </p:cNvPr>
          <p:cNvSpPr/>
          <p:nvPr/>
        </p:nvSpPr>
        <p:spPr>
          <a:xfrm>
            <a:off x="304800" y="1700464"/>
            <a:ext cx="6849979" cy="1491915"/>
          </a:xfrm>
          <a:prstGeom prst="cloudCallout">
            <a:avLst>
              <a:gd name="adj1" fmla="val -40037"/>
              <a:gd name="adj2" fmla="val 139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a:latin typeface="Times New Roman" panose="02020603050405020304" pitchFamily="18" charset="0"/>
                <a:cs typeface="Times New Roman" panose="02020603050405020304" pitchFamily="18" charset="0"/>
              </a:rPr>
              <a:t>Ở Hình 48, tứ giác nào là hình chữ nhật? </a:t>
            </a:r>
            <a:r>
              <a:rPr lang="en-US" sz="3200" err="1">
                <a:latin typeface="Times New Roman" panose="02020603050405020304" pitchFamily="18" charset="0"/>
                <a:cs typeface="Times New Roman" panose="02020603050405020304" pitchFamily="18" charset="0"/>
              </a:rPr>
              <a:t>Vì</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sao</a:t>
            </a:r>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17" name="Parallelogram 16">
            <a:extLst>
              <a:ext uri="{FF2B5EF4-FFF2-40B4-BE49-F238E27FC236}">
                <a16:creationId xmlns:a16="http://schemas.microsoft.com/office/drawing/2014/main" id="{209FADEF-18EA-4682-B310-9694B40A6109}"/>
              </a:ext>
            </a:extLst>
          </p:cNvPr>
          <p:cNvSpPr/>
          <p:nvPr/>
        </p:nvSpPr>
        <p:spPr>
          <a:xfrm>
            <a:off x="280112" y="968182"/>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7BB98CF3-9642-4DD1-A6BA-A9D2B635BE58}"/>
              </a:ext>
            </a:extLst>
          </p:cNvPr>
          <p:cNvGrpSpPr/>
          <p:nvPr/>
        </p:nvGrpSpPr>
        <p:grpSpPr>
          <a:xfrm>
            <a:off x="7474364" y="971032"/>
            <a:ext cx="3553725" cy="4935880"/>
            <a:chOff x="7474364" y="971032"/>
            <a:chExt cx="3553725" cy="4935880"/>
          </a:xfrm>
        </p:grpSpPr>
        <p:grpSp>
          <p:nvGrpSpPr>
            <p:cNvPr id="11" name="Group 10">
              <a:extLst>
                <a:ext uri="{FF2B5EF4-FFF2-40B4-BE49-F238E27FC236}">
                  <a16:creationId xmlns:a16="http://schemas.microsoft.com/office/drawing/2014/main" id="{459BBC33-A850-44D2-A554-C90D8D1137A0}"/>
                </a:ext>
              </a:extLst>
            </p:cNvPr>
            <p:cNvGrpSpPr/>
            <p:nvPr/>
          </p:nvGrpSpPr>
          <p:grpSpPr>
            <a:xfrm>
              <a:off x="8027541" y="1309526"/>
              <a:ext cx="2444822" cy="1557196"/>
              <a:chOff x="9351844" y="1267485"/>
              <a:chExt cx="2444822" cy="1557196"/>
            </a:xfrm>
          </p:grpSpPr>
          <p:sp>
            <p:nvSpPr>
              <p:cNvPr id="4" name="Rectangle 3">
                <a:extLst>
                  <a:ext uri="{FF2B5EF4-FFF2-40B4-BE49-F238E27FC236}">
                    <a16:creationId xmlns:a16="http://schemas.microsoft.com/office/drawing/2014/main" id="{D7FDB052-3387-4582-BD96-014CEE6B2C4E}"/>
                  </a:ext>
                </a:extLst>
              </p:cNvPr>
              <p:cNvSpPr/>
              <p:nvPr/>
            </p:nvSpPr>
            <p:spPr>
              <a:xfrm>
                <a:off x="9352228" y="1267485"/>
                <a:ext cx="2435383" cy="1557196"/>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a:extLst>
                  <a:ext uri="{FF2B5EF4-FFF2-40B4-BE49-F238E27FC236}">
                    <a16:creationId xmlns:a16="http://schemas.microsoft.com/office/drawing/2014/main" id="{A70803E0-3D40-4AF3-996D-59538D8C0A0C}"/>
                  </a:ext>
                </a:extLst>
              </p:cNvPr>
              <p:cNvSpPr/>
              <p:nvPr/>
            </p:nvSpPr>
            <p:spPr>
              <a:xfrm>
                <a:off x="9351844" y="1271819"/>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Flowchart: Process 18">
                <a:extLst>
                  <a:ext uri="{FF2B5EF4-FFF2-40B4-BE49-F238E27FC236}">
                    <a16:creationId xmlns:a16="http://schemas.microsoft.com/office/drawing/2014/main" id="{477BDF1F-58D8-4142-9B07-23414E0E6F99}"/>
                  </a:ext>
                </a:extLst>
              </p:cNvPr>
              <p:cNvSpPr/>
              <p:nvPr/>
            </p:nvSpPr>
            <p:spPr>
              <a:xfrm>
                <a:off x="9360223" y="2689024"/>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Flowchart: Process 19">
                <a:extLst>
                  <a:ext uri="{FF2B5EF4-FFF2-40B4-BE49-F238E27FC236}">
                    <a16:creationId xmlns:a16="http://schemas.microsoft.com/office/drawing/2014/main" id="{60362AF8-28E3-44EC-9A05-A4226D6906FC}"/>
                  </a:ext>
                </a:extLst>
              </p:cNvPr>
              <p:cNvSpPr/>
              <p:nvPr/>
            </p:nvSpPr>
            <p:spPr>
              <a:xfrm>
                <a:off x="11669531" y="2684160"/>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lowchart: Process 20">
                <a:extLst>
                  <a:ext uri="{FF2B5EF4-FFF2-40B4-BE49-F238E27FC236}">
                    <a16:creationId xmlns:a16="http://schemas.microsoft.com/office/drawing/2014/main" id="{A19F8F96-E8A9-41D1-B44C-B71BF1F21D6E}"/>
                  </a:ext>
                </a:extLst>
              </p:cNvPr>
              <p:cNvSpPr/>
              <p:nvPr/>
            </p:nvSpPr>
            <p:spPr>
              <a:xfrm>
                <a:off x="11678585" y="1271819"/>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2" name="TextBox 21">
              <a:extLst>
                <a:ext uri="{FF2B5EF4-FFF2-40B4-BE49-F238E27FC236}">
                  <a16:creationId xmlns:a16="http://schemas.microsoft.com/office/drawing/2014/main" id="{00B52BD2-1341-4C7E-83AE-C7B95E61F1C4}"/>
                </a:ext>
              </a:extLst>
            </p:cNvPr>
            <p:cNvSpPr txBox="1"/>
            <p:nvPr/>
          </p:nvSpPr>
          <p:spPr>
            <a:xfrm>
              <a:off x="7474364" y="971032"/>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M</a:t>
              </a:r>
              <a:endParaRPr lang="vi-VN" sz="3200" b="1">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AF88626-1DC1-4ED2-97AA-FE69E03A7E8D}"/>
                </a:ext>
              </a:extLst>
            </p:cNvPr>
            <p:cNvSpPr txBox="1"/>
            <p:nvPr/>
          </p:nvSpPr>
          <p:spPr>
            <a:xfrm>
              <a:off x="10509393" y="104398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N</a:t>
              </a:r>
              <a:endParaRPr lang="vi-VN" sz="3200" b="1">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7A5218E-286A-49C9-BBFC-20389B2A0FBD}"/>
                </a:ext>
              </a:extLst>
            </p:cNvPr>
            <p:cNvSpPr txBox="1"/>
            <p:nvPr/>
          </p:nvSpPr>
          <p:spPr>
            <a:xfrm>
              <a:off x="10551434" y="2578500"/>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P</a:t>
              </a:r>
              <a:endParaRPr lang="vi-VN" sz="3200" b="1">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AFB495A-6F4B-4345-880A-79CA2A6B83B5}"/>
                </a:ext>
              </a:extLst>
            </p:cNvPr>
            <p:cNvSpPr txBox="1"/>
            <p:nvPr/>
          </p:nvSpPr>
          <p:spPr>
            <a:xfrm>
              <a:off x="7577006" y="2515437"/>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Q</a:t>
              </a:r>
              <a:endParaRPr lang="vi-VN" sz="3200" b="1">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2362AD67-0427-48AB-A869-5B02C18A4A33}"/>
                </a:ext>
              </a:extLst>
            </p:cNvPr>
            <p:cNvSpPr txBox="1"/>
            <p:nvPr/>
          </p:nvSpPr>
          <p:spPr>
            <a:xfrm>
              <a:off x="8961306" y="2756737"/>
              <a:ext cx="779594"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a)</a:t>
              </a:r>
              <a:endParaRPr lang="vi-VN" sz="3200" b="1">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E2EB269D-A3D4-437D-B793-BA1A7686BCB6}"/>
                </a:ext>
              </a:extLst>
            </p:cNvPr>
            <p:cNvSpPr txBox="1"/>
            <p:nvPr/>
          </p:nvSpPr>
          <p:spPr>
            <a:xfrm>
              <a:off x="9151806" y="5322137"/>
              <a:ext cx="779594"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b)</a:t>
              </a:r>
              <a:endParaRPr lang="vi-VN" sz="3200" b="1">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FD640948-61C6-4D3B-840F-54A6C2E6D746}"/>
              </a:ext>
            </a:extLst>
          </p:cNvPr>
          <p:cNvGrpSpPr/>
          <p:nvPr/>
        </p:nvGrpSpPr>
        <p:grpSpPr>
          <a:xfrm>
            <a:off x="7524132" y="3289879"/>
            <a:ext cx="4812279" cy="2258065"/>
            <a:chOff x="7524132" y="3289879"/>
            <a:chExt cx="4812279" cy="2258065"/>
          </a:xfrm>
        </p:grpSpPr>
        <p:grpSp>
          <p:nvGrpSpPr>
            <p:cNvPr id="32" name="Group 31">
              <a:extLst>
                <a:ext uri="{FF2B5EF4-FFF2-40B4-BE49-F238E27FC236}">
                  <a16:creationId xmlns:a16="http://schemas.microsoft.com/office/drawing/2014/main" id="{0913A98D-DE1B-4A2C-BE1C-728D6B66BE9F}"/>
                </a:ext>
              </a:extLst>
            </p:cNvPr>
            <p:cNvGrpSpPr/>
            <p:nvPr/>
          </p:nvGrpSpPr>
          <p:grpSpPr>
            <a:xfrm>
              <a:off x="7998370" y="3698976"/>
              <a:ext cx="3993931" cy="1713854"/>
              <a:chOff x="7998370" y="3698976"/>
              <a:chExt cx="3993931" cy="1713854"/>
            </a:xfrm>
          </p:grpSpPr>
          <p:sp>
            <p:nvSpPr>
              <p:cNvPr id="29" name="Flowchart: Manual Input 28">
                <a:extLst>
                  <a:ext uri="{FF2B5EF4-FFF2-40B4-BE49-F238E27FC236}">
                    <a16:creationId xmlns:a16="http://schemas.microsoft.com/office/drawing/2014/main" id="{4526D870-279C-43DD-9C52-0414C1D4E642}"/>
                  </a:ext>
                </a:extLst>
              </p:cNvPr>
              <p:cNvSpPr/>
              <p:nvPr/>
            </p:nvSpPr>
            <p:spPr>
              <a:xfrm rot="5400000">
                <a:off x="9138744" y="2559272"/>
                <a:ext cx="1713184" cy="3993931"/>
              </a:xfrm>
              <a:prstGeom prst="flowChartManualInp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Flowchart: Process 29">
                <a:extLst>
                  <a:ext uri="{FF2B5EF4-FFF2-40B4-BE49-F238E27FC236}">
                    <a16:creationId xmlns:a16="http://schemas.microsoft.com/office/drawing/2014/main" id="{22928CCB-49D2-49CB-B9EC-45F5C6F2DDA5}"/>
                  </a:ext>
                </a:extLst>
              </p:cNvPr>
              <p:cNvSpPr/>
              <p:nvPr/>
            </p:nvSpPr>
            <p:spPr>
              <a:xfrm>
                <a:off x="7999132" y="3698976"/>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Flowchart: Process 30">
                <a:extLst>
                  <a:ext uri="{FF2B5EF4-FFF2-40B4-BE49-F238E27FC236}">
                    <a16:creationId xmlns:a16="http://schemas.microsoft.com/office/drawing/2014/main" id="{F8AE96B3-0146-4981-B08B-CD0D68CC05BF}"/>
                  </a:ext>
                </a:extLst>
              </p:cNvPr>
              <p:cNvSpPr/>
              <p:nvPr/>
            </p:nvSpPr>
            <p:spPr>
              <a:xfrm>
                <a:off x="7999132" y="5278960"/>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3" name="TextBox 32">
              <a:extLst>
                <a:ext uri="{FF2B5EF4-FFF2-40B4-BE49-F238E27FC236}">
                  <a16:creationId xmlns:a16="http://schemas.microsoft.com/office/drawing/2014/main" id="{35C284DB-FF0C-431B-ACD6-BAB24BB0A751}"/>
                </a:ext>
              </a:extLst>
            </p:cNvPr>
            <p:cNvSpPr txBox="1"/>
            <p:nvPr/>
          </p:nvSpPr>
          <p:spPr>
            <a:xfrm>
              <a:off x="7524132" y="3314760"/>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G</a:t>
              </a:r>
              <a:endParaRPr lang="vi-VN" sz="3200" b="1">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038885C7-3FCD-4311-AA30-3034FA1251C9}"/>
                </a:ext>
              </a:extLst>
            </p:cNvPr>
            <p:cNvSpPr txBox="1"/>
            <p:nvPr/>
          </p:nvSpPr>
          <p:spPr>
            <a:xfrm>
              <a:off x="11243936" y="328987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H</a:t>
              </a:r>
              <a:endParaRPr lang="vi-VN" sz="3200" b="1">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C1A42CDD-08C6-405F-8A9D-BCF2BCD19A6A}"/>
                </a:ext>
              </a:extLst>
            </p:cNvPr>
            <p:cNvSpPr txBox="1"/>
            <p:nvPr/>
          </p:nvSpPr>
          <p:spPr>
            <a:xfrm>
              <a:off x="11859756" y="4757895"/>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a:t>
              </a:r>
              <a:endParaRPr lang="vi-VN" sz="3200" b="1">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9CA45824-CB17-48B3-B240-C849AC0E5FF2}"/>
                </a:ext>
              </a:extLst>
            </p:cNvPr>
            <p:cNvSpPr txBox="1"/>
            <p:nvPr/>
          </p:nvSpPr>
          <p:spPr>
            <a:xfrm>
              <a:off x="7561454" y="496316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K</a:t>
              </a:r>
              <a:endParaRPr lang="vi-VN" sz="3200" b="1">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5EF1DAE6-9F0F-47DC-B85B-F44A1252F439}"/>
                </a:ext>
              </a:extLst>
            </p:cNvPr>
            <p:cNvSpPr txBox="1"/>
            <p:nvPr/>
          </p:nvSpPr>
          <p:spPr>
            <a:xfrm rot="456340">
              <a:off x="10497488" y="3756411"/>
              <a:ext cx="972946"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102</a:t>
              </a:r>
              <a:r>
                <a:rPr lang="en-US" sz="2800" b="1" baseline="30000">
                  <a:latin typeface="Times New Roman" panose="02020603050405020304" pitchFamily="18" charset="0"/>
                  <a:cs typeface="Times New Roman" panose="02020603050405020304" pitchFamily="18" charset="0"/>
                </a:rPr>
                <a:t>0</a:t>
              </a:r>
              <a:endParaRPr lang="vi-VN" sz="2800" b="1">
                <a:latin typeface="Times New Roman" panose="02020603050405020304" pitchFamily="18" charset="0"/>
                <a:cs typeface="Times New Roman" panose="02020603050405020304" pitchFamily="18" charset="0"/>
              </a:endParaRPr>
            </a:p>
          </p:txBody>
        </p:sp>
      </p:grpSp>
      <p:sp>
        <p:nvSpPr>
          <p:cNvPr id="39" name="TextBox 38">
            <a:extLst>
              <a:ext uri="{FF2B5EF4-FFF2-40B4-BE49-F238E27FC236}">
                <a16:creationId xmlns:a16="http://schemas.microsoft.com/office/drawing/2014/main" id="{12E88B71-6A02-4624-A25D-B86273C2C53D}"/>
              </a:ext>
            </a:extLst>
          </p:cNvPr>
          <p:cNvSpPr txBox="1"/>
          <p:nvPr/>
        </p:nvSpPr>
        <p:spPr>
          <a:xfrm>
            <a:off x="10635632" y="5740460"/>
            <a:ext cx="1975468" cy="523220"/>
          </a:xfrm>
          <a:prstGeom prst="rect">
            <a:avLst/>
          </a:prstGeom>
          <a:noFill/>
        </p:spPr>
        <p:txBody>
          <a:bodyPr wrap="square" rtlCol="0">
            <a:spAutoFit/>
          </a:bodyPr>
          <a:lstStyle/>
          <a:p>
            <a:r>
              <a:rPr lang="en-US" sz="2800" b="1" err="1">
                <a:latin typeface="Times New Roman" panose="02020603050405020304" pitchFamily="18" charset="0"/>
                <a:cs typeface="Times New Roman" panose="02020603050405020304" pitchFamily="18" charset="0"/>
              </a:rPr>
              <a:t>Hình</a:t>
            </a:r>
            <a:r>
              <a:rPr lang="en-US" sz="2800" b="1">
                <a:latin typeface="Times New Roman" panose="02020603050405020304" pitchFamily="18" charset="0"/>
                <a:cs typeface="Times New Roman" panose="02020603050405020304" pitchFamily="18" charset="0"/>
              </a:rPr>
              <a:t> 48</a:t>
            </a:r>
            <a:endParaRPr lang="vi-VN" sz="2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DA56400-292B-4738-896E-99D4326F4967}"/>
                  </a:ext>
                </a:extLst>
              </p:cNvPr>
              <p:cNvSpPr txBox="1"/>
              <p:nvPr/>
            </p:nvSpPr>
            <p:spPr>
              <a:xfrm>
                <a:off x="685800" y="1689100"/>
                <a:ext cx="5778500" cy="1830245"/>
              </a:xfrm>
              <a:prstGeom prst="rect">
                <a:avLst/>
              </a:prstGeom>
              <a:noFill/>
            </p:spPr>
            <p:txBody>
              <a:bodyPr wrap="square" rtlCol="0">
                <a:spAutoFit/>
              </a:bodyPr>
              <a:lstStyle/>
              <a:p>
                <a:pPr/>
                <a:r>
                  <a:rPr lang="fr-FR" sz="2800">
                    <a:latin typeface="Times New Roman" panose="02020603050405020304" pitchFamily="18" charset="0"/>
                    <a:cs typeface="Times New Roman" panose="02020603050405020304" pitchFamily="18" charset="0"/>
                  </a:rPr>
                  <a:t>Ở </a:t>
                </a:r>
                <a:r>
                  <a:rPr lang="fr-FR" sz="2800" err="1">
                    <a:latin typeface="Times New Roman" panose="02020603050405020304" pitchFamily="18" charset="0"/>
                    <a:cs typeface="Times New Roman" panose="02020603050405020304" pitchFamily="18" charset="0"/>
                  </a:rPr>
                  <a:t>Hình</a:t>
                </a:r>
                <a:r>
                  <a:rPr lang="fr-FR" sz="2800">
                    <a:latin typeface="Times New Roman" panose="02020603050405020304" pitchFamily="18" charset="0"/>
                    <a:cs typeface="Times New Roman" panose="02020603050405020304" pitchFamily="18" charset="0"/>
                  </a:rPr>
                  <a:t> 48 a, ta </a:t>
                </a:r>
                <a:r>
                  <a:rPr lang="fr-FR" sz="2800" err="1">
                    <a:latin typeface="Times New Roman" panose="02020603050405020304" pitchFamily="18" charset="0"/>
                    <a:cs typeface="Times New Roman" panose="02020603050405020304" pitchFamily="18" charset="0"/>
                  </a:rPr>
                  <a:t>có</a:t>
                </a:r>
                <a:br>
                  <a:rPr lang="fr-FR" sz="2800">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acc>
                        <m:accPr>
                          <m:chr m:val="̂"/>
                          <m:ctrlPr>
                            <a:rPr lang="vi-VN" sz="2800" i="1">
                              <a:latin typeface="Cambria Math" panose="02040503050406030204" pitchFamily="18" charset="0"/>
                            </a:rPr>
                          </m:ctrlPr>
                        </m:accPr>
                        <m:e>
                          <m:r>
                            <a:rPr lang="nl-NL" sz="2800" i="1">
                              <a:latin typeface="Cambria Math" panose="02040503050406030204" pitchFamily="18" charset="0"/>
                            </a:rPr>
                            <m:t>𝑀</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𝑁</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𝑃</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𝑄</m:t>
                          </m:r>
                        </m:e>
                      </m:acc>
                      <m:r>
                        <a:rPr lang="nl-NL" sz="2800" i="1">
                          <a:latin typeface="Cambria Math" panose="02040503050406030204" pitchFamily="18" charset="0"/>
                        </a:rPr>
                        <m:t>=</m:t>
                      </m:r>
                      <m:sSup>
                        <m:sSupPr>
                          <m:ctrlPr>
                            <a:rPr lang="vi-VN" sz="2800" i="1">
                              <a:latin typeface="Cambria Math" panose="02040503050406030204" pitchFamily="18" charset="0"/>
                            </a:rPr>
                          </m:ctrlPr>
                        </m:sSupPr>
                        <m:e>
                          <m:r>
                            <a:rPr lang="nl-NL" sz="2800" i="1">
                              <a:latin typeface="Cambria Math" panose="02040503050406030204" pitchFamily="18" charset="0"/>
                            </a:rPr>
                            <m:t>90</m:t>
                          </m:r>
                        </m:e>
                        <m:sup>
                          <m:r>
                            <a:rPr lang="nl-NL" sz="2800" i="1">
                              <a:latin typeface="Cambria Math" panose="02040503050406030204" pitchFamily="18" charset="0"/>
                            </a:rPr>
                            <m:t>0</m:t>
                          </m:r>
                        </m:sup>
                      </m:sSup>
                    </m:oMath>
                  </m:oMathPara>
                </a14:m>
                <a:endParaRPr lang="fr-FR" sz="2800">
                  <a:latin typeface="Times New Roman" panose="02020603050405020304" pitchFamily="18" charset="0"/>
                  <a:cs typeface="Times New Roman" panose="02020603050405020304" pitchFamily="18" charset="0"/>
                </a:endParaRPr>
              </a:p>
              <a:p>
                <a:r>
                  <a:rPr lang="fr-FR" sz="2800" err="1">
                    <a:latin typeface="Times New Roman" panose="02020603050405020304" pitchFamily="18" charset="0"/>
                    <a:cs typeface="Times New Roman" panose="02020603050405020304" pitchFamily="18" charset="0"/>
                  </a:rPr>
                  <a:t>nên</a:t>
                </a:r>
                <a:r>
                  <a:rPr lang="fr-FR"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𝑀</m:t>
                        </m:r>
                      </m:e>
                    </m:acc>
                    <m:r>
                      <a:rPr lang="fr-FR" sz="2800" i="1">
                        <a:latin typeface="Cambria Math" panose="02040503050406030204" pitchFamily="18" charset="0"/>
                      </a:rPr>
                      <m:t>,</m:t>
                    </m:r>
                    <m:acc>
                      <m:accPr>
                        <m:chr m:val="̂"/>
                        <m:ctrlPr>
                          <a:rPr lang="vi-VN" sz="2800" i="1">
                            <a:latin typeface="Cambria Math" panose="02040503050406030204" pitchFamily="18" charset="0"/>
                          </a:rPr>
                        </m:ctrlPr>
                      </m:accPr>
                      <m:e>
                        <m:r>
                          <a:rPr lang="en-US" sz="2800" i="1">
                            <a:latin typeface="Cambria Math" panose="02040503050406030204" pitchFamily="18" charset="0"/>
                          </a:rPr>
                          <m:t>𝑁</m:t>
                        </m:r>
                      </m:e>
                    </m:acc>
                    <m:r>
                      <a:rPr lang="fr-FR" sz="2800" i="1">
                        <a:latin typeface="Cambria Math" panose="02040503050406030204" pitchFamily="18" charset="0"/>
                      </a:rPr>
                      <m:t>, </m:t>
                    </m:r>
                    <m:acc>
                      <m:accPr>
                        <m:chr m:val="̂"/>
                        <m:ctrlPr>
                          <a:rPr lang="vi-VN" sz="2800" i="1">
                            <a:latin typeface="Cambria Math" panose="02040503050406030204" pitchFamily="18" charset="0"/>
                          </a:rPr>
                        </m:ctrlPr>
                      </m:accPr>
                      <m:e>
                        <m:r>
                          <a:rPr lang="en-US" sz="2800" i="1">
                            <a:latin typeface="Cambria Math" panose="02040503050406030204" pitchFamily="18" charset="0"/>
                          </a:rPr>
                          <m:t>𝑃</m:t>
                        </m:r>
                      </m:e>
                    </m:acc>
                    <m:r>
                      <a:rPr lang="fr-FR" sz="2800" i="1">
                        <a:latin typeface="Cambria Math" panose="02040503050406030204" pitchFamily="18" charset="0"/>
                      </a:rPr>
                      <m:t>, </m:t>
                    </m:r>
                    <m:acc>
                      <m:accPr>
                        <m:chr m:val="̂"/>
                        <m:ctrlPr>
                          <a:rPr lang="vi-VN" sz="2800" i="1">
                            <a:latin typeface="Cambria Math" panose="02040503050406030204" pitchFamily="18" charset="0"/>
                          </a:rPr>
                        </m:ctrlPr>
                      </m:accPr>
                      <m:e>
                        <m:r>
                          <a:rPr lang="en-US" sz="2800" i="1">
                            <a:latin typeface="Cambria Math" panose="02040503050406030204" pitchFamily="18" charset="0"/>
                          </a:rPr>
                          <m:t>𝑄</m:t>
                        </m:r>
                      </m:e>
                    </m:acc>
                  </m:oMath>
                </a14:m>
                <a:r>
                  <a:rPr lang="fr-FR" sz="2800">
                    <a:latin typeface="Times New Roman" panose="02020603050405020304" pitchFamily="18" charset="0"/>
                    <a:cs typeface="Times New Roman" panose="02020603050405020304" pitchFamily="18" charset="0"/>
                  </a:rPr>
                  <a:t> </a:t>
                </a:r>
                <a:r>
                  <a:rPr lang="fr-FR" sz="2800" err="1">
                    <a:latin typeface="Times New Roman" panose="02020603050405020304" pitchFamily="18" charset="0"/>
                    <a:cs typeface="Times New Roman" panose="02020603050405020304" pitchFamily="18" charset="0"/>
                  </a:rPr>
                  <a:t>đều</a:t>
                </a:r>
                <a:r>
                  <a:rPr lang="fr-FR" sz="2800">
                    <a:latin typeface="Times New Roman" panose="02020603050405020304" pitchFamily="18" charset="0"/>
                    <a:cs typeface="Times New Roman" panose="02020603050405020304" pitchFamily="18" charset="0"/>
                  </a:rPr>
                  <a:t> là </a:t>
                </a:r>
                <a:r>
                  <a:rPr lang="fr-FR" sz="2800" err="1">
                    <a:latin typeface="Times New Roman" panose="02020603050405020304" pitchFamily="18" charset="0"/>
                    <a:cs typeface="Times New Roman" panose="02020603050405020304" pitchFamily="18" charset="0"/>
                  </a:rPr>
                  <a:t>góc</a:t>
                </a:r>
                <a:r>
                  <a:rPr lang="fr-FR" sz="2800">
                    <a:latin typeface="Times New Roman" panose="02020603050405020304" pitchFamily="18" charset="0"/>
                    <a:cs typeface="Times New Roman" panose="02020603050405020304" pitchFamily="18" charset="0"/>
                  </a:rPr>
                  <a:t> </a:t>
                </a:r>
                <a:r>
                  <a:rPr lang="fr-FR" sz="2800" err="1">
                    <a:latin typeface="Times New Roman" panose="02020603050405020304" pitchFamily="18" charset="0"/>
                    <a:cs typeface="Times New Roman" panose="02020603050405020304" pitchFamily="18" charset="0"/>
                  </a:rPr>
                  <a:t>vuông</a:t>
                </a:r>
                <a:r>
                  <a:rPr lang="fr-FR" sz="2800">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Suy</a:t>
                </a:r>
                <a:r>
                  <a:rPr lang="en-US" sz="2800">
                    <a:latin typeface="Times New Roman" panose="02020603050405020304" pitchFamily="18" charset="0"/>
                    <a:cs typeface="Times New Roman" panose="02020603050405020304" pitchFamily="18" charset="0"/>
                  </a:rPr>
                  <a:t> ra </a:t>
                </a:r>
                <a:r>
                  <a:rPr lang="en-US" sz="2800" err="1">
                    <a:latin typeface="Times New Roman" panose="02020603050405020304" pitchFamily="18" charset="0"/>
                    <a:cs typeface="Times New Roman" panose="02020603050405020304" pitchFamily="18" charset="0"/>
                  </a:rPr>
                  <a:t>tứ</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MNPQ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DDA56400-292B-4738-896E-99D4326F4967}"/>
                  </a:ext>
                </a:extLst>
              </p:cNvPr>
              <p:cNvSpPr txBox="1">
                <a:spLocks noRot="1" noChangeAspect="1" noMove="1" noResize="1" noEditPoints="1" noAdjustHandles="1" noChangeArrowheads="1" noChangeShapeType="1" noTextEdit="1"/>
              </p:cNvSpPr>
              <p:nvPr/>
            </p:nvSpPr>
            <p:spPr>
              <a:xfrm>
                <a:off x="685800" y="1689100"/>
                <a:ext cx="5778500" cy="1830245"/>
              </a:xfrm>
              <a:prstGeom prst="rect">
                <a:avLst/>
              </a:prstGeom>
              <a:blipFill>
                <a:blip r:embed="rId5"/>
                <a:stretch>
                  <a:fillRect l="-2218" t="-3333" r="-1162" b="-9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6EDBF05-E974-4087-8C80-5CEC22272969}"/>
                  </a:ext>
                </a:extLst>
              </p:cNvPr>
              <p:cNvSpPr txBox="1"/>
              <p:nvPr/>
            </p:nvSpPr>
            <p:spPr>
              <a:xfrm>
                <a:off x="1752600" y="3810000"/>
                <a:ext cx="5410200" cy="226985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Ở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48 b, do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𝐻</m:t>
                        </m:r>
                      </m:e>
                    </m:acc>
                  </m:oMath>
                </a14:m>
                <a:r>
                  <a:rPr lang="en-US" sz="2800">
                    <a:latin typeface="Times New Roman" panose="02020603050405020304" pitchFamily="18" charset="0"/>
                    <a:cs typeface="Times New Roman" panose="02020603050405020304" pitchFamily="18" charset="0"/>
                  </a:rPr>
                  <a:t> = 102</a:t>
                </a:r>
                <a:r>
                  <a:rPr lang="en-US" sz="2800" i="1" baseline="30000">
                    <a:latin typeface="Times New Roman" panose="02020603050405020304" pitchFamily="18" charset="0"/>
                    <a:cs typeface="Times New Roman" panose="02020603050405020304" pitchFamily="18" charset="0"/>
                  </a:rPr>
                  <a:t>0</a:t>
                </a:r>
                <a:r>
                  <a:rPr lang="en-US" sz="2800" i="1">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nên</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𝐻</m:t>
                        </m:r>
                      </m:e>
                    </m:acc>
                  </m:oMath>
                </a14:m>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góc</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vuông</a:t>
                </a:r>
                <a:r>
                  <a:rPr lang="en-US" sz="2800">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Suy</a:t>
                </a:r>
                <a:r>
                  <a:rPr lang="en-US" sz="2800">
                    <a:latin typeface="Times New Roman" panose="02020603050405020304" pitchFamily="18" charset="0"/>
                    <a:cs typeface="Times New Roman" panose="02020603050405020304" pitchFamily="18" charset="0"/>
                  </a:rPr>
                  <a:t> ra </a:t>
                </a:r>
                <a:r>
                  <a:rPr lang="en-US" sz="2800" err="1">
                    <a:latin typeface="Times New Roman" panose="02020603050405020304" pitchFamily="18" charset="0"/>
                    <a:cs typeface="Times New Roman" panose="02020603050405020304" pitchFamily="18" charset="0"/>
                  </a:rPr>
                  <a:t>tứ</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GHIK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phải</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06EDBF05-E974-4087-8C80-5CEC22272969}"/>
                  </a:ext>
                </a:extLst>
              </p:cNvPr>
              <p:cNvSpPr txBox="1">
                <a:spLocks noRot="1" noChangeAspect="1" noMove="1" noResize="1" noEditPoints="1" noAdjustHandles="1" noChangeArrowheads="1" noChangeShapeType="1" noTextEdit="1"/>
              </p:cNvSpPr>
              <p:nvPr/>
            </p:nvSpPr>
            <p:spPr>
              <a:xfrm>
                <a:off x="1752600" y="3810000"/>
                <a:ext cx="5410200" cy="2269852"/>
              </a:xfrm>
              <a:prstGeom prst="rect">
                <a:avLst/>
              </a:prstGeom>
              <a:blipFill>
                <a:blip r:embed="rId6"/>
                <a:stretch>
                  <a:fillRect l="-2368" t="-2151"/>
                </a:stretch>
              </a:blipFill>
            </p:spPr>
            <p:txBody>
              <a:bodyPr/>
              <a:lstStyle/>
              <a:p>
                <a:r>
                  <a:rPr lang="vi-VN">
                    <a:noFill/>
                  </a:rPr>
                  <a:t> </a:t>
                </a:r>
              </a:p>
            </p:txBody>
          </p:sp>
        </mc:Fallback>
      </mc:AlternateContent>
      <p:sp>
        <p:nvSpPr>
          <p:cNvPr id="47" name="Arrow: Pentagon 46">
            <a:extLst>
              <a:ext uri="{FF2B5EF4-FFF2-40B4-BE49-F238E27FC236}">
                <a16:creationId xmlns:a16="http://schemas.microsoft.com/office/drawing/2014/main" id="{E586B9C3-6C09-44AC-A7A9-49D083999534}"/>
              </a:ext>
            </a:extLst>
          </p:cNvPr>
          <p:cNvSpPr/>
          <p:nvPr/>
        </p:nvSpPr>
        <p:spPr>
          <a:xfrm>
            <a:off x="1435100" y="5969000"/>
            <a:ext cx="1435100" cy="5588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err="1">
                <a:latin typeface="Times New Roman" panose="02020603050405020304" pitchFamily="18" charset="0"/>
                <a:cs typeface="Times New Roman" panose="02020603050405020304" pitchFamily="18" charset="0"/>
              </a:rPr>
              <a:t>Chú</a:t>
            </a:r>
            <a:r>
              <a:rPr lang="en-US" sz="3200" b="1" i="1">
                <a:latin typeface="Times New Roman" panose="02020603050405020304" pitchFamily="18" charset="0"/>
                <a:cs typeface="Times New Roman" panose="02020603050405020304" pitchFamily="18" charset="0"/>
              </a:rPr>
              <a:t> ý</a:t>
            </a:r>
            <a:endParaRPr lang="vi-VN" sz="3200" b="1" i="1">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D1E77C00-A8AC-4F03-BBAD-3B56D9A35532}"/>
              </a:ext>
            </a:extLst>
          </p:cNvPr>
          <p:cNvSpPr txBox="1"/>
          <p:nvPr/>
        </p:nvSpPr>
        <p:spPr>
          <a:xfrm>
            <a:off x="2921000" y="6032500"/>
            <a:ext cx="6477000" cy="523220"/>
          </a:xfrm>
          <a:prstGeom prst="rect">
            <a:avLst/>
          </a:prstGeom>
          <a:solidFill>
            <a:schemeClr val="accent6">
              <a:lumMod val="40000"/>
              <a:lumOff val="60000"/>
            </a:schemeClr>
          </a:solidFill>
        </p:spPr>
        <p:txBody>
          <a:bodyPr wrap="square" rtlCol="0">
            <a:spAutoFit/>
          </a:bodyPr>
          <a:lstStyle/>
          <a:p>
            <a:r>
              <a:rPr lang="en-US" sz="2800" b="1" i="1" err="1">
                <a:solidFill>
                  <a:srgbClr val="0000CC"/>
                </a:solidFill>
              </a:rPr>
              <a:t>Tứ</a:t>
            </a:r>
            <a:r>
              <a:rPr lang="en-US" sz="2800" b="1" i="1">
                <a:solidFill>
                  <a:srgbClr val="0000CC"/>
                </a:solidFill>
              </a:rPr>
              <a:t> </a:t>
            </a:r>
            <a:r>
              <a:rPr lang="en-US" sz="2800" b="1" i="1" err="1">
                <a:solidFill>
                  <a:srgbClr val="0000CC"/>
                </a:solidFill>
              </a:rPr>
              <a:t>giác</a:t>
            </a:r>
            <a:r>
              <a:rPr lang="en-US" sz="2800" b="1" i="1">
                <a:solidFill>
                  <a:srgbClr val="0000CC"/>
                </a:solidFill>
              </a:rPr>
              <a:t> </a:t>
            </a:r>
            <a:r>
              <a:rPr lang="en-US" sz="2800" b="1" i="1" err="1">
                <a:solidFill>
                  <a:srgbClr val="0000CC"/>
                </a:solidFill>
              </a:rPr>
              <a:t>có</a:t>
            </a:r>
            <a:r>
              <a:rPr lang="en-US" sz="2800" b="1" i="1">
                <a:solidFill>
                  <a:srgbClr val="0000CC"/>
                </a:solidFill>
              </a:rPr>
              <a:t> </a:t>
            </a:r>
            <a:r>
              <a:rPr lang="en-US" sz="2800" b="1" i="1" err="1">
                <a:solidFill>
                  <a:srgbClr val="0000CC"/>
                </a:solidFill>
              </a:rPr>
              <a:t>ba</a:t>
            </a:r>
            <a:r>
              <a:rPr lang="en-US" sz="2800" b="1" i="1">
                <a:solidFill>
                  <a:srgbClr val="0000CC"/>
                </a:solidFill>
              </a:rPr>
              <a:t> </a:t>
            </a:r>
            <a:r>
              <a:rPr lang="en-US" sz="2800" b="1" i="1" err="1">
                <a:solidFill>
                  <a:srgbClr val="0000CC"/>
                </a:solidFill>
              </a:rPr>
              <a:t>góc</a:t>
            </a:r>
            <a:r>
              <a:rPr lang="en-US" sz="2800" b="1" i="1">
                <a:solidFill>
                  <a:srgbClr val="0000CC"/>
                </a:solidFill>
              </a:rPr>
              <a:t> </a:t>
            </a:r>
            <a:r>
              <a:rPr lang="en-US" sz="2800" b="1" i="1" err="1">
                <a:solidFill>
                  <a:srgbClr val="0000CC"/>
                </a:solidFill>
              </a:rPr>
              <a:t>vuông</a:t>
            </a:r>
            <a:r>
              <a:rPr lang="en-US" sz="2800" b="1" i="1">
                <a:solidFill>
                  <a:srgbClr val="0000CC"/>
                </a:solidFill>
              </a:rPr>
              <a:t> </a:t>
            </a:r>
            <a:r>
              <a:rPr lang="en-US" sz="2800" b="1" i="1" err="1">
                <a:solidFill>
                  <a:srgbClr val="0000CC"/>
                </a:solidFill>
              </a:rPr>
              <a:t>là</a:t>
            </a:r>
            <a:r>
              <a:rPr lang="en-US" sz="2800" b="1" i="1">
                <a:solidFill>
                  <a:srgbClr val="0000CC"/>
                </a:solidFill>
              </a:rPr>
              <a:t> </a:t>
            </a:r>
            <a:r>
              <a:rPr lang="en-US" sz="2800" b="1" i="1" err="1">
                <a:solidFill>
                  <a:srgbClr val="0000CC"/>
                </a:solidFill>
              </a:rPr>
              <a:t>hình</a:t>
            </a:r>
            <a:r>
              <a:rPr lang="en-US" sz="2800" b="1" i="1">
                <a:solidFill>
                  <a:srgbClr val="0000CC"/>
                </a:solidFill>
              </a:rPr>
              <a:t> </a:t>
            </a:r>
            <a:r>
              <a:rPr lang="en-US" sz="2800" b="1" i="1" err="1">
                <a:solidFill>
                  <a:srgbClr val="0000CC"/>
                </a:solidFill>
              </a:rPr>
              <a:t>chữ</a:t>
            </a:r>
            <a:r>
              <a:rPr lang="en-US" sz="2800" b="1" i="1">
                <a:solidFill>
                  <a:srgbClr val="0000CC"/>
                </a:solidFill>
              </a:rPr>
              <a:t> </a:t>
            </a:r>
            <a:r>
              <a:rPr lang="en-US" sz="2800" b="1" i="1" err="1">
                <a:solidFill>
                  <a:srgbClr val="0000CC"/>
                </a:solidFill>
              </a:rPr>
              <a:t>nhật</a:t>
            </a:r>
            <a:endParaRPr lang="vi-VN" sz="2800">
              <a:solidFill>
                <a:srgbClr val="0000CC"/>
              </a:solidFill>
            </a:endParaRPr>
          </a:p>
        </p:txBody>
      </p:sp>
    </p:spTree>
    <p:extLst>
      <p:ext uri="{BB962C8B-B14F-4D97-AF65-F5344CB8AC3E}">
        <p14:creationId xmlns:p14="http://schemas.microsoft.com/office/powerpoint/2010/main" val="378797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up)">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42" grpId="0"/>
      <p:bldP spid="45" grpId="0"/>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51B6F57-F021-47B0-9DC0-033BBA3932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30778" y="873245"/>
            <a:ext cx="1261143" cy="746729"/>
          </a:xfrm>
          <a:prstGeom prst="rect">
            <a:avLst/>
          </a:prstGeom>
        </p:spPr>
      </p:pic>
      <p:sp>
        <p:nvSpPr>
          <p:cNvPr id="5" name="TextBox 4">
            <a:extLst>
              <a:ext uri="{FF2B5EF4-FFF2-40B4-BE49-F238E27FC236}">
                <a16:creationId xmlns:a16="http://schemas.microsoft.com/office/drawing/2014/main" id="{C8BB1AD7-DC44-4FBE-80E8-AC403CCECC55}"/>
              </a:ext>
            </a:extLst>
          </p:cNvPr>
          <p:cNvSpPr txBox="1"/>
          <p:nvPr/>
        </p:nvSpPr>
        <p:spPr>
          <a:xfrm>
            <a:off x="5111645" y="1019331"/>
            <a:ext cx="451204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HOẠT ĐỘNG NHÓM ĐÔI</a:t>
            </a:r>
            <a:endParaRPr lang="vi-VN"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CC2F6B8-2EE3-45F3-8C7C-1B181B4028B4}"/>
              </a:ext>
            </a:extLst>
          </p:cNvPr>
          <p:cNvSpPr txBox="1"/>
          <p:nvPr/>
        </p:nvSpPr>
        <p:spPr>
          <a:xfrm>
            <a:off x="1978702" y="1768839"/>
            <a:ext cx="9968459" cy="1154162"/>
          </a:xfrm>
          <a:prstGeom prst="rect">
            <a:avLst/>
          </a:prstGeom>
          <a:noFill/>
        </p:spPr>
        <p:txBody>
          <a:bodyPr wrap="square" rtlCol="0">
            <a:spAutoFit/>
          </a:bodyPr>
          <a:lstStyle/>
          <a:p>
            <a:pPr>
              <a:spcAft>
                <a:spcPts val="600"/>
              </a:spcAft>
            </a:pPr>
            <a:r>
              <a:rPr lang="nl-NL" sz="3200">
                <a:latin typeface="Times New Roman" panose="02020603050405020304" pitchFamily="18" charset="0"/>
                <a:cs typeface="Times New Roman" panose="02020603050405020304" pitchFamily="18" charset="0"/>
              </a:rPr>
              <a:t>a) Mỗi hình chữ nhật có là một hình thang cân hay không?</a:t>
            </a:r>
            <a:endParaRPr lang="vi-VN" sz="3200">
              <a:latin typeface="Times New Roman" panose="02020603050405020304" pitchFamily="18" charset="0"/>
              <a:cs typeface="Times New Roman" panose="02020603050405020304" pitchFamily="18" charset="0"/>
            </a:endParaRPr>
          </a:p>
          <a:p>
            <a:pPr>
              <a:spcAft>
                <a:spcPts val="600"/>
              </a:spcAft>
            </a:pPr>
            <a:r>
              <a:rPr lang="nl-NL" sz="3200">
                <a:latin typeface="Times New Roman" panose="02020603050405020304" pitchFamily="18" charset="0"/>
                <a:cs typeface="Times New Roman" panose="02020603050405020304" pitchFamily="18" charset="0"/>
              </a:rPr>
              <a:t>b) Mỗi hình chữ nhật có là một hình bình hành hay không?</a:t>
            </a:r>
            <a:endParaRPr lang="vi-VN" sz="32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010E621-8A1A-43AA-83B2-51CB59A41192}"/>
              </a:ext>
            </a:extLst>
          </p:cNvPr>
          <p:cNvSpPr txBox="1"/>
          <p:nvPr/>
        </p:nvSpPr>
        <p:spPr>
          <a:xfrm>
            <a:off x="4691921" y="2998033"/>
            <a:ext cx="1334125" cy="584775"/>
          </a:xfrm>
          <a:prstGeom prst="rect">
            <a:avLst/>
          </a:prstGeom>
          <a:noFill/>
        </p:spPr>
        <p:txBody>
          <a:bodyPr wrap="square" rtlCol="0">
            <a:spAutoFit/>
          </a:bodyPr>
          <a:lstStyle/>
          <a:p>
            <a:r>
              <a:rPr lang="en-US" sz="3200" b="1" i="1" u="sng" err="1">
                <a:solidFill>
                  <a:srgbClr val="0070C0"/>
                </a:solidFill>
                <a:latin typeface="Times New Roman" panose="02020603050405020304" pitchFamily="18" charset="0"/>
                <a:cs typeface="Times New Roman" panose="02020603050405020304" pitchFamily="18" charset="0"/>
              </a:rPr>
              <a:t>Giải</a:t>
            </a:r>
            <a:endParaRPr lang="vi-VN" sz="3200" b="1" i="1" u="sng">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FC2DC61-B1A3-436C-AE34-F5C8A86ABC05}"/>
              </a:ext>
            </a:extLst>
          </p:cNvPr>
          <p:cNvSpPr txBox="1"/>
          <p:nvPr/>
        </p:nvSpPr>
        <p:spPr>
          <a:xfrm>
            <a:off x="719526" y="3492708"/>
            <a:ext cx="10962807" cy="2743059"/>
          </a:xfrm>
          <a:prstGeom prst="rect">
            <a:avLst/>
          </a:prstGeom>
          <a:noFill/>
        </p:spPr>
        <p:txBody>
          <a:bodyPr wrap="square" rtlCol="0">
            <a:spAutoFit/>
          </a:bodyPr>
          <a:lstStyle/>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a) Mỗi hình chữ nhật có là một hình thang cân</a:t>
            </a:r>
            <a:endParaRPr lang="vi-VN" sz="3200">
              <a:solidFill>
                <a:srgbClr val="0000CC"/>
              </a:solidFill>
              <a:latin typeface="Times New Roman" panose="02020603050405020304" pitchFamily="18" charset="0"/>
              <a:cs typeface="Times New Roman" panose="02020603050405020304" pitchFamily="18" charset="0"/>
            </a:endParaRPr>
          </a:p>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(có cạnh đối song song, hai góc kề một đáy bằng nhau).</a:t>
            </a:r>
            <a:endParaRPr lang="vi-VN" sz="3200">
              <a:solidFill>
                <a:srgbClr val="0000CC"/>
              </a:solidFill>
              <a:latin typeface="Times New Roman" panose="02020603050405020304" pitchFamily="18" charset="0"/>
              <a:cs typeface="Times New Roman" panose="02020603050405020304" pitchFamily="18" charset="0"/>
            </a:endParaRPr>
          </a:p>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b) Mỗi hình chữ nhật có là một hình bình hành (có 2 cặp cạnh đối song song).</a:t>
            </a:r>
            <a:endParaRPr lang="vi-VN" sz="32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51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left)">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wipe(left)">
                                      <p:cBhvr>
                                        <p:cTn id="43" dur="500"/>
                                        <p:tgtEl>
                                          <p:spTgt spid="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Effect transition="in" filter="wipe(left)">
                                      <p:cBhvr>
                                        <p:cTn id="4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allout: Down Arrow 6">
            <a:extLst>
              <a:ext uri="{FF2B5EF4-FFF2-40B4-BE49-F238E27FC236}">
                <a16:creationId xmlns:a16="http://schemas.microsoft.com/office/drawing/2014/main" id="{E332428D-4F07-4AFF-8B95-BED509C6159B}"/>
              </a:ext>
            </a:extLst>
          </p:cNvPr>
          <p:cNvSpPr/>
          <p:nvPr/>
        </p:nvSpPr>
        <p:spPr>
          <a:xfrm>
            <a:off x="3657600" y="1019331"/>
            <a:ext cx="1753849" cy="89941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u="sng" err="1">
                <a:latin typeface="Times New Roman" panose="02020603050405020304" pitchFamily="18" charset="0"/>
                <a:cs typeface="Times New Roman" panose="02020603050405020304" pitchFamily="18" charset="0"/>
              </a:rPr>
              <a:t>Chú</a:t>
            </a:r>
            <a:r>
              <a:rPr lang="en-US" sz="3200" b="1" i="1" u="sng">
                <a:latin typeface="Times New Roman" panose="02020603050405020304" pitchFamily="18" charset="0"/>
                <a:cs typeface="Times New Roman" panose="02020603050405020304" pitchFamily="18" charset="0"/>
              </a:rPr>
              <a:t> ý</a:t>
            </a:r>
            <a:endParaRPr lang="vi-VN" sz="3200" b="1" i="1" u="sng">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19665FA-715E-489F-AB83-0B5E38AD70D7}"/>
              </a:ext>
            </a:extLst>
          </p:cNvPr>
          <p:cNvSpPr txBox="1"/>
          <p:nvPr/>
        </p:nvSpPr>
        <p:spPr>
          <a:xfrm>
            <a:off x="1813810" y="1918741"/>
            <a:ext cx="10253272" cy="1077218"/>
          </a:xfrm>
          <a:prstGeom prst="rect">
            <a:avLst/>
          </a:prstGeom>
          <a:noFill/>
        </p:spPr>
        <p:txBody>
          <a:bodyPr wrap="square" rtlCol="0">
            <a:spAutoFit/>
          </a:bodyPr>
          <a:lstStyle/>
          <a:p>
            <a:r>
              <a:rPr lang="nl-NL" sz="3200" b="1" i="1">
                <a:latin typeface="Times New Roman" panose="02020603050405020304" pitchFamily="18" charset="0"/>
                <a:cs typeface="Times New Roman" panose="02020603050405020304" pitchFamily="18" charset="0"/>
              </a:rPr>
              <a:t>Hình chữ nhật có tất cả các tính chất của hình bình hành, của hình thang cân</a:t>
            </a:r>
            <a:endParaRPr lang="vi-VN" sz="3200" i="1">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8ABED491-6353-4C81-8C59-B87A1F5E0C70}"/>
              </a:ext>
            </a:extLst>
          </p:cNvPr>
          <p:cNvGrpSpPr/>
          <p:nvPr/>
        </p:nvGrpSpPr>
        <p:grpSpPr>
          <a:xfrm>
            <a:off x="0" y="3665345"/>
            <a:ext cx="11437495" cy="2810406"/>
            <a:chOff x="0" y="1776585"/>
            <a:chExt cx="11437495" cy="2810406"/>
          </a:xfrm>
        </p:grpSpPr>
        <p:grpSp>
          <p:nvGrpSpPr>
            <p:cNvPr id="13" name="Group 12">
              <a:extLst>
                <a:ext uri="{FF2B5EF4-FFF2-40B4-BE49-F238E27FC236}">
                  <a16:creationId xmlns:a16="http://schemas.microsoft.com/office/drawing/2014/main" id="{0365506C-2932-441D-AD56-989C54ADB955}"/>
                </a:ext>
              </a:extLst>
            </p:cNvPr>
            <p:cNvGrpSpPr/>
            <p:nvPr/>
          </p:nvGrpSpPr>
          <p:grpSpPr>
            <a:xfrm>
              <a:off x="0" y="1776585"/>
              <a:ext cx="11437495" cy="2810406"/>
              <a:chOff x="-157227" y="2625290"/>
              <a:chExt cx="17722861" cy="4009395"/>
            </a:xfrm>
          </p:grpSpPr>
          <p:sp>
            <p:nvSpPr>
              <p:cNvPr id="15" name="Rectangle: Rounded Corners 14">
                <a:extLst>
                  <a:ext uri="{FF2B5EF4-FFF2-40B4-BE49-F238E27FC236}">
                    <a16:creationId xmlns:a16="http://schemas.microsoft.com/office/drawing/2014/main" id="{B79A1693-874D-409A-A7D7-42DFC9D217BB}"/>
                  </a:ext>
                </a:extLst>
              </p:cNvPr>
              <p:cNvSpPr/>
              <p:nvPr/>
            </p:nvSpPr>
            <p:spPr>
              <a:xfrm>
                <a:off x="101597" y="2728686"/>
                <a:ext cx="17464037" cy="3905999"/>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a:extLst>
                  <a:ext uri="{FF2B5EF4-FFF2-40B4-BE49-F238E27FC236}">
                    <a16:creationId xmlns:a16="http://schemas.microsoft.com/office/drawing/2014/main" id="{191EFC0A-FFD3-4E56-8175-6A5968C24C9E}"/>
                  </a:ext>
                </a:extLst>
              </p:cNvPr>
              <p:cNvSpPr/>
              <p:nvPr/>
            </p:nvSpPr>
            <p:spPr>
              <a:xfrm>
                <a:off x="101597" y="2714172"/>
                <a:ext cx="17464037"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Picture 16">
                <a:extLst>
                  <a:ext uri="{FF2B5EF4-FFF2-40B4-BE49-F238E27FC236}">
                    <a16:creationId xmlns:a16="http://schemas.microsoft.com/office/drawing/2014/main" id="{2F79A6D4-C913-4F7D-ACCC-37E13BA221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4" name="TextBox 13">
              <a:extLst>
                <a:ext uri="{FF2B5EF4-FFF2-40B4-BE49-F238E27FC236}">
                  <a16:creationId xmlns:a16="http://schemas.microsoft.com/office/drawing/2014/main" id="{931A99C7-B996-4008-B4E8-FF3E452F353D}"/>
                </a:ext>
              </a:extLst>
            </p:cNvPr>
            <p:cNvSpPr txBox="1"/>
            <p:nvPr/>
          </p:nvSpPr>
          <p:spPr>
            <a:xfrm>
              <a:off x="939647" y="2338855"/>
              <a:ext cx="10228023" cy="2062103"/>
            </a:xfrm>
            <a:prstGeom prst="rect">
              <a:avLst/>
            </a:prstGeom>
            <a:noFill/>
          </p:spPr>
          <p:txBody>
            <a:bodyPr wrap="square" rtlCol="0">
              <a:spAutoFit/>
            </a:bodyPr>
            <a:lstStyle/>
            <a:p>
              <a:r>
                <a:rPr lang="nl-NL" sz="3200" b="1" i="1">
                  <a:latin typeface="Times New Roman" panose="02020603050405020304" pitchFamily="18" charset="0"/>
                  <a:cs typeface="Times New Roman" panose="02020603050405020304" pitchFamily="18" charset="0"/>
                </a:rPr>
                <a:t>Trong một hình chữ nhật:</a:t>
              </a:r>
              <a:br>
                <a:rPr lang="nl-NL" sz="3200" b="1" i="1">
                  <a:latin typeface="Times New Roman" panose="02020603050405020304" pitchFamily="18" charset="0"/>
                  <a:cs typeface="Times New Roman" panose="02020603050405020304" pitchFamily="18" charset="0"/>
                </a:rPr>
              </a:br>
              <a:r>
                <a:rPr lang="nl-NL" sz="3200" b="1" i="1">
                  <a:latin typeface="Times New Roman" panose="02020603050405020304" pitchFamily="18" charset="0"/>
                  <a:cs typeface="Times New Roman" panose="02020603050405020304" pitchFamily="18" charset="0"/>
                </a:rPr>
                <a:t>a) Hai cạnh đối song song và bằng nhau;</a:t>
              </a:r>
              <a:br>
                <a:rPr lang="nl-NL" sz="3200" b="1" i="1">
                  <a:latin typeface="Times New Roman" panose="02020603050405020304" pitchFamily="18" charset="0"/>
                  <a:cs typeface="Times New Roman" panose="02020603050405020304" pitchFamily="18" charset="0"/>
                </a:rPr>
              </a:br>
              <a:r>
                <a:rPr lang="nl-NL" sz="3200" b="1" i="1">
                  <a:latin typeface="Times New Roman" panose="02020603050405020304" pitchFamily="18" charset="0"/>
                  <a:cs typeface="Times New Roman" panose="02020603050405020304" pitchFamily="18" charset="0"/>
                </a:rPr>
                <a:t>b) Hai đường chéo bằng nhau và cắt nhau tại trung điểm của mỗi đường.</a:t>
              </a:r>
              <a:endParaRPr lang="vi-VN" sz="3200">
                <a:latin typeface="Times New Roman" panose="020206030504050203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1DD7A16B-E127-495E-98BC-428D53A93373}"/>
              </a:ext>
            </a:extLst>
          </p:cNvPr>
          <p:cNvSpPr txBox="1"/>
          <p:nvPr/>
        </p:nvSpPr>
        <p:spPr>
          <a:xfrm>
            <a:off x="462462" y="2880999"/>
            <a:ext cx="2805394"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*Định lý:</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54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Parallelogram 18">
            <a:extLst>
              <a:ext uri="{FF2B5EF4-FFF2-40B4-BE49-F238E27FC236}">
                <a16:creationId xmlns:a16="http://schemas.microsoft.com/office/drawing/2014/main" id="{F5014B4D-6A5C-4D9F-91CF-0EC9BF4C522E}"/>
              </a:ext>
            </a:extLst>
          </p:cNvPr>
          <p:cNvSpPr/>
          <p:nvPr/>
        </p:nvSpPr>
        <p:spPr>
          <a:xfrm>
            <a:off x="3547968" y="953192"/>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24F045F-9590-45B2-A176-A779B462E156}"/>
              </a:ext>
            </a:extLst>
          </p:cNvPr>
          <p:cNvSpPr txBox="1"/>
          <p:nvPr/>
        </p:nvSpPr>
        <p:spPr>
          <a:xfrm>
            <a:off x="5786204" y="944381"/>
            <a:ext cx="5846163" cy="1569660"/>
          </a:xfrm>
          <a:prstGeom prst="rect">
            <a:avLst/>
          </a:prstGeom>
          <a:noFill/>
        </p:spPr>
        <p:txBody>
          <a:bodyPr wrap="square" rtlCol="0">
            <a:spAutoFit/>
          </a:bodyPr>
          <a:lstStyle/>
          <a:p>
            <a:r>
              <a:rPr lang="nl-NL" sz="3200">
                <a:latin typeface="Times New Roman" panose="02020603050405020304" pitchFamily="18" charset="0"/>
                <a:cs typeface="Times New Roman" panose="02020603050405020304" pitchFamily="18" charset="0"/>
              </a:rPr>
              <a:t>Cho hình chữ nhật </a:t>
            </a:r>
            <a:r>
              <a:rPr lang="nl-NL" sz="3200" i="1">
                <a:latin typeface="Times New Roman" panose="02020603050405020304" pitchFamily="18" charset="0"/>
                <a:cs typeface="Times New Roman" panose="02020603050405020304" pitchFamily="18" charset="0"/>
              </a:rPr>
              <a:t>ABCD </a:t>
            </a:r>
            <a:r>
              <a:rPr lang="nl-NL" sz="3200">
                <a:latin typeface="Times New Roman" panose="02020603050405020304" pitchFamily="18" charset="0"/>
                <a:cs typeface="Times New Roman" panose="02020603050405020304" pitchFamily="18" charset="0"/>
              </a:rPr>
              <a:t>và </a:t>
            </a:r>
          </a:p>
          <a:p>
            <a:r>
              <a:rPr lang="nl-NL" sz="3200">
                <a:latin typeface="Times New Roman" panose="02020603050405020304" pitchFamily="18" charset="0"/>
                <a:cs typeface="Times New Roman" panose="02020603050405020304" pitchFamily="18" charset="0"/>
              </a:rPr>
              <a:t>hình bình hành </a:t>
            </a:r>
            <a:r>
              <a:rPr lang="nl-NL" sz="3200" i="1">
                <a:latin typeface="Times New Roman" panose="02020603050405020304" pitchFamily="18" charset="0"/>
                <a:cs typeface="Times New Roman" panose="02020603050405020304" pitchFamily="18" charset="0"/>
              </a:rPr>
              <a:t>ABEC (Hình 49). </a:t>
            </a:r>
          </a:p>
          <a:p>
            <a:r>
              <a:rPr lang="nl-NL" sz="3200">
                <a:latin typeface="Times New Roman" panose="02020603050405020304" pitchFamily="18" charset="0"/>
                <a:cs typeface="Times New Roman" panose="02020603050405020304" pitchFamily="18" charset="0"/>
              </a:rPr>
              <a:t>Chứng minh: </a:t>
            </a:r>
            <a:r>
              <a:rPr lang="nl-NL" sz="3200" i="1">
                <a:latin typeface="Times New Roman" panose="02020603050405020304" pitchFamily="18" charset="0"/>
                <a:cs typeface="Times New Roman" panose="02020603050405020304" pitchFamily="18" charset="0"/>
              </a:rPr>
              <a:t>BD </a:t>
            </a:r>
            <a:r>
              <a:rPr lang="nl-NL" sz="3200">
                <a:latin typeface="Times New Roman" panose="02020603050405020304" pitchFamily="18" charset="0"/>
                <a:cs typeface="Times New Roman" panose="02020603050405020304" pitchFamily="18" charset="0"/>
              </a:rPr>
              <a:t>= </a:t>
            </a:r>
            <a:r>
              <a:rPr lang="nl-NL" sz="3200" i="1">
                <a:latin typeface="Times New Roman" panose="02020603050405020304" pitchFamily="18" charset="0"/>
                <a:cs typeface="Times New Roman" panose="02020603050405020304" pitchFamily="18" charset="0"/>
              </a:rPr>
              <a:t>BE</a:t>
            </a:r>
            <a:endParaRPr lang="vi-VN" sz="320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4B5AC8A-A2E0-41FC-96AB-AD3A64660961}"/>
              </a:ext>
            </a:extLst>
          </p:cNvPr>
          <p:cNvSpPr/>
          <p:nvPr/>
        </p:nvSpPr>
        <p:spPr>
          <a:xfrm>
            <a:off x="214858" y="2919402"/>
            <a:ext cx="7280223" cy="2985369"/>
          </a:xfrm>
          <a:prstGeom prst="rect">
            <a:avLst/>
          </a:prstGeom>
        </p:spPr>
        <p:txBody>
          <a:bodyPr wrap="square">
            <a:spAutoFit/>
          </a:bodyPr>
          <a:lstStyle/>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Ta có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chữ nhật </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BD</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b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b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Vì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ABEC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bình hành </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BE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(cặp cạnh đối diện).</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Suy ra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BD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BE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(cùng bằng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3829E8E-0685-4648-83BE-A3070535615D}"/>
              </a:ext>
            </a:extLst>
          </p:cNvPr>
          <p:cNvSpPr txBox="1"/>
          <p:nvPr/>
        </p:nvSpPr>
        <p:spPr>
          <a:xfrm>
            <a:off x="2158584" y="2173574"/>
            <a:ext cx="1813810" cy="584775"/>
          </a:xfrm>
          <a:prstGeom prst="rect">
            <a:avLst/>
          </a:prstGeom>
          <a:noFill/>
        </p:spPr>
        <p:txBody>
          <a:bodyPr wrap="square" rtlCol="0">
            <a:spAutoFit/>
          </a:bodyPr>
          <a:lstStyle/>
          <a:p>
            <a:r>
              <a:rPr lang="en-US" sz="3200" b="1" i="1" u="sng" err="1">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68B9C522-527F-43FF-B25B-B1940CC19DCA}"/>
              </a:ext>
            </a:extLst>
          </p:cNvPr>
          <p:cNvSpPr txBox="1"/>
          <p:nvPr/>
        </p:nvSpPr>
        <p:spPr>
          <a:xfrm>
            <a:off x="6294761" y="2661748"/>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5CA0A89-AC34-40A4-8293-FFEC8CFCFC9E}"/>
              </a:ext>
            </a:extLst>
          </p:cNvPr>
          <p:cNvSpPr txBox="1"/>
          <p:nvPr/>
        </p:nvSpPr>
        <p:spPr>
          <a:xfrm>
            <a:off x="9233903" y="2518058"/>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B5944216-D623-46C8-9783-E872054DAE01}"/>
              </a:ext>
            </a:extLst>
          </p:cNvPr>
          <p:cNvSpPr txBox="1"/>
          <p:nvPr/>
        </p:nvSpPr>
        <p:spPr>
          <a:xfrm>
            <a:off x="11838534" y="4790995"/>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E</a:t>
            </a:r>
            <a:endParaRPr lang="vi-VN" sz="32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02D7FD9-68F2-4728-BD80-B4A46A9B3053}"/>
              </a:ext>
            </a:extLst>
          </p:cNvPr>
          <p:cNvSpPr txBox="1"/>
          <p:nvPr/>
        </p:nvSpPr>
        <p:spPr>
          <a:xfrm>
            <a:off x="9121460" y="4921624"/>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D4FC97D9-A1C7-44B8-ACC0-1FDF9A8603A2}"/>
              </a:ext>
            </a:extLst>
          </p:cNvPr>
          <p:cNvSpPr txBox="1"/>
          <p:nvPr/>
        </p:nvSpPr>
        <p:spPr>
          <a:xfrm>
            <a:off x="6365197" y="4830184"/>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F29D9252-7F9D-46DC-BBF9-CC0C81D1027B}"/>
              </a:ext>
            </a:extLst>
          </p:cNvPr>
          <p:cNvGrpSpPr/>
          <p:nvPr/>
        </p:nvGrpSpPr>
        <p:grpSpPr>
          <a:xfrm>
            <a:off x="6738268" y="3019825"/>
            <a:ext cx="5156129" cy="1869264"/>
            <a:chOff x="6738268" y="3019825"/>
            <a:chExt cx="5156129" cy="1869264"/>
          </a:xfrm>
        </p:grpSpPr>
        <p:grpSp>
          <p:nvGrpSpPr>
            <p:cNvPr id="24" name="Group 23">
              <a:extLst>
                <a:ext uri="{FF2B5EF4-FFF2-40B4-BE49-F238E27FC236}">
                  <a16:creationId xmlns:a16="http://schemas.microsoft.com/office/drawing/2014/main" id="{94EB40BC-61B3-4B3B-AC30-9CD94AE716EC}"/>
                </a:ext>
              </a:extLst>
            </p:cNvPr>
            <p:cNvGrpSpPr/>
            <p:nvPr/>
          </p:nvGrpSpPr>
          <p:grpSpPr>
            <a:xfrm>
              <a:off x="6738268" y="3019825"/>
              <a:ext cx="5156129" cy="1867220"/>
              <a:chOff x="6738268" y="3019825"/>
              <a:chExt cx="5156129" cy="1867220"/>
            </a:xfrm>
          </p:grpSpPr>
          <p:sp>
            <p:nvSpPr>
              <p:cNvPr id="11" name="Isosceles Triangle 10">
                <a:extLst>
                  <a:ext uri="{FF2B5EF4-FFF2-40B4-BE49-F238E27FC236}">
                    <a16:creationId xmlns:a16="http://schemas.microsoft.com/office/drawing/2014/main" id="{AF87DE6D-434A-405D-8319-E98BA9855AB7}"/>
                  </a:ext>
                </a:extLst>
              </p:cNvPr>
              <p:cNvSpPr/>
              <p:nvPr/>
            </p:nvSpPr>
            <p:spPr>
              <a:xfrm>
                <a:off x="6745575" y="3028013"/>
                <a:ext cx="5148822" cy="1859032"/>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id="{09A3388F-8DB5-4382-A9C0-F2A3EAC79D01}"/>
                  </a:ext>
                </a:extLst>
              </p:cNvPr>
              <p:cNvSpPr/>
              <p:nvPr/>
            </p:nvSpPr>
            <p:spPr>
              <a:xfrm>
                <a:off x="6738268" y="3028013"/>
                <a:ext cx="2578308" cy="1858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2" name="Straight Connector 21">
                <a:extLst>
                  <a:ext uri="{FF2B5EF4-FFF2-40B4-BE49-F238E27FC236}">
                    <a16:creationId xmlns:a16="http://schemas.microsoft.com/office/drawing/2014/main" id="{181E6A27-DC41-44C8-AC30-89C6A928EDE8}"/>
                  </a:ext>
                </a:extLst>
              </p:cNvPr>
              <p:cNvCxnSpPr>
                <a:cxnSpLocks/>
              </p:cNvCxnSpPr>
              <p:nvPr/>
            </p:nvCxnSpPr>
            <p:spPr>
              <a:xfrm>
                <a:off x="6738897" y="3019825"/>
                <a:ext cx="2581089" cy="1867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B5C73B06-CC21-4025-B5FC-870AA2E13468}"/>
                </a:ext>
              </a:extLst>
            </p:cNvPr>
            <p:cNvSpPr/>
            <p:nvPr/>
          </p:nvSpPr>
          <p:spPr>
            <a:xfrm>
              <a:off x="6740013" y="3030793"/>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1AAF7D06-A03C-4267-AAA6-213C9D4D344D}"/>
                </a:ext>
              </a:extLst>
            </p:cNvPr>
            <p:cNvSpPr/>
            <p:nvPr/>
          </p:nvSpPr>
          <p:spPr>
            <a:xfrm>
              <a:off x="6740013" y="4741605"/>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id="{DD006D0E-66D7-43C2-8E07-C58076E83C4C}"/>
                </a:ext>
              </a:extLst>
            </p:cNvPr>
            <p:cNvSpPr/>
            <p:nvPr/>
          </p:nvSpPr>
          <p:spPr>
            <a:xfrm>
              <a:off x="9158748" y="3030792"/>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id="{57764F15-24B5-45D9-823D-E1D1CBDD9FF7}"/>
                </a:ext>
              </a:extLst>
            </p:cNvPr>
            <p:cNvSpPr/>
            <p:nvPr/>
          </p:nvSpPr>
          <p:spPr>
            <a:xfrm>
              <a:off x="9158748" y="4741604"/>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72567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left)">
                                      <p:cBhvr>
                                        <p:cTn id="18" dur="500"/>
                                        <p:tgtEl>
                                          <p:spTgt spid="8">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F74D886F-2971-43DE-A2C1-E33BC3227C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16932" y="499923"/>
            <a:ext cx="1740078" cy="1671391"/>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D26D713-1E4E-4F22-9905-9A90DDDF38D7}"/>
                  </a:ext>
                </a:extLst>
              </p:cNvPr>
              <p:cNvSpPr/>
              <p:nvPr/>
            </p:nvSpPr>
            <p:spPr>
              <a:xfrm>
                <a:off x="4796590" y="924790"/>
                <a:ext cx="7251032" cy="2395464"/>
              </a:xfrm>
              <a:prstGeom prst="rect">
                <a:avLst/>
              </a:prstGeom>
            </p:spPr>
            <p:txBody>
              <a:bodyPr wrap="square">
                <a:spAutoFit/>
              </a:bodyPr>
              <a:lstStyle/>
              <a:p>
                <a:pPr>
                  <a:lnSpc>
                    <a:spcPct val="106000"/>
                  </a:lnSpc>
                  <a:spcAft>
                    <a:spcPts val="0"/>
                  </a:spcAft>
                </a:pP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hình chữ nhật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nhau tại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Gọi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 lượt là hình chiếu của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6000"/>
                  </a:lnSpc>
                  <a:spcAft>
                    <a:spcPts val="0"/>
                  </a:spcAft>
                </a:pP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minh</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MN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DD26D713-1E4E-4F22-9905-9A90DDDF38D7}"/>
                  </a:ext>
                </a:extLst>
              </p:cNvPr>
              <p:cNvSpPr>
                <a:spLocks noRot="1" noChangeAspect="1" noMove="1" noResize="1" noEditPoints="1" noAdjustHandles="1" noChangeArrowheads="1" noChangeShapeType="1" noTextEdit="1"/>
              </p:cNvSpPr>
              <p:nvPr/>
            </p:nvSpPr>
            <p:spPr>
              <a:xfrm>
                <a:off x="4796590" y="924790"/>
                <a:ext cx="7251032" cy="2395464"/>
              </a:xfrm>
              <a:prstGeom prst="rect">
                <a:avLst/>
              </a:prstGeom>
              <a:blipFill>
                <a:blip r:embed="rId5"/>
                <a:stretch>
                  <a:fillRect l="-2187" t="-3562" b="-2799"/>
                </a:stretch>
              </a:blipFill>
            </p:spPr>
            <p:txBody>
              <a:bodyPr/>
              <a:lstStyle/>
              <a:p>
                <a:r>
                  <a:rPr lang="vi-VN">
                    <a:noFill/>
                  </a:rPr>
                  <a:t> </a:t>
                </a:r>
              </a:p>
            </p:txBody>
          </p:sp>
        </mc:Fallback>
      </mc:AlternateContent>
      <p:grpSp>
        <p:nvGrpSpPr>
          <p:cNvPr id="18" name="Group 17">
            <a:extLst>
              <a:ext uri="{FF2B5EF4-FFF2-40B4-BE49-F238E27FC236}">
                <a16:creationId xmlns:a16="http://schemas.microsoft.com/office/drawing/2014/main" id="{DADD0EB7-709C-4C04-ACD5-F42ACD4757A6}"/>
              </a:ext>
            </a:extLst>
          </p:cNvPr>
          <p:cNvGrpSpPr/>
          <p:nvPr/>
        </p:nvGrpSpPr>
        <p:grpSpPr>
          <a:xfrm>
            <a:off x="139148" y="1954696"/>
            <a:ext cx="4045227" cy="4272193"/>
            <a:chOff x="139148" y="2107096"/>
            <a:chExt cx="4045227" cy="4272193"/>
          </a:xfrm>
        </p:grpSpPr>
        <p:grpSp>
          <p:nvGrpSpPr>
            <p:cNvPr id="15" name="Group 14">
              <a:extLst>
                <a:ext uri="{FF2B5EF4-FFF2-40B4-BE49-F238E27FC236}">
                  <a16:creationId xmlns:a16="http://schemas.microsoft.com/office/drawing/2014/main" id="{EFEC1643-80EA-4123-9871-C0CFCE2E1958}"/>
                </a:ext>
              </a:extLst>
            </p:cNvPr>
            <p:cNvGrpSpPr/>
            <p:nvPr/>
          </p:nvGrpSpPr>
          <p:grpSpPr>
            <a:xfrm>
              <a:off x="655983" y="2484783"/>
              <a:ext cx="2941982" cy="3667539"/>
              <a:chOff x="655983" y="2484783"/>
              <a:chExt cx="2941982" cy="3667539"/>
            </a:xfrm>
          </p:grpSpPr>
          <p:sp>
            <p:nvSpPr>
              <p:cNvPr id="7" name="Flowchart: Process 6">
                <a:extLst>
                  <a:ext uri="{FF2B5EF4-FFF2-40B4-BE49-F238E27FC236}">
                    <a16:creationId xmlns:a16="http://schemas.microsoft.com/office/drawing/2014/main" id="{A41C5BEF-3C0A-453F-BAE2-4C53B30D16F9}"/>
                  </a:ext>
                </a:extLst>
              </p:cNvPr>
              <p:cNvSpPr/>
              <p:nvPr/>
            </p:nvSpPr>
            <p:spPr>
              <a:xfrm>
                <a:off x="657726" y="2486526"/>
                <a:ext cx="2935706" cy="3657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 name="Straight Connector 11">
                <a:extLst>
                  <a:ext uri="{FF2B5EF4-FFF2-40B4-BE49-F238E27FC236}">
                    <a16:creationId xmlns:a16="http://schemas.microsoft.com/office/drawing/2014/main" id="{0143AA7B-4B8F-491C-8C86-26AE6D4AB430}"/>
                  </a:ext>
                </a:extLst>
              </p:cNvPr>
              <p:cNvCxnSpPr/>
              <p:nvPr/>
            </p:nvCxnSpPr>
            <p:spPr>
              <a:xfrm>
                <a:off x="655983" y="2484783"/>
                <a:ext cx="2941982" cy="366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3CFF51-65B8-4F21-BAA4-1C60CB5D2807}"/>
                  </a:ext>
                </a:extLst>
              </p:cNvPr>
              <p:cNvCxnSpPr/>
              <p:nvPr/>
            </p:nvCxnSpPr>
            <p:spPr>
              <a:xfrm flipH="1">
                <a:off x="655983" y="2484783"/>
                <a:ext cx="2941982" cy="3647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9BCC7239-D57C-41E3-8D35-035D3295FC5D}"/>
                </a:ext>
              </a:extLst>
            </p:cNvPr>
            <p:cNvSpPr txBox="1"/>
            <p:nvPr/>
          </p:nvSpPr>
          <p:spPr>
            <a:xfrm>
              <a:off x="139148" y="223630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3D4F958F-95C8-460A-B698-FDAC40A1A772}"/>
                </a:ext>
              </a:extLst>
            </p:cNvPr>
            <p:cNvSpPr txBox="1"/>
            <p:nvPr/>
          </p:nvSpPr>
          <p:spPr>
            <a:xfrm>
              <a:off x="3657601" y="210709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4B4E45A-E4C2-4D4F-B18A-D7147B88052C}"/>
                </a:ext>
              </a:extLst>
            </p:cNvPr>
            <p:cNvSpPr txBox="1"/>
            <p:nvPr/>
          </p:nvSpPr>
          <p:spPr>
            <a:xfrm>
              <a:off x="3727175" y="5744818"/>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2DEE27B7-2631-4BE3-8F55-F39DE2926C54}"/>
                </a:ext>
              </a:extLst>
            </p:cNvPr>
            <p:cNvSpPr txBox="1"/>
            <p:nvPr/>
          </p:nvSpPr>
          <p:spPr>
            <a:xfrm>
              <a:off x="149088" y="579451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5736AA6E-B4AF-4063-A50A-B796E76B4D94}"/>
                </a:ext>
              </a:extLst>
            </p:cNvPr>
            <p:cNvSpPr txBox="1"/>
            <p:nvPr/>
          </p:nvSpPr>
          <p:spPr>
            <a:xfrm>
              <a:off x="1217960" y="419555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O</a:t>
              </a:r>
              <a:endParaRPr lang="vi-VN" sz="3200">
                <a:latin typeface="Times New Roman" panose="02020603050405020304" pitchFamily="18" charset="0"/>
                <a:cs typeface="Times New Roman" panose="02020603050405020304" pitchFamily="18" charset="0"/>
              </a:endParaRPr>
            </a:p>
          </p:txBody>
        </p:sp>
        <p:sp>
          <p:nvSpPr>
            <p:cNvPr id="17" name="Flowchart: Process 16">
              <a:extLst>
                <a:ext uri="{FF2B5EF4-FFF2-40B4-BE49-F238E27FC236}">
                  <a16:creationId xmlns:a16="http://schemas.microsoft.com/office/drawing/2014/main" id="{DE75A6F7-464D-448E-A576-5C4C3376B9EB}"/>
                </a:ext>
              </a:extLst>
            </p:cNvPr>
            <p:cNvSpPr/>
            <p:nvPr/>
          </p:nvSpPr>
          <p:spPr>
            <a:xfrm>
              <a:off x="655982" y="248467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lowchart: Process 38">
              <a:extLst>
                <a:ext uri="{FF2B5EF4-FFF2-40B4-BE49-F238E27FC236}">
                  <a16:creationId xmlns:a16="http://schemas.microsoft.com/office/drawing/2014/main" id="{E2E050A9-D8D8-44C9-AB94-FF14EEF458C0}"/>
                </a:ext>
              </a:extLst>
            </p:cNvPr>
            <p:cNvSpPr/>
            <p:nvPr/>
          </p:nvSpPr>
          <p:spPr>
            <a:xfrm>
              <a:off x="3343916" y="24896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Flowchart: Process 39">
              <a:extLst>
                <a:ext uri="{FF2B5EF4-FFF2-40B4-BE49-F238E27FC236}">
                  <a16:creationId xmlns:a16="http://schemas.microsoft.com/office/drawing/2014/main" id="{5C535E6B-4421-48DB-AA06-AF3900CFE3E5}"/>
                </a:ext>
              </a:extLst>
            </p:cNvPr>
            <p:cNvSpPr/>
            <p:nvPr/>
          </p:nvSpPr>
          <p:spPr>
            <a:xfrm>
              <a:off x="3343915" y="593125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Flowchart: Process 40">
              <a:extLst>
                <a:ext uri="{FF2B5EF4-FFF2-40B4-BE49-F238E27FC236}">
                  <a16:creationId xmlns:a16="http://schemas.microsoft.com/office/drawing/2014/main" id="{2597A5F0-5143-4BB7-B7CD-57E58B22E2A2}"/>
                </a:ext>
              </a:extLst>
            </p:cNvPr>
            <p:cNvSpPr/>
            <p:nvPr/>
          </p:nvSpPr>
          <p:spPr>
            <a:xfrm>
              <a:off x="655981" y="592623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4" name="Group 43">
            <a:extLst>
              <a:ext uri="{FF2B5EF4-FFF2-40B4-BE49-F238E27FC236}">
                <a16:creationId xmlns:a16="http://schemas.microsoft.com/office/drawing/2014/main" id="{D31024A2-3CFE-4719-BB21-9999F8E65CB5}"/>
              </a:ext>
            </a:extLst>
          </p:cNvPr>
          <p:cNvGrpSpPr/>
          <p:nvPr/>
        </p:nvGrpSpPr>
        <p:grpSpPr>
          <a:xfrm>
            <a:off x="2124222" y="4153401"/>
            <a:ext cx="1469210" cy="221832"/>
            <a:chOff x="2124222" y="4162926"/>
            <a:chExt cx="1469210" cy="221832"/>
          </a:xfrm>
        </p:grpSpPr>
        <p:cxnSp>
          <p:nvCxnSpPr>
            <p:cNvPr id="42" name="Straight Connector 41">
              <a:extLst>
                <a:ext uri="{FF2B5EF4-FFF2-40B4-BE49-F238E27FC236}">
                  <a16:creationId xmlns:a16="http://schemas.microsoft.com/office/drawing/2014/main" id="{331CE2B3-C3F5-40A9-B8CB-E8D4724304DF}"/>
                </a:ext>
              </a:extLst>
            </p:cNvPr>
            <p:cNvCxnSpPr>
              <a:endCxn id="7" idx="3"/>
            </p:cNvCxnSpPr>
            <p:nvPr/>
          </p:nvCxnSpPr>
          <p:spPr>
            <a:xfrm flipV="1">
              <a:off x="2124222" y="4162926"/>
              <a:ext cx="1469210" cy="3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id="{02024A87-9B4E-4D76-A744-336C0366E039}"/>
                </a:ext>
              </a:extLst>
            </p:cNvPr>
            <p:cNvSpPr/>
            <p:nvPr/>
          </p:nvSpPr>
          <p:spPr>
            <a:xfrm>
              <a:off x="3343915" y="41660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8" name="Group 47">
            <a:extLst>
              <a:ext uri="{FF2B5EF4-FFF2-40B4-BE49-F238E27FC236}">
                <a16:creationId xmlns:a16="http://schemas.microsoft.com/office/drawing/2014/main" id="{68665F45-0B03-40CF-8896-75C28529AAC2}"/>
              </a:ext>
            </a:extLst>
          </p:cNvPr>
          <p:cNvGrpSpPr/>
          <p:nvPr/>
        </p:nvGrpSpPr>
        <p:grpSpPr>
          <a:xfrm>
            <a:off x="2124075" y="2332969"/>
            <a:ext cx="258645" cy="1829456"/>
            <a:chOff x="2114550" y="2332969"/>
            <a:chExt cx="258645" cy="1829456"/>
          </a:xfrm>
        </p:grpSpPr>
        <p:cxnSp>
          <p:nvCxnSpPr>
            <p:cNvPr id="46" name="Straight Connector 45">
              <a:extLst>
                <a:ext uri="{FF2B5EF4-FFF2-40B4-BE49-F238E27FC236}">
                  <a16:creationId xmlns:a16="http://schemas.microsoft.com/office/drawing/2014/main" id="{2EE93261-D4B0-45EE-89CD-645CC03C5E4F}"/>
                </a:ext>
              </a:extLst>
            </p:cNvPr>
            <p:cNvCxnSpPr>
              <a:endCxn id="7" idx="0"/>
            </p:cNvCxnSpPr>
            <p:nvPr/>
          </p:nvCxnSpPr>
          <p:spPr>
            <a:xfrm flipV="1">
              <a:off x="2114550" y="2334126"/>
              <a:ext cx="11029" cy="1828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lowchart: Process 46">
              <a:extLst>
                <a:ext uri="{FF2B5EF4-FFF2-40B4-BE49-F238E27FC236}">
                  <a16:creationId xmlns:a16="http://schemas.microsoft.com/office/drawing/2014/main" id="{3F8CFBF8-C61C-4DAC-8482-44941A9EC09B}"/>
                </a:ext>
              </a:extLst>
            </p:cNvPr>
            <p:cNvSpPr/>
            <p:nvPr/>
          </p:nvSpPr>
          <p:spPr>
            <a:xfrm>
              <a:off x="2124716" y="2332969"/>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9" name="TextBox 48">
            <a:extLst>
              <a:ext uri="{FF2B5EF4-FFF2-40B4-BE49-F238E27FC236}">
                <a16:creationId xmlns:a16="http://schemas.microsoft.com/office/drawing/2014/main" id="{1FF9F016-57A4-4713-89BE-4787E49EB30D}"/>
              </a:ext>
            </a:extLst>
          </p:cNvPr>
          <p:cNvSpPr txBox="1"/>
          <p:nvPr/>
        </p:nvSpPr>
        <p:spPr>
          <a:xfrm>
            <a:off x="1885951" y="183087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a:t>
            </a:r>
            <a:endParaRPr lang="vi-VN" sz="32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CB5422D-A7C7-40DB-B50C-2B6125DBDB3C}"/>
              </a:ext>
            </a:extLst>
          </p:cNvPr>
          <p:cNvSpPr txBox="1"/>
          <p:nvPr/>
        </p:nvSpPr>
        <p:spPr>
          <a:xfrm>
            <a:off x="3657601" y="388827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74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anim calcmode="lin" valueType="num">
                                      <p:cBhvr>
                                        <p:cTn id="13" dur="250" fill="hold"/>
                                        <p:tgtEl>
                                          <p:spTgt spid="6"/>
                                        </p:tgtEl>
                                        <p:attrNameLst>
                                          <p:attrName>ppt_x</p:attrName>
                                        </p:attrNameLst>
                                      </p:cBhvr>
                                      <p:tavLst>
                                        <p:tav tm="0">
                                          <p:val>
                                            <p:strVal val="#ppt_x"/>
                                          </p:val>
                                        </p:tav>
                                        <p:tav tm="100000">
                                          <p:val>
                                            <p:strVal val="#ppt_x"/>
                                          </p:val>
                                        </p:tav>
                                      </p:tavLst>
                                    </p:anim>
                                    <p:anim calcmode="lin" valueType="num">
                                      <p:cBhvr>
                                        <p:cTn id="14"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down)">
                                      <p:cBhvr>
                                        <p:cTn id="24" dur="500"/>
                                        <p:tgtEl>
                                          <p:spTgt spid="48"/>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F74D886F-2971-43DE-A2C1-E33BC3227C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16932" y="499923"/>
            <a:ext cx="1740078" cy="1671391"/>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D26D713-1E4E-4F22-9905-9A90DDDF38D7}"/>
                  </a:ext>
                </a:extLst>
              </p:cNvPr>
              <p:cNvSpPr/>
              <p:nvPr/>
            </p:nvSpPr>
            <p:spPr>
              <a:xfrm>
                <a:off x="300790" y="6028542"/>
                <a:ext cx="4785560" cy="829458"/>
              </a:xfrm>
              <a:prstGeom prst="rect">
                <a:avLst/>
              </a:prstGeom>
            </p:spPr>
            <p:txBody>
              <a:bodyPr wrap="square">
                <a:spAutoFit/>
              </a:bodyPr>
              <a:lstStyle/>
              <a:p>
                <a:pPr>
                  <a:lnSpc>
                    <a:spcPct val="106000"/>
                  </a:lnSpc>
                  <a:spcAft>
                    <a:spcPts val="0"/>
                  </a:spcAft>
                </a:pP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minh</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MN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DD26D713-1E4E-4F22-9905-9A90DDDF38D7}"/>
                  </a:ext>
                </a:extLst>
              </p:cNvPr>
              <p:cNvSpPr>
                <a:spLocks noRot="1" noChangeAspect="1" noMove="1" noResize="1" noEditPoints="1" noAdjustHandles="1" noChangeArrowheads="1" noChangeShapeType="1" noTextEdit="1"/>
              </p:cNvSpPr>
              <p:nvPr/>
            </p:nvSpPr>
            <p:spPr>
              <a:xfrm>
                <a:off x="300790" y="6028542"/>
                <a:ext cx="4785560" cy="829458"/>
              </a:xfrm>
              <a:prstGeom prst="rect">
                <a:avLst/>
              </a:prstGeom>
              <a:blipFill>
                <a:blip r:embed="rId5"/>
                <a:stretch>
                  <a:fillRect l="-3185" b="-9559"/>
                </a:stretch>
              </a:blipFill>
            </p:spPr>
            <p:txBody>
              <a:bodyPr/>
              <a:lstStyle/>
              <a:p>
                <a:r>
                  <a:rPr lang="vi-VN">
                    <a:noFill/>
                  </a:rPr>
                  <a:t> </a:t>
                </a:r>
              </a:p>
            </p:txBody>
          </p:sp>
        </mc:Fallback>
      </mc:AlternateContent>
      <p:grpSp>
        <p:nvGrpSpPr>
          <p:cNvPr id="4" name="Group 3">
            <a:extLst>
              <a:ext uri="{FF2B5EF4-FFF2-40B4-BE49-F238E27FC236}">
                <a16:creationId xmlns:a16="http://schemas.microsoft.com/office/drawing/2014/main" id="{FE902504-F110-4C67-92C1-87A37E0C863A}"/>
              </a:ext>
            </a:extLst>
          </p:cNvPr>
          <p:cNvGrpSpPr/>
          <p:nvPr/>
        </p:nvGrpSpPr>
        <p:grpSpPr>
          <a:xfrm>
            <a:off x="272498" y="1811821"/>
            <a:ext cx="4045227" cy="4396018"/>
            <a:chOff x="272498" y="1811821"/>
            <a:chExt cx="4045227" cy="4396018"/>
          </a:xfrm>
        </p:grpSpPr>
        <p:grpSp>
          <p:nvGrpSpPr>
            <p:cNvPr id="18" name="Group 17">
              <a:extLst>
                <a:ext uri="{FF2B5EF4-FFF2-40B4-BE49-F238E27FC236}">
                  <a16:creationId xmlns:a16="http://schemas.microsoft.com/office/drawing/2014/main" id="{DADD0EB7-709C-4C04-ACD5-F42ACD4757A6}"/>
                </a:ext>
              </a:extLst>
            </p:cNvPr>
            <p:cNvGrpSpPr/>
            <p:nvPr/>
          </p:nvGrpSpPr>
          <p:grpSpPr>
            <a:xfrm>
              <a:off x="272498" y="1935646"/>
              <a:ext cx="4045227" cy="4272193"/>
              <a:chOff x="139148" y="2107096"/>
              <a:chExt cx="4045227" cy="4272193"/>
            </a:xfrm>
          </p:grpSpPr>
          <p:grpSp>
            <p:nvGrpSpPr>
              <p:cNvPr id="15" name="Group 14">
                <a:extLst>
                  <a:ext uri="{FF2B5EF4-FFF2-40B4-BE49-F238E27FC236}">
                    <a16:creationId xmlns:a16="http://schemas.microsoft.com/office/drawing/2014/main" id="{EFEC1643-80EA-4123-9871-C0CFCE2E1958}"/>
                  </a:ext>
                </a:extLst>
              </p:cNvPr>
              <p:cNvGrpSpPr/>
              <p:nvPr/>
            </p:nvGrpSpPr>
            <p:grpSpPr>
              <a:xfrm>
                <a:off x="655983" y="2484783"/>
                <a:ext cx="2941982" cy="3667539"/>
                <a:chOff x="655983" y="2484783"/>
                <a:chExt cx="2941982" cy="3667539"/>
              </a:xfrm>
            </p:grpSpPr>
            <p:sp>
              <p:nvSpPr>
                <p:cNvPr id="7" name="Flowchart: Process 6">
                  <a:extLst>
                    <a:ext uri="{FF2B5EF4-FFF2-40B4-BE49-F238E27FC236}">
                      <a16:creationId xmlns:a16="http://schemas.microsoft.com/office/drawing/2014/main" id="{A41C5BEF-3C0A-453F-BAE2-4C53B30D16F9}"/>
                    </a:ext>
                  </a:extLst>
                </p:cNvPr>
                <p:cNvSpPr/>
                <p:nvPr/>
              </p:nvSpPr>
              <p:spPr>
                <a:xfrm>
                  <a:off x="657726" y="2486526"/>
                  <a:ext cx="2935706" cy="3657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 name="Straight Connector 11">
                  <a:extLst>
                    <a:ext uri="{FF2B5EF4-FFF2-40B4-BE49-F238E27FC236}">
                      <a16:creationId xmlns:a16="http://schemas.microsoft.com/office/drawing/2014/main" id="{0143AA7B-4B8F-491C-8C86-26AE6D4AB430}"/>
                    </a:ext>
                  </a:extLst>
                </p:cNvPr>
                <p:cNvCxnSpPr/>
                <p:nvPr/>
              </p:nvCxnSpPr>
              <p:spPr>
                <a:xfrm>
                  <a:off x="655983" y="2484783"/>
                  <a:ext cx="2941982" cy="366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3CFF51-65B8-4F21-BAA4-1C60CB5D2807}"/>
                    </a:ext>
                  </a:extLst>
                </p:cNvPr>
                <p:cNvCxnSpPr/>
                <p:nvPr/>
              </p:nvCxnSpPr>
              <p:spPr>
                <a:xfrm flipH="1">
                  <a:off x="655983" y="2484783"/>
                  <a:ext cx="2941982" cy="3647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9BCC7239-D57C-41E3-8D35-035D3295FC5D}"/>
                  </a:ext>
                </a:extLst>
              </p:cNvPr>
              <p:cNvSpPr txBox="1"/>
              <p:nvPr/>
            </p:nvSpPr>
            <p:spPr>
              <a:xfrm>
                <a:off x="139148" y="223630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3D4F958F-95C8-460A-B698-FDAC40A1A772}"/>
                  </a:ext>
                </a:extLst>
              </p:cNvPr>
              <p:cNvSpPr txBox="1"/>
              <p:nvPr/>
            </p:nvSpPr>
            <p:spPr>
              <a:xfrm>
                <a:off x="3657601" y="210709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4B4E45A-E4C2-4D4F-B18A-D7147B88052C}"/>
                  </a:ext>
                </a:extLst>
              </p:cNvPr>
              <p:cNvSpPr txBox="1"/>
              <p:nvPr/>
            </p:nvSpPr>
            <p:spPr>
              <a:xfrm>
                <a:off x="3727175" y="5744818"/>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2DEE27B7-2631-4BE3-8F55-F39DE2926C54}"/>
                  </a:ext>
                </a:extLst>
              </p:cNvPr>
              <p:cNvSpPr txBox="1"/>
              <p:nvPr/>
            </p:nvSpPr>
            <p:spPr>
              <a:xfrm>
                <a:off x="149088" y="579451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5736AA6E-B4AF-4063-A50A-B796E76B4D94}"/>
                  </a:ext>
                </a:extLst>
              </p:cNvPr>
              <p:cNvSpPr txBox="1"/>
              <p:nvPr/>
            </p:nvSpPr>
            <p:spPr>
              <a:xfrm>
                <a:off x="1217960" y="419555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O</a:t>
                </a:r>
                <a:endParaRPr lang="vi-VN" sz="3200">
                  <a:latin typeface="Times New Roman" panose="02020603050405020304" pitchFamily="18" charset="0"/>
                  <a:cs typeface="Times New Roman" panose="02020603050405020304" pitchFamily="18" charset="0"/>
                </a:endParaRPr>
              </a:p>
            </p:txBody>
          </p:sp>
          <p:sp>
            <p:nvSpPr>
              <p:cNvPr id="17" name="Flowchart: Process 16">
                <a:extLst>
                  <a:ext uri="{FF2B5EF4-FFF2-40B4-BE49-F238E27FC236}">
                    <a16:creationId xmlns:a16="http://schemas.microsoft.com/office/drawing/2014/main" id="{DE75A6F7-464D-448E-A576-5C4C3376B9EB}"/>
                  </a:ext>
                </a:extLst>
              </p:cNvPr>
              <p:cNvSpPr/>
              <p:nvPr/>
            </p:nvSpPr>
            <p:spPr>
              <a:xfrm>
                <a:off x="655982" y="248467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lowchart: Process 38">
                <a:extLst>
                  <a:ext uri="{FF2B5EF4-FFF2-40B4-BE49-F238E27FC236}">
                    <a16:creationId xmlns:a16="http://schemas.microsoft.com/office/drawing/2014/main" id="{E2E050A9-D8D8-44C9-AB94-FF14EEF458C0}"/>
                  </a:ext>
                </a:extLst>
              </p:cNvPr>
              <p:cNvSpPr/>
              <p:nvPr/>
            </p:nvSpPr>
            <p:spPr>
              <a:xfrm>
                <a:off x="3343916" y="24896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Flowchart: Process 39">
                <a:extLst>
                  <a:ext uri="{FF2B5EF4-FFF2-40B4-BE49-F238E27FC236}">
                    <a16:creationId xmlns:a16="http://schemas.microsoft.com/office/drawing/2014/main" id="{5C535E6B-4421-48DB-AA06-AF3900CFE3E5}"/>
                  </a:ext>
                </a:extLst>
              </p:cNvPr>
              <p:cNvSpPr/>
              <p:nvPr/>
            </p:nvSpPr>
            <p:spPr>
              <a:xfrm>
                <a:off x="3343915" y="593125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Flowchart: Process 40">
                <a:extLst>
                  <a:ext uri="{FF2B5EF4-FFF2-40B4-BE49-F238E27FC236}">
                    <a16:creationId xmlns:a16="http://schemas.microsoft.com/office/drawing/2014/main" id="{2597A5F0-5143-4BB7-B7CD-57E58B22E2A2}"/>
                  </a:ext>
                </a:extLst>
              </p:cNvPr>
              <p:cNvSpPr/>
              <p:nvPr/>
            </p:nvSpPr>
            <p:spPr>
              <a:xfrm>
                <a:off x="655981" y="592623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4" name="Group 43">
              <a:extLst>
                <a:ext uri="{FF2B5EF4-FFF2-40B4-BE49-F238E27FC236}">
                  <a16:creationId xmlns:a16="http://schemas.microsoft.com/office/drawing/2014/main" id="{D31024A2-3CFE-4719-BB21-9999F8E65CB5}"/>
                </a:ext>
              </a:extLst>
            </p:cNvPr>
            <p:cNvGrpSpPr/>
            <p:nvPr/>
          </p:nvGrpSpPr>
          <p:grpSpPr>
            <a:xfrm>
              <a:off x="2257572" y="4134351"/>
              <a:ext cx="1469210" cy="222460"/>
              <a:chOff x="2257572" y="4143876"/>
              <a:chExt cx="1469210" cy="222460"/>
            </a:xfrm>
          </p:grpSpPr>
          <p:cxnSp>
            <p:nvCxnSpPr>
              <p:cNvPr id="42" name="Straight Connector 41">
                <a:extLst>
                  <a:ext uri="{FF2B5EF4-FFF2-40B4-BE49-F238E27FC236}">
                    <a16:creationId xmlns:a16="http://schemas.microsoft.com/office/drawing/2014/main" id="{331CE2B3-C3F5-40A9-B8CB-E8D4724304DF}"/>
                  </a:ext>
                </a:extLst>
              </p:cNvPr>
              <p:cNvCxnSpPr>
                <a:endCxn id="7" idx="3"/>
              </p:cNvCxnSpPr>
              <p:nvPr/>
            </p:nvCxnSpPr>
            <p:spPr>
              <a:xfrm flipV="1">
                <a:off x="2257572" y="4143876"/>
                <a:ext cx="1469210" cy="3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id="{02024A87-9B4E-4D76-A744-336C0366E039}"/>
                  </a:ext>
                </a:extLst>
              </p:cNvPr>
              <p:cNvSpPr/>
              <p:nvPr/>
            </p:nvSpPr>
            <p:spPr>
              <a:xfrm>
                <a:off x="3466868" y="4147676"/>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8" name="Group 47">
              <a:extLst>
                <a:ext uri="{FF2B5EF4-FFF2-40B4-BE49-F238E27FC236}">
                  <a16:creationId xmlns:a16="http://schemas.microsoft.com/office/drawing/2014/main" id="{68665F45-0B03-40CF-8896-75C28529AAC2}"/>
                </a:ext>
              </a:extLst>
            </p:cNvPr>
            <p:cNvGrpSpPr/>
            <p:nvPr/>
          </p:nvGrpSpPr>
          <p:grpSpPr>
            <a:xfrm>
              <a:off x="2260033" y="2315076"/>
              <a:ext cx="260034" cy="1828299"/>
              <a:chOff x="2247900" y="2315076"/>
              <a:chExt cx="260034" cy="1828299"/>
            </a:xfrm>
          </p:grpSpPr>
          <p:cxnSp>
            <p:nvCxnSpPr>
              <p:cNvPr id="46" name="Straight Connector 45">
                <a:extLst>
                  <a:ext uri="{FF2B5EF4-FFF2-40B4-BE49-F238E27FC236}">
                    <a16:creationId xmlns:a16="http://schemas.microsoft.com/office/drawing/2014/main" id="{2EE93261-D4B0-45EE-89CD-645CC03C5E4F}"/>
                  </a:ext>
                </a:extLst>
              </p:cNvPr>
              <p:cNvCxnSpPr>
                <a:endCxn id="7" idx="0"/>
              </p:cNvCxnSpPr>
              <p:nvPr/>
            </p:nvCxnSpPr>
            <p:spPr>
              <a:xfrm flipV="1">
                <a:off x="2247900" y="2315076"/>
                <a:ext cx="11029" cy="1828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lowchart: Process 46">
                <a:extLst>
                  <a:ext uri="{FF2B5EF4-FFF2-40B4-BE49-F238E27FC236}">
                    <a16:creationId xmlns:a16="http://schemas.microsoft.com/office/drawing/2014/main" id="{3F8CFBF8-C61C-4DAC-8482-44941A9EC09B}"/>
                  </a:ext>
                </a:extLst>
              </p:cNvPr>
              <p:cNvSpPr/>
              <p:nvPr/>
            </p:nvSpPr>
            <p:spPr>
              <a:xfrm>
                <a:off x="2259455" y="231911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9" name="TextBox 48">
              <a:extLst>
                <a:ext uri="{FF2B5EF4-FFF2-40B4-BE49-F238E27FC236}">
                  <a16:creationId xmlns:a16="http://schemas.microsoft.com/office/drawing/2014/main" id="{1FF9F016-57A4-4713-89BE-4787E49EB30D}"/>
                </a:ext>
              </a:extLst>
            </p:cNvPr>
            <p:cNvSpPr txBox="1"/>
            <p:nvPr/>
          </p:nvSpPr>
          <p:spPr>
            <a:xfrm>
              <a:off x="2019301" y="181182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a:t>
              </a:r>
              <a:endParaRPr lang="vi-VN" sz="32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CB5422D-A7C7-40DB-B50C-2B6125DBDB3C}"/>
                </a:ext>
              </a:extLst>
            </p:cNvPr>
            <p:cNvSpPr txBox="1"/>
            <p:nvPr/>
          </p:nvSpPr>
          <p:spPr>
            <a:xfrm>
              <a:off x="3790951" y="386922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a:t>
              </a:r>
              <a:endParaRPr lang="vi-VN" sz="3200">
                <a:latin typeface="Times New Roman" panose="02020603050405020304" pitchFamily="18" charset="0"/>
                <a:cs typeface="Times New Roman" panose="02020603050405020304" pitchFamily="18" charset="0"/>
              </a:endParaRPr>
            </a:p>
          </p:txBody>
        </p:sp>
      </p:grpSp>
      <p:sp>
        <p:nvSpPr>
          <p:cNvPr id="29" name="TextBox 28">
            <a:extLst>
              <a:ext uri="{FF2B5EF4-FFF2-40B4-BE49-F238E27FC236}">
                <a16:creationId xmlns:a16="http://schemas.microsoft.com/office/drawing/2014/main" id="{FFBA2C60-445A-45F3-BD23-43B7CCAAB781}"/>
              </a:ext>
            </a:extLst>
          </p:cNvPr>
          <p:cNvSpPr txBox="1"/>
          <p:nvPr/>
        </p:nvSpPr>
        <p:spPr>
          <a:xfrm>
            <a:off x="7447821" y="978733"/>
            <a:ext cx="1334125" cy="584775"/>
          </a:xfrm>
          <a:prstGeom prst="rect">
            <a:avLst/>
          </a:prstGeom>
          <a:noFill/>
        </p:spPr>
        <p:txBody>
          <a:bodyPr wrap="square" rtlCol="0">
            <a:spAutoFit/>
          </a:bodyPr>
          <a:lstStyle/>
          <a:p>
            <a:r>
              <a:rPr lang="en-US" sz="3200" b="1" i="1" u="sng" err="1">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A7725A1-F2D1-4B05-8235-13B441079378}"/>
              </a:ext>
            </a:extLst>
          </p:cNvPr>
          <p:cNvSpPr/>
          <p:nvPr/>
        </p:nvSpPr>
        <p:spPr>
          <a:xfrm>
            <a:off x="5752578" y="1593334"/>
            <a:ext cx="2940228" cy="523220"/>
          </a:xfrm>
          <a:prstGeom prst="rect">
            <a:avLst/>
          </a:prstGeom>
        </p:spPr>
        <p:txBody>
          <a:bodyPr wrap="none">
            <a:spAutoFit/>
          </a:bodyPr>
          <a:lstStyle/>
          <a:p>
            <a:r>
              <a:rPr lang="en-US" sz="2800" b="1" err="1">
                <a:solidFill>
                  <a:srgbClr val="0000CC"/>
                </a:solidFill>
                <a:latin typeface="Times New Roman" panose="02020603050405020304" pitchFamily="18" charset="0"/>
                <a:ea typeface="Calibri" panose="020F0502020204030204" pitchFamily="34" charset="0"/>
              </a:rPr>
              <a:t>Tứ</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giác</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OMBN </a:t>
            </a:r>
            <a:r>
              <a:rPr lang="en-US" sz="2800" b="1" err="1">
                <a:solidFill>
                  <a:srgbClr val="0000CC"/>
                </a:solidFill>
                <a:latin typeface="Times New Roman" panose="02020603050405020304" pitchFamily="18" charset="0"/>
                <a:ea typeface="Calibri" panose="020F0502020204030204" pitchFamily="34" charset="0"/>
              </a:rPr>
              <a:t>có</a:t>
            </a:r>
            <a:endParaRPr lang="vi-VN" sz="2800" b="1">
              <a:solidFill>
                <a:srgbClr val="0000CC"/>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4047DE4-A26D-4BFC-9FF5-A455E07973EE}"/>
                  </a:ext>
                </a:extLst>
              </p:cNvPr>
              <p:cNvSpPr/>
              <p:nvPr/>
            </p:nvSpPr>
            <p:spPr>
              <a:xfrm>
                <a:off x="5722205" y="2160184"/>
                <a:ext cx="5972489" cy="5375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vi-VN" sz="2800" b="1" i="1" smtClean="0">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𝑶𝑴𝑩</m:t>
                          </m:r>
                        </m:e>
                      </m:acc>
                      <m:r>
                        <a:rPr lang="vi-VN" sz="2800" b="1" i="0">
                          <a:solidFill>
                            <a:srgbClr val="0000CC"/>
                          </a:solidFill>
                          <a:latin typeface="Cambria Math" panose="02040503050406030204" pitchFamily="18" charset="0"/>
                        </a:rPr>
                        <m:t>=</m:t>
                      </m:r>
                      <m:acc>
                        <m:accPr>
                          <m:chr m:val="̂"/>
                          <m:ctrlPr>
                            <a:rPr lang="vi-VN" sz="2800" b="1" i="1">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𝑴𝑩𝑵</m:t>
                          </m:r>
                        </m:e>
                      </m:acc>
                      <m:r>
                        <a:rPr lang="vi-VN" sz="2800" b="1" i="0">
                          <a:solidFill>
                            <a:srgbClr val="0000CC"/>
                          </a:solidFill>
                          <a:latin typeface="Cambria Math" panose="02040503050406030204" pitchFamily="18" charset="0"/>
                        </a:rPr>
                        <m:t>=</m:t>
                      </m:r>
                      <m:acc>
                        <m:accPr>
                          <m:chr m:val="̂"/>
                          <m:ctrlPr>
                            <a:rPr lang="vi-VN" sz="2800" b="1" i="1">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𝑶𝑵𝑩</m:t>
                          </m:r>
                        </m:e>
                      </m:acc>
                      <m:r>
                        <a:rPr lang="vi-VN" sz="2800" b="1" i="0">
                          <a:solidFill>
                            <a:srgbClr val="0000CC"/>
                          </a:solidFill>
                          <a:latin typeface="Cambria Math" panose="02040503050406030204" pitchFamily="18" charset="0"/>
                        </a:rPr>
                        <m:t>=</m:t>
                      </m:r>
                      <m:sSup>
                        <m:sSupPr>
                          <m:ctrlPr>
                            <a:rPr lang="vi-VN" sz="2800" b="1" i="1">
                              <a:solidFill>
                                <a:srgbClr val="0000CC"/>
                              </a:solidFill>
                              <a:latin typeface="Cambria Math" panose="02040503050406030204" pitchFamily="18" charset="0"/>
                            </a:rPr>
                          </m:ctrlPr>
                        </m:sSupPr>
                        <m:e>
                          <m:r>
                            <a:rPr lang="vi-VN" sz="2800" b="1" i="0">
                              <a:solidFill>
                                <a:srgbClr val="0000CC"/>
                              </a:solidFill>
                              <a:latin typeface="Cambria Math" panose="02040503050406030204" pitchFamily="18" charset="0"/>
                            </a:rPr>
                            <m:t>𝟗𝟎</m:t>
                          </m:r>
                        </m:e>
                        <m:sup>
                          <m:r>
                            <a:rPr lang="vi-VN" sz="2800" b="1" i="0">
                              <a:solidFill>
                                <a:srgbClr val="0000CC"/>
                              </a:solidFill>
                              <a:latin typeface="Cambria Math" panose="02040503050406030204" pitchFamily="18" charset="0"/>
                            </a:rPr>
                            <m:t>𝟎</m:t>
                          </m:r>
                        </m:sup>
                      </m:sSup>
                    </m:oMath>
                  </m:oMathPara>
                </a14:m>
                <a:endParaRPr lang="vi-VN" sz="2800" b="1">
                  <a:solidFill>
                    <a:srgbClr val="0000CC"/>
                  </a:solidFill>
                </a:endParaRPr>
              </a:p>
            </p:txBody>
          </p:sp>
        </mc:Choice>
        <mc:Fallback xmlns="">
          <p:sp>
            <p:nvSpPr>
              <p:cNvPr id="11" name="Rectangle 10">
                <a:extLst>
                  <a:ext uri="{FF2B5EF4-FFF2-40B4-BE49-F238E27FC236}">
                    <a16:creationId xmlns:a16="http://schemas.microsoft.com/office/drawing/2014/main" id="{84047DE4-A26D-4BFC-9FF5-A455E07973EE}"/>
                  </a:ext>
                </a:extLst>
              </p:cNvPr>
              <p:cNvSpPr>
                <a:spLocks noRot="1" noChangeAspect="1" noMove="1" noResize="1" noEditPoints="1" noAdjustHandles="1" noChangeArrowheads="1" noChangeShapeType="1" noTextEdit="1"/>
              </p:cNvSpPr>
              <p:nvPr/>
            </p:nvSpPr>
            <p:spPr>
              <a:xfrm>
                <a:off x="5722205" y="2160184"/>
                <a:ext cx="5972489" cy="537583"/>
              </a:xfrm>
              <a:prstGeom prst="rect">
                <a:avLst/>
              </a:prstGeom>
              <a:blipFill>
                <a:blip r:embed="rId6"/>
                <a:stretch>
                  <a:fillRect/>
                </a:stretch>
              </a:blipFill>
            </p:spPr>
            <p:txBody>
              <a:bodyPr/>
              <a:lstStyle/>
              <a:p>
                <a:r>
                  <a:rPr lang="vi-VN">
                    <a:noFill/>
                  </a:rPr>
                  <a:t> </a:t>
                </a:r>
              </a:p>
            </p:txBody>
          </p:sp>
        </mc:Fallback>
      </mc:AlternateContent>
      <p:sp>
        <p:nvSpPr>
          <p:cNvPr id="20" name="Rectangle 19">
            <a:extLst>
              <a:ext uri="{FF2B5EF4-FFF2-40B4-BE49-F238E27FC236}">
                <a16:creationId xmlns:a16="http://schemas.microsoft.com/office/drawing/2014/main" id="{2E90D9D9-8A97-40DD-B4AA-4871A9B28179}"/>
              </a:ext>
            </a:extLst>
          </p:cNvPr>
          <p:cNvSpPr/>
          <p:nvPr/>
        </p:nvSpPr>
        <p:spPr>
          <a:xfrm>
            <a:off x="5720662" y="2672834"/>
            <a:ext cx="5490606" cy="523220"/>
          </a:xfrm>
          <a:prstGeom prst="rect">
            <a:avLst/>
          </a:prstGeom>
        </p:spPr>
        <p:txBody>
          <a:bodyPr wrap="none">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tứ</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giác</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OMBN </a:t>
            </a:r>
            <a:r>
              <a:rPr lang="en-US" sz="2800" b="1" err="1">
                <a:solidFill>
                  <a:srgbClr val="0000CC"/>
                </a:solidFill>
                <a:latin typeface="Times New Roman" panose="02020603050405020304" pitchFamily="18" charset="0"/>
                <a:ea typeface="Calibri" panose="020F0502020204030204" pitchFamily="34" charset="0"/>
              </a:rPr>
              <a:t>là</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hình</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chữ</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nhật</a:t>
            </a:r>
            <a:r>
              <a:rPr lang="en-US" sz="2800" b="1">
                <a:solidFill>
                  <a:srgbClr val="0000CC"/>
                </a:solidFill>
                <a:latin typeface="Times New Roman" panose="02020603050405020304" pitchFamily="18" charset="0"/>
                <a:ea typeface="Calibri" panose="020F0502020204030204" pitchFamily="34" charset="0"/>
              </a:rPr>
              <a:t> </a:t>
            </a:r>
            <a:endParaRPr lang="vi-VN" sz="2800" b="1">
              <a:solidFill>
                <a:srgbClr val="0000CC"/>
              </a:solidFill>
            </a:endParaRPr>
          </a:p>
        </p:txBody>
      </p:sp>
      <p:sp>
        <p:nvSpPr>
          <p:cNvPr id="22" name="Rectangle 21">
            <a:extLst>
              <a:ext uri="{FF2B5EF4-FFF2-40B4-BE49-F238E27FC236}">
                <a16:creationId xmlns:a16="http://schemas.microsoft.com/office/drawing/2014/main" id="{3E3515BC-5E3B-4BF7-945E-D65CF45F14CB}"/>
              </a:ext>
            </a:extLst>
          </p:cNvPr>
          <p:cNvSpPr/>
          <p:nvPr/>
        </p:nvSpPr>
        <p:spPr>
          <a:xfrm>
            <a:off x="5753100" y="3245535"/>
            <a:ext cx="6096000" cy="523220"/>
          </a:xfrm>
          <a:prstGeom prst="rect">
            <a:avLst/>
          </a:prstGeom>
        </p:spPr>
        <p:txBody>
          <a:bodyPr>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OB </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MN                              </a:t>
            </a:r>
            <a:r>
              <a:rPr lang="en-US" sz="2800" b="1">
                <a:solidFill>
                  <a:srgbClr val="0000CC"/>
                </a:solidFill>
                <a:latin typeface="Times New Roman" panose="02020603050405020304" pitchFamily="18" charset="0"/>
                <a:ea typeface="Calibri" panose="020F0502020204030204" pitchFamily="34" charset="0"/>
              </a:rPr>
              <a:t>(1)</a:t>
            </a:r>
            <a:endParaRPr lang="vi-VN" sz="2800" b="1">
              <a:solidFill>
                <a:srgbClr val="0000CC"/>
              </a:solidFill>
            </a:endParaRPr>
          </a:p>
        </p:txBody>
      </p:sp>
      <p:sp>
        <p:nvSpPr>
          <p:cNvPr id="25" name="Rectangle 24">
            <a:extLst>
              <a:ext uri="{FF2B5EF4-FFF2-40B4-BE49-F238E27FC236}">
                <a16:creationId xmlns:a16="http://schemas.microsoft.com/office/drawing/2014/main" id="{76815F5D-ECFC-4D97-B837-DFE945E471A0}"/>
              </a:ext>
            </a:extLst>
          </p:cNvPr>
          <p:cNvSpPr/>
          <p:nvPr/>
        </p:nvSpPr>
        <p:spPr>
          <a:xfrm>
            <a:off x="5676900" y="3740835"/>
            <a:ext cx="6807200" cy="954107"/>
          </a:xfrm>
          <a:prstGeom prst="rect">
            <a:avLst/>
          </a:prstGeom>
        </p:spPr>
        <p:txBody>
          <a:bodyPr wrap="square">
            <a:spAutoFit/>
          </a:bodyPr>
          <a:lstStyle/>
          <a:p>
            <a:r>
              <a:rPr lang="en-US" sz="2800" b="1" err="1">
                <a:solidFill>
                  <a:srgbClr val="0000CC"/>
                </a:solidFill>
                <a:latin typeface="Times New Roman" panose="02020603050405020304" pitchFamily="18" charset="0"/>
                <a:ea typeface="Calibri" panose="020F0502020204030204" pitchFamily="34" charset="0"/>
              </a:rPr>
              <a:t>Vì</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 </a:t>
            </a:r>
            <a:r>
              <a:rPr lang="en-US" sz="2800" b="1" err="1">
                <a:solidFill>
                  <a:srgbClr val="0000CC"/>
                </a:solidFill>
                <a:latin typeface="Times New Roman" panose="02020603050405020304" pitchFamily="18" charset="0"/>
                <a:ea typeface="Calibri" panose="020F0502020204030204" pitchFamily="34" charset="0"/>
              </a:rPr>
              <a:t>là</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giao</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điểm</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của</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hai</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đường</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chéo</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của</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hình</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chữ</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nhật</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ABCD </a:t>
            </a:r>
            <a:r>
              <a:rPr lang="en-US" sz="2800" b="1" err="1">
                <a:solidFill>
                  <a:srgbClr val="0000CC"/>
                </a:solidFill>
                <a:latin typeface="Times New Roman" panose="02020603050405020304" pitchFamily="18" charset="0"/>
                <a:ea typeface="Calibri" panose="020F0502020204030204" pitchFamily="34" charset="0"/>
              </a:rPr>
              <a:t>nên</a:t>
            </a:r>
            <a:endParaRPr lang="vi-VN" sz="2800" b="1">
              <a:solidFill>
                <a:srgbClr val="0000CC"/>
              </a:solidFill>
            </a:endParaRP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2B46B47-B106-4041-9626-3324AAD8DD10}"/>
                  </a:ext>
                </a:extLst>
              </p:cNvPr>
              <p:cNvSpPr/>
              <p:nvPr/>
            </p:nvSpPr>
            <p:spPr>
              <a:xfrm>
                <a:off x="5657327" y="4642493"/>
                <a:ext cx="2291012" cy="1467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800" b="1" i="1" smtClean="0">
                              <a:solidFill>
                                <a:srgbClr val="0000CC"/>
                              </a:solidFill>
                              <a:latin typeface="Cambria Math" panose="02040503050406030204" pitchFamily="18" charset="0"/>
                            </a:rPr>
                          </m:ctrlPr>
                        </m:dPr>
                        <m:e>
                          <m:eqArr>
                            <m:eqArrPr>
                              <m:ctrlPr>
                                <a:rPr lang="vi-VN" sz="2800" b="1" i="1">
                                  <a:solidFill>
                                    <a:srgbClr val="0000CC"/>
                                  </a:solidFill>
                                  <a:latin typeface="Cambria Math" panose="02040503050406030204" pitchFamily="18" charset="0"/>
                                </a:rPr>
                              </m:ctrlPr>
                            </m:eqArrPr>
                            <m:e>
                              <m:r>
                                <a:rPr lang="vi-VN" sz="2800" b="1">
                                  <a:solidFill>
                                    <a:srgbClr val="0000CC"/>
                                  </a:solidFill>
                                  <a:latin typeface="Cambria Math" panose="02040503050406030204" pitchFamily="18" charset="0"/>
                                </a:rPr>
                                <m:t>&amp;</m:t>
                              </m:r>
                              <m:r>
                                <a:rPr lang="vi-VN" sz="2800" b="1" i="1">
                                  <a:solidFill>
                                    <a:srgbClr val="0000CC"/>
                                  </a:solidFill>
                                  <a:latin typeface="Cambria Math" panose="02040503050406030204" pitchFamily="18" charset="0"/>
                                </a:rPr>
                                <m:t>𝑶𝑩</m:t>
                              </m:r>
                              <m:r>
                                <a:rPr lang="vi-VN" sz="2800" b="1" i="0">
                                  <a:solidFill>
                                    <a:srgbClr val="0000CC"/>
                                  </a:solidFill>
                                  <a:latin typeface="Cambria Math" panose="02040503050406030204" pitchFamily="18" charset="0"/>
                                </a:rPr>
                                <m:t>=</m:t>
                              </m:r>
                              <m:f>
                                <m:fPr>
                                  <m:ctrlPr>
                                    <a:rPr lang="vi-VN" sz="2800" b="1" i="1">
                                      <a:solidFill>
                                        <a:srgbClr val="0000CC"/>
                                      </a:solidFill>
                                      <a:latin typeface="Cambria Math" panose="02040503050406030204" pitchFamily="18" charset="0"/>
                                    </a:rPr>
                                  </m:ctrlPr>
                                </m:fPr>
                                <m:num>
                                  <m:r>
                                    <a:rPr lang="vi-VN" sz="2800" b="1" i="0">
                                      <a:solidFill>
                                        <a:srgbClr val="0000CC"/>
                                      </a:solidFill>
                                      <a:latin typeface="Cambria Math" panose="02040503050406030204" pitchFamily="18" charset="0"/>
                                    </a:rPr>
                                    <m:t>𝟏</m:t>
                                  </m:r>
                                </m:num>
                                <m:den>
                                  <m:r>
                                    <a:rPr lang="vi-VN" sz="2800" b="1" i="0">
                                      <a:solidFill>
                                        <a:srgbClr val="0000CC"/>
                                      </a:solidFill>
                                      <a:latin typeface="Cambria Math" panose="02040503050406030204" pitchFamily="18" charset="0"/>
                                    </a:rPr>
                                    <m:t>𝟐</m:t>
                                  </m:r>
                                </m:den>
                              </m:f>
                              <m:r>
                                <a:rPr lang="vi-VN" sz="2800" b="1" i="1">
                                  <a:solidFill>
                                    <a:srgbClr val="0000CC"/>
                                  </a:solidFill>
                                  <a:latin typeface="Cambria Math" panose="02040503050406030204" pitchFamily="18" charset="0"/>
                                </a:rPr>
                                <m:t>𝑫𝑩</m:t>
                              </m:r>
                            </m:e>
                            <m:e>
                              <m:r>
                                <a:rPr lang="vi-VN" sz="2800" b="1" i="0">
                                  <a:solidFill>
                                    <a:srgbClr val="0000CC"/>
                                  </a:solidFill>
                                  <a:latin typeface="Cambria Math" panose="02040503050406030204" pitchFamily="18" charset="0"/>
                                </a:rPr>
                                <m:t>&amp;</m:t>
                              </m:r>
                              <m:r>
                                <a:rPr lang="vi-VN" sz="2800" b="1" i="1">
                                  <a:solidFill>
                                    <a:srgbClr val="0000CC"/>
                                  </a:solidFill>
                                  <a:latin typeface="Cambria Math" panose="02040503050406030204" pitchFamily="18" charset="0"/>
                                </a:rPr>
                                <m:t>𝑨𝑪</m:t>
                              </m:r>
                              <m:r>
                                <a:rPr lang="vi-VN" sz="2800" b="1" i="0">
                                  <a:solidFill>
                                    <a:srgbClr val="0000CC"/>
                                  </a:solidFill>
                                  <a:latin typeface="Cambria Math" panose="02040503050406030204" pitchFamily="18" charset="0"/>
                                </a:rPr>
                                <m:t>=</m:t>
                              </m:r>
                              <m:r>
                                <a:rPr lang="vi-VN" sz="2800" b="1" i="1">
                                  <a:solidFill>
                                    <a:srgbClr val="0000CC"/>
                                  </a:solidFill>
                                  <a:latin typeface="Cambria Math" panose="02040503050406030204" pitchFamily="18" charset="0"/>
                                </a:rPr>
                                <m:t>𝑫𝑩</m:t>
                              </m:r>
                            </m:e>
                          </m:eqArr>
                        </m:e>
                      </m:d>
                    </m:oMath>
                  </m:oMathPara>
                </a14:m>
                <a:endParaRPr lang="vi-VN" sz="2800" b="1">
                  <a:solidFill>
                    <a:srgbClr val="0000CC"/>
                  </a:solidFill>
                </a:endParaRPr>
              </a:p>
            </p:txBody>
          </p:sp>
        </mc:Choice>
        <mc:Fallback xmlns="">
          <p:sp>
            <p:nvSpPr>
              <p:cNvPr id="27" name="Rectangle 26">
                <a:extLst>
                  <a:ext uri="{FF2B5EF4-FFF2-40B4-BE49-F238E27FC236}">
                    <a16:creationId xmlns:a16="http://schemas.microsoft.com/office/drawing/2014/main" id="{B2B46B47-B106-4041-9626-3324AAD8DD10}"/>
                  </a:ext>
                </a:extLst>
              </p:cNvPr>
              <p:cNvSpPr>
                <a:spLocks noRot="1" noChangeAspect="1" noMove="1" noResize="1" noEditPoints="1" noAdjustHandles="1" noChangeArrowheads="1" noChangeShapeType="1" noTextEdit="1"/>
              </p:cNvSpPr>
              <p:nvPr/>
            </p:nvSpPr>
            <p:spPr>
              <a:xfrm>
                <a:off x="5657327" y="4642493"/>
                <a:ext cx="2291012" cy="1467966"/>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80A68AD2-FB14-4AF3-8FCB-5C702FD35D7B}"/>
                  </a:ext>
                </a:extLst>
              </p:cNvPr>
              <p:cNvSpPr/>
              <p:nvPr/>
            </p:nvSpPr>
            <p:spPr>
              <a:xfrm>
                <a:off x="8223954" y="5117667"/>
                <a:ext cx="3235181" cy="712631"/>
              </a:xfrm>
              <a:prstGeom prst="rect">
                <a:avLst/>
              </a:prstGeom>
            </p:spPr>
            <p:txBody>
              <a:bodyPr wrap="none">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OB </a:t>
                </a:r>
                <a:r>
                  <a:rPr lang="en-US" sz="2800" b="1">
                    <a:solidFill>
                      <a:srgbClr val="0000CC"/>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b="1" i="1">
                            <a:solidFill>
                              <a:srgbClr val="0000CC"/>
                            </a:solidFill>
                            <a:latin typeface="Cambria Math" panose="02040503050406030204" pitchFamily="18" charset="0"/>
                            <a:cs typeface="Times New Roman" panose="02020603050405020304" pitchFamily="18" charset="0"/>
                          </a:rPr>
                        </m:ctrlPr>
                      </m:fPr>
                      <m:num>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800" b="1" i="1">
                    <a:solidFill>
                      <a:srgbClr val="0000CC"/>
                    </a:solidFill>
                    <a:latin typeface="Times New Roman" panose="02020603050405020304" pitchFamily="18" charset="0"/>
                    <a:ea typeface="Calibri" panose="020F0502020204030204" pitchFamily="34" charset="0"/>
                  </a:rPr>
                  <a:t>AC        </a:t>
                </a:r>
                <a:r>
                  <a:rPr lang="en-US" sz="2800" b="1">
                    <a:solidFill>
                      <a:srgbClr val="0000CC"/>
                    </a:solidFill>
                    <a:latin typeface="Times New Roman" panose="02020603050405020304" pitchFamily="18" charset="0"/>
                    <a:ea typeface="Calibri" panose="020F0502020204030204" pitchFamily="34" charset="0"/>
                  </a:rPr>
                  <a:t>(2)</a:t>
                </a:r>
                <a:endParaRPr lang="vi-VN" sz="2800" b="1">
                  <a:solidFill>
                    <a:srgbClr val="0000CC"/>
                  </a:solidFill>
                </a:endParaRPr>
              </a:p>
            </p:txBody>
          </p:sp>
        </mc:Choice>
        <mc:Fallback xmlns="">
          <p:sp>
            <p:nvSpPr>
              <p:cNvPr id="30" name="Rectangle 29">
                <a:extLst>
                  <a:ext uri="{FF2B5EF4-FFF2-40B4-BE49-F238E27FC236}">
                    <a16:creationId xmlns:a16="http://schemas.microsoft.com/office/drawing/2014/main" id="{80A68AD2-FB14-4AF3-8FCB-5C702FD35D7B}"/>
                  </a:ext>
                </a:extLst>
              </p:cNvPr>
              <p:cNvSpPr>
                <a:spLocks noRot="1" noChangeAspect="1" noMove="1" noResize="1" noEditPoints="1" noAdjustHandles="1" noChangeArrowheads="1" noChangeShapeType="1" noTextEdit="1"/>
              </p:cNvSpPr>
              <p:nvPr/>
            </p:nvSpPr>
            <p:spPr>
              <a:xfrm>
                <a:off x="8223954" y="5117667"/>
                <a:ext cx="3235181" cy="712631"/>
              </a:xfrm>
              <a:prstGeom prst="rect">
                <a:avLst/>
              </a:prstGeom>
              <a:blipFill>
                <a:blip r:embed="rId8"/>
                <a:stretch>
                  <a:fillRect l="-3766" r="-2825" b="-1034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68158E28-D388-48F2-BFC2-9540808457AA}"/>
                  </a:ext>
                </a:extLst>
              </p:cNvPr>
              <p:cNvSpPr/>
              <p:nvPr/>
            </p:nvSpPr>
            <p:spPr>
              <a:xfrm>
                <a:off x="5814686" y="6044767"/>
                <a:ext cx="5011308" cy="712631"/>
              </a:xfrm>
              <a:prstGeom prst="rect">
                <a:avLst/>
              </a:prstGeom>
            </p:spPr>
            <p:txBody>
              <a:bodyPr wrap="none">
                <a:spAutoFit/>
              </a:bodyPr>
              <a:lstStyle/>
              <a:p>
                <a:r>
                  <a:rPr lang="en-US" sz="2800" b="1">
                    <a:solidFill>
                      <a:srgbClr val="0000CC"/>
                    </a:solidFill>
                    <a:latin typeface="Times New Roman" panose="02020603050405020304" pitchFamily="18" charset="0"/>
                    <a:ea typeface="Calibri" panose="020F0502020204030204" pitchFamily="34" charset="0"/>
                  </a:rPr>
                  <a:t>Từ (1) </a:t>
                </a:r>
                <a:r>
                  <a:rPr lang="en-US" sz="2800" b="1" err="1">
                    <a:solidFill>
                      <a:srgbClr val="0000CC"/>
                    </a:solidFill>
                    <a:latin typeface="Times New Roman" panose="02020603050405020304" pitchFamily="18" charset="0"/>
                    <a:ea typeface="Calibri" panose="020F0502020204030204" pitchFamily="34" charset="0"/>
                  </a:rPr>
                  <a:t>và</a:t>
                </a:r>
                <a:r>
                  <a:rPr lang="en-US" sz="2800" b="1">
                    <a:solidFill>
                      <a:srgbClr val="0000CC"/>
                    </a:solidFill>
                    <a:latin typeface="Times New Roman" panose="02020603050405020304" pitchFamily="18" charset="0"/>
                    <a:ea typeface="Calibri" panose="020F0502020204030204" pitchFamily="34" charset="0"/>
                  </a:rPr>
                  <a:t> (2) </a:t>
                </a:r>
                <a:r>
                  <a:rPr lang="en-US" sz="2800" b="1" err="1">
                    <a:solidFill>
                      <a:srgbClr val="0000CC"/>
                    </a:solidFill>
                    <a:latin typeface="Times New Roman" panose="02020603050405020304" pitchFamily="18" charset="0"/>
                    <a:ea typeface="Calibri" panose="020F0502020204030204" pitchFamily="34" charset="0"/>
                  </a:rPr>
                  <a:t>suy</a:t>
                </a:r>
                <a:r>
                  <a:rPr lang="en-US" sz="2800" b="1">
                    <a:solidFill>
                      <a:srgbClr val="0000CC"/>
                    </a:solidFill>
                    <a:latin typeface="Times New Roman" panose="02020603050405020304" pitchFamily="18" charset="0"/>
                    <a:ea typeface="Calibri" panose="020F0502020204030204" pitchFamily="34" charset="0"/>
                  </a:rPr>
                  <a:t> ra </a:t>
                </a:r>
                <a:r>
                  <a:rPr lang="en-US" sz="2800" b="1" i="1">
                    <a:solidFill>
                      <a:srgbClr val="0000CC"/>
                    </a:solidFill>
                    <a:latin typeface="Times New Roman" panose="02020603050405020304" pitchFamily="18" charset="0"/>
                    <a:ea typeface="Calibri" panose="020F0502020204030204" pitchFamily="34" charset="0"/>
                  </a:rPr>
                  <a:t>MN </a:t>
                </a:r>
                <a:r>
                  <a:rPr lang="en-US" sz="2800" b="1">
                    <a:solidFill>
                      <a:srgbClr val="0000CC"/>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b="1" i="1">
                            <a:solidFill>
                              <a:srgbClr val="0000CC"/>
                            </a:solidFill>
                            <a:latin typeface="Cambria Math" panose="02040503050406030204" pitchFamily="18" charset="0"/>
                            <a:cs typeface="Times New Roman" panose="02020603050405020304" pitchFamily="18" charset="0"/>
                          </a:rPr>
                        </m:ctrlPr>
                      </m:fPr>
                      <m:num>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800" b="1" i="1">
                    <a:solidFill>
                      <a:srgbClr val="0000CC"/>
                    </a:solidFill>
                    <a:latin typeface="Times New Roman" panose="02020603050405020304" pitchFamily="18" charset="0"/>
                    <a:ea typeface="Calibri" panose="020F0502020204030204" pitchFamily="34" charset="0"/>
                  </a:rPr>
                  <a:t>AC</a:t>
                </a:r>
                <a:r>
                  <a:rPr lang="en-US" sz="2800" b="1">
                    <a:solidFill>
                      <a:srgbClr val="0000CC"/>
                    </a:solidFill>
                    <a:latin typeface="Times New Roman" panose="02020603050405020304" pitchFamily="18" charset="0"/>
                    <a:ea typeface="Calibri" panose="020F0502020204030204" pitchFamily="34" charset="0"/>
                  </a:rPr>
                  <a:t>. </a:t>
                </a:r>
                <a:endParaRPr lang="vi-VN" sz="2800" b="1">
                  <a:solidFill>
                    <a:srgbClr val="0000CC"/>
                  </a:solidFill>
                </a:endParaRPr>
              </a:p>
            </p:txBody>
          </p:sp>
        </mc:Choice>
        <mc:Fallback xmlns="">
          <p:sp>
            <p:nvSpPr>
              <p:cNvPr id="32" name="Rectangle 31">
                <a:extLst>
                  <a:ext uri="{FF2B5EF4-FFF2-40B4-BE49-F238E27FC236}">
                    <a16:creationId xmlns:a16="http://schemas.microsoft.com/office/drawing/2014/main" id="{68158E28-D388-48F2-BFC2-9540808457AA}"/>
                  </a:ext>
                </a:extLst>
              </p:cNvPr>
              <p:cNvSpPr>
                <a:spLocks noRot="1" noChangeAspect="1" noMove="1" noResize="1" noEditPoints="1" noAdjustHandles="1" noChangeArrowheads="1" noChangeShapeType="1" noTextEdit="1"/>
              </p:cNvSpPr>
              <p:nvPr/>
            </p:nvSpPr>
            <p:spPr>
              <a:xfrm>
                <a:off x="5814686" y="6044767"/>
                <a:ext cx="5011308" cy="712631"/>
              </a:xfrm>
              <a:prstGeom prst="rect">
                <a:avLst/>
              </a:prstGeom>
              <a:blipFill>
                <a:blip r:embed="rId9"/>
                <a:stretch>
                  <a:fillRect l="-2555" r="-1582" b="-10345"/>
                </a:stretch>
              </a:blipFill>
            </p:spPr>
            <p:txBody>
              <a:bodyPr/>
              <a:lstStyle/>
              <a:p>
                <a:r>
                  <a:rPr lang="vi-VN">
                    <a:noFill/>
                  </a:rPr>
                  <a:t> </a:t>
                </a:r>
              </a:p>
            </p:txBody>
          </p:sp>
        </mc:Fallback>
      </mc:AlternateContent>
    </p:spTree>
    <p:extLst>
      <p:ext uri="{BB962C8B-B14F-4D97-AF65-F5344CB8AC3E}">
        <p14:creationId xmlns:p14="http://schemas.microsoft.com/office/powerpoint/2010/main" val="55048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p:bldP spid="11" grpId="0"/>
      <p:bldP spid="20" grpId="0"/>
      <p:bldP spid="22" grpId="0"/>
      <p:bldP spid="25" grpId="0"/>
      <p:bldP spid="27" grpId="0"/>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TotalTime>
  <Words>2612</Words>
  <Application>Microsoft Office PowerPoint</Application>
  <PresentationFormat>Widescreen</PresentationFormat>
  <Paragraphs>401</Paragraphs>
  <Slides>38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7" baseType="lpstr">
      <vt:lpstr>.VnTime</vt:lpstr>
      <vt:lpstr>Arial</vt:lpstr>
      <vt:lpstr>Calibri</vt:lpstr>
      <vt:lpstr>Calibri Light</vt:lpstr>
      <vt:lpstr>Cambria Math</vt:lpstr>
      <vt:lpstr>Symbol</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Ninh Gia</cp:lastModifiedBy>
  <cp:revision>76</cp:revision>
  <dcterms:created xsi:type="dcterms:W3CDTF">2023-07-04T05:37:34Z</dcterms:created>
  <dcterms:modified xsi:type="dcterms:W3CDTF">2023-07-06T06:33:49Z</dcterms:modified>
</cp:coreProperties>
</file>