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57" r:id="rId2"/>
    <p:sldMasterId id="2147483798" r:id="rId3"/>
    <p:sldMasterId id="2147483812" r:id="rId4"/>
    <p:sldMasterId id="2147483824" r:id="rId5"/>
  </p:sldMasterIdLst>
  <p:notesMasterIdLst>
    <p:notesMasterId r:id="rId38"/>
  </p:notesMasterIdLst>
  <p:sldIdLst>
    <p:sldId id="322" r:id="rId6"/>
    <p:sldId id="293" r:id="rId7"/>
    <p:sldId id="321" r:id="rId8"/>
    <p:sldId id="339" r:id="rId9"/>
    <p:sldId id="338" r:id="rId10"/>
    <p:sldId id="324" r:id="rId11"/>
    <p:sldId id="340" r:id="rId12"/>
    <p:sldId id="343" r:id="rId13"/>
    <p:sldId id="342" r:id="rId14"/>
    <p:sldId id="344" r:id="rId15"/>
    <p:sldId id="341" r:id="rId16"/>
    <p:sldId id="346" r:id="rId17"/>
    <p:sldId id="345" r:id="rId18"/>
    <p:sldId id="348" r:id="rId19"/>
    <p:sldId id="347" r:id="rId20"/>
    <p:sldId id="350" r:id="rId21"/>
    <p:sldId id="349" r:id="rId22"/>
    <p:sldId id="351" r:id="rId23"/>
    <p:sldId id="352" r:id="rId24"/>
    <p:sldId id="353" r:id="rId25"/>
    <p:sldId id="354" r:id="rId26"/>
    <p:sldId id="337" r:id="rId27"/>
    <p:sldId id="358" r:id="rId28"/>
    <p:sldId id="359" r:id="rId29"/>
    <p:sldId id="360" r:id="rId30"/>
    <p:sldId id="361" r:id="rId31"/>
    <p:sldId id="362" r:id="rId32"/>
    <p:sldId id="363" r:id="rId33"/>
    <p:sldId id="364" r:id="rId34"/>
    <p:sldId id="365" r:id="rId35"/>
    <p:sldId id="367" r:id="rId36"/>
    <p:sldId id="315" r:id="rId37"/>
  </p:sldIdLst>
  <p:sldSz cx="12192000" cy="6858000"/>
  <p:notesSz cx="6858000" cy="9144000"/>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669900"/>
    <a:srgbClr val="2CCB11"/>
    <a:srgbClr val="28B465"/>
    <a:srgbClr val="116FFF"/>
    <a:srgbClr val="FFFF66"/>
    <a:srgbClr val="12E9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60"/>
  </p:normalViewPr>
  <p:slideViewPr>
    <p:cSldViewPr snapToGrid="0" showGuides="1">
      <p:cViewPr varScale="1">
        <p:scale>
          <a:sx n="94" d="100"/>
          <a:sy n="94" d="100"/>
        </p:scale>
        <p:origin x="115" y="192"/>
      </p:cViewPr>
      <p:guideLst>
        <p:guide orient="horz" pos="2184"/>
        <p:guide pos="384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720A8-4674-4EBA-A5F5-1AE3C8FAA91F}" type="datetimeFigureOut">
              <a:rPr lang="zh-CN" altLang="en-US" smtClean="0"/>
              <a:pPr/>
              <a:t>2025/2/16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0DD40-D0BE-481E-8DB2-3467F064AEC4}" type="slidenum">
              <a:rPr lang="zh-CN" altLang="en-US" smtClean="0"/>
              <a:pPr/>
              <a:t>‹#›</a:t>
            </a:fld>
            <a:endParaRPr lang="zh-CN" altLang="en-US"/>
          </a:p>
        </p:txBody>
      </p:sp>
    </p:spTree>
    <p:extLst>
      <p:ext uri="{BB962C8B-B14F-4D97-AF65-F5344CB8AC3E}">
        <p14:creationId xmlns:p14="http://schemas.microsoft.com/office/powerpoint/2010/main" val="1897784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E0DD40-D0BE-481E-8DB2-3467F064AEC4}" type="slidenum">
              <a:rPr lang="zh-CN" altLang="en-US" smtClean="0"/>
              <a:pPr/>
              <a:t>3</a:t>
            </a:fld>
            <a:endParaRPr lang="zh-CN" altLang="en-US"/>
          </a:p>
        </p:txBody>
      </p:sp>
    </p:spTree>
    <p:extLst>
      <p:ext uri="{BB962C8B-B14F-4D97-AF65-F5344CB8AC3E}">
        <p14:creationId xmlns:p14="http://schemas.microsoft.com/office/powerpoint/2010/main" val="3771268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fld id="{0ED40AF1-241F-463A-8508-92C4EB2DF3E4}" type="slidenum">
              <a:rPr lang="en-US" smtClean="0"/>
              <a:t>23</a:t>
            </a:fld>
            <a:endParaRPr lang="en-US"/>
          </a:p>
        </p:txBody>
      </p:sp>
    </p:spTree>
    <p:extLst>
      <p:ext uri="{BB962C8B-B14F-4D97-AF65-F5344CB8AC3E}">
        <p14:creationId xmlns:p14="http://schemas.microsoft.com/office/powerpoint/2010/main" val="2024747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380034-3C7A-4844-AA14-735327047CBD}" type="slidenum">
              <a:rPr lang="zh-CN" altLang="en-US" smtClean="0"/>
              <a:pPr/>
              <a:t>32</a:t>
            </a:fld>
            <a:endParaRPr lang="zh-CN" altLang="en-US"/>
          </a:p>
        </p:txBody>
      </p:sp>
    </p:spTree>
    <p:extLst>
      <p:ext uri="{BB962C8B-B14F-4D97-AF65-F5344CB8AC3E}">
        <p14:creationId xmlns:p14="http://schemas.microsoft.com/office/powerpoint/2010/main" val="1810029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14108628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14320805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386874066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03916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73694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22459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21409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79633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976403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564571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12906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419630081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117679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37583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00866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192625696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386389156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21004337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9053490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345563283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7D81A77-730B-4DD6-9D59-0FD3134C7786}" type="datetimeFigureOut">
              <a:rPr lang="en-US" smtClean="0"/>
              <a:pPr/>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66930-BD5F-4B64-A10D-C7B183DA0E7C}" type="slidenum">
              <a:rPr lang="en-US" smtClean="0"/>
              <a:pPr/>
              <a:t>‹#›</a:t>
            </a:fld>
            <a:endParaRPr lang="en-US"/>
          </a:p>
        </p:txBody>
      </p:sp>
    </p:spTree>
    <p:extLst>
      <p:ext uri="{BB962C8B-B14F-4D97-AF65-F5344CB8AC3E}">
        <p14:creationId xmlns:p14="http://schemas.microsoft.com/office/powerpoint/2010/main" val="41830741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20399537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97766334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150648952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161615643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270070078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392701748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2" name="矩形 1"/>
          <p:cNvSpPr/>
          <p:nvPr userDrawn="1"/>
        </p:nvSpPr>
        <p:spPr>
          <a:xfrm>
            <a:off x="575496" y="665021"/>
            <a:ext cx="11041008" cy="5780543"/>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600"/>
            <a:ext cx="3899552" cy="4493491"/>
          </a:xfrm>
          <a:prstGeom prst="rect">
            <a:avLst/>
          </a:prstGeom>
        </p:spPr>
      </p:pic>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292448" y="2475346"/>
            <a:ext cx="3899552" cy="4493491"/>
          </a:xfrm>
          <a:prstGeom prst="rect">
            <a:avLst/>
          </a:prstGeom>
        </p:spPr>
      </p:pic>
    </p:spTree>
    <p:extLst>
      <p:ext uri="{BB962C8B-B14F-4D97-AF65-F5344CB8AC3E}">
        <p14:creationId xmlns:p14="http://schemas.microsoft.com/office/powerpoint/2010/main" val="7818757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矩形 1"/>
          <p:cNvSpPr/>
          <p:nvPr userDrawn="1"/>
        </p:nvSpPr>
        <p:spPr>
          <a:xfrm>
            <a:off x="575496" y="665021"/>
            <a:ext cx="11041008" cy="5780543"/>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965" y="0"/>
            <a:ext cx="2368473" cy="2400000"/>
          </a:xfrm>
          <a:prstGeom prst="rect">
            <a:avLst/>
          </a:prstGeom>
        </p:spPr>
      </p:pic>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984701" y="0"/>
            <a:ext cx="2368473" cy="2400000"/>
          </a:xfrm>
          <a:prstGeom prst="rect">
            <a:avLst/>
          </a:prstGeom>
        </p:spPr>
      </p:pic>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89748" y="5562069"/>
            <a:ext cx="4876800" cy="1295933"/>
          </a:xfrm>
          <a:prstGeom prst="rect">
            <a:avLst/>
          </a:prstGeom>
        </p:spPr>
      </p:pic>
    </p:spTree>
    <p:extLst>
      <p:ext uri="{BB962C8B-B14F-4D97-AF65-F5344CB8AC3E}">
        <p14:creationId xmlns:p14="http://schemas.microsoft.com/office/powerpoint/2010/main" val="24927399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矩形 1"/>
          <p:cNvSpPr/>
          <p:nvPr userDrawn="1"/>
        </p:nvSpPr>
        <p:spPr>
          <a:xfrm>
            <a:off x="575496" y="665021"/>
            <a:ext cx="11041008" cy="5780543"/>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965" y="0"/>
            <a:ext cx="2368473" cy="2400000"/>
          </a:xfrm>
          <a:prstGeom prst="rect">
            <a:avLst/>
          </a:prstGeom>
        </p:spPr>
      </p:pic>
    </p:spTree>
    <p:extLst>
      <p:ext uri="{BB962C8B-B14F-4D97-AF65-F5344CB8AC3E}">
        <p14:creationId xmlns:p14="http://schemas.microsoft.com/office/powerpoint/2010/main" val="421694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2" name="矩形 1"/>
          <p:cNvSpPr/>
          <p:nvPr userDrawn="1"/>
        </p:nvSpPr>
        <p:spPr>
          <a:xfrm>
            <a:off x="575496" y="665021"/>
            <a:ext cx="11041008" cy="5780543"/>
          </a:xfrm>
          <a:prstGeom prst="rect">
            <a:avLst/>
          </a:prstGeom>
          <a:solidFill>
            <a:schemeClr val="bg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965" y="0"/>
            <a:ext cx="2368473" cy="2400000"/>
          </a:xfrm>
          <a:prstGeom prst="rect">
            <a:avLst/>
          </a:prstGeom>
        </p:spPr>
      </p:pic>
    </p:spTree>
    <p:extLst>
      <p:ext uri="{BB962C8B-B14F-4D97-AF65-F5344CB8AC3E}">
        <p14:creationId xmlns:p14="http://schemas.microsoft.com/office/powerpoint/2010/main" val="19863868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441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3972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195788407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91775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5306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03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13160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94610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81299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9995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29773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28929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8870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93754235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50025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418826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8086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61509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101283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4306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72945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056117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1042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58341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D81A77-730B-4DD6-9D59-0FD3134C7786}" type="datetimeFigureOut">
              <a:rPr lang="en-US" smtClean="0"/>
              <a:pPr/>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66930-BD5F-4B64-A10D-C7B183DA0E7C}" type="slidenum">
              <a:rPr lang="en-US" smtClean="0"/>
              <a:pPr/>
              <a:t>‹#›</a:t>
            </a:fld>
            <a:endParaRPr lang="en-US"/>
          </a:p>
        </p:txBody>
      </p:sp>
    </p:spTree>
    <p:extLst>
      <p:ext uri="{BB962C8B-B14F-4D97-AF65-F5344CB8AC3E}">
        <p14:creationId xmlns:p14="http://schemas.microsoft.com/office/powerpoint/2010/main" val="48749367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7341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24912141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18792786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21F12DB-0458-435F-B683-412D6A16F1AC}" type="datetimeFigureOut">
              <a:rPr lang="zh-CN" altLang="en-US" smtClean="0"/>
              <a:pPr/>
              <a:t>2025/2/16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14429821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243673421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81786415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173592248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660" r:id="rId12"/>
    <p:sldLayoutId id="2147483662" r:id="rId13"/>
    <p:sldLayoutId id="2147483661" r:id="rId14"/>
    <p:sldLayoutId id="2147483670" r:id="rId15"/>
    <p:sldLayoutId id="2147483675" r:id="rId16"/>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1480903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1F12DB-0458-435F-B683-412D6A16F1AC}" type="datetimeFigureOut">
              <a:rPr lang="zh-CN" altLang="en-US" smtClean="0"/>
              <a:pPr/>
              <a:t>2025/2/16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312EE-8ED6-44CE-9228-D17433E2BF6A}" type="slidenum">
              <a:rPr lang="zh-CN" altLang="en-US" smtClean="0"/>
              <a:pPr/>
              <a:t>‹#›</a:t>
            </a:fld>
            <a:endParaRPr lang="zh-CN" altLang="en-US"/>
          </a:p>
        </p:txBody>
      </p:sp>
    </p:spTree>
    <p:extLst>
      <p:ext uri="{BB962C8B-B14F-4D97-AF65-F5344CB8AC3E}">
        <p14:creationId xmlns:p14="http://schemas.microsoft.com/office/powerpoint/2010/main" val="216605693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mp3"/><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2.xml"/><Relationship Id="rId10" Type="http://schemas.openxmlformats.org/officeDocument/2006/relationships/image" Target="../media/image22.png"/><Relationship Id="rId4" Type="http://schemas.openxmlformats.org/officeDocument/2006/relationships/slideLayout" Target="../slideLayouts/slideLayout18.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slideLayout" Target="../slideLayouts/slideLayout18.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29.emf"/><Relationship Id="rId17" Type="http://schemas.openxmlformats.org/officeDocument/2006/relationships/image" Target="../media/image33.png"/><Relationship Id="rId2" Type="http://schemas.openxmlformats.org/officeDocument/2006/relationships/audio" Target="../media/media2.mp3"/><Relationship Id="rId16" Type="http://schemas.openxmlformats.org/officeDocument/2006/relationships/image" Target="../media/image32.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23.png"/><Relationship Id="rId23" Type="http://schemas.openxmlformats.org/officeDocument/2006/relationships/audio" Target="../media/audio4.wav"/><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image" Target="../media/image26.emf"/><Relationship Id="rId14" Type="http://schemas.openxmlformats.org/officeDocument/2006/relationships/image" Target="../media/image31.png"/><Relationship Id="rId22"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slideLayout" Target="../slideLayouts/slideLayout18.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29.emf"/><Relationship Id="rId17" Type="http://schemas.openxmlformats.org/officeDocument/2006/relationships/image" Target="../media/image33.png"/><Relationship Id="rId2" Type="http://schemas.openxmlformats.org/officeDocument/2006/relationships/audio" Target="../media/media2.mp3"/><Relationship Id="rId16" Type="http://schemas.openxmlformats.org/officeDocument/2006/relationships/image" Target="../media/image32.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23.png"/><Relationship Id="rId23" Type="http://schemas.openxmlformats.org/officeDocument/2006/relationships/audio" Target="../media/audio4.wav"/><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image" Target="../media/image26.emf"/><Relationship Id="rId14" Type="http://schemas.openxmlformats.org/officeDocument/2006/relationships/image" Target="../media/image31.png"/><Relationship Id="rId22" Type="http://schemas.openxmlformats.org/officeDocument/2006/relationships/audio" Target="../media/audio3.wav"/></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slideLayout" Target="../slideLayouts/slideLayout18.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29.emf"/><Relationship Id="rId17" Type="http://schemas.openxmlformats.org/officeDocument/2006/relationships/image" Target="../media/image33.png"/><Relationship Id="rId2" Type="http://schemas.openxmlformats.org/officeDocument/2006/relationships/audio" Target="../media/media2.mp3"/><Relationship Id="rId16" Type="http://schemas.openxmlformats.org/officeDocument/2006/relationships/image" Target="../media/image32.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23.png"/><Relationship Id="rId23" Type="http://schemas.openxmlformats.org/officeDocument/2006/relationships/audio" Target="../media/audio4.wav"/><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image" Target="../media/image26.emf"/><Relationship Id="rId14" Type="http://schemas.openxmlformats.org/officeDocument/2006/relationships/image" Target="../media/image31.png"/><Relationship Id="rId22"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slideLayout" Target="../slideLayouts/slideLayout18.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29.emf"/><Relationship Id="rId17" Type="http://schemas.openxmlformats.org/officeDocument/2006/relationships/image" Target="../media/image33.png"/><Relationship Id="rId2" Type="http://schemas.openxmlformats.org/officeDocument/2006/relationships/audio" Target="../media/media2.mp3"/><Relationship Id="rId16" Type="http://schemas.openxmlformats.org/officeDocument/2006/relationships/image" Target="../media/image32.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23.png"/><Relationship Id="rId23" Type="http://schemas.openxmlformats.org/officeDocument/2006/relationships/audio" Target="../media/audio4.wav"/><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image" Target="../media/image26.emf"/><Relationship Id="rId14" Type="http://schemas.openxmlformats.org/officeDocument/2006/relationships/image" Target="../media/image31.png"/><Relationship Id="rId22" Type="http://schemas.openxmlformats.org/officeDocument/2006/relationships/audio" Target="../media/audio3.wav"/></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slideLayout" Target="../slideLayouts/slideLayout18.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29.emf"/><Relationship Id="rId17" Type="http://schemas.openxmlformats.org/officeDocument/2006/relationships/image" Target="../media/image33.png"/><Relationship Id="rId2" Type="http://schemas.openxmlformats.org/officeDocument/2006/relationships/audio" Target="../media/media2.mp3"/><Relationship Id="rId16" Type="http://schemas.openxmlformats.org/officeDocument/2006/relationships/image" Target="../media/image32.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23.png"/><Relationship Id="rId23" Type="http://schemas.openxmlformats.org/officeDocument/2006/relationships/audio" Target="../media/audio4.wav"/><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image" Target="../media/image26.emf"/><Relationship Id="rId14" Type="http://schemas.openxmlformats.org/officeDocument/2006/relationships/image" Target="../media/image31.png"/><Relationship Id="rId22" Type="http://schemas.openxmlformats.org/officeDocument/2006/relationships/audio" Target="../media/audio3.wav"/></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slideLayout" Target="../slideLayouts/slideLayout18.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29.emf"/><Relationship Id="rId17" Type="http://schemas.openxmlformats.org/officeDocument/2006/relationships/image" Target="../media/image33.png"/><Relationship Id="rId2" Type="http://schemas.openxmlformats.org/officeDocument/2006/relationships/audio" Target="../media/media2.mp3"/><Relationship Id="rId16" Type="http://schemas.openxmlformats.org/officeDocument/2006/relationships/image" Target="../media/image32.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23.png"/><Relationship Id="rId23" Type="http://schemas.openxmlformats.org/officeDocument/2006/relationships/audio" Target="../media/audio4.wav"/><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image" Target="../media/image26.emf"/><Relationship Id="rId14" Type="http://schemas.openxmlformats.org/officeDocument/2006/relationships/image" Target="../media/image31.png"/><Relationship Id="rId22"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slideLayout" Target="../slideLayouts/slideLayout18.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29.emf"/><Relationship Id="rId17" Type="http://schemas.openxmlformats.org/officeDocument/2006/relationships/image" Target="../media/image33.png"/><Relationship Id="rId2" Type="http://schemas.openxmlformats.org/officeDocument/2006/relationships/audio" Target="../media/media2.mp3"/><Relationship Id="rId16" Type="http://schemas.openxmlformats.org/officeDocument/2006/relationships/image" Target="../media/image32.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openxmlformats.org/officeDocument/2006/relationships/image" Target="../media/image23.png"/><Relationship Id="rId23" Type="http://schemas.openxmlformats.org/officeDocument/2006/relationships/audio" Target="../media/audio4.wav"/><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image" Target="../media/image26.emf"/><Relationship Id="rId14" Type="http://schemas.openxmlformats.org/officeDocument/2006/relationships/image" Target="../media/image31.png"/><Relationship Id="rId22" Type="http://schemas.openxmlformats.org/officeDocument/2006/relationships/audio" Target="../media/audio3.wav"/></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Khái niệm khái quát về các cấp độ tổ chức của thế giới sống | Lý thuyết  Sinh 10">
            <a:extLst>
              <a:ext uri="{FF2B5EF4-FFF2-40B4-BE49-F238E27FC236}">
                <a16:creationId xmlns:a16="http://schemas.microsoft.com/office/drawing/2014/main" xmlns="" id="{5072633F-60E0-4AF2-6D62-15D7B98B40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36" r="8333"/>
          <a:stretch/>
        </p:blipFill>
        <p:spPr bwMode="auto">
          <a:xfrm>
            <a:off x="1774129" y="0"/>
            <a:ext cx="86437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420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31656264"/>
              </p:ext>
            </p:extLst>
          </p:nvPr>
        </p:nvGraphicFramePr>
        <p:xfrm>
          <a:off x="781729" y="1481245"/>
          <a:ext cx="10423299" cy="2316480"/>
        </p:xfrm>
        <a:graphic>
          <a:graphicData uri="http://schemas.openxmlformats.org/drawingml/2006/table">
            <a:tbl>
              <a:tblPr firstRow="1" bandRow="1">
                <a:tableStyleId>{5C22544A-7EE6-4342-B048-85BDC9FD1C3A}</a:tableStyleId>
              </a:tblPr>
              <a:tblGrid>
                <a:gridCol w="2396900">
                  <a:extLst>
                    <a:ext uri="{9D8B030D-6E8A-4147-A177-3AD203B41FA5}">
                      <a16:colId xmlns:a16="http://schemas.microsoft.com/office/drawing/2014/main" xmlns="" val="20000"/>
                    </a:ext>
                  </a:extLst>
                </a:gridCol>
                <a:gridCol w="3788228">
                  <a:extLst>
                    <a:ext uri="{9D8B030D-6E8A-4147-A177-3AD203B41FA5}">
                      <a16:colId xmlns:a16="http://schemas.microsoft.com/office/drawing/2014/main" xmlns="" val="20001"/>
                    </a:ext>
                  </a:extLst>
                </a:gridCol>
                <a:gridCol w="4238171">
                  <a:extLst>
                    <a:ext uri="{9D8B030D-6E8A-4147-A177-3AD203B41FA5}">
                      <a16:colId xmlns:a16="http://schemas.microsoft.com/office/drawing/2014/main" xmlns="" val="20002"/>
                    </a:ext>
                  </a:extLst>
                </a:gridCol>
              </a:tblGrid>
              <a:tr h="517383">
                <a:tc>
                  <a:txBody>
                    <a:bodyPr/>
                    <a:lstStyle/>
                    <a:p>
                      <a:r>
                        <a:rPr lang="en-US" sz="3200" dirty="0" err="1" smtClean="0">
                          <a:latin typeface="Times New Roman" panose="02020603050405020304" pitchFamily="18" charset="0"/>
                          <a:cs typeface="Times New Roman" panose="02020603050405020304" pitchFamily="18" charset="0"/>
                        </a:rPr>
                        <a:t>Quần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thể</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err="1" smtClean="0">
                          <a:latin typeface="Times New Roman" panose="02020603050405020304" pitchFamily="18" charset="0"/>
                          <a:cs typeface="Times New Roman" panose="02020603050405020304" pitchFamily="18" charset="0"/>
                        </a:rPr>
                        <a:t>Số</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lượng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cá</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thể</a:t>
                      </a:r>
                      <a:endParaRPr lang="en-US" sz="3200" dirty="0">
                        <a:latin typeface="Times New Roman" panose="02020603050405020304" pitchFamily="18" charset="0"/>
                        <a:cs typeface="Times New Roman" panose="02020603050405020304" pitchFamily="18" charset="0"/>
                      </a:endParaRPr>
                    </a:p>
                  </a:txBody>
                  <a:tcPr/>
                </a:tc>
                <a:tc>
                  <a:txBody>
                    <a:bodyPr/>
                    <a:lstStyle/>
                    <a:p>
                      <a:r>
                        <a:rPr lang="en-US" sz="3200" dirty="0" err="1" smtClean="0">
                          <a:latin typeface="Times New Roman" panose="02020603050405020304" pitchFamily="18" charset="0"/>
                          <a:cs typeface="Times New Roman" panose="02020603050405020304" pitchFamily="18" charset="0"/>
                        </a:rPr>
                        <a:t>Không</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gian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phân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bố</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517383">
                <a:tc>
                  <a:txBody>
                    <a:bodyPr/>
                    <a:lstStyle/>
                    <a:p>
                      <a:r>
                        <a:rPr lang="en-US" sz="3200" dirty="0" smtClean="0">
                          <a:latin typeface="Times New Roman" panose="02020603050405020304" pitchFamily="18" charset="0"/>
                          <a:cs typeface="Times New Roman" panose="02020603050405020304" pitchFamily="18" charset="0"/>
                        </a:rPr>
                        <a:t>Lim </a:t>
                      </a:r>
                      <a:r>
                        <a:rPr lang="en-US" sz="3200" dirty="0" err="1" smtClean="0">
                          <a:latin typeface="Times New Roman" panose="02020603050405020304" pitchFamily="18" charset="0"/>
                          <a:cs typeface="Times New Roman" panose="02020603050405020304" pitchFamily="18" charset="0"/>
                        </a:rPr>
                        <a:t>xanh</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smtClean="0">
                          <a:latin typeface="Times New Roman" panose="02020603050405020304" pitchFamily="18" charset="0"/>
                          <a:cs typeface="Times New Roman" panose="02020603050405020304" pitchFamily="18" charset="0"/>
                        </a:rPr>
                        <a:t>11.250</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smtClean="0">
                          <a:latin typeface="Times New Roman" panose="02020603050405020304" pitchFamily="18" charset="0"/>
                          <a:cs typeface="Times New Roman" panose="02020603050405020304" pitchFamily="18" charset="0"/>
                        </a:rPr>
                        <a:t>15 ha</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517383">
                <a:tc>
                  <a:txBody>
                    <a:bodyPr/>
                    <a:lstStyle/>
                    <a:p>
                      <a:r>
                        <a:rPr lang="en-US" sz="3200" dirty="0" err="1" smtClean="0">
                          <a:latin typeface="Times New Roman" panose="02020603050405020304" pitchFamily="18" charset="0"/>
                          <a:cs typeface="Times New Roman" panose="02020603050405020304" pitchFamily="18" charset="0"/>
                        </a:rPr>
                        <a:t>Bắp</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cải</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smtClean="0">
                          <a:latin typeface="Times New Roman" panose="02020603050405020304" pitchFamily="18" charset="0"/>
                          <a:cs typeface="Times New Roman" panose="02020603050405020304" pitchFamily="18" charset="0"/>
                        </a:rPr>
                        <a:t>3000</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smtClean="0">
                          <a:latin typeface="Times New Roman" panose="02020603050405020304" pitchFamily="18" charset="0"/>
                          <a:cs typeface="Times New Roman" panose="02020603050405020304" pitchFamily="18" charset="0"/>
                        </a:rPr>
                        <a:t>750 m</a:t>
                      </a:r>
                      <a:r>
                        <a:rPr lang="en-US" sz="3200" baseline="30000" dirty="0" smtClean="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517383">
                <a:tc>
                  <a:txBody>
                    <a:bodyPr/>
                    <a:lstStyle/>
                    <a:p>
                      <a:r>
                        <a:rPr lang="en-US" sz="3200" dirty="0" err="1" smtClean="0">
                          <a:latin typeface="Times New Roman" panose="02020603050405020304" pitchFamily="18" charset="0"/>
                          <a:cs typeface="Times New Roman" panose="02020603050405020304" pitchFamily="18" charset="0"/>
                        </a:rPr>
                        <a:t>Cá</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chép</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smtClean="0">
                          <a:latin typeface="Times New Roman" panose="02020603050405020304" pitchFamily="18" charset="0"/>
                          <a:cs typeface="Times New Roman" panose="02020603050405020304" pitchFamily="18" charset="0"/>
                        </a:rPr>
                        <a:t>120000</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smtClean="0">
                          <a:latin typeface="Times New Roman" panose="02020603050405020304" pitchFamily="18" charset="0"/>
                          <a:cs typeface="Times New Roman" panose="02020603050405020304" pitchFamily="18" charset="0"/>
                        </a:rPr>
                        <a:t>60000</a:t>
                      </a:r>
                      <a:r>
                        <a:rPr lang="en-US" sz="3200" baseline="0" dirty="0" smtClean="0">
                          <a:latin typeface="Times New Roman" panose="02020603050405020304" pitchFamily="18" charset="0"/>
                          <a:cs typeface="Times New Roman" panose="02020603050405020304" pitchFamily="18" charset="0"/>
                        </a:rPr>
                        <a:t> m</a:t>
                      </a:r>
                      <a:r>
                        <a:rPr lang="en-US" sz="3200" baseline="30000" dirty="0" smtClean="0">
                          <a:latin typeface="Times New Roman" panose="02020603050405020304" pitchFamily="18" charset="0"/>
                          <a:cs typeface="Times New Roman" panose="02020603050405020304" pitchFamily="18" charset="0"/>
                        </a:rPr>
                        <a:t>3</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bl>
          </a:graphicData>
        </a:graphic>
      </p:graphicFrame>
      <p:sp>
        <p:nvSpPr>
          <p:cNvPr id="3" name="Rectangle 2"/>
          <p:cNvSpPr/>
          <p:nvPr/>
        </p:nvSpPr>
        <p:spPr>
          <a:xfrm>
            <a:off x="1572423" y="3905560"/>
            <a:ext cx="8987056" cy="653705"/>
          </a:xfrm>
          <a:prstGeom prst="rect">
            <a:avLst/>
          </a:prstGeom>
        </p:spPr>
        <p:txBody>
          <a:bodyPr wrap="square">
            <a:spAutoFit/>
          </a:bodyPr>
          <a:lstStyle/>
          <a:p>
            <a:pPr algn="just">
              <a:lnSpc>
                <a:spcPct val="114000"/>
              </a:lnSpc>
            </a:pPr>
            <a:r>
              <a:rPr lang="en-US" sz="3200" b="1" smtClean="0">
                <a:solidFill>
                  <a:srgbClr val="FF0000"/>
                </a:solidFill>
                <a:latin typeface="Times New Roman" panose="02020603050405020304" pitchFamily="18" charset="0"/>
                <a:ea typeface="Calibri" panose="020F0502020204030204" pitchFamily="34" charset="0"/>
              </a:rPr>
              <a:t>Mật </a:t>
            </a:r>
            <a:r>
              <a:rPr lang="en-US" sz="3200" b="1" dirty="0" err="1">
                <a:solidFill>
                  <a:srgbClr val="FF0000"/>
                </a:solidFill>
                <a:latin typeface="Times New Roman" panose="02020603050405020304" pitchFamily="18" charset="0"/>
                <a:ea typeface="Calibri" panose="020F0502020204030204" pitchFamily="34" charset="0"/>
              </a:rPr>
              <a:t>độ</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thể</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trong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thể</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là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gì</a:t>
            </a:r>
            <a:r>
              <a:rPr lang="en-US" sz="3200" b="1" dirty="0">
                <a:solidFill>
                  <a:srgbClr val="FF0000"/>
                </a:solidFill>
                <a:latin typeface="Times New Roman" panose="02020603050405020304" pitchFamily="18" charset="0"/>
                <a:ea typeface="Calibri" panose="020F0502020204030204" pitchFamily="34" charset="0"/>
              </a:rPr>
              <a:t>. Cho </a:t>
            </a:r>
            <a:r>
              <a:rPr lang="en-US" sz="3200" b="1" dirty="0" err="1">
                <a:solidFill>
                  <a:srgbClr val="FF0000"/>
                </a:solidFill>
                <a:latin typeface="Times New Roman" panose="02020603050405020304" pitchFamily="18" charset="0"/>
                <a:ea typeface="Calibri" panose="020F0502020204030204" pitchFamily="34" charset="0"/>
              </a:rPr>
              <a:t>ví</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dụ</a:t>
            </a:r>
            <a:r>
              <a:rPr lang="en-US" sz="3200" b="1"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5" name="Rectangle 4"/>
          <p:cNvSpPr/>
          <p:nvPr/>
        </p:nvSpPr>
        <p:spPr>
          <a:xfrm>
            <a:off x="302759" y="139283"/>
            <a:ext cx="11526384" cy="1170962"/>
          </a:xfrm>
          <a:prstGeom prst="rect">
            <a:avLst/>
          </a:prstGeom>
        </p:spPr>
        <p:txBody>
          <a:bodyPr wrap="square">
            <a:spAutoFit/>
          </a:bodyPr>
          <a:lstStyle/>
          <a:p>
            <a:pPr algn="just">
              <a:lnSpc>
                <a:spcPct val="114000"/>
              </a:lnSpc>
            </a:pPr>
            <a:r>
              <a:rPr lang="en-US" sz="3200" b="1" dirty="0" err="1">
                <a:solidFill>
                  <a:srgbClr val="002060"/>
                </a:solidFill>
                <a:latin typeface="Times New Roman" panose="02020603050405020304" pitchFamily="18" charset="0"/>
                <a:ea typeface="Calibri" panose="020F0502020204030204" pitchFamily="34" charset="0"/>
              </a:rPr>
              <a:t>Dựa</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vào</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thông</a:t>
            </a:r>
            <a:r>
              <a:rPr lang="en-US" sz="3200" b="1" dirty="0">
                <a:solidFill>
                  <a:srgbClr val="002060"/>
                </a:solidFill>
                <a:latin typeface="Times New Roman" panose="02020603050405020304" pitchFamily="18" charset="0"/>
                <a:ea typeface="Calibri" panose="020F0502020204030204" pitchFamily="34" charset="0"/>
              </a:rPr>
              <a:t> tin </a:t>
            </a:r>
            <a:r>
              <a:rPr lang="en-US" sz="3200" b="1" dirty="0" err="1">
                <a:solidFill>
                  <a:srgbClr val="002060"/>
                </a:solidFill>
                <a:latin typeface="Times New Roman" panose="02020603050405020304" pitchFamily="18" charset="0"/>
                <a:ea typeface="Calibri" panose="020F0502020204030204" pitchFamily="34" charset="0"/>
              </a:rPr>
              <a:t>bảng</a:t>
            </a:r>
            <a:r>
              <a:rPr lang="en-US" sz="3200" b="1" dirty="0">
                <a:solidFill>
                  <a:srgbClr val="002060"/>
                </a:solidFill>
                <a:latin typeface="Times New Roman" panose="02020603050405020304" pitchFamily="18" charset="0"/>
                <a:ea typeface="Calibri" panose="020F0502020204030204" pitchFamily="34" charset="0"/>
              </a:rPr>
              <a:t> 42.1, </a:t>
            </a:r>
            <a:r>
              <a:rPr lang="en-US" sz="3200" b="1" dirty="0" err="1">
                <a:solidFill>
                  <a:srgbClr val="002060"/>
                </a:solidFill>
                <a:latin typeface="Times New Roman" panose="02020603050405020304" pitchFamily="18" charset="0"/>
                <a:ea typeface="Calibri" panose="020F0502020204030204" pitchFamily="34" charset="0"/>
              </a:rPr>
              <a:t>hãy</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xác</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định</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mật</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độ</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cá</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thể</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của</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mỗi</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quần</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thể</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sau</a:t>
            </a:r>
            <a:r>
              <a:rPr lang="en-US" sz="3200" b="1" dirty="0">
                <a:solidFill>
                  <a:srgbClr val="002060"/>
                </a:solidFill>
                <a:latin typeface="Times New Roman" panose="02020603050405020304" pitchFamily="18" charset="0"/>
                <a:ea typeface="Calibri" panose="020F0502020204030204" pitchFamily="34" charset="0"/>
              </a:rPr>
              <a:t>:</a:t>
            </a:r>
            <a:endParaRPr lang="en-US" sz="2800" dirty="0">
              <a:solidFill>
                <a:srgbClr val="002060"/>
              </a:solidFill>
              <a:latin typeface="Times New Roman" panose="02020603050405020304" pitchFamily="18" charset="0"/>
              <a:ea typeface="Times New Roman" panose="02020603050405020304" pitchFamily="18" charset="0"/>
            </a:endParaRPr>
          </a:p>
        </p:txBody>
      </p:sp>
      <p:sp>
        <p:nvSpPr>
          <p:cNvPr id="6" name="Rectangle 5"/>
          <p:cNvSpPr/>
          <p:nvPr/>
        </p:nvSpPr>
        <p:spPr>
          <a:xfrm>
            <a:off x="671354" y="4486695"/>
            <a:ext cx="10911045" cy="1776448"/>
          </a:xfrm>
          <a:prstGeom prst="rect">
            <a:avLst/>
          </a:prstGeom>
        </p:spPr>
        <p:txBody>
          <a:bodyPr wrap="square">
            <a:spAutoFit/>
          </a:bodyPr>
          <a:lstStyle/>
          <a:p>
            <a:pPr algn="just">
              <a:lnSpc>
                <a:spcPct val="114000"/>
              </a:lnSpc>
            </a:pP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pt-BR" sz="3200" dirty="0">
                <a:solidFill>
                  <a:srgbClr val="002060"/>
                </a:solidFill>
                <a:latin typeface="Times New Roman" panose="02020603050405020304" pitchFamily="18" charset="0"/>
                <a:cs typeface="Times New Roman" panose="02020603050405020304" pitchFamily="18" charset="0"/>
              </a:rPr>
              <a:t>Mật độ là số lượng hay khối lượng sinh vật có trong 1 đơn vị diện tích hay thể tích.</a:t>
            </a:r>
            <a:endParaRPr lang="en-US" sz="3200" dirty="0">
              <a:solidFill>
                <a:srgbClr val="002060"/>
              </a:solidFill>
              <a:latin typeface="Times New Roman" panose="02020603050405020304" pitchFamily="18" charset="0"/>
              <a:cs typeface="Times New Roman" panose="02020603050405020304" pitchFamily="18" charset="0"/>
            </a:endParaRPr>
          </a:p>
          <a:p>
            <a:pPr algn="just">
              <a:lnSpc>
                <a:spcPct val="114000"/>
              </a:lnSpc>
            </a:pPr>
            <a:endPar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671354" y="5708212"/>
            <a:ext cx="10911045" cy="1077218"/>
          </a:xfrm>
          <a:prstGeom prst="rect">
            <a:avLst/>
          </a:prstGeom>
        </p:spPr>
        <p:txBody>
          <a:bodyPr wrap="square">
            <a:spAutoFit/>
          </a:bodyPr>
          <a:lstStyle/>
          <a:p>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pt-BR" sz="3200" dirty="0">
                <a:solidFill>
                  <a:srgbClr val="002060"/>
                </a:solidFill>
                <a:latin typeface="Times New Roman" panose="02020603050405020304" pitchFamily="18" charset="0"/>
                <a:cs typeface="Times New Roman" panose="02020603050405020304" pitchFamily="18" charset="0"/>
              </a:rPr>
              <a:t>Ví dụ: </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lim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xanh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11.250 </a:t>
            </a:r>
            <a:r>
              <a:rPr lang="en-US" sz="3200" dirty="0" err="1">
                <a:solidFill>
                  <a:srgbClr val="002060"/>
                </a:solidFill>
                <a:latin typeface="Times New Roman" panose="02020603050405020304" pitchFamily="18" charset="0"/>
                <a:cs typeface="Times New Roman" panose="02020603050405020304" pitchFamily="18" charset="0"/>
              </a:rPr>
              <a:t>cá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thể</a:t>
            </a:r>
            <a:r>
              <a:rPr lang="en-US" sz="3200" dirty="0">
                <a:solidFill>
                  <a:srgbClr val="002060"/>
                </a:solidFill>
                <a:latin typeface="Times New Roman" panose="02020603050405020304" pitchFamily="18" charset="0"/>
                <a:cs typeface="Times New Roman" panose="02020603050405020304" pitchFamily="18" charset="0"/>
              </a:rPr>
              <a:t>/ 15 ha.</a:t>
            </a:r>
          </a:p>
          <a:p>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Mật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bắp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3000 </a:t>
            </a:r>
            <a:r>
              <a:rPr lang="en-US" sz="3200" dirty="0" err="1">
                <a:solidFill>
                  <a:srgbClr val="002060"/>
                </a:solidFill>
                <a:latin typeface="Times New Roman" panose="02020603050405020304" pitchFamily="18" charset="0"/>
                <a:cs typeface="Times New Roman" panose="02020603050405020304" pitchFamily="18" charset="0"/>
              </a:rPr>
              <a:t>cá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thể</a:t>
            </a:r>
            <a:r>
              <a:rPr lang="en-US" sz="3200" dirty="0">
                <a:solidFill>
                  <a:srgbClr val="002060"/>
                </a:solidFill>
                <a:latin typeface="Times New Roman" panose="02020603050405020304" pitchFamily="18" charset="0"/>
                <a:cs typeface="Times New Roman" panose="02020603050405020304" pitchFamily="18" charset="0"/>
              </a:rPr>
              <a:t>/ 750m</a:t>
            </a:r>
            <a:r>
              <a:rPr lang="en-US" sz="3200" baseline="30000" dirty="0">
                <a:solidFill>
                  <a:srgbClr val="002060"/>
                </a:solidFill>
                <a:latin typeface="Times New Roman" panose="02020603050405020304" pitchFamily="18" charset="0"/>
                <a:cs typeface="Times New Roman" panose="02020603050405020304" pitchFamily="18" charset="0"/>
              </a:rPr>
              <a:t>2</a:t>
            </a:r>
            <a:r>
              <a:rPr 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6392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0479" y="122829"/>
            <a:ext cx="8818123" cy="73698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sp>
        <p:nvSpPr>
          <p:cNvPr id="3" name="Hộp Văn bản 3">
            <a:extLst>
              <a:ext uri="{FF2B5EF4-FFF2-40B4-BE49-F238E27FC236}">
                <a16:creationId xmlns:a16="http://schemas.microsoft.com/office/drawing/2014/main" xmlns="" id="{BDE78902-C591-4978-AE46-7810BFB95054}"/>
              </a:ext>
            </a:extLst>
          </p:cNvPr>
          <p:cNvSpPr txBox="1"/>
          <p:nvPr/>
        </p:nvSpPr>
        <p:spPr>
          <a:xfrm>
            <a:off x="2387312" y="80518"/>
            <a:ext cx="6801757" cy="685124"/>
          </a:xfrm>
          <a:prstGeom prst="rect">
            <a:avLst/>
          </a:prstGeom>
          <a:noFill/>
        </p:spPr>
        <p:txBody>
          <a:bodyPr wrap="square">
            <a:spAutoFit/>
          </a:bodyPr>
          <a:lstStyle/>
          <a:p>
            <a:pPr algn="ctr">
              <a:lnSpc>
                <a:spcPct val="107000"/>
              </a:lnSpc>
              <a:spcAft>
                <a:spcPts val="800"/>
              </a:spcAft>
            </a:pPr>
            <a:r>
              <a:rPr lang="en-US" sz="3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42</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QUẦN THỂ SINH VẬT</a:t>
            </a:r>
          </a:p>
        </p:txBody>
      </p:sp>
      <p:sp>
        <p:nvSpPr>
          <p:cNvPr id="4" name="TextBox 17">
            <a:extLst>
              <a:ext uri="{FF2B5EF4-FFF2-40B4-BE49-F238E27FC236}">
                <a16:creationId xmlns:a16="http://schemas.microsoft.com/office/drawing/2014/main" xmlns="" id="{E9DBC067-D6D4-4436-BDE2-870A708FD924}"/>
              </a:ext>
            </a:extLst>
          </p:cNvPr>
          <p:cNvSpPr txBox="1"/>
          <p:nvPr/>
        </p:nvSpPr>
        <p:spPr>
          <a:xfrm>
            <a:off x="267153" y="1064420"/>
            <a:ext cx="5436961" cy="346249"/>
          </a:xfrm>
          <a:prstGeom prst="rect">
            <a:avLst/>
          </a:prstGeom>
        </p:spPr>
        <p:txBody>
          <a:bodyPr wrap="square" lIns="0" tIns="0" rIns="0" bIns="0" rtlCol="0" anchor="t">
            <a:spAutoFit/>
          </a:bodyPr>
          <a:lstStyle/>
          <a:p>
            <a:pPr defTabSz="342900">
              <a:lnSpc>
                <a:spcPts val="2730"/>
              </a:lnSpc>
            </a:pPr>
            <a:r>
              <a:rPr lang="en-US" sz="3200">
                <a:solidFill>
                  <a:srgbClr val="0033CC"/>
                </a:solidFill>
                <a:latin typeface="Times New Roman" panose="02020603050405020304" pitchFamily="18" charset="0"/>
                <a:cs typeface="Times New Roman" panose="02020603050405020304" pitchFamily="18" charset="0"/>
              </a:rPr>
              <a:t> </a:t>
            </a:r>
            <a:r>
              <a:rPr lang="en-US" sz="3200" b="1" smtClean="0">
                <a:solidFill>
                  <a:srgbClr val="0033CC"/>
                </a:solidFill>
                <a:latin typeface="Times New Roman" panose="02020603050405020304" pitchFamily="18" charset="0"/>
                <a:cs typeface="Times New Roman" panose="02020603050405020304" pitchFamily="18" charset="0"/>
              </a:rPr>
              <a:t>I</a:t>
            </a:r>
            <a:r>
              <a:rPr lang="en-US" sz="3200" b="1">
                <a:solidFill>
                  <a:srgbClr val="0033CC"/>
                </a:solidFill>
                <a:latin typeface="Times New Roman" panose="02020603050405020304" pitchFamily="18" charset="0"/>
                <a:cs typeface="Times New Roman" panose="02020603050405020304" pitchFamily="18" charset="0"/>
              </a:rPr>
              <a:t>-</a:t>
            </a:r>
            <a:r>
              <a:rPr lang="en-US" sz="3200" b="1" smtClean="0">
                <a:solidFill>
                  <a:srgbClr val="0033CC"/>
                </a:solidFill>
                <a:latin typeface="Times New Roman" panose="02020603050405020304" pitchFamily="18" charset="0"/>
                <a:cs typeface="Times New Roman" panose="02020603050405020304" pitchFamily="18" charset="0"/>
              </a:rPr>
              <a:t>Khái </a:t>
            </a:r>
            <a:r>
              <a:rPr lang="en-US" sz="3200" b="1" dirty="0" err="1">
                <a:solidFill>
                  <a:srgbClr val="0033CC"/>
                </a:solidFill>
                <a:latin typeface="Times New Roman" panose="02020603050405020304" pitchFamily="18" charset="0"/>
                <a:cs typeface="Times New Roman" panose="02020603050405020304" pitchFamily="18" charset="0"/>
              </a:rPr>
              <a:t>niệm</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sinh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vật</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6" name="TextBox 17">
            <a:extLst>
              <a:ext uri="{FF2B5EF4-FFF2-40B4-BE49-F238E27FC236}">
                <a16:creationId xmlns:a16="http://schemas.microsoft.com/office/drawing/2014/main" xmlns="" id="{E8E9B473-A9CA-4BCF-BC7F-20C7667D0E39}"/>
              </a:ext>
            </a:extLst>
          </p:cNvPr>
          <p:cNvSpPr txBox="1"/>
          <p:nvPr/>
        </p:nvSpPr>
        <p:spPr>
          <a:xfrm>
            <a:off x="391004" y="1499168"/>
            <a:ext cx="7706516" cy="367858"/>
          </a:xfrm>
          <a:prstGeom prst="rect">
            <a:avLst/>
          </a:prstGeom>
        </p:spPr>
        <p:txBody>
          <a:bodyPr wrap="square" lIns="0" tIns="0" rIns="0" bIns="0" rtlCol="0" anchor="t">
            <a:spAutoFit/>
          </a:bodyPr>
          <a:lstStyle/>
          <a:p>
            <a:pPr algn="just" defTabSz="342900">
              <a:lnSpc>
                <a:spcPts val="2730"/>
              </a:lnSpc>
            </a:pPr>
            <a:r>
              <a:rPr lang="en-US" sz="3200" b="1" smtClean="0">
                <a:solidFill>
                  <a:srgbClr val="0033CC"/>
                </a:solidFill>
                <a:latin typeface="Times New Roman" panose="02020603050405020304" pitchFamily="18" charset="0"/>
                <a:cs typeface="Times New Roman" panose="02020603050405020304" pitchFamily="18" charset="0"/>
              </a:rPr>
              <a:t>II-Các </a:t>
            </a:r>
            <a:r>
              <a:rPr lang="en-US" sz="3200" b="1" dirty="0" err="1">
                <a:solidFill>
                  <a:srgbClr val="0033CC"/>
                </a:solidFill>
                <a:latin typeface="Times New Roman" panose="02020603050405020304" pitchFamily="18" charset="0"/>
                <a:cs typeface="Times New Roman" panose="02020603050405020304" pitchFamily="18" charset="0"/>
              </a:rPr>
              <a:t>đặc</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trưng</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cơ</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bản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của</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750054" y="1867026"/>
            <a:ext cx="10638971" cy="1938992"/>
          </a:xfrm>
          <a:prstGeom prst="rect">
            <a:avLst/>
          </a:prstGeom>
        </p:spPr>
        <p:txBody>
          <a:bodyPr wrap="square">
            <a:spAutoFit/>
          </a:bodyPr>
          <a:lstStyle/>
          <a:p>
            <a:pPr algn="just"/>
            <a:r>
              <a:rPr lang="en-US" altLang="en-US" sz="28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a:latin typeface="Times New Roman" panose="02020603050405020304" pitchFamily="18" charset="0"/>
                <a:ea typeface="Times New Roman" panose="02020603050405020304" pitchFamily="18" charset="0"/>
              </a:rPr>
              <a:t>- Kích thước của quần thể là số lượng các cá thể phân bố trong khoảng không gian của quần thể.</a:t>
            </a:r>
          </a:p>
          <a:p>
            <a:pPr algn="just"/>
            <a:r>
              <a:rPr lang="en-US" altLang="en-US" sz="320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smtClean="0">
                <a:latin typeface="Times New Roman" panose="02020603050405020304" pitchFamily="18" charset="0"/>
                <a:ea typeface="Times New Roman" panose="02020603050405020304" pitchFamily="18" charset="0"/>
              </a:rPr>
              <a:t>-</a:t>
            </a:r>
            <a:r>
              <a:rPr lang="en-US" sz="3200">
                <a:latin typeface="Times New Roman" panose="02020603050405020304" pitchFamily="18" charset="0"/>
                <a:ea typeface="Times New Roman" panose="02020603050405020304" pitchFamily="18" charset="0"/>
              </a:rPr>
              <a:t> Mật độ cá thể trong quần </a:t>
            </a:r>
            <a:r>
              <a:rPr lang="en-US" sz="3200" smtClean="0">
                <a:latin typeface="Times New Roman" panose="02020603050405020304" pitchFamily="18" charset="0"/>
                <a:ea typeface="Times New Roman" panose="02020603050405020304" pitchFamily="18" charset="0"/>
              </a:rPr>
              <a:t>thể là số </a:t>
            </a:r>
            <a:r>
              <a:rPr lang="en-US" sz="3200">
                <a:latin typeface="Times New Roman" panose="02020603050405020304" pitchFamily="18" charset="0"/>
                <a:ea typeface="Times New Roman" panose="02020603050405020304" pitchFamily="18" charset="0"/>
              </a:rPr>
              <a:t>lượng cá thể trên một đơn vị diện tích hay thể tích của quần thể</a:t>
            </a:r>
            <a:r>
              <a:rPr lang="en-US" sz="3200" smtClean="0">
                <a:latin typeface="Times New Roman" panose="02020603050405020304" pitchFamily="18" charset="0"/>
                <a:ea typeface="Times New Roman" panose="02020603050405020304" pitchFamily="18" charset="0"/>
              </a:rPr>
              <a:t>.</a:t>
            </a:r>
            <a:endParaRPr lang="en-US" sz="32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7514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ọc bài viết Dừng l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815" y="0"/>
            <a:ext cx="74391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0390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0479" y="122829"/>
            <a:ext cx="8818123" cy="73698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sp>
        <p:nvSpPr>
          <p:cNvPr id="3" name="Hộp Văn bản 3">
            <a:extLst>
              <a:ext uri="{FF2B5EF4-FFF2-40B4-BE49-F238E27FC236}">
                <a16:creationId xmlns:a16="http://schemas.microsoft.com/office/drawing/2014/main" xmlns="" id="{BDE78902-C591-4978-AE46-7810BFB95054}"/>
              </a:ext>
            </a:extLst>
          </p:cNvPr>
          <p:cNvSpPr txBox="1"/>
          <p:nvPr/>
        </p:nvSpPr>
        <p:spPr>
          <a:xfrm>
            <a:off x="2387312" y="80518"/>
            <a:ext cx="6801757" cy="685124"/>
          </a:xfrm>
          <a:prstGeom prst="rect">
            <a:avLst/>
          </a:prstGeom>
          <a:noFill/>
        </p:spPr>
        <p:txBody>
          <a:bodyPr wrap="square">
            <a:spAutoFit/>
          </a:bodyPr>
          <a:lstStyle/>
          <a:p>
            <a:pPr algn="ctr">
              <a:lnSpc>
                <a:spcPct val="107000"/>
              </a:lnSpc>
              <a:spcAft>
                <a:spcPts val="800"/>
              </a:spcAft>
            </a:pPr>
            <a:r>
              <a:rPr lang="en-US" sz="3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42</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QUẦN THỂ SINH VẬT</a:t>
            </a:r>
          </a:p>
        </p:txBody>
      </p:sp>
      <p:sp>
        <p:nvSpPr>
          <p:cNvPr id="4" name="TextBox 17">
            <a:extLst>
              <a:ext uri="{FF2B5EF4-FFF2-40B4-BE49-F238E27FC236}">
                <a16:creationId xmlns:a16="http://schemas.microsoft.com/office/drawing/2014/main" xmlns="" id="{E9DBC067-D6D4-4436-BDE2-870A708FD924}"/>
              </a:ext>
            </a:extLst>
          </p:cNvPr>
          <p:cNvSpPr txBox="1"/>
          <p:nvPr/>
        </p:nvSpPr>
        <p:spPr>
          <a:xfrm>
            <a:off x="267153" y="1064420"/>
            <a:ext cx="5436961" cy="346249"/>
          </a:xfrm>
          <a:prstGeom prst="rect">
            <a:avLst/>
          </a:prstGeom>
        </p:spPr>
        <p:txBody>
          <a:bodyPr wrap="square" lIns="0" tIns="0" rIns="0" bIns="0" rtlCol="0" anchor="t">
            <a:spAutoFit/>
          </a:bodyPr>
          <a:lstStyle/>
          <a:p>
            <a:pPr defTabSz="342900">
              <a:lnSpc>
                <a:spcPts val="2730"/>
              </a:lnSpc>
            </a:pPr>
            <a:r>
              <a:rPr lang="en-US" sz="3200">
                <a:solidFill>
                  <a:srgbClr val="0033CC"/>
                </a:solidFill>
                <a:latin typeface="Times New Roman" panose="02020603050405020304" pitchFamily="18" charset="0"/>
                <a:cs typeface="Times New Roman" panose="02020603050405020304" pitchFamily="18" charset="0"/>
              </a:rPr>
              <a:t> </a:t>
            </a:r>
            <a:r>
              <a:rPr lang="en-US" sz="3200" b="1" smtClean="0">
                <a:solidFill>
                  <a:srgbClr val="0033CC"/>
                </a:solidFill>
                <a:latin typeface="Times New Roman" panose="02020603050405020304" pitchFamily="18" charset="0"/>
                <a:cs typeface="Times New Roman" panose="02020603050405020304" pitchFamily="18" charset="0"/>
              </a:rPr>
              <a:t>I</a:t>
            </a:r>
            <a:r>
              <a:rPr lang="en-US" sz="3200" b="1">
                <a:solidFill>
                  <a:srgbClr val="0033CC"/>
                </a:solidFill>
                <a:latin typeface="Times New Roman" panose="02020603050405020304" pitchFamily="18" charset="0"/>
                <a:cs typeface="Times New Roman" panose="02020603050405020304" pitchFamily="18" charset="0"/>
              </a:rPr>
              <a:t>-</a:t>
            </a:r>
            <a:r>
              <a:rPr lang="en-US" sz="3200" b="1" smtClean="0">
                <a:solidFill>
                  <a:srgbClr val="0033CC"/>
                </a:solidFill>
                <a:latin typeface="Times New Roman" panose="02020603050405020304" pitchFamily="18" charset="0"/>
                <a:cs typeface="Times New Roman" panose="02020603050405020304" pitchFamily="18" charset="0"/>
              </a:rPr>
              <a:t>Khái </a:t>
            </a:r>
            <a:r>
              <a:rPr lang="en-US" sz="3200" b="1" dirty="0" err="1">
                <a:solidFill>
                  <a:srgbClr val="0033CC"/>
                </a:solidFill>
                <a:latin typeface="Times New Roman" panose="02020603050405020304" pitchFamily="18" charset="0"/>
                <a:cs typeface="Times New Roman" panose="02020603050405020304" pitchFamily="18" charset="0"/>
              </a:rPr>
              <a:t>niệm</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sinh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vật</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6" name="TextBox 17">
            <a:extLst>
              <a:ext uri="{FF2B5EF4-FFF2-40B4-BE49-F238E27FC236}">
                <a16:creationId xmlns:a16="http://schemas.microsoft.com/office/drawing/2014/main" xmlns="" id="{E8E9B473-A9CA-4BCF-BC7F-20C7667D0E39}"/>
              </a:ext>
            </a:extLst>
          </p:cNvPr>
          <p:cNvSpPr txBox="1"/>
          <p:nvPr/>
        </p:nvSpPr>
        <p:spPr>
          <a:xfrm>
            <a:off x="391004" y="1499168"/>
            <a:ext cx="7706516" cy="367858"/>
          </a:xfrm>
          <a:prstGeom prst="rect">
            <a:avLst/>
          </a:prstGeom>
        </p:spPr>
        <p:txBody>
          <a:bodyPr wrap="square" lIns="0" tIns="0" rIns="0" bIns="0" rtlCol="0" anchor="t">
            <a:spAutoFit/>
          </a:bodyPr>
          <a:lstStyle/>
          <a:p>
            <a:pPr algn="just" defTabSz="342900">
              <a:lnSpc>
                <a:spcPts val="2730"/>
              </a:lnSpc>
            </a:pPr>
            <a:r>
              <a:rPr lang="en-US" sz="3200" b="1" smtClean="0">
                <a:solidFill>
                  <a:srgbClr val="0033CC"/>
                </a:solidFill>
                <a:latin typeface="Times New Roman" panose="02020603050405020304" pitchFamily="18" charset="0"/>
                <a:cs typeface="Times New Roman" panose="02020603050405020304" pitchFamily="18" charset="0"/>
              </a:rPr>
              <a:t>II-Các </a:t>
            </a:r>
            <a:r>
              <a:rPr lang="en-US" sz="3200" b="1" dirty="0" err="1">
                <a:solidFill>
                  <a:srgbClr val="0033CC"/>
                </a:solidFill>
                <a:latin typeface="Times New Roman" panose="02020603050405020304" pitchFamily="18" charset="0"/>
                <a:cs typeface="Times New Roman" panose="02020603050405020304" pitchFamily="18" charset="0"/>
              </a:rPr>
              <a:t>đặc</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trưng</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cơ</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bản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của</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750054" y="1867026"/>
            <a:ext cx="10638971" cy="2800767"/>
          </a:xfrm>
          <a:prstGeom prst="rect">
            <a:avLst/>
          </a:prstGeom>
        </p:spPr>
        <p:txBody>
          <a:bodyPr wrap="square">
            <a:spAutoFit/>
          </a:bodyPr>
          <a:lstStyle/>
          <a:p>
            <a:pPr algn="just"/>
            <a:r>
              <a:rPr lang="en-US" altLang="en-US" sz="28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a:latin typeface="Times New Roman" panose="02020603050405020304" pitchFamily="18" charset="0"/>
                <a:ea typeface="Times New Roman" panose="02020603050405020304" pitchFamily="18" charset="0"/>
              </a:rPr>
              <a:t>- Kích thước của quần thể là số lượng các cá thể phân bố trong khoảng không gian của quần thể.</a:t>
            </a:r>
          </a:p>
          <a:p>
            <a:pPr algn="just"/>
            <a:r>
              <a:rPr lang="en-US" altLang="en-US" sz="28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a:latin typeface="Times New Roman" panose="02020603050405020304" pitchFamily="18" charset="0"/>
                <a:ea typeface="Times New Roman" panose="02020603050405020304" pitchFamily="18" charset="0"/>
              </a:rPr>
              <a:t>- Mật độ cá thể trong quần thể là số lượng cá thể trên một đơn vị diện tích hay thể tích của quần thể.</a:t>
            </a:r>
          </a:p>
          <a:p>
            <a:pPr algn="just"/>
            <a:r>
              <a:rPr lang="en-US" altLang="en-US" sz="320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smtClean="0">
                <a:latin typeface="Times New Roman" panose="02020603050405020304" pitchFamily="18" charset="0"/>
                <a:ea typeface="Times New Roman" panose="02020603050405020304" pitchFamily="18" charset="0"/>
              </a:rPr>
              <a:t>-</a:t>
            </a:r>
            <a:r>
              <a:rPr lang="en-US" sz="3200">
                <a:latin typeface="Times New Roman" panose="02020603050405020304" pitchFamily="18" charset="0"/>
                <a:ea typeface="Times New Roman" panose="02020603050405020304" pitchFamily="18" charset="0"/>
              </a:rPr>
              <a:t> Tỉ lệ giới </a:t>
            </a:r>
            <a:r>
              <a:rPr lang="en-US" sz="3200" smtClean="0">
                <a:latin typeface="Times New Roman" panose="02020603050405020304" pitchFamily="18" charset="0"/>
                <a:ea typeface="Times New Roman" panose="02020603050405020304" pitchFamily="18" charset="0"/>
              </a:rPr>
              <a:t>tính là tỉ </a:t>
            </a:r>
            <a:r>
              <a:rPr lang="en-US" sz="3200">
                <a:latin typeface="Times New Roman" panose="02020603050405020304" pitchFamily="18" charset="0"/>
                <a:ea typeface="Times New Roman" panose="02020603050405020304" pitchFamily="18" charset="0"/>
              </a:rPr>
              <a:t>lệ giữa số lượng cá thể đực và cá thể cái trong quần thể</a:t>
            </a:r>
            <a:r>
              <a:rPr lang="en-US" sz="3200" smtClean="0">
                <a:latin typeface="Times New Roman" panose="02020603050405020304" pitchFamily="18" charset="0"/>
                <a:ea typeface="Times New Roman" panose="02020603050405020304" pitchFamily="18" charset="0"/>
              </a:rPr>
              <a:t>.</a:t>
            </a:r>
            <a:endParaRPr lang="en-US" sz="32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7278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5625" y="1252311"/>
            <a:ext cx="4781550" cy="3714750"/>
          </a:xfrm>
          <a:prstGeom prst="rect">
            <a:avLst/>
          </a:prstGeom>
        </p:spPr>
      </p:pic>
      <p:sp>
        <p:nvSpPr>
          <p:cNvPr id="3" name="Rectangle 2"/>
          <p:cNvSpPr/>
          <p:nvPr/>
        </p:nvSpPr>
        <p:spPr>
          <a:xfrm>
            <a:off x="319315" y="175093"/>
            <a:ext cx="11176000" cy="1077218"/>
          </a:xfrm>
          <a:prstGeom prst="rect">
            <a:avLst/>
          </a:prstGeom>
        </p:spPr>
        <p:txBody>
          <a:bodyPr wrap="square">
            <a:spAutoFit/>
          </a:bodyPr>
          <a:lstStyle/>
          <a:p>
            <a:pPr algn="just"/>
            <a:r>
              <a:rPr lang="pt-BR" sz="3200" smtClean="0">
                <a:solidFill>
                  <a:srgbClr val="FF0000"/>
                </a:solidFill>
                <a:latin typeface="Times New Roman" panose="02020603050405020304" pitchFamily="18" charset="0"/>
                <a:ea typeface="Times New Roman" panose="02020603050405020304" pitchFamily="18" charset="0"/>
              </a:rPr>
              <a:t>Hãy </a:t>
            </a:r>
            <a:r>
              <a:rPr lang="pt-BR" sz="3200">
                <a:solidFill>
                  <a:srgbClr val="FF0000"/>
                </a:solidFill>
                <a:latin typeface="Times New Roman" panose="02020603050405020304" pitchFamily="18" charset="0"/>
                <a:ea typeface="Times New Roman" panose="02020603050405020304" pitchFamily="18" charset="0"/>
              </a:rPr>
              <a:t>nhận xét mối tương quan về số lượng cá thể của nhóm tuổi trước sinh sản và nhóm tuổi sinh sản trong mỗi kiểu tháp tuổi.</a:t>
            </a:r>
            <a:endParaRPr lang="en-US" sz="3200" dirty="0">
              <a:solidFill>
                <a:srgbClr val="FF0000"/>
              </a:solidFill>
              <a:latin typeface="Times New Roman" panose="02020603050405020304" pitchFamily="18" charset="0"/>
              <a:ea typeface="Times New Roman" panose="02020603050405020304" pitchFamily="18" charset="0"/>
            </a:endParaRPr>
          </a:p>
        </p:txBody>
      </p:sp>
      <p:sp>
        <p:nvSpPr>
          <p:cNvPr id="4" name="Rectangle 3"/>
          <p:cNvSpPr/>
          <p:nvPr/>
        </p:nvSpPr>
        <p:spPr>
          <a:xfrm>
            <a:off x="6049744" y="1560146"/>
            <a:ext cx="5275273" cy="2131033"/>
          </a:xfrm>
          <a:prstGeom prst="rect">
            <a:avLst/>
          </a:prstGeom>
        </p:spPr>
        <p:txBody>
          <a:bodyPr wrap="square">
            <a:spAutoFit/>
          </a:bodyPr>
          <a:lstStyle/>
          <a:p>
            <a:pPr algn="just"/>
            <a:r>
              <a:rPr lang="en-US" sz="3200" dirty="0">
                <a:latin typeface="Times New Roman" panose="02020603050405020304" pitchFamily="18" charset="0"/>
                <a:ea typeface="Calibri" panose="020F0502020204030204" pitchFamily="34" charset="0"/>
              </a:rPr>
              <a:t>- </a:t>
            </a:r>
            <a:r>
              <a:rPr lang="pt-BR" sz="3200" dirty="0">
                <a:latin typeface="Times New Roman" panose="02020603050405020304" pitchFamily="18" charset="0"/>
                <a:ea typeface="Times New Roman" panose="02020603050405020304" pitchFamily="18" charset="0"/>
              </a:rPr>
              <a:t>Quần thể SV có 3 nhóm tuổi:</a:t>
            </a:r>
            <a:endParaRPr lang="en-US" sz="3200" dirty="0">
              <a:latin typeface="Times New Roman" panose="02020603050405020304" pitchFamily="18" charset="0"/>
              <a:ea typeface="Times New Roman" panose="02020603050405020304" pitchFamily="18" charset="0"/>
            </a:endParaRPr>
          </a:p>
          <a:p>
            <a:pPr algn="just"/>
            <a:r>
              <a:rPr lang="pt-BR" sz="3200" dirty="0">
                <a:latin typeface="Times New Roman" panose="02020603050405020304" pitchFamily="18" charset="0"/>
                <a:ea typeface="Times New Roman" panose="02020603050405020304" pitchFamily="18" charset="0"/>
              </a:rPr>
              <a:t>+ Nhóm tuổi trước sinh sản: </a:t>
            </a:r>
            <a:endParaRPr lang="en-US" sz="3200" dirty="0">
              <a:latin typeface="Times New Roman" panose="02020603050405020304" pitchFamily="18" charset="0"/>
              <a:ea typeface="Times New Roman" panose="02020603050405020304" pitchFamily="18" charset="0"/>
            </a:endParaRPr>
          </a:p>
          <a:p>
            <a:pPr algn="just"/>
            <a:r>
              <a:rPr lang="pt-BR" sz="3200" dirty="0">
                <a:latin typeface="Times New Roman" panose="02020603050405020304" pitchFamily="18" charset="0"/>
                <a:ea typeface="Times New Roman" panose="02020603050405020304" pitchFamily="18" charset="0"/>
              </a:rPr>
              <a:t>+ Nhóm tuổi sinh  sản: </a:t>
            </a:r>
            <a:endParaRPr lang="en-US" sz="3200" dirty="0">
              <a:latin typeface="Times New Roman" panose="02020603050405020304" pitchFamily="18" charset="0"/>
              <a:ea typeface="Times New Roman" panose="02020603050405020304" pitchFamily="18" charset="0"/>
            </a:endParaRPr>
          </a:p>
          <a:p>
            <a:pPr algn="just">
              <a:lnSpc>
                <a:spcPct val="114000"/>
              </a:lnSpc>
            </a:pPr>
            <a:r>
              <a:rPr lang="pt-BR" sz="3200" dirty="0">
                <a:latin typeface="Times New Roman" panose="02020603050405020304" pitchFamily="18" charset="0"/>
                <a:ea typeface="Times New Roman" panose="02020603050405020304" pitchFamily="18" charset="0"/>
              </a:rPr>
              <a:t>+ Nhóm tuổi sau sinh sản:</a:t>
            </a:r>
            <a:endParaRPr lang="en-US" sz="3200" dirty="0">
              <a:latin typeface="Times New Roman" panose="02020603050405020304" pitchFamily="18" charset="0"/>
              <a:ea typeface="Times New Roman" panose="02020603050405020304" pitchFamily="18" charset="0"/>
            </a:endParaRPr>
          </a:p>
        </p:txBody>
      </p:sp>
      <p:sp>
        <p:nvSpPr>
          <p:cNvPr id="5" name="Rectangle 4"/>
          <p:cNvSpPr/>
          <p:nvPr/>
        </p:nvSpPr>
        <p:spPr>
          <a:xfrm>
            <a:off x="5936085" y="3691179"/>
            <a:ext cx="5388932" cy="2554545"/>
          </a:xfrm>
          <a:prstGeom prst="rect">
            <a:avLst/>
          </a:prstGeom>
        </p:spPr>
        <p:txBody>
          <a:bodyPr wrap="square">
            <a:spAutoFit/>
          </a:bodyPr>
          <a:lstStyle/>
          <a:p>
            <a:pPr algn="just"/>
            <a:r>
              <a:rPr lang="pt-BR" sz="3200" dirty="0">
                <a:latin typeface="Times New Roman" panose="02020603050405020304" pitchFamily="18" charset="0"/>
                <a:ea typeface="Times New Roman" panose="02020603050405020304" pitchFamily="18" charset="0"/>
              </a:rPr>
              <a:t>- Người ta biểu diễn cấu trúc nhóm tuổi </a:t>
            </a:r>
            <a:r>
              <a:rPr lang="pt-BR" sz="3200">
                <a:latin typeface="Times New Roman" panose="02020603050405020304" pitchFamily="18" charset="0"/>
                <a:ea typeface="Times New Roman" panose="02020603050405020304" pitchFamily="18" charset="0"/>
              </a:rPr>
              <a:t>của </a:t>
            </a:r>
            <a:r>
              <a:rPr lang="pt-BR" sz="3200" smtClean="0">
                <a:latin typeface="Times New Roman" panose="02020603050405020304" pitchFamily="18" charset="0"/>
                <a:ea typeface="Times New Roman" panose="02020603050405020304" pitchFamily="18" charset="0"/>
              </a:rPr>
              <a:t>quần thể </a:t>
            </a:r>
            <a:r>
              <a:rPr lang="pt-BR" sz="3200" dirty="0">
                <a:latin typeface="Times New Roman" panose="02020603050405020304" pitchFamily="18" charset="0"/>
                <a:ea typeface="Times New Roman" panose="02020603050405020304" pitchFamily="18" charset="0"/>
              </a:rPr>
              <a:t>bằng các dạng tháp tuổi: Tháp phát triển, tháp ổn định, tháp suy thoái.</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1254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0479" y="122829"/>
            <a:ext cx="8818123" cy="73698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sp>
        <p:nvSpPr>
          <p:cNvPr id="3" name="Hộp Văn bản 3">
            <a:extLst>
              <a:ext uri="{FF2B5EF4-FFF2-40B4-BE49-F238E27FC236}">
                <a16:creationId xmlns:a16="http://schemas.microsoft.com/office/drawing/2014/main" xmlns="" id="{BDE78902-C591-4978-AE46-7810BFB95054}"/>
              </a:ext>
            </a:extLst>
          </p:cNvPr>
          <p:cNvSpPr txBox="1"/>
          <p:nvPr/>
        </p:nvSpPr>
        <p:spPr>
          <a:xfrm>
            <a:off x="2387312" y="80518"/>
            <a:ext cx="6801757" cy="685124"/>
          </a:xfrm>
          <a:prstGeom prst="rect">
            <a:avLst/>
          </a:prstGeom>
          <a:noFill/>
        </p:spPr>
        <p:txBody>
          <a:bodyPr wrap="square">
            <a:spAutoFit/>
          </a:bodyPr>
          <a:lstStyle/>
          <a:p>
            <a:pPr algn="ctr">
              <a:lnSpc>
                <a:spcPct val="107000"/>
              </a:lnSpc>
              <a:spcAft>
                <a:spcPts val="800"/>
              </a:spcAft>
            </a:pPr>
            <a:r>
              <a:rPr lang="en-US" sz="3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42</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QUẦN THỂ SINH VẬT</a:t>
            </a:r>
          </a:p>
        </p:txBody>
      </p:sp>
      <p:sp>
        <p:nvSpPr>
          <p:cNvPr id="4" name="TextBox 17">
            <a:extLst>
              <a:ext uri="{FF2B5EF4-FFF2-40B4-BE49-F238E27FC236}">
                <a16:creationId xmlns:a16="http://schemas.microsoft.com/office/drawing/2014/main" xmlns="" id="{E9DBC067-D6D4-4436-BDE2-870A708FD924}"/>
              </a:ext>
            </a:extLst>
          </p:cNvPr>
          <p:cNvSpPr txBox="1"/>
          <p:nvPr/>
        </p:nvSpPr>
        <p:spPr>
          <a:xfrm>
            <a:off x="267153" y="1064420"/>
            <a:ext cx="5436961" cy="346249"/>
          </a:xfrm>
          <a:prstGeom prst="rect">
            <a:avLst/>
          </a:prstGeom>
        </p:spPr>
        <p:txBody>
          <a:bodyPr wrap="square" lIns="0" tIns="0" rIns="0" bIns="0" rtlCol="0" anchor="t">
            <a:spAutoFit/>
          </a:bodyPr>
          <a:lstStyle/>
          <a:p>
            <a:pPr defTabSz="342900">
              <a:lnSpc>
                <a:spcPts val="2730"/>
              </a:lnSpc>
            </a:pPr>
            <a:r>
              <a:rPr lang="en-US" sz="3200">
                <a:solidFill>
                  <a:srgbClr val="0033CC"/>
                </a:solidFill>
                <a:latin typeface="Times New Roman" panose="02020603050405020304" pitchFamily="18" charset="0"/>
                <a:cs typeface="Times New Roman" panose="02020603050405020304" pitchFamily="18" charset="0"/>
              </a:rPr>
              <a:t> </a:t>
            </a:r>
            <a:r>
              <a:rPr lang="en-US" sz="3200" b="1" smtClean="0">
                <a:solidFill>
                  <a:srgbClr val="0033CC"/>
                </a:solidFill>
                <a:latin typeface="Times New Roman" panose="02020603050405020304" pitchFamily="18" charset="0"/>
                <a:cs typeface="Times New Roman" panose="02020603050405020304" pitchFamily="18" charset="0"/>
              </a:rPr>
              <a:t>I</a:t>
            </a:r>
            <a:r>
              <a:rPr lang="en-US" sz="3200" b="1">
                <a:solidFill>
                  <a:srgbClr val="0033CC"/>
                </a:solidFill>
                <a:latin typeface="Times New Roman" panose="02020603050405020304" pitchFamily="18" charset="0"/>
                <a:cs typeface="Times New Roman" panose="02020603050405020304" pitchFamily="18" charset="0"/>
              </a:rPr>
              <a:t>-</a:t>
            </a:r>
            <a:r>
              <a:rPr lang="en-US" sz="3200" b="1" smtClean="0">
                <a:solidFill>
                  <a:srgbClr val="0033CC"/>
                </a:solidFill>
                <a:latin typeface="Times New Roman" panose="02020603050405020304" pitchFamily="18" charset="0"/>
                <a:cs typeface="Times New Roman" panose="02020603050405020304" pitchFamily="18" charset="0"/>
              </a:rPr>
              <a:t>Khái </a:t>
            </a:r>
            <a:r>
              <a:rPr lang="en-US" sz="3200" b="1" dirty="0" err="1">
                <a:solidFill>
                  <a:srgbClr val="0033CC"/>
                </a:solidFill>
                <a:latin typeface="Times New Roman" panose="02020603050405020304" pitchFamily="18" charset="0"/>
                <a:cs typeface="Times New Roman" panose="02020603050405020304" pitchFamily="18" charset="0"/>
              </a:rPr>
              <a:t>niệm</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sinh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vật</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6" name="TextBox 17">
            <a:extLst>
              <a:ext uri="{FF2B5EF4-FFF2-40B4-BE49-F238E27FC236}">
                <a16:creationId xmlns:a16="http://schemas.microsoft.com/office/drawing/2014/main" xmlns="" id="{E8E9B473-A9CA-4BCF-BC7F-20C7667D0E39}"/>
              </a:ext>
            </a:extLst>
          </p:cNvPr>
          <p:cNvSpPr txBox="1"/>
          <p:nvPr/>
        </p:nvSpPr>
        <p:spPr>
          <a:xfrm>
            <a:off x="391004" y="1499168"/>
            <a:ext cx="7706516" cy="367858"/>
          </a:xfrm>
          <a:prstGeom prst="rect">
            <a:avLst/>
          </a:prstGeom>
        </p:spPr>
        <p:txBody>
          <a:bodyPr wrap="square" lIns="0" tIns="0" rIns="0" bIns="0" rtlCol="0" anchor="t">
            <a:spAutoFit/>
          </a:bodyPr>
          <a:lstStyle/>
          <a:p>
            <a:pPr algn="just" defTabSz="342900">
              <a:lnSpc>
                <a:spcPts val="2730"/>
              </a:lnSpc>
            </a:pPr>
            <a:r>
              <a:rPr lang="en-US" sz="3200" b="1" smtClean="0">
                <a:solidFill>
                  <a:srgbClr val="0033CC"/>
                </a:solidFill>
                <a:latin typeface="Times New Roman" panose="02020603050405020304" pitchFamily="18" charset="0"/>
                <a:cs typeface="Times New Roman" panose="02020603050405020304" pitchFamily="18" charset="0"/>
              </a:rPr>
              <a:t>II-Các </a:t>
            </a:r>
            <a:r>
              <a:rPr lang="en-US" sz="3200" b="1" dirty="0" err="1">
                <a:solidFill>
                  <a:srgbClr val="0033CC"/>
                </a:solidFill>
                <a:latin typeface="Times New Roman" panose="02020603050405020304" pitchFamily="18" charset="0"/>
                <a:cs typeface="Times New Roman" panose="02020603050405020304" pitchFamily="18" charset="0"/>
              </a:rPr>
              <a:t>đặc</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trưng</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cơ</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bản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của</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750054" y="1867026"/>
            <a:ext cx="10638971" cy="4154984"/>
          </a:xfrm>
          <a:prstGeom prst="rect">
            <a:avLst/>
          </a:prstGeom>
        </p:spPr>
        <p:txBody>
          <a:bodyPr wrap="square">
            <a:spAutoFit/>
          </a:bodyPr>
          <a:lstStyle/>
          <a:p>
            <a:pPr algn="just"/>
            <a:r>
              <a:rPr lang="en-US" altLang="en-US" sz="28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a:latin typeface="Times New Roman" panose="02020603050405020304" pitchFamily="18" charset="0"/>
                <a:ea typeface="Times New Roman" panose="02020603050405020304" pitchFamily="18" charset="0"/>
              </a:rPr>
              <a:t>- Kích thước của quần thể là số lượng các cá thể phân bố trong khoảng không gian của quần thể.</a:t>
            </a:r>
          </a:p>
          <a:p>
            <a:pPr algn="just"/>
            <a:r>
              <a:rPr lang="en-US" altLang="en-US" sz="28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a:latin typeface="Times New Roman" panose="02020603050405020304" pitchFamily="18" charset="0"/>
                <a:ea typeface="Times New Roman" panose="02020603050405020304" pitchFamily="18" charset="0"/>
              </a:rPr>
              <a:t>- Mật độ cá thể trong quần thể là số lượng cá thể trên một đơn vị diện tích hay thể tích của quần thể.</a:t>
            </a:r>
          </a:p>
          <a:p>
            <a:pPr algn="just"/>
            <a:r>
              <a:rPr lang="en-US" altLang="en-US" sz="280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smtClean="0">
                <a:latin typeface="Times New Roman" panose="02020603050405020304" pitchFamily="18" charset="0"/>
                <a:ea typeface="Times New Roman" panose="02020603050405020304" pitchFamily="18" charset="0"/>
              </a:rPr>
              <a:t>-</a:t>
            </a:r>
            <a:r>
              <a:rPr lang="en-US" sz="2800">
                <a:latin typeface="Times New Roman" panose="02020603050405020304" pitchFamily="18" charset="0"/>
                <a:ea typeface="Times New Roman" panose="02020603050405020304" pitchFamily="18" charset="0"/>
              </a:rPr>
              <a:t> Tỉ lệ giới </a:t>
            </a:r>
            <a:r>
              <a:rPr lang="en-US" sz="2800" smtClean="0">
                <a:latin typeface="Times New Roman" panose="02020603050405020304" pitchFamily="18" charset="0"/>
                <a:ea typeface="Times New Roman" panose="02020603050405020304" pitchFamily="18" charset="0"/>
              </a:rPr>
              <a:t>tính là tỉ </a:t>
            </a:r>
            <a:r>
              <a:rPr lang="en-US" sz="2800">
                <a:latin typeface="Times New Roman" panose="02020603050405020304" pitchFamily="18" charset="0"/>
                <a:ea typeface="Times New Roman" panose="02020603050405020304" pitchFamily="18" charset="0"/>
              </a:rPr>
              <a:t>lệ giữa số lượng cá thể đực và cá thể cái trong quần thể.</a:t>
            </a:r>
          </a:p>
          <a:p>
            <a:pPr algn="just"/>
            <a:r>
              <a:rPr lang="en-US" altLang="en-US" sz="32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smtClean="0">
                <a:latin typeface="Times New Roman" panose="02020603050405020304" pitchFamily="18" charset="0"/>
                <a:ea typeface="Times New Roman" panose="02020603050405020304" pitchFamily="18" charset="0"/>
              </a:rPr>
              <a:t>-</a:t>
            </a:r>
            <a:r>
              <a:rPr lang="en-US" sz="3200">
                <a:latin typeface="Times New Roman" panose="02020603050405020304" pitchFamily="18" charset="0"/>
                <a:ea typeface="Times New Roman" panose="02020603050405020304" pitchFamily="18" charset="0"/>
              </a:rPr>
              <a:t> Nhóm </a:t>
            </a:r>
            <a:r>
              <a:rPr lang="en-US" sz="3200" smtClean="0">
                <a:latin typeface="Times New Roman" panose="02020603050405020304" pitchFamily="18" charset="0"/>
                <a:ea typeface="Times New Roman" panose="02020603050405020304" pitchFamily="18" charset="0"/>
              </a:rPr>
              <a:t>tuổi: ở quần </a:t>
            </a:r>
            <a:r>
              <a:rPr lang="en-US" sz="3200">
                <a:latin typeface="Times New Roman" panose="02020603050405020304" pitchFamily="18" charset="0"/>
                <a:ea typeface="Times New Roman" panose="02020603050405020304" pitchFamily="18" charset="0"/>
              </a:rPr>
              <a:t>thể có nhiều nhóm tuổi, mỗi nhóm tuổi có ý nghĩa sinh thái khác nhau và được biểu thị bằng các kiểu tháp tuổi.</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6709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8675" y="1543050"/>
            <a:ext cx="10534650" cy="3771900"/>
          </a:xfrm>
          <a:prstGeom prst="rect">
            <a:avLst/>
          </a:prstGeom>
        </p:spPr>
      </p:pic>
    </p:spTree>
    <p:extLst>
      <p:ext uri="{BB962C8B-B14F-4D97-AF65-F5344CB8AC3E}">
        <p14:creationId xmlns:p14="http://schemas.microsoft.com/office/powerpoint/2010/main" val="2893537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0479" y="122829"/>
            <a:ext cx="8818123" cy="73698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sp>
        <p:nvSpPr>
          <p:cNvPr id="3" name="Hộp Văn bản 3">
            <a:extLst>
              <a:ext uri="{FF2B5EF4-FFF2-40B4-BE49-F238E27FC236}">
                <a16:creationId xmlns:a16="http://schemas.microsoft.com/office/drawing/2014/main" xmlns="" id="{BDE78902-C591-4978-AE46-7810BFB95054}"/>
              </a:ext>
            </a:extLst>
          </p:cNvPr>
          <p:cNvSpPr txBox="1"/>
          <p:nvPr/>
        </p:nvSpPr>
        <p:spPr>
          <a:xfrm>
            <a:off x="2387312" y="80518"/>
            <a:ext cx="6801757" cy="685124"/>
          </a:xfrm>
          <a:prstGeom prst="rect">
            <a:avLst/>
          </a:prstGeom>
          <a:noFill/>
        </p:spPr>
        <p:txBody>
          <a:bodyPr wrap="square">
            <a:spAutoFit/>
          </a:bodyPr>
          <a:lstStyle/>
          <a:p>
            <a:pPr algn="ctr">
              <a:lnSpc>
                <a:spcPct val="107000"/>
              </a:lnSpc>
              <a:spcAft>
                <a:spcPts val="800"/>
              </a:spcAft>
            </a:pPr>
            <a:r>
              <a:rPr lang="en-US" sz="3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42</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QUẦN THỂ SINH VẬT</a:t>
            </a:r>
          </a:p>
        </p:txBody>
      </p:sp>
      <p:sp>
        <p:nvSpPr>
          <p:cNvPr id="4" name="TextBox 17">
            <a:extLst>
              <a:ext uri="{FF2B5EF4-FFF2-40B4-BE49-F238E27FC236}">
                <a16:creationId xmlns:a16="http://schemas.microsoft.com/office/drawing/2014/main" xmlns="" id="{E9DBC067-D6D4-4436-BDE2-870A708FD924}"/>
              </a:ext>
            </a:extLst>
          </p:cNvPr>
          <p:cNvSpPr txBox="1"/>
          <p:nvPr/>
        </p:nvSpPr>
        <p:spPr>
          <a:xfrm>
            <a:off x="267153" y="1064420"/>
            <a:ext cx="5436961" cy="346249"/>
          </a:xfrm>
          <a:prstGeom prst="rect">
            <a:avLst/>
          </a:prstGeom>
        </p:spPr>
        <p:txBody>
          <a:bodyPr wrap="square" lIns="0" tIns="0" rIns="0" bIns="0" rtlCol="0" anchor="t">
            <a:spAutoFit/>
          </a:bodyPr>
          <a:lstStyle/>
          <a:p>
            <a:pPr defTabSz="342900">
              <a:lnSpc>
                <a:spcPts val="2730"/>
              </a:lnSpc>
            </a:pPr>
            <a:r>
              <a:rPr lang="en-US" sz="3200">
                <a:solidFill>
                  <a:srgbClr val="0033CC"/>
                </a:solidFill>
                <a:latin typeface="Times New Roman" panose="02020603050405020304" pitchFamily="18" charset="0"/>
                <a:cs typeface="Times New Roman" panose="02020603050405020304" pitchFamily="18" charset="0"/>
              </a:rPr>
              <a:t> </a:t>
            </a:r>
            <a:r>
              <a:rPr lang="en-US" sz="3200" b="1" smtClean="0">
                <a:solidFill>
                  <a:srgbClr val="0033CC"/>
                </a:solidFill>
                <a:latin typeface="Times New Roman" panose="02020603050405020304" pitchFamily="18" charset="0"/>
                <a:cs typeface="Times New Roman" panose="02020603050405020304" pitchFamily="18" charset="0"/>
              </a:rPr>
              <a:t>I</a:t>
            </a:r>
            <a:r>
              <a:rPr lang="en-US" sz="3200" b="1">
                <a:solidFill>
                  <a:srgbClr val="0033CC"/>
                </a:solidFill>
                <a:latin typeface="Times New Roman" panose="02020603050405020304" pitchFamily="18" charset="0"/>
                <a:cs typeface="Times New Roman" panose="02020603050405020304" pitchFamily="18" charset="0"/>
              </a:rPr>
              <a:t>-</a:t>
            </a:r>
            <a:r>
              <a:rPr lang="en-US" sz="3200" b="1" smtClean="0">
                <a:solidFill>
                  <a:srgbClr val="0033CC"/>
                </a:solidFill>
                <a:latin typeface="Times New Roman" panose="02020603050405020304" pitchFamily="18" charset="0"/>
                <a:cs typeface="Times New Roman" panose="02020603050405020304" pitchFamily="18" charset="0"/>
              </a:rPr>
              <a:t>Khái </a:t>
            </a:r>
            <a:r>
              <a:rPr lang="en-US" sz="3200" b="1" dirty="0" err="1">
                <a:solidFill>
                  <a:srgbClr val="0033CC"/>
                </a:solidFill>
                <a:latin typeface="Times New Roman" panose="02020603050405020304" pitchFamily="18" charset="0"/>
                <a:cs typeface="Times New Roman" panose="02020603050405020304" pitchFamily="18" charset="0"/>
              </a:rPr>
              <a:t>niệm</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sinh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vật</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6" name="TextBox 17">
            <a:extLst>
              <a:ext uri="{FF2B5EF4-FFF2-40B4-BE49-F238E27FC236}">
                <a16:creationId xmlns:a16="http://schemas.microsoft.com/office/drawing/2014/main" xmlns="" id="{E8E9B473-A9CA-4BCF-BC7F-20C7667D0E39}"/>
              </a:ext>
            </a:extLst>
          </p:cNvPr>
          <p:cNvSpPr txBox="1"/>
          <p:nvPr/>
        </p:nvSpPr>
        <p:spPr>
          <a:xfrm>
            <a:off x="391004" y="1499168"/>
            <a:ext cx="7706516" cy="367858"/>
          </a:xfrm>
          <a:prstGeom prst="rect">
            <a:avLst/>
          </a:prstGeom>
        </p:spPr>
        <p:txBody>
          <a:bodyPr wrap="square" lIns="0" tIns="0" rIns="0" bIns="0" rtlCol="0" anchor="t">
            <a:spAutoFit/>
          </a:bodyPr>
          <a:lstStyle/>
          <a:p>
            <a:pPr algn="just" defTabSz="342900">
              <a:lnSpc>
                <a:spcPts val="2730"/>
              </a:lnSpc>
            </a:pPr>
            <a:r>
              <a:rPr lang="en-US" sz="3200" b="1" smtClean="0">
                <a:solidFill>
                  <a:srgbClr val="0033CC"/>
                </a:solidFill>
                <a:latin typeface="Times New Roman" panose="02020603050405020304" pitchFamily="18" charset="0"/>
                <a:cs typeface="Times New Roman" panose="02020603050405020304" pitchFamily="18" charset="0"/>
              </a:rPr>
              <a:t>II-Các </a:t>
            </a:r>
            <a:r>
              <a:rPr lang="en-US" sz="3200" b="1" dirty="0" err="1">
                <a:solidFill>
                  <a:srgbClr val="0033CC"/>
                </a:solidFill>
                <a:latin typeface="Times New Roman" panose="02020603050405020304" pitchFamily="18" charset="0"/>
                <a:cs typeface="Times New Roman" panose="02020603050405020304" pitchFamily="18" charset="0"/>
              </a:rPr>
              <a:t>đặc</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trưng</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cơ</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bản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của</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750054" y="1867026"/>
            <a:ext cx="10638971" cy="5016758"/>
          </a:xfrm>
          <a:prstGeom prst="rect">
            <a:avLst/>
          </a:prstGeom>
        </p:spPr>
        <p:txBody>
          <a:bodyPr wrap="square">
            <a:spAutoFit/>
          </a:bodyPr>
          <a:lstStyle/>
          <a:p>
            <a:pPr algn="just"/>
            <a:r>
              <a:rPr lang="en-US" altLang="en-US" sz="28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a:latin typeface="Times New Roman" panose="02020603050405020304" pitchFamily="18" charset="0"/>
                <a:ea typeface="Times New Roman" panose="02020603050405020304" pitchFamily="18" charset="0"/>
              </a:rPr>
              <a:t>- Kích thước của quần thể là số lượng các cá thể phân bố trong khoảng không gian của quần thể.</a:t>
            </a:r>
          </a:p>
          <a:p>
            <a:pPr algn="just"/>
            <a:r>
              <a:rPr lang="en-US" altLang="en-US" sz="28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a:latin typeface="Times New Roman" panose="02020603050405020304" pitchFamily="18" charset="0"/>
                <a:ea typeface="Times New Roman" panose="02020603050405020304" pitchFamily="18" charset="0"/>
              </a:rPr>
              <a:t>- Mật độ cá thể trong quần thể là số lượng cá thể trên một đơn vị diện tích hay thể tích của quần thể.</a:t>
            </a:r>
          </a:p>
          <a:p>
            <a:pPr algn="just"/>
            <a:r>
              <a:rPr lang="en-US" altLang="en-US" sz="280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smtClean="0">
                <a:latin typeface="Times New Roman" panose="02020603050405020304" pitchFamily="18" charset="0"/>
                <a:ea typeface="Times New Roman" panose="02020603050405020304" pitchFamily="18" charset="0"/>
              </a:rPr>
              <a:t>-</a:t>
            </a:r>
            <a:r>
              <a:rPr lang="en-US" sz="2800">
                <a:latin typeface="Times New Roman" panose="02020603050405020304" pitchFamily="18" charset="0"/>
                <a:ea typeface="Times New Roman" panose="02020603050405020304" pitchFamily="18" charset="0"/>
              </a:rPr>
              <a:t> Tỉ lệ giới </a:t>
            </a:r>
            <a:r>
              <a:rPr lang="en-US" sz="2800" smtClean="0">
                <a:latin typeface="Times New Roman" panose="02020603050405020304" pitchFamily="18" charset="0"/>
                <a:ea typeface="Times New Roman" panose="02020603050405020304" pitchFamily="18" charset="0"/>
              </a:rPr>
              <a:t>tính là tỉ </a:t>
            </a:r>
            <a:r>
              <a:rPr lang="en-US" sz="2800">
                <a:latin typeface="Times New Roman" panose="02020603050405020304" pitchFamily="18" charset="0"/>
                <a:ea typeface="Times New Roman" panose="02020603050405020304" pitchFamily="18" charset="0"/>
              </a:rPr>
              <a:t>lệ giữa số lượng cá thể đực và cá thể cái trong quần thể.</a:t>
            </a:r>
          </a:p>
          <a:p>
            <a:pPr algn="just"/>
            <a:r>
              <a:rPr lang="en-US" altLang="en-US" sz="280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smtClean="0">
                <a:latin typeface="Times New Roman" panose="02020603050405020304" pitchFamily="18" charset="0"/>
                <a:ea typeface="Times New Roman" panose="02020603050405020304" pitchFamily="18" charset="0"/>
              </a:rPr>
              <a:t>-</a:t>
            </a:r>
            <a:r>
              <a:rPr lang="en-US" sz="2800">
                <a:latin typeface="Times New Roman" panose="02020603050405020304" pitchFamily="18" charset="0"/>
                <a:ea typeface="Times New Roman" panose="02020603050405020304" pitchFamily="18" charset="0"/>
              </a:rPr>
              <a:t> Nhóm </a:t>
            </a:r>
            <a:r>
              <a:rPr lang="en-US" sz="2800" smtClean="0">
                <a:latin typeface="Times New Roman" panose="02020603050405020304" pitchFamily="18" charset="0"/>
                <a:ea typeface="Times New Roman" panose="02020603050405020304" pitchFamily="18" charset="0"/>
              </a:rPr>
              <a:t>tuổi: ở quần </a:t>
            </a:r>
            <a:r>
              <a:rPr lang="en-US" sz="2800">
                <a:latin typeface="Times New Roman" panose="02020603050405020304" pitchFamily="18" charset="0"/>
                <a:ea typeface="Times New Roman" panose="02020603050405020304" pitchFamily="18" charset="0"/>
              </a:rPr>
              <a:t>thể có nhiều nhóm tuổi, mỗi nhóm tuổi có ý nghĩa sinh thái khác nhau và được biểu thị bằng các kiểu tháp tuổi</a:t>
            </a:r>
            <a:r>
              <a:rPr lang="en-US" sz="2800" smtClean="0">
                <a:latin typeface="Times New Roman" panose="02020603050405020304" pitchFamily="18" charset="0"/>
                <a:ea typeface="Times New Roman" panose="02020603050405020304" pitchFamily="18" charset="0"/>
              </a:rPr>
              <a:t>.</a:t>
            </a:r>
          </a:p>
          <a:p>
            <a:pPr algn="just"/>
            <a:r>
              <a:rPr lang="en-US" altLang="en-US" sz="32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a:latin typeface="Times New Roman" panose="02020603050405020304" pitchFamily="18" charset="0"/>
                <a:ea typeface="Times New Roman" panose="02020603050405020304" pitchFamily="18" charset="0"/>
              </a:rPr>
              <a:t>- </a:t>
            </a:r>
            <a:r>
              <a:rPr lang="en-US" sz="3200" smtClean="0">
                <a:latin typeface="Times New Roman" panose="02020603050405020304" pitchFamily="18" charset="0"/>
                <a:ea typeface="Times New Roman" panose="02020603050405020304" pitchFamily="18" charset="0"/>
              </a:rPr>
              <a:t>Phân bố cá thể trong quần thể có 3 kiểu: phân bố đều, phân bố theo nhóm và phân bố ngẫu nhiên.</a:t>
            </a:r>
            <a:endParaRPr lang="en-US" sz="3200">
              <a:latin typeface="Times New Roman" panose="02020603050405020304" pitchFamily="18" charset="0"/>
              <a:ea typeface="Times New Roman" panose="02020603050405020304" pitchFamily="18" charset="0"/>
            </a:endParaRPr>
          </a:p>
          <a:p>
            <a:pPr algn="just"/>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15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0479" y="122829"/>
            <a:ext cx="8818123" cy="73698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sp>
        <p:nvSpPr>
          <p:cNvPr id="3" name="Hộp Văn bản 3">
            <a:extLst>
              <a:ext uri="{FF2B5EF4-FFF2-40B4-BE49-F238E27FC236}">
                <a16:creationId xmlns:a16="http://schemas.microsoft.com/office/drawing/2014/main" xmlns="" id="{BDE78902-C591-4978-AE46-7810BFB95054}"/>
              </a:ext>
            </a:extLst>
          </p:cNvPr>
          <p:cNvSpPr txBox="1"/>
          <p:nvPr/>
        </p:nvSpPr>
        <p:spPr>
          <a:xfrm>
            <a:off x="2387312" y="80518"/>
            <a:ext cx="6801757" cy="685124"/>
          </a:xfrm>
          <a:prstGeom prst="rect">
            <a:avLst/>
          </a:prstGeom>
          <a:noFill/>
        </p:spPr>
        <p:txBody>
          <a:bodyPr wrap="square">
            <a:spAutoFit/>
          </a:bodyPr>
          <a:lstStyle/>
          <a:p>
            <a:pPr algn="ctr">
              <a:lnSpc>
                <a:spcPct val="107000"/>
              </a:lnSpc>
              <a:spcAft>
                <a:spcPts val="800"/>
              </a:spcAft>
            </a:pPr>
            <a:r>
              <a:rPr lang="en-US" sz="3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42</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QUẦN THỂ SINH VẬT</a:t>
            </a:r>
          </a:p>
        </p:txBody>
      </p:sp>
      <p:sp>
        <p:nvSpPr>
          <p:cNvPr id="4" name="TextBox 17">
            <a:extLst>
              <a:ext uri="{FF2B5EF4-FFF2-40B4-BE49-F238E27FC236}">
                <a16:creationId xmlns:a16="http://schemas.microsoft.com/office/drawing/2014/main" xmlns="" id="{E9DBC067-D6D4-4436-BDE2-870A708FD924}"/>
              </a:ext>
            </a:extLst>
          </p:cNvPr>
          <p:cNvSpPr txBox="1"/>
          <p:nvPr/>
        </p:nvSpPr>
        <p:spPr>
          <a:xfrm>
            <a:off x="267153" y="1064420"/>
            <a:ext cx="5436961" cy="346249"/>
          </a:xfrm>
          <a:prstGeom prst="rect">
            <a:avLst/>
          </a:prstGeom>
        </p:spPr>
        <p:txBody>
          <a:bodyPr wrap="square" lIns="0" tIns="0" rIns="0" bIns="0" rtlCol="0" anchor="t">
            <a:spAutoFit/>
          </a:bodyPr>
          <a:lstStyle/>
          <a:p>
            <a:pPr defTabSz="342900">
              <a:lnSpc>
                <a:spcPts val="2730"/>
              </a:lnSpc>
            </a:pPr>
            <a:r>
              <a:rPr lang="en-US" sz="3200">
                <a:solidFill>
                  <a:srgbClr val="0033CC"/>
                </a:solidFill>
                <a:latin typeface="Times New Roman" panose="02020603050405020304" pitchFamily="18" charset="0"/>
                <a:cs typeface="Times New Roman" panose="02020603050405020304" pitchFamily="18" charset="0"/>
              </a:rPr>
              <a:t> </a:t>
            </a:r>
            <a:r>
              <a:rPr lang="en-US" sz="3200" b="1" smtClean="0">
                <a:solidFill>
                  <a:srgbClr val="0033CC"/>
                </a:solidFill>
                <a:latin typeface="Times New Roman" panose="02020603050405020304" pitchFamily="18" charset="0"/>
                <a:cs typeface="Times New Roman" panose="02020603050405020304" pitchFamily="18" charset="0"/>
              </a:rPr>
              <a:t>I</a:t>
            </a:r>
            <a:r>
              <a:rPr lang="en-US" sz="3200" b="1">
                <a:solidFill>
                  <a:srgbClr val="0033CC"/>
                </a:solidFill>
                <a:latin typeface="Times New Roman" panose="02020603050405020304" pitchFamily="18" charset="0"/>
                <a:cs typeface="Times New Roman" panose="02020603050405020304" pitchFamily="18" charset="0"/>
              </a:rPr>
              <a:t>-</a:t>
            </a:r>
            <a:r>
              <a:rPr lang="en-US" sz="3200" b="1" smtClean="0">
                <a:solidFill>
                  <a:srgbClr val="0033CC"/>
                </a:solidFill>
                <a:latin typeface="Times New Roman" panose="02020603050405020304" pitchFamily="18" charset="0"/>
                <a:cs typeface="Times New Roman" panose="02020603050405020304" pitchFamily="18" charset="0"/>
              </a:rPr>
              <a:t>Khái </a:t>
            </a:r>
            <a:r>
              <a:rPr lang="en-US" sz="3200" b="1" dirty="0" err="1">
                <a:solidFill>
                  <a:srgbClr val="0033CC"/>
                </a:solidFill>
                <a:latin typeface="Times New Roman" panose="02020603050405020304" pitchFamily="18" charset="0"/>
                <a:cs typeface="Times New Roman" panose="02020603050405020304" pitchFamily="18" charset="0"/>
              </a:rPr>
              <a:t>niệm</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sinh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vật</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5" name="TextBox 17">
            <a:extLst>
              <a:ext uri="{FF2B5EF4-FFF2-40B4-BE49-F238E27FC236}">
                <a16:creationId xmlns:a16="http://schemas.microsoft.com/office/drawing/2014/main" xmlns="" id="{E8E9B473-A9CA-4BCF-BC7F-20C7667D0E39}"/>
              </a:ext>
            </a:extLst>
          </p:cNvPr>
          <p:cNvSpPr txBox="1"/>
          <p:nvPr/>
        </p:nvSpPr>
        <p:spPr>
          <a:xfrm>
            <a:off x="391004" y="1499168"/>
            <a:ext cx="7706516" cy="367858"/>
          </a:xfrm>
          <a:prstGeom prst="rect">
            <a:avLst/>
          </a:prstGeom>
        </p:spPr>
        <p:txBody>
          <a:bodyPr wrap="square" lIns="0" tIns="0" rIns="0" bIns="0" rtlCol="0" anchor="t">
            <a:spAutoFit/>
          </a:bodyPr>
          <a:lstStyle/>
          <a:p>
            <a:pPr algn="just" defTabSz="342900">
              <a:lnSpc>
                <a:spcPts val="2730"/>
              </a:lnSpc>
            </a:pPr>
            <a:r>
              <a:rPr lang="en-US" sz="3200" b="1" smtClean="0">
                <a:solidFill>
                  <a:srgbClr val="0033CC"/>
                </a:solidFill>
                <a:latin typeface="Times New Roman" panose="02020603050405020304" pitchFamily="18" charset="0"/>
                <a:cs typeface="Times New Roman" panose="02020603050405020304" pitchFamily="18" charset="0"/>
              </a:rPr>
              <a:t>II-Các </a:t>
            </a:r>
            <a:r>
              <a:rPr lang="en-US" sz="3200" b="1" dirty="0" err="1">
                <a:solidFill>
                  <a:srgbClr val="0033CC"/>
                </a:solidFill>
                <a:latin typeface="Times New Roman" panose="02020603050405020304" pitchFamily="18" charset="0"/>
                <a:cs typeface="Times New Roman" panose="02020603050405020304" pitchFamily="18" charset="0"/>
              </a:rPr>
              <a:t>đặc</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trưng</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cơ</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bản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của</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6" name="TextBox 17">
            <a:extLst>
              <a:ext uri="{FF2B5EF4-FFF2-40B4-BE49-F238E27FC236}">
                <a16:creationId xmlns:a16="http://schemas.microsoft.com/office/drawing/2014/main" xmlns="" id="{E8E9B473-A9CA-4BCF-BC7F-20C7667D0E39}"/>
              </a:ext>
            </a:extLst>
          </p:cNvPr>
          <p:cNvSpPr txBox="1"/>
          <p:nvPr/>
        </p:nvSpPr>
        <p:spPr>
          <a:xfrm>
            <a:off x="391004" y="1955525"/>
            <a:ext cx="7965777" cy="367858"/>
          </a:xfrm>
          <a:prstGeom prst="rect">
            <a:avLst/>
          </a:prstGeom>
        </p:spPr>
        <p:txBody>
          <a:bodyPr wrap="square" lIns="0" tIns="0" rIns="0" bIns="0" rtlCol="0" anchor="t">
            <a:spAutoFit/>
          </a:bodyPr>
          <a:lstStyle/>
          <a:p>
            <a:pPr algn="just" defTabSz="342900">
              <a:lnSpc>
                <a:spcPts val="2730"/>
              </a:lnSpc>
            </a:pPr>
            <a:r>
              <a:rPr lang="en-US" sz="3200" b="1" smtClean="0">
                <a:solidFill>
                  <a:srgbClr val="0033CC"/>
                </a:solidFill>
                <a:latin typeface="Times New Roman" panose="02020603050405020304" pitchFamily="18" charset="0"/>
                <a:cs typeface="Times New Roman" panose="02020603050405020304" pitchFamily="18" charset="0"/>
              </a:rPr>
              <a:t>III-Biện </a:t>
            </a:r>
            <a:r>
              <a:rPr lang="en-US" sz="3200" b="1" dirty="0" err="1">
                <a:solidFill>
                  <a:srgbClr val="0033CC"/>
                </a:solidFill>
                <a:latin typeface="Times New Roman" panose="02020603050405020304" pitchFamily="18" charset="0"/>
                <a:cs typeface="Times New Roman" panose="02020603050405020304" pitchFamily="18" charset="0"/>
              </a:rPr>
              <a:t>pháp</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err="1">
                <a:solidFill>
                  <a:srgbClr val="0033CC"/>
                </a:solidFill>
                <a:latin typeface="Times New Roman" panose="02020603050405020304" pitchFamily="18" charset="0"/>
                <a:cs typeface="Times New Roman" panose="02020603050405020304" pitchFamily="18" charset="0"/>
              </a:rPr>
              <a:t>bảo</a:t>
            </a:r>
            <a:r>
              <a:rPr lang="en-US" sz="3200" b="1">
                <a:solidFill>
                  <a:srgbClr val="0033CC"/>
                </a:solidFill>
                <a:latin typeface="Times New Roman" panose="02020603050405020304" pitchFamily="18" charset="0"/>
                <a:cs typeface="Times New Roman" panose="02020603050405020304" pitchFamily="18" charset="0"/>
              </a:rPr>
              <a:t> </a:t>
            </a:r>
            <a:r>
              <a:rPr lang="en-US" sz="3200" b="1" smtClean="0">
                <a:solidFill>
                  <a:srgbClr val="0033CC"/>
                </a:solidFill>
                <a:latin typeface="Times New Roman" panose="02020603050405020304" pitchFamily="18" charset="0"/>
                <a:cs typeface="Times New Roman" panose="02020603050405020304" pitchFamily="18" charset="0"/>
              </a:rPr>
              <a:t>vệ quần </a:t>
            </a:r>
            <a:r>
              <a:rPr lang="en-US" sz="3200" b="1" dirty="0" err="1">
                <a:solidFill>
                  <a:srgbClr val="0033CC"/>
                </a:solidFill>
                <a:latin typeface="Times New Roman" panose="02020603050405020304" pitchFamily="18" charset="0"/>
                <a:cs typeface="Times New Roman" panose="02020603050405020304" pitchFamily="18" charset="0"/>
              </a:rPr>
              <a:t>thể</a:t>
            </a:r>
            <a:endParaRPr lang="en-US" sz="32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04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ìm &quot;lời giải&quot; cho voọc Cát B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317" y="699058"/>
            <a:ext cx="4514850" cy="30003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4277" y="699058"/>
            <a:ext cx="6900923" cy="3046988"/>
          </a:xfrm>
          <a:prstGeom prst="rect">
            <a:avLst/>
          </a:prstGeom>
        </p:spPr>
        <p:txBody>
          <a:bodyPr wrap="square">
            <a:spAutoFit/>
          </a:bodyPr>
          <a:lstStyle/>
          <a:p>
            <a:pPr algn="just"/>
            <a:r>
              <a:rPr lang="en-US" sz="3200" smtClean="0">
                <a:solidFill>
                  <a:srgbClr val="0033CC"/>
                </a:solidFill>
                <a:latin typeface="Times New Roman" panose="02020603050405020304" pitchFamily="18" charset="0"/>
                <a:ea typeface="Calibri" panose="020F0502020204030204" pitchFamily="34" charset="0"/>
              </a:rPr>
              <a:t>1. </a:t>
            </a:r>
            <a:r>
              <a:rPr lang="en-US" sz="3200" dirty="0" err="1">
                <a:solidFill>
                  <a:srgbClr val="0033CC"/>
                </a:solidFill>
                <a:latin typeface="Times New Roman" panose="02020603050405020304" pitchFamily="18" charset="0"/>
                <a:ea typeface="Calibri" panose="020F0502020204030204" pitchFamily="34" charset="0"/>
              </a:rPr>
              <a:t>Tại</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sao</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bảo</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vệ</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môi</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trường</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sống</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của</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quần</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thể</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chính</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là</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bảo</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vệ</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quần</a:t>
            </a:r>
            <a:r>
              <a:rPr lang="en-US" sz="3200" dirty="0">
                <a:solidFill>
                  <a:srgbClr val="0033CC"/>
                </a:solidFill>
                <a:latin typeface="Times New Roman" panose="02020603050405020304" pitchFamily="18" charset="0"/>
                <a:ea typeface="Calibri" panose="020F0502020204030204" pitchFamily="34" charset="0"/>
              </a:rPr>
              <a:t> </a:t>
            </a:r>
            <a:r>
              <a:rPr lang="en-US" sz="3200" err="1">
                <a:solidFill>
                  <a:srgbClr val="0033CC"/>
                </a:solidFill>
                <a:latin typeface="Times New Roman" panose="02020603050405020304" pitchFamily="18" charset="0"/>
                <a:ea typeface="Calibri" panose="020F0502020204030204" pitchFamily="34" charset="0"/>
              </a:rPr>
              <a:t>thể</a:t>
            </a:r>
            <a:r>
              <a:rPr lang="en-US" sz="3200" smtClean="0">
                <a:solidFill>
                  <a:srgbClr val="0033CC"/>
                </a:solidFill>
                <a:latin typeface="Times New Roman" panose="02020603050405020304" pitchFamily="18" charset="0"/>
                <a:ea typeface="Calibri" panose="020F0502020204030204" pitchFamily="34" charset="0"/>
              </a:rPr>
              <a:t>. </a:t>
            </a:r>
            <a:r>
              <a:rPr lang="en-US" sz="3200" dirty="0">
                <a:solidFill>
                  <a:srgbClr val="0033CC"/>
                </a:solidFill>
                <a:latin typeface="Times New Roman" panose="02020603050405020304" pitchFamily="18" charset="0"/>
                <a:ea typeface="Calibri" panose="020F0502020204030204" pitchFamily="34" charset="0"/>
              </a:rPr>
              <a:t>Cho </a:t>
            </a:r>
            <a:r>
              <a:rPr lang="en-US" sz="3200" dirty="0" err="1">
                <a:solidFill>
                  <a:srgbClr val="0033CC"/>
                </a:solidFill>
                <a:latin typeface="Times New Roman" panose="02020603050405020304" pitchFamily="18" charset="0"/>
                <a:ea typeface="Calibri" panose="020F0502020204030204" pitchFamily="34" charset="0"/>
              </a:rPr>
              <a:t>ví</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dụ</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về</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việc</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bảo</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vệ</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môi</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trường</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sống</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của</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quần</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thể</a:t>
            </a:r>
            <a:r>
              <a:rPr lang="en-US" sz="3200" dirty="0">
                <a:solidFill>
                  <a:srgbClr val="0033CC"/>
                </a:solidFill>
                <a:latin typeface="Times New Roman" panose="02020603050405020304" pitchFamily="18" charset="0"/>
                <a:ea typeface="Calibri" panose="020F0502020204030204" pitchFamily="34" charset="0"/>
              </a:rPr>
              <a:t>.</a:t>
            </a:r>
            <a:endParaRPr lang="en-US" sz="3200" dirty="0">
              <a:solidFill>
                <a:srgbClr val="0033CC"/>
              </a:solidFill>
              <a:latin typeface="Times New Roman" panose="02020603050405020304" pitchFamily="18" charset="0"/>
              <a:ea typeface="Times New Roman" panose="02020603050405020304" pitchFamily="18" charset="0"/>
            </a:endParaRPr>
          </a:p>
          <a:p>
            <a:pPr algn="just"/>
            <a:r>
              <a:rPr lang="en-US" sz="3200" smtClean="0">
                <a:solidFill>
                  <a:srgbClr val="0033CC"/>
                </a:solidFill>
                <a:latin typeface="Times New Roman" panose="02020603050405020304" pitchFamily="18" charset="0"/>
                <a:ea typeface="Calibri" panose="020F0502020204030204" pitchFamily="34" charset="0"/>
              </a:rPr>
              <a:t>2. </a:t>
            </a:r>
            <a:r>
              <a:rPr lang="en-US" sz="3200" dirty="0" err="1">
                <a:solidFill>
                  <a:srgbClr val="0033CC"/>
                </a:solidFill>
                <a:latin typeface="Times New Roman" panose="02020603050405020304" pitchFamily="18" charset="0"/>
                <a:ea typeface="Calibri" panose="020F0502020204030204" pitchFamily="34" charset="0"/>
              </a:rPr>
              <a:t>Đề</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xuất</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biện</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pháp</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bảo</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vệ</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đối</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với</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các</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quần</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thể</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có</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nguy</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cơ</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tuyệt</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chủng</a:t>
            </a:r>
            <a:r>
              <a:rPr lang="en-US" sz="3200" dirty="0">
                <a:solidFill>
                  <a:srgbClr val="0033CC"/>
                </a:solidFill>
                <a:latin typeface="Times New Roman" panose="02020603050405020304" pitchFamily="18" charset="0"/>
                <a:ea typeface="Calibri" panose="020F0502020204030204" pitchFamily="34" charset="0"/>
              </a:rPr>
              <a:t>.</a:t>
            </a:r>
            <a:endParaRPr lang="en-US" sz="3200" dirty="0">
              <a:solidFill>
                <a:srgbClr val="0033CC"/>
              </a:solidFill>
              <a:latin typeface="Times New Roman" panose="02020603050405020304" pitchFamily="18" charset="0"/>
              <a:ea typeface="Times New Roman" panose="02020603050405020304" pitchFamily="18" charset="0"/>
            </a:endParaRPr>
          </a:p>
        </p:txBody>
      </p:sp>
      <p:sp>
        <p:nvSpPr>
          <p:cNvPr id="2" name="TextBox 1"/>
          <p:cNvSpPr txBox="1"/>
          <p:nvPr/>
        </p:nvSpPr>
        <p:spPr>
          <a:xfrm>
            <a:off x="4020457" y="130626"/>
            <a:ext cx="4151086"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HOẠT ĐỘNG NHÓM</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4277" y="3746046"/>
            <a:ext cx="11187925" cy="3046988"/>
          </a:xfrm>
          <a:prstGeom prst="rect">
            <a:avLst/>
          </a:prstGeom>
        </p:spPr>
        <p:txBody>
          <a:bodyPr wrap="square">
            <a:spAutoFit/>
          </a:bodyPr>
          <a:lstStyle/>
          <a:p>
            <a:pPr algn="just"/>
            <a:r>
              <a:rPr lang="vi-VN" sz="2400">
                <a:solidFill>
                  <a:srgbClr val="000000"/>
                </a:solidFill>
                <a:latin typeface="+mj-lt"/>
              </a:rPr>
              <a:t>- Bảo vệ môi trường sống của quần thể chính là bảo vệ quần thể vì: Quần thể sinh vật tồn tại trong môi trường sống, bị biến động do các nhân tố vô sinh và hữu sinh từ môi trường. Do đó, bảo vệ môi trường sống nhằm đảm bảo các nhân tố của môi trường ít biến động theo hướng tiêu cực cho sự phát triển của quần thể chính là biện pháp quan trọng để quần thể phát triển ổn định.</a:t>
            </a:r>
          </a:p>
          <a:p>
            <a:pPr algn="just"/>
            <a:r>
              <a:rPr lang="vi-VN" sz="2400">
                <a:solidFill>
                  <a:srgbClr val="000000"/>
                </a:solidFill>
                <a:latin typeface="+mj-lt"/>
              </a:rPr>
              <a:t>- Ví dụ về việc bảo vệ môi trường sống của quần thể: Thành lập các vườn quốc gia (vườn quốc gia Cúc Phương, Cát Bà, Ba Vì,…) và các khu bảo tồn, khai thác hợp lí tài nguyên sinh vật, kiểm soát dịch bệnh,…</a:t>
            </a:r>
            <a:endParaRPr lang="vi-VN" sz="2400" b="0" i="0">
              <a:solidFill>
                <a:srgbClr val="000000"/>
              </a:solidFill>
              <a:effectLst/>
              <a:latin typeface="+mj-lt"/>
            </a:endParaRPr>
          </a:p>
        </p:txBody>
      </p:sp>
    </p:spTree>
    <p:extLst>
      <p:ext uri="{BB962C8B-B14F-4D97-AF65-F5344CB8AC3E}">
        <p14:creationId xmlns:p14="http://schemas.microsoft.com/office/powerpoint/2010/main" val="24189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75356" y="734794"/>
            <a:ext cx="8475663" cy="116205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815" y="131177"/>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1363936" y="2539954"/>
            <a:ext cx="10707315" cy="1740667"/>
          </a:xfrm>
          <a:prstGeom prst="rect">
            <a:avLst/>
          </a:prstGeom>
          <a:solidFill>
            <a:schemeClr val="bg1">
              <a:alpha val="50000"/>
            </a:schemeClr>
          </a:solidFill>
          <a:ln>
            <a:noFill/>
          </a:ln>
          <a:effectLst>
            <a:glow rad="101600">
              <a:schemeClr val="bg1">
                <a:alpha val="60000"/>
              </a:schemeClr>
            </a:glow>
          </a:effectLst>
        </p:spPr>
        <p:style>
          <a:lnRef idx="0">
            <a:scrgbClr r="0" g="0" b="0"/>
          </a:lnRef>
          <a:fillRef idx="0">
            <a:scrgbClr r="0" g="0" b="0"/>
          </a:fillRef>
          <a:effectRef idx="0">
            <a:scrgbClr r="0" g="0" b="0"/>
          </a:effectRef>
          <a:fontRef idx="minor">
            <a:schemeClr val="lt1"/>
          </a:fontRef>
        </p:style>
        <p:txBody>
          <a:bodyPr anchor="ctr"/>
          <a:lstStyle/>
          <a:p>
            <a:pPr algn="ctr">
              <a:defRPr/>
            </a:pPr>
            <a:endParaRPr lang="en-US"/>
          </a:p>
        </p:txBody>
      </p:sp>
      <p:sp>
        <p:nvSpPr>
          <p:cNvPr id="11" name="Rectangle 10"/>
          <p:cNvSpPr/>
          <p:nvPr/>
        </p:nvSpPr>
        <p:spPr>
          <a:xfrm flipH="1">
            <a:off x="17965738" y="4497390"/>
            <a:ext cx="10707687" cy="1741487"/>
          </a:xfrm>
          <a:prstGeom prst="rect">
            <a:avLst/>
          </a:prstGeom>
          <a:solidFill>
            <a:srgbClr val="F16D6F">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p>
        </p:txBody>
      </p:sp>
      <p:pic>
        <p:nvPicPr>
          <p:cNvPr id="12" name="Picture 11" descr="Happy On My Way Sticker by Hopper for iOS &amp; Android |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334402" y="2387281"/>
            <a:ext cx="4512812" cy="4512812"/>
          </a:xfrm>
          <a:custGeom>
            <a:avLst/>
            <a:gdLst>
              <a:gd name="connsiteX0" fmla="*/ 6171786 w 10287000"/>
              <a:gd name="connsiteY0" fmla="*/ 86572 h 10287000"/>
              <a:gd name="connsiteX1" fmla="*/ 6016625 w 10287000"/>
              <a:gd name="connsiteY1" fmla="*/ 117475 h 10287000"/>
              <a:gd name="connsiteX2" fmla="*/ 5788025 w 10287000"/>
              <a:gd name="connsiteY2" fmla="*/ 193675 h 10287000"/>
              <a:gd name="connsiteX3" fmla="*/ 5711825 w 10287000"/>
              <a:gd name="connsiteY3" fmla="*/ 212725 h 10287000"/>
              <a:gd name="connsiteX4" fmla="*/ 5235575 w 10287000"/>
              <a:gd name="connsiteY4" fmla="*/ 288925 h 10287000"/>
              <a:gd name="connsiteX5" fmla="*/ 4968875 w 10287000"/>
              <a:gd name="connsiteY5" fmla="*/ 307975 h 10287000"/>
              <a:gd name="connsiteX6" fmla="*/ 3502025 w 10287000"/>
              <a:gd name="connsiteY6" fmla="*/ 327025 h 10287000"/>
              <a:gd name="connsiteX7" fmla="*/ 3271153 w 10287000"/>
              <a:gd name="connsiteY7" fmla="*/ 362662 h 10287000"/>
              <a:gd name="connsiteX8" fmla="*/ 3265115 w 10287000"/>
              <a:gd name="connsiteY8" fmla="*/ 363350 h 10287000"/>
              <a:gd name="connsiteX9" fmla="*/ 3263530 w 10287000"/>
              <a:gd name="connsiteY9" fmla="*/ 362854 h 10287000"/>
              <a:gd name="connsiteX10" fmla="*/ 3251752 w 10287000"/>
              <a:gd name="connsiteY10" fmla="*/ 364874 h 10287000"/>
              <a:gd name="connsiteX11" fmla="*/ 3265115 w 10287000"/>
              <a:gd name="connsiteY11" fmla="*/ 363350 h 10287000"/>
              <a:gd name="connsiteX12" fmla="*/ 3273788 w 10287000"/>
              <a:gd name="connsiteY12" fmla="*/ 366064 h 10287000"/>
              <a:gd name="connsiteX13" fmla="*/ 3197225 w 10287000"/>
              <a:gd name="connsiteY13" fmla="*/ 403225 h 10287000"/>
              <a:gd name="connsiteX14" fmla="*/ 2911475 w 10287000"/>
              <a:gd name="connsiteY14" fmla="*/ 498475 h 10287000"/>
              <a:gd name="connsiteX15" fmla="*/ 2625725 w 10287000"/>
              <a:gd name="connsiteY15" fmla="*/ 650875 h 10287000"/>
              <a:gd name="connsiteX16" fmla="*/ 2511425 w 10287000"/>
              <a:gd name="connsiteY16" fmla="*/ 727075 h 10287000"/>
              <a:gd name="connsiteX17" fmla="*/ 2320925 w 10287000"/>
              <a:gd name="connsiteY17" fmla="*/ 803275 h 10287000"/>
              <a:gd name="connsiteX18" fmla="*/ 2244725 w 10287000"/>
              <a:gd name="connsiteY18" fmla="*/ 860425 h 10287000"/>
              <a:gd name="connsiteX19" fmla="*/ 2111375 w 10287000"/>
              <a:gd name="connsiteY19" fmla="*/ 936625 h 10287000"/>
              <a:gd name="connsiteX20" fmla="*/ 1939925 w 10287000"/>
              <a:gd name="connsiteY20" fmla="*/ 1050925 h 10287000"/>
              <a:gd name="connsiteX21" fmla="*/ 1406525 w 10287000"/>
              <a:gd name="connsiteY21" fmla="*/ 1317625 h 10287000"/>
              <a:gd name="connsiteX22" fmla="*/ 1349375 w 10287000"/>
              <a:gd name="connsiteY22" fmla="*/ 1374775 h 10287000"/>
              <a:gd name="connsiteX23" fmla="*/ 1273175 w 10287000"/>
              <a:gd name="connsiteY23" fmla="*/ 1355725 h 10287000"/>
              <a:gd name="connsiteX24" fmla="*/ 1254125 w 10287000"/>
              <a:gd name="connsiteY24" fmla="*/ 1298575 h 10287000"/>
              <a:gd name="connsiteX25" fmla="*/ 1196975 w 10287000"/>
              <a:gd name="connsiteY25" fmla="*/ 1108075 h 10287000"/>
              <a:gd name="connsiteX26" fmla="*/ 1101725 w 10287000"/>
              <a:gd name="connsiteY26" fmla="*/ 1012825 h 10287000"/>
              <a:gd name="connsiteX27" fmla="*/ 873125 w 10287000"/>
              <a:gd name="connsiteY27" fmla="*/ 1355725 h 10287000"/>
              <a:gd name="connsiteX28" fmla="*/ 396875 w 10287000"/>
              <a:gd name="connsiteY28" fmla="*/ 2003425 h 10287000"/>
              <a:gd name="connsiteX29" fmla="*/ 396875 w 10287000"/>
              <a:gd name="connsiteY29" fmla="*/ 2708275 h 10287000"/>
              <a:gd name="connsiteX30" fmla="*/ 568325 w 10287000"/>
              <a:gd name="connsiteY30" fmla="*/ 2898775 h 10287000"/>
              <a:gd name="connsiteX31" fmla="*/ 644525 w 10287000"/>
              <a:gd name="connsiteY31" fmla="*/ 2994025 h 10287000"/>
              <a:gd name="connsiteX32" fmla="*/ 854075 w 10287000"/>
              <a:gd name="connsiteY32" fmla="*/ 3108325 h 10287000"/>
              <a:gd name="connsiteX33" fmla="*/ 1349375 w 10287000"/>
              <a:gd name="connsiteY33" fmla="*/ 3241675 h 10287000"/>
              <a:gd name="connsiteX34" fmla="*/ 1616075 w 10287000"/>
              <a:gd name="connsiteY34" fmla="*/ 3260725 h 10287000"/>
              <a:gd name="connsiteX35" fmla="*/ 1882775 w 10287000"/>
              <a:gd name="connsiteY35" fmla="*/ 3317875 h 10287000"/>
              <a:gd name="connsiteX36" fmla="*/ 2187575 w 10287000"/>
              <a:gd name="connsiteY36" fmla="*/ 3413125 h 10287000"/>
              <a:gd name="connsiteX37" fmla="*/ 2263775 w 10287000"/>
              <a:gd name="connsiteY37" fmla="*/ 3432175 h 10287000"/>
              <a:gd name="connsiteX38" fmla="*/ 2549525 w 10287000"/>
              <a:gd name="connsiteY38" fmla="*/ 3470275 h 10287000"/>
              <a:gd name="connsiteX39" fmla="*/ 3463925 w 10287000"/>
              <a:gd name="connsiteY39" fmla="*/ 3432175 h 10287000"/>
              <a:gd name="connsiteX40" fmla="*/ 3673475 w 10287000"/>
              <a:gd name="connsiteY40" fmla="*/ 3355975 h 10287000"/>
              <a:gd name="connsiteX41" fmla="*/ 3806825 w 10287000"/>
              <a:gd name="connsiteY41" fmla="*/ 3317875 h 10287000"/>
              <a:gd name="connsiteX42" fmla="*/ 4549775 w 10287000"/>
              <a:gd name="connsiteY42" fmla="*/ 3241675 h 10287000"/>
              <a:gd name="connsiteX43" fmla="*/ 4873625 w 10287000"/>
              <a:gd name="connsiteY43" fmla="*/ 3203575 h 10287000"/>
              <a:gd name="connsiteX44" fmla="*/ 5159375 w 10287000"/>
              <a:gd name="connsiteY44" fmla="*/ 3108325 h 10287000"/>
              <a:gd name="connsiteX45" fmla="*/ 5445125 w 10287000"/>
              <a:gd name="connsiteY45" fmla="*/ 3089275 h 10287000"/>
              <a:gd name="connsiteX46" fmla="*/ 5749925 w 10287000"/>
              <a:gd name="connsiteY46" fmla="*/ 3013075 h 10287000"/>
              <a:gd name="connsiteX47" fmla="*/ 6149975 w 10287000"/>
              <a:gd name="connsiteY47" fmla="*/ 2860675 h 10287000"/>
              <a:gd name="connsiteX48" fmla="*/ 6473825 w 10287000"/>
              <a:gd name="connsiteY48" fmla="*/ 2841625 h 10287000"/>
              <a:gd name="connsiteX49" fmla="*/ 6931025 w 10287000"/>
              <a:gd name="connsiteY49" fmla="*/ 2765425 h 10287000"/>
              <a:gd name="connsiteX50" fmla="*/ 7216775 w 10287000"/>
              <a:gd name="connsiteY50" fmla="*/ 2708275 h 10287000"/>
              <a:gd name="connsiteX51" fmla="*/ 7331075 w 10287000"/>
              <a:gd name="connsiteY51" fmla="*/ 2632075 h 10287000"/>
              <a:gd name="connsiteX52" fmla="*/ 7559675 w 10287000"/>
              <a:gd name="connsiteY52" fmla="*/ 2574925 h 10287000"/>
              <a:gd name="connsiteX53" fmla="*/ 7750175 w 10287000"/>
              <a:gd name="connsiteY53" fmla="*/ 2479675 h 10287000"/>
              <a:gd name="connsiteX54" fmla="*/ 7902575 w 10287000"/>
              <a:gd name="connsiteY54" fmla="*/ 2384425 h 10287000"/>
              <a:gd name="connsiteX55" fmla="*/ 8035925 w 10287000"/>
              <a:gd name="connsiteY55" fmla="*/ 2327275 h 10287000"/>
              <a:gd name="connsiteX56" fmla="*/ 8131175 w 10287000"/>
              <a:gd name="connsiteY56" fmla="*/ 2212975 h 10287000"/>
              <a:gd name="connsiteX57" fmla="*/ 8150225 w 10287000"/>
              <a:gd name="connsiteY57" fmla="*/ 2079625 h 10287000"/>
              <a:gd name="connsiteX58" fmla="*/ 8188325 w 10287000"/>
              <a:gd name="connsiteY58" fmla="*/ 1984375 h 10287000"/>
              <a:gd name="connsiteX59" fmla="*/ 8207375 w 10287000"/>
              <a:gd name="connsiteY59" fmla="*/ 1927225 h 10287000"/>
              <a:gd name="connsiteX60" fmla="*/ 8188325 w 10287000"/>
              <a:gd name="connsiteY60" fmla="*/ 1165225 h 10287000"/>
              <a:gd name="connsiteX61" fmla="*/ 8112125 w 10287000"/>
              <a:gd name="connsiteY61" fmla="*/ 1089025 h 10287000"/>
              <a:gd name="connsiteX62" fmla="*/ 7940675 w 10287000"/>
              <a:gd name="connsiteY62" fmla="*/ 955675 h 10287000"/>
              <a:gd name="connsiteX63" fmla="*/ 7769225 w 10287000"/>
              <a:gd name="connsiteY63" fmla="*/ 860425 h 10287000"/>
              <a:gd name="connsiteX64" fmla="*/ 7635875 w 10287000"/>
              <a:gd name="connsiteY64" fmla="*/ 784225 h 10287000"/>
              <a:gd name="connsiteX65" fmla="*/ 7578725 w 10287000"/>
              <a:gd name="connsiteY65" fmla="*/ 765175 h 10287000"/>
              <a:gd name="connsiteX66" fmla="*/ 7521575 w 10287000"/>
              <a:gd name="connsiteY66" fmla="*/ 727075 h 10287000"/>
              <a:gd name="connsiteX67" fmla="*/ 7388225 w 10287000"/>
              <a:gd name="connsiteY67" fmla="*/ 650875 h 10287000"/>
              <a:gd name="connsiteX68" fmla="*/ 7312025 w 10287000"/>
              <a:gd name="connsiteY68" fmla="*/ 612775 h 10287000"/>
              <a:gd name="connsiteX69" fmla="*/ 7254875 w 10287000"/>
              <a:gd name="connsiteY69" fmla="*/ 555625 h 10287000"/>
              <a:gd name="connsiteX70" fmla="*/ 6664325 w 10287000"/>
              <a:gd name="connsiteY70" fmla="*/ 288925 h 10287000"/>
              <a:gd name="connsiteX71" fmla="*/ 6588125 w 10287000"/>
              <a:gd name="connsiteY71" fmla="*/ 250825 h 10287000"/>
              <a:gd name="connsiteX72" fmla="*/ 6416675 w 10287000"/>
              <a:gd name="connsiteY72" fmla="*/ 193675 h 10287000"/>
              <a:gd name="connsiteX73" fmla="*/ 6264275 w 10287000"/>
              <a:gd name="connsiteY73" fmla="*/ 136525 h 10287000"/>
              <a:gd name="connsiteX74" fmla="*/ 6171786 w 10287000"/>
              <a:gd name="connsiteY74" fmla="*/ 86572 h 10287000"/>
              <a:gd name="connsiteX75" fmla="*/ 0 w 10287000"/>
              <a:gd name="connsiteY75" fmla="*/ 0 h 10287000"/>
              <a:gd name="connsiteX76" fmla="*/ 10287000 w 10287000"/>
              <a:gd name="connsiteY76" fmla="*/ 0 h 10287000"/>
              <a:gd name="connsiteX77" fmla="*/ 10287000 w 10287000"/>
              <a:gd name="connsiteY77" fmla="*/ 10287000 h 10287000"/>
              <a:gd name="connsiteX78" fmla="*/ 0 w 10287000"/>
              <a:gd name="connsiteY78"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287000" h="10287000">
                <a:moveTo>
                  <a:pt x="6171786" y="86572"/>
                </a:moveTo>
                <a:cubicBezTo>
                  <a:pt x="6145157" y="84893"/>
                  <a:pt x="6108083" y="96689"/>
                  <a:pt x="6016625" y="117475"/>
                </a:cubicBezTo>
                <a:cubicBezTo>
                  <a:pt x="5938301" y="135276"/>
                  <a:pt x="5864691" y="169717"/>
                  <a:pt x="5788025" y="193675"/>
                </a:cubicBezTo>
                <a:cubicBezTo>
                  <a:pt x="5763035" y="201484"/>
                  <a:pt x="5737626" y="208277"/>
                  <a:pt x="5711825" y="212725"/>
                </a:cubicBezTo>
                <a:cubicBezTo>
                  <a:pt x="5553393" y="240041"/>
                  <a:pt x="5395039" y="268481"/>
                  <a:pt x="5235575" y="288925"/>
                </a:cubicBezTo>
                <a:cubicBezTo>
                  <a:pt x="5147172" y="300259"/>
                  <a:pt x="5057980" y="306017"/>
                  <a:pt x="4968875" y="307975"/>
                </a:cubicBezTo>
                <a:lnTo>
                  <a:pt x="3502025" y="327025"/>
                </a:lnTo>
                <a:cubicBezTo>
                  <a:pt x="3373430" y="348458"/>
                  <a:pt x="3305086" y="358409"/>
                  <a:pt x="3271153" y="362662"/>
                </a:cubicBezTo>
                <a:lnTo>
                  <a:pt x="3265115" y="363350"/>
                </a:lnTo>
                <a:lnTo>
                  <a:pt x="3263530" y="362854"/>
                </a:lnTo>
                <a:cubicBezTo>
                  <a:pt x="3249574" y="362642"/>
                  <a:pt x="3228826" y="367080"/>
                  <a:pt x="3251752" y="364874"/>
                </a:cubicBezTo>
                <a:lnTo>
                  <a:pt x="3265115" y="363350"/>
                </a:lnTo>
                <a:lnTo>
                  <a:pt x="3273788" y="366064"/>
                </a:lnTo>
                <a:cubicBezTo>
                  <a:pt x="3274146" y="370656"/>
                  <a:pt x="3257239" y="381115"/>
                  <a:pt x="3197225" y="403225"/>
                </a:cubicBezTo>
                <a:cubicBezTo>
                  <a:pt x="3103013" y="437935"/>
                  <a:pt x="3000065" y="451227"/>
                  <a:pt x="2911475" y="498475"/>
                </a:cubicBezTo>
                <a:cubicBezTo>
                  <a:pt x="2816225" y="549275"/>
                  <a:pt x="2715545" y="590995"/>
                  <a:pt x="2625725" y="650875"/>
                </a:cubicBezTo>
                <a:cubicBezTo>
                  <a:pt x="2587625" y="676275"/>
                  <a:pt x="2552381" y="706597"/>
                  <a:pt x="2511425" y="727075"/>
                </a:cubicBezTo>
                <a:cubicBezTo>
                  <a:pt x="2450254" y="757661"/>
                  <a:pt x="2382096" y="772689"/>
                  <a:pt x="2320925" y="803275"/>
                </a:cubicBezTo>
                <a:cubicBezTo>
                  <a:pt x="2292527" y="817474"/>
                  <a:pt x="2271511" y="843379"/>
                  <a:pt x="2244725" y="860425"/>
                </a:cubicBezTo>
                <a:cubicBezTo>
                  <a:pt x="2201533" y="887911"/>
                  <a:pt x="2154789" y="909492"/>
                  <a:pt x="2111375" y="936625"/>
                </a:cubicBezTo>
                <a:cubicBezTo>
                  <a:pt x="2053130" y="973028"/>
                  <a:pt x="1999884" y="1017419"/>
                  <a:pt x="1939925" y="1050925"/>
                </a:cubicBezTo>
                <a:cubicBezTo>
                  <a:pt x="1530925" y="1279484"/>
                  <a:pt x="1623877" y="1245174"/>
                  <a:pt x="1406525" y="1317625"/>
                </a:cubicBezTo>
                <a:cubicBezTo>
                  <a:pt x="1387475" y="1336675"/>
                  <a:pt x="1375279" y="1367374"/>
                  <a:pt x="1349375" y="1374775"/>
                </a:cubicBezTo>
                <a:cubicBezTo>
                  <a:pt x="1324201" y="1381968"/>
                  <a:pt x="1293619" y="1372081"/>
                  <a:pt x="1273175" y="1355725"/>
                </a:cubicBezTo>
                <a:cubicBezTo>
                  <a:pt x="1257495" y="1343181"/>
                  <a:pt x="1260030" y="1317767"/>
                  <a:pt x="1254125" y="1298575"/>
                </a:cubicBezTo>
                <a:cubicBezTo>
                  <a:pt x="1234628" y="1235211"/>
                  <a:pt x="1232568" y="1164006"/>
                  <a:pt x="1196975" y="1108075"/>
                </a:cubicBezTo>
                <a:cubicBezTo>
                  <a:pt x="1102294" y="959290"/>
                  <a:pt x="1155700" y="971550"/>
                  <a:pt x="1101725" y="1012825"/>
                </a:cubicBezTo>
                <a:cubicBezTo>
                  <a:pt x="1047750" y="1054100"/>
                  <a:pt x="955137" y="1245521"/>
                  <a:pt x="873125" y="1355725"/>
                </a:cubicBezTo>
                <a:cubicBezTo>
                  <a:pt x="364605" y="2039049"/>
                  <a:pt x="618730" y="1604085"/>
                  <a:pt x="396875" y="2003425"/>
                </a:cubicBezTo>
                <a:cubicBezTo>
                  <a:pt x="326493" y="2284952"/>
                  <a:pt x="311153" y="2279664"/>
                  <a:pt x="396875" y="2708275"/>
                </a:cubicBezTo>
                <a:cubicBezTo>
                  <a:pt x="404119" y="2744497"/>
                  <a:pt x="537453" y="2864044"/>
                  <a:pt x="568325" y="2898775"/>
                </a:cubicBezTo>
                <a:cubicBezTo>
                  <a:pt x="595338" y="2929165"/>
                  <a:pt x="611737" y="2969980"/>
                  <a:pt x="644525" y="2994025"/>
                </a:cubicBezTo>
                <a:cubicBezTo>
                  <a:pt x="708687" y="3041077"/>
                  <a:pt x="781641" y="3075401"/>
                  <a:pt x="854075" y="3108325"/>
                </a:cubicBezTo>
                <a:cubicBezTo>
                  <a:pt x="1014738" y="3181354"/>
                  <a:pt x="1173940" y="3217477"/>
                  <a:pt x="1349375" y="3241675"/>
                </a:cubicBezTo>
                <a:cubicBezTo>
                  <a:pt x="1437666" y="3253853"/>
                  <a:pt x="1527175" y="3254375"/>
                  <a:pt x="1616075" y="3260725"/>
                </a:cubicBezTo>
                <a:cubicBezTo>
                  <a:pt x="1735340" y="3280602"/>
                  <a:pt x="1756193" y="3280955"/>
                  <a:pt x="1882775" y="3317875"/>
                </a:cubicBezTo>
                <a:cubicBezTo>
                  <a:pt x="1984963" y="3347680"/>
                  <a:pt x="2085619" y="3382538"/>
                  <a:pt x="2187575" y="3413125"/>
                </a:cubicBezTo>
                <a:cubicBezTo>
                  <a:pt x="2212653" y="3420648"/>
                  <a:pt x="2237914" y="3428092"/>
                  <a:pt x="2263775" y="3432175"/>
                </a:cubicBezTo>
                <a:cubicBezTo>
                  <a:pt x="2358692" y="3447162"/>
                  <a:pt x="2454275" y="3457575"/>
                  <a:pt x="2549525" y="3470275"/>
                </a:cubicBezTo>
                <a:cubicBezTo>
                  <a:pt x="2854325" y="3457575"/>
                  <a:pt x="3159636" y="3453910"/>
                  <a:pt x="3463925" y="3432175"/>
                </a:cubicBezTo>
                <a:cubicBezTo>
                  <a:pt x="3655364" y="3418501"/>
                  <a:pt x="3565399" y="3410013"/>
                  <a:pt x="3673475" y="3355975"/>
                </a:cubicBezTo>
                <a:cubicBezTo>
                  <a:pt x="3696792" y="3344317"/>
                  <a:pt x="3787642" y="3321363"/>
                  <a:pt x="3806825" y="3317875"/>
                </a:cubicBezTo>
                <a:cubicBezTo>
                  <a:pt x="4227828" y="3241329"/>
                  <a:pt x="4095711" y="3263297"/>
                  <a:pt x="4549775" y="3241675"/>
                </a:cubicBezTo>
                <a:cubicBezTo>
                  <a:pt x="4657725" y="3228975"/>
                  <a:pt x="4767441" y="3226803"/>
                  <a:pt x="4873625" y="3203575"/>
                </a:cubicBezTo>
                <a:cubicBezTo>
                  <a:pt x="4971708" y="3182119"/>
                  <a:pt x="5059195" y="3115004"/>
                  <a:pt x="5159375" y="3108325"/>
                </a:cubicBezTo>
                <a:lnTo>
                  <a:pt x="5445125" y="3089275"/>
                </a:lnTo>
                <a:cubicBezTo>
                  <a:pt x="5546725" y="3063875"/>
                  <a:pt x="5649736" y="3043567"/>
                  <a:pt x="5749925" y="3013075"/>
                </a:cubicBezTo>
                <a:cubicBezTo>
                  <a:pt x="5980648" y="2942855"/>
                  <a:pt x="5817028" y="2925116"/>
                  <a:pt x="6149975" y="2860675"/>
                </a:cubicBezTo>
                <a:cubicBezTo>
                  <a:pt x="6256141" y="2840127"/>
                  <a:pt x="6365875" y="2847975"/>
                  <a:pt x="6473825" y="2841625"/>
                </a:cubicBezTo>
                <a:cubicBezTo>
                  <a:pt x="6800197" y="2760032"/>
                  <a:pt x="6428319" y="2846507"/>
                  <a:pt x="6931025" y="2765425"/>
                </a:cubicBezTo>
                <a:cubicBezTo>
                  <a:pt x="7026922" y="2749958"/>
                  <a:pt x="7121525" y="2727325"/>
                  <a:pt x="7216775" y="2708275"/>
                </a:cubicBezTo>
                <a:cubicBezTo>
                  <a:pt x="7254875" y="2682875"/>
                  <a:pt x="7288560" y="2649081"/>
                  <a:pt x="7331075" y="2632075"/>
                </a:cubicBezTo>
                <a:cubicBezTo>
                  <a:pt x="7389589" y="2608670"/>
                  <a:pt x="7492446" y="2605954"/>
                  <a:pt x="7559675" y="2574925"/>
                </a:cubicBezTo>
                <a:cubicBezTo>
                  <a:pt x="7624136" y="2545174"/>
                  <a:pt x="7688114" y="2514153"/>
                  <a:pt x="7750175" y="2479675"/>
                </a:cubicBezTo>
                <a:cubicBezTo>
                  <a:pt x="7802542" y="2450582"/>
                  <a:pt x="7847513" y="2408023"/>
                  <a:pt x="7902575" y="2384425"/>
                </a:cubicBezTo>
                <a:lnTo>
                  <a:pt x="8035925" y="2327275"/>
                </a:lnTo>
                <a:cubicBezTo>
                  <a:pt x="8060223" y="2302977"/>
                  <a:pt x="8119808" y="2250864"/>
                  <a:pt x="8131175" y="2212975"/>
                </a:cubicBezTo>
                <a:cubicBezTo>
                  <a:pt x="8144077" y="2169967"/>
                  <a:pt x="8139335" y="2123186"/>
                  <a:pt x="8150225" y="2079625"/>
                </a:cubicBezTo>
                <a:cubicBezTo>
                  <a:pt x="8158519" y="2046450"/>
                  <a:pt x="8176318" y="2016394"/>
                  <a:pt x="8188325" y="1984375"/>
                </a:cubicBezTo>
                <a:cubicBezTo>
                  <a:pt x="8195376" y="1965573"/>
                  <a:pt x="8201025" y="1946275"/>
                  <a:pt x="8207375" y="1927225"/>
                </a:cubicBezTo>
                <a:cubicBezTo>
                  <a:pt x="8201025" y="1673225"/>
                  <a:pt x="8217013" y="1417680"/>
                  <a:pt x="8188325" y="1165225"/>
                </a:cubicBezTo>
                <a:cubicBezTo>
                  <a:pt x="8184269" y="1129534"/>
                  <a:pt x="8139547" y="1112228"/>
                  <a:pt x="8112125" y="1089025"/>
                </a:cubicBezTo>
                <a:cubicBezTo>
                  <a:pt x="8056855" y="1042258"/>
                  <a:pt x="7999590" y="997757"/>
                  <a:pt x="7940675" y="955675"/>
                </a:cubicBezTo>
                <a:cubicBezTo>
                  <a:pt x="7863660" y="900665"/>
                  <a:pt x="7845880" y="902237"/>
                  <a:pt x="7769225" y="860425"/>
                </a:cubicBezTo>
                <a:cubicBezTo>
                  <a:pt x="7724281" y="835910"/>
                  <a:pt x="7681666" y="807120"/>
                  <a:pt x="7635875" y="784225"/>
                </a:cubicBezTo>
                <a:cubicBezTo>
                  <a:pt x="7617914" y="775245"/>
                  <a:pt x="7596686" y="774155"/>
                  <a:pt x="7578725" y="765175"/>
                </a:cubicBezTo>
                <a:cubicBezTo>
                  <a:pt x="7558247" y="754936"/>
                  <a:pt x="7541208" y="738855"/>
                  <a:pt x="7521575" y="727075"/>
                </a:cubicBezTo>
                <a:cubicBezTo>
                  <a:pt x="7477675" y="700735"/>
                  <a:pt x="7433169" y="675390"/>
                  <a:pt x="7388225" y="650875"/>
                </a:cubicBezTo>
                <a:cubicBezTo>
                  <a:pt x="7363294" y="637277"/>
                  <a:pt x="7335133" y="629281"/>
                  <a:pt x="7312025" y="612775"/>
                </a:cubicBezTo>
                <a:cubicBezTo>
                  <a:pt x="7290102" y="597116"/>
                  <a:pt x="7278381" y="568788"/>
                  <a:pt x="7254875" y="555625"/>
                </a:cubicBezTo>
                <a:cubicBezTo>
                  <a:pt x="6701394" y="245675"/>
                  <a:pt x="7014998" y="423799"/>
                  <a:pt x="6664325" y="288925"/>
                </a:cubicBezTo>
                <a:cubicBezTo>
                  <a:pt x="6637820" y="278731"/>
                  <a:pt x="6614630" y="261019"/>
                  <a:pt x="6588125" y="250825"/>
                </a:cubicBezTo>
                <a:cubicBezTo>
                  <a:pt x="6531899" y="229200"/>
                  <a:pt x="6470557" y="220616"/>
                  <a:pt x="6416675" y="193675"/>
                </a:cubicBezTo>
                <a:cubicBezTo>
                  <a:pt x="6317057" y="143866"/>
                  <a:pt x="6368025" y="162463"/>
                  <a:pt x="6264275" y="136525"/>
                </a:cubicBezTo>
                <a:cubicBezTo>
                  <a:pt x="6214598" y="103407"/>
                  <a:pt x="6198414" y="88252"/>
                  <a:pt x="6171786" y="86572"/>
                </a:cubicBezTo>
                <a:close/>
                <a:moveTo>
                  <a:pt x="0" y="0"/>
                </a:moveTo>
                <a:lnTo>
                  <a:pt x="10287000" y="0"/>
                </a:lnTo>
                <a:lnTo>
                  <a:pt x="10287000" y="10287000"/>
                </a:lnTo>
                <a:lnTo>
                  <a:pt x="0" y="10287000"/>
                </a:lnTo>
                <a:close/>
              </a:path>
            </a:pathLst>
          </a:custGeom>
          <a:noFill/>
          <a:extLst>
            <a:ext uri="{909E8E84-426E-40DD-AFC4-6F175D3DCCD1}">
              <a14:hiddenFill xmlns:a14="http://schemas.microsoft.com/office/drawing/2010/main">
                <a:solidFill>
                  <a:srgbClr val="FFFFFF"/>
                </a:solidFill>
              </a14:hiddenFill>
            </a:ext>
          </a:extLst>
        </p:spPr>
      </p:pic>
      <p:sp>
        <p:nvSpPr>
          <p:cNvPr id="18" name="Hộp Văn bản 3">
            <a:extLst>
              <a:ext uri="{FF2B5EF4-FFF2-40B4-BE49-F238E27FC236}">
                <a16:creationId xmlns:a16="http://schemas.microsoft.com/office/drawing/2014/main" xmlns="" id="{BDE78902-C591-4978-AE46-7810BFB95054}"/>
              </a:ext>
            </a:extLst>
          </p:cNvPr>
          <p:cNvSpPr txBox="1"/>
          <p:nvPr/>
        </p:nvSpPr>
        <p:spPr>
          <a:xfrm>
            <a:off x="2521118" y="871627"/>
            <a:ext cx="7784137" cy="750975"/>
          </a:xfrm>
          <a:prstGeom prst="rect">
            <a:avLst/>
          </a:prstGeom>
          <a:noFill/>
        </p:spPr>
        <p:txBody>
          <a:bodyPr wrap="square">
            <a:spAutoFit/>
          </a:bodyPr>
          <a:lstStyle/>
          <a:p>
            <a:pPr algn="ctr">
              <a:lnSpc>
                <a:spcPct val="107000"/>
              </a:lnSpc>
              <a:spcAft>
                <a:spcPts val="800"/>
              </a:spcAft>
            </a:pPr>
            <a:r>
              <a:rPr lang="en-US" sz="40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42</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QUẦN THỂ SINH VẬT</a:t>
            </a:r>
          </a:p>
        </p:txBody>
      </p:sp>
      <p:sp>
        <p:nvSpPr>
          <p:cNvPr id="25" name="TextBox 17">
            <a:extLst>
              <a:ext uri="{FF2B5EF4-FFF2-40B4-BE49-F238E27FC236}">
                <a16:creationId xmlns:a16="http://schemas.microsoft.com/office/drawing/2014/main" xmlns="" id="{E9DBC067-D6D4-4436-BDE2-870A708FD924}"/>
              </a:ext>
            </a:extLst>
          </p:cNvPr>
          <p:cNvSpPr txBox="1"/>
          <p:nvPr/>
        </p:nvSpPr>
        <p:spPr>
          <a:xfrm>
            <a:off x="1909675" y="2792830"/>
            <a:ext cx="5976813" cy="367858"/>
          </a:xfrm>
          <a:prstGeom prst="rect">
            <a:avLst/>
          </a:prstGeom>
        </p:spPr>
        <p:txBody>
          <a:bodyPr wrap="square" lIns="0" tIns="0" rIns="0" bIns="0" rtlCol="0" anchor="t">
            <a:spAutoFit/>
          </a:bodyPr>
          <a:lstStyle/>
          <a:p>
            <a:pPr algn="just" defTabSz="342900">
              <a:lnSpc>
                <a:spcPts val="2730"/>
              </a:lnSpc>
            </a:pPr>
            <a:r>
              <a:rPr lang="en-US" sz="3600" b="1">
                <a:solidFill>
                  <a:srgbClr val="0033CC"/>
                </a:solidFill>
                <a:latin typeface="Times New Roman" panose="02020603050405020304" pitchFamily="18" charset="0"/>
                <a:cs typeface="Times New Roman" panose="02020603050405020304" pitchFamily="18" charset="0"/>
              </a:rPr>
              <a:t> </a:t>
            </a:r>
            <a:r>
              <a:rPr lang="en-US" sz="3600" b="1" smtClean="0">
                <a:solidFill>
                  <a:srgbClr val="0033CC"/>
                </a:solidFill>
                <a:latin typeface="Times New Roman" panose="02020603050405020304" pitchFamily="18" charset="0"/>
                <a:cs typeface="Times New Roman" panose="02020603050405020304" pitchFamily="18" charset="0"/>
              </a:rPr>
              <a:t>I-Khái </a:t>
            </a:r>
            <a:r>
              <a:rPr lang="en-US" sz="3600" b="1" dirty="0" err="1">
                <a:solidFill>
                  <a:srgbClr val="0033CC"/>
                </a:solidFill>
                <a:latin typeface="Times New Roman" panose="02020603050405020304" pitchFamily="18" charset="0"/>
                <a:cs typeface="Times New Roman" panose="02020603050405020304" pitchFamily="18" charset="0"/>
              </a:rPr>
              <a:t>niệm</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quần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thể</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sinh</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vật</a:t>
            </a:r>
            <a:endParaRPr lang="en-US" sz="3600" b="1" dirty="0">
              <a:solidFill>
                <a:srgbClr val="0033CC"/>
              </a:solidFill>
              <a:latin typeface="Times New Roman" panose="02020603050405020304" pitchFamily="18" charset="0"/>
              <a:cs typeface="Times New Roman" panose="02020603050405020304" pitchFamily="18" charset="0"/>
            </a:endParaRPr>
          </a:p>
        </p:txBody>
      </p:sp>
      <p:sp>
        <p:nvSpPr>
          <p:cNvPr id="26" name="TextBox 17">
            <a:extLst>
              <a:ext uri="{FF2B5EF4-FFF2-40B4-BE49-F238E27FC236}">
                <a16:creationId xmlns:a16="http://schemas.microsoft.com/office/drawing/2014/main" xmlns="" id="{E8E9B473-A9CA-4BCF-BC7F-20C7667D0E39}"/>
              </a:ext>
            </a:extLst>
          </p:cNvPr>
          <p:cNvSpPr txBox="1"/>
          <p:nvPr/>
        </p:nvSpPr>
        <p:spPr>
          <a:xfrm>
            <a:off x="2016604" y="3486325"/>
            <a:ext cx="7706516" cy="367858"/>
          </a:xfrm>
          <a:prstGeom prst="rect">
            <a:avLst/>
          </a:prstGeom>
        </p:spPr>
        <p:txBody>
          <a:bodyPr wrap="square" lIns="0" tIns="0" rIns="0" bIns="0" rtlCol="0" anchor="t">
            <a:spAutoFit/>
          </a:bodyPr>
          <a:lstStyle/>
          <a:p>
            <a:pPr algn="just" defTabSz="342900">
              <a:lnSpc>
                <a:spcPts val="2730"/>
              </a:lnSpc>
            </a:pPr>
            <a:r>
              <a:rPr lang="en-US" sz="3600" b="1" smtClean="0">
                <a:solidFill>
                  <a:srgbClr val="0033CC"/>
                </a:solidFill>
                <a:latin typeface="Times New Roman" panose="02020603050405020304" pitchFamily="18" charset="0"/>
                <a:cs typeface="Times New Roman" panose="02020603050405020304" pitchFamily="18" charset="0"/>
              </a:rPr>
              <a:t>II-Các </a:t>
            </a:r>
            <a:r>
              <a:rPr lang="en-US" sz="3600" b="1" dirty="0" err="1">
                <a:solidFill>
                  <a:srgbClr val="0033CC"/>
                </a:solidFill>
                <a:latin typeface="Times New Roman" panose="02020603050405020304" pitchFamily="18" charset="0"/>
                <a:cs typeface="Times New Roman" panose="02020603050405020304" pitchFamily="18" charset="0"/>
              </a:rPr>
              <a:t>đặc</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trưng</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cơ</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bản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của</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quần</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dirty="0" err="1">
                <a:solidFill>
                  <a:srgbClr val="0033CC"/>
                </a:solidFill>
                <a:latin typeface="Times New Roman" panose="02020603050405020304" pitchFamily="18" charset="0"/>
                <a:cs typeface="Times New Roman" panose="02020603050405020304" pitchFamily="18" charset="0"/>
              </a:rPr>
              <a:t>thể</a:t>
            </a:r>
            <a:endParaRPr lang="en-US" sz="3600" b="1" dirty="0">
              <a:solidFill>
                <a:srgbClr val="0033CC"/>
              </a:solidFill>
              <a:latin typeface="Times New Roman" panose="02020603050405020304" pitchFamily="18" charset="0"/>
              <a:cs typeface="Times New Roman" panose="02020603050405020304" pitchFamily="18" charset="0"/>
            </a:endParaRPr>
          </a:p>
        </p:txBody>
      </p:sp>
      <p:sp>
        <p:nvSpPr>
          <p:cNvPr id="27" name="TextBox 17">
            <a:extLst>
              <a:ext uri="{FF2B5EF4-FFF2-40B4-BE49-F238E27FC236}">
                <a16:creationId xmlns:a16="http://schemas.microsoft.com/office/drawing/2014/main" xmlns="" id="{E8E9B473-A9CA-4BCF-BC7F-20C7667D0E39}"/>
              </a:ext>
            </a:extLst>
          </p:cNvPr>
          <p:cNvSpPr txBox="1"/>
          <p:nvPr/>
        </p:nvSpPr>
        <p:spPr>
          <a:xfrm>
            <a:off x="2016604" y="4275829"/>
            <a:ext cx="7965777" cy="367858"/>
          </a:xfrm>
          <a:prstGeom prst="rect">
            <a:avLst/>
          </a:prstGeom>
        </p:spPr>
        <p:txBody>
          <a:bodyPr wrap="square" lIns="0" tIns="0" rIns="0" bIns="0" rtlCol="0" anchor="t">
            <a:spAutoFit/>
          </a:bodyPr>
          <a:lstStyle/>
          <a:p>
            <a:pPr algn="just" defTabSz="342900">
              <a:lnSpc>
                <a:spcPts val="2730"/>
              </a:lnSpc>
            </a:pPr>
            <a:r>
              <a:rPr lang="en-US" sz="3600" b="1" smtClean="0">
                <a:solidFill>
                  <a:srgbClr val="0033CC"/>
                </a:solidFill>
                <a:latin typeface="Times New Roman" panose="02020603050405020304" pitchFamily="18" charset="0"/>
                <a:cs typeface="Times New Roman" panose="02020603050405020304" pitchFamily="18" charset="0"/>
              </a:rPr>
              <a:t>III-Biện </a:t>
            </a:r>
            <a:r>
              <a:rPr lang="en-US" sz="3600" b="1" dirty="0" err="1">
                <a:solidFill>
                  <a:srgbClr val="0033CC"/>
                </a:solidFill>
                <a:latin typeface="Times New Roman" panose="02020603050405020304" pitchFamily="18" charset="0"/>
                <a:cs typeface="Times New Roman" panose="02020603050405020304" pitchFamily="18" charset="0"/>
              </a:rPr>
              <a:t>pháp</a:t>
            </a:r>
            <a:r>
              <a:rPr lang="en-US" sz="3600" b="1" dirty="0">
                <a:solidFill>
                  <a:srgbClr val="0033CC"/>
                </a:solidFill>
                <a:latin typeface="Times New Roman" panose="02020603050405020304" pitchFamily="18" charset="0"/>
                <a:cs typeface="Times New Roman" panose="02020603050405020304" pitchFamily="18" charset="0"/>
              </a:rPr>
              <a:t> </a:t>
            </a:r>
            <a:r>
              <a:rPr lang="en-US" sz="3600" b="1" err="1">
                <a:solidFill>
                  <a:srgbClr val="0033CC"/>
                </a:solidFill>
                <a:latin typeface="Times New Roman" panose="02020603050405020304" pitchFamily="18" charset="0"/>
                <a:cs typeface="Times New Roman" panose="02020603050405020304" pitchFamily="18" charset="0"/>
              </a:rPr>
              <a:t>bảo</a:t>
            </a:r>
            <a:r>
              <a:rPr lang="en-US" sz="3600" b="1">
                <a:solidFill>
                  <a:srgbClr val="0033CC"/>
                </a:solidFill>
                <a:latin typeface="Times New Roman" panose="02020603050405020304" pitchFamily="18" charset="0"/>
                <a:cs typeface="Times New Roman" panose="02020603050405020304" pitchFamily="18" charset="0"/>
              </a:rPr>
              <a:t> </a:t>
            </a:r>
            <a:r>
              <a:rPr lang="en-US" sz="3600" b="1" smtClean="0">
                <a:solidFill>
                  <a:srgbClr val="0033CC"/>
                </a:solidFill>
                <a:latin typeface="Times New Roman" panose="02020603050405020304" pitchFamily="18" charset="0"/>
                <a:cs typeface="Times New Roman" panose="02020603050405020304" pitchFamily="18" charset="0"/>
              </a:rPr>
              <a:t>vệ quần </a:t>
            </a:r>
            <a:r>
              <a:rPr lang="en-US" sz="3600" b="1" dirty="0" err="1">
                <a:solidFill>
                  <a:srgbClr val="0033CC"/>
                </a:solidFill>
                <a:latin typeface="Times New Roman" panose="02020603050405020304" pitchFamily="18" charset="0"/>
                <a:cs typeface="Times New Roman" panose="02020603050405020304" pitchFamily="18" charset="0"/>
              </a:rPr>
              <a:t>thể</a:t>
            </a:r>
            <a:endParaRPr lang="en-US" sz="36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197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xit" presetSubtype="2" fill="hold" grpId="1" nodeType="withEffect">
                                  <p:stCondLst>
                                    <p:cond delay="0"/>
                                  </p:stCondLst>
                                  <p:childTnLst>
                                    <p:animEffect transition="out" filter="wipe(right)">
                                      <p:cBhvr>
                                        <p:cTn id="6" dur="7000"/>
                                        <p:tgtEl>
                                          <p:spTgt spid="11"/>
                                        </p:tgtEl>
                                      </p:cBhvr>
                                    </p:animEffect>
                                    <p:set>
                                      <p:cBhvr>
                                        <p:cTn id="7" dur="1" fill="hold">
                                          <p:stCondLst>
                                            <p:cond delay="6999"/>
                                          </p:stCondLst>
                                        </p:cTn>
                                        <p:tgtEl>
                                          <p:spTgt spid="11"/>
                                        </p:tgtEl>
                                        <p:attrNameLst>
                                          <p:attrName>style.visibility</p:attrName>
                                        </p:attrNameLst>
                                      </p:cBhvr>
                                      <p:to>
                                        <p:strVal val="hidden"/>
                                      </p:to>
                                    </p:set>
                                  </p:childTnLst>
                                </p:cTn>
                              </p:par>
                              <p:par>
                                <p:cTn id="8" presetID="22" presetClass="exit" presetSubtype="8" fill="hold" nodeType="withEffect">
                                  <p:stCondLst>
                                    <p:cond delay="0"/>
                                  </p:stCondLst>
                                  <p:childTnLst>
                                    <p:animEffect transition="out" filter="wipe(left)">
                                      <p:cBhvr>
                                        <p:cTn id="9" dur="7000"/>
                                        <p:tgtEl>
                                          <p:spTgt spid="9"/>
                                        </p:tgtEl>
                                      </p:cBhvr>
                                    </p:animEffect>
                                    <p:set>
                                      <p:cBhvr>
                                        <p:cTn id="10" dur="1" fill="hold">
                                          <p:stCondLst>
                                            <p:cond delay="6999"/>
                                          </p:stCondLst>
                                        </p:cTn>
                                        <p:tgtEl>
                                          <p:spTgt spid="9"/>
                                        </p:tgtEl>
                                        <p:attrNameLst>
                                          <p:attrName>style.visibility</p:attrName>
                                        </p:attrNameLst>
                                      </p:cBhvr>
                                      <p:to>
                                        <p:strVal val="hidden"/>
                                      </p:to>
                                    </p:set>
                                  </p:childTnLst>
                                </p:cTn>
                              </p:par>
                              <p:par>
                                <p:cTn id="11" presetID="8" presetClass="emph" presetSubtype="0" repeatCount="indefinite" autoRev="1" fill="hold" nodeType="withEffect">
                                  <p:stCondLst>
                                    <p:cond delay="1000"/>
                                  </p:stCondLst>
                                  <p:childTnLst>
                                    <p:animRot by="1800000">
                                      <p:cBhvr>
                                        <p:cTn id="12" dur="1000" fill="hold"/>
                                        <p:tgtEl>
                                          <p:spTgt spid="5"/>
                                        </p:tgtEl>
                                        <p:attrNameLst>
                                          <p:attrName>r</p:attrName>
                                        </p:attrNameLst>
                                      </p:cBhvr>
                                    </p:animRot>
                                  </p:childTnLst>
                                </p:cTn>
                              </p:par>
                              <p:par>
                                <p:cTn id="13" presetID="42"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7000"/>
                            </p:stCondLst>
                            <p:childTnLst>
                              <p:par>
                                <p:cTn id="19" presetID="42"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par>
                          <p:cTn id="24" fill="hold">
                            <p:stCondLst>
                              <p:cond delay="8000"/>
                            </p:stCondLst>
                            <p:childTnLst>
                              <p:par>
                                <p:cTn id="25" presetID="42"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ìm &quot;lời giải&quot; cho voọc Cát B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317" y="699058"/>
            <a:ext cx="4514850" cy="30003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4277" y="699058"/>
            <a:ext cx="6900923" cy="3046988"/>
          </a:xfrm>
          <a:prstGeom prst="rect">
            <a:avLst/>
          </a:prstGeom>
        </p:spPr>
        <p:txBody>
          <a:bodyPr wrap="square">
            <a:spAutoFit/>
          </a:bodyPr>
          <a:lstStyle/>
          <a:p>
            <a:pPr algn="just"/>
            <a:r>
              <a:rPr lang="en-US" sz="3200" smtClean="0">
                <a:solidFill>
                  <a:srgbClr val="0033CC"/>
                </a:solidFill>
                <a:latin typeface="Times New Roman" panose="02020603050405020304" pitchFamily="18" charset="0"/>
                <a:ea typeface="Calibri" panose="020F0502020204030204" pitchFamily="34" charset="0"/>
              </a:rPr>
              <a:t>1. </a:t>
            </a:r>
            <a:r>
              <a:rPr lang="en-US" sz="3200" dirty="0" err="1">
                <a:solidFill>
                  <a:srgbClr val="0033CC"/>
                </a:solidFill>
                <a:latin typeface="Times New Roman" panose="02020603050405020304" pitchFamily="18" charset="0"/>
                <a:ea typeface="Calibri" panose="020F0502020204030204" pitchFamily="34" charset="0"/>
              </a:rPr>
              <a:t>Tại</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sao</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bảo</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vệ</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môi</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trường</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sống</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của</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quần</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thể</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chính</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là</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bảo</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vệ</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quần</a:t>
            </a:r>
            <a:r>
              <a:rPr lang="en-US" sz="3200" dirty="0">
                <a:solidFill>
                  <a:srgbClr val="0033CC"/>
                </a:solidFill>
                <a:latin typeface="Times New Roman" panose="02020603050405020304" pitchFamily="18" charset="0"/>
                <a:ea typeface="Calibri" panose="020F0502020204030204" pitchFamily="34" charset="0"/>
              </a:rPr>
              <a:t> </a:t>
            </a:r>
            <a:r>
              <a:rPr lang="en-US" sz="3200" err="1">
                <a:solidFill>
                  <a:srgbClr val="0033CC"/>
                </a:solidFill>
                <a:latin typeface="Times New Roman" panose="02020603050405020304" pitchFamily="18" charset="0"/>
                <a:ea typeface="Calibri" panose="020F0502020204030204" pitchFamily="34" charset="0"/>
              </a:rPr>
              <a:t>thể</a:t>
            </a:r>
            <a:r>
              <a:rPr lang="en-US" sz="3200" smtClean="0">
                <a:solidFill>
                  <a:srgbClr val="0033CC"/>
                </a:solidFill>
                <a:latin typeface="Times New Roman" panose="02020603050405020304" pitchFamily="18" charset="0"/>
                <a:ea typeface="Calibri" panose="020F0502020204030204" pitchFamily="34" charset="0"/>
              </a:rPr>
              <a:t>. </a:t>
            </a:r>
            <a:r>
              <a:rPr lang="en-US" sz="3200" dirty="0">
                <a:solidFill>
                  <a:srgbClr val="0033CC"/>
                </a:solidFill>
                <a:latin typeface="Times New Roman" panose="02020603050405020304" pitchFamily="18" charset="0"/>
                <a:ea typeface="Calibri" panose="020F0502020204030204" pitchFamily="34" charset="0"/>
              </a:rPr>
              <a:t>Cho </a:t>
            </a:r>
            <a:r>
              <a:rPr lang="en-US" sz="3200" dirty="0" err="1">
                <a:solidFill>
                  <a:srgbClr val="0033CC"/>
                </a:solidFill>
                <a:latin typeface="Times New Roman" panose="02020603050405020304" pitchFamily="18" charset="0"/>
                <a:ea typeface="Calibri" panose="020F0502020204030204" pitchFamily="34" charset="0"/>
              </a:rPr>
              <a:t>ví</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dụ</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về</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việc</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bảo</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vệ</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môi</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trường</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sống</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của</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quần</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thể</a:t>
            </a:r>
            <a:r>
              <a:rPr lang="en-US" sz="3200" dirty="0">
                <a:solidFill>
                  <a:srgbClr val="0033CC"/>
                </a:solidFill>
                <a:latin typeface="Times New Roman" panose="02020603050405020304" pitchFamily="18" charset="0"/>
                <a:ea typeface="Calibri" panose="020F0502020204030204" pitchFamily="34" charset="0"/>
              </a:rPr>
              <a:t>.</a:t>
            </a:r>
            <a:endParaRPr lang="en-US" sz="3200" dirty="0">
              <a:solidFill>
                <a:srgbClr val="0033CC"/>
              </a:solidFill>
              <a:latin typeface="Times New Roman" panose="02020603050405020304" pitchFamily="18" charset="0"/>
              <a:ea typeface="Times New Roman" panose="02020603050405020304" pitchFamily="18" charset="0"/>
            </a:endParaRPr>
          </a:p>
          <a:p>
            <a:pPr algn="just"/>
            <a:r>
              <a:rPr lang="en-US" sz="3200" smtClean="0">
                <a:solidFill>
                  <a:srgbClr val="0033CC"/>
                </a:solidFill>
                <a:latin typeface="Times New Roman" panose="02020603050405020304" pitchFamily="18" charset="0"/>
                <a:ea typeface="Calibri" panose="020F0502020204030204" pitchFamily="34" charset="0"/>
              </a:rPr>
              <a:t>2. </a:t>
            </a:r>
            <a:r>
              <a:rPr lang="en-US" sz="3200" dirty="0" err="1">
                <a:solidFill>
                  <a:srgbClr val="0033CC"/>
                </a:solidFill>
                <a:latin typeface="Times New Roman" panose="02020603050405020304" pitchFamily="18" charset="0"/>
                <a:ea typeface="Calibri" panose="020F0502020204030204" pitchFamily="34" charset="0"/>
              </a:rPr>
              <a:t>Đề</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xuất</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biện</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pháp</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bảo</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vệ</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đối</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với</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các</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quần</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thể</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có</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nguy</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cơ</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tuyệt</a:t>
            </a:r>
            <a:r>
              <a:rPr lang="en-US" sz="3200" dirty="0">
                <a:solidFill>
                  <a:srgbClr val="0033CC"/>
                </a:solidFill>
                <a:latin typeface="Times New Roman" panose="02020603050405020304" pitchFamily="18" charset="0"/>
                <a:ea typeface="Calibri" panose="020F0502020204030204" pitchFamily="34" charset="0"/>
              </a:rPr>
              <a:t> </a:t>
            </a:r>
            <a:r>
              <a:rPr lang="en-US" sz="3200" dirty="0" err="1">
                <a:solidFill>
                  <a:srgbClr val="0033CC"/>
                </a:solidFill>
                <a:latin typeface="Times New Roman" panose="02020603050405020304" pitchFamily="18" charset="0"/>
                <a:ea typeface="Calibri" panose="020F0502020204030204" pitchFamily="34" charset="0"/>
              </a:rPr>
              <a:t>chủng</a:t>
            </a:r>
            <a:r>
              <a:rPr lang="en-US" sz="3200" dirty="0">
                <a:solidFill>
                  <a:srgbClr val="0033CC"/>
                </a:solidFill>
                <a:latin typeface="Times New Roman" panose="02020603050405020304" pitchFamily="18" charset="0"/>
                <a:ea typeface="Calibri" panose="020F0502020204030204" pitchFamily="34" charset="0"/>
              </a:rPr>
              <a:t>.</a:t>
            </a:r>
            <a:endParaRPr lang="en-US" sz="3200" dirty="0">
              <a:solidFill>
                <a:srgbClr val="0033CC"/>
              </a:solidFill>
              <a:latin typeface="Times New Roman" panose="02020603050405020304" pitchFamily="18" charset="0"/>
              <a:ea typeface="Times New Roman" panose="02020603050405020304" pitchFamily="18" charset="0"/>
            </a:endParaRPr>
          </a:p>
        </p:txBody>
      </p:sp>
      <p:sp>
        <p:nvSpPr>
          <p:cNvPr id="2" name="TextBox 1"/>
          <p:cNvSpPr txBox="1"/>
          <p:nvPr/>
        </p:nvSpPr>
        <p:spPr>
          <a:xfrm>
            <a:off x="4020457" y="130626"/>
            <a:ext cx="4151086"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HOẠT ĐỘNG NHÓM</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4277" y="3746046"/>
            <a:ext cx="11187925" cy="2677656"/>
          </a:xfrm>
          <a:prstGeom prst="rect">
            <a:avLst/>
          </a:prstGeom>
        </p:spPr>
        <p:txBody>
          <a:bodyPr wrap="square">
            <a:spAutoFit/>
          </a:bodyPr>
          <a:lstStyle/>
          <a:p>
            <a:r>
              <a:rPr lang="vi-VN" sz="2800">
                <a:latin typeface="+mj-lt"/>
              </a:rPr>
              <a:t>Đề xuất biện pháp bảo vệ đối với các quần thể có nguy cơ tuyệt chủng:</a:t>
            </a:r>
          </a:p>
          <a:p>
            <a:r>
              <a:rPr lang="vi-VN" sz="2800">
                <a:latin typeface="+mj-lt"/>
              </a:rPr>
              <a:t>- Nghiêm cấm săn bắt, buôn bán các loài có nguy cơ tuyệt chủng.</a:t>
            </a:r>
          </a:p>
          <a:p>
            <a:r>
              <a:rPr lang="vi-VN" sz="2800">
                <a:latin typeface="+mj-lt"/>
              </a:rPr>
              <a:t>- Bảo tồn môi trường sống tự nhiên mà quần thể đang sống.</a:t>
            </a:r>
          </a:p>
          <a:p>
            <a:r>
              <a:rPr lang="vi-VN" sz="2800">
                <a:latin typeface="+mj-lt"/>
              </a:rPr>
              <a:t>- Đối với những quần thể có nguy cơ tuyệt chủng ở môi trường tự nhiên, cần di chuyển quần thể đến nơi sống mới có điều kiện thuận lợi hơn như vườn thú, trang trại bảo tồn,…</a:t>
            </a:r>
          </a:p>
        </p:txBody>
      </p:sp>
    </p:spTree>
    <p:extLst>
      <p:ext uri="{BB962C8B-B14F-4D97-AF65-F5344CB8AC3E}">
        <p14:creationId xmlns:p14="http://schemas.microsoft.com/office/powerpoint/2010/main" val="113686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0479" y="122829"/>
            <a:ext cx="8818123" cy="73698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sp>
        <p:nvSpPr>
          <p:cNvPr id="3" name="Hộp Văn bản 3">
            <a:extLst>
              <a:ext uri="{FF2B5EF4-FFF2-40B4-BE49-F238E27FC236}">
                <a16:creationId xmlns:a16="http://schemas.microsoft.com/office/drawing/2014/main" xmlns="" id="{BDE78902-C591-4978-AE46-7810BFB95054}"/>
              </a:ext>
            </a:extLst>
          </p:cNvPr>
          <p:cNvSpPr txBox="1"/>
          <p:nvPr/>
        </p:nvSpPr>
        <p:spPr>
          <a:xfrm>
            <a:off x="2387312" y="80518"/>
            <a:ext cx="6801757" cy="685124"/>
          </a:xfrm>
          <a:prstGeom prst="rect">
            <a:avLst/>
          </a:prstGeom>
          <a:noFill/>
        </p:spPr>
        <p:txBody>
          <a:bodyPr wrap="square">
            <a:spAutoFit/>
          </a:bodyPr>
          <a:lstStyle/>
          <a:p>
            <a:pPr algn="ctr">
              <a:lnSpc>
                <a:spcPct val="107000"/>
              </a:lnSpc>
              <a:spcAft>
                <a:spcPts val="800"/>
              </a:spcAft>
            </a:pPr>
            <a:r>
              <a:rPr lang="en-US" sz="3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42</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QUẦN THỂ SINH VẬT</a:t>
            </a:r>
          </a:p>
        </p:txBody>
      </p:sp>
      <p:sp>
        <p:nvSpPr>
          <p:cNvPr id="4" name="TextBox 17">
            <a:extLst>
              <a:ext uri="{FF2B5EF4-FFF2-40B4-BE49-F238E27FC236}">
                <a16:creationId xmlns:a16="http://schemas.microsoft.com/office/drawing/2014/main" xmlns="" id="{E9DBC067-D6D4-4436-BDE2-870A708FD924}"/>
              </a:ext>
            </a:extLst>
          </p:cNvPr>
          <p:cNvSpPr txBox="1"/>
          <p:nvPr/>
        </p:nvSpPr>
        <p:spPr>
          <a:xfrm>
            <a:off x="267153" y="1064420"/>
            <a:ext cx="5436961" cy="346249"/>
          </a:xfrm>
          <a:prstGeom prst="rect">
            <a:avLst/>
          </a:prstGeom>
        </p:spPr>
        <p:txBody>
          <a:bodyPr wrap="square" lIns="0" tIns="0" rIns="0" bIns="0" rtlCol="0" anchor="t">
            <a:spAutoFit/>
          </a:bodyPr>
          <a:lstStyle/>
          <a:p>
            <a:pPr defTabSz="342900">
              <a:lnSpc>
                <a:spcPts val="2730"/>
              </a:lnSpc>
            </a:pPr>
            <a:r>
              <a:rPr lang="en-US" sz="3200">
                <a:solidFill>
                  <a:srgbClr val="0033CC"/>
                </a:solidFill>
                <a:latin typeface="Times New Roman" panose="02020603050405020304" pitchFamily="18" charset="0"/>
                <a:cs typeface="Times New Roman" panose="02020603050405020304" pitchFamily="18" charset="0"/>
              </a:rPr>
              <a:t> </a:t>
            </a:r>
            <a:r>
              <a:rPr lang="en-US" sz="3200" b="1" smtClean="0">
                <a:solidFill>
                  <a:srgbClr val="0033CC"/>
                </a:solidFill>
                <a:latin typeface="Times New Roman" panose="02020603050405020304" pitchFamily="18" charset="0"/>
                <a:cs typeface="Times New Roman" panose="02020603050405020304" pitchFamily="18" charset="0"/>
              </a:rPr>
              <a:t>I</a:t>
            </a:r>
            <a:r>
              <a:rPr lang="en-US" sz="3200" b="1">
                <a:solidFill>
                  <a:srgbClr val="0033CC"/>
                </a:solidFill>
                <a:latin typeface="Times New Roman" panose="02020603050405020304" pitchFamily="18" charset="0"/>
                <a:cs typeface="Times New Roman" panose="02020603050405020304" pitchFamily="18" charset="0"/>
              </a:rPr>
              <a:t>-</a:t>
            </a:r>
            <a:r>
              <a:rPr lang="en-US" sz="3200" b="1" smtClean="0">
                <a:solidFill>
                  <a:srgbClr val="0033CC"/>
                </a:solidFill>
                <a:latin typeface="Times New Roman" panose="02020603050405020304" pitchFamily="18" charset="0"/>
                <a:cs typeface="Times New Roman" panose="02020603050405020304" pitchFamily="18" charset="0"/>
              </a:rPr>
              <a:t>Khái </a:t>
            </a:r>
            <a:r>
              <a:rPr lang="en-US" sz="3200" b="1" dirty="0" err="1">
                <a:solidFill>
                  <a:srgbClr val="0033CC"/>
                </a:solidFill>
                <a:latin typeface="Times New Roman" panose="02020603050405020304" pitchFamily="18" charset="0"/>
                <a:cs typeface="Times New Roman" panose="02020603050405020304" pitchFamily="18" charset="0"/>
              </a:rPr>
              <a:t>niệm</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sinh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vật</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5" name="TextBox 17">
            <a:extLst>
              <a:ext uri="{FF2B5EF4-FFF2-40B4-BE49-F238E27FC236}">
                <a16:creationId xmlns:a16="http://schemas.microsoft.com/office/drawing/2014/main" xmlns="" id="{E8E9B473-A9CA-4BCF-BC7F-20C7667D0E39}"/>
              </a:ext>
            </a:extLst>
          </p:cNvPr>
          <p:cNvSpPr txBox="1"/>
          <p:nvPr/>
        </p:nvSpPr>
        <p:spPr>
          <a:xfrm>
            <a:off x="391004" y="1499168"/>
            <a:ext cx="7706516" cy="367858"/>
          </a:xfrm>
          <a:prstGeom prst="rect">
            <a:avLst/>
          </a:prstGeom>
        </p:spPr>
        <p:txBody>
          <a:bodyPr wrap="square" lIns="0" tIns="0" rIns="0" bIns="0" rtlCol="0" anchor="t">
            <a:spAutoFit/>
          </a:bodyPr>
          <a:lstStyle/>
          <a:p>
            <a:pPr algn="just" defTabSz="342900">
              <a:lnSpc>
                <a:spcPts val="2730"/>
              </a:lnSpc>
            </a:pPr>
            <a:r>
              <a:rPr lang="en-US" sz="3200" b="1" smtClean="0">
                <a:solidFill>
                  <a:srgbClr val="0033CC"/>
                </a:solidFill>
                <a:latin typeface="Times New Roman" panose="02020603050405020304" pitchFamily="18" charset="0"/>
                <a:cs typeface="Times New Roman" panose="02020603050405020304" pitchFamily="18" charset="0"/>
              </a:rPr>
              <a:t>II-Các </a:t>
            </a:r>
            <a:r>
              <a:rPr lang="en-US" sz="3200" b="1" dirty="0" err="1">
                <a:solidFill>
                  <a:srgbClr val="0033CC"/>
                </a:solidFill>
                <a:latin typeface="Times New Roman" panose="02020603050405020304" pitchFamily="18" charset="0"/>
                <a:cs typeface="Times New Roman" panose="02020603050405020304" pitchFamily="18" charset="0"/>
              </a:rPr>
              <a:t>đặc</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trưng</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cơ</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bản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của</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6" name="TextBox 17">
            <a:extLst>
              <a:ext uri="{FF2B5EF4-FFF2-40B4-BE49-F238E27FC236}">
                <a16:creationId xmlns:a16="http://schemas.microsoft.com/office/drawing/2014/main" xmlns="" id="{E8E9B473-A9CA-4BCF-BC7F-20C7667D0E39}"/>
              </a:ext>
            </a:extLst>
          </p:cNvPr>
          <p:cNvSpPr txBox="1"/>
          <p:nvPr/>
        </p:nvSpPr>
        <p:spPr>
          <a:xfrm>
            <a:off x="391004" y="1955525"/>
            <a:ext cx="7965777" cy="367858"/>
          </a:xfrm>
          <a:prstGeom prst="rect">
            <a:avLst/>
          </a:prstGeom>
        </p:spPr>
        <p:txBody>
          <a:bodyPr wrap="square" lIns="0" tIns="0" rIns="0" bIns="0" rtlCol="0" anchor="t">
            <a:spAutoFit/>
          </a:bodyPr>
          <a:lstStyle/>
          <a:p>
            <a:pPr algn="just" defTabSz="342900">
              <a:lnSpc>
                <a:spcPts val="2730"/>
              </a:lnSpc>
            </a:pPr>
            <a:r>
              <a:rPr lang="en-US" sz="3200" b="1" smtClean="0">
                <a:solidFill>
                  <a:srgbClr val="0033CC"/>
                </a:solidFill>
                <a:latin typeface="Times New Roman" panose="02020603050405020304" pitchFamily="18" charset="0"/>
                <a:cs typeface="Times New Roman" panose="02020603050405020304" pitchFamily="18" charset="0"/>
              </a:rPr>
              <a:t>III-Biện </a:t>
            </a:r>
            <a:r>
              <a:rPr lang="en-US" sz="3200" b="1" dirty="0" err="1">
                <a:solidFill>
                  <a:srgbClr val="0033CC"/>
                </a:solidFill>
                <a:latin typeface="Times New Roman" panose="02020603050405020304" pitchFamily="18" charset="0"/>
                <a:cs typeface="Times New Roman" panose="02020603050405020304" pitchFamily="18" charset="0"/>
              </a:rPr>
              <a:t>pháp</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err="1">
                <a:solidFill>
                  <a:srgbClr val="0033CC"/>
                </a:solidFill>
                <a:latin typeface="Times New Roman" panose="02020603050405020304" pitchFamily="18" charset="0"/>
                <a:cs typeface="Times New Roman" panose="02020603050405020304" pitchFamily="18" charset="0"/>
              </a:rPr>
              <a:t>bảo</a:t>
            </a:r>
            <a:r>
              <a:rPr lang="en-US" sz="3200" b="1">
                <a:solidFill>
                  <a:srgbClr val="0033CC"/>
                </a:solidFill>
                <a:latin typeface="Times New Roman" panose="02020603050405020304" pitchFamily="18" charset="0"/>
                <a:cs typeface="Times New Roman" panose="02020603050405020304" pitchFamily="18" charset="0"/>
              </a:rPr>
              <a:t> </a:t>
            </a:r>
            <a:r>
              <a:rPr lang="en-US" sz="3200" b="1" smtClean="0">
                <a:solidFill>
                  <a:srgbClr val="0033CC"/>
                </a:solidFill>
                <a:latin typeface="Times New Roman" panose="02020603050405020304" pitchFamily="18" charset="0"/>
                <a:cs typeface="Times New Roman" panose="02020603050405020304" pitchFamily="18" charset="0"/>
              </a:rPr>
              <a:t>vệ quần </a:t>
            </a:r>
            <a:r>
              <a:rPr lang="en-US" sz="3200" b="1" dirty="0" err="1">
                <a:solidFill>
                  <a:srgbClr val="0033CC"/>
                </a:solidFill>
                <a:latin typeface="Times New Roman" panose="02020603050405020304" pitchFamily="18" charset="0"/>
                <a:cs typeface="Times New Roman" panose="02020603050405020304" pitchFamily="18" charset="0"/>
              </a:rPr>
              <a:t>thể</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580571" y="2346731"/>
            <a:ext cx="11146971" cy="2554545"/>
          </a:xfrm>
          <a:prstGeom prst="rect">
            <a:avLst/>
          </a:prstGeom>
        </p:spPr>
        <p:txBody>
          <a:bodyPr wrap="square">
            <a:spAutoFit/>
          </a:bodyPr>
          <a:lstStyle/>
          <a:p>
            <a:pPr algn="just"/>
            <a:r>
              <a:rPr lang="en-US" altLang="en-US" sz="32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smtClean="0">
                <a:latin typeface="Times New Roman" panose="02020603050405020304" pitchFamily="18" charset="0"/>
                <a:ea typeface="Times New Roman" panose="02020603050405020304" pitchFamily="18" charset="0"/>
              </a:rPr>
              <a:t>- Thành </a:t>
            </a:r>
            <a:r>
              <a:rPr lang="en-US" sz="3200">
                <a:latin typeface="Times New Roman" panose="02020603050405020304" pitchFamily="18" charset="0"/>
                <a:ea typeface="Times New Roman" panose="02020603050405020304" pitchFamily="18" charset="0"/>
              </a:rPr>
              <a:t>lập vườn quốc gia, khu bảo tồn, kiểm soát dịch bệnh, khai thác tài nguyên sinh vật hợp lí.</a:t>
            </a:r>
          </a:p>
          <a:p>
            <a:pPr algn="just"/>
            <a:r>
              <a:rPr lang="en-US" altLang="en-US" sz="32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smtClean="0">
                <a:latin typeface="Times New Roman" panose="02020603050405020304" pitchFamily="18" charset="0"/>
                <a:ea typeface="Times New Roman" panose="02020603050405020304" pitchFamily="18" charset="0"/>
              </a:rPr>
              <a:t>- </a:t>
            </a:r>
            <a:r>
              <a:rPr lang="en-US" sz="3200">
                <a:latin typeface="Times New Roman" panose="02020603050405020304" pitchFamily="18" charset="0"/>
                <a:ea typeface="Times New Roman" panose="02020603050405020304" pitchFamily="18" charset="0"/>
              </a:rPr>
              <a:t>Đối với những quần thể có nguy cơ tuyệt chủng ở môi trường sống tự nhiên của chúng cần di chuyển quần thể đến nơi sống mới như vườn thú, trang </a:t>
            </a:r>
            <a:r>
              <a:rPr lang="en-US" sz="3200" smtClean="0">
                <a:latin typeface="Times New Roman" panose="02020603050405020304" pitchFamily="18" charset="0"/>
                <a:ea typeface="Times New Roman" panose="02020603050405020304" pitchFamily="18" charset="0"/>
              </a:rPr>
              <a:t>trại bảo </a:t>
            </a:r>
            <a:r>
              <a:rPr lang="en-US" sz="3200">
                <a:latin typeface="Times New Roman" panose="02020603050405020304" pitchFamily="18" charset="0"/>
                <a:ea typeface="Times New Roman" panose="02020603050405020304" pitchFamily="18" charset="0"/>
              </a:rPr>
              <a:t>tồn. </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4287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Cover"/>
          <p:cNvPicPr>
            <a:picLocks noChangeAspect="1" noChangeArrowheads="1"/>
          </p:cNvPicPr>
          <p:nvPr/>
        </p:nvPicPr>
        <p:blipFill rotWithShape="1">
          <a:blip r:embed="rId2">
            <a:extLst>
              <a:ext uri="{28A0092B-C50C-407E-A947-70E740481C1C}">
                <a14:useLocalDpi xmlns:a14="http://schemas.microsoft.com/office/drawing/2010/main" val="0"/>
              </a:ext>
            </a:extLst>
          </a:blip>
          <a:srcRect l="12878" r="32064" b="36297"/>
          <a:stretch/>
        </p:blipFill>
        <p:spPr bwMode="auto">
          <a:xfrm>
            <a:off x="1027609" y="0"/>
            <a:ext cx="105373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859964"/>
      </p:ext>
    </p:extLst>
  </p:cSld>
  <p:clrMapOvr>
    <a:masterClrMapping/>
  </p:clrMapOvr>
  <p:transition spd="slow">
    <p:wipe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20" name="Picture 19">
            <a:extLst>
              <a:ext uri="{FF2B5EF4-FFF2-40B4-BE49-F238E27FC236}">
                <a16:creationId xmlns:a16="http://schemas.microsoft.com/office/drawing/2014/main" xmlns="" id="{949DAC6A-E448-4B7A-9C55-2AB116CFDAF4}"/>
              </a:ext>
            </a:extLst>
          </p:cNvPr>
          <p:cNvPicPr>
            <a:picLocks noChangeAspect="1"/>
          </p:cNvPicPr>
          <p:nvPr/>
        </p:nvPicPr>
        <p:blipFill>
          <a:blip r:embed="rId7"/>
          <a:stretch>
            <a:fillRect/>
          </a:stretch>
        </p:blipFill>
        <p:spPr>
          <a:xfrm>
            <a:off x="5127239" y="542109"/>
            <a:ext cx="1956572" cy="716724"/>
          </a:xfrm>
          <a:prstGeom prst="rect">
            <a:avLst/>
          </a:prstGeom>
        </p:spPr>
      </p:pic>
      <p:pic>
        <p:nvPicPr>
          <p:cNvPr id="22" name="Picture 21">
            <a:extLst>
              <a:ext uri="{FF2B5EF4-FFF2-40B4-BE49-F238E27FC236}">
                <a16:creationId xmlns:a16="http://schemas.microsoft.com/office/drawing/2014/main" xmlns="" id="{80F3D2DD-7984-4261-AD11-E61771F61490}"/>
              </a:ext>
            </a:extLst>
          </p:cNvPr>
          <p:cNvPicPr>
            <a:picLocks noChangeAspect="1"/>
          </p:cNvPicPr>
          <p:nvPr/>
        </p:nvPicPr>
        <p:blipFill>
          <a:blip r:embed="rId7"/>
          <a:stretch>
            <a:fillRect/>
          </a:stretch>
        </p:blipFill>
        <p:spPr>
          <a:xfrm flipH="1">
            <a:off x="2142393" y="2697910"/>
            <a:ext cx="2504399" cy="917402"/>
          </a:xfrm>
          <a:prstGeom prst="rect">
            <a:avLst/>
          </a:prstGeom>
        </p:spPr>
      </p:pic>
      <p:pic>
        <p:nvPicPr>
          <p:cNvPr id="19" name="Picture 18">
            <a:extLst>
              <a:ext uri="{FF2B5EF4-FFF2-40B4-BE49-F238E27FC236}">
                <a16:creationId xmlns:a16="http://schemas.microsoft.com/office/drawing/2014/main" xmlns="" id="{E5F91547-85E9-41A0-9391-B8B1188B5B63}"/>
              </a:ext>
            </a:extLst>
          </p:cNvPr>
          <p:cNvPicPr>
            <a:picLocks noChangeAspect="1"/>
          </p:cNvPicPr>
          <p:nvPr/>
        </p:nvPicPr>
        <p:blipFill>
          <a:blip r:embed="rId7"/>
          <a:stretch>
            <a:fillRect/>
          </a:stretch>
        </p:blipFill>
        <p:spPr>
          <a:xfrm>
            <a:off x="9982200" y="533400"/>
            <a:ext cx="2895851" cy="1060796"/>
          </a:xfrm>
          <a:prstGeom prst="rect">
            <a:avLst/>
          </a:prstGeom>
        </p:spPr>
      </p:pic>
      <p:pic>
        <p:nvPicPr>
          <p:cNvPr id="21" name="Picture 20">
            <a:extLst>
              <a:ext uri="{FF2B5EF4-FFF2-40B4-BE49-F238E27FC236}">
                <a16:creationId xmlns:a16="http://schemas.microsoft.com/office/drawing/2014/main" xmlns="" id="{653F800B-073E-42F5-BFFA-477203C96764}"/>
              </a:ext>
            </a:extLst>
          </p:cNvPr>
          <p:cNvPicPr>
            <a:picLocks noChangeAspect="1"/>
          </p:cNvPicPr>
          <p:nvPr/>
        </p:nvPicPr>
        <p:blipFill>
          <a:blip r:embed="rId7"/>
          <a:stretch>
            <a:fillRect/>
          </a:stretch>
        </p:blipFill>
        <p:spPr>
          <a:xfrm flipH="1">
            <a:off x="-819539" y="149398"/>
            <a:ext cx="3944128" cy="1444798"/>
          </a:xfrm>
          <a:prstGeom prst="rect">
            <a:avLst/>
          </a:prstGeom>
        </p:spPr>
      </p:pic>
      <p:pic>
        <p:nvPicPr>
          <p:cNvPr id="23" name="Picture 22">
            <a:extLst>
              <a:ext uri="{FF2B5EF4-FFF2-40B4-BE49-F238E27FC236}">
                <a16:creationId xmlns:a16="http://schemas.microsoft.com/office/drawing/2014/main" xmlns="" id="{FB990A4E-1001-4E5F-813F-CD6CFC00C726}"/>
              </a:ext>
            </a:extLst>
          </p:cNvPr>
          <p:cNvPicPr>
            <a:picLocks noChangeAspect="1"/>
          </p:cNvPicPr>
          <p:nvPr/>
        </p:nvPicPr>
        <p:blipFill>
          <a:blip r:embed="rId7"/>
          <a:stretch>
            <a:fillRect/>
          </a:stretch>
        </p:blipFill>
        <p:spPr>
          <a:xfrm>
            <a:off x="9248536" y="2591001"/>
            <a:ext cx="1429252" cy="523558"/>
          </a:xfrm>
          <a:prstGeom prst="rect">
            <a:avLst/>
          </a:prstGeom>
        </p:spPr>
      </p:pic>
      <p:pic>
        <p:nvPicPr>
          <p:cNvPr id="11" name="Picture 10">
            <a:extLst>
              <a:ext uri="{FF2B5EF4-FFF2-40B4-BE49-F238E27FC236}">
                <a16:creationId xmlns:a16="http://schemas.microsoft.com/office/drawing/2014/main" xmlns=""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904215" y="342210"/>
            <a:ext cx="3450921" cy="1865555"/>
          </a:xfrm>
          <a:prstGeom prst="rect">
            <a:avLst/>
          </a:prstGeom>
        </p:spPr>
      </p:pic>
      <p:pic>
        <p:nvPicPr>
          <p:cNvPr id="13" name="Picture 12">
            <a:extLst>
              <a:ext uri="{FF2B5EF4-FFF2-40B4-BE49-F238E27FC236}">
                <a16:creationId xmlns:a16="http://schemas.microsoft.com/office/drawing/2014/main" xmlns="" id="{6EC0C90C-828F-4918-AC40-01B94FDF83B2}"/>
              </a:ext>
            </a:extLst>
          </p:cNvPr>
          <p:cNvPicPr>
            <a:picLocks noChangeAspect="1"/>
          </p:cNvPicPr>
          <p:nvPr/>
        </p:nvPicPr>
        <p:blipFill>
          <a:blip r:embed="rId9"/>
          <a:stretch>
            <a:fillRect/>
          </a:stretch>
        </p:blipFill>
        <p:spPr>
          <a:xfrm>
            <a:off x="6558482" y="342210"/>
            <a:ext cx="3255059" cy="1776430"/>
          </a:xfrm>
          <a:prstGeom prst="rect">
            <a:avLst/>
          </a:prstGeom>
        </p:spPr>
      </p:pic>
      <p:pic>
        <p:nvPicPr>
          <p:cNvPr id="16" name="Picture 15">
            <a:extLst>
              <a:ext uri="{FF2B5EF4-FFF2-40B4-BE49-F238E27FC236}">
                <a16:creationId xmlns:a16="http://schemas.microsoft.com/office/drawing/2014/main" xmlns="" id="{2FBD9397-1275-4277-92E8-BB3DEB4DCC92}"/>
              </a:ext>
            </a:extLst>
          </p:cNvPr>
          <p:cNvPicPr>
            <a:picLocks noChangeAspect="1"/>
          </p:cNvPicPr>
          <p:nvPr/>
        </p:nvPicPr>
        <p:blipFill>
          <a:blip r:embed="rId10"/>
          <a:stretch>
            <a:fillRect/>
          </a:stretch>
        </p:blipFill>
        <p:spPr>
          <a:xfrm>
            <a:off x="2280526" y="2283618"/>
            <a:ext cx="8154264" cy="1944792"/>
          </a:xfrm>
          <a:prstGeom prst="rect">
            <a:avLst/>
          </a:prstGeom>
        </p:spPr>
      </p:pic>
      <p:pic>
        <p:nvPicPr>
          <p:cNvPr id="3" name="NhacNen_New_mixdown">
            <a:hlinkClick r:id="" action="ppaction://media"/>
            <a:extLst>
              <a:ext uri="{FF2B5EF4-FFF2-40B4-BE49-F238E27FC236}">
                <a16:creationId xmlns:a16="http://schemas.microsoft.com/office/drawing/2014/main" xmlns=""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89619" y="0"/>
            <a:ext cx="828517" cy="828517"/>
          </a:xfrm>
          <a:prstGeom prst="rect">
            <a:avLst/>
          </a:prstGeom>
        </p:spPr>
      </p:pic>
      <p:pic>
        <p:nvPicPr>
          <p:cNvPr id="15" name="Picture 14">
            <a:hlinkClick r:id="" action="ppaction://hlinkshowjump?jump=nextslide"/>
            <a:extLst>
              <a:ext uri="{FF2B5EF4-FFF2-40B4-BE49-F238E27FC236}">
                <a16:creationId xmlns:a16="http://schemas.microsoft.com/office/drawing/2014/main" xmlns="" id="{EFCB68F2-2E43-46C4-8354-BD881388035B}"/>
              </a:ext>
            </a:extLst>
          </p:cNvPr>
          <p:cNvPicPr>
            <a:picLocks noChangeAspect="1"/>
          </p:cNvPicPr>
          <p:nvPr/>
        </p:nvPicPr>
        <p:blipFill>
          <a:blip r:embed="rId12"/>
          <a:stretch>
            <a:fillRect/>
          </a:stretch>
        </p:blipFill>
        <p:spPr>
          <a:xfrm>
            <a:off x="5300436" y="4359842"/>
            <a:ext cx="2109399" cy="774259"/>
          </a:xfrm>
          <a:prstGeom prst="rect">
            <a:avLst/>
          </a:prstGeom>
        </p:spPr>
      </p:pic>
      <p:sp>
        <p:nvSpPr>
          <p:cNvPr id="17" name="TextBox 16">
            <a:extLst>
              <a:ext uri="{FF2B5EF4-FFF2-40B4-BE49-F238E27FC236}">
                <a16:creationId xmlns:a16="http://schemas.microsoft.com/office/drawing/2014/main" xmlns="" id="{25FC2DC4-E9A6-4E74-877B-2C3C0FD598BF}"/>
              </a:ext>
            </a:extLst>
          </p:cNvPr>
          <p:cNvSpPr txBox="1"/>
          <p:nvPr/>
        </p:nvSpPr>
        <p:spPr>
          <a:xfrm>
            <a:off x="-1637227" y="1009640"/>
            <a:ext cx="969817" cy="276999"/>
          </a:xfrm>
          <a:prstGeom prst="rect">
            <a:avLst/>
          </a:prstGeom>
          <a:noFill/>
        </p:spPr>
        <p:txBody>
          <a:bodyPr wrap="none" lIns="0" tIns="0" rIns="0" bIns="0" rtlCol="0">
            <a:spAutoFit/>
          </a:bodyPr>
          <a:lstStyle/>
          <a:p>
            <a:pPr algn="ctr"/>
            <a:r>
              <a:rPr lang="en-US">
                <a:solidFill>
                  <a:schemeClr val="tx1">
                    <a:lumMod val="50000"/>
                    <a:lumOff val="50000"/>
                  </a:schemeClr>
                </a:solidFill>
              </a:rPr>
              <a:t>Nhạc nền</a:t>
            </a:r>
          </a:p>
        </p:txBody>
      </p:sp>
      <p:sp>
        <p:nvSpPr>
          <p:cNvPr id="2" name="Rectangle 1"/>
          <p:cNvSpPr/>
          <p:nvPr/>
        </p:nvSpPr>
        <p:spPr>
          <a:xfrm>
            <a:off x="444128" y="5134101"/>
            <a:ext cx="11303745" cy="1673150"/>
          </a:xfrm>
          <a:prstGeom prst="rect">
            <a:avLst/>
          </a:prstGeom>
        </p:spPr>
        <p:txBody>
          <a:bodyPr wrap="square">
            <a:spAutoFit/>
          </a:bodyPr>
          <a:lstStyle/>
          <a:p>
            <a:pPr algn="just">
              <a:lnSpc>
                <a:spcPct val="107000"/>
              </a:lnSpc>
            </a:pPr>
            <a:r>
              <a:rPr lang="en-US" sz="3200" b="1">
                <a:latin typeface="Times New Roman" panose="02020603050405020304" pitchFamily="18" charset="0"/>
                <a:ea typeface="Calibri" panose="020F0502020204030204" pitchFamily="34" charset="0"/>
                <a:cs typeface="Times New Roman" panose="02020603050405020304" pitchFamily="18" charset="0"/>
              </a:rPr>
              <a:t>Thể lệ:</a:t>
            </a:r>
            <a:r>
              <a:rPr lang="en-US" sz="3200">
                <a:latin typeface="Times New Roman" panose="02020603050405020304" pitchFamily="18" charset="0"/>
                <a:ea typeface="Calibri" panose="020F0502020204030204" pitchFamily="34" charset="0"/>
                <a:cs typeface="Times New Roman" panose="02020603050405020304" pitchFamily="18" charset="0"/>
              </a:rPr>
              <a:t> </a:t>
            </a:r>
            <a:r>
              <a:rPr lang="en-US" sz="3200" smtClean="0">
                <a:latin typeface="Times New Roman" panose="02020603050405020304" pitchFamily="18" charset="0"/>
                <a:ea typeface="Calibri" panose="020F0502020204030204" pitchFamily="34" charset="0"/>
                <a:cs typeface="Times New Roman" panose="02020603050405020304" pitchFamily="18" charset="0"/>
              </a:rPr>
              <a:t>trả lời đúng câu hỏi trong thời gian 10 giây để giải cứu các chú bò. Nếu trả lời sai hoặc trả lời chậm các chú bò sẽ bị người ngoài hành tinh bắt đi.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1116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nodeType="withEffect" p14:presetBounceEnd="60000">
                                      <p:stCondLst>
                                        <p:cond delay="400"/>
                                      </p:stCondLst>
                                      <p:childTnLst>
                                        <p:set>
                                          <p:cBhvr>
                                            <p:cTn id="8" dur="1" fill="hold">
                                              <p:stCondLst>
                                                <p:cond delay="0"/>
                                              </p:stCondLst>
                                            </p:cTn>
                                            <p:tgtEl>
                                              <p:spTgt spid="11"/>
                                            </p:tgtEl>
                                            <p:attrNameLst>
                                              <p:attrName>style.visibility</p:attrName>
                                            </p:attrNameLst>
                                          </p:cBhvr>
                                          <p:to>
                                            <p:strVal val="visible"/>
                                          </p:to>
                                        </p:set>
                                        <p:anim calcmode="lin" valueType="num" p14:bounceEnd="60000">
                                          <p:cBhvr additive="base">
                                            <p:cTn id="9"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0" dur="1500" fill="hold"/>
                                            <p:tgtEl>
                                              <p:spTgt spid="11"/>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0000">
                                      <p:stCondLst>
                                        <p:cond delay="1000"/>
                                      </p:stCondLst>
                                      <p:childTnLst>
                                        <p:set>
                                          <p:cBhvr>
                                            <p:cTn id="12" dur="1" fill="hold">
                                              <p:stCondLst>
                                                <p:cond delay="0"/>
                                              </p:stCondLst>
                                            </p:cTn>
                                            <p:tgtEl>
                                              <p:spTgt spid="13"/>
                                            </p:tgtEl>
                                            <p:attrNameLst>
                                              <p:attrName>style.visibility</p:attrName>
                                            </p:attrNameLst>
                                          </p:cBhvr>
                                          <p:to>
                                            <p:strVal val="visible"/>
                                          </p:to>
                                        </p:set>
                                        <p:anim calcmode="lin" valueType="num" p14:bounceEnd="60000">
                                          <p:cBhvr additive="base">
                                            <p:cTn id="13"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4" dur="1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0000">
                                      <p:stCondLst>
                                        <p:cond delay="1700"/>
                                      </p:stCondLst>
                                      <p:childTnLst>
                                        <p:set>
                                          <p:cBhvr>
                                            <p:cTn id="16" dur="1" fill="hold">
                                              <p:stCondLst>
                                                <p:cond delay="0"/>
                                              </p:stCondLst>
                                            </p:cTn>
                                            <p:tgtEl>
                                              <p:spTgt spid="16"/>
                                            </p:tgtEl>
                                            <p:attrNameLst>
                                              <p:attrName>style.visibility</p:attrName>
                                            </p:attrNameLst>
                                          </p:cBhvr>
                                          <p:to>
                                            <p:strVal val="visible"/>
                                          </p:to>
                                        </p:set>
                                        <p:anim calcmode="lin" valueType="num" p14:bounceEnd="60000">
                                          <p:cBhvr additive="base">
                                            <p:cTn id="17"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18" dur="1500" fill="hold"/>
                                            <p:tgtEl>
                                              <p:spTgt spid="16"/>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280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28" dur="5000" fill="hold"/>
                                            <p:tgtEl>
                                              <p:spTgt spid="19"/>
                                            </p:tgtEl>
                                            <p:attrNameLst>
                                              <p:attrName>ppt_x</p:attrName>
                                              <p:attrName>ppt_y</p:attrName>
                                            </p:attrNameLst>
                                          </p:cBhvr>
                                          <p:rCtr x="-1875" y="-1644"/>
                                        </p:animMotion>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3" dur="5000" fill="hold"/>
                                            <p:tgtEl>
                                              <p:spTgt spid="21"/>
                                            </p:tgtEl>
                                            <p:attrNameLst>
                                              <p:attrName>ppt_x</p:attrName>
                                              <p:attrName>ppt_y</p:attrName>
                                            </p:attrNameLst>
                                          </p:cBhvr>
                                          <p:rCtr x="-4688" y="23"/>
                                        </p:animMotion>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38" dur="5000" fill="hold"/>
                                            <p:tgtEl>
                                              <p:spTgt spid="22"/>
                                            </p:tgtEl>
                                            <p:attrNameLst>
                                              <p:attrName>ppt_x</p:attrName>
                                              <p:attrName>ppt_y</p:attrName>
                                            </p:attrNameLst>
                                          </p:cBhvr>
                                          <p:rCtr x="-4688" y="23"/>
                                        </p:animMotion>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3" dur="5000" fill="hold"/>
                                            <p:tgtEl>
                                              <p:spTgt spid="23"/>
                                            </p:tgtEl>
                                            <p:attrNameLst>
                                              <p:attrName>ppt_x</p:attrName>
                                              <p:attrName>ppt_y</p:attrName>
                                            </p:attrNameLst>
                                          </p:cBhvr>
                                          <p:rCtr x="5078" y="-1019"/>
                                        </p:animMotion>
                                      </p:childTnLst>
                                    </p:cTn>
                                  </p:par>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48" dur="5000" fill="hold"/>
                                            <p:tgtEl>
                                              <p:spTgt spid="20"/>
                                            </p:tgtEl>
                                            <p:attrNameLst>
                                              <p:attrName>ppt_x</p:attrName>
                                              <p:attrName>ppt_y</p:attrName>
                                            </p:attrNameLst>
                                          </p:cBhvr>
                                          <p:rCtr x="5638" y="-23"/>
                                        </p:animMotion>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anim calcmode="lin" valueType="num">
                                          <p:cBhvr>
                                            <p:cTn id="54" dur="1000" fill="hold"/>
                                            <p:tgtEl>
                                              <p:spTgt spid="2"/>
                                            </p:tgtEl>
                                            <p:attrNameLst>
                                              <p:attrName>ppt_x</p:attrName>
                                            </p:attrNameLst>
                                          </p:cBhvr>
                                          <p:tavLst>
                                            <p:tav tm="0">
                                              <p:val>
                                                <p:strVal val="#ppt_x"/>
                                              </p:val>
                                            </p:tav>
                                            <p:tav tm="100000">
                                              <p:val>
                                                <p:strVal val="#ppt_x"/>
                                              </p:val>
                                            </p:tav>
                                          </p:tavLst>
                                        </p:anim>
                                        <p:anim calcmode="lin" valueType="num">
                                          <p:cBhvr>
                                            <p:cTn id="5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xit" presetSubtype="0" fill="hold" grpId="1" nodeType="clickEffect">
                                      <p:stCondLst>
                                        <p:cond delay="0"/>
                                      </p:stCondLst>
                                      <p:childTnLst>
                                        <p:animEffect transition="out" filter="fade">
                                          <p:cBhvr>
                                            <p:cTn id="59" dur="1000"/>
                                            <p:tgtEl>
                                              <p:spTgt spid="2"/>
                                            </p:tgtEl>
                                          </p:cBhvr>
                                        </p:animEffect>
                                        <p:anim calcmode="lin" valueType="num">
                                          <p:cBhvr>
                                            <p:cTn id="60" dur="1000"/>
                                            <p:tgtEl>
                                              <p:spTgt spid="2"/>
                                            </p:tgtEl>
                                            <p:attrNameLst>
                                              <p:attrName>ppt_x</p:attrName>
                                            </p:attrNameLst>
                                          </p:cBhvr>
                                          <p:tavLst>
                                            <p:tav tm="0">
                                              <p:val>
                                                <p:strVal val="ppt_x"/>
                                              </p:val>
                                            </p:tav>
                                            <p:tav tm="100000">
                                              <p:val>
                                                <p:strVal val="ppt_x"/>
                                              </p:val>
                                            </p:tav>
                                          </p:tavLst>
                                        </p:anim>
                                        <p:anim calcmode="lin" valueType="num">
                                          <p:cBhvr>
                                            <p:cTn id="61" dur="1000"/>
                                            <p:tgtEl>
                                              <p:spTgt spid="2"/>
                                            </p:tgtEl>
                                            <p:attrNameLst>
                                              <p:attrName>ppt_y</p:attrName>
                                            </p:attrNameLst>
                                          </p:cBhvr>
                                          <p:tavLst>
                                            <p:tav tm="0">
                                              <p:val>
                                                <p:strVal val="ppt_y"/>
                                              </p:val>
                                            </p:tav>
                                            <p:tav tm="100000">
                                              <p:val>
                                                <p:strVal val="ppt_y+.1"/>
                                              </p:val>
                                            </p:tav>
                                          </p:tavLst>
                                        </p:anim>
                                        <p:set>
                                          <p:cBhvr>
                                            <p:cTn id="6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numSld="6" showWhenStopped="0">
                    <p:cTn id="63" repeatCount="indefinite"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nodeType="withEffect">
                                      <p:stCondLst>
                                        <p:cond delay="40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1500" fill="hold"/>
                                            <p:tgtEl>
                                              <p:spTgt spid="11"/>
                                            </p:tgtEl>
                                            <p:attrNameLst>
                                              <p:attrName>ppt_x</p:attrName>
                                            </p:attrNameLst>
                                          </p:cBhvr>
                                          <p:tavLst>
                                            <p:tav tm="0">
                                              <p:val>
                                                <p:strVal val="#ppt_x"/>
                                              </p:val>
                                            </p:tav>
                                            <p:tav tm="100000">
                                              <p:val>
                                                <p:strVal val="#ppt_x"/>
                                              </p:val>
                                            </p:tav>
                                          </p:tavLst>
                                        </p:anim>
                                        <p:anim calcmode="lin" valueType="num">
                                          <p:cBhvr additive="base">
                                            <p:cTn id="10" dur="1500" fill="hold"/>
                                            <p:tgtEl>
                                              <p:spTgt spid="11"/>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00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500" fill="hold"/>
                                            <p:tgtEl>
                                              <p:spTgt spid="13"/>
                                            </p:tgtEl>
                                            <p:attrNameLst>
                                              <p:attrName>ppt_x</p:attrName>
                                            </p:attrNameLst>
                                          </p:cBhvr>
                                          <p:tavLst>
                                            <p:tav tm="0">
                                              <p:val>
                                                <p:strVal val="#ppt_x"/>
                                              </p:val>
                                            </p:tav>
                                            <p:tav tm="100000">
                                              <p:val>
                                                <p:strVal val="#ppt_x"/>
                                              </p:val>
                                            </p:tav>
                                          </p:tavLst>
                                        </p:anim>
                                        <p:anim calcmode="lin" valueType="num">
                                          <p:cBhvr additive="base">
                                            <p:cTn id="14" dur="1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7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500" fill="hold"/>
                                            <p:tgtEl>
                                              <p:spTgt spid="16"/>
                                            </p:tgtEl>
                                            <p:attrNameLst>
                                              <p:attrName>ppt_x</p:attrName>
                                            </p:attrNameLst>
                                          </p:cBhvr>
                                          <p:tavLst>
                                            <p:tav tm="0">
                                              <p:val>
                                                <p:strVal val="#ppt_x"/>
                                              </p:val>
                                            </p:tav>
                                            <p:tav tm="100000">
                                              <p:val>
                                                <p:strVal val="#ppt_x"/>
                                              </p:val>
                                            </p:tav>
                                          </p:tavLst>
                                        </p:anim>
                                        <p:anim calcmode="lin" valueType="num">
                                          <p:cBhvr additive="base">
                                            <p:cTn id="18" dur="1500" fill="hold"/>
                                            <p:tgtEl>
                                              <p:spTgt spid="16"/>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280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28" dur="5000" fill="hold"/>
                                            <p:tgtEl>
                                              <p:spTgt spid="19"/>
                                            </p:tgtEl>
                                            <p:attrNameLst>
                                              <p:attrName>ppt_x</p:attrName>
                                              <p:attrName>ppt_y</p:attrName>
                                            </p:attrNameLst>
                                          </p:cBhvr>
                                          <p:rCtr x="-1875" y="-1644"/>
                                        </p:animMotion>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3" dur="5000" fill="hold"/>
                                            <p:tgtEl>
                                              <p:spTgt spid="21"/>
                                            </p:tgtEl>
                                            <p:attrNameLst>
                                              <p:attrName>ppt_x</p:attrName>
                                              <p:attrName>ppt_y</p:attrName>
                                            </p:attrNameLst>
                                          </p:cBhvr>
                                          <p:rCtr x="-4688" y="23"/>
                                        </p:animMotion>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38" dur="5000" fill="hold"/>
                                            <p:tgtEl>
                                              <p:spTgt spid="22"/>
                                            </p:tgtEl>
                                            <p:attrNameLst>
                                              <p:attrName>ppt_x</p:attrName>
                                              <p:attrName>ppt_y</p:attrName>
                                            </p:attrNameLst>
                                          </p:cBhvr>
                                          <p:rCtr x="-4688" y="23"/>
                                        </p:animMotion>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3" dur="5000" fill="hold"/>
                                            <p:tgtEl>
                                              <p:spTgt spid="23"/>
                                            </p:tgtEl>
                                            <p:attrNameLst>
                                              <p:attrName>ppt_x</p:attrName>
                                              <p:attrName>ppt_y</p:attrName>
                                            </p:attrNameLst>
                                          </p:cBhvr>
                                          <p:rCtr x="5078" y="-1019"/>
                                        </p:animMotion>
                                      </p:childTnLst>
                                    </p:cTn>
                                  </p:par>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42" presetClass="path" presetSubtype="0" repeatCount="indefinite" accel="50000" decel="50000" autoRev="1" fill="hold" nodeType="withEffect">
                                      <p:stCondLst>
                                        <p:cond delay="0"/>
                                      </p:stCondLst>
                                      <p:childTnLst>
                                        <p:animMotion origin="layout" path="M -1.25E-6 0 L 0.11276 -0.00023 " pathEditMode="relative" rAng="0" ptsTypes="AA">
                                          <p:cBhvr>
                                            <p:cTn id="48" dur="5000" fill="hold"/>
                                            <p:tgtEl>
                                              <p:spTgt spid="20"/>
                                            </p:tgtEl>
                                            <p:attrNameLst>
                                              <p:attrName>ppt_x</p:attrName>
                                              <p:attrName>ppt_y</p:attrName>
                                            </p:attrNameLst>
                                          </p:cBhvr>
                                          <p:rCtr x="5638" y="-23"/>
                                        </p:animMotion>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anim calcmode="lin" valueType="num">
                                          <p:cBhvr>
                                            <p:cTn id="54" dur="1000" fill="hold"/>
                                            <p:tgtEl>
                                              <p:spTgt spid="2"/>
                                            </p:tgtEl>
                                            <p:attrNameLst>
                                              <p:attrName>ppt_x</p:attrName>
                                            </p:attrNameLst>
                                          </p:cBhvr>
                                          <p:tavLst>
                                            <p:tav tm="0">
                                              <p:val>
                                                <p:strVal val="#ppt_x"/>
                                              </p:val>
                                            </p:tav>
                                            <p:tav tm="100000">
                                              <p:val>
                                                <p:strVal val="#ppt_x"/>
                                              </p:val>
                                            </p:tav>
                                          </p:tavLst>
                                        </p:anim>
                                        <p:anim calcmode="lin" valueType="num">
                                          <p:cBhvr>
                                            <p:cTn id="5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xit" presetSubtype="0" fill="hold" grpId="1" nodeType="clickEffect">
                                      <p:stCondLst>
                                        <p:cond delay="0"/>
                                      </p:stCondLst>
                                      <p:childTnLst>
                                        <p:animEffect transition="out" filter="fade">
                                          <p:cBhvr>
                                            <p:cTn id="59" dur="1000"/>
                                            <p:tgtEl>
                                              <p:spTgt spid="2"/>
                                            </p:tgtEl>
                                          </p:cBhvr>
                                        </p:animEffect>
                                        <p:anim calcmode="lin" valueType="num">
                                          <p:cBhvr>
                                            <p:cTn id="60" dur="1000"/>
                                            <p:tgtEl>
                                              <p:spTgt spid="2"/>
                                            </p:tgtEl>
                                            <p:attrNameLst>
                                              <p:attrName>ppt_x</p:attrName>
                                            </p:attrNameLst>
                                          </p:cBhvr>
                                          <p:tavLst>
                                            <p:tav tm="0">
                                              <p:val>
                                                <p:strVal val="ppt_x"/>
                                              </p:val>
                                            </p:tav>
                                            <p:tav tm="100000">
                                              <p:val>
                                                <p:strVal val="ppt_x"/>
                                              </p:val>
                                            </p:tav>
                                          </p:tavLst>
                                        </p:anim>
                                        <p:anim calcmode="lin" valueType="num">
                                          <p:cBhvr>
                                            <p:cTn id="61" dur="1000"/>
                                            <p:tgtEl>
                                              <p:spTgt spid="2"/>
                                            </p:tgtEl>
                                            <p:attrNameLst>
                                              <p:attrName>ppt_y</p:attrName>
                                            </p:attrNameLst>
                                          </p:cBhvr>
                                          <p:tavLst>
                                            <p:tav tm="0">
                                              <p:val>
                                                <p:strVal val="ppt_y"/>
                                              </p:val>
                                            </p:tav>
                                            <p:tav tm="100000">
                                              <p:val>
                                                <p:strVal val="ppt_y+.1"/>
                                              </p:val>
                                            </p:tav>
                                          </p:tavLst>
                                        </p:anim>
                                        <p:set>
                                          <p:cBhvr>
                                            <p:cTn id="6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numSld="6" showWhenStopped="0">
                    <p:cTn id="63" repeatCount="indefinite"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mc:Fallback>
  </mc:AlternateContent>
  <p:extLst mod="1">
    <p:ext uri="{E180D4A7-C9FB-4DFB-919C-405C955672EB}">
      <p14:showEvtLst xmlns:p14="http://schemas.microsoft.com/office/powerpoint/2010/main">
        <p14:playEvt time="10"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674878" y="1458461"/>
              <a:ext cx="9029103" cy="1107996"/>
            </a:xfrm>
            <a:prstGeom prst="rect">
              <a:avLst/>
            </a:prstGeom>
            <a:noFill/>
          </p:spPr>
          <p:txBody>
            <a:bodyPr wrap="square" lIns="0" tIns="0" rIns="0" bIns="0" rtlCol="0">
              <a:spAutoFit/>
            </a:bodyPr>
            <a:lstStyle/>
            <a:p>
              <a:pPr defTabSz="685800">
                <a:defRPr/>
              </a:pPr>
              <a:r>
                <a:rPr lang="en-US" sz="3600" b="1" smtClean="0">
                  <a:latin typeface="Times New Roman" panose="02020603050405020304" pitchFamily="18" charset="0"/>
                  <a:cs typeface="Times New Roman" panose="02020603050405020304" pitchFamily="18" charset="0"/>
                </a:rPr>
                <a:t>Ví </a:t>
              </a:r>
              <a:r>
                <a:rPr lang="en-US" sz="3600" b="1">
                  <a:latin typeface="Times New Roman" panose="02020603050405020304" pitchFamily="18" charset="0"/>
                  <a:cs typeface="Times New Roman" panose="02020603050405020304" pitchFamily="18" charset="0"/>
                </a:rPr>
                <a:t>dụ nào là một quần thể sinh vật trong số các ví dụ sau?</a:t>
              </a:r>
              <a:endParaRPr lang="en-US" sz="3600" dirty="0">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3462478" y="3743682"/>
              <a:ext cx="3420248" cy="1107996"/>
            </a:xfrm>
            <a:prstGeom prst="rect">
              <a:avLst/>
            </a:prstGeom>
            <a:noFill/>
          </p:spPr>
          <p:txBody>
            <a:bodyPr wrap="square" lIns="0" tIns="0" rIns="0" bIns="0" rtlCol="0">
              <a:spAutoFit/>
            </a:bodyPr>
            <a:lstStyle/>
            <a:p>
              <a:r>
                <a:rPr lang="en-US" sz="2400" smtClean="0">
                  <a:latin typeface="Times New Roman" panose="02020603050405020304" pitchFamily="18" charset="0"/>
                  <a:cs typeface="Times New Roman" panose="02020603050405020304" pitchFamily="18" charset="0"/>
                </a:rPr>
                <a:t>Tập </a:t>
              </a:r>
              <a:r>
                <a:rPr lang="en-US" sz="2400">
                  <a:latin typeface="Times New Roman" panose="02020603050405020304" pitchFamily="18" charset="0"/>
                  <a:cs typeface="Times New Roman" panose="02020603050405020304" pitchFamily="18" charset="0"/>
                </a:rPr>
                <a:t>hợp một số các cá thể rắn hổ mang, cú mèo và lợn rừng trong rừng nhiệt đới.</a:t>
              </a:r>
              <a:endParaRPr lang="en-US" sz="2400" dirty="0">
                <a:latin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8282516" y="3809917"/>
              <a:ext cx="3219205" cy="1107996"/>
            </a:xfrm>
            <a:prstGeom prst="rect">
              <a:avLst/>
            </a:prstGeom>
            <a:noFill/>
          </p:spPr>
          <p:txBody>
            <a:bodyPr wrap="square" lIns="0" tIns="0" rIns="0" bIns="0" rtlCol="0">
              <a:spAutoFit/>
            </a:bodyPr>
            <a:lstStyle/>
            <a:p>
              <a:pPr algn="just"/>
              <a:r>
                <a:rPr lang="en-US" sz="2400" smtClean="0">
                  <a:latin typeface="Times New Roman" panose="02020603050405020304" pitchFamily="18" charset="0"/>
                  <a:cs typeface="Times New Roman" panose="02020603050405020304" pitchFamily="18" charset="0"/>
                </a:rPr>
                <a:t>Các </a:t>
              </a:r>
              <a:r>
                <a:rPr lang="en-US" sz="2400">
                  <a:latin typeface="Times New Roman" panose="02020603050405020304" pitchFamily="18" charset="0"/>
                  <a:cs typeface="Times New Roman" panose="02020603050405020304" pitchFamily="18" charset="0"/>
                </a:rPr>
                <a:t>cá thể rắn hổ mang sống ở 3 hòn đảo cách xa nhau.</a:t>
              </a:r>
              <a:endParaRPr lang="en-US" sz="2400" dirty="0">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3403789" y="5400151"/>
              <a:ext cx="3339925" cy="1107996"/>
            </a:xfrm>
            <a:prstGeom prst="rect">
              <a:avLst/>
            </a:prstGeom>
            <a:noFill/>
          </p:spPr>
          <p:txBody>
            <a:bodyPr wrap="square" lIns="0" tIns="0" rIns="0" bIns="0" rtlCol="0">
              <a:spAutoFit/>
            </a:bodyPr>
            <a:lstStyle/>
            <a:p>
              <a:r>
                <a:rPr lang="en-US" sz="2400" smtClean="0">
                  <a:latin typeface="Times New Roman" panose="02020603050405020304" pitchFamily="18" charset="0"/>
                  <a:cs typeface="Times New Roman" panose="02020603050405020304" pitchFamily="18" charset="0"/>
                </a:rPr>
                <a:t>Tập </a:t>
              </a:r>
              <a:r>
                <a:rPr lang="en-US" sz="2400">
                  <a:latin typeface="Times New Roman" panose="02020603050405020304" pitchFamily="18" charset="0"/>
                  <a:cs typeface="Times New Roman" panose="02020603050405020304" pitchFamily="18" charset="0"/>
                </a:rPr>
                <a:t>hợp một số các cá thể cá chép, cá rô phi, cá mè sống chung trong 1 cái ao.</a:t>
              </a:r>
              <a:endParaRPr lang="en-US" sz="2400" dirty="0">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8176466" y="5415987"/>
              <a:ext cx="3431307" cy="1107996"/>
            </a:xfrm>
            <a:prstGeom prst="rect">
              <a:avLst/>
            </a:prstGeom>
            <a:noFill/>
          </p:spPr>
          <p:txBody>
            <a:bodyPr wrap="square" lIns="0" tIns="0" rIns="0" bIns="0" rtlCol="0">
              <a:spAutoFit/>
            </a:bodyPr>
            <a:lstStyle/>
            <a:p>
              <a:pPr algn="just" defTabSz="685800">
                <a:buClr>
                  <a:schemeClr val="bg1"/>
                </a:buClr>
                <a:defRPr/>
              </a:pPr>
              <a:r>
                <a:rPr lang="en-US" sz="2400" smtClean="0">
                  <a:latin typeface="Times New Roman" panose="02020603050405020304" pitchFamily="18" charset="0"/>
                  <a:cs typeface="Times New Roman" panose="02020603050405020304" pitchFamily="18" charset="0"/>
                </a:rPr>
                <a:t>Rừng </a:t>
              </a:r>
              <a:r>
                <a:rPr lang="en-US" sz="2400">
                  <a:latin typeface="Times New Roman" panose="02020603050405020304" pitchFamily="18" charset="0"/>
                  <a:cs typeface="Times New Roman" panose="02020603050405020304" pitchFamily="18" charset="0"/>
                </a:rPr>
                <a:t>cây thông nhựa phân bố ở vùng Đông Bắc Việt Nam.</a:t>
              </a:r>
              <a:endParaRPr lang="en-US" sz="2400" dirty="0">
                <a:latin typeface="Times New Roman" panose="02020603050405020304" pitchFamily="18" charset="0"/>
                <a:ea typeface="Tahoma" panose="020B060403050404020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xmlns=""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Khi đến mỗi Slide, thầy cô</a:t>
            </a:r>
            <a:br>
              <a:rPr lang="en-US" sz="2400">
                <a:solidFill>
                  <a:schemeClr val="tx1"/>
                </a:solidFill>
              </a:rPr>
            </a:br>
            <a:r>
              <a:rPr lang="en-US" sz="2400">
                <a:solidFill>
                  <a:schemeClr val="tx1"/>
                </a:solidFill>
              </a:rPr>
              <a:t>nhấp chuột trái 1 lần hoặc</a:t>
            </a:r>
            <a:br>
              <a:rPr lang="en-US" sz="2400">
                <a:solidFill>
                  <a:schemeClr val="tx1"/>
                </a:solidFill>
              </a:rPr>
            </a:br>
            <a:r>
              <a:rPr lang="en-US" sz="2400">
                <a:solidFill>
                  <a:schemeClr val="tx1"/>
                </a:solidFill>
              </a:rPr>
              <a:t>phím mũi tên qua phải thì câu hỏi và đáp án sẽ tự xuất hiện.</a:t>
            </a:r>
          </a:p>
        </p:txBody>
      </p:sp>
      <p:sp>
        <p:nvSpPr>
          <p:cNvPr id="43" name="Rectangle 42">
            <a:extLst>
              <a:ext uri="{FF2B5EF4-FFF2-40B4-BE49-F238E27FC236}">
                <a16:creationId xmlns:a16="http://schemas.microsoft.com/office/drawing/2014/main" xmlns=""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xmlns=""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Để chuyển sang câu hỏi tiếp theo, thầy cô nhấp phím mũi tên qua phải 2 lần hoặc</a:t>
            </a:r>
            <a:br>
              <a:rPr lang="en-US" sz="2800">
                <a:solidFill>
                  <a:schemeClr val="tx1"/>
                </a:solidFill>
              </a:rPr>
            </a:br>
            <a:r>
              <a:rPr lang="en-US" sz="2800">
                <a:solidFill>
                  <a:schemeClr val="tx1"/>
                </a:solidFill>
              </a:rPr>
              <a:t>nhấp chuột trái 2 lần.</a:t>
            </a:r>
          </a:p>
        </p:txBody>
      </p:sp>
      <p:sp>
        <p:nvSpPr>
          <p:cNvPr id="46" name="cau hoi d"/>
          <p:cNvSpPr txBox="1"/>
          <p:nvPr/>
        </p:nvSpPr>
        <p:spPr>
          <a:xfrm>
            <a:off x="7265627" y="1500348"/>
            <a:ext cx="4916259" cy="400110"/>
          </a:xfrm>
          <a:prstGeom prst="rect">
            <a:avLst/>
          </a:prstGeom>
          <a:noFill/>
        </p:spPr>
        <p:txBody>
          <a:bodyPr wrap="square" rtlCol="0">
            <a:spAutoFit/>
          </a:bodyPr>
          <a:lstStyle/>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294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5758">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0" restart="whenNotActive" fill="hold" evtFilter="cancelBubble" nodeType="interactiveSeq">
                    <p:stCondLst>
                      <p:cond evt="onClick" delay="0">
                        <p:tgtEl>
                          <p:spTgt spid="46"/>
                        </p:tgtEl>
                      </p:cond>
                    </p:stCondLst>
                    <p:endSync evt="end" delay="0">
                      <p:rtn val="all"/>
                    </p:endSync>
                    <p:childTnLst>
                      <p:par>
                        <p:cTn id="91" fill="hold">
                          <p:stCondLst>
                            <p:cond delay="0"/>
                          </p:stCondLst>
                          <p:childTnLst>
                            <p:par>
                              <p:cTn id="92" fill="hold">
                                <p:stCondLst>
                                  <p:cond delay="0"/>
                                </p:stCondLst>
                                <p:childTnLst>
                                  <p:par>
                                    <p:cTn id="93" presetID="24" presetClass="emph" presetSubtype="0" fill="hold" grpId="0" nodeType="clickEffect" nodePh="1">
                                      <p:stCondLst>
                                        <p:cond delay="0"/>
                                      </p:stCondLst>
                                      <p:endCondLst>
                                        <p:cond evt="begin" delay="0">
                                          <p:tn val="93"/>
                                        </p:cond>
                                      </p:endCondLst>
                                      <p:childTnLst>
                                        <p:animClr clrSpc="hsl" dir="cw">
                                          <p:cBhvr override="childStyle">
                                            <p:cTn id="94" dur="500" fill="hold"/>
                                            <p:tgtEl>
                                              <p:spTgt spid="46"/>
                                            </p:tgtEl>
                                            <p:attrNameLst>
                                              <p:attrName>style.color</p:attrName>
                                            </p:attrNameLst>
                                          </p:cBhvr>
                                          <p:by>
                                            <p:hsl h="0" s="-12549" l="-25098"/>
                                          </p:by>
                                        </p:animClr>
                                        <p:animClr clrSpc="hsl" dir="cw">
                                          <p:cBhvr>
                                            <p:cTn id="95" dur="500" fill="hold"/>
                                            <p:tgtEl>
                                              <p:spTgt spid="46"/>
                                            </p:tgtEl>
                                            <p:attrNameLst>
                                              <p:attrName>fillcolor</p:attrName>
                                            </p:attrNameLst>
                                          </p:cBhvr>
                                          <p:by>
                                            <p:hsl h="0" s="-12549" l="-25098"/>
                                          </p:by>
                                        </p:animClr>
                                        <p:animClr clrSpc="hsl" dir="cw">
                                          <p:cBhvr>
                                            <p:cTn id="96" dur="500" fill="hold"/>
                                            <p:tgtEl>
                                              <p:spTgt spid="46"/>
                                            </p:tgtEl>
                                            <p:attrNameLst>
                                              <p:attrName>stroke.color</p:attrName>
                                            </p:attrNameLst>
                                          </p:cBhvr>
                                          <p:by>
                                            <p:hsl h="0" s="-12549" l="-25098"/>
                                          </p:by>
                                        </p:animClr>
                                        <p:set>
                                          <p:cBhvr>
                                            <p:cTn id="97" dur="500" fill="hold"/>
                                            <p:tgtEl>
                                              <p:spTgt spid="46"/>
                                            </p:tgtEl>
                                            <p:attrNameLst>
                                              <p:attrName>fill.type</p:attrName>
                                            </p:attrNameLst>
                                          </p:cBhvr>
                                          <p:to>
                                            <p:strVal val="solid"/>
                                          </p:to>
                                        </p:set>
                                      </p:childTnLst>
                                    </p:cTn>
                                  </p:par>
                                  <p:par>
                                    <p:cTn id="98" presetID="30" presetClass="emph" presetSubtype="0" fill="hold" grpId="1" nodeType="withEffect" nodePh="1">
                                      <p:stCondLst>
                                        <p:cond delay="3000"/>
                                      </p:stCondLst>
                                      <p:endCondLst>
                                        <p:cond evt="begin" delay="0">
                                          <p:tn val="98"/>
                                        </p:cond>
                                      </p:endCondLst>
                                      <p:childTnLst>
                                        <p:animClr clrSpc="hsl" dir="cw">
                                          <p:cBhvr override="childStyle">
                                            <p:cTn id="99" dur="500" fill="hold"/>
                                            <p:tgtEl>
                                              <p:spTgt spid="46"/>
                                            </p:tgtEl>
                                            <p:attrNameLst>
                                              <p:attrName>style.color</p:attrName>
                                            </p:attrNameLst>
                                          </p:cBhvr>
                                          <p:by>
                                            <p:hsl h="0" s="12549" l="25098"/>
                                          </p:by>
                                        </p:animClr>
                                        <p:animClr clrSpc="hsl" dir="cw">
                                          <p:cBhvr>
                                            <p:cTn id="100" dur="500" fill="hold"/>
                                            <p:tgtEl>
                                              <p:spTgt spid="46"/>
                                            </p:tgtEl>
                                            <p:attrNameLst>
                                              <p:attrName>fillcolor</p:attrName>
                                            </p:attrNameLst>
                                          </p:cBhvr>
                                          <p:by>
                                            <p:hsl h="0" s="12549" l="25098"/>
                                          </p:by>
                                        </p:animClr>
                                        <p:animClr clrSpc="hsl" dir="cw">
                                          <p:cBhvr>
                                            <p:cTn id="101" dur="500" fill="hold"/>
                                            <p:tgtEl>
                                              <p:spTgt spid="46"/>
                                            </p:tgtEl>
                                            <p:attrNameLst>
                                              <p:attrName>stroke.color</p:attrName>
                                            </p:attrNameLst>
                                          </p:cBhvr>
                                          <p:by>
                                            <p:hsl h="0" s="12549" l="25098"/>
                                          </p:by>
                                        </p:animClr>
                                        <p:set>
                                          <p:cBhvr>
                                            <p:cTn id="102" dur="500" fill="hold"/>
                                            <p:tgtEl>
                                              <p:spTgt spid="46"/>
                                            </p:tgtEl>
                                            <p:attrNameLst>
                                              <p:attrName>fill.type</p:attrName>
                                            </p:attrNameLst>
                                          </p:cBhvr>
                                          <p:to>
                                            <p:strVal val="solid"/>
                                          </p:to>
                                        </p:set>
                                      </p:childTnLst>
                                    </p:cTn>
                                  </p:par>
                                </p:childTnLst>
                              </p:cTn>
                            </p:par>
                          </p:childTnLst>
                        </p:cTn>
                      </p:par>
                    </p:childTnLst>
                  </p:cTn>
                  <p:nextCondLst>
                    <p:cond evt="onClick" delay="0">
                      <p:tgtEl>
                        <p:spTgt spid="46"/>
                      </p:tgtEl>
                    </p:cond>
                  </p:nextCondLst>
                </p:seq>
              </p:childTnLst>
            </p:cTn>
          </p:par>
        </p:tnLst>
        <p:bldLst>
          <p:bldP spid="46" grpId="0"/>
          <p:bldP spid="46"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5758">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0" restart="whenNotActive" fill="hold" evtFilter="cancelBubble" nodeType="interactiveSeq">
                    <p:stCondLst>
                      <p:cond evt="onClick" delay="0">
                        <p:tgtEl>
                          <p:spTgt spid="46"/>
                        </p:tgtEl>
                      </p:cond>
                    </p:stCondLst>
                    <p:endSync evt="end" delay="0">
                      <p:rtn val="all"/>
                    </p:endSync>
                    <p:childTnLst>
                      <p:par>
                        <p:cTn id="91" fill="hold">
                          <p:stCondLst>
                            <p:cond delay="0"/>
                          </p:stCondLst>
                          <p:childTnLst>
                            <p:par>
                              <p:cTn id="92" fill="hold">
                                <p:stCondLst>
                                  <p:cond delay="0"/>
                                </p:stCondLst>
                                <p:childTnLst>
                                  <p:par>
                                    <p:cTn id="93" presetID="24" presetClass="emph" presetSubtype="0" fill="hold" grpId="0" nodeType="clickEffect" nodePh="1">
                                      <p:stCondLst>
                                        <p:cond delay="0"/>
                                      </p:stCondLst>
                                      <p:endCondLst>
                                        <p:cond evt="begin" delay="0">
                                          <p:tn val="93"/>
                                        </p:cond>
                                      </p:endCondLst>
                                      <p:childTnLst>
                                        <p:animClr clrSpc="hsl" dir="cw">
                                          <p:cBhvr override="childStyle">
                                            <p:cTn id="94" dur="500" fill="hold"/>
                                            <p:tgtEl>
                                              <p:spTgt spid="46"/>
                                            </p:tgtEl>
                                            <p:attrNameLst>
                                              <p:attrName>style.color</p:attrName>
                                            </p:attrNameLst>
                                          </p:cBhvr>
                                          <p:by>
                                            <p:hsl h="0" s="-12549" l="-25098"/>
                                          </p:by>
                                        </p:animClr>
                                        <p:animClr clrSpc="hsl" dir="cw">
                                          <p:cBhvr>
                                            <p:cTn id="95" dur="500" fill="hold"/>
                                            <p:tgtEl>
                                              <p:spTgt spid="46"/>
                                            </p:tgtEl>
                                            <p:attrNameLst>
                                              <p:attrName>fillcolor</p:attrName>
                                            </p:attrNameLst>
                                          </p:cBhvr>
                                          <p:by>
                                            <p:hsl h="0" s="-12549" l="-25098"/>
                                          </p:by>
                                        </p:animClr>
                                        <p:animClr clrSpc="hsl" dir="cw">
                                          <p:cBhvr>
                                            <p:cTn id="96" dur="500" fill="hold"/>
                                            <p:tgtEl>
                                              <p:spTgt spid="46"/>
                                            </p:tgtEl>
                                            <p:attrNameLst>
                                              <p:attrName>stroke.color</p:attrName>
                                            </p:attrNameLst>
                                          </p:cBhvr>
                                          <p:by>
                                            <p:hsl h="0" s="-12549" l="-25098"/>
                                          </p:by>
                                        </p:animClr>
                                        <p:set>
                                          <p:cBhvr>
                                            <p:cTn id="97" dur="500" fill="hold"/>
                                            <p:tgtEl>
                                              <p:spTgt spid="46"/>
                                            </p:tgtEl>
                                            <p:attrNameLst>
                                              <p:attrName>fill.type</p:attrName>
                                            </p:attrNameLst>
                                          </p:cBhvr>
                                          <p:to>
                                            <p:strVal val="solid"/>
                                          </p:to>
                                        </p:set>
                                      </p:childTnLst>
                                    </p:cTn>
                                  </p:par>
                                  <p:par>
                                    <p:cTn id="98" presetID="30" presetClass="emph" presetSubtype="0" fill="hold" grpId="1" nodeType="withEffect" nodePh="1">
                                      <p:stCondLst>
                                        <p:cond delay="3000"/>
                                      </p:stCondLst>
                                      <p:endCondLst>
                                        <p:cond evt="begin" delay="0">
                                          <p:tn val="98"/>
                                        </p:cond>
                                      </p:endCondLst>
                                      <p:childTnLst>
                                        <p:animClr clrSpc="hsl" dir="cw">
                                          <p:cBhvr override="childStyle">
                                            <p:cTn id="99" dur="500" fill="hold"/>
                                            <p:tgtEl>
                                              <p:spTgt spid="46"/>
                                            </p:tgtEl>
                                            <p:attrNameLst>
                                              <p:attrName>style.color</p:attrName>
                                            </p:attrNameLst>
                                          </p:cBhvr>
                                          <p:by>
                                            <p:hsl h="0" s="12549" l="25098"/>
                                          </p:by>
                                        </p:animClr>
                                        <p:animClr clrSpc="hsl" dir="cw">
                                          <p:cBhvr>
                                            <p:cTn id="100" dur="500" fill="hold"/>
                                            <p:tgtEl>
                                              <p:spTgt spid="46"/>
                                            </p:tgtEl>
                                            <p:attrNameLst>
                                              <p:attrName>fillcolor</p:attrName>
                                            </p:attrNameLst>
                                          </p:cBhvr>
                                          <p:by>
                                            <p:hsl h="0" s="12549" l="25098"/>
                                          </p:by>
                                        </p:animClr>
                                        <p:animClr clrSpc="hsl" dir="cw">
                                          <p:cBhvr>
                                            <p:cTn id="101" dur="500" fill="hold"/>
                                            <p:tgtEl>
                                              <p:spTgt spid="46"/>
                                            </p:tgtEl>
                                            <p:attrNameLst>
                                              <p:attrName>stroke.color</p:attrName>
                                            </p:attrNameLst>
                                          </p:cBhvr>
                                          <p:by>
                                            <p:hsl h="0" s="12549" l="25098"/>
                                          </p:by>
                                        </p:animClr>
                                        <p:set>
                                          <p:cBhvr>
                                            <p:cTn id="102" dur="500" fill="hold"/>
                                            <p:tgtEl>
                                              <p:spTgt spid="46"/>
                                            </p:tgtEl>
                                            <p:attrNameLst>
                                              <p:attrName>fill.type</p:attrName>
                                            </p:attrNameLst>
                                          </p:cBhvr>
                                          <p:to>
                                            <p:strVal val="solid"/>
                                          </p:to>
                                        </p:set>
                                      </p:childTnLst>
                                    </p:cTn>
                                  </p:par>
                                </p:childTnLst>
                              </p:cTn>
                            </p:par>
                          </p:childTnLst>
                        </p:cTn>
                      </p:par>
                    </p:childTnLst>
                  </p:cTn>
                  <p:nextCondLst>
                    <p:cond evt="onClick" delay="0">
                      <p:tgtEl>
                        <p:spTgt spid="46"/>
                      </p:tgtEl>
                    </p:cond>
                  </p:nextCondLst>
                </p:seq>
              </p:childTnLst>
            </p:cTn>
          </p:par>
        </p:tnLst>
        <p:bldLst>
          <p:bldP spid="46" grpId="0"/>
          <p:bldP spid="46" grpId="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623634" y="1040244"/>
              <a:ext cx="9029103" cy="1661993"/>
            </a:xfrm>
            <a:prstGeom prst="rect">
              <a:avLst/>
            </a:prstGeom>
            <a:noFill/>
          </p:spPr>
          <p:txBody>
            <a:bodyPr wrap="square" lIns="0" tIns="0" rIns="0" bIns="0" rtlCol="0">
              <a:spAutoFit/>
            </a:bodyPr>
            <a:lstStyle/>
            <a:p>
              <a:r>
                <a:rPr lang="en-US" sz="3600" b="1" smtClean="0">
                  <a:latin typeface="Times New Roman" panose="02020603050405020304" pitchFamily="18" charset="0"/>
                  <a:cs typeface="Times New Roman" panose="02020603050405020304" pitchFamily="18" charset="0"/>
                </a:rPr>
                <a:t>Trong </a:t>
              </a:r>
              <a:r>
                <a:rPr lang="en-US" sz="3600" b="1">
                  <a:latin typeface="Times New Roman" panose="02020603050405020304" pitchFamily="18" charset="0"/>
                  <a:cs typeface="Times New Roman" panose="02020603050405020304" pitchFamily="18" charset="0"/>
                </a:rPr>
                <a:t>tự nhiên, đặc trưng nào sau đây không  phải là đặc trưng để phân biệt các quần thể với nhau?</a:t>
              </a:r>
              <a:endParaRPr lang="en-US" sz="3600" dirty="0">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3574545" y="3840274"/>
              <a:ext cx="3252384" cy="984885"/>
            </a:xfrm>
            <a:prstGeom prst="rect">
              <a:avLst/>
            </a:prstGeom>
            <a:noFill/>
          </p:spPr>
          <p:txBody>
            <a:bodyPr wrap="square" lIns="0" tIns="0" rIns="0" bIns="0" rtlCol="0">
              <a:spAutoFit/>
            </a:bodyPr>
            <a:lstStyle/>
            <a:p>
              <a:pPr marL="257175" indent="-257175" defTabSz="685800">
                <a:buClr>
                  <a:prstClr val="white"/>
                </a:buClr>
                <a:buFont typeface="Wingdings" panose="05000000000000000000" pitchFamily="2" charset="2"/>
                <a:buChar char="w"/>
                <a:defRPr/>
              </a:pPr>
              <a:r>
                <a:rPr lang="en-US" sz="3200" smtClean="0">
                  <a:latin typeface="Times New Roman" panose="02020603050405020304" pitchFamily="18" charset="0"/>
                  <a:cs typeface="Times New Roman" panose="02020603050405020304" pitchFamily="18" charset="0"/>
                </a:rPr>
                <a:t>Kích </a:t>
              </a:r>
              <a:r>
                <a:rPr lang="en-US" sz="3200">
                  <a:latin typeface="Times New Roman" panose="02020603050405020304" pitchFamily="18" charset="0"/>
                  <a:cs typeface="Times New Roman" panose="02020603050405020304" pitchFamily="18" charset="0"/>
                </a:rPr>
                <a:t>thước cá thể đực. </a:t>
              </a:r>
              <a:endParaRPr lang="en-US" sz="3200" dirty="0">
                <a:latin typeface="Times New Roman" panose="02020603050405020304" pitchFamily="18" charset="0"/>
                <a:ea typeface="Tahoma" panose="020B0604030504040204"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8452491" y="3889457"/>
              <a:ext cx="3164622" cy="861774"/>
            </a:xfrm>
            <a:prstGeom prst="rect">
              <a:avLst/>
            </a:prstGeom>
            <a:noFill/>
          </p:spPr>
          <p:txBody>
            <a:bodyPr wrap="square" lIns="0" tIns="0" rIns="0" bIns="0" rtlCol="0">
              <a:spAutoFit/>
            </a:bodyPr>
            <a:lstStyle/>
            <a:p>
              <a:r>
                <a:rPr lang="en-US" sz="2800" smtClean="0">
                  <a:latin typeface="Times New Roman" panose="02020603050405020304" pitchFamily="18" charset="0"/>
                  <a:cs typeface="Times New Roman" panose="02020603050405020304" pitchFamily="18" charset="0"/>
                </a:rPr>
                <a:t>Nhóm </a:t>
              </a:r>
              <a:r>
                <a:rPr lang="en-US" sz="2800">
                  <a:latin typeface="Times New Roman" panose="02020603050405020304" pitchFamily="18" charset="0"/>
                  <a:cs typeface="Times New Roman" panose="02020603050405020304" pitchFamily="18" charset="0"/>
                </a:rPr>
                <a:t>tuổi, phân bố cá thể.</a:t>
              </a:r>
              <a:endParaRPr lang="en-US" sz="2800" dirty="0">
                <a:latin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3574545" y="5649944"/>
              <a:ext cx="3005972" cy="492443"/>
            </a:xfrm>
            <a:prstGeom prst="rect">
              <a:avLst/>
            </a:prstGeom>
            <a:noFill/>
          </p:spPr>
          <p:txBody>
            <a:bodyPr wrap="square" lIns="0" tIns="0" rIns="0" bIns="0" rtlCol="0">
              <a:spAutoFit/>
            </a:bodyPr>
            <a:lstStyle/>
            <a:p>
              <a:pPr marL="257175" indent="-257175" defTabSz="685800">
                <a:buClr>
                  <a:prstClr val="white"/>
                </a:buClr>
                <a:buFont typeface="Wingdings" panose="05000000000000000000" pitchFamily="2" charset="2"/>
                <a:buChar char="w"/>
                <a:defRPr/>
              </a:pPr>
              <a:r>
                <a:rPr lang="en-US" sz="3200" smtClean="0">
                  <a:latin typeface="Times New Roman" panose="02020603050405020304" pitchFamily="18" charset="0"/>
                  <a:cs typeface="Times New Roman" panose="02020603050405020304" pitchFamily="18" charset="0"/>
                </a:rPr>
                <a:t>Tỉ </a:t>
              </a:r>
              <a:r>
                <a:rPr lang="en-US" sz="3200">
                  <a:latin typeface="Times New Roman" panose="02020603050405020304" pitchFamily="18" charset="0"/>
                  <a:cs typeface="Times New Roman" panose="02020603050405020304" pitchFamily="18" charset="0"/>
                </a:rPr>
                <a:t>lệ giới </a:t>
              </a:r>
              <a:r>
                <a:rPr lang="en-US" sz="3200" smtClean="0">
                  <a:latin typeface="Times New Roman" panose="02020603050405020304" pitchFamily="18" charset="0"/>
                  <a:cs typeface="Times New Roman" panose="02020603050405020304" pitchFamily="18" charset="0"/>
                </a:rPr>
                <a:t>tính</a:t>
              </a:r>
              <a:r>
                <a:rPr lang="en-US" sz="320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ahoma" panose="020B0604030504040204"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8499994" y="5680721"/>
              <a:ext cx="1819664" cy="430887"/>
            </a:xfrm>
            <a:prstGeom prst="rect">
              <a:avLst/>
            </a:prstGeom>
            <a:noFill/>
          </p:spPr>
          <p:txBody>
            <a:bodyPr wrap="square" lIns="0" tIns="0" rIns="0" bIns="0" rtlCol="0">
              <a:spAutoFit/>
            </a:bodyPr>
            <a:lstStyle/>
            <a:p>
              <a:r>
                <a:rPr lang="en-US" sz="2800" smtClean="0">
                  <a:latin typeface="Times New Roman" panose="02020603050405020304" pitchFamily="18" charset="0"/>
                  <a:cs typeface="Times New Roman" panose="02020603050405020304" pitchFamily="18" charset="0"/>
                </a:rPr>
                <a:t>Mật </a:t>
              </a:r>
              <a:r>
                <a:rPr lang="en-US" sz="2800">
                  <a:latin typeface="Times New Roman" panose="02020603050405020304" pitchFamily="18" charset="0"/>
                  <a:cs typeface="Times New Roman" panose="02020603050405020304" pitchFamily="18" charset="0"/>
                </a:rPr>
                <a:t>độ</a:t>
              </a:r>
              <a:endParaRPr lang="en-US" sz="2800" dirty="0">
                <a:latin typeface="Times New Roman" panose="02020603050405020304" pitchFamily="18" charset="0"/>
                <a:cs typeface="Times New Roman" panose="02020603050405020304" pitchFamily="18" charset="0"/>
              </a:endParaRPr>
            </a:p>
          </p:txBody>
        </p:sp>
      </p:grpSp>
      <p:sp>
        <p:nvSpPr>
          <p:cNvPr id="29" name="Rectangle 28">
            <a:extLst>
              <a:ext uri="{FF2B5EF4-FFF2-40B4-BE49-F238E27FC236}">
                <a16:creationId xmlns:a16="http://schemas.microsoft.com/office/drawing/2014/main" xmlns="" id="{B792BB09-07F5-4F2A-A006-4A958E2892B1}"/>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Khi đến mỗi Slide, thầy cô</a:t>
            </a:r>
            <a:br>
              <a:rPr lang="en-US" sz="2400">
                <a:solidFill>
                  <a:schemeClr val="tx1"/>
                </a:solidFill>
              </a:rPr>
            </a:br>
            <a:r>
              <a:rPr lang="en-US" sz="2400">
                <a:solidFill>
                  <a:schemeClr val="tx1"/>
                </a:solidFill>
              </a:rPr>
              <a:t>nhấp chuột trái 1 lần hoặc</a:t>
            </a:r>
            <a:br>
              <a:rPr lang="en-US" sz="2400">
                <a:solidFill>
                  <a:schemeClr val="tx1"/>
                </a:solidFill>
              </a:rPr>
            </a:br>
            <a:r>
              <a:rPr lang="en-US" sz="2400">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xmlns="" id="{9E4113E9-F50F-44AF-B583-47ED78FBE603}"/>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xmlns="" id="{46DE6512-6432-405C-A619-64B28BB1F945}"/>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Để chuyển sang câu hỏi tiếp theo, thầy cô nhấp phím mũi tên qua phải 2 lần hoặc</a:t>
            </a:r>
            <a:br>
              <a:rPr lang="en-US" sz="2800">
                <a:solidFill>
                  <a:schemeClr val="tx1"/>
                </a:solidFill>
              </a:rPr>
            </a:br>
            <a:r>
              <a:rPr lang="en-US" sz="2800">
                <a:solidFill>
                  <a:schemeClr val="tx1"/>
                </a:solidFill>
              </a:rPr>
              <a:t>nhấp chuột trái 2 lần.</a:t>
            </a:r>
          </a:p>
        </p:txBody>
      </p:sp>
    </p:spTree>
    <p:extLst>
      <p:ext uri="{BB962C8B-B14F-4D97-AF65-F5344CB8AC3E}">
        <p14:creationId xmlns:p14="http://schemas.microsoft.com/office/powerpoint/2010/main" val="53464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674878" y="1458461"/>
              <a:ext cx="9029103" cy="1107996"/>
            </a:xfrm>
            <a:prstGeom prst="rect">
              <a:avLst/>
            </a:prstGeom>
            <a:noFill/>
          </p:spPr>
          <p:txBody>
            <a:bodyPr wrap="square" lIns="0" tIns="0" rIns="0" bIns="0" rtlCol="0">
              <a:spAutoFit/>
            </a:bodyPr>
            <a:lstStyle/>
            <a:p>
              <a:r>
                <a:rPr lang="en-US" sz="3600" b="1" smtClean="0">
                  <a:latin typeface="Times New Roman" panose="02020603050405020304" pitchFamily="18" charset="0"/>
                  <a:cs typeface="Times New Roman" panose="02020603050405020304" pitchFamily="18" charset="0"/>
                </a:rPr>
                <a:t>Ở </a:t>
              </a:r>
              <a:r>
                <a:rPr lang="en-US" sz="3600" b="1">
                  <a:latin typeface="Times New Roman" panose="02020603050405020304" pitchFamily="18" charset="0"/>
                  <a:cs typeface="Times New Roman" panose="02020603050405020304" pitchFamily="18" charset="0"/>
                </a:rPr>
                <a:t>đa số động vật, tỉ lệ đực/ cái ở giai đoạn trứng hoặc con non mới nở </a:t>
              </a:r>
              <a:r>
                <a:rPr lang="en-US" sz="3600" b="1" smtClean="0">
                  <a:latin typeface="Times New Roman" panose="02020603050405020304" pitchFamily="18" charset="0"/>
                  <a:cs typeface="Times New Roman" panose="02020603050405020304" pitchFamily="18" charset="0"/>
                </a:rPr>
                <a:t>là</a:t>
              </a:r>
              <a:endParaRPr lang="en-US" sz="3600" dirty="0">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3715490" y="4063966"/>
              <a:ext cx="3012521" cy="492443"/>
            </a:xfrm>
            <a:prstGeom prst="rect">
              <a:avLst/>
            </a:prstGeom>
            <a:noFill/>
          </p:spPr>
          <p:txBody>
            <a:bodyPr wrap="square" lIns="0" tIns="0" rIns="0" bIns="0" rtlCol="0">
              <a:spAutoFit/>
            </a:bodyPr>
            <a:lstStyle/>
            <a:p>
              <a:pPr defTabSz="685800">
                <a:buClr>
                  <a:schemeClr val="bg1"/>
                </a:buClr>
                <a:defRPr/>
              </a:pPr>
              <a:r>
                <a:rPr lang="en-US" sz="3200" smtClean="0">
                  <a:latin typeface="Times New Roman" panose="02020603050405020304" pitchFamily="18" charset="0"/>
                  <a:cs typeface="Times New Roman" panose="02020603050405020304" pitchFamily="18" charset="0"/>
                </a:rPr>
                <a:t>100/100</a:t>
              </a:r>
              <a:r>
                <a:rPr lang="en-US" sz="320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Tahoma" panose="020B0604030504040204"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8379397" y="4148472"/>
              <a:ext cx="3081894" cy="430887"/>
            </a:xfrm>
            <a:prstGeom prst="rect">
              <a:avLst/>
            </a:prstGeom>
            <a:noFill/>
          </p:spPr>
          <p:txBody>
            <a:bodyPr wrap="square" lIns="0" tIns="0" rIns="0" bIns="0" rtlCol="0">
              <a:spAutoFit/>
            </a:bodyPr>
            <a:lstStyle/>
            <a:p>
              <a:pPr defTabSz="685800">
                <a:buClr>
                  <a:schemeClr val="bg1"/>
                </a:buClr>
                <a:defRPr/>
              </a:pPr>
              <a:r>
                <a:rPr lang="en-US" sz="2800" smtClean="0">
                  <a:latin typeface="Times New Roman" panose="02020603050405020304" pitchFamily="18" charset="0"/>
                  <a:ea typeface="Tahoma" panose="020B0604030504040204" charset="0"/>
                  <a:cs typeface="Times New Roman" panose="02020603050405020304" pitchFamily="18" charset="0"/>
                </a:rPr>
                <a:t>75/35</a:t>
              </a:r>
              <a:endParaRPr lang="en-US" sz="2800" dirty="0">
                <a:latin typeface="Times New Roman" panose="02020603050405020304" pitchFamily="18" charset="0"/>
                <a:ea typeface="Tahoma" panose="020B0604030504040204"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3835353" y="5707927"/>
              <a:ext cx="2892658" cy="492443"/>
            </a:xfrm>
            <a:prstGeom prst="rect">
              <a:avLst/>
            </a:prstGeom>
            <a:noFill/>
          </p:spPr>
          <p:txBody>
            <a:bodyPr wrap="square" lIns="0" tIns="0" rIns="0" bIns="0" rtlCol="0">
              <a:spAutoFit/>
            </a:bodyPr>
            <a:lstStyle/>
            <a:p>
              <a:pPr defTabSz="685800">
                <a:buClr>
                  <a:schemeClr val="bg1"/>
                </a:buClr>
                <a:defRPr/>
              </a:pPr>
              <a:r>
                <a:rPr lang="en-US" sz="3200" smtClean="0">
                  <a:latin typeface="Times New Roman" panose="02020603050405020304" pitchFamily="18" charset="0"/>
                  <a:cs typeface="Times New Roman" panose="02020603050405020304" pitchFamily="18" charset="0"/>
                </a:rPr>
                <a:t>70/30</a:t>
              </a:r>
              <a:r>
                <a:rPr lang="en-US" sz="320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ahoma" panose="020B0604030504040204"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8482416" y="5738706"/>
              <a:ext cx="2978875" cy="430887"/>
            </a:xfrm>
            <a:prstGeom prst="rect">
              <a:avLst/>
            </a:prstGeom>
            <a:noFill/>
          </p:spPr>
          <p:txBody>
            <a:bodyPr wrap="square" lIns="0" tIns="0" rIns="0" bIns="0" rtlCol="0">
              <a:spAutoFit/>
            </a:bodyPr>
            <a:lstStyle/>
            <a:p>
              <a:pPr defTabSz="685800">
                <a:buClr>
                  <a:schemeClr val="bg1"/>
                </a:buClr>
                <a:defRPr/>
              </a:pPr>
              <a:r>
                <a:rPr lang="en-US" sz="2800" smtClean="0">
                  <a:latin typeface="Times New Roman" panose="02020603050405020304" pitchFamily="18" charset="0"/>
                  <a:cs typeface="Times New Roman" panose="02020603050405020304" pitchFamily="18" charset="0"/>
                </a:rPr>
                <a:t>50/50</a:t>
              </a:r>
              <a:r>
                <a:rPr lang="en-US" sz="280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ahoma" panose="020B060403050404020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xmlns=""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Khi đến mỗi Slide, thầy cô</a:t>
            </a:r>
            <a:br>
              <a:rPr lang="en-US" sz="2400">
                <a:solidFill>
                  <a:schemeClr val="tx1"/>
                </a:solidFill>
              </a:rPr>
            </a:br>
            <a:r>
              <a:rPr lang="en-US" sz="2400">
                <a:solidFill>
                  <a:schemeClr val="tx1"/>
                </a:solidFill>
              </a:rPr>
              <a:t>nhấp chuột trái 1 lần hoặc</a:t>
            </a:r>
            <a:br>
              <a:rPr lang="en-US" sz="2400">
                <a:solidFill>
                  <a:schemeClr val="tx1"/>
                </a:solidFill>
              </a:rPr>
            </a:br>
            <a:r>
              <a:rPr lang="en-US" sz="2400">
                <a:solidFill>
                  <a:schemeClr val="tx1"/>
                </a:solidFill>
              </a:rPr>
              <a:t>phím mũi tên qua phải thì câu hỏi và đáp án sẽ tự xuất hiện.</a:t>
            </a:r>
          </a:p>
        </p:txBody>
      </p:sp>
      <p:sp>
        <p:nvSpPr>
          <p:cNvPr id="43" name="Rectangle 42">
            <a:extLst>
              <a:ext uri="{FF2B5EF4-FFF2-40B4-BE49-F238E27FC236}">
                <a16:creationId xmlns:a16="http://schemas.microsoft.com/office/drawing/2014/main" xmlns=""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xmlns=""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Để chuyển sang câu hỏi tiếp theo, thầy cô nhấp phím mũi tên qua phải 2 lần hoặc</a:t>
            </a:r>
            <a:br>
              <a:rPr lang="en-US" sz="2800">
                <a:solidFill>
                  <a:schemeClr val="tx1"/>
                </a:solidFill>
              </a:rPr>
            </a:br>
            <a:r>
              <a:rPr lang="en-US" sz="2800">
                <a:solidFill>
                  <a:schemeClr val="tx1"/>
                </a:solidFill>
              </a:rPr>
              <a:t>nhấp chuột trái 2 lần.</a:t>
            </a:r>
          </a:p>
        </p:txBody>
      </p:sp>
    </p:spTree>
    <p:extLst>
      <p:ext uri="{BB962C8B-B14F-4D97-AF65-F5344CB8AC3E}">
        <p14:creationId xmlns:p14="http://schemas.microsoft.com/office/powerpoint/2010/main" val="41424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674878" y="1138421"/>
              <a:ext cx="9029103" cy="1107996"/>
            </a:xfrm>
            <a:prstGeom prst="rect">
              <a:avLst/>
            </a:prstGeom>
            <a:noFill/>
          </p:spPr>
          <p:txBody>
            <a:bodyPr wrap="square" lIns="0" tIns="0" rIns="0" bIns="0" rtlCol="0">
              <a:spAutoFit/>
            </a:bodyPr>
            <a:lstStyle/>
            <a:p>
              <a:r>
                <a:rPr lang="en-US" sz="3600" b="1" smtClean="0">
                  <a:latin typeface="Times New Roman" panose="02020603050405020304" pitchFamily="18" charset="0"/>
                  <a:cs typeface="Times New Roman" panose="02020603050405020304" pitchFamily="18" charset="0"/>
                </a:rPr>
                <a:t>Quần </a:t>
              </a:r>
              <a:r>
                <a:rPr lang="en-US" sz="3600" b="1">
                  <a:latin typeface="Times New Roman" panose="02020603050405020304" pitchFamily="18" charset="0"/>
                  <a:cs typeface="Times New Roman" panose="02020603050405020304" pitchFamily="18" charset="0"/>
                </a:rPr>
                <a:t>thể gồm những thành phần nhóm tuổi nào?</a:t>
              </a:r>
              <a:endParaRPr lang="en-US" sz="3600" dirty="0">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3552634" y="3928348"/>
              <a:ext cx="3263261" cy="738664"/>
            </a:xfrm>
            <a:prstGeom prst="rect">
              <a:avLst/>
            </a:prstGeom>
            <a:noFill/>
          </p:spPr>
          <p:txBody>
            <a:bodyPr wrap="square" lIns="0" tIns="0" rIns="0" bIns="0" rtlCol="0">
              <a:spAutoFit/>
            </a:bodyPr>
            <a:lstStyle/>
            <a:p>
              <a:r>
                <a:rPr lang="en-US" sz="2400" smtClean="0">
                  <a:latin typeface="Times New Roman" panose="02020603050405020304" pitchFamily="18" charset="0"/>
                  <a:cs typeface="Times New Roman" panose="02020603050405020304" pitchFamily="18" charset="0"/>
                </a:rPr>
                <a:t>Nhóm </a:t>
              </a:r>
              <a:r>
                <a:rPr lang="en-US" sz="2400">
                  <a:latin typeface="Times New Roman" panose="02020603050405020304" pitchFamily="18" charset="0"/>
                  <a:cs typeface="Times New Roman" panose="02020603050405020304" pitchFamily="18" charset="0"/>
                </a:rPr>
                <a:t>tuổi sinh sản và nhóm tuổi sau sinh sản.</a:t>
              </a:r>
              <a:endParaRPr lang="en-US" sz="2400" dirty="0">
                <a:latin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8286667" y="3809917"/>
              <a:ext cx="3417314" cy="1107996"/>
            </a:xfrm>
            <a:prstGeom prst="rect">
              <a:avLst/>
            </a:prstGeom>
            <a:noFill/>
          </p:spPr>
          <p:txBody>
            <a:bodyPr wrap="square" lIns="0" tIns="0" rIns="0" bIns="0" rtlCol="0">
              <a:spAutoFit/>
            </a:bodyPr>
            <a:lstStyle/>
            <a:p>
              <a:pPr>
                <a:buClr>
                  <a:schemeClr val="bg1"/>
                </a:buClr>
              </a:pPr>
              <a:r>
                <a:rPr lang="en-US" sz="2400" smtClean="0">
                  <a:latin typeface="Times New Roman" panose="02020603050405020304" pitchFamily="18" charset="0"/>
                  <a:cs typeface="Times New Roman" panose="02020603050405020304" pitchFamily="18" charset="0"/>
                </a:rPr>
                <a:t>Nhóm </a:t>
              </a:r>
              <a:r>
                <a:rPr lang="en-US" sz="2400">
                  <a:latin typeface="Times New Roman" panose="02020603050405020304" pitchFamily="18" charset="0"/>
                  <a:cs typeface="Times New Roman" panose="02020603050405020304" pitchFamily="18" charset="0"/>
                </a:rPr>
                <a:t>tuổi trước sinh sản, nhóm tuổi sinh sản và nhóm tuổi sau sinh sản </a:t>
              </a:r>
              <a:endParaRPr lang="en-US" sz="2400" dirty="0">
                <a:latin typeface="Times New Roman" panose="02020603050405020304" pitchFamily="18" charset="0"/>
                <a:ea typeface="Tahoma" panose="020B0604030504040204"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3368164" y="5547115"/>
              <a:ext cx="3447731" cy="738664"/>
            </a:xfrm>
            <a:prstGeom prst="rect">
              <a:avLst/>
            </a:prstGeom>
            <a:noFill/>
          </p:spPr>
          <p:txBody>
            <a:bodyPr wrap="square" lIns="0" tIns="0" rIns="0" bIns="0" rtlCol="0">
              <a:spAutoFit/>
            </a:bodyPr>
            <a:lstStyle/>
            <a:p>
              <a:r>
                <a:rPr lang="en-US" sz="2400" smtClean="0">
                  <a:latin typeface="Times New Roman" panose="02020603050405020304" pitchFamily="18" charset="0"/>
                  <a:cs typeface="Times New Roman" panose="02020603050405020304" pitchFamily="18" charset="0"/>
                </a:rPr>
                <a:t>Nhóm </a:t>
              </a:r>
              <a:r>
                <a:rPr lang="en-US" sz="2400">
                  <a:latin typeface="Times New Roman" panose="02020603050405020304" pitchFamily="18" charset="0"/>
                  <a:cs typeface="Times New Roman" panose="02020603050405020304" pitchFamily="18" charset="0"/>
                </a:rPr>
                <a:t>tuổi sau sinh sản và nhóm tuổi trước sinh sản.</a:t>
              </a:r>
              <a:endParaRPr lang="en-US" sz="2400" dirty="0">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8207032" y="5625739"/>
              <a:ext cx="3417314" cy="738664"/>
            </a:xfrm>
            <a:prstGeom prst="rect">
              <a:avLst/>
            </a:prstGeom>
            <a:noFill/>
          </p:spPr>
          <p:txBody>
            <a:bodyPr wrap="square" lIns="0" tIns="0" rIns="0" bIns="0" rtlCol="0">
              <a:spAutoFit/>
            </a:bodyPr>
            <a:lstStyle/>
            <a:p>
              <a:r>
                <a:rPr lang="en-US" sz="2400" smtClean="0">
                  <a:latin typeface="Times New Roman" panose="02020603050405020304" pitchFamily="18" charset="0"/>
                  <a:cs typeface="Times New Roman" panose="02020603050405020304" pitchFamily="18" charset="0"/>
                </a:rPr>
                <a:t>Nhóm </a:t>
              </a:r>
              <a:r>
                <a:rPr lang="en-US" sz="2400">
                  <a:latin typeface="Times New Roman" panose="02020603050405020304" pitchFamily="18" charset="0"/>
                  <a:cs typeface="Times New Roman" panose="02020603050405020304" pitchFamily="18" charset="0"/>
                </a:rPr>
                <a:t>tuổi trước sinh sản, nhóm tuổi sau sinh sản.</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9166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1212">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1212">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674878" y="1458461"/>
              <a:ext cx="9029103" cy="1107996"/>
            </a:xfrm>
            <a:prstGeom prst="rect">
              <a:avLst/>
            </a:prstGeom>
            <a:noFill/>
          </p:spPr>
          <p:txBody>
            <a:bodyPr wrap="square" lIns="0" tIns="0" rIns="0" bIns="0" rtlCol="0">
              <a:spAutoFit/>
            </a:bodyPr>
            <a:lstStyle/>
            <a:p>
              <a:r>
                <a:rPr lang="en-US" sz="3600" b="1" smtClean="0">
                  <a:latin typeface="Times New Roman" panose="02020603050405020304" pitchFamily="18" charset="0"/>
                  <a:cs typeface="Times New Roman" panose="02020603050405020304" pitchFamily="18" charset="0"/>
                </a:rPr>
                <a:t>Có </a:t>
              </a:r>
              <a:r>
                <a:rPr lang="en-US" sz="3600" b="1">
                  <a:latin typeface="Times New Roman" panose="02020603050405020304" pitchFamily="18" charset="0"/>
                  <a:cs typeface="Times New Roman" panose="02020603050405020304" pitchFamily="18" charset="0"/>
                </a:rPr>
                <a:t>những dạng tháp tuổi nào để biểu diễn thành phần nhóm tuổi trong quần thể?</a:t>
              </a:r>
              <a:endParaRPr lang="en-US" sz="3600" dirty="0">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3681816" y="3854514"/>
              <a:ext cx="3123471" cy="984885"/>
            </a:xfrm>
            <a:prstGeom prst="rect">
              <a:avLst/>
            </a:prstGeom>
            <a:noFill/>
          </p:spPr>
          <p:txBody>
            <a:bodyPr wrap="square" lIns="0" tIns="0" rIns="0" bIns="0" rtlCol="0">
              <a:spAutoFit/>
            </a:bodyPr>
            <a:lstStyle/>
            <a:p>
              <a:pPr defTabSz="685800">
                <a:buClr>
                  <a:prstClr val="white"/>
                </a:buClr>
                <a:defRPr/>
              </a:pPr>
              <a:r>
                <a:rPr lang="en-US" sz="3200" smtClean="0">
                  <a:latin typeface="Times New Roman" panose="02020603050405020304" pitchFamily="18" charset="0"/>
                  <a:cs typeface="Times New Roman" panose="02020603050405020304" pitchFamily="18" charset="0"/>
                </a:rPr>
                <a:t>Dạng </a:t>
              </a:r>
              <a:r>
                <a:rPr lang="en-US" sz="3200">
                  <a:latin typeface="Times New Roman" panose="02020603050405020304" pitchFamily="18" charset="0"/>
                  <a:cs typeface="Times New Roman" panose="02020603050405020304" pitchFamily="18" charset="0"/>
                </a:rPr>
                <a:t>phát triển và dạng ổn định.	</a:t>
              </a:r>
              <a:endParaRPr lang="en-US" sz="3200" dirty="0">
                <a:latin typeface="Times New Roman" panose="02020603050405020304" pitchFamily="18" charset="0"/>
                <a:ea typeface="Tahoma" panose="020B0604030504040204"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8477678" y="3801201"/>
              <a:ext cx="3060662" cy="984885"/>
            </a:xfrm>
            <a:prstGeom prst="rect">
              <a:avLst/>
            </a:prstGeom>
            <a:noFill/>
          </p:spPr>
          <p:txBody>
            <a:bodyPr wrap="square" lIns="0" tIns="0" rIns="0" bIns="0" rtlCol="0">
              <a:spAutoFit/>
            </a:bodyPr>
            <a:lstStyle/>
            <a:p>
              <a:pPr defTabSz="685800">
                <a:buClr>
                  <a:prstClr val="white"/>
                </a:buClr>
                <a:defRPr/>
              </a:pPr>
              <a:r>
                <a:rPr lang="en-US" sz="3200" smtClean="0">
                  <a:latin typeface="Times New Roman" panose="02020603050405020304" pitchFamily="18" charset="0"/>
                  <a:ea typeface="Tahoma" panose="020B0604030504040204" charset="0"/>
                  <a:cs typeface="Times New Roman" panose="02020603050405020304" pitchFamily="18" charset="0"/>
                </a:rPr>
                <a:t>Dạng </a:t>
              </a:r>
              <a:r>
                <a:rPr lang="en-US" sz="3200">
                  <a:latin typeface="Times New Roman" panose="02020603050405020304" pitchFamily="18" charset="0"/>
                  <a:ea typeface="Tahoma" panose="020B0604030504040204" charset="0"/>
                  <a:cs typeface="Times New Roman" panose="02020603050405020304" pitchFamily="18" charset="0"/>
                </a:rPr>
                <a:t>ổn đinh và dạng giảm sút.</a:t>
              </a:r>
              <a:endParaRPr lang="en-US" sz="3200" dirty="0">
                <a:latin typeface="Times New Roman" panose="02020603050405020304" pitchFamily="18" charset="0"/>
                <a:ea typeface="Tahoma" panose="020B0604030504040204"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3445537" y="5323341"/>
              <a:ext cx="3318351" cy="1292662"/>
            </a:xfrm>
            <a:prstGeom prst="rect">
              <a:avLst/>
            </a:prstGeom>
            <a:noFill/>
          </p:spPr>
          <p:txBody>
            <a:bodyPr wrap="square" lIns="0" tIns="0" rIns="0" bIns="0" rtlCol="0">
              <a:spAutoFit/>
            </a:bodyPr>
            <a:lstStyle/>
            <a:p>
              <a:pPr algn="just" defTabSz="685800">
                <a:buClr>
                  <a:prstClr val="white"/>
                </a:buClr>
                <a:defRPr/>
              </a:pPr>
              <a:r>
                <a:rPr lang="en-US" sz="2800" smtClean="0">
                  <a:latin typeface="Times New Roman" panose="02020603050405020304" pitchFamily="18" charset="0"/>
                  <a:cs typeface="Times New Roman" panose="02020603050405020304" pitchFamily="18" charset="0"/>
                </a:rPr>
                <a:t>Dạng </a:t>
              </a:r>
              <a:r>
                <a:rPr lang="en-US" sz="2800">
                  <a:latin typeface="Times New Roman" panose="02020603050405020304" pitchFamily="18" charset="0"/>
                  <a:cs typeface="Times New Roman" panose="02020603050405020304" pitchFamily="18" charset="0"/>
                </a:rPr>
                <a:t>giảm sút, dạng phát triển và dạng ổn định.</a:t>
              </a:r>
              <a:endParaRPr lang="en-US" sz="2800" dirty="0">
                <a:latin typeface="Times New Roman" panose="02020603050405020304" pitchFamily="18" charset="0"/>
                <a:ea typeface="Tahoma" panose="020B0604030504040204"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8312037" y="5442500"/>
              <a:ext cx="3226303" cy="984885"/>
            </a:xfrm>
            <a:prstGeom prst="rect">
              <a:avLst/>
            </a:prstGeom>
            <a:noFill/>
          </p:spPr>
          <p:txBody>
            <a:bodyPr wrap="square" lIns="0" tIns="0" rIns="0" bIns="0" rtlCol="0">
              <a:spAutoFit/>
            </a:bodyPr>
            <a:lstStyle/>
            <a:p>
              <a:pPr marL="257175" indent="-257175" defTabSz="685800">
                <a:buClr>
                  <a:prstClr val="white"/>
                </a:buClr>
                <a:buFont typeface="Wingdings" panose="05000000000000000000" pitchFamily="2" charset="2"/>
                <a:buChar char="w"/>
                <a:defRPr/>
              </a:pPr>
              <a:r>
                <a:rPr lang="en-US" sz="3200" smtClean="0">
                  <a:latin typeface="Times New Roman" panose="02020603050405020304" pitchFamily="18" charset="0"/>
                  <a:cs typeface="Times New Roman" panose="02020603050405020304" pitchFamily="18" charset="0"/>
                </a:rPr>
                <a:t>Dạng </a:t>
              </a:r>
              <a:r>
                <a:rPr lang="en-US" sz="3200">
                  <a:latin typeface="Times New Roman" panose="02020603050405020304" pitchFamily="18" charset="0"/>
                  <a:cs typeface="Times New Roman" panose="02020603050405020304" pitchFamily="18" charset="0"/>
                </a:rPr>
                <a:t>phát triển và dạng ổn định</a:t>
              </a:r>
              <a:endParaRPr lang="en-US" sz="3200" dirty="0">
                <a:latin typeface="Times New Roman" panose="02020603050405020304" pitchFamily="18" charset="0"/>
                <a:ea typeface="Tahoma" panose="020B0604030504040204" charset="0"/>
                <a:cs typeface="Times New Roman" panose="02020603050405020304" pitchFamily="18" charset="0"/>
              </a:endParaRPr>
            </a:p>
          </p:txBody>
        </p:sp>
      </p:grpSp>
      <p:sp>
        <p:nvSpPr>
          <p:cNvPr id="29" name="Rectangle 28">
            <a:extLst>
              <a:ext uri="{FF2B5EF4-FFF2-40B4-BE49-F238E27FC236}">
                <a16:creationId xmlns:a16="http://schemas.microsoft.com/office/drawing/2014/main" xmlns="" id="{70F62BFA-5845-4A57-8223-547686DE1E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Khi đến mỗi Slide, thầy cô</a:t>
            </a:r>
            <a:br>
              <a:rPr lang="en-US" sz="2400">
                <a:solidFill>
                  <a:schemeClr val="tx1"/>
                </a:solidFill>
              </a:rPr>
            </a:br>
            <a:r>
              <a:rPr lang="en-US" sz="2400">
                <a:solidFill>
                  <a:schemeClr val="tx1"/>
                </a:solidFill>
              </a:rPr>
              <a:t>nhấp chuột trái 1 lần hoặc</a:t>
            </a:r>
            <a:br>
              <a:rPr lang="en-US" sz="2400">
                <a:solidFill>
                  <a:schemeClr val="tx1"/>
                </a:solidFill>
              </a:rPr>
            </a:br>
            <a:r>
              <a:rPr lang="en-US" sz="2400">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xmlns="" id="{43E88DC6-643B-478B-BC5D-8FA7FE6F89F1}"/>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xmlns="" id="{448C7BAB-C2A1-4252-8ACD-8DBA2F2D7F4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Để chuyển sang câu hỏi tiếp theo, thầy cô nhấp phím mũi tên qua phải 2 lần hoặc</a:t>
            </a:r>
            <a:br>
              <a:rPr lang="en-US" sz="2800">
                <a:solidFill>
                  <a:schemeClr val="tx1"/>
                </a:solidFill>
              </a:rPr>
            </a:br>
            <a:r>
              <a:rPr lang="en-US" sz="2800">
                <a:solidFill>
                  <a:schemeClr val="tx1"/>
                </a:solidFill>
              </a:rPr>
              <a:t>nhấp chuột trái 2 lần.</a:t>
            </a:r>
          </a:p>
        </p:txBody>
      </p:sp>
    </p:spTree>
    <p:extLst>
      <p:ext uri="{BB962C8B-B14F-4D97-AF65-F5344CB8AC3E}">
        <p14:creationId xmlns:p14="http://schemas.microsoft.com/office/powerpoint/2010/main" val="66881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1212">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1212">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623634" y="1040244"/>
              <a:ext cx="9029103" cy="553998"/>
            </a:xfrm>
            <a:prstGeom prst="rect">
              <a:avLst/>
            </a:prstGeom>
            <a:noFill/>
          </p:spPr>
          <p:txBody>
            <a:bodyPr wrap="square" lIns="0" tIns="0" rIns="0" bIns="0" rtlCol="0">
              <a:spAutoFit/>
            </a:bodyPr>
            <a:lstStyle/>
            <a:p>
              <a:r>
                <a:rPr lang="pt-BR" sz="3600" b="1" smtClean="0">
                  <a:latin typeface="Times New Roman" panose="02020603050405020304" pitchFamily="18" charset="0"/>
                  <a:cs typeface="Times New Roman" panose="02020603050405020304" pitchFamily="18" charset="0"/>
                </a:rPr>
                <a:t>Kích </a:t>
              </a:r>
              <a:r>
                <a:rPr lang="pt-BR" sz="3600" b="1">
                  <a:latin typeface="Times New Roman" panose="02020603050405020304" pitchFamily="18" charset="0"/>
                  <a:cs typeface="Times New Roman" panose="02020603050405020304" pitchFamily="18" charset="0"/>
                </a:rPr>
                <a:t>thước của quần thể là:</a:t>
              </a:r>
              <a:endParaRPr lang="en-US" sz="3600" dirty="0">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3484410" y="3695004"/>
              <a:ext cx="3414165" cy="1231106"/>
            </a:xfrm>
            <a:prstGeom prst="rect">
              <a:avLst/>
            </a:prstGeom>
            <a:noFill/>
          </p:spPr>
          <p:txBody>
            <a:bodyPr wrap="square" lIns="0" tIns="0" rIns="0" bIns="0" rtlCol="0">
              <a:spAutoFit/>
            </a:bodyPr>
            <a:lstStyle/>
            <a:p>
              <a:pPr algn="just"/>
              <a:r>
                <a:rPr lang="pt-BR" sz="2000"/>
                <a:t>s</a:t>
              </a:r>
              <a:r>
                <a:rPr lang="pt-BR" sz="2000" smtClean="0"/>
                <a:t>ố </a:t>
              </a:r>
              <a:r>
                <a:rPr lang="pt-BR" sz="2000"/>
                <a:t>lượng cá thể, khối lượng hoặc năng lượng tích luỹ trong các cá thể phân bố trong khoảng không gian của quần thể.</a:t>
              </a:r>
              <a:endParaRPr lang="en-US" sz="2000" dirty="0"/>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8270427" y="3782748"/>
              <a:ext cx="3309747" cy="1107996"/>
            </a:xfrm>
            <a:prstGeom prst="rect">
              <a:avLst/>
            </a:prstGeom>
            <a:noFill/>
          </p:spPr>
          <p:txBody>
            <a:bodyPr wrap="square" lIns="0" tIns="0" rIns="0" bIns="0" rtlCol="0">
              <a:spAutoFit/>
            </a:bodyPr>
            <a:lstStyle/>
            <a:p>
              <a:pPr marL="257175" indent="-257175" algn="just" defTabSz="685800">
                <a:buClr>
                  <a:prstClr val="white"/>
                </a:buClr>
                <a:buFont typeface="Wingdings" panose="05000000000000000000" pitchFamily="2" charset="2"/>
                <a:buChar char="w"/>
                <a:defRPr/>
              </a:pPr>
              <a:r>
                <a:rPr lang="pt-BR" sz="2400" smtClean="0"/>
                <a:t>Số </a:t>
              </a:r>
              <a:r>
                <a:rPr lang="pt-BR" sz="2400"/>
                <a:t>lượng cá thể phân bố trong khoảng </a:t>
              </a:r>
              <a:r>
                <a:rPr lang="pt-BR" sz="2400" smtClean="0"/>
                <a:t>không </a:t>
              </a:r>
              <a:r>
                <a:rPr lang="pt-BR" sz="2400"/>
                <a:t>gian của quần thể.</a:t>
              </a:r>
              <a:endParaRPr lang="en-US" sz="2400" dirty="0">
                <a:ea typeface="Tahoma" panose="020B0604030504040204" charset="0"/>
                <a:cs typeface="Tahoma" panose="020B0604030504040204" charset="0"/>
              </a:endParaRP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3551154" y="5407291"/>
              <a:ext cx="3347421" cy="1107996"/>
            </a:xfrm>
            <a:prstGeom prst="rect">
              <a:avLst/>
            </a:prstGeom>
            <a:noFill/>
          </p:spPr>
          <p:txBody>
            <a:bodyPr wrap="square" lIns="0" tIns="0" rIns="0" bIns="0" rtlCol="0">
              <a:spAutoFit/>
            </a:bodyPr>
            <a:lstStyle/>
            <a:p>
              <a:pPr algn="just"/>
              <a:r>
                <a:rPr lang="pt-BR" sz="2400"/>
                <a:t>k</a:t>
              </a:r>
              <a:r>
                <a:rPr lang="pt-BR" sz="2400" smtClean="0"/>
                <a:t>hối </a:t>
              </a:r>
              <a:r>
                <a:rPr lang="pt-BR" sz="2400"/>
                <a:t>lượng các cá thể phân bố trong khoảng </a:t>
              </a:r>
              <a:r>
                <a:rPr lang="pt-BR" sz="2400" smtClean="0"/>
                <a:t>không </a:t>
              </a:r>
              <a:r>
                <a:rPr lang="pt-BR" sz="2400"/>
                <a:t>gian của quần thể.</a:t>
              </a:r>
              <a:endParaRPr lang="en-US" sz="2400" dirty="0"/>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8270427" y="5487376"/>
              <a:ext cx="3309747" cy="923330"/>
            </a:xfrm>
            <a:prstGeom prst="rect">
              <a:avLst/>
            </a:prstGeom>
            <a:noFill/>
          </p:spPr>
          <p:txBody>
            <a:bodyPr wrap="square" lIns="0" tIns="0" rIns="0" bIns="0" rtlCol="0">
              <a:spAutoFit/>
            </a:bodyPr>
            <a:lstStyle/>
            <a:p>
              <a:pPr algn="just"/>
              <a:r>
                <a:rPr lang="pt-BR" sz="2000" smtClean="0"/>
                <a:t>Năng </a:t>
              </a:r>
              <a:r>
                <a:rPr lang="pt-BR" sz="2000"/>
                <a:t>lượng tích luỹ trong các cá thể phân bố trong khoảng không gian của quần thể.</a:t>
              </a:r>
              <a:endParaRPr lang="en-US" sz="2000" dirty="0"/>
            </a:p>
          </p:txBody>
        </p:sp>
      </p:grpSp>
      <p:sp>
        <p:nvSpPr>
          <p:cNvPr id="29" name="Rectangle 28">
            <a:extLst>
              <a:ext uri="{FF2B5EF4-FFF2-40B4-BE49-F238E27FC236}">
                <a16:creationId xmlns:a16="http://schemas.microsoft.com/office/drawing/2014/main" xmlns="" id="{B792BB09-07F5-4F2A-A006-4A958E2892B1}"/>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Khi đến mỗi Slide, thầy cô</a:t>
            </a:r>
            <a:br>
              <a:rPr lang="en-US" sz="2400">
                <a:solidFill>
                  <a:schemeClr val="tx1"/>
                </a:solidFill>
              </a:rPr>
            </a:br>
            <a:r>
              <a:rPr lang="en-US" sz="2400">
                <a:solidFill>
                  <a:schemeClr val="tx1"/>
                </a:solidFill>
              </a:rPr>
              <a:t>nhấp chuột trái 1 lần hoặc</a:t>
            </a:r>
            <a:br>
              <a:rPr lang="en-US" sz="2400">
                <a:solidFill>
                  <a:schemeClr val="tx1"/>
                </a:solidFill>
              </a:rPr>
            </a:br>
            <a:r>
              <a:rPr lang="en-US" sz="2400">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xmlns="" id="{9E4113E9-F50F-44AF-B583-47ED78FBE603}"/>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xmlns="" id="{46DE6512-6432-405C-A619-64B28BB1F945}"/>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Để chuyển sang câu hỏi tiếp theo, thầy cô nhấp phím mũi tên qua phải 2 lần hoặc</a:t>
            </a:r>
            <a:br>
              <a:rPr lang="en-US" sz="2800">
                <a:solidFill>
                  <a:schemeClr val="tx1"/>
                </a:solidFill>
              </a:rPr>
            </a:br>
            <a:r>
              <a:rPr lang="en-US" sz="2800">
                <a:solidFill>
                  <a:schemeClr val="tx1"/>
                </a:solidFill>
              </a:rPr>
              <a:t>nhấp chuột trái 2 lần.</a:t>
            </a:r>
          </a:p>
        </p:txBody>
      </p:sp>
      <p:sp>
        <p:nvSpPr>
          <p:cNvPr id="32" name="Right Arrow 31">
            <a:hlinkClick r:id="" action="ppaction://noaction"/>
          </p:cNvPr>
          <p:cNvSpPr/>
          <p:nvPr/>
        </p:nvSpPr>
        <p:spPr>
          <a:xfrm>
            <a:off x="95247" y="117553"/>
            <a:ext cx="609600" cy="44994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07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5152">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5152">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0479" y="122829"/>
            <a:ext cx="8818123" cy="73698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sp>
        <p:nvSpPr>
          <p:cNvPr id="3" name="Hộp Văn bản 3">
            <a:extLst>
              <a:ext uri="{FF2B5EF4-FFF2-40B4-BE49-F238E27FC236}">
                <a16:creationId xmlns:a16="http://schemas.microsoft.com/office/drawing/2014/main" xmlns="" id="{BDE78902-C591-4978-AE46-7810BFB95054}"/>
              </a:ext>
            </a:extLst>
          </p:cNvPr>
          <p:cNvSpPr txBox="1"/>
          <p:nvPr/>
        </p:nvSpPr>
        <p:spPr>
          <a:xfrm>
            <a:off x="2387312" y="80518"/>
            <a:ext cx="6801757" cy="685124"/>
          </a:xfrm>
          <a:prstGeom prst="rect">
            <a:avLst/>
          </a:prstGeom>
          <a:noFill/>
        </p:spPr>
        <p:txBody>
          <a:bodyPr wrap="square">
            <a:spAutoFit/>
          </a:bodyPr>
          <a:lstStyle/>
          <a:p>
            <a:pPr algn="ctr">
              <a:lnSpc>
                <a:spcPct val="107000"/>
              </a:lnSpc>
              <a:spcAft>
                <a:spcPts val="800"/>
              </a:spcAft>
            </a:pPr>
            <a:r>
              <a:rPr lang="en-US" sz="3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42</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QUẦN THỂ SINH VẬT</a:t>
            </a:r>
          </a:p>
        </p:txBody>
      </p:sp>
      <p:sp>
        <p:nvSpPr>
          <p:cNvPr id="4" name="TextBox 17">
            <a:extLst>
              <a:ext uri="{FF2B5EF4-FFF2-40B4-BE49-F238E27FC236}">
                <a16:creationId xmlns:a16="http://schemas.microsoft.com/office/drawing/2014/main" xmlns="" id="{E9DBC067-D6D4-4436-BDE2-870A708FD924}"/>
              </a:ext>
            </a:extLst>
          </p:cNvPr>
          <p:cNvSpPr txBox="1"/>
          <p:nvPr/>
        </p:nvSpPr>
        <p:spPr>
          <a:xfrm>
            <a:off x="267153" y="1064420"/>
            <a:ext cx="5596618" cy="346249"/>
          </a:xfrm>
          <a:prstGeom prst="rect">
            <a:avLst/>
          </a:prstGeom>
        </p:spPr>
        <p:txBody>
          <a:bodyPr wrap="square" lIns="0" tIns="0" rIns="0" bIns="0" rtlCol="0" anchor="t">
            <a:spAutoFit/>
          </a:bodyPr>
          <a:lstStyle/>
          <a:p>
            <a:pPr defTabSz="342900">
              <a:lnSpc>
                <a:spcPts val="2730"/>
              </a:lnSpc>
            </a:pPr>
            <a:r>
              <a:rPr lang="en-US" sz="3200">
                <a:solidFill>
                  <a:srgbClr val="0033CC"/>
                </a:solidFill>
                <a:latin typeface="Times New Roman" panose="02020603050405020304" pitchFamily="18" charset="0"/>
                <a:cs typeface="Times New Roman" panose="02020603050405020304" pitchFamily="18" charset="0"/>
              </a:rPr>
              <a:t> </a:t>
            </a:r>
            <a:r>
              <a:rPr lang="en-US" sz="3200" b="1" smtClean="0">
                <a:solidFill>
                  <a:srgbClr val="0033CC"/>
                </a:solidFill>
                <a:latin typeface="Times New Roman" panose="02020603050405020304" pitchFamily="18" charset="0"/>
                <a:cs typeface="Times New Roman" panose="02020603050405020304" pitchFamily="18" charset="0"/>
              </a:rPr>
              <a:t>I</a:t>
            </a:r>
            <a:r>
              <a:rPr lang="en-US" sz="3200" b="1">
                <a:solidFill>
                  <a:srgbClr val="0033CC"/>
                </a:solidFill>
                <a:latin typeface="Times New Roman" panose="02020603050405020304" pitchFamily="18" charset="0"/>
                <a:cs typeface="Times New Roman" panose="02020603050405020304" pitchFamily="18" charset="0"/>
              </a:rPr>
              <a:t>-</a:t>
            </a:r>
            <a:r>
              <a:rPr lang="en-US" sz="3200" b="1" smtClean="0">
                <a:solidFill>
                  <a:srgbClr val="0033CC"/>
                </a:solidFill>
                <a:latin typeface="Times New Roman" panose="02020603050405020304" pitchFamily="18" charset="0"/>
                <a:cs typeface="Times New Roman" panose="02020603050405020304" pitchFamily="18" charset="0"/>
              </a:rPr>
              <a:t>Khái </a:t>
            </a:r>
            <a:r>
              <a:rPr lang="en-US" sz="3200" b="1" dirty="0" err="1">
                <a:solidFill>
                  <a:srgbClr val="0033CC"/>
                </a:solidFill>
                <a:latin typeface="Times New Roman" panose="02020603050405020304" pitchFamily="18" charset="0"/>
                <a:cs typeface="Times New Roman" panose="02020603050405020304" pitchFamily="18" charset="0"/>
              </a:rPr>
              <a:t>niệm</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sinh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vật</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52401" y="2186684"/>
            <a:ext cx="3278907" cy="1077218"/>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Quần thể sinh vật là gì?</a:t>
            </a:r>
            <a:endParaRPr lang="en-US" sz="3200" b="1">
              <a:solidFill>
                <a:srgbClr val="FF00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984008" y="4300189"/>
            <a:ext cx="4332862" cy="2181841"/>
            <a:chOff x="-875936" y="4358479"/>
            <a:chExt cx="4332862" cy="2716845"/>
          </a:xfrm>
        </p:grpSpPr>
        <p:pic>
          <p:nvPicPr>
            <p:cNvPr id="14" name="Picture 5" descr="CAY TH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36" y="4358479"/>
              <a:ext cx="4332862" cy="23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p:cNvSpPr txBox="1">
              <a:spLocks noChangeArrowheads="1"/>
            </p:cNvSpPr>
            <p:nvPr/>
          </p:nvSpPr>
          <p:spPr bwMode="auto">
            <a:xfrm>
              <a:off x="-875936" y="6678449"/>
              <a:ext cx="4332862" cy="3968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Times New Roman" panose="02020603050405020304"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Times New Roman" panose="02020603050405020304"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Times New Roman" panose="02020603050405020304"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000" b="1" dirty="0" err="1"/>
                <a:t>Các</a:t>
              </a:r>
              <a:r>
                <a:rPr lang="en-US" altLang="en-US" sz="2000" b="1" dirty="0"/>
                <a:t> </a:t>
              </a:r>
              <a:r>
                <a:rPr lang="en-US" altLang="en-US" sz="2000" b="1" dirty="0" err="1"/>
                <a:t>cây</a:t>
              </a:r>
              <a:r>
                <a:rPr lang="en-US" altLang="en-US" sz="2000" b="1" dirty="0"/>
                <a:t> </a:t>
              </a:r>
              <a:r>
                <a:rPr lang="en-US" altLang="en-US" sz="2000" b="1" dirty="0" err="1"/>
                <a:t>thông</a:t>
              </a:r>
              <a:r>
                <a:rPr lang="en-US" altLang="en-US" sz="2000" b="1" dirty="0"/>
                <a:t> </a:t>
              </a:r>
              <a:r>
                <a:rPr lang="en-US" altLang="en-US" sz="2000" b="1" dirty="0" err="1"/>
                <a:t>trong</a:t>
              </a:r>
              <a:r>
                <a:rPr lang="en-US" altLang="en-US" sz="2000" b="1" dirty="0"/>
                <a:t> </a:t>
              </a:r>
              <a:r>
                <a:rPr lang="en-US" altLang="en-US" sz="2000" b="1" dirty="0" err="1"/>
                <a:t>rừng</a:t>
              </a:r>
              <a:r>
                <a:rPr lang="en-US" altLang="en-US" sz="2000" b="1" dirty="0"/>
                <a:t> </a:t>
              </a:r>
              <a:r>
                <a:rPr lang="en-US" altLang="en-US" sz="2000" b="1" dirty="0" err="1"/>
                <a:t>thông</a:t>
              </a:r>
              <a:endParaRPr lang="en-US" altLang="en-US" sz="2000" b="1" dirty="0"/>
            </a:p>
          </p:txBody>
        </p:sp>
      </p:grpSp>
      <p:grpSp>
        <p:nvGrpSpPr>
          <p:cNvPr id="21" name="Group 20"/>
          <p:cNvGrpSpPr/>
          <p:nvPr/>
        </p:nvGrpSpPr>
        <p:grpSpPr>
          <a:xfrm>
            <a:off x="3881906" y="1436999"/>
            <a:ext cx="3434964" cy="2687489"/>
            <a:chOff x="643270" y="1615280"/>
            <a:chExt cx="3434964" cy="2687489"/>
          </a:xfrm>
        </p:grpSpPr>
        <p:pic>
          <p:nvPicPr>
            <p:cNvPr id="12" name="Picture 11" descr="A herd of elephants&#10;&#10;Description automatically generated with medium confidence">
              <a:extLst>
                <a:ext uri="{FF2B5EF4-FFF2-40B4-BE49-F238E27FC236}">
                  <a16:creationId xmlns:a16="http://schemas.microsoft.com/office/drawing/2014/main" xmlns="" id="{BD3E6C76-C603-98D0-D871-A0D4A68AC5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270" y="1615280"/>
              <a:ext cx="3434964" cy="2286000"/>
            </a:xfrm>
            <a:prstGeom prst="rect">
              <a:avLst/>
            </a:prstGeom>
          </p:spPr>
        </p:pic>
        <p:sp>
          <p:nvSpPr>
            <p:cNvPr id="16" name="Text Box 7"/>
            <p:cNvSpPr txBox="1">
              <a:spLocks noChangeArrowheads="1"/>
            </p:cNvSpPr>
            <p:nvPr/>
          </p:nvSpPr>
          <p:spPr bwMode="auto">
            <a:xfrm>
              <a:off x="643270" y="3902659"/>
              <a:ext cx="3434964" cy="40011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Times New Roman" panose="02020603050405020304"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Times New Roman" panose="02020603050405020304"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Times New Roman" panose="02020603050405020304"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000" b="1" smtClean="0"/>
                <a:t>Đàn voi</a:t>
              </a:r>
              <a:endParaRPr lang="en-US" altLang="en-US" sz="2000" b="1" dirty="0"/>
            </a:p>
          </p:txBody>
        </p:sp>
      </p:grpSp>
      <p:grpSp>
        <p:nvGrpSpPr>
          <p:cNvPr id="9" name="Group 8"/>
          <p:cNvGrpSpPr/>
          <p:nvPr/>
        </p:nvGrpSpPr>
        <p:grpSpPr>
          <a:xfrm>
            <a:off x="7467466" y="1410669"/>
            <a:ext cx="4430132" cy="2692045"/>
            <a:chOff x="7467466" y="1410669"/>
            <a:chExt cx="4430132" cy="2692045"/>
          </a:xfrm>
        </p:grpSpPr>
        <p:pic>
          <p:nvPicPr>
            <p:cNvPr id="10" name="Picture 9" descr="A flock of birds flying in the sky&#10;&#10;Description automatically generated">
              <a:extLst>
                <a:ext uri="{FF2B5EF4-FFF2-40B4-BE49-F238E27FC236}">
                  <a16:creationId xmlns:a16="http://schemas.microsoft.com/office/drawing/2014/main" xmlns="" id="{7B85B7CC-0634-1DAC-10BD-BF1DD4AA6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467" y="1410669"/>
              <a:ext cx="4430131" cy="2286000"/>
            </a:xfrm>
            <a:prstGeom prst="rect">
              <a:avLst/>
            </a:prstGeom>
          </p:spPr>
        </p:pic>
        <p:sp>
          <p:nvSpPr>
            <p:cNvPr id="17" name="Text Box 7"/>
            <p:cNvSpPr txBox="1">
              <a:spLocks noChangeArrowheads="1"/>
            </p:cNvSpPr>
            <p:nvPr/>
          </p:nvSpPr>
          <p:spPr bwMode="auto">
            <a:xfrm>
              <a:off x="7467466" y="3702604"/>
              <a:ext cx="4430131" cy="40011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Times New Roman" panose="02020603050405020304"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Times New Roman" panose="02020603050405020304"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Times New Roman" panose="02020603050405020304"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000" b="1" smtClean="0"/>
                <a:t>Đàn vịt trời</a:t>
              </a:r>
              <a:endParaRPr lang="en-US" altLang="en-US" sz="2000" b="1" dirty="0"/>
            </a:p>
          </p:txBody>
        </p:sp>
      </p:grpSp>
      <p:grpSp>
        <p:nvGrpSpPr>
          <p:cNvPr id="18" name="Group 17"/>
          <p:cNvGrpSpPr/>
          <p:nvPr/>
        </p:nvGrpSpPr>
        <p:grpSpPr>
          <a:xfrm>
            <a:off x="7530314" y="4302769"/>
            <a:ext cx="4367284" cy="2479936"/>
            <a:chOff x="40944" y="4408227"/>
            <a:chExt cx="4367284" cy="2479936"/>
          </a:xfrm>
        </p:grpSpPr>
        <p:pic>
          <p:nvPicPr>
            <p:cNvPr id="19" name="Picture 5" descr="ca ch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44" y="4408227"/>
              <a:ext cx="4367284" cy="244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7"/>
            <p:cNvSpPr txBox="1">
              <a:spLocks noChangeArrowheads="1"/>
            </p:cNvSpPr>
            <p:nvPr/>
          </p:nvSpPr>
          <p:spPr bwMode="auto">
            <a:xfrm>
              <a:off x="54592" y="6491288"/>
              <a:ext cx="4353636" cy="396875"/>
            </a:xfrm>
            <a:prstGeom prst="rect">
              <a:avLst/>
            </a:prstGeom>
            <a:solidFill>
              <a:srgbClr val="FFFF66"/>
            </a:solidFill>
            <a:ln>
              <a:noFill/>
            </a:ln>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Times New Roman" panose="02020603050405020304"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Times New Roman" panose="02020603050405020304"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Times New Roman" panose="02020603050405020304"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en-US" altLang="en-US" sz="2000" b="1" dirty="0" err="1"/>
                <a:t>Tập</a:t>
              </a:r>
              <a:r>
                <a:rPr lang="en-US" altLang="en-US" sz="2000" b="1" dirty="0"/>
                <a:t> </a:t>
              </a:r>
              <a:r>
                <a:rPr lang="en-US" altLang="en-US" sz="2000" b="1" dirty="0" err="1"/>
                <a:t>hợp</a:t>
              </a:r>
              <a:r>
                <a:rPr lang="en-US" altLang="en-US" sz="2000" b="1" dirty="0"/>
                <a:t> </a:t>
              </a:r>
              <a:r>
                <a:rPr lang="en-US" altLang="en-US" sz="2000" b="1" dirty="0" err="1"/>
                <a:t>những</a:t>
              </a:r>
              <a:r>
                <a:rPr lang="en-US" altLang="en-US" sz="2000" b="1" dirty="0"/>
                <a:t> con </a:t>
              </a:r>
              <a:r>
                <a:rPr lang="en-US" altLang="en-US" sz="2000" b="1" dirty="0" err="1"/>
                <a:t>cá</a:t>
              </a:r>
              <a:r>
                <a:rPr lang="en-US" altLang="en-US" sz="2000" b="1" dirty="0"/>
                <a:t> </a:t>
              </a:r>
              <a:r>
                <a:rPr lang="en-US" altLang="en-US" sz="2000" b="1" dirty="0" err="1"/>
                <a:t>chép</a:t>
              </a:r>
              <a:r>
                <a:rPr lang="en-US" altLang="en-US" sz="2000" b="1" dirty="0"/>
                <a:t> </a:t>
              </a:r>
              <a:r>
                <a:rPr lang="en-US" altLang="en-US" sz="2000" b="1" dirty="0" err="1"/>
                <a:t>trong</a:t>
              </a:r>
              <a:r>
                <a:rPr lang="en-US" altLang="en-US" sz="2000" b="1" dirty="0"/>
                <a:t> </a:t>
              </a:r>
              <a:r>
                <a:rPr lang="en-US" altLang="en-US" sz="2000" b="1" dirty="0" err="1"/>
                <a:t>suối</a:t>
              </a:r>
              <a:endParaRPr lang="en-US" altLang="en-US" sz="2000" b="1" dirty="0"/>
            </a:p>
          </p:txBody>
        </p:sp>
      </p:grpSp>
    </p:spTree>
    <p:extLst>
      <p:ext uri="{BB962C8B-B14F-4D97-AF65-F5344CB8AC3E}">
        <p14:creationId xmlns:p14="http://schemas.microsoft.com/office/powerpoint/2010/main" val="140650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674878" y="1458461"/>
              <a:ext cx="9029103" cy="1107996"/>
            </a:xfrm>
            <a:prstGeom prst="rect">
              <a:avLst/>
            </a:prstGeom>
            <a:noFill/>
          </p:spPr>
          <p:txBody>
            <a:bodyPr wrap="square" lIns="0" tIns="0" rIns="0" bIns="0" rtlCol="0">
              <a:spAutoFit/>
            </a:bodyPr>
            <a:lstStyle/>
            <a:p>
              <a:pPr defTabSz="685800">
                <a:defRPr/>
              </a:pPr>
              <a:r>
                <a:rPr lang="en-US" sz="3600" b="1" smtClean="0">
                  <a:latin typeface="Times New Roman" panose="02020603050405020304" pitchFamily="18" charset="0"/>
                  <a:cs typeface="Times New Roman" panose="02020603050405020304" pitchFamily="18" charset="0"/>
                </a:rPr>
                <a:t>Đặc </a:t>
              </a:r>
              <a:r>
                <a:rPr lang="en-US" sz="3600" b="1">
                  <a:latin typeface="Times New Roman" panose="02020603050405020304" pitchFamily="18" charset="0"/>
                  <a:cs typeface="Times New Roman" panose="02020603050405020304" pitchFamily="18" charset="0"/>
                </a:rPr>
                <a:t>điểm nào dưới đây là cơ bản nhất đối với quần thể?</a:t>
              </a:r>
              <a:endParaRPr lang="en-US" sz="3600" dirty="0">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3461333" y="3773314"/>
              <a:ext cx="3263261" cy="1107996"/>
            </a:xfrm>
            <a:prstGeom prst="rect">
              <a:avLst/>
            </a:prstGeom>
            <a:noFill/>
          </p:spPr>
          <p:txBody>
            <a:bodyPr wrap="square" lIns="0" tIns="0" rIns="0" bIns="0" rtlCol="0">
              <a:spAutoFit/>
            </a:bodyPr>
            <a:lstStyle/>
            <a:p>
              <a:pPr defTabSz="685800">
                <a:buClr>
                  <a:prstClr val="white"/>
                </a:buClr>
                <a:defRPr/>
              </a:pPr>
              <a:r>
                <a:rPr lang="en-US" sz="2400" smtClean="0">
                  <a:ea typeface="Tahoma" panose="020B0604030504040204" charset="0"/>
                  <a:cs typeface="Tahoma" panose="020B0604030504040204" charset="0"/>
                </a:rPr>
                <a:t>Các </a:t>
              </a:r>
              <a:r>
                <a:rPr lang="en-US" sz="2400"/>
                <a:t>cá thể trong quần thể cùng  tồn tại ở một thời điểm nhất định.</a:t>
              </a:r>
              <a:endParaRPr lang="en-US" sz="2400" dirty="0">
                <a:ea typeface="Tahoma" panose="020B0604030504040204" charset="0"/>
                <a:cs typeface="Tahoma" panose="020B0604030504040204"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8236434" y="3695960"/>
              <a:ext cx="3417314" cy="1292662"/>
            </a:xfrm>
            <a:prstGeom prst="rect">
              <a:avLst/>
            </a:prstGeom>
            <a:noFill/>
          </p:spPr>
          <p:txBody>
            <a:bodyPr wrap="square" lIns="0" tIns="0" rIns="0" bIns="0" rtlCol="0">
              <a:spAutoFit/>
            </a:bodyPr>
            <a:lstStyle/>
            <a:p>
              <a:pPr algn="just"/>
              <a:r>
                <a:rPr lang="en-US" sz="2800" smtClean="0">
                  <a:ea typeface="Tahoma" panose="020B0604030504040204" charset="0"/>
                  <a:cs typeface="Tahoma" panose="020B0604030504040204" charset="0"/>
                </a:rPr>
                <a:t>Quần </a:t>
              </a:r>
              <a:r>
                <a:rPr lang="en-US" sz="2800"/>
                <a:t>thể có khả năng sinh sản, tạo thành những thế hệ mới</a:t>
              </a:r>
              <a:r>
                <a:rPr lang="en-US" sz="2800" smtClean="0"/>
                <a:t>.</a:t>
              </a:r>
              <a:endParaRPr lang="en-US" sz="2800"/>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3090884" y="5326841"/>
              <a:ext cx="3820631" cy="1292662"/>
            </a:xfrm>
            <a:prstGeom prst="rect">
              <a:avLst/>
            </a:prstGeom>
            <a:noFill/>
          </p:spPr>
          <p:txBody>
            <a:bodyPr wrap="square" lIns="0" tIns="0" rIns="0" bIns="0" rtlCol="0">
              <a:spAutoFit/>
            </a:bodyPr>
            <a:lstStyle/>
            <a:p>
              <a:pPr marL="257175" indent="-257175" algn="just" defTabSz="685800">
                <a:buClr>
                  <a:prstClr val="white"/>
                </a:buClr>
                <a:buFont typeface="Wingdings" panose="05000000000000000000" pitchFamily="2" charset="2"/>
                <a:buChar char="w"/>
                <a:defRPr/>
              </a:pPr>
              <a:r>
                <a:rPr lang="en-US" sz="2800" smtClean="0">
                  <a:ea typeface="Tahoma" panose="020B0604030504040204" charset="0"/>
                  <a:cs typeface="Tahoma" panose="020B0604030504040204" charset="0"/>
                </a:rPr>
                <a:t>Quần </a:t>
              </a:r>
              <a:r>
                <a:rPr lang="en-US" sz="2800">
                  <a:ea typeface="Tahoma" panose="020B0604030504040204" charset="0"/>
                  <a:cs typeface="Tahoma" panose="020B0604030504040204" charset="0"/>
                </a:rPr>
                <a:t>thể </a:t>
              </a:r>
              <a:r>
                <a:rPr lang="en-US" sz="2800"/>
                <a:t>sinh vật là tập hợp các cá thể trong cùng một loài.</a:t>
              </a:r>
              <a:endParaRPr lang="en-US" sz="2800" dirty="0"/>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8151805" y="5360908"/>
              <a:ext cx="3527768" cy="1107996"/>
            </a:xfrm>
            <a:prstGeom prst="rect">
              <a:avLst/>
            </a:prstGeom>
            <a:noFill/>
          </p:spPr>
          <p:txBody>
            <a:bodyPr wrap="square" lIns="0" tIns="0" rIns="0" bIns="0" rtlCol="0">
              <a:spAutoFit/>
            </a:bodyPr>
            <a:lstStyle/>
            <a:p>
              <a:pPr algn="just" defTabSz="685800">
                <a:buClr>
                  <a:prstClr val="white"/>
                </a:buClr>
                <a:defRPr/>
              </a:pPr>
              <a:r>
                <a:rPr lang="en-US" sz="2400" smtClean="0">
                  <a:ea typeface="Tahoma" panose="020B0604030504040204" charset="0"/>
                  <a:cs typeface="Tahoma" panose="020B0604030504040204" charset="0"/>
                </a:rPr>
                <a:t>Các </a:t>
              </a:r>
              <a:r>
                <a:rPr lang="en-US" sz="2400">
                  <a:ea typeface="Tahoma" panose="020B0604030504040204" charset="0"/>
                  <a:cs typeface="Tahoma" panose="020B0604030504040204" charset="0"/>
                </a:rPr>
                <a:t>cá thể </a:t>
              </a:r>
              <a:r>
                <a:rPr lang="en-US" sz="2400"/>
                <a:t>trong quần thể cùng sinh sống trong một khoảng không gian xác định.</a:t>
              </a:r>
              <a:endParaRPr lang="en-US" sz="2400" dirty="0"/>
            </a:p>
          </p:txBody>
        </p:sp>
      </p:grpSp>
    </p:spTree>
    <p:extLst>
      <p:ext uri="{BB962C8B-B14F-4D97-AF65-F5344CB8AC3E}">
        <p14:creationId xmlns:p14="http://schemas.microsoft.com/office/powerpoint/2010/main" val="237040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9697">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9697">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4" name="Picture 3">
            <a:extLst>
              <a:ext uri="{FF2B5EF4-FFF2-40B4-BE49-F238E27FC236}">
                <a16:creationId xmlns:a16="http://schemas.microsoft.com/office/drawing/2014/main" xmlns=""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67" y="2133600"/>
            <a:ext cx="4246649" cy="4038600"/>
          </a:xfrm>
          <a:prstGeom prst="rect">
            <a:avLst/>
          </a:prstGeom>
        </p:spPr>
      </p:pic>
      <p:grpSp>
        <p:nvGrpSpPr>
          <p:cNvPr id="8" name="Group 7">
            <a:extLst>
              <a:ext uri="{FF2B5EF4-FFF2-40B4-BE49-F238E27FC236}">
                <a16:creationId xmlns:a16="http://schemas.microsoft.com/office/drawing/2014/main" xmlns="" id="{BE7F857E-D8AC-4887-8179-C951D8492FBD}"/>
              </a:ext>
            </a:extLst>
          </p:cNvPr>
          <p:cNvGrpSpPr/>
          <p:nvPr/>
        </p:nvGrpSpPr>
        <p:grpSpPr>
          <a:xfrm>
            <a:off x="4114800" y="685800"/>
            <a:ext cx="7901974" cy="2743200"/>
            <a:chOff x="4114800" y="685800"/>
            <a:chExt cx="7901974" cy="2743200"/>
          </a:xfrm>
        </p:grpSpPr>
        <p:sp>
          <p:nvSpPr>
            <p:cNvPr id="7" name="Speech Bubble: Rectangle with Corners Rounded 6">
              <a:extLst>
                <a:ext uri="{FF2B5EF4-FFF2-40B4-BE49-F238E27FC236}">
                  <a16:creationId xmlns:a16="http://schemas.microsoft.com/office/drawing/2014/main" xmlns=""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DBE89296-2F1A-4013-90E9-A0295113DFA4}"/>
                </a:ext>
              </a:extLst>
            </p:cNvPr>
            <p:cNvSpPr txBox="1"/>
            <p:nvPr/>
          </p:nvSpPr>
          <p:spPr>
            <a:xfrm>
              <a:off x="4364644" y="1380291"/>
              <a:ext cx="7402286" cy="1354217"/>
            </a:xfrm>
            <a:prstGeom prst="rect">
              <a:avLst/>
            </a:prstGeom>
            <a:noFill/>
          </p:spPr>
          <p:txBody>
            <a:bodyPr wrap="square" lIns="0" tIns="0" rIns="0" bIns="0" rtlCol="0">
              <a:spAutoFit/>
            </a:bodyPr>
            <a:lstStyle/>
            <a:p>
              <a:pPr algn="ctr"/>
              <a:r>
                <a:rPr lang="en-US" sz="4400" b="1">
                  <a:solidFill>
                    <a:schemeClr val="accent6"/>
                  </a:solidFill>
                  <a:latin typeface="Times New Roman" panose="02020603050405020304" pitchFamily="18" charset="0"/>
                  <a:cs typeface="Times New Roman" panose="02020603050405020304" pitchFamily="18" charset="0"/>
                </a:rPr>
                <a:t>CẢM ƠN CÁC BẠN</a:t>
              </a:r>
            </a:p>
            <a:p>
              <a:pPr algn="ctr"/>
              <a:r>
                <a:rPr lang="en-US" sz="4400" b="1">
                  <a:solidFill>
                    <a:schemeClr val="accent6"/>
                  </a:solidFill>
                  <a:latin typeface="Times New Roman" panose="02020603050405020304" pitchFamily="18" charset="0"/>
                  <a:cs typeface="Times New Roman" panose="02020603050405020304" pitchFamily="18" charset="0"/>
                </a:rPr>
                <a:t>ĐÃ GIẢI CỨU CHÚNG TỚ!</a:t>
              </a:r>
            </a:p>
          </p:txBody>
        </p:sp>
      </p:grpSp>
      <p:sp>
        <p:nvSpPr>
          <p:cNvPr id="9" name="Right Arrow 8">
            <a:hlinkClick r:id="" action="ppaction://noaction"/>
          </p:cNvPr>
          <p:cNvSpPr/>
          <p:nvPr/>
        </p:nvSpPr>
        <p:spPr>
          <a:xfrm>
            <a:off x="11582400" y="7262"/>
            <a:ext cx="609600" cy="44994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10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DF4475F1-3FC4-498D-90ED-BAC423700EF7}"/>
              </a:ext>
            </a:extLst>
          </p:cNvPr>
          <p:cNvGrpSpPr/>
          <p:nvPr/>
        </p:nvGrpSpPr>
        <p:grpSpPr>
          <a:xfrm>
            <a:off x="2859400" y="459970"/>
            <a:ext cx="6518034" cy="1142737"/>
            <a:chOff x="2905462" y="473213"/>
            <a:chExt cx="5950604" cy="859498"/>
          </a:xfrm>
        </p:grpSpPr>
        <p:pic>
          <p:nvPicPr>
            <p:cNvPr id="6" name="图片 5">
              <a:extLst>
                <a:ext uri="{FF2B5EF4-FFF2-40B4-BE49-F238E27FC236}">
                  <a16:creationId xmlns:a16="http://schemas.microsoft.com/office/drawing/2014/main" xmlns="" id="{E8A3E8CF-20EA-4ADA-B3CA-629C45C78956}"/>
                </a:ext>
              </a:extLst>
            </p:cNvPr>
            <p:cNvPicPr>
              <a:picLocks noChangeAspect="1"/>
            </p:cNvPicPr>
            <p:nvPr/>
          </p:nvPicPr>
          <p:blipFill>
            <a:blip r:embed="rId3"/>
            <a:stretch>
              <a:fillRect/>
            </a:stretch>
          </p:blipFill>
          <p:spPr>
            <a:xfrm>
              <a:off x="3142603" y="473213"/>
              <a:ext cx="5476323" cy="859498"/>
            </a:xfrm>
            <a:prstGeom prst="rect">
              <a:avLst/>
            </a:prstGeom>
          </p:spPr>
        </p:pic>
        <p:sp>
          <p:nvSpPr>
            <p:cNvPr id="8" name="文本框 7">
              <a:extLst>
                <a:ext uri="{FF2B5EF4-FFF2-40B4-BE49-F238E27FC236}">
                  <a16:creationId xmlns:a16="http://schemas.microsoft.com/office/drawing/2014/main" xmlns="" id="{3BFFB805-8579-463A-97BA-D59F1D4B070D}"/>
                </a:ext>
              </a:extLst>
            </p:cNvPr>
            <p:cNvSpPr txBox="1"/>
            <p:nvPr/>
          </p:nvSpPr>
          <p:spPr>
            <a:xfrm>
              <a:off x="2905462" y="504175"/>
              <a:ext cx="5950604" cy="474557"/>
            </a:xfrm>
            <a:prstGeom prst="rect">
              <a:avLst/>
            </a:prstGeom>
            <a:noFill/>
          </p:spPr>
          <p:txBody>
            <a:bodyPr wrap="square" rtlCol="0">
              <a:spAutoFit/>
              <a:scene3d>
                <a:camera prst="orthographicFront"/>
                <a:lightRig rig="threePt" dir="t"/>
              </a:scene3d>
              <a:sp3d contourW="12700"/>
            </a:bodyPr>
            <a:lstStyle/>
            <a:p>
              <a:pPr algn="ctr"/>
              <a:r>
                <a:rPr lang="en-US" altLang="zh-CN" sz="3500" b="1" smtClean="0">
                  <a:solidFill>
                    <a:schemeClr val="bg1"/>
                  </a:solidFill>
                  <a:latin typeface="Times New Roman" panose="02020603050405020304" pitchFamily="18" charset="0"/>
                  <a:ea typeface="汉仪夏日体W" panose="00020600040101010101" pitchFamily="18" charset="-122"/>
                  <a:cs typeface="Times New Roman" panose="02020603050405020304" pitchFamily="18" charset="0"/>
                </a:rPr>
                <a:t>NHIỆM VỤ VỀ </a:t>
              </a:r>
              <a:r>
                <a:rPr lang="en-US" altLang="zh-CN" sz="3500" b="1" dirty="0">
                  <a:solidFill>
                    <a:schemeClr val="bg1"/>
                  </a:solidFill>
                  <a:latin typeface="Times New Roman" panose="02020603050405020304" pitchFamily="18" charset="0"/>
                  <a:ea typeface="汉仪夏日体W" panose="00020600040101010101" pitchFamily="18" charset="-122"/>
                  <a:cs typeface="Times New Roman" panose="02020603050405020304" pitchFamily="18" charset="0"/>
                </a:rPr>
                <a:t>NHÀ</a:t>
              </a:r>
              <a:endParaRPr lang="zh-CN" altLang="en-US" sz="3500" b="1" dirty="0">
                <a:solidFill>
                  <a:schemeClr val="bg1"/>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7" name="Freeform 5">
            <a:extLst>
              <a:ext uri="{FF2B5EF4-FFF2-40B4-BE49-F238E27FC236}">
                <a16:creationId xmlns:a16="http://schemas.microsoft.com/office/drawing/2014/main" xmlns="" id="{466BC7B2-04F3-4250-8124-929F54CB8A24}"/>
              </a:ext>
            </a:extLst>
          </p:cNvPr>
          <p:cNvSpPr>
            <a:spLocks noEditPoints="1"/>
          </p:cNvSpPr>
          <p:nvPr/>
        </p:nvSpPr>
        <p:spPr bwMode="auto">
          <a:xfrm>
            <a:off x="1348413" y="1602707"/>
            <a:ext cx="9493758" cy="4362664"/>
          </a:xfrm>
          <a:custGeom>
            <a:avLst/>
            <a:gdLst>
              <a:gd name="T0" fmla="*/ 56 w 1966"/>
              <a:gd name="T1" fmla="*/ 72 h 685"/>
              <a:gd name="T2" fmla="*/ 41 w 1966"/>
              <a:gd name="T3" fmla="*/ 115 h 685"/>
              <a:gd name="T4" fmla="*/ 11 w 1966"/>
              <a:gd name="T5" fmla="*/ 513 h 685"/>
              <a:gd name="T6" fmla="*/ 28 w 1966"/>
              <a:gd name="T7" fmla="*/ 631 h 685"/>
              <a:gd name="T8" fmla="*/ 31 w 1966"/>
              <a:gd name="T9" fmla="*/ 637 h 685"/>
              <a:gd name="T10" fmla="*/ 89 w 1966"/>
              <a:gd name="T11" fmla="*/ 651 h 685"/>
              <a:gd name="T12" fmla="*/ 396 w 1966"/>
              <a:gd name="T13" fmla="*/ 668 h 685"/>
              <a:gd name="T14" fmla="*/ 1009 w 1966"/>
              <a:gd name="T15" fmla="*/ 669 h 685"/>
              <a:gd name="T16" fmla="*/ 1686 w 1966"/>
              <a:gd name="T17" fmla="*/ 652 h 685"/>
              <a:gd name="T18" fmla="*/ 1887 w 1966"/>
              <a:gd name="T19" fmla="*/ 628 h 685"/>
              <a:gd name="T20" fmla="*/ 1920 w 1966"/>
              <a:gd name="T21" fmla="*/ 613 h 685"/>
              <a:gd name="T22" fmla="*/ 1924 w 1966"/>
              <a:gd name="T23" fmla="*/ 604 h 685"/>
              <a:gd name="T24" fmla="*/ 1943 w 1966"/>
              <a:gd name="T25" fmla="*/ 513 h 685"/>
              <a:gd name="T26" fmla="*/ 1948 w 1966"/>
              <a:gd name="T27" fmla="*/ 112 h 685"/>
              <a:gd name="T28" fmla="*/ 1942 w 1966"/>
              <a:gd name="T29" fmla="*/ 83 h 685"/>
              <a:gd name="T30" fmla="*/ 1930 w 1966"/>
              <a:gd name="T31" fmla="*/ 63 h 685"/>
              <a:gd name="T32" fmla="*/ 1780 w 1966"/>
              <a:gd name="T33" fmla="*/ 18 h 685"/>
              <a:gd name="T34" fmla="*/ 1196 w 1966"/>
              <a:gd name="T35" fmla="*/ 16 h 685"/>
              <a:gd name="T36" fmla="*/ 504 w 1966"/>
              <a:gd name="T37" fmla="*/ 20 h 685"/>
              <a:gd name="T38" fmla="*/ 212 w 1966"/>
              <a:gd name="T39" fmla="*/ 29 h 685"/>
              <a:gd name="T40" fmla="*/ 68 w 1966"/>
              <a:gd name="T41" fmla="*/ 57 h 685"/>
              <a:gd name="T42" fmla="*/ 60 w 1966"/>
              <a:gd name="T43" fmla="*/ 66 h 685"/>
              <a:gd name="T44" fmla="*/ 49 w 1966"/>
              <a:gd name="T45" fmla="*/ 57 h 685"/>
              <a:gd name="T46" fmla="*/ 60 w 1966"/>
              <a:gd name="T47" fmla="*/ 46 h 685"/>
              <a:gd name="T48" fmla="*/ 210 w 1966"/>
              <a:gd name="T49" fmla="*/ 17 h 685"/>
              <a:gd name="T50" fmla="*/ 504 w 1966"/>
              <a:gd name="T51" fmla="*/ 10 h 685"/>
              <a:gd name="T52" fmla="*/ 1196 w 1966"/>
              <a:gd name="T53" fmla="*/ 5 h 685"/>
              <a:gd name="T54" fmla="*/ 1780 w 1966"/>
              <a:gd name="T55" fmla="*/ 1 h 685"/>
              <a:gd name="T56" fmla="*/ 1941 w 1966"/>
              <a:gd name="T57" fmla="*/ 54 h 685"/>
              <a:gd name="T58" fmla="*/ 1955 w 1966"/>
              <a:gd name="T59" fmla="*/ 77 h 685"/>
              <a:gd name="T60" fmla="*/ 1962 w 1966"/>
              <a:gd name="T61" fmla="*/ 110 h 685"/>
              <a:gd name="T62" fmla="*/ 1961 w 1966"/>
              <a:gd name="T63" fmla="*/ 399 h 685"/>
              <a:gd name="T64" fmla="*/ 1935 w 1966"/>
              <a:gd name="T65" fmla="*/ 601 h 685"/>
              <a:gd name="T66" fmla="*/ 1929 w 1966"/>
              <a:gd name="T67" fmla="*/ 616 h 685"/>
              <a:gd name="T68" fmla="*/ 1917 w 1966"/>
              <a:gd name="T69" fmla="*/ 626 h 685"/>
              <a:gd name="T70" fmla="*/ 1803 w 1966"/>
              <a:gd name="T71" fmla="*/ 652 h 685"/>
              <a:gd name="T72" fmla="*/ 1230 w 1966"/>
              <a:gd name="T73" fmla="*/ 682 h 685"/>
              <a:gd name="T74" fmla="*/ 396 w 1966"/>
              <a:gd name="T75" fmla="*/ 676 h 685"/>
              <a:gd name="T76" fmla="*/ 89 w 1966"/>
              <a:gd name="T77" fmla="*/ 657 h 685"/>
              <a:gd name="T78" fmla="*/ 27 w 1966"/>
              <a:gd name="T79" fmla="*/ 641 h 685"/>
              <a:gd name="T80" fmla="*/ 22 w 1966"/>
              <a:gd name="T81" fmla="*/ 634 h 685"/>
              <a:gd name="T82" fmla="*/ 3 w 1966"/>
              <a:gd name="T83" fmla="*/ 514 h 685"/>
              <a:gd name="T84" fmla="*/ 29 w 1966"/>
              <a:gd name="T85" fmla="*/ 112 h 685"/>
              <a:gd name="T86" fmla="*/ 44 w 1966"/>
              <a:gd name="T87" fmla="*/ 65 h 685"/>
              <a:gd name="T88" fmla="*/ 49 w 1966"/>
              <a:gd name="T89" fmla="*/ 58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66" h="685">
                <a:moveTo>
                  <a:pt x="60" y="65"/>
                </a:moveTo>
                <a:cubicBezTo>
                  <a:pt x="60" y="65"/>
                  <a:pt x="59" y="66"/>
                  <a:pt x="58" y="68"/>
                </a:cubicBezTo>
                <a:cubicBezTo>
                  <a:pt x="57" y="69"/>
                  <a:pt x="56" y="70"/>
                  <a:pt x="56" y="72"/>
                </a:cubicBezTo>
                <a:cubicBezTo>
                  <a:pt x="55" y="72"/>
                  <a:pt x="55" y="73"/>
                  <a:pt x="55" y="74"/>
                </a:cubicBezTo>
                <a:cubicBezTo>
                  <a:pt x="54" y="75"/>
                  <a:pt x="54" y="76"/>
                  <a:pt x="53" y="77"/>
                </a:cubicBezTo>
                <a:cubicBezTo>
                  <a:pt x="50" y="85"/>
                  <a:pt x="45" y="98"/>
                  <a:pt x="41" y="115"/>
                </a:cubicBezTo>
                <a:cubicBezTo>
                  <a:pt x="32" y="150"/>
                  <a:pt x="24" y="202"/>
                  <a:pt x="18" y="270"/>
                </a:cubicBezTo>
                <a:cubicBezTo>
                  <a:pt x="15" y="303"/>
                  <a:pt x="12" y="341"/>
                  <a:pt x="10" y="381"/>
                </a:cubicBezTo>
                <a:cubicBezTo>
                  <a:pt x="9" y="422"/>
                  <a:pt x="9" y="466"/>
                  <a:pt x="11" y="513"/>
                </a:cubicBezTo>
                <a:cubicBezTo>
                  <a:pt x="12" y="537"/>
                  <a:pt x="14" y="561"/>
                  <a:pt x="17" y="586"/>
                </a:cubicBezTo>
                <a:cubicBezTo>
                  <a:pt x="19" y="598"/>
                  <a:pt x="21" y="610"/>
                  <a:pt x="25" y="622"/>
                </a:cubicBezTo>
                <a:cubicBezTo>
                  <a:pt x="26" y="625"/>
                  <a:pt x="27" y="628"/>
                  <a:pt x="28" y="631"/>
                </a:cubicBezTo>
                <a:cubicBezTo>
                  <a:pt x="30" y="635"/>
                  <a:pt x="30" y="635"/>
                  <a:pt x="30" y="635"/>
                </a:cubicBezTo>
                <a:cubicBezTo>
                  <a:pt x="30" y="635"/>
                  <a:pt x="30" y="636"/>
                  <a:pt x="31" y="636"/>
                </a:cubicBezTo>
                <a:cubicBezTo>
                  <a:pt x="31" y="636"/>
                  <a:pt x="31" y="637"/>
                  <a:pt x="31" y="637"/>
                </a:cubicBezTo>
                <a:cubicBezTo>
                  <a:pt x="32" y="637"/>
                  <a:pt x="32" y="637"/>
                  <a:pt x="33" y="638"/>
                </a:cubicBezTo>
                <a:cubicBezTo>
                  <a:pt x="37" y="641"/>
                  <a:pt x="44" y="642"/>
                  <a:pt x="50" y="644"/>
                </a:cubicBezTo>
                <a:cubicBezTo>
                  <a:pt x="63" y="647"/>
                  <a:pt x="76" y="649"/>
                  <a:pt x="89" y="651"/>
                </a:cubicBezTo>
                <a:cubicBezTo>
                  <a:pt x="103" y="653"/>
                  <a:pt x="116" y="654"/>
                  <a:pt x="130" y="655"/>
                </a:cubicBezTo>
                <a:cubicBezTo>
                  <a:pt x="158" y="658"/>
                  <a:pt x="186" y="660"/>
                  <a:pt x="215" y="661"/>
                </a:cubicBezTo>
                <a:cubicBezTo>
                  <a:pt x="273" y="664"/>
                  <a:pt x="334" y="666"/>
                  <a:pt x="396" y="668"/>
                </a:cubicBezTo>
                <a:cubicBezTo>
                  <a:pt x="459" y="669"/>
                  <a:pt x="524" y="670"/>
                  <a:pt x="590" y="670"/>
                </a:cubicBezTo>
                <a:cubicBezTo>
                  <a:pt x="657" y="671"/>
                  <a:pt x="725" y="670"/>
                  <a:pt x="795" y="670"/>
                </a:cubicBezTo>
                <a:cubicBezTo>
                  <a:pt x="865" y="670"/>
                  <a:pt x="936" y="670"/>
                  <a:pt x="1009" y="669"/>
                </a:cubicBezTo>
                <a:cubicBezTo>
                  <a:pt x="1081" y="669"/>
                  <a:pt x="1155" y="668"/>
                  <a:pt x="1230" y="667"/>
                </a:cubicBezTo>
                <a:cubicBezTo>
                  <a:pt x="1305" y="666"/>
                  <a:pt x="1380" y="665"/>
                  <a:pt x="1456" y="663"/>
                </a:cubicBezTo>
                <a:cubicBezTo>
                  <a:pt x="1533" y="661"/>
                  <a:pt x="1609" y="658"/>
                  <a:pt x="1686" y="652"/>
                </a:cubicBezTo>
                <a:cubicBezTo>
                  <a:pt x="1725" y="650"/>
                  <a:pt x="1763" y="647"/>
                  <a:pt x="1802" y="642"/>
                </a:cubicBezTo>
                <a:cubicBezTo>
                  <a:pt x="1821" y="640"/>
                  <a:pt x="1840" y="638"/>
                  <a:pt x="1859" y="634"/>
                </a:cubicBezTo>
                <a:cubicBezTo>
                  <a:pt x="1868" y="632"/>
                  <a:pt x="1878" y="630"/>
                  <a:pt x="1887" y="628"/>
                </a:cubicBezTo>
                <a:cubicBezTo>
                  <a:pt x="1896" y="626"/>
                  <a:pt x="1905" y="623"/>
                  <a:pt x="1913" y="619"/>
                </a:cubicBezTo>
                <a:cubicBezTo>
                  <a:pt x="1915" y="618"/>
                  <a:pt x="1917" y="616"/>
                  <a:pt x="1918" y="615"/>
                </a:cubicBezTo>
                <a:cubicBezTo>
                  <a:pt x="1919" y="615"/>
                  <a:pt x="1920" y="614"/>
                  <a:pt x="1920" y="613"/>
                </a:cubicBezTo>
                <a:cubicBezTo>
                  <a:pt x="1920" y="613"/>
                  <a:pt x="1921" y="612"/>
                  <a:pt x="1921" y="612"/>
                </a:cubicBezTo>
                <a:cubicBezTo>
                  <a:pt x="1921" y="611"/>
                  <a:pt x="1921" y="611"/>
                  <a:pt x="1921" y="611"/>
                </a:cubicBezTo>
                <a:cubicBezTo>
                  <a:pt x="1922" y="609"/>
                  <a:pt x="1924" y="606"/>
                  <a:pt x="1924" y="604"/>
                </a:cubicBezTo>
                <a:cubicBezTo>
                  <a:pt x="1927" y="598"/>
                  <a:pt x="1927" y="598"/>
                  <a:pt x="1927" y="598"/>
                </a:cubicBezTo>
                <a:cubicBezTo>
                  <a:pt x="1930" y="589"/>
                  <a:pt x="1932" y="580"/>
                  <a:pt x="1934" y="570"/>
                </a:cubicBezTo>
                <a:cubicBezTo>
                  <a:pt x="1938" y="551"/>
                  <a:pt x="1941" y="532"/>
                  <a:pt x="1943" y="513"/>
                </a:cubicBezTo>
                <a:cubicBezTo>
                  <a:pt x="1948" y="475"/>
                  <a:pt x="1950" y="436"/>
                  <a:pt x="1952" y="398"/>
                </a:cubicBezTo>
                <a:cubicBezTo>
                  <a:pt x="1956" y="321"/>
                  <a:pt x="1957" y="244"/>
                  <a:pt x="1953" y="168"/>
                </a:cubicBezTo>
                <a:cubicBezTo>
                  <a:pt x="1952" y="149"/>
                  <a:pt x="1951" y="130"/>
                  <a:pt x="1948" y="112"/>
                </a:cubicBezTo>
                <a:cubicBezTo>
                  <a:pt x="1947" y="103"/>
                  <a:pt x="1946" y="93"/>
                  <a:pt x="1943" y="86"/>
                </a:cubicBezTo>
                <a:cubicBezTo>
                  <a:pt x="1942" y="84"/>
                  <a:pt x="1942" y="84"/>
                  <a:pt x="1942" y="84"/>
                </a:cubicBezTo>
                <a:cubicBezTo>
                  <a:pt x="1943" y="85"/>
                  <a:pt x="1942" y="83"/>
                  <a:pt x="1942" y="83"/>
                </a:cubicBezTo>
                <a:cubicBezTo>
                  <a:pt x="1940" y="80"/>
                  <a:pt x="1940" y="80"/>
                  <a:pt x="1940" y="80"/>
                </a:cubicBezTo>
                <a:cubicBezTo>
                  <a:pt x="1939" y="78"/>
                  <a:pt x="1938" y="75"/>
                  <a:pt x="1937" y="74"/>
                </a:cubicBezTo>
                <a:cubicBezTo>
                  <a:pt x="1935" y="70"/>
                  <a:pt x="1933" y="67"/>
                  <a:pt x="1930" y="63"/>
                </a:cubicBezTo>
                <a:cubicBezTo>
                  <a:pt x="1919" y="50"/>
                  <a:pt x="1904" y="40"/>
                  <a:pt x="1887" y="34"/>
                </a:cubicBezTo>
                <a:cubicBezTo>
                  <a:pt x="1871" y="27"/>
                  <a:pt x="1853" y="23"/>
                  <a:pt x="1835" y="21"/>
                </a:cubicBezTo>
                <a:cubicBezTo>
                  <a:pt x="1817" y="18"/>
                  <a:pt x="1799" y="18"/>
                  <a:pt x="1780" y="18"/>
                </a:cubicBezTo>
                <a:cubicBezTo>
                  <a:pt x="1762" y="18"/>
                  <a:pt x="1743" y="18"/>
                  <a:pt x="1725" y="18"/>
                </a:cubicBezTo>
                <a:cubicBezTo>
                  <a:pt x="1688" y="18"/>
                  <a:pt x="1651" y="18"/>
                  <a:pt x="1615" y="17"/>
                </a:cubicBezTo>
                <a:cubicBezTo>
                  <a:pt x="1470" y="17"/>
                  <a:pt x="1329" y="16"/>
                  <a:pt x="1196" y="16"/>
                </a:cubicBezTo>
                <a:cubicBezTo>
                  <a:pt x="1129" y="16"/>
                  <a:pt x="1065" y="16"/>
                  <a:pt x="1002" y="16"/>
                </a:cubicBezTo>
                <a:cubicBezTo>
                  <a:pt x="939" y="16"/>
                  <a:pt x="879" y="17"/>
                  <a:pt x="821" y="17"/>
                </a:cubicBezTo>
                <a:cubicBezTo>
                  <a:pt x="705" y="18"/>
                  <a:pt x="598" y="19"/>
                  <a:pt x="504" y="20"/>
                </a:cubicBezTo>
                <a:cubicBezTo>
                  <a:pt x="409" y="22"/>
                  <a:pt x="327" y="23"/>
                  <a:pt x="259" y="26"/>
                </a:cubicBezTo>
                <a:cubicBezTo>
                  <a:pt x="251" y="26"/>
                  <a:pt x="243" y="27"/>
                  <a:pt x="235" y="27"/>
                </a:cubicBezTo>
                <a:cubicBezTo>
                  <a:pt x="227" y="28"/>
                  <a:pt x="219" y="29"/>
                  <a:pt x="212" y="29"/>
                </a:cubicBezTo>
                <a:cubicBezTo>
                  <a:pt x="197" y="31"/>
                  <a:pt x="183" y="32"/>
                  <a:pt x="170" y="34"/>
                </a:cubicBezTo>
                <a:cubicBezTo>
                  <a:pt x="144" y="37"/>
                  <a:pt x="121" y="39"/>
                  <a:pt x="104" y="43"/>
                </a:cubicBezTo>
                <a:cubicBezTo>
                  <a:pt x="87" y="47"/>
                  <a:pt x="75" y="52"/>
                  <a:pt x="68" y="57"/>
                </a:cubicBezTo>
                <a:cubicBezTo>
                  <a:pt x="67" y="59"/>
                  <a:pt x="65" y="60"/>
                  <a:pt x="64" y="61"/>
                </a:cubicBezTo>
                <a:cubicBezTo>
                  <a:pt x="63" y="62"/>
                  <a:pt x="62" y="63"/>
                  <a:pt x="62" y="63"/>
                </a:cubicBezTo>
                <a:cubicBezTo>
                  <a:pt x="60" y="65"/>
                  <a:pt x="60" y="66"/>
                  <a:pt x="60" y="66"/>
                </a:cubicBezTo>
                <a:lnTo>
                  <a:pt x="60" y="65"/>
                </a:lnTo>
                <a:close/>
                <a:moveTo>
                  <a:pt x="49" y="58"/>
                </a:moveTo>
                <a:cubicBezTo>
                  <a:pt x="49" y="57"/>
                  <a:pt x="49" y="57"/>
                  <a:pt x="49" y="57"/>
                </a:cubicBezTo>
                <a:cubicBezTo>
                  <a:pt x="49" y="57"/>
                  <a:pt x="50" y="56"/>
                  <a:pt x="51" y="54"/>
                </a:cubicBezTo>
                <a:cubicBezTo>
                  <a:pt x="52" y="53"/>
                  <a:pt x="53" y="52"/>
                  <a:pt x="55" y="51"/>
                </a:cubicBezTo>
                <a:cubicBezTo>
                  <a:pt x="57" y="49"/>
                  <a:pt x="58" y="48"/>
                  <a:pt x="60" y="46"/>
                </a:cubicBezTo>
                <a:cubicBezTo>
                  <a:pt x="69" y="40"/>
                  <a:pt x="83" y="34"/>
                  <a:pt x="101" y="30"/>
                </a:cubicBezTo>
                <a:cubicBezTo>
                  <a:pt x="120" y="26"/>
                  <a:pt x="142" y="24"/>
                  <a:pt x="168" y="21"/>
                </a:cubicBezTo>
                <a:cubicBezTo>
                  <a:pt x="181" y="20"/>
                  <a:pt x="195" y="18"/>
                  <a:pt x="210" y="17"/>
                </a:cubicBezTo>
                <a:cubicBezTo>
                  <a:pt x="218" y="16"/>
                  <a:pt x="226" y="15"/>
                  <a:pt x="234" y="15"/>
                </a:cubicBezTo>
                <a:cubicBezTo>
                  <a:pt x="242" y="14"/>
                  <a:pt x="250" y="14"/>
                  <a:pt x="259" y="13"/>
                </a:cubicBezTo>
                <a:cubicBezTo>
                  <a:pt x="327" y="11"/>
                  <a:pt x="409" y="11"/>
                  <a:pt x="504" y="10"/>
                </a:cubicBezTo>
                <a:cubicBezTo>
                  <a:pt x="598" y="9"/>
                  <a:pt x="704" y="9"/>
                  <a:pt x="821" y="8"/>
                </a:cubicBezTo>
                <a:cubicBezTo>
                  <a:pt x="879" y="8"/>
                  <a:pt x="939" y="7"/>
                  <a:pt x="1002" y="7"/>
                </a:cubicBezTo>
                <a:cubicBezTo>
                  <a:pt x="1065" y="6"/>
                  <a:pt x="1129" y="6"/>
                  <a:pt x="1196" y="5"/>
                </a:cubicBezTo>
                <a:cubicBezTo>
                  <a:pt x="1329" y="4"/>
                  <a:pt x="1470" y="2"/>
                  <a:pt x="1615" y="1"/>
                </a:cubicBezTo>
                <a:cubicBezTo>
                  <a:pt x="1651" y="1"/>
                  <a:pt x="1688" y="1"/>
                  <a:pt x="1725" y="1"/>
                </a:cubicBezTo>
                <a:cubicBezTo>
                  <a:pt x="1743" y="1"/>
                  <a:pt x="1762" y="0"/>
                  <a:pt x="1780" y="1"/>
                </a:cubicBezTo>
                <a:cubicBezTo>
                  <a:pt x="1799" y="1"/>
                  <a:pt x="1818" y="2"/>
                  <a:pt x="1837" y="4"/>
                </a:cubicBezTo>
                <a:cubicBezTo>
                  <a:pt x="1856" y="7"/>
                  <a:pt x="1875" y="11"/>
                  <a:pt x="1893" y="19"/>
                </a:cubicBezTo>
                <a:cubicBezTo>
                  <a:pt x="1911" y="26"/>
                  <a:pt x="1929" y="38"/>
                  <a:pt x="1941" y="54"/>
                </a:cubicBezTo>
                <a:cubicBezTo>
                  <a:pt x="1945" y="58"/>
                  <a:pt x="1947" y="63"/>
                  <a:pt x="1950" y="67"/>
                </a:cubicBezTo>
                <a:cubicBezTo>
                  <a:pt x="1952" y="69"/>
                  <a:pt x="1952" y="72"/>
                  <a:pt x="1953" y="74"/>
                </a:cubicBezTo>
                <a:cubicBezTo>
                  <a:pt x="1955" y="77"/>
                  <a:pt x="1955" y="77"/>
                  <a:pt x="1955" y="77"/>
                </a:cubicBezTo>
                <a:cubicBezTo>
                  <a:pt x="1955" y="78"/>
                  <a:pt x="1955" y="78"/>
                  <a:pt x="1956" y="79"/>
                </a:cubicBezTo>
                <a:cubicBezTo>
                  <a:pt x="1956" y="81"/>
                  <a:pt x="1956" y="81"/>
                  <a:pt x="1956" y="81"/>
                </a:cubicBezTo>
                <a:cubicBezTo>
                  <a:pt x="1960" y="91"/>
                  <a:pt x="1961" y="101"/>
                  <a:pt x="1962" y="110"/>
                </a:cubicBezTo>
                <a:cubicBezTo>
                  <a:pt x="1964" y="130"/>
                  <a:pt x="1965" y="149"/>
                  <a:pt x="1965" y="168"/>
                </a:cubicBezTo>
                <a:cubicBezTo>
                  <a:pt x="1966" y="206"/>
                  <a:pt x="1966" y="244"/>
                  <a:pt x="1966" y="283"/>
                </a:cubicBezTo>
                <a:cubicBezTo>
                  <a:pt x="1965" y="321"/>
                  <a:pt x="1963" y="360"/>
                  <a:pt x="1961" y="399"/>
                </a:cubicBezTo>
                <a:cubicBezTo>
                  <a:pt x="1959" y="437"/>
                  <a:pt x="1956" y="476"/>
                  <a:pt x="1951" y="514"/>
                </a:cubicBezTo>
                <a:cubicBezTo>
                  <a:pt x="1949" y="534"/>
                  <a:pt x="1946" y="553"/>
                  <a:pt x="1942" y="572"/>
                </a:cubicBezTo>
                <a:cubicBezTo>
                  <a:pt x="1940" y="582"/>
                  <a:pt x="1938" y="591"/>
                  <a:pt x="1935" y="601"/>
                </a:cubicBezTo>
                <a:cubicBezTo>
                  <a:pt x="1932" y="608"/>
                  <a:pt x="1932" y="608"/>
                  <a:pt x="1932" y="608"/>
                </a:cubicBezTo>
                <a:cubicBezTo>
                  <a:pt x="1932" y="610"/>
                  <a:pt x="1930" y="612"/>
                  <a:pt x="1929" y="615"/>
                </a:cubicBezTo>
                <a:cubicBezTo>
                  <a:pt x="1929" y="616"/>
                  <a:pt x="1929" y="616"/>
                  <a:pt x="1929" y="616"/>
                </a:cubicBezTo>
                <a:cubicBezTo>
                  <a:pt x="1928" y="617"/>
                  <a:pt x="1928" y="618"/>
                  <a:pt x="1927" y="619"/>
                </a:cubicBezTo>
                <a:cubicBezTo>
                  <a:pt x="1926" y="620"/>
                  <a:pt x="1925" y="621"/>
                  <a:pt x="1924" y="622"/>
                </a:cubicBezTo>
                <a:cubicBezTo>
                  <a:pt x="1922" y="624"/>
                  <a:pt x="1920" y="625"/>
                  <a:pt x="1917" y="626"/>
                </a:cubicBezTo>
                <a:cubicBezTo>
                  <a:pt x="1908" y="631"/>
                  <a:pt x="1899" y="634"/>
                  <a:pt x="1889" y="637"/>
                </a:cubicBezTo>
                <a:cubicBezTo>
                  <a:pt x="1880" y="639"/>
                  <a:pt x="1870" y="641"/>
                  <a:pt x="1860" y="643"/>
                </a:cubicBezTo>
                <a:cubicBezTo>
                  <a:pt x="1841" y="647"/>
                  <a:pt x="1822" y="650"/>
                  <a:pt x="1803" y="652"/>
                </a:cubicBezTo>
                <a:cubicBezTo>
                  <a:pt x="1764" y="657"/>
                  <a:pt x="1726" y="660"/>
                  <a:pt x="1687" y="663"/>
                </a:cubicBezTo>
                <a:cubicBezTo>
                  <a:pt x="1610" y="669"/>
                  <a:pt x="1533" y="672"/>
                  <a:pt x="1457" y="675"/>
                </a:cubicBezTo>
                <a:cubicBezTo>
                  <a:pt x="1381" y="678"/>
                  <a:pt x="1305" y="680"/>
                  <a:pt x="1230" y="682"/>
                </a:cubicBezTo>
                <a:cubicBezTo>
                  <a:pt x="1155" y="683"/>
                  <a:pt x="1082" y="684"/>
                  <a:pt x="1009" y="684"/>
                </a:cubicBezTo>
                <a:cubicBezTo>
                  <a:pt x="864" y="685"/>
                  <a:pt x="723" y="684"/>
                  <a:pt x="590" y="681"/>
                </a:cubicBezTo>
                <a:cubicBezTo>
                  <a:pt x="523" y="680"/>
                  <a:pt x="459" y="678"/>
                  <a:pt x="396" y="676"/>
                </a:cubicBezTo>
                <a:cubicBezTo>
                  <a:pt x="333" y="674"/>
                  <a:pt x="273" y="671"/>
                  <a:pt x="215" y="668"/>
                </a:cubicBezTo>
                <a:cubicBezTo>
                  <a:pt x="186" y="666"/>
                  <a:pt x="157" y="664"/>
                  <a:pt x="130" y="661"/>
                </a:cubicBezTo>
                <a:cubicBezTo>
                  <a:pt x="116" y="660"/>
                  <a:pt x="102" y="659"/>
                  <a:pt x="89" y="657"/>
                </a:cubicBezTo>
                <a:cubicBezTo>
                  <a:pt x="75" y="655"/>
                  <a:pt x="62" y="653"/>
                  <a:pt x="49" y="650"/>
                </a:cubicBezTo>
                <a:cubicBezTo>
                  <a:pt x="42" y="648"/>
                  <a:pt x="36" y="647"/>
                  <a:pt x="29" y="643"/>
                </a:cubicBezTo>
                <a:cubicBezTo>
                  <a:pt x="28" y="642"/>
                  <a:pt x="27" y="641"/>
                  <a:pt x="27" y="641"/>
                </a:cubicBezTo>
                <a:cubicBezTo>
                  <a:pt x="26" y="640"/>
                  <a:pt x="26" y="640"/>
                  <a:pt x="26" y="640"/>
                </a:cubicBezTo>
                <a:cubicBezTo>
                  <a:pt x="25" y="639"/>
                  <a:pt x="25" y="639"/>
                  <a:pt x="25" y="638"/>
                </a:cubicBezTo>
                <a:cubicBezTo>
                  <a:pt x="22" y="634"/>
                  <a:pt x="22" y="634"/>
                  <a:pt x="22" y="634"/>
                </a:cubicBezTo>
                <a:cubicBezTo>
                  <a:pt x="21" y="631"/>
                  <a:pt x="20" y="627"/>
                  <a:pt x="19" y="624"/>
                </a:cubicBezTo>
                <a:cubicBezTo>
                  <a:pt x="15" y="612"/>
                  <a:pt x="13" y="599"/>
                  <a:pt x="11" y="586"/>
                </a:cubicBezTo>
                <a:cubicBezTo>
                  <a:pt x="7" y="562"/>
                  <a:pt x="5" y="537"/>
                  <a:pt x="3" y="514"/>
                </a:cubicBezTo>
                <a:cubicBezTo>
                  <a:pt x="0" y="466"/>
                  <a:pt x="0" y="422"/>
                  <a:pt x="1" y="381"/>
                </a:cubicBezTo>
                <a:cubicBezTo>
                  <a:pt x="2" y="340"/>
                  <a:pt x="4" y="302"/>
                  <a:pt x="7" y="269"/>
                </a:cubicBezTo>
                <a:cubicBezTo>
                  <a:pt x="13" y="201"/>
                  <a:pt x="20" y="148"/>
                  <a:pt x="29" y="112"/>
                </a:cubicBezTo>
                <a:cubicBezTo>
                  <a:pt x="33" y="94"/>
                  <a:pt x="37" y="80"/>
                  <a:pt x="41" y="71"/>
                </a:cubicBezTo>
                <a:cubicBezTo>
                  <a:pt x="42" y="70"/>
                  <a:pt x="42" y="69"/>
                  <a:pt x="43" y="68"/>
                </a:cubicBezTo>
                <a:cubicBezTo>
                  <a:pt x="43" y="67"/>
                  <a:pt x="44" y="66"/>
                  <a:pt x="44" y="65"/>
                </a:cubicBezTo>
                <a:cubicBezTo>
                  <a:pt x="45" y="63"/>
                  <a:pt x="46" y="62"/>
                  <a:pt x="47" y="61"/>
                </a:cubicBezTo>
                <a:cubicBezTo>
                  <a:pt x="48" y="59"/>
                  <a:pt x="48" y="58"/>
                  <a:pt x="48" y="58"/>
                </a:cubicBezTo>
                <a:lnTo>
                  <a:pt x="49" y="58"/>
                </a:lnTo>
                <a:close/>
              </a:path>
            </a:pathLst>
          </a:custGeom>
          <a:solidFill>
            <a:srgbClr val="E83B76"/>
          </a:solidFill>
          <a:ln>
            <a:noFill/>
          </a:ln>
        </p:spPr>
        <p:txBody>
          <a:bodyPr vert="horz" wrap="square" lIns="68580" tIns="34290" rIns="68580" bIns="34290" numCol="1" anchor="t" anchorCtr="0" compatLnSpc="1">
            <a:prstTxWarp prst="textNoShape">
              <a:avLst/>
            </a:prstTxWarp>
          </a:bodyPr>
          <a:lstStyle/>
          <a:p>
            <a:endParaRPr lang="zh-CN" altLang="en-US" sz="1350"/>
          </a:p>
        </p:txBody>
      </p:sp>
      <p:pic>
        <p:nvPicPr>
          <p:cNvPr id="9" name="图片 8">
            <a:extLst>
              <a:ext uri="{FF2B5EF4-FFF2-40B4-BE49-F238E27FC236}">
                <a16:creationId xmlns:a16="http://schemas.microsoft.com/office/drawing/2014/main" xmlns="" id="{31526CCD-D2B9-4ED3-8C1D-E2B4EEAD49EC}"/>
              </a:ext>
            </a:extLst>
          </p:cNvPr>
          <p:cNvPicPr>
            <a:picLocks noChangeAspect="1"/>
          </p:cNvPicPr>
          <p:nvPr/>
        </p:nvPicPr>
        <p:blipFill>
          <a:blip r:embed="rId4"/>
          <a:stretch>
            <a:fillRect/>
          </a:stretch>
        </p:blipFill>
        <p:spPr>
          <a:xfrm>
            <a:off x="660349" y="986320"/>
            <a:ext cx="1939298" cy="1232773"/>
          </a:xfrm>
          <a:prstGeom prst="rect">
            <a:avLst/>
          </a:prstGeom>
        </p:spPr>
      </p:pic>
      <p:sp>
        <p:nvSpPr>
          <p:cNvPr id="10" name="矩形 9">
            <a:extLst>
              <a:ext uri="{FF2B5EF4-FFF2-40B4-BE49-F238E27FC236}">
                <a16:creationId xmlns:a16="http://schemas.microsoft.com/office/drawing/2014/main" xmlns="" id="{E7B09823-4F9A-41A5-A15D-6A59FD75A974}"/>
              </a:ext>
            </a:extLst>
          </p:cNvPr>
          <p:cNvSpPr/>
          <p:nvPr/>
        </p:nvSpPr>
        <p:spPr>
          <a:xfrm>
            <a:off x="2234234" y="1891213"/>
            <a:ext cx="8070909" cy="3785652"/>
          </a:xfrm>
          <a:prstGeom prst="rect">
            <a:avLst/>
          </a:prstGeom>
          <a:noFill/>
        </p:spPr>
        <p:txBody>
          <a:bodyPr wrap="square" rtlCol="0">
            <a:spAutoFit/>
            <a:scene3d>
              <a:camera prst="orthographicFront"/>
              <a:lightRig rig="threePt" dir="t"/>
            </a:scene3d>
            <a:sp3d contourW="12700"/>
          </a:bodyPr>
          <a:lstStyle/>
          <a:p>
            <a:pPr algn="just">
              <a:lnSpc>
                <a:spcPct val="150000"/>
              </a:lnSpc>
            </a:pPr>
            <a:r>
              <a:rPr lang="en-US" altLang="zh-CN" sz="3200" b="1" smtClean="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Học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bài</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vận</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dụng</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kiến</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thức</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về</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các</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đặc</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trưng</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của</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quần</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thể</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để</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áp</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dụng</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trong</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thực</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tiễn</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sản</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xuất</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nông</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nghiệp</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bảo</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vệ</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tài</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nguyên</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sinh</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vật</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a:t>
            </a:r>
          </a:p>
          <a:p>
            <a:pPr algn="just">
              <a:lnSpc>
                <a:spcPct val="150000"/>
              </a:lnSpc>
            </a:pPr>
            <a:r>
              <a:rPr lang="en-US" altLang="zh-CN" sz="3200" b="1" smtClean="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Xem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trước</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bài</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43: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Quần</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xã</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sinh</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 </a:t>
            </a:r>
            <a:r>
              <a:rPr lang="en-US" altLang="zh-CN" sz="3200" b="1" dirty="0" err="1">
                <a:solidFill>
                  <a:schemeClr val="tx1">
                    <a:lumMod val="75000"/>
                    <a:lumOff val="25000"/>
                  </a:schemeClr>
                </a:solidFill>
                <a:latin typeface="Times New Roman" pitchFamily="18" charset="0"/>
                <a:ea typeface="汉仪夏日体W" panose="00020600040101010101" pitchFamily="18" charset="-122"/>
                <a:cs typeface="Times New Roman" pitchFamily="18" charset="0"/>
              </a:rPr>
              <a:t>vật</a:t>
            </a:r>
            <a:r>
              <a:rPr lang="en-US" altLang="zh-CN"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rPr>
              <a:t>.</a:t>
            </a:r>
            <a:endParaRPr lang="zh-CN" altLang="en-US" sz="3200" b="1" dirty="0">
              <a:solidFill>
                <a:schemeClr val="tx1">
                  <a:lumMod val="75000"/>
                  <a:lumOff val="25000"/>
                </a:schemeClr>
              </a:solidFill>
              <a:latin typeface="Times New Roman" pitchFamily="18" charset="0"/>
              <a:ea typeface="汉仪夏日体W" panose="00020600040101010101" pitchFamily="18" charset="-122"/>
              <a:cs typeface="Times New Roman" pitchFamily="18" charset="0"/>
            </a:endParaRPr>
          </a:p>
        </p:txBody>
      </p:sp>
    </p:spTree>
    <p:extLst>
      <p:ext uri="{BB962C8B-B14F-4D97-AF65-F5344CB8AC3E}">
        <p14:creationId xmlns:p14="http://schemas.microsoft.com/office/powerpoint/2010/main" val="594644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0479" y="122829"/>
            <a:ext cx="8818123" cy="73698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sp>
        <p:nvSpPr>
          <p:cNvPr id="3" name="Hộp Văn bản 3">
            <a:extLst>
              <a:ext uri="{FF2B5EF4-FFF2-40B4-BE49-F238E27FC236}">
                <a16:creationId xmlns:a16="http://schemas.microsoft.com/office/drawing/2014/main" xmlns="" id="{BDE78902-C591-4978-AE46-7810BFB95054}"/>
              </a:ext>
            </a:extLst>
          </p:cNvPr>
          <p:cNvSpPr txBox="1"/>
          <p:nvPr/>
        </p:nvSpPr>
        <p:spPr>
          <a:xfrm>
            <a:off x="2387312" y="80518"/>
            <a:ext cx="6801757" cy="685124"/>
          </a:xfrm>
          <a:prstGeom prst="rect">
            <a:avLst/>
          </a:prstGeom>
          <a:noFill/>
        </p:spPr>
        <p:txBody>
          <a:bodyPr wrap="square">
            <a:spAutoFit/>
          </a:bodyPr>
          <a:lstStyle/>
          <a:p>
            <a:pPr algn="ctr">
              <a:lnSpc>
                <a:spcPct val="107000"/>
              </a:lnSpc>
              <a:spcAft>
                <a:spcPts val="800"/>
              </a:spcAft>
            </a:pPr>
            <a:r>
              <a:rPr lang="en-US" sz="3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42</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QUẦN THỂ SINH VẬT</a:t>
            </a:r>
          </a:p>
        </p:txBody>
      </p:sp>
      <p:sp>
        <p:nvSpPr>
          <p:cNvPr id="4" name="TextBox 17">
            <a:extLst>
              <a:ext uri="{FF2B5EF4-FFF2-40B4-BE49-F238E27FC236}">
                <a16:creationId xmlns:a16="http://schemas.microsoft.com/office/drawing/2014/main" xmlns="" id="{E9DBC067-D6D4-4436-BDE2-870A708FD924}"/>
              </a:ext>
            </a:extLst>
          </p:cNvPr>
          <p:cNvSpPr txBox="1"/>
          <p:nvPr/>
        </p:nvSpPr>
        <p:spPr>
          <a:xfrm>
            <a:off x="267153" y="1064420"/>
            <a:ext cx="5451476" cy="346249"/>
          </a:xfrm>
          <a:prstGeom prst="rect">
            <a:avLst/>
          </a:prstGeom>
        </p:spPr>
        <p:txBody>
          <a:bodyPr wrap="square" lIns="0" tIns="0" rIns="0" bIns="0" rtlCol="0" anchor="t">
            <a:spAutoFit/>
          </a:bodyPr>
          <a:lstStyle/>
          <a:p>
            <a:pPr defTabSz="342900">
              <a:lnSpc>
                <a:spcPts val="2730"/>
              </a:lnSpc>
            </a:pPr>
            <a:r>
              <a:rPr lang="en-US" sz="3200">
                <a:solidFill>
                  <a:srgbClr val="0033CC"/>
                </a:solidFill>
                <a:latin typeface="Times New Roman" panose="02020603050405020304" pitchFamily="18" charset="0"/>
                <a:cs typeface="Times New Roman" panose="02020603050405020304" pitchFamily="18" charset="0"/>
              </a:rPr>
              <a:t> </a:t>
            </a:r>
            <a:r>
              <a:rPr lang="en-US" sz="3200" b="1" smtClean="0">
                <a:solidFill>
                  <a:srgbClr val="0033CC"/>
                </a:solidFill>
                <a:latin typeface="Times New Roman" panose="02020603050405020304" pitchFamily="18" charset="0"/>
                <a:cs typeface="Times New Roman" panose="02020603050405020304" pitchFamily="18" charset="0"/>
              </a:rPr>
              <a:t>I</a:t>
            </a:r>
            <a:r>
              <a:rPr lang="en-US" sz="3200" b="1">
                <a:solidFill>
                  <a:srgbClr val="0033CC"/>
                </a:solidFill>
                <a:latin typeface="Times New Roman" panose="02020603050405020304" pitchFamily="18" charset="0"/>
                <a:cs typeface="Times New Roman" panose="02020603050405020304" pitchFamily="18" charset="0"/>
              </a:rPr>
              <a:t>-</a:t>
            </a:r>
            <a:r>
              <a:rPr lang="en-US" sz="3200" b="1" smtClean="0">
                <a:solidFill>
                  <a:srgbClr val="0033CC"/>
                </a:solidFill>
                <a:latin typeface="Times New Roman" panose="02020603050405020304" pitchFamily="18" charset="0"/>
                <a:cs typeface="Times New Roman" panose="02020603050405020304" pitchFamily="18" charset="0"/>
              </a:rPr>
              <a:t>Khái </a:t>
            </a:r>
            <a:r>
              <a:rPr lang="en-US" sz="3200" b="1" dirty="0" err="1">
                <a:solidFill>
                  <a:srgbClr val="0033CC"/>
                </a:solidFill>
                <a:latin typeface="Times New Roman" panose="02020603050405020304" pitchFamily="18" charset="0"/>
                <a:cs typeface="Times New Roman" panose="02020603050405020304" pitchFamily="18" charset="0"/>
              </a:rPr>
              <a:t>niệm</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sinh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vật</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8" name="Rectangle 7"/>
          <p:cNvSpPr/>
          <p:nvPr/>
        </p:nvSpPr>
        <p:spPr>
          <a:xfrm>
            <a:off x="551542" y="1410669"/>
            <a:ext cx="10914743" cy="2062103"/>
          </a:xfrm>
          <a:prstGeom prst="rect">
            <a:avLst/>
          </a:prstGeom>
        </p:spPr>
        <p:txBody>
          <a:bodyPr wrap="square">
            <a:spAutoFit/>
          </a:bodyPr>
          <a:lstStyle/>
          <a:p>
            <a:pPr algn="just">
              <a:spcBef>
                <a:spcPct val="50000"/>
              </a:spcBef>
              <a:defRPr/>
            </a:pPr>
            <a:r>
              <a:rPr lang="en-US" altLang="en-US" sz="320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smtClean="0">
                <a:latin typeface="Times New Roman" panose="02020603050405020304" pitchFamily="18" charset="0"/>
                <a:cs typeface="Times New Roman" panose="02020603050405020304" pitchFamily="18" charset="0"/>
              </a:rPr>
              <a:t>Quần </a:t>
            </a:r>
            <a:r>
              <a:rPr lang="en-US" altLang="en-US" sz="3200">
                <a:latin typeface="Times New Roman" panose="02020603050405020304" pitchFamily="18" charset="0"/>
                <a:cs typeface="Times New Roman" panose="02020603050405020304" pitchFamily="18" charset="0"/>
              </a:rPr>
              <a:t>thể sinh vật là tập hợp những cá thể cùng loài, sinh sống trong một khoảng không gian và thời gian nhất định. Những cá thể trong quần thể có khả năng sinh sản tạo thành những thế hệ mới.</a:t>
            </a:r>
            <a:endParaRPr lang="en-US"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201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cánh đồng lúa đẹp - Tổng hợp hình ảnh cánh đồng lúa đẹp nhấ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44" y="-24377"/>
            <a:ext cx="10276113" cy="61913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04430" y="6236941"/>
            <a:ext cx="8583141" cy="584775"/>
          </a:xfrm>
          <a:prstGeom prst="rect">
            <a:avLst/>
          </a:prstGeom>
        </p:spPr>
        <p:txBody>
          <a:bodyPr wrap="square">
            <a:spAutoFit/>
          </a:bodyPr>
          <a:lstStyle/>
          <a:p>
            <a:pPr algn="just">
              <a:spcBef>
                <a:spcPct val="0"/>
              </a:spcBef>
              <a:buClrTx/>
              <a:buSzTx/>
              <a:buFontTx/>
              <a:buNone/>
            </a:pPr>
            <a:r>
              <a:rPr lang="en-US" altLang="en-US" sz="3200" b="1" smtClean="0">
                <a:solidFill>
                  <a:srgbClr val="FF0000"/>
                </a:solidFill>
                <a:latin typeface="Times New Roman" panose="02020603050405020304" pitchFamily="18" charset="0"/>
                <a:cs typeface="Times New Roman" panose="02020603050405020304" pitchFamily="18" charset="0"/>
              </a:rPr>
              <a:t>Ruộng </a:t>
            </a:r>
            <a:r>
              <a:rPr lang="en-US" altLang="en-US" sz="3200" b="1" dirty="0" err="1">
                <a:solidFill>
                  <a:srgbClr val="FF0000"/>
                </a:solidFill>
                <a:latin typeface="Times New Roman" panose="02020603050405020304" pitchFamily="18" charset="0"/>
                <a:cs typeface="Times New Roman" panose="02020603050405020304" pitchFamily="18" charset="0"/>
              </a:rPr>
              <a:t>lúa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này</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có</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những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quần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thể</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sinh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err="1">
                <a:solidFill>
                  <a:srgbClr val="FF0000"/>
                </a:solidFill>
                <a:latin typeface="Times New Roman" panose="02020603050405020304" pitchFamily="18" charset="0"/>
                <a:cs typeface="Times New Roman" panose="02020603050405020304" pitchFamily="18" charset="0"/>
              </a:rPr>
              <a:t>vật</a:t>
            </a:r>
            <a:r>
              <a:rPr lang="en-US" altLang="en-US" sz="3200" b="1">
                <a:solidFill>
                  <a:srgbClr val="FF0000"/>
                </a:solidFill>
                <a:latin typeface="Times New Roman" panose="02020603050405020304" pitchFamily="18" charset="0"/>
                <a:cs typeface="Times New Roman" panose="02020603050405020304" pitchFamily="18" charset="0"/>
              </a:rPr>
              <a:t> </a:t>
            </a:r>
            <a:r>
              <a:rPr lang="en-US" altLang="en-US" sz="3200" b="1" smtClean="0">
                <a:solidFill>
                  <a:srgbClr val="FF0000"/>
                </a:solidFill>
                <a:latin typeface="Times New Roman" panose="02020603050405020304" pitchFamily="18" charset="0"/>
                <a:cs typeface="Times New Roman" panose="02020603050405020304" pitchFamily="18" charset="0"/>
              </a:rPr>
              <a:t>nào</a:t>
            </a:r>
            <a:r>
              <a:rPr lang="en-US" altLang="en-US" sz="3200" b="1" dirty="0" smtClean="0">
                <a:solidFill>
                  <a:srgbClr val="FF0000"/>
                </a:solidFill>
                <a:latin typeface="Times New Roman" panose="02020603050405020304" pitchFamily="18" charset="0"/>
                <a:cs typeface="Times New Roman" panose="02020603050405020304" pitchFamily="18" charset="0"/>
              </a:rPr>
              <a:t>?</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17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p:cNvSpPr txBox="1"/>
          <p:nvPr/>
        </p:nvSpPr>
        <p:spPr>
          <a:xfrm>
            <a:off x="6093620" y="1558467"/>
            <a:ext cx="4763" cy="807913"/>
          </a:xfrm>
          <a:prstGeom prst="rect">
            <a:avLst/>
          </a:prstGeom>
        </p:spPr>
        <p:txBody>
          <a:bodyPr lIns="0" tIns="0" rIns="0" bIns="0" rtlCol="0" anchor="t">
            <a:spAutoFit/>
          </a:bodyPr>
          <a:lstStyle/>
          <a:p>
            <a:pPr algn="ctr">
              <a:lnSpc>
                <a:spcPts val="6300"/>
              </a:lnSpc>
            </a:pPr>
            <a:endParaRPr sz="900"/>
          </a:p>
        </p:txBody>
      </p:sp>
      <p:sp>
        <p:nvSpPr>
          <p:cNvPr id="5" name="Rectangle 2"/>
          <p:cNvSpPr txBox="1">
            <a:spLocks/>
          </p:cNvSpPr>
          <p:nvPr/>
        </p:nvSpPr>
        <p:spPr>
          <a:xfrm>
            <a:off x="295267" y="218276"/>
            <a:ext cx="11533875" cy="1047929"/>
          </a:xfrm>
          <a:prstGeom prst="rect">
            <a:avLst/>
          </a:prstGeom>
          <a:solidFill>
            <a:srgbClr val="336600"/>
          </a:solidFill>
          <a:ln>
            <a:noFill/>
            <a:miter lim="800000"/>
            <a:headEnd/>
            <a:tailEnd/>
          </a:ln>
        </p:spPr>
        <p:txBody>
          <a:bodyPr/>
          <a:lstStyle>
            <a:lvl1pPr algn="ctr" defTabSz="457200" rtl="0" eaLnBrk="1" latinLnBrk="0" hangingPunct="1">
              <a:spcBef>
                <a:spcPct val="0"/>
              </a:spcBef>
              <a:buNone/>
              <a:defRPr sz="2200" kern="1200">
                <a:solidFill>
                  <a:schemeClr val="tx1"/>
                </a:solidFill>
                <a:latin typeface="+mj-lt"/>
                <a:ea typeface="+mj-ea"/>
                <a:cs typeface="+mj-cs"/>
              </a:defRPr>
            </a:lvl1pPr>
          </a:lstStyle>
          <a:p>
            <a:pPr algn="just"/>
            <a:r>
              <a:rPr lang="en-US" altLang="en-US" sz="2800" b="1" dirty="0" err="1">
                <a:solidFill>
                  <a:schemeClr val="bg1"/>
                </a:solidFill>
                <a:latin typeface="Times New Roman" panose="02020603050405020304" pitchFamily="18" charset="0"/>
                <a:cs typeface="Times New Roman" panose="02020603050405020304" pitchFamily="18" charset="0"/>
              </a:rPr>
              <a:t>Trong</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các</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ví</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dụ</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sau</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đâu</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là</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quần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thể</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err="1">
                <a:solidFill>
                  <a:schemeClr val="bg1"/>
                </a:solidFill>
                <a:latin typeface="Times New Roman" panose="02020603050405020304" pitchFamily="18" charset="0"/>
                <a:cs typeface="Times New Roman" panose="02020603050405020304" pitchFamily="18" charset="0"/>
              </a:rPr>
              <a:t>sinh</a:t>
            </a:r>
            <a:r>
              <a:rPr lang="en-US" altLang="en-US" sz="2800" b="1">
                <a:solidFill>
                  <a:schemeClr val="bg1"/>
                </a:solidFill>
                <a:latin typeface="Times New Roman" panose="02020603050405020304" pitchFamily="18" charset="0"/>
                <a:cs typeface="Times New Roman" panose="02020603050405020304" pitchFamily="18" charset="0"/>
              </a:rPr>
              <a:t> </a:t>
            </a:r>
            <a:r>
              <a:rPr lang="en-US" altLang="en-US" sz="2800" b="1" smtClean="0">
                <a:solidFill>
                  <a:schemeClr val="bg1"/>
                </a:solidFill>
                <a:latin typeface="Times New Roman" panose="02020603050405020304" pitchFamily="18" charset="0"/>
                <a:cs typeface="Times New Roman" panose="02020603050405020304" pitchFamily="18" charset="0"/>
              </a:rPr>
              <a:t>vật, đâu </a:t>
            </a:r>
            <a:r>
              <a:rPr lang="en-US" altLang="en-US" sz="2800" b="1" dirty="0" err="1">
                <a:solidFill>
                  <a:schemeClr val="bg1"/>
                </a:solidFill>
                <a:latin typeface="Times New Roman" panose="02020603050405020304" pitchFamily="18" charset="0"/>
                <a:cs typeface="Times New Roman" panose="02020603050405020304" pitchFamily="18" charset="0"/>
              </a:rPr>
              <a:t>không</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phải</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là</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quần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thể</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sinh</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vật</a:t>
            </a:r>
            <a:r>
              <a:rPr lang="en-US" altLang="en-US" sz="2800" b="1" dirty="0">
                <a:solidFill>
                  <a:schemeClr val="bg1"/>
                </a:solidFill>
                <a:latin typeface="Times New Roman" panose="02020603050405020304" pitchFamily="18" charset="0"/>
                <a:cs typeface="Times New Roman" panose="02020603050405020304" pitchFamily="18" charset="0"/>
              </a:rPr>
              <a:t>?</a:t>
            </a:r>
          </a:p>
        </p:txBody>
      </p:sp>
      <p:graphicFrame>
        <p:nvGraphicFramePr>
          <p:cNvPr id="6" name="Table 5"/>
          <p:cNvGraphicFramePr>
            <a:graphicFrameLocks noGrp="1"/>
          </p:cNvGraphicFramePr>
          <p:nvPr>
            <p:extLst>
              <p:ext uri="{D42A27DB-BD31-4B8C-83A1-F6EECF244321}">
                <p14:modId xmlns:p14="http://schemas.microsoft.com/office/powerpoint/2010/main" val="2931026754"/>
              </p:ext>
            </p:extLst>
          </p:nvPr>
        </p:nvGraphicFramePr>
        <p:xfrm>
          <a:off x="295266" y="1475455"/>
          <a:ext cx="11533876" cy="4130126"/>
        </p:xfrm>
        <a:graphic>
          <a:graphicData uri="http://schemas.openxmlformats.org/drawingml/2006/table">
            <a:tbl>
              <a:tblPr firstRow="1" bandRow="1">
                <a:tableStyleId>{5C22544A-7EE6-4342-B048-85BDC9FD1C3A}</a:tableStyleId>
              </a:tblPr>
              <a:tblGrid>
                <a:gridCol w="8645534">
                  <a:extLst>
                    <a:ext uri="{9D8B030D-6E8A-4147-A177-3AD203B41FA5}">
                      <a16:colId xmlns:a16="http://schemas.microsoft.com/office/drawing/2014/main" xmlns="" val="20000"/>
                    </a:ext>
                  </a:extLst>
                </a:gridCol>
                <a:gridCol w="2888342">
                  <a:extLst>
                    <a:ext uri="{9D8B030D-6E8A-4147-A177-3AD203B41FA5}">
                      <a16:colId xmlns:a16="http://schemas.microsoft.com/office/drawing/2014/main" xmlns="" val="20001"/>
                    </a:ext>
                  </a:extLst>
                </a:gridCol>
              </a:tblGrid>
              <a:tr h="492540">
                <a:tc>
                  <a:txBody>
                    <a:bodyPr/>
                    <a:lstStyle/>
                    <a:p>
                      <a:pPr algn="ctr"/>
                      <a:r>
                        <a:rPr lang="en-US" sz="2400" dirty="0" err="1" smtClean="0">
                          <a:latin typeface="Times New Roman" panose="02020603050405020304" pitchFamily="18" charset="0"/>
                          <a:cs typeface="Times New Roman" panose="02020603050405020304" pitchFamily="18" charset="0"/>
                        </a:rPr>
                        <a:t>Ví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dụ</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err="1" smtClean="0">
                          <a:latin typeface="Times New Roman" panose="02020603050405020304" pitchFamily="18" charset="0"/>
                          <a:cs typeface="Times New Roman" panose="02020603050405020304" pitchFamily="18" charset="0"/>
                        </a:rPr>
                        <a:t>Quần</a:t>
                      </a:r>
                      <a:r>
                        <a:rPr lang="en-US" sz="2400" baseline="0" dirty="0" smtClean="0">
                          <a:latin typeface="Times New Roman" panose="02020603050405020304" pitchFamily="18" charset="0"/>
                          <a:cs typeface="Times New Roman" panose="02020603050405020304" pitchFamily="18" charset="0"/>
                        </a:rPr>
                        <a:t> </a:t>
                      </a:r>
                      <a:r>
                        <a:rPr lang="en-US" sz="2400" baseline="0" err="1" smtClean="0">
                          <a:latin typeface="Times New Roman" panose="02020603050405020304" pitchFamily="18" charset="0"/>
                          <a:cs typeface="Times New Roman" panose="02020603050405020304" pitchFamily="18" charset="0"/>
                        </a:rPr>
                        <a:t>thể</a:t>
                      </a:r>
                      <a:r>
                        <a:rPr lang="en-US" sz="2400" baseline="0" smtClean="0">
                          <a:latin typeface="Times New Roman" panose="02020603050405020304" pitchFamily="18" charset="0"/>
                          <a:cs typeface="Times New Roman" panose="02020603050405020304" pitchFamily="18" charset="0"/>
                        </a:rPr>
                        <a:t> sinh vật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6132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2400" smtClean="0"/>
                        <a:t>1. Tập hợp các cá thể rắn hổ mang, cú mèo và lợn rừng sống trong một rừng mưa nhiệt đới.</a:t>
                      </a:r>
                    </a:p>
                  </a:txBody>
                  <a:tcPr/>
                </a:tc>
                <a:tc>
                  <a:txBody>
                    <a:bodyPr/>
                    <a:lstStyle/>
                    <a:p>
                      <a:endParaRPr lang="en-US" sz="2400"/>
                    </a:p>
                  </a:txBody>
                  <a:tcPr/>
                </a:tc>
                <a:extLst>
                  <a:ext uri="{0D108BD9-81ED-4DB2-BD59-A6C34878D82A}">
                    <a16:rowId xmlns:a16="http://schemas.microsoft.com/office/drawing/2014/main" xmlns="" val="10001"/>
                  </a:ext>
                </a:extLst>
              </a:tr>
              <a:tr h="6132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2400" smtClean="0"/>
                        <a:t>2. Rừng cây thông nhựa phân bố ở vùng núi Đông Bắc Việt Nam.</a:t>
                      </a:r>
                    </a:p>
                  </a:txBody>
                  <a:tcPr/>
                </a:tc>
                <a:tc>
                  <a:txBody>
                    <a:bodyPr/>
                    <a:lstStyle/>
                    <a:p>
                      <a:endParaRPr lang="en-US" sz="2400" dirty="0"/>
                    </a:p>
                  </a:txBody>
                  <a:tcPr/>
                </a:tc>
                <a:extLst>
                  <a:ext uri="{0D108BD9-81ED-4DB2-BD59-A6C34878D82A}">
                    <a16:rowId xmlns:a16="http://schemas.microsoft.com/office/drawing/2014/main" xmlns="" val="10002"/>
                  </a:ext>
                </a:extLst>
              </a:tr>
              <a:tr h="6132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2400" smtClean="0"/>
                        <a:t>3. Tập hợp các cá thể cá chép, cá mè, cá rô phi sống chung trong một ao.</a:t>
                      </a:r>
                    </a:p>
                  </a:txBody>
                  <a:tcPr/>
                </a:tc>
                <a:tc>
                  <a:txBody>
                    <a:bodyPr/>
                    <a:lstStyle/>
                    <a:p>
                      <a:endParaRPr lang="en-US" sz="2400"/>
                    </a:p>
                  </a:txBody>
                  <a:tcPr/>
                </a:tc>
                <a:extLst>
                  <a:ext uri="{0D108BD9-81ED-4DB2-BD59-A6C34878D82A}">
                    <a16:rowId xmlns:a16="http://schemas.microsoft.com/office/drawing/2014/main" xmlns="" val="10003"/>
                  </a:ext>
                </a:extLst>
              </a:tr>
              <a:tr h="4925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2400" smtClean="0"/>
                        <a:t>4. Các cá thể rắn hổ mang sống ở 3 hòn đảo cách xa nhau.</a:t>
                      </a:r>
                    </a:p>
                  </a:txBody>
                  <a:tcPr/>
                </a:tc>
                <a:tc>
                  <a:txBody>
                    <a:bodyPr/>
                    <a:lstStyle/>
                    <a:p>
                      <a:endParaRPr lang="en-US" sz="2400"/>
                    </a:p>
                  </a:txBody>
                  <a:tcPr/>
                </a:tc>
                <a:extLst>
                  <a:ext uri="{0D108BD9-81ED-4DB2-BD59-A6C34878D82A}">
                    <a16:rowId xmlns:a16="http://schemas.microsoft.com/office/drawing/2014/main" xmlns="" val="10004"/>
                  </a:ext>
                </a:extLst>
              </a:tr>
              <a:tr h="8858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2400" smtClean="0"/>
                        <a:t>5. Các cá thể chuột đồng sống trên một đồng lúa. Các cá thể chuột đực và cái có khả năng giao phối với nhau sinh ra chuột con. </a:t>
                      </a:r>
                    </a:p>
                  </a:txBody>
                  <a:tcPr/>
                </a:tc>
                <a:tc>
                  <a:txBody>
                    <a:bodyPr/>
                    <a:lstStyle/>
                    <a:p>
                      <a:endParaRPr lang="en-US" sz="2400"/>
                    </a:p>
                  </a:txBody>
                  <a:tcPr/>
                </a:tc>
                <a:extLst>
                  <a:ext uri="{0D108BD9-81ED-4DB2-BD59-A6C34878D82A}">
                    <a16:rowId xmlns:a16="http://schemas.microsoft.com/office/drawing/2014/main" xmlns="" val="10005"/>
                  </a:ext>
                </a:extLst>
              </a:tr>
            </a:tbl>
          </a:graphicData>
        </a:graphic>
      </p:graphicFrame>
      <p:sp>
        <p:nvSpPr>
          <p:cNvPr id="13" name="TextBox 12"/>
          <p:cNvSpPr txBox="1"/>
          <p:nvPr/>
        </p:nvSpPr>
        <p:spPr>
          <a:xfrm>
            <a:off x="9968065" y="2073992"/>
            <a:ext cx="559558" cy="584775"/>
          </a:xfrm>
          <a:prstGeom prst="rect">
            <a:avLst/>
          </a:prstGeom>
          <a:noFill/>
        </p:spPr>
        <p:txBody>
          <a:bodyPr wrap="square" rtlCol="0">
            <a:spAutoFit/>
          </a:bodyPr>
          <a:lstStyle/>
          <a:p>
            <a:pPr algn="ctr"/>
            <a:r>
              <a:rPr lang="en-US" sz="3200" smtClean="0">
                <a:solidFill>
                  <a:srgbClr val="FF0000"/>
                </a:solidFill>
                <a:latin typeface="Times New Roman" panose="02020603050405020304" pitchFamily="18" charset="0"/>
                <a:cs typeface="Times New Roman" panose="02020603050405020304" pitchFamily="18" charset="0"/>
              </a:rPr>
              <a:t>X</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1708152" y="6010625"/>
            <a:ext cx="86558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Times New Roman" panose="02020603050405020304"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Times New Roman" panose="02020603050405020304"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Times New Roman" panose="02020603050405020304"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200" b="1" smtClean="0">
                <a:solidFill>
                  <a:srgbClr val="FF0000"/>
                </a:solidFill>
              </a:rPr>
              <a:t>Lấy thêm ví </a:t>
            </a:r>
            <a:r>
              <a:rPr lang="en-US" altLang="en-US" sz="3200" b="1" dirty="0" err="1">
                <a:solidFill>
                  <a:srgbClr val="FF0000"/>
                </a:solidFill>
              </a:rPr>
              <a:t>dụ</a:t>
            </a:r>
            <a:r>
              <a:rPr lang="en-US" altLang="en-US" sz="3200" b="1" dirty="0">
                <a:solidFill>
                  <a:srgbClr val="FF0000"/>
                </a:solidFill>
              </a:rPr>
              <a:t> </a:t>
            </a:r>
            <a:r>
              <a:rPr lang="en-US" altLang="en-US" sz="3200" b="1" dirty="0" err="1">
                <a:solidFill>
                  <a:srgbClr val="FF0000"/>
                </a:solidFill>
              </a:rPr>
              <a:t>về</a:t>
            </a:r>
            <a:r>
              <a:rPr lang="en-US" altLang="en-US" sz="3200" b="1" dirty="0">
                <a:solidFill>
                  <a:srgbClr val="FF0000"/>
                </a:solidFill>
              </a:rPr>
              <a:t> </a:t>
            </a:r>
            <a:r>
              <a:rPr lang="en-US" altLang="en-US" sz="3200" b="1" dirty="0" err="1">
                <a:solidFill>
                  <a:srgbClr val="FF0000"/>
                </a:solidFill>
              </a:rPr>
              <a:t>quần</a:t>
            </a:r>
            <a:r>
              <a:rPr lang="en-US" altLang="en-US" sz="3200" b="1" dirty="0">
                <a:solidFill>
                  <a:srgbClr val="FF0000"/>
                </a:solidFill>
              </a:rPr>
              <a:t> </a:t>
            </a:r>
            <a:r>
              <a:rPr lang="en-US" altLang="en-US" sz="3200" b="1" dirty="0" err="1">
                <a:solidFill>
                  <a:srgbClr val="FF0000"/>
                </a:solidFill>
              </a:rPr>
              <a:t>thể</a:t>
            </a:r>
            <a:r>
              <a:rPr lang="en-US" altLang="en-US" sz="3200" b="1" dirty="0">
                <a:solidFill>
                  <a:srgbClr val="FF0000"/>
                </a:solidFill>
              </a:rPr>
              <a:t> </a:t>
            </a:r>
            <a:r>
              <a:rPr lang="en-US" altLang="en-US" sz="3200" b="1" dirty="0" err="1">
                <a:solidFill>
                  <a:srgbClr val="FF0000"/>
                </a:solidFill>
              </a:rPr>
              <a:t>sinh</a:t>
            </a:r>
            <a:r>
              <a:rPr lang="en-US" altLang="en-US" sz="3200" b="1" dirty="0">
                <a:solidFill>
                  <a:srgbClr val="FF0000"/>
                </a:solidFill>
              </a:rPr>
              <a:t> </a:t>
            </a:r>
            <a:r>
              <a:rPr lang="en-US" altLang="en-US" sz="3200" b="1" dirty="0" err="1">
                <a:solidFill>
                  <a:srgbClr val="FF0000"/>
                </a:solidFill>
              </a:rPr>
              <a:t>vật</a:t>
            </a:r>
            <a:r>
              <a:rPr lang="en-US" altLang="en-US" sz="3200" b="1" dirty="0">
                <a:solidFill>
                  <a:srgbClr val="FF0000"/>
                </a:solidFill>
              </a:rPr>
              <a:t> </a:t>
            </a:r>
            <a:r>
              <a:rPr lang="en-US" altLang="en-US" sz="3200" b="1" dirty="0" err="1">
                <a:solidFill>
                  <a:srgbClr val="FF0000"/>
                </a:solidFill>
              </a:rPr>
              <a:t>mà</a:t>
            </a:r>
            <a:r>
              <a:rPr lang="en-US" altLang="en-US" sz="3200" b="1" dirty="0">
                <a:solidFill>
                  <a:srgbClr val="FF0000"/>
                </a:solidFill>
              </a:rPr>
              <a:t> </a:t>
            </a:r>
            <a:r>
              <a:rPr lang="en-US" altLang="en-US" sz="3200" b="1" dirty="0" err="1">
                <a:solidFill>
                  <a:srgbClr val="FF0000"/>
                </a:solidFill>
              </a:rPr>
              <a:t>em</a:t>
            </a:r>
            <a:r>
              <a:rPr lang="en-US" altLang="en-US" sz="3200" b="1" dirty="0">
                <a:solidFill>
                  <a:srgbClr val="FF0000"/>
                </a:solidFill>
              </a:rPr>
              <a:t> </a:t>
            </a:r>
            <a:r>
              <a:rPr lang="en-US" altLang="en-US" sz="3200" b="1" dirty="0" err="1">
                <a:solidFill>
                  <a:srgbClr val="FF0000"/>
                </a:solidFill>
              </a:rPr>
              <a:t>biết</a:t>
            </a:r>
            <a:r>
              <a:rPr lang="en-US" altLang="en-US" sz="3200" b="1" dirty="0">
                <a:solidFill>
                  <a:srgbClr val="FF0000"/>
                </a:solidFill>
              </a:rPr>
              <a:t>.</a:t>
            </a:r>
          </a:p>
        </p:txBody>
      </p:sp>
      <p:sp>
        <p:nvSpPr>
          <p:cNvPr id="18" name="TextBox 17"/>
          <p:cNvSpPr txBox="1"/>
          <p:nvPr/>
        </p:nvSpPr>
        <p:spPr>
          <a:xfrm>
            <a:off x="9968065" y="2795447"/>
            <a:ext cx="559558" cy="584775"/>
          </a:xfrm>
          <a:prstGeom prst="rect">
            <a:avLst/>
          </a:prstGeom>
          <a:noFill/>
        </p:spPr>
        <p:txBody>
          <a:bodyPr wrap="square" rtlCol="0">
            <a:spAutoFit/>
          </a:bodyPr>
          <a:lstStyle/>
          <a:p>
            <a:pPr algn="ctr"/>
            <a:r>
              <a:rPr lang="en-US" sz="3200" smtClean="0">
                <a:solidFill>
                  <a:srgbClr val="0033CC"/>
                </a:solidFill>
                <a:latin typeface="Times New Roman" panose="02020603050405020304" pitchFamily="18" charset="0"/>
                <a:cs typeface="Times New Roman" panose="02020603050405020304" pitchFamily="18" charset="0"/>
                <a:sym typeface="Webdings" panose="05030102010509060703" pitchFamily="18" charset="2"/>
              </a:rPr>
              <a:t></a:t>
            </a:r>
            <a:endParaRPr lang="en-US" sz="3200" dirty="0">
              <a:solidFill>
                <a:srgbClr val="0033CC"/>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9968065" y="3540518"/>
            <a:ext cx="559558" cy="584775"/>
          </a:xfrm>
          <a:prstGeom prst="rect">
            <a:avLst/>
          </a:prstGeom>
          <a:noFill/>
        </p:spPr>
        <p:txBody>
          <a:bodyPr wrap="square" rtlCol="0">
            <a:spAutoFit/>
          </a:bodyPr>
          <a:lstStyle/>
          <a:p>
            <a:pPr algn="ctr"/>
            <a:r>
              <a:rPr lang="en-US" sz="3200" smtClean="0">
                <a:solidFill>
                  <a:srgbClr val="FF0000"/>
                </a:solidFill>
                <a:latin typeface="Times New Roman" panose="02020603050405020304" pitchFamily="18" charset="0"/>
                <a:cs typeface="Times New Roman" panose="02020603050405020304" pitchFamily="18" charset="0"/>
              </a:rPr>
              <a:t>X</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9968065" y="4199055"/>
            <a:ext cx="559558" cy="584775"/>
          </a:xfrm>
          <a:prstGeom prst="rect">
            <a:avLst/>
          </a:prstGeom>
          <a:noFill/>
        </p:spPr>
        <p:txBody>
          <a:bodyPr wrap="square" rtlCol="0">
            <a:spAutoFit/>
          </a:bodyPr>
          <a:lstStyle/>
          <a:p>
            <a:pPr algn="ctr"/>
            <a:r>
              <a:rPr lang="en-US" sz="3200" smtClean="0">
                <a:solidFill>
                  <a:srgbClr val="FF0000"/>
                </a:solidFill>
                <a:latin typeface="Times New Roman" panose="02020603050405020304" pitchFamily="18" charset="0"/>
                <a:cs typeface="Times New Roman" panose="02020603050405020304" pitchFamily="18" charset="0"/>
              </a:rPr>
              <a:t>X</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9968065" y="4902318"/>
            <a:ext cx="559558" cy="584775"/>
          </a:xfrm>
          <a:prstGeom prst="rect">
            <a:avLst/>
          </a:prstGeom>
          <a:noFill/>
        </p:spPr>
        <p:txBody>
          <a:bodyPr wrap="square" rtlCol="0">
            <a:spAutoFit/>
          </a:bodyPr>
          <a:lstStyle/>
          <a:p>
            <a:pPr algn="ctr"/>
            <a:r>
              <a:rPr lang="en-US" sz="3200" smtClean="0">
                <a:solidFill>
                  <a:srgbClr val="0033CC"/>
                </a:solidFill>
                <a:latin typeface="Times New Roman" panose="02020603050405020304" pitchFamily="18" charset="0"/>
                <a:cs typeface="Times New Roman" panose="02020603050405020304" pitchFamily="18" charset="0"/>
                <a:sym typeface="Webdings" panose="05030102010509060703" pitchFamily="18" charset="2"/>
              </a:rPr>
              <a:t></a:t>
            </a:r>
            <a:endParaRPr lang="en-US" sz="3200"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005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0479" y="122829"/>
            <a:ext cx="8818123" cy="73698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sp>
        <p:nvSpPr>
          <p:cNvPr id="3" name="Hộp Văn bản 3">
            <a:extLst>
              <a:ext uri="{FF2B5EF4-FFF2-40B4-BE49-F238E27FC236}">
                <a16:creationId xmlns:a16="http://schemas.microsoft.com/office/drawing/2014/main" xmlns="" id="{BDE78902-C591-4978-AE46-7810BFB95054}"/>
              </a:ext>
            </a:extLst>
          </p:cNvPr>
          <p:cNvSpPr txBox="1"/>
          <p:nvPr/>
        </p:nvSpPr>
        <p:spPr>
          <a:xfrm>
            <a:off x="2387312" y="80518"/>
            <a:ext cx="6801757" cy="685124"/>
          </a:xfrm>
          <a:prstGeom prst="rect">
            <a:avLst/>
          </a:prstGeom>
          <a:noFill/>
        </p:spPr>
        <p:txBody>
          <a:bodyPr wrap="square">
            <a:spAutoFit/>
          </a:bodyPr>
          <a:lstStyle/>
          <a:p>
            <a:pPr algn="ctr">
              <a:lnSpc>
                <a:spcPct val="107000"/>
              </a:lnSpc>
              <a:spcAft>
                <a:spcPts val="800"/>
              </a:spcAft>
            </a:pPr>
            <a:r>
              <a:rPr lang="en-US" sz="3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42</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QUẦN THỂ SINH VẬT</a:t>
            </a:r>
          </a:p>
        </p:txBody>
      </p:sp>
      <p:sp>
        <p:nvSpPr>
          <p:cNvPr id="4" name="TextBox 17">
            <a:extLst>
              <a:ext uri="{FF2B5EF4-FFF2-40B4-BE49-F238E27FC236}">
                <a16:creationId xmlns:a16="http://schemas.microsoft.com/office/drawing/2014/main" xmlns="" id="{E9DBC067-D6D4-4436-BDE2-870A708FD924}"/>
              </a:ext>
            </a:extLst>
          </p:cNvPr>
          <p:cNvSpPr txBox="1"/>
          <p:nvPr/>
        </p:nvSpPr>
        <p:spPr>
          <a:xfrm>
            <a:off x="267153" y="1064420"/>
            <a:ext cx="5436961" cy="346249"/>
          </a:xfrm>
          <a:prstGeom prst="rect">
            <a:avLst/>
          </a:prstGeom>
        </p:spPr>
        <p:txBody>
          <a:bodyPr wrap="square" lIns="0" tIns="0" rIns="0" bIns="0" rtlCol="0" anchor="t">
            <a:spAutoFit/>
          </a:bodyPr>
          <a:lstStyle/>
          <a:p>
            <a:pPr defTabSz="342900">
              <a:lnSpc>
                <a:spcPts val="2730"/>
              </a:lnSpc>
            </a:pPr>
            <a:r>
              <a:rPr lang="en-US" sz="3200">
                <a:solidFill>
                  <a:srgbClr val="0033CC"/>
                </a:solidFill>
                <a:latin typeface="Times New Roman" panose="02020603050405020304" pitchFamily="18" charset="0"/>
                <a:cs typeface="Times New Roman" panose="02020603050405020304" pitchFamily="18" charset="0"/>
              </a:rPr>
              <a:t> </a:t>
            </a:r>
            <a:r>
              <a:rPr lang="en-US" sz="3200" b="1" smtClean="0">
                <a:solidFill>
                  <a:srgbClr val="0033CC"/>
                </a:solidFill>
                <a:latin typeface="Times New Roman" panose="02020603050405020304" pitchFamily="18" charset="0"/>
                <a:cs typeface="Times New Roman" panose="02020603050405020304" pitchFamily="18" charset="0"/>
              </a:rPr>
              <a:t>I</a:t>
            </a:r>
            <a:r>
              <a:rPr lang="en-US" sz="3200" b="1">
                <a:solidFill>
                  <a:srgbClr val="0033CC"/>
                </a:solidFill>
                <a:latin typeface="Times New Roman" panose="02020603050405020304" pitchFamily="18" charset="0"/>
                <a:cs typeface="Times New Roman" panose="02020603050405020304" pitchFamily="18" charset="0"/>
              </a:rPr>
              <a:t>-</a:t>
            </a:r>
            <a:r>
              <a:rPr lang="en-US" sz="3200" b="1" smtClean="0">
                <a:solidFill>
                  <a:srgbClr val="0033CC"/>
                </a:solidFill>
                <a:latin typeface="Times New Roman" panose="02020603050405020304" pitchFamily="18" charset="0"/>
                <a:cs typeface="Times New Roman" panose="02020603050405020304" pitchFamily="18" charset="0"/>
              </a:rPr>
              <a:t>Khái </a:t>
            </a:r>
            <a:r>
              <a:rPr lang="en-US" sz="3200" b="1" dirty="0" err="1">
                <a:solidFill>
                  <a:srgbClr val="0033CC"/>
                </a:solidFill>
                <a:latin typeface="Times New Roman" panose="02020603050405020304" pitchFamily="18" charset="0"/>
                <a:cs typeface="Times New Roman" panose="02020603050405020304" pitchFamily="18" charset="0"/>
              </a:rPr>
              <a:t>niệm</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sinh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vật</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6" name="TextBox 17">
            <a:extLst>
              <a:ext uri="{FF2B5EF4-FFF2-40B4-BE49-F238E27FC236}">
                <a16:creationId xmlns:a16="http://schemas.microsoft.com/office/drawing/2014/main" xmlns="" id="{E8E9B473-A9CA-4BCF-BC7F-20C7667D0E39}"/>
              </a:ext>
            </a:extLst>
          </p:cNvPr>
          <p:cNvSpPr txBox="1"/>
          <p:nvPr/>
        </p:nvSpPr>
        <p:spPr>
          <a:xfrm>
            <a:off x="391004" y="1499168"/>
            <a:ext cx="7706516" cy="367858"/>
          </a:xfrm>
          <a:prstGeom prst="rect">
            <a:avLst/>
          </a:prstGeom>
        </p:spPr>
        <p:txBody>
          <a:bodyPr wrap="square" lIns="0" tIns="0" rIns="0" bIns="0" rtlCol="0" anchor="t">
            <a:spAutoFit/>
          </a:bodyPr>
          <a:lstStyle/>
          <a:p>
            <a:pPr algn="just" defTabSz="342900">
              <a:lnSpc>
                <a:spcPts val="2730"/>
              </a:lnSpc>
            </a:pPr>
            <a:r>
              <a:rPr lang="en-US" sz="3200" b="1" smtClean="0">
                <a:solidFill>
                  <a:srgbClr val="0033CC"/>
                </a:solidFill>
                <a:latin typeface="Times New Roman" panose="02020603050405020304" pitchFamily="18" charset="0"/>
                <a:cs typeface="Times New Roman" panose="02020603050405020304" pitchFamily="18" charset="0"/>
              </a:rPr>
              <a:t>II-Các </a:t>
            </a:r>
            <a:r>
              <a:rPr lang="en-US" sz="3200" b="1" dirty="0" err="1">
                <a:solidFill>
                  <a:srgbClr val="0033CC"/>
                </a:solidFill>
                <a:latin typeface="Times New Roman" panose="02020603050405020304" pitchFamily="18" charset="0"/>
                <a:cs typeface="Times New Roman" panose="02020603050405020304" pitchFamily="18" charset="0"/>
              </a:rPr>
              <a:t>đặc</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trưng</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cơ</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bản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của</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endParaRPr lang="en-US" sz="32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67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12260" y="1447519"/>
            <a:ext cx="5410200" cy="3457575"/>
          </a:xfrm>
          <a:prstGeom prst="rect">
            <a:avLst/>
          </a:prstGeom>
        </p:spPr>
      </p:pic>
      <p:sp>
        <p:nvSpPr>
          <p:cNvPr id="9" name="Rectangle 8"/>
          <p:cNvSpPr/>
          <p:nvPr/>
        </p:nvSpPr>
        <p:spPr>
          <a:xfrm>
            <a:off x="312260" y="362783"/>
            <a:ext cx="10471853" cy="954107"/>
          </a:xfrm>
          <a:prstGeom prst="rect">
            <a:avLst/>
          </a:prstGeom>
        </p:spPr>
        <p:txBody>
          <a:bodyPr wrap="square">
            <a:spAutoFit/>
          </a:bodyPr>
          <a:lstStyle/>
          <a:p>
            <a:pPr algn="just"/>
            <a:r>
              <a:rPr lang="pt-BR" sz="2800" b="1">
                <a:solidFill>
                  <a:srgbClr val="FF0000"/>
                </a:solidFill>
                <a:latin typeface="Times New Roman" panose="02020603050405020304" pitchFamily="18" charset="0"/>
                <a:cs typeface="Times New Roman" panose="02020603050405020304" pitchFamily="18" charset="0"/>
              </a:rPr>
              <a:t>So sánh và rút ra nhận xét về tương quan giữa kích thước cơ thể và kích thước quần thể voi, hươu, thỏ, chuột.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938912" y="1447519"/>
            <a:ext cx="5756881" cy="4401205"/>
          </a:xfrm>
          <a:prstGeom prst="rect">
            <a:avLst/>
          </a:prstGeom>
        </p:spPr>
        <p:txBody>
          <a:bodyPr wrap="square">
            <a:spAutoFit/>
          </a:bodyPr>
          <a:lstStyle/>
          <a:p>
            <a:pPr algn="just"/>
            <a:r>
              <a:rPr lang="vi-VN" sz="2800">
                <a:solidFill>
                  <a:srgbClr val="0033CC"/>
                </a:solidFill>
                <a:latin typeface="+mj-lt"/>
              </a:rPr>
              <a:t>Kích thước của các quần thể theo thứ tự tăng dần là voi → hươu → thỏ → chuột. Trong khi đó, kích thước cơ thể của các loài theo thức tự tăng dần là chuột → thỏ → hươu → voi. Như vậy, kích thước cơ thể và kích thước quần thể của loài có mối quan hệ tỉ lệ nghịch với nhau, loài có kích thước cơ thể nhỏ thường có kích thước quần thể lớn hơn và ngược lại.</a:t>
            </a:r>
            <a:endParaRPr lang="en-US" sz="2800">
              <a:solidFill>
                <a:srgbClr val="0033CC"/>
              </a:solidFill>
              <a:latin typeface="+mj-lt"/>
            </a:endParaRPr>
          </a:p>
        </p:txBody>
      </p:sp>
    </p:spTree>
    <p:extLst>
      <p:ext uri="{BB962C8B-B14F-4D97-AF65-F5344CB8AC3E}">
        <p14:creationId xmlns:p14="http://schemas.microsoft.com/office/powerpoint/2010/main" val="73931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0479" y="122829"/>
            <a:ext cx="8818123" cy="736980"/>
          </a:xfrm>
          <a:prstGeom prst="roundRect">
            <a:avLst/>
          </a:prstGeom>
          <a:ln w="38100">
            <a:prstDash val="lgDash"/>
          </a:ln>
        </p:spPr>
        <p:style>
          <a:lnRef idx="2">
            <a:schemeClr val="accent1"/>
          </a:lnRef>
          <a:fillRef idx="1">
            <a:schemeClr val="lt1"/>
          </a:fillRef>
          <a:effectRef idx="0">
            <a:schemeClr val="accent1"/>
          </a:effectRef>
          <a:fontRef idx="minor">
            <a:schemeClr val="dk1"/>
          </a:fontRef>
        </p:style>
        <p:txBody>
          <a:bodyPr anchor="ctr"/>
          <a:lstStyle/>
          <a:p>
            <a:pPr>
              <a:defRPr/>
            </a:pPr>
            <a:endParaRPr lang="en-US" dirty="0"/>
          </a:p>
        </p:txBody>
      </p:sp>
      <p:sp>
        <p:nvSpPr>
          <p:cNvPr id="3" name="Hộp Văn bản 3">
            <a:extLst>
              <a:ext uri="{FF2B5EF4-FFF2-40B4-BE49-F238E27FC236}">
                <a16:creationId xmlns:a16="http://schemas.microsoft.com/office/drawing/2014/main" xmlns="" id="{BDE78902-C591-4978-AE46-7810BFB95054}"/>
              </a:ext>
            </a:extLst>
          </p:cNvPr>
          <p:cNvSpPr txBox="1"/>
          <p:nvPr/>
        </p:nvSpPr>
        <p:spPr>
          <a:xfrm>
            <a:off x="2387312" y="80518"/>
            <a:ext cx="6801757" cy="685124"/>
          </a:xfrm>
          <a:prstGeom prst="rect">
            <a:avLst/>
          </a:prstGeom>
          <a:noFill/>
        </p:spPr>
        <p:txBody>
          <a:bodyPr wrap="square">
            <a:spAutoFit/>
          </a:bodyPr>
          <a:lstStyle/>
          <a:p>
            <a:pPr algn="ctr">
              <a:lnSpc>
                <a:spcPct val="107000"/>
              </a:lnSpc>
              <a:spcAft>
                <a:spcPts val="800"/>
              </a:spcAft>
            </a:pPr>
            <a:r>
              <a:rPr lang="en-US" sz="3600" b="1"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42</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QUẦN THỂ SINH VẬT</a:t>
            </a:r>
          </a:p>
        </p:txBody>
      </p:sp>
      <p:sp>
        <p:nvSpPr>
          <p:cNvPr id="4" name="TextBox 17">
            <a:extLst>
              <a:ext uri="{FF2B5EF4-FFF2-40B4-BE49-F238E27FC236}">
                <a16:creationId xmlns:a16="http://schemas.microsoft.com/office/drawing/2014/main" xmlns="" id="{E9DBC067-D6D4-4436-BDE2-870A708FD924}"/>
              </a:ext>
            </a:extLst>
          </p:cNvPr>
          <p:cNvSpPr txBox="1"/>
          <p:nvPr/>
        </p:nvSpPr>
        <p:spPr>
          <a:xfrm>
            <a:off x="267153" y="1064420"/>
            <a:ext cx="5436961" cy="346249"/>
          </a:xfrm>
          <a:prstGeom prst="rect">
            <a:avLst/>
          </a:prstGeom>
        </p:spPr>
        <p:txBody>
          <a:bodyPr wrap="square" lIns="0" tIns="0" rIns="0" bIns="0" rtlCol="0" anchor="t">
            <a:spAutoFit/>
          </a:bodyPr>
          <a:lstStyle/>
          <a:p>
            <a:pPr defTabSz="342900">
              <a:lnSpc>
                <a:spcPts val="2730"/>
              </a:lnSpc>
            </a:pPr>
            <a:r>
              <a:rPr lang="en-US" sz="3200">
                <a:solidFill>
                  <a:srgbClr val="0033CC"/>
                </a:solidFill>
                <a:latin typeface="Times New Roman" panose="02020603050405020304" pitchFamily="18" charset="0"/>
                <a:cs typeface="Times New Roman" panose="02020603050405020304" pitchFamily="18" charset="0"/>
              </a:rPr>
              <a:t> </a:t>
            </a:r>
            <a:r>
              <a:rPr lang="en-US" sz="3200" b="1" smtClean="0">
                <a:solidFill>
                  <a:srgbClr val="0033CC"/>
                </a:solidFill>
                <a:latin typeface="Times New Roman" panose="02020603050405020304" pitchFamily="18" charset="0"/>
                <a:cs typeface="Times New Roman" panose="02020603050405020304" pitchFamily="18" charset="0"/>
              </a:rPr>
              <a:t>I</a:t>
            </a:r>
            <a:r>
              <a:rPr lang="en-US" sz="3200" b="1">
                <a:solidFill>
                  <a:srgbClr val="0033CC"/>
                </a:solidFill>
                <a:latin typeface="Times New Roman" panose="02020603050405020304" pitchFamily="18" charset="0"/>
                <a:cs typeface="Times New Roman" panose="02020603050405020304" pitchFamily="18" charset="0"/>
              </a:rPr>
              <a:t>-</a:t>
            </a:r>
            <a:r>
              <a:rPr lang="en-US" sz="3200" b="1" smtClean="0">
                <a:solidFill>
                  <a:srgbClr val="0033CC"/>
                </a:solidFill>
                <a:latin typeface="Times New Roman" panose="02020603050405020304" pitchFamily="18" charset="0"/>
                <a:cs typeface="Times New Roman" panose="02020603050405020304" pitchFamily="18" charset="0"/>
              </a:rPr>
              <a:t>Khái </a:t>
            </a:r>
            <a:r>
              <a:rPr lang="en-US" sz="3200" b="1" dirty="0" err="1">
                <a:solidFill>
                  <a:srgbClr val="0033CC"/>
                </a:solidFill>
                <a:latin typeface="Times New Roman" panose="02020603050405020304" pitchFamily="18" charset="0"/>
                <a:cs typeface="Times New Roman" panose="02020603050405020304" pitchFamily="18" charset="0"/>
              </a:rPr>
              <a:t>niệm</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sinh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vật</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6" name="TextBox 17">
            <a:extLst>
              <a:ext uri="{FF2B5EF4-FFF2-40B4-BE49-F238E27FC236}">
                <a16:creationId xmlns:a16="http://schemas.microsoft.com/office/drawing/2014/main" xmlns="" id="{E8E9B473-A9CA-4BCF-BC7F-20C7667D0E39}"/>
              </a:ext>
            </a:extLst>
          </p:cNvPr>
          <p:cNvSpPr txBox="1"/>
          <p:nvPr/>
        </p:nvSpPr>
        <p:spPr>
          <a:xfrm>
            <a:off x="391004" y="1499168"/>
            <a:ext cx="7706516" cy="367858"/>
          </a:xfrm>
          <a:prstGeom prst="rect">
            <a:avLst/>
          </a:prstGeom>
        </p:spPr>
        <p:txBody>
          <a:bodyPr wrap="square" lIns="0" tIns="0" rIns="0" bIns="0" rtlCol="0" anchor="t">
            <a:spAutoFit/>
          </a:bodyPr>
          <a:lstStyle/>
          <a:p>
            <a:pPr algn="just" defTabSz="342900">
              <a:lnSpc>
                <a:spcPts val="2730"/>
              </a:lnSpc>
            </a:pPr>
            <a:r>
              <a:rPr lang="en-US" sz="3200" b="1" smtClean="0">
                <a:solidFill>
                  <a:srgbClr val="0033CC"/>
                </a:solidFill>
                <a:latin typeface="Times New Roman" panose="02020603050405020304" pitchFamily="18" charset="0"/>
                <a:cs typeface="Times New Roman" panose="02020603050405020304" pitchFamily="18" charset="0"/>
              </a:rPr>
              <a:t>II-Các </a:t>
            </a:r>
            <a:r>
              <a:rPr lang="en-US" sz="3200" b="1" dirty="0" err="1">
                <a:solidFill>
                  <a:srgbClr val="0033CC"/>
                </a:solidFill>
                <a:latin typeface="Times New Roman" panose="02020603050405020304" pitchFamily="18" charset="0"/>
                <a:cs typeface="Times New Roman" panose="02020603050405020304" pitchFamily="18" charset="0"/>
              </a:rPr>
              <a:t>đặc</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trưng</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cơ</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bản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của</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quần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thể</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750054" y="1867026"/>
            <a:ext cx="10832345" cy="1077218"/>
          </a:xfrm>
          <a:prstGeom prst="rect">
            <a:avLst/>
          </a:prstGeom>
        </p:spPr>
        <p:txBody>
          <a:bodyPr wrap="square">
            <a:spAutoFit/>
          </a:bodyPr>
          <a:lstStyle/>
          <a:p>
            <a:pPr algn="just"/>
            <a:r>
              <a:rPr lang="en-US" altLang="en-US" sz="32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smtClean="0">
                <a:latin typeface="Times New Roman" panose="02020603050405020304" pitchFamily="18" charset="0"/>
                <a:ea typeface="Times New Roman" panose="02020603050405020304" pitchFamily="18" charset="0"/>
              </a:rPr>
              <a:t>-</a:t>
            </a:r>
            <a:r>
              <a:rPr lang="en-US" sz="3200">
                <a:latin typeface="Times New Roman" panose="02020603050405020304" pitchFamily="18" charset="0"/>
                <a:ea typeface="Times New Roman" panose="02020603050405020304" pitchFamily="18" charset="0"/>
              </a:rPr>
              <a:t> Kích thước </a:t>
            </a:r>
            <a:r>
              <a:rPr lang="en-US" sz="3200" smtClean="0">
                <a:latin typeface="Times New Roman" panose="02020603050405020304" pitchFamily="18" charset="0"/>
                <a:ea typeface="Times New Roman" panose="02020603050405020304" pitchFamily="18" charset="0"/>
              </a:rPr>
              <a:t>của quần thể là số </a:t>
            </a:r>
            <a:r>
              <a:rPr lang="en-US" sz="3200">
                <a:latin typeface="Times New Roman" panose="02020603050405020304" pitchFamily="18" charset="0"/>
                <a:ea typeface="Times New Roman" panose="02020603050405020304" pitchFamily="18" charset="0"/>
              </a:rPr>
              <a:t>lượng các cá thể phân bố trong khoảng không gian của quần thể</a:t>
            </a:r>
            <a:r>
              <a:rPr lang="en-US" sz="3200" smtClean="0">
                <a:latin typeface="Times New Roman" panose="02020603050405020304" pitchFamily="18" charset="0"/>
                <a:ea typeface="Times New Roman" panose="02020603050405020304" pitchFamily="18" charset="0"/>
              </a:rPr>
              <a:t>.</a:t>
            </a:r>
            <a:endParaRPr lang="en-US" sz="32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79887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95304"/>
</p:tagLst>
</file>

<file path=ppt/tags/tag2.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2031</TotalTime>
  <Words>1993</Words>
  <Application>Microsoft Office PowerPoint</Application>
  <PresentationFormat>Widescreen</PresentationFormat>
  <Paragraphs>169</Paragraphs>
  <Slides>32</Slides>
  <Notes>3</Notes>
  <HiddenSlides>0</HiddenSlides>
  <MMClips>8</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32</vt:i4>
      </vt:variant>
    </vt:vector>
  </HeadingPairs>
  <TitlesOfParts>
    <vt:vector size="47" baseType="lpstr">
      <vt:lpstr>宋体</vt:lpstr>
      <vt:lpstr>Arial</vt:lpstr>
      <vt:lpstr>Calibri</vt:lpstr>
      <vt:lpstr>Calibri Light</vt:lpstr>
      <vt:lpstr>等线</vt:lpstr>
      <vt:lpstr>Tahoma</vt:lpstr>
      <vt:lpstr>Times New Roman</vt:lpstr>
      <vt:lpstr>Webdings</vt:lpstr>
      <vt:lpstr>Wingdings</vt:lpstr>
      <vt:lpstr>汉仪夏日体W</vt:lpstr>
      <vt:lpstr>Office Theme</vt:lpstr>
      <vt:lpstr>4_Office Theme</vt:lpstr>
      <vt:lpstr>Office 主题​​</vt:lpstr>
      <vt:lpstr>2_Office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Microsoft account</cp:lastModifiedBy>
  <cp:revision>22</cp:revision>
  <dcterms:created xsi:type="dcterms:W3CDTF">2017-04-09T09:59:05Z</dcterms:created>
  <dcterms:modified xsi:type="dcterms:W3CDTF">2025-02-16T16:17:36Z</dcterms:modified>
  <cp:version>n</cp:version>
</cp:coreProperties>
</file>