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Lst>
  <p:sldIdLst>
    <p:sldId id="313" r:id="rId8"/>
    <p:sldId id="372" r:id="rId9"/>
    <p:sldId id="314" r:id="rId10"/>
    <p:sldId id="296" r:id="rId11"/>
    <p:sldId id="320" r:id="rId12"/>
    <p:sldId id="321" r:id="rId13"/>
    <p:sldId id="330" r:id="rId14"/>
    <p:sldId id="329" r:id="rId15"/>
    <p:sldId id="371" r:id="rId16"/>
    <p:sldId id="316" r:id="rId17"/>
    <p:sldId id="322" r:id="rId18"/>
    <p:sldId id="348" r:id="rId19"/>
    <p:sldId id="334" r:id="rId20"/>
    <p:sldId id="323" r:id="rId21"/>
    <p:sldId id="326" r:id="rId22"/>
    <p:sldId id="325" r:id="rId23"/>
    <p:sldId id="331" r:id="rId24"/>
    <p:sldId id="328" r:id="rId25"/>
    <p:sldId id="327" r:id="rId26"/>
    <p:sldId id="317" r:id="rId27"/>
    <p:sldId id="340" r:id="rId28"/>
    <p:sldId id="342" r:id="rId29"/>
    <p:sldId id="311" r:id="rId30"/>
    <p:sldId id="336" r:id="rId31"/>
    <p:sldId id="324" r:id="rId32"/>
    <p:sldId id="343" r:id="rId33"/>
    <p:sldId id="347" r:id="rId34"/>
    <p:sldId id="349" r:id="rId35"/>
    <p:sldId id="333" r:id="rId36"/>
    <p:sldId id="345" r:id="rId37"/>
    <p:sldId id="339" r:id="rId38"/>
    <p:sldId id="341" r:id="rId39"/>
    <p:sldId id="351" r:id="rId40"/>
    <p:sldId id="358" r:id="rId41"/>
    <p:sldId id="359" r:id="rId42"/>
    <p:sldId id="357" r:id="rId43"/>
    <p:sldId id="312" r:id="rId44"/>
    <p:sldId id="344" r:id="rId45"/>
    <p:sldId id="335" r:id="rId46"/>
    <p:sldId id="355" r:id="rId47"/>
    <p:sldId id="361" r:id="rId48"/>
    <p:sldId id="362" r:id="rId49"/>
    <p:sldId id="360" r:id="rId50"/>
    <p:sldId id="337" r:id="rId51"/>
    <p:sldId id="373" r:id="rId52"/>
    <p:sldId id="374" r:id="rId53"/>
    <p:sldId id="375" r:id="rId54"/>
    <p:sldId id="356" r:id="rId55"/>
    <p:sldId id="363" r:id="rId56"/>
    <p:sldId id="364" r:id="rId57"/>
    <p:sldId id="354" r:id="rId58"/>
    <p:sldId id="352" r:id="rId59"/>
    <p:sldId id="365" r:id="rId60"/>
    <p:sldId id="366" r:id="rId61"/>
    <p:sldId id="367" r:id="rId62"/>
    <p:sldId id="368" r:id="rId63"/>
    <p:sldId id="370" r:id="rId64"/>
    <p:sldId id="377" r:id="rId65"/>
    <p:sldId id="382" r:id="rId66"/>
    <p:sldId id="383" r:id="rId67"/>
    <p:sldId id="384" r:id="rId68"/>
    <p:sldId id="385" r:id="rId69"/>
    <p:sldId id="386" r:id="rId70"/>
    <p:sldId id="387" r:id="rId71"/>
    <p:sldId id="376" r:id="rId72"/>
    <p:sldId id="378" r:id="rId73"/>
    <p:sldId id="379" r:id="rId74"/>
    <p:sldId id="380" r:id="rId75"/>
    <p:sldId id="381" r:id="rId76"/>
    <p:sldId id="369"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93" d="100"/>
          <a:sy n="93" d="100"/>
        </p:scale>
        <p:origin x="101" y="3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5" name="Footer Placeholder 4">
            <a:extLst>
              <a:ext uri="{FF2B5EF4-FFF2-40B4-BE49-F238E27FC236}">
                <a16:creationId xmlns=""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5" name="Footer Placeholder 4">
            <a:extLst>
              <a:ext uri="{FF2B5EF4-FFF2-40B4-BE49-F238E27FC236}">
                <a16:creationId xmlns=""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5" name="Footer Placeholder 4">
            <a:extLst>
              <a:ext uri="{FF2B5EF4-FFF2-40B4-BE49-F238E27FC236}">
                <a16:creationId xmlns=""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6" name="Footer Placeholder 5">
            <a:extLst>
              <a:ext uri="{FF2B5EF4-FFF2-40B4-BE49-F238E27FC236}">
                <a16:creationId xmlns=""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8" name="Footer Placeholder 7">
            <a:extLst>
              <a:ext uri="{FF2B5EF4-FFF2-40B4-BE49-F238E27FC236}">
                <a16:creationId xmlns=""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4" name="Footer Placeholder 3">
            <a:extLst>
              <a:ext uri="{FF2B5EF4-FFF2-40B4-BE49-F238E27FC236}">
                <a16:creationId xmlns=""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3" name="Footer Placeholder 2">
            <a:extLst>
              <a:ext uri="{FF2B5EF4-FFF2-40B4-BE49-F238E27FC236}">
                <a16:creationId xmlns=""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6" name="Footer Placeholder 5">
            <a:extLst>
              <a:ext uri="{FF2B5EF4-FFF2-40B4-BE49-F238E27FC236}">
                <a16:creationId xmlns=""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6" name="Footer Placeholder 5">
            <a:extLst>
              <a:ext uri="{FF2B5EF4-FFF2-40B4-BE49-F238E27FC236}">
                <a16:creationId xmlns=""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5" name="Footer Placeholder 4">
            <a:extLst>
              <a:ext uri="{FF2B5EF4-FFF2-40B4-BE49-F238E27FC236}">
                <a16:creationId xmlns=""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10/15/2024</a:t>
            </a:fld>
            <a:endParaRPr lang="en-US"/>
          </a:p>
        </p:txBody>
      </p:sp>
      <p:sp>
        <p:nvSpPr>
          <p:cNvPr id="5" name="Footer Placeholder 4">
            <a:extLst>
              <a:ext uri="{FF2B5EF4-FFF2-40B4-BE49-F238E27FC236}">
                <a16:creationId xmlns=""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10/15/2024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10/15/2024</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10/15/2024</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10/15/2024</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10/15/2024</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10/15/2024</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10/15/2024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10/15/2024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10/15/2024</a:t>
            </a:fld>
            <a:endParaRPr lang="en-US"/>
          </a:p>
        </p:txBody>
      </p:sp>
      <p:sp>
        <p:nvSpPr>
          <p:cNvPr id="5" name="Footer Placeholder 4">
            <a:extLst>
              <a:ext uri="{FF2B5EF4-FFF2-40B4-BE49-F238E27FC236}">
                <a16:creationId xmlns=""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10/15/2024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10/15/2024</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3.emf"/><Relationship Id="rId2" Type="http://schemas.openxmlformats.org/officeDocument/2006/relationships/image" Target="../media/image34.jpeg"/><Relationship Id="rId1" Type="http://schemas.openxmlformats.org/officeDocument/2006/relationships/slideLayout" Target="../slideLayouts/slideLayout24.xml"/><Relationship Id="rId6" Type="http://schemas.openxmlformats.org/officeDocument/2006/relationships/image" Target="../media/image42.emf"/><Relationship Id="rId5" Type="http://schemas.openxmlformats.org/officeDocument/2006/relationships/image" Target="../media/image37.emf"/><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 xmlns:a16="http://schemas.microsoft.com/office/drawing/2014/main"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LTH - Bộ SGK Lớp 6 - Kết nối tri thức với cuộc sống - Công ty Cổ phần Đầu  tư và Phát triển Giáo dục Phương Nam">
            <a:extLst>
              <a:ext uri="{FF2B5EF4-FFF2-40B4-BE49-F238E27FC236}">
                <a16:creationId xmlns="" xmlns:a16="http://schemas.microsoft.com/office/drawing/2014/main" id="{BAB0A6A0-5428-5817-390F-7C55C60B4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0978" y="-128254"/>
            <a:ext cx="2213539" cy="2213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 xmlns:a16="http://schemas.microsoft.com/office/drawing/2014/main"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 xmlns:a16="http://schemas.microsoft.com/office/drawing/2014/main"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p>
        </p:txBody>
      </p:sp>
      <p:sp>
        <p:nvSpPr>
          <p:cNvPr id="10" name="TextBox 9">
            <a:extLst>
              <a:ext uri="{FF2B5EF4-FFF2-40B4-BE49-F238E27FC236}">
                <a16:creationId xmlns="" xmlns:a16="http://schemas.microsoft.com/office/drawing/2014/main"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
        <p:nvSpPr>
          <p:cNvPr id="11" name="TextBox 10">
            <a:extLst>
              <a:ext uri="{FF2B5EF4-FFF2-40B4-BE49-F238E27FC236}">
                <a16:creationId xmlns="" xmlns:a16="http://schemas.microsoft.com/office/drawing/2014/main" id="{B97D89BC-2130-86A1-36E3-CF27F0DABD3F}"/>
              </a:ext>
            </a:extLst>
          </p:cNvPr>
          <p:cNvSpPr txBox="1"/>
          <p:nvPr/>
        </p:nvSpPr>
        <p:spPr>
          <a:xfrm>
            <a:off x="7881792" y="3713865"/>
            <a:ext cx="3752966" cy="461665"/>
          </a:xfrm>
          <a:prstGeom prst="rect">
            <a:avLst/>
          </a:prstGeom>
          <a:noFill/>
        </p:spPr>
        <p:txBody>
          <a:bodyPr wrap="square" rtlCol="0">
            <a:spAutoFit/>
          </a:bodyPr>
          <a:lstStyle/>
          <a:p>
            <a:pPr algn="r"/>
            <a:r>
              <a:rPr lang="en-US" sz="2400" b="1">
                <a:solidFill>
                  <a:schemeClr val="bg1"/>
                </a:solidFill>
              </a:rPr>
              <a:t>NĂM HỌC: 2024 – 2025 </a:t>
            </a:r>
          </a:p>
        </p:txBody>
      </p:sp>
    </p:spTree>
    <p:extLst>
      <p:ext uri="{BB962C8B-B14F-4D97-AF65-F5344CB8AC3E}">
        <p14:creationId xmlns:p14="http://schemas.microsoft.com/office/powerpoint/2010/main" val="1317880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 xmlns:a16="http://schemas.microsoft.com/office/drawing/2014/main" id="{92F0E442-F498-D6BF-9688-A86CDC5B6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6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 xmlns:a16="http://schemas.microsoft.com/office/drawing/2014/main" id="{64BB7221-B37C-76DD-2280-BFB66B6162AF}"/>
              </a:ext>
            </a:extLst>
          </p:cNvPr>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là những phân tử sinh học cấu tạo từ các nguyên tố </a:t>
            </a:r>
            <a:r>
              <a:rPr lang="vi-VN" sz="2700" b="1" i="0">
                <a:solidFill>
                  <a:srgbClr val="00B050"/>
                </a:solidFill>
                <a:effectLst/>
                <a:latin typeface="Arial" panose="020B0604020202020204" pitchFamily="34" charset="0"/>
                <a:cs typeface="Arial" panose="020B0604020202020204" pitchFamily="34" charset="0"/>
              </a:rPr>
              <a:t>C, H, O, N, P</a:t>
            </a:r>
            <a:r>
              <a:rPr lang="vi-VN" sz="2700" b="1"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chúng có cấu trúc đa phân và được tìm thấy trong tế bào của </a:t>
            </a:r>
            <a:r>
              <a:rPr lang="vi-VN" sz="2700" b="1" i="0">
                <a:solidFill>
                  <a:srgbClr val="FF0000"/>
                </a:solidFill>
                <a:effectLst/>
                <a:latin typeface="Arial" panose="020B0604020202020204" pitchFamily="34" charset="0"/>
                <a:cs typeface="Arial" panose="020B0604020202020204" pitchFamily="34" charset="0"/>
              </a:rPr>
              <a:t>cơ thể sinh vật, trong virus</a:t>
            </a:r>
            <a:r>
              <a:rPr lang="vi-VN" sz="2700" b="0" i="0">
                <a:effectLst/>
                <a:latin typeface="Arial" panose="020B0604020202020204" pitchFamily="34" charset="0"/>
                <a:cs typeface="Arial" panose="020B0604020202020204" pitchFamily="34" charset="0"/>
              </a:rPr>
              <a:t>. </a:t>
            </a:r>
            <a:endParaRPr lang="en-US" sz="2700" b="0" i="0">
              <a:effectLst/>
              <a:latin typeface="Arial" panose="020B0604020202020204" pitchFamily="34" charset="0"/>
              <a:cs typeface="Arial" panose="020B0604020202020204" pitchFamily="34" charset="0"/>
            </a:endParaRPr>
          </a:p>
          <a:p>
            <a:pPr algn="just">
              <a:lnSpc>
                <a:spcPct val="120000"/>
              </a:lnSpc>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có </a:t>
            </a:r>
            <a:r>
              <a:rPr lang="vi-VN" sz="2700" b="1" i="0">
                <a:effectLst/>
                <a:latin typeface="Arial" panose="020B0604020202020204" pitchFamily="34" charset="0"/>
                <a:cs typeface="Arial" panose="020B0604020202020204" pitchFamily="34" charset="0"/>
              </a:rPr>
              <a:t>hai loại </a:t>
            </a:r>
            <a:r>
              <a:rPr lang="vi-VN" sz="2700" b="0" i="0">
                <a:effectLst/>
                <a:latin typeface="Arial" panose="020B0604020202020204" pitchFamily="34" charset="0"/>
                <a:cs typeface="Arial" panose="020B0604020202020204" pitchFamily="34" charset="0"/>
              </a:rPr>
              <a:t>là </a:t>
            </a:r>
            <a:endParaRPr lang="en-US" sz="2700" b="0"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D</a:t>
            </a:r>
            <a:r>
              <a:rPr lang="vi-VN" sz="2700" b="0" i="0">
                <a:effectLst/>
                <a:latin typeface="Arial" panose="020B0604020202020204" pitchFamily="34" charset="0"/>
                <a:cs typeface="Arial" panose="020B0604020202020204" pitchFamily="34" charset="0"/>
              </a:rPr>
              <a:t>eoxyribonucleic acid </a:t>
            </a:r>
            <a:r>
              <a:rPr lang="vi-VN" sz="2700" b="1" i="0">
                <a:effectLst/>
                <a:latin typeface="Arial" panose="020B0604020202020204" pitchFamily="34" charset="0"/>
                <a:cs typeface="Arial" panose="020B0604020202020204" pitchFamily="34" charset="0"/>
              </a:rPr>
              <a:t>(DNA) </a:t>
            </a:r>
            <a:endParaRPr lang="en-US" sz="2700" b="1"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R</a:t>
            </a:r>
            <a:r>
              <a:rPr lang="vi-VN" sz="2700" b="0" i="0">
                <a:effectLst/>
                <a:latin typeface="Arial" panose="020B0604020202020204" pitchFamily="34" charset="0"/>
                <a:cs typeface="Arial" panose="020B0604020202020204" pitchFamily="34" charset="0"/>
              </a:rPr>
              <a:t>ibonucleic acid </a:t>
            </a:r>
            <a:r>
              <a:rPr lang="vi-VN" sz="2700" b="1" i="0">
                <a:effectLst/>
                <a:latin typeface="Arial" panose="020B0604020202020204" pitchFamily="34" charset="0"/>
                <a:cs typeface="Arial" panose="020B0604020202020204" pitchFamily="34" charset="0"/>
              </a:rPr>
              <a:t>(RNA).</a:t>
            </a:r>
            <a:endParaRPr lang="en-US" sz="27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 xmlns:a16="http://schemas.microsoft.com/office/drawing/2014/main"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0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10" name="Group 9">
            <a:extLst>
              <a:ext uri="{FF2B5EF4-FFF2-40B4-BE49-F238E27FC236}">
                <a16:creationId xmlns="" xmlns:a16="http://schemas.microsoft.com/office/drawing/2014/main" id="{D8189182-745E-F82F-3089-805E34925C33}"/>
              </a:ext>
            </a:extLst>
          </p:cNvPr>
          <p:cNvGrpSpPr/>
          <p:nvPr/>
        </p:nvGrpSpPr>
        <p:grpSpPr>
          <a:xfrm>
            <a:off x="750985" y="1432833"/>
            <a:ext cx="6412750" cy="5052114"/>
            <a:chOff x="1504970" y="3523109"/>
            <a:chExt cx="8149524" cy="1897638"/>
          </a:xfrm>
        </p:grpSpPr>
        <p:sp>
          <p:nvSpPr>
            <p:cNvPr id="5" name="Rectangle: Rounded Corners 4">
              <a:extLst>
                <a:ext uri="{FF2B5EF4-FFF2-40B4-BE49-F238E27FC236}">
                  <a16:creationId xmlns=""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EEC3E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 xmlns:a16="http://schemas.microsoft.com/office/drawing/2014/main" id="{64BB7221-B37C-76DD-2280-BFB66B6162AF}"/>
              </a:ext>
            </a:extLst>
          </p:cNvPr>
          <p:cNvSpPr txBox="1"/>
          <p:nvPr/>
        </p:nvSpPr>
        <p:spPr>
          <a:xfrm>
            <a:off x="938652" y="1579054"/>
            <a:ext cx="6034349" cy="4637423"/>
          </a:xfrm>
          <a:prstGeom prst="rect">
            <a:avLst/>
          </a:prstGeom>
          <a:noFill/>
        </p:spPr>
        <p:txBody>
          <a:bodyPr wrap="square">
            <a:spAutoFit/>
          </a:bodyPr>
          <a:lstStyle/>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Các phân tử DNA và RNA mang thông tin từ vị trí này sang vị trí khác trong cơ thể sinh vật và từ thế hệ này sang thế hệ khác. </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DNA và RNA là những phân tử chứa thông tin, là bản thiết kế cho mọi sự sống.</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Cấu trúc của cả DNA và RNA bao gồm một chuỗi xen kẽ các phân tử đường và </a:t>
            </a:r>
            <a:r>
              <a:rPr lang="en-US" sz="2400" b="0" i="0">
                <a:effectLst/>
                <a:latin typeface="Arial" panose="020B0604020202020204" pitchFamily="34" charset="0"/>
                <a:cs typeface="Arial" panose="020B0604020202020204" pitchFamily="34" charset="0"/>
              </a:rPr>
              <a:t>phosphate </a:t>
            </a:r>
            <a:r>
              <a:rPr lang="vi-VN" sz="2400" b="0" i="0">
                <a:effectLst/>
                <a:latin typeface="Arial" panose="020B0604020202020204" pitchFamily="34" charset="0"/>
                <a:cs typeface="Arial" panose="020B0604020202020204" pitchFamily="34" charset="0"/>
              </a:rPr>
              <a:t>(một nguyên tử </a:t>
            </a:r>
            <a:r>
              <a:rPr lang="en-US" sz="2400" b="0" i="0">
                <a:effectLst/>
                <a:latin typeface="Arial" panose="020B0604020202020204" pitchFamily="34" charset="0"/>
                <a:cs typeface="Arial" panose="020B0604020202020204" pitchFamily="34" charset="0"/>
              </a:rPr>
              <a:t>P </a:t>
            </a:r>
            <a:r>
              <a:rPr lang="vi-VN" sz="2400" b="0" i="0">
                <a:effectLst/>
                <a:latin typeface="Arial" panose="020B0604020202020204" pitchFamily="34" charset="0"/>
                <a:cs typeface="Arial" panose="020B0604020202020204" pitchFamily="34" charset="0"/>
              </a:rPr>
              <a:t>được bao quanh bởi 4 nguyên tử </a:t>
            </a:r>
            <a:r>
              <a:rPr lang="en-US" sz="2400" b="0" i="0">
                <a:effectLst/>
                <a:latin typeface="Arial" panose="020B0604020202020204" pitchFamily="34" charset="0"/>
                <a:cs typeface="Arial" panose="020B0604020202020204" pitchFamily="34" charset="0"/>
              </a:rPr>
              <a:t>oxygen</a:t>
            </a:r>
            <a:r>
              <a:rPr lang="vi-VN" sz="2400" b="0" i="0">
                <a:effectLst/>
                <a:latin typeface="Arial" panose="020B0604020202020204" pitchFamily="34" charset="0"/>
                <a:cs typeface="Arial" panose="020B0604020202020204" pitchFamily="34" charset="0"/>
              </a:rPr>
              <a:t>) dọc theo “xương sống” của phân tử. </a:t>
            </a:r>
          </a:p>
        </p:txBody>
      </p:sp>
      <p:pic>
        <p:nvPicPr>
          <p:cNvPr id="8" name="Picture 2">
            <a:extLst>
              <a:ext uri="{FF2B5EF4-FFF2-40B4-BE49-F238E27FC236}">
                <a16:creationId xmlns="" xmlns:a16="http://schemas.microsoft.com/office/drawing/2014/main" id="{159F59EB-3158-911F-D3E8-9863383C6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015" y="1991485"/>
            <a:ext cx="4401503" cy="3529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6300273C-2A31-16B0-C13D-561589BE2B3B}"/>
              </a:ext>
            </a:extLst>
          </p:cNvPr>
          <p:cNvSpPr txBox="1"/>
          <p:nvPr/>
        </p:nvSpPr>
        <p:spPr>
          <a:xfrm>
            <a:off x="7466015" y="5672549"/>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6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 xmlns:a16="http://schemas.microsoft.com/office/drawing/2014/main"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a:extLst>
              <a:ext uri="{FF2B5EF4-FFF2-40B4-BE49-F238E27FC236}">
                <a16:creationId xmlns="" xmlns:a16="http://schemas.microsoft.com/office/drawing/2014/main" id="{05E1D085-E7B0-BD85-ED78-08542339B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3"/>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83CC794F-8224-3345-E30E-3D498B69FD70}"/>
              </a:ext>
            </a:extLst>
          </p:cNvPr>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p>
        </p:txBody>
      </p:sp>
      <p:pic>
        <p:nvPicPr>
          <p:cNvPr id="1026" name="Picture 2" descr="Hình ảnh Dấu Tích Xanh PNG, Vector, PSD, và biểu tượng để tải về miễn phí |  pngtree">
            <a:extLst>
              <a:ext uri="{FF2B5EF4-FFF2-40B4-BE49-F238E27FC236}">
                <a16:creationId xmlns="" xmlns:a16="http://schemas.microsoft.com/office/drawing/2014/main" id="{5F26F4CB-6478-9858-D4F3-336D2E51C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 xmlns:a16="http://schemas.microsoft.com/office/drawing/2014/main" id="{6D3844C9-686F-4663-587D-B20DE104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 xmlns:a16="http://schemas.microsoft.com/office/drawing/2014/main" id="{685D0210-DA31-EF5F-B869-3D5F09CE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a:extLst>
              <a:ext uri="{FF2B5EF4-FFF2-40B4-BE49-F238E27FC236}">
                <a16:creationId xmlns="" xmlns:a16="http://schemas.microsoft.com/office/drawing/2014/main" id="{15DC76B6-AD4B-B17E-011E-E9FFFE3D1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1499" r="1170" b="723"/>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44F8DBEA-25D0-1599-37B6-DCF88C55C94C}"/>
              </a:ext>
            </a:extLst>
          </p:cNvPr>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tiểu cầu</a:t>
            </a:r>
          </a:p>
        </p:txBody>
      </p:sp>
      <p:pic>
        <p:nvPicPr>
          <p:cNvPr id="3" name="Picture 2" descr="Hình ảnh Dấu Tích Xanh PNG, Vector, PSD, và biểu tượng để tải về miễn phí |  pngtree">
            <a:extLst>
              <a:ext uri="{FF2B5EF4-FFF2-40B4-BE49-F238E27FC236}">
                <a16:creationId xmlns="" xmlns:a16="http://schemas.microsoft.com/office/drawing/2014/main" id="{96EA045A-C018-3F10-BA15-E9869063D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 xmlns:a16="http://schemas.microsoft.com/office/drawing/2014/main" id="{CAC61F85-9FD1-7B6E-6C7F-5B2BE62B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 xmlns:a16="http://schemas.microsoft.com/office/drawing/2014/main" id="{23C2C9E3-2EBE-33BD-BDFD-420EE5A70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 xmlns:a16="http://schemas.microsoft.com/office/drawing/2014/main"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 xmlns:a16="http://schemas.microsoft.com/office/drawing/2014/main"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0F92479-0B52-008F-EB94-924EE2152FCB}"/>
              </a:ext>
            </a:extLst>
          </p:cNvPr>
          <p:cNvPicPr>
            <a:picLocks noChangeAspect="1"/>
          </p:cNvPicPr>
          <p:nvPr/>
        </p:nvPicPr>
        <p:blipFill rotWithShape="1">
          <a:blip r:embed="rId2"/>
          <a:srcRect l="3073"/>
          <a:stretch/>
        </p:blipFill>
        <p:spPr>
          <a:xfrm>
            <a:off x="3982969" y="1"/>
            <a:ext cx="8209031" cy="6858000"/>
          </a:xfrm>
          <a:prstGeom prst="rect">
            <a:avLst/>
          </a:prstGeom>
        </p:spPr>
      </p:pic>
      <p:sp>
        <p:nvSpPr>
          <p:cNvPr id="8" name="TextBox 7">
            <a:extLst>
              <a:ext uri="{FF2B5EF4-FFF2-40B4-BE49-F238E27FC236}">
                <a16:creationId xmlns="" xmlns:a16="http://schemas.microsoft.com/office/drawing/2014/main" id="{E04B54F0-B5C6-88B0-9D34-E394CFF9A76A}"/>
              </a:ext>
            </a:extLst>
          </p:cNvPr>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 xmlns:a16="http://schemas.microsoft.com/office/drawing/2014/main"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 xmlns:a16="http://schemas.microsoft.com/office/drawing/2014/main"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 xmlns:a16="http://schemas.microsoft.com/office/drawing/2014/main"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 human cells, scientists find DNA that looks like a twisted knot instead  of a double helix - Los Angeles Times">
            <a:extLst>
              <a:ext uri="{FF2B5EF4-FFF2-40B4-BE49-F238E27FC236}">
                <a16:creationId xmlns="" xmlns:a16="http://schemas.microsoft.com/office/drawing/2014/main" id="{A6B88EFF-83D3-0781-8F06-57D149879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71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 xmlns:a16="http://schemas.microsoft.com/office/drawing/2014/main" id="{32CEABC8-5C56-D651-5490-CF39851CB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4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 xmlns:a16="http://schemas.microsoft.com/office/drawing/2014/main"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 xmlns:a16="http://schemas.microsoft.com/office/drawing/2014/main" id="{35E37178-6797-C308-347F-A22B1A5E6562}"/>
              </a:ext>
            </a:extLst>
          </p:cNvPr>
          <p:cNvSpPr/>
          <p:nvPr/>
        </p:nvSpPr>
        <p:spPr>
          <a:xfrm>
            <a:off x="-1" y="235612"/>
            <a:ext cx="414004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 xmlns:a16="http://schemas.microsoft.com/office/drawing/2014/main"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p>
        </p:txBody>
      </p:sp>
      <p:sp>
        <p:nvSpPr>
          <p:cNvPr id="6" name="Rectangle 5">
            <a:extLst>
              <a:ext uri="{FF2B5EF4-FFF2-40B4-BE49-F238E27FC236}">
                <a16:creationId xmlns=""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p>
        </p:txBody>
      </p:sp>
      <p:sp>
        <p:nvSpPr>
          <p:cNvPr id="8" name="Rectangle 7">
            <a:extLst>
              <a:ext uri="{FF2B5EF4-FFF2-40B4-BE49-F238E27FC236}">
                <a16:creationId xmlns=""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p>
        </p:txBody>
      </p:sp>
      <p:sp>
        <p:nvSpPr>
          <p:cNvPr id="9" name="Rectangle 8">
            <a:extLst>
              <a:ext uri="{FF2B5EF4-FFF2-40B4-BE49-F238E27FC236}">
                <a16:creationId xmlns=""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 xmlns:a16="http://schemas.microsoft.com/office/drawing/2014/main" id="{D331A0BD-9B5D-075E-F739-99386A6B4543}"/>
              </a:ext>
            </a:extLst>
          </p:cNvPr>
          <p:cNvGrpSpPr/>
          <p:nvPr/>
        </p:nvGrpSpPr>
        <p:grpSpPr>
          <a:xfrm>
            <a:off x="138672" y="2533271"/>
            <a:ext cx="4111643" cy="3248520"/>
            <a:chOff x="188283" y="1739043"/>
            <a:chExt cx="4111643" cy="3248520"/>
          </a:xfrm>
        </p:grpSpPr>
        <p:grpSp>
          <p:nvGrpSpPr>
            <p:cNvPr id="29" name="Group 28">
              <a:extLst>
                <a:ext uri="{FF2B5EF4-FFF2-40B4-BE49-F238E27FC236}">
                  <a16:creationId xmlns=""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 xmlns:a16="http://schemas.microsoft.com/office/drawing/2014/main" id="{A42CD07F-7AF2-ED3B-E67C-FF179D2F3606}"/>
                </a:ext>
              </a:extLst>
            </p:cNvPr>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40" name="Group 39">
            <a:extLst>
              <a:ext uri="{FF2B5EF4-FFF2-40B4-BE49-F238E27FC236}">
                <a16:creationId xmlns="" xmlns:a16="http://schemas.microsoft.com/office/drawing/2014/main" id="{4172AD18-5EFE-9D0A-E69C-C82CB61B1727}"/>
              </a:ext>
            </a:extLst>
          </p:cNvPr>
          <p:cNvGrpSpPr/>
          <p:nvPr/>
        </p:nvGrpSpPr>
        <p:grpSpPr>
          <a:xfrm>
            <a:off x="97766" y="0"/>
            <a:ext cx="7072711" cy="6858000"/>
            <a:chOff x="97766" y="0"/>
            <a:chExt cx="7072711" cy="6858000"/>
          </a:xfrm>
        </p:grpSpPr>
        <p:pic>
          <p:nvPicPr>
            <p:cNvPr id="2050" name="Picture 2" descr="23.7: DNA Replication, the Double Helix, and Protein Synthesis - Chemistry  LibreTexts">
              <a:extLst>
                <a:ext uri="{FF2B5EF4-FFF2-40B4-BE49-F238E27FC236}">
                  <a16:creationId xmlns="" xmlns:a16="http://schemas.microsoft.com/office/drawing/2014/main" id="{3BE481E7-D5A9-0E0B-9C5C-7A03D7397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6"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hydrogen</a:t>
              </a:r>
            </a:p>
          </p:txBody>
        </p:sp>
        <p:sp>
          <p:nvSpPr>
            <p:cNvPr id="15" name="TextBox 14">
              <a:extLst>
                <a:ext uri="{FF2B5EF4-FFF2-40B4-BE49-F238E27FC236}">
                  <a16:creationId xmlns=""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Xương sống đường phosphate</a:t>
              </a:r>
            </a:p>
          </p:txBody>
        </p:sp>
        <p:sp>
          <p:nvSpPr>
            <p:cNvPr id="16" name="TextBox 15">
              <a:extLst>
                <a:ext uri="{FF2B5EF4-FFF2-40B4-BE49-F238E27FC236}">
                  <a16:creationId xmlns=""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Base </a:t>
              </a:r>
            </a:p>
          </p:txBody>
        </p:sp>
        <p:sp>
          <p:nvSpPr>
            <p:cNvPr id="17" name="Right Bracket 16">
              <a:extLst>
                <a:ext uri="{FF2B5EF4-FFF2-40B4-BE49-F238E27FC236}">
                  <a16:creationId xmlns=""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r>
                <a:rPr lang="en-US" sz="1600">
                  <a:latin typeface="Times New Roman" panose="02020603050405020304" pitchFamily="18" charset="0"/>
                  <a:cs typeface="Times New Roman" panose="02020603050405020304" pitchFamily="18" charset="0"/>
                </a:rPr>
                <a:t>Chu kì xoắn </a:t>
              </a:r>
            </a:p>
          </p:txBody>
        </p:sp>
        <p:pic>
          <p:nvPicPr>
            <p:cNvPr id="29" name="Picture 28">
              <a:extLst>
                <a:ext uri="{FF2B5EF4-FFF2-40B4-BE49-F238E27FC236}">
                  <a16:creationId xmlns=""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cộng hóa trị</a:t>
              </a:r>
            </a:p>
          </p:txBody>
        </p:sp>
        <p:cxnSp>
          <p:nvCxnSpPr>
            <p:cNvPr id="35" name="Straight Connector 34">
              <a:extLst>
                <a:ext uri="{FF2B5EF4-FFF2-40B4-BE49-F238E27FC236}">
                  <a16:creationId xmlns=""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pic>
        <p:nvPicPr>
          <p:cNvPr id="1030" name="Picture 6" descr="6 Questions About DNA Answered | Britannica">
            <a:extLst>
              <a:ext uri="{FF2B5EF4-FFF2-40B4-BE49-F238E27FC236}">
                <a16:creationId xmlns="" xmlns:a16="http://schemas.microsoft.com/office/drawing/2014/main" id="{4306CB7A-CDF3-986C-9235-79C73218EA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77757"/>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sp>
        <p:nvSpPr>
          <p:cNvPr id="3" name="TextBox 2">
            <a:extLst>
              <a:ext uri="{FF2B5EF4-FFF2-40B4-BE49-F238E27FC236}">
                <a16:creationId xmlns="" xmlns:a16="http://schemas.microsoft.com/office/drawing/2014/main" id="{BC6A0387-A28B-5774-3807-EDF7991A519D}"/>
              </a:ext>
            </a:extLst>
          </p:cNvPr>
          <p:cNvSpPr txBox="1"/>
          <p:nvPr/>
        </p:nvSpPr>
        <p:spPr>
          <a:xfrm>
            <a:off x="251642" y="2418160"/>
            <a:ext cx="4852157" cy="1716880"/>
          </a:xfrm>
          <a:prstGeom prst="rect">
            <a:avLst/>
          </a:prstGeom>
          <a:noFill/>
        </p:spPr>
        <p:txBody>
          <a:bodyPr wrap="square">
            <a:spAutoFit/>
          </a:bodyPr>
          <a:lstStyle/>
          <a:p>
            <a:pPr algn="ctr">
              <a:lnSpc>
                <a:spcPct val="130000"/>
              </a:lnSpc>
              <a:spcAft>
                <a:spcPts val="600"/>
              </a:spcAft>
            </a:pPr>
            <a:r>
              <a:rPr lang="en-US" sz="2800" b="1">
                <a:solidFill>
                  <a:srgbClr val="AF15B7"/>
                </a:solidFill>
                <a:latin typeface="Times New Roman "/>
              </a:rPr>
              <a:t>DNA</a:t>
            </a:r>
            <a:r>
              <a:rPr lang="vi-VN" sz="2800" b="1">
                <a:solidFill>
                  <a:srgbClr val="AF15B7"/>
                </a:solidFill>
                <a:latin typeface="Times New Roman "/>
              </a:rPr>
              <a:t> </a:t>
            </a:r>
            <a:r>
              <a:rPr lang="vi-VN" sz="2800">
                <a:solidFill>
                  <a:srgbClr val="AF15B7"/>
                </a:solidFill>
                <a:latin typeface="Times New Roman "/>
              </a:rPr>
              <a:t>(</a:t>
            </a:r>
            <a:r>
              <a:rPr lang="vi-VN" sz="2800" b="1" i="1">
                <a:solidFill>
                  <a:srgbClr val="AF15B7"/>
                </a:solidFill>
                <a:latin typeface="Times New Roman "/>
              </a:rPr>
              <a:t>Deoxyribonucleic acid</a:t>
            </a:r>
            <a:r>
              <a:rPr lang="vi-VN" sz="2800">
                <a:solidFill>
                  <a:srgbClr val="AF15B7"/>
                </a:solidFill>
                <a:latin typeface="Times New Roman "/>
              </a:rPr>
              <a:t>) là một </a:t>
            </a:r>
            <a:r>
              <a:rPr lang="en-US" sz="2800">
                <a:solidFill>
                  <a:srgbClr val="AF15B7"/>
                </a:solidFill>
                <a:latin typeface="Times New Roman "/>
              </a:rPr>
              <a:t>nucleic acid</a:t>
            </a:r>
            <a:r>
              <a:rPr lang="vi-VN" sz="2800">
                <a:solidFill>
                  <a:srgbClr val="AF15B7"/>
                </a:solidFill>
                <a:latin typeface="Times New Roman "/>
              </a:rPr>
              <a:t>, cấu tạo từ các nguyên tố: </a:t>
            </a:r>
            <a:r>
              <a:rPr lang="vi-VN" sz="2800" b="1">
                <a:solidFill>
                  <a:srgbClr val="FF0000"/>
                </a:solidFill>
                <a:latin typeface="Times New Roman "/>
              </a:rPr>
              <a:t>C, H, O, N và P</a:t>
            </a:r>
          </a:p>
        </p:txBody>
      </p:sp>
      <p:sp>
        <p:nvSpPr>
          <p:cNvPr id="4" name="AutoShape 2" descr="Nêu Cấu Tạo Hóa Học Của ADN, Ai Là Người Phát Hiện ADN Đầu Tiên? - VIETGEN">
            <a:extLst>
              <a:ext uri="{FF2B5EF4-FFF2-40B4-BE49-F238E27FC236}">
                <a16:creationId xmlns="" xmlns:a16="http://schemas.microsoft.com/office/drawing/2014/main" id="{1011674A-37CE-1B81-921D-A9DDE4FB62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 xmlns:a16="http://schemas.microsoft.com/office/drawing/2014/main" id="{2D14F987-FFA4-F437-9B5B-847CF339FC57}"/>
              </a:ext>
            </a:extLst>
          </p:cNvPr>
          <p:cNvPicPr>
            <a:picLocks noChangeAspect="1"/>
          </p:cNvPicPr>
          <p:nvPr/>
        </p:nvPicPr>
        <p:blipFill rotWithShape="1">
          <a:blip r:embed="rId2"/>
          <a:srcRect l="2975"/>
          <a:stretch/>
        </p:blipFill>
        <p:spPr>
          <a:xfrm>
            <a:off x="5233958" y="0"/>
            <a:ext cx="6706400" cy="6858000"/>
          </a:xfrm>
          <a:prstGeom prst="rect">
            <a:avLst/>
          </a:prstGeom>
        </p:spPr>
      </p:pic>
    </p:spTree>
    <p:extLst>
      <p:ext uri="{BB962C8B-B14F-4D97-AF65-F5344CB8AC3E}">
        <p14:creationId xmlns:p14="http://schemas.microsoft.com/office/powerpoint/2010/main" val="27094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BC6A0387-A28B-5774-3807-EDF7991A519D}"/>
              </a:ext>
            </a:extLst>
          </p:cNvPr>
          <p:cNvSpPr txBox="1"/>
          <p:nvPr/>
        </p:nvSpPr>
        <p:spPr>
          <a:xfrm>
            <a:off x="290089" y="879934"/>
            <a:ext cx="6943549" cy="2596865"/>
          </a:xfrm>
          <a:prstGeom prst="rect">
            <a:avLst/>
          </a:prstGeom>
          <a:noFill/>
        </p:spPr>
        <p:txBody>
          <a:bodyPr wrap="square">
            <a:spAutoFit/>
          </a:bodyPr>
          <a:lstStyle/>
          <a:p>
            <a:pPr algn="just">
              <a:lnSpc>
                <a:spcPct val="130000"/>
              </a:lnSpc>
              <a:spcAft>
                <a:spcPts val="600"/>
              </a:spcAft>
            </a:pPr>
            <a:r>
              <a:rPr lang="vi-VN" sz="2400" b="1">
                <a:solidFill>
                  <a:srgbClr val="FF0000"/>
                </a:solidFill>
                <a:latin typeface="Times New Roman "/>
              </a:rPr>
              <a:t>* Đặc điểm:</a:t>
            </a:r>
          </a:p>
          <a:p>
            <a:pPr algn="just">
              <a:lnSpc>
                <a:spcPct val="130000"/>
              </a:lnSpc>
              <a:spcAft>
                <a:spcPts val="600"/>
              </a:spcAft>
            </a:pPr>
            <a:r>
              <a:rPr lang="en-US" sz="2200">
                <a:latin typeface="Times New Roman "/>
              </a:rPr>
              <a:t>-</a:t>
            </a:r>
            <a:r>
              <a:rPr lang="vi-VN" sz="2200">
                <a:latin typeface="Times New Roman "/>
              </a:rPr>
              <a:t> Đại phân tử.</a:t>
            </a:r>
          </a:p>
          <a:p>
            <a:pPr algn="just">
              <a:lnSpc>
                <a:spcPct val="130000"/>
              </a:lnSpc>
              <a:spcAft>
                <a:spcPts val="600"/>
              </a:spcAft>
            </a:pPr>
            <a:r>
              <a:rPr lang="en-US" sz="2200">
                <a:latin typeface="Times New Roman "/>
              </a:rPr>
              <a:t>-</a:t>
            </a:r>
            <a:r>
              <a:rPr lang="vi-VN" sz="2200">
                <a:latin typeface="Times New Roman "/>
              </a:rPr>
              <a:t> Có kích thước lớn.</a:t>
            </a:r>
          </a:p>
          <a:p>
            <a:pPr algn="just">
              <a:lnSpc>
                <a:spcPct val="130000"/>
              </a:lnSpc>
              <a:spcAft>
                <a:spcPts val="600"/>
              </a:spcAft>
            </a:pPr>
            <a:r>
              <a:rPr lang="en-US" sz="2200">
                <a:latin typeface="Times New Roman "/>
              </a:rPr>
              <a:t>-</a:t>
            </a:r>
            <a:r>
              <a:rPr lang="vi-VN" sz="2200">
                <a:latin typeface="Times New Roman "/>
              </a:rPr>
              <a:t> Khối lượng lớn: hàng triệu, hàng chục triệu đơn vị ca</a:t>
            </a:r>
            <a:r>
              <a:rPr lang="en-US" sz="2200">
                <a:latin typeface="Times New Roman "/>
              </a:rPr>
              <a:t>r</a:t>
            </a:r>
            <a:r>
              <a:rPr lang="vi-VN" sz="2200">
                <a:latin typeface="Times New Roman "/>
              </a:rPr>
              <a:t>bon.</a:t>
            </a:r>
          </a:p>
          <a:p>
            <a:pPr>
              <a:lnSpc>
                <a:spcPct val="130000"/>
              </a:lnSpc>
              <a:spcAft>
                <a:spcPts val="600"/>
              </a:spcAft>
            </a:pPr>
            <a:r>
              <a:rPr lang="en-US" sz="2200">
                <a:latin typeface="Times New Roman "/>
              </a:rPr>
              <a:t>-</a:t>
            </a:r>
            <a:r>
              <a:rPr lang="vi-VN" sz="2200">
                <a:latin typeface="Times New Roman "/>
              </a:rPr>
              <a:t> Cấu tạo theo nguyên tắc đa phân: đơn phân là nucleoti</a:t>
            </a:r>
            <a:r>
              <a:rPr lang="en-US" sz="2200">
                <a:latin typeface="Times New Roman "/>
              </a:rPr>
              <a:t>de</a:t>
            </a:r>
            <a:r>
              <a:rPr lang="vi-VN" sz="2200">
                <a:latin typeface="Times New Roman "/>
              </a:rPr>
              <a:t>.</a:t>
            </a:r>
            <a:endParaRPr lang="en-US" sz="2200">
              <a:latin typeface="Times New Roman "/>
            </a:endParaRPr>
          </a:p>
        </p:txBody>
      </p:sp>
      <p:grpSp>
        <p:nvGrpSpPr>
          <p:cNvPr id="2" name="Group 1">
            <a:extLst>
              <a:ext uri="{FF2B5EF4-FFF2-40B4-BE49-F238E27FC236}">
                <a16:creationId xmlns="" xmlns:a16="http://schemas.microsoft.com/office/drawing/2014/main" id="{4F29295D-5785-DCDC-2C71-2224B9EB0CB5}"/>
              </a:ext>
            </a:extLst>
          </p:cNvPr>
          <p:cNvGrpSpPr/>
          <p:nvPr/>
        </p:nvGrpSpPr>
        <p:grpSpPr>
          <a:xfrm>
            <a:off x="105878" y="3657339"/>
            <a:ext cx="7089313" cy="2015383"/>
            <a:chOff x="1094862" y="5307264"/>
            <a:chExt cx="7089313" cy="2015383"/>
          </a:xfrm>
        </p:grpSpPr>
        <p:sp>
          <p:nvSpPr>
            <p:cNvPr id="4" name="Rectangle: Rounded Corners 3">
              <a:extLst>
                <a:ext uri="{FF2B5EF4-FFF2-40B4-BE49-F238E27FC236}">
                  <a16:creationId xmlns="" xmlns:a16="http://schemas.microsoft.com/office/drawing/2014/main" id="{060654E4-C20C-99F7-71EF-9DB76D733A8E}"/>
                </a:ext>
              </a:extLst>
            </p:cNvPr>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 xmlns:a16="http://schemas.microsoft.com/office/drawing/2014/main" id="{EE0A7874-3831-6E50-9C40-20BDC68BC6C3}"/>
                </a:ext>
              </a:extLst>
            </p:cNvPr>
            <p:cNvSpPr txBox="1"/>
            <p:nvPr/>
          </p:nvSpPr>
          <p:spPr>
            <a:xfrm>
              <a:off x="1906032" y="5486400"/>
              <a:ext cx="6127618" cy="174547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3074" name="Picture 2" descr="DNA Molecules &amp; Nucleotides | AncestryDNA® Learning Hub">
            <a:extLst>
              <a:ext uri="{FF2B5EF4-FFF2-40B4-BE49-F238E27FC236}">
                <a16:creationId xmlns="" xmlns:a16="http://schemas.microsoft.com/office/drawing/2014/main" id="{F5DD07EF-7610-4307-06F7-BEA287097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0"/>
            <a:ext cx="8870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91031"/>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 xmlns:a16="http://schemas.microsoft.com/office/drawing/2014/main"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 xmlns:a16="http://schemas.microsoft.com/office/drawing/2014/main"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Rectangle: Rounded Corners 3">
            <a:extLst>
              <a:ext uri="{FF2B5EF4-FFF2-40B4-BE49-F238E27FC236}">
                <a16:creationId xmlns="" xmlns:a16="http://schemas.microsoft.com/office/drawing/2014/main" id="{F19FE9CA-65DC-3F29-AAB5-7DDF82936F41}"/>
              </a:ext>
            </a:extLst>
          </p:cNvPr>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5A9AE504-0B8E-2AE0-10C6-2F140E641F7A}"/>
              </a:ext>
            </a:extLst>
          </p:cNvPr>
          <p:cNvSpPr txBox="1"/>
          <p:nvPr/>
        </p:nvSpPr>
        <p:spPr>
          <a:xfrm>
            <a:off x="4638413" y="1678265"/>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 xmlns:a16="http://schemas.microsoft.com/office/drawing/2014/main" id="{017F13E8-4E38-7F94-37BD-E126FA9AF758}"/>
              </a:ext>
            </a:extLst>
          </p:cNvPr>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7" name="Rectangle: Rounded Corners 6">
            <a:extLst>
              <a:ext uri="{FF2B5EF4-FFF2-40B4-BE49-F238E27FC236}">
                <a16:creationId xmlns="" xmlns:a16="http://schemas.microsoft.com/office/drawing/2014/main" id="{C7E72F86-0C9C-CF85-0D60-9443CE5A12E3}"/>
              </a:ext>
            </a:extLst>
          </p:cNvPr>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E174AECA-F8BA-3A5A-AD39-5569F48B7DCE}"/>
              </a:ext>
            </a:extLst>
          </p:cNvPr>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grpSp>
        <p:nvGrpSpPr>
          <p:cNvPr id="18" name="Group 17">
            <a:extLst>
              <a:ext uri="{FF2B5EF4-FFF2-40B4-BE49-F238E27FC236}">
                <a16:creationId xmlns="" xmlns:a16="http://schemas.microsoft.com/office/drawing/2014/main" id="{ADE96F21-2265-53B0-7BF0-040672CBC3DF}"/>
              </a:ext>
            </a:extLst>
          </p:cNvPr>
          <p:cNvGrpSpPr/>
          <p:nvPr/>
        </p:nvGrpSpPr>
        <p:grpSpPr>
          <a:xfrm>
            <a:off x="5136223" y="4426734"/>
            <a:ext cx="4027727" cy="1073569"/>
            <a:chOff x="5284566" y="2731932"/>
            <a:chExt cx="4027727" cy="1073569"/>
          </a:xfrm>
        </p:grpSpPr>
        <p:pic>
          <p:nvPicPr>
            <p:cNvPr id="20" name="Picture 19">
              <a:extLst>
                <a:ext uri="{FF2B5EF4-FFF2-40B4-BE49-F238E27FC236}">
                  <a16:creationId xmlns="" xmlns:a16="http://schemas.microsoft.com/office/drawing/2014/main" id="{080E0D48-ABD0-6F10-E0E0-44DA8A559636}"/>
                </a:ext>
              </a:extLst>
            </p:cNvPr>
            <p:cNvPicPr>
              <a:picLocks noChangeAspect="1"/>
            </p:cNvPicPr>
            <p:nvPr/>
          </p:nvPicPr>
          <p:blipFill>
            <a:blip r:embed="rId6"/>
            <a:stretch>
              <a:fillRect/>
            </a:stretch>
          </p:blipFill>
          <p:spPr>
            <a:xfrm>
              <a:off x="8330303" y="2731932"/>
              <a:ext cx="604758" cy="578464"/>
            </a:xfrm>
            <a:prstGeom prst="rect">
              <a:avLst/>
            </a:prstGeom>
          </p:spPr>
        </p:pic>
        <p:pic>
          <p:nvPicPr>
            <p:cNvPr id="21" name="Picture 20">
              <a:extLst>
                <a:ext uri="{FF2B5EF4-FFF2-40B4-BE49-F238E27FC236}">
                  <a16:creationId xmlns="" xmlns:a16="http://schemas.microsoft.com/office/drawing/2014/main" id="{4550B986-C94D-4741-DC4F-00CB683BB07D}"/>
                </a:ext>
              </a:extLst>
            </p:cNvPr>
            <p:cNvPicPr>
              <a:picLocks noChangeAspect="1"/>
            </p:cNvPicPr>
            <p:nvPr/>
          </p:nvPicPr>
          <p:blipFill>
            <a:blip r:embed="rId7"/>
            <a:stretch>
              <a:fillRect/>
            </a:stretch>
          </p:blipFill>
          <p:spPr>
            <a:xfrm>
              <a:off x="8514298" y="3185454"/>
              <a:ext cx="624479" cy="578465"/>
            </a:xfrm>
            <a:prstGeom prst="rect">
              <a:avLst/>
            </a:prstGeom>
          </p:spPr>
        </p:pic>
        <p:sp>
          <p:nvSpPr>
            <p:cNvPr id="22" name="TextBox 21">
              <a:extLst>
                <a:ext uri="{FF2B5EF4-FFF2-40B4-BE49-F238E27FC236}">
                  <a16:creationId xmlns="" xmlns:a16="http://schemas.microsoft.com/office/drawing/2014/main" id="{BCABD167-09ED-6F5B-71CB-41CBB3E6AD99}"/>
                </a:ext>
              </a:extLst>
            </p:cNvPr>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a:t>
              </a:r>
            </a:p>
          </p:txBody>
        </p:sp>
      </p:gr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plain the double helix structure of DNA molecule.">
            <a:extLst>
              <a:ext uri="{FF2B5EF4-FFF2-40B4-BE49-F238E27FC236}">
                <a16:creationId xmlns="" xmlns:a16="http://schemas.microsoft.com/office/drawing/2014/main" id="{8B40608C-47FB-36EF-E555-64504233F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0"/>
            <a:ext cx="1050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85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 xmlns:a16="http://schemas.microsoft.com/office/drawing/2014/main" id="{F45F06B4-D691-90A3-D968-6FD916BF5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14" y="179532"/>
            <a:ext cx="9116563" cy="649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4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 xmlns:a16="http://schemas.microsoft.com/office/drawing/2014/main" id="{769F6428-4CFF-0AAE-034E-1A3E717E4EAE}"/>
              </a:ext>
            </a:extLst>
          </p:cNvPr>
          <p:cNvSpPr txBox="1"/>
          <p:nvPr/>
        </p:nvSpPr>
        <p:spPr>
          <a:xfrm>
            <a:off x="343602" y="2477536"/>
            <a:ext cx="6851589" cy="301505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 </a:t>
            </a:r>
            <a:r>
              <a:rPr lang="vi-VN" b="0" i="0"/>
              <a:t>DNA có cấu trúc xoắn kép gồm 2 mạch polynucleotide song song, ngược chiều, xoắn quanh một trục tưởng tượng từ trái qua phải (xoắn phải).</a:t>
            </a:r>
          </a:p>
          <a:p>
            <a:r>
              <a:rPr lang="en-US" b="0" i="0"/>
              <a:t>-</a:t>
            </a:r>
            <a:r>
              <a:rPr lang="vi-VN" b="0" i="0"/>
              <a:t> Trên mỗi mạch, các nucleotide liên kết với nhau bằng liên kết cộng hóa trị, tạo thành chuỗi polynucleotide theo chiều từ 5’ tới 3’.</a:t>
            </a:r>
            <a:endParaRPr lang="en-US" b="0" i="0"/>
          </a:p>
        </p:txBody>
      </p:sp>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391587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2973898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 xmlns:a16="http://schemas.microsoft.com/office/drawing/2014/main"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 xmlns:a16="http://schemas.microsoft.com/office/drawing/2014/main"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 xmlns:a16="http://schemas.microsoft.com/office/drawing/2014/main"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 xmlns:a16="http://schemas.microsoft.com/office/drawing/2014/main" id="{9E05F3F7-347C-6696-C8A1-994F75354AB8}"/>
              </a:ext>
            </a:extLst>
          </p:cNvPr>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a:solidFill>
                  <a:srgbClr val="FF0000"/>
                </a:solidFill>
              </a:rPr>
              <a:t>Các đơn phân cấu tạo nên phân tử DNA bao gồm: </a:t>
            </a:r>
            <a:r>
              <a:rPr lang="vi-VN" b="0"/>
              <a:t>Adenine (A), Thymine (T), Guanine (G), Cytosine (C).</a:t>
            </a:r>
            <a:endParaRPr lang="en-US" b="0"/>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3DC32A95-65BB-C409-4C2A-2C60AFE49753}"/>
              </a:ext>
            </a:extLst>
          </p:cNvPr>
          <p:cNvGrpSpPr/>
          <p:nvPr/>
        </p:nvGrpSpPr>
        <p:grpSpPr>
          <a:xfrm>
            <a:off x="4701061" y="2905885"/>
            <a:ext cx="7187933" cy="1897790"/>
            <a:chOff x="673582" y="1589717"/>
            <a:chExt cx="7187933" cy="1897790"/>
          </a:xfrm>
        </p:grpSpPr>
        <p:sp>
          <p:nvSpPr>
            <p:cNvPr id="8" name="Rectangle: Rounded Corners 7">
              <a:extLst>
                <a:ext uri="{FF2B5EF4-FFF2-40B4-BE49-F238E27FC236}">
                  <a16:creationId xmlns="" xmlns:a16="http://schemas.microsoft.com/office/drawing/2014/main" id="{45BE80C8-CC7F-C5C5-7DAE-199658F1C824}"/>
                </a:ext>
              </a:extLst>
            </p:cNvPr>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 xmlns:a16="http://schemas.microsoft.com/office/drawing/2014/main" id="{45ACC409-81D7-1227-234A-58D4A0924254}"/>
                </a:ext>
              </a:extLst>
            </p:cNvPr>
            <p:cNvSpPr txBox="1"/>
            <p:nvPr/>
          </p:nvSpPr>
          <p:spPr>
            <a:xfrm>
              <a:off x="825223" y="1625381"/>
              <a:ext cx="6884650"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a:solidFill>
                    <a:prstClr val="black"/>
                  </a:solidFill>
                  <a:latin typeface="+mj-lt"/>
                  <a:cs typeface="Arial" panose="020B0604020202020204" pitchFamily="34" charset="0"/>
                </a:rPr>
                <a:t>Đ</a:t>
              </a:r>
              <a:r>
                <a:rPr kumimoji="0" lang="vi-VN" sz="2400" b="1" i="0" u="none" strike="noStrike" kern="0" cap="none" spc="0" normalizeH="0" baseline="0" noProof="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grpSp>
        <p:nvGrpSpPr>
          <p:cNvPr id="30" name="Group 29">
            <a:extLst>
              <a:ext uri="{FF2B5EF4-FFF2-40B4-BE49-F238E27FC236}">
                <a16:creationId xmlns="" xmlns:a16="http://schemas.microsoft.com/office/drawing/2014/main" id="{47147DC2-DC78-91B2-1DD6-187882A4F533}"/>
              </a:ext>
            </a:extLst>
          </p:cNvPr>
          <p:cNvGrpSpPr/>
          <p:nvPr/>
        </p:nvGrpSpPr>
        <p:grpSpPr>
          <a:xfrm>
            <a:off x="225627" y="115001"/>
            <a:ext cx="3989759" cy="6627998"/>
            <a:chOff x="3180718" y="230002"/>
            <a:chExt cx="3989759" cy="6627998"/>
          </a:xfrm>
        </p:grpSpPr>
        <p:pic>
          <p:nvPicPr>
            <p:cNvPr id="31" name="Picture 2" descr="23.7: DNA Replication, the Double Helix, and Protein Synthesis - Chemistry  LibreTexts">
              <a:extLst>
                <a:ext uri="{FF2B5EF4-FFF2-40B4-BE49-F238E27FC236}">
                  <a16:creationId xmlns="" xmlns:a16="http://schemas.microsoft.com/office/drawing/2014/main" id="{44D0848B-72B5-6F16-7452-E536109F8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 xmlns:a16="http://schemas.microsoft.com/office/drawing/2014/main"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 xmlns:a16="http://schemas.microsoft.com/office/drawing/2014/main" id="{098D6651-169F-5229-3306-61A70AE66928}"/>
                </a:ext>
              </a:extLst>
            </p:cNvPr>
            <p:cNvSpPr txBox="1"/>
            <p:nvPr/>
          </p:nvSpPr>
          <p:spPr>
            <a:xfrm>
              <a:off x="3180718" y="5207883"/>
              <a:ext cx="11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hydrogen</a:t>
              </a:r>
            </a:p>
          </p:txBody>
        </p:sp>
        <p:sp>
          <p:nvSpPr>
            <p:cNvPr id="37" name="TextBox 36">
              <a:extLst>
                <a:ext uri="{FF2B5EF4-FFF2-40B4-BE49-F238E27FC236}">
                  <a16:creationId xmlns="" xmlns:a16="http://schemas.microsoft.com/office/drawing/2014/main"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Xương sống đường phosphate</a:t>
              </a:r>
            </a:p>
          </p:txBody>
        </p:sp>
        <p:sp>
          <p:nvSpPr>
            <p:cNvPr id="38" name="TextBox 37">
              <a:extLst>
                <a:ext uri="{FF2B5EF4-FFF2-40B4-BE49-F238E27FC236}">
                  <a16:creationId xmlns="" xmlns:a16="http://schemas.microsoft.com/office/drawing/2014/main"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 xmlns:a16="http://schemas.microsoft.com/office/drawing/2014/main"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 xmlns:a16="http://schemas.microsoft.com/office/drawing/2014/main" id="{B400D3B4-88B0-A620-1768-031900DE3368}"/>
                </a:ext>
              </a:extLst>
            </p:cNvPr>
            <p:cNvPicPr>
              <a:picLocks noChangeAspect="1"/>
            </p:cNvPicPr>
            <p:nvPr/>
          </p:nvPicPr>
          <p:blipFill>
            <a:blip r:embed="rId4"/>
            <a:stretch>
              <a:fillRect/>
            </a:stretch>
          </p:blipFill>
          <p:spPr>
            <a:xfrm>
              <a:off x="5539090" y="4276333"/>
              <a:ext cx="465362" cy="405591"/>
            </a:xfrm>
            <a:prstGeom prst="rect">
              <a:avLst/>
            </a:prstGeom>
          </p:spPr>
        </p:pic>
        <p:sp>
          <p:nvSpPr>
            <p:cNvPr id="41" name="Right Bracket 40">
              <a:extLst>
                <a:ext uri="{FF2B5EF4-FFF2-40B4-BE49-F238E27FC236}">
                  <a16:creationId xmlns="" xmlns:a16="http://schemas.microsoft.com/office/drawing/2014/main"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 xmlns:a16="http://schemas.microsoft.com/office/drawing/2014/main"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 xmlns:a16="http://schemas.microsoft.com/office/drawing/2014/main" id="{6EA75E13-D680-88A8-607F-505D6015B096}"/>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 xmlns:a16="http://schemas.microsoft.com/office/drawing/2014/main"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 xmlns:a16="http://schemas.microsoft.com/office/drawing/2014/main" id="{61D77F1C-E3CB-641C-29F1-71BFF2288616}"/>
                </a:ext>
              </a:extLst>
            </p:cNvPr>
            <p:cNvSpPr txBox="1"/>
            <p:nvPr/>
          </p:nvSpPr>
          <p:spPr>
            <a:xfrm>
              <a:off x="5517413" y="1885297"/>
              <a:ext cx="1033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cộng hóa trị</a:t>
              </a:r>
            </a:p>
          </p:txBody>
        </p:sp>
        <p:cxnSp>
          <p:nvCxnSpPr>
            <p:cNvPr id="46" name="Straight Connector 45">
              <a:extLst>
                <a:ext uri="{FF2B5EF4-FFF2-40B4-BE49-F238E27FC236}">
                  <a16:creationId xmlns="" xmlns:a16="http://schemas.microsoft.com/office/drawing/2014/main"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 xmlns:a16="http://schemas.microsoft.com/office/drawing/2014/main" id="{E2E0A1F8-49C9-F18E-F161-7C2202E002BF}"/>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4" name="TextBox 3">
            <a:extLst>
              <a:ext uri="{FF2B5EF4-FFF2-40B4-BE49-F238E27FC236}">
                <a16:creationId xmlns="" xmlns:a16="http://schemas.microsoft.com/office/drawing/2014/main" id="{90275B33-969E-66F2-4E29-DB2BCF915D3B}"/>
              </a:ext>
            </a:extLst>
          </p:cNvPr>
          <p:cNvSpPr txBox="1"/>
          <p:nvPr/>
        </p:nvSpPr>
        <p:spPr>
          <a:xfrm>
            <a:off x="5153084" y="5208714"/>
            <a:ext cx="5926303"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
              </a:rPr>
              <a:t>Kích thước của mỗi cặp nucleotide là 3,4 Å.</a:t>
            </a:r>
            <a:endParaRPr lang="en-US" sz="2000" b="1">
              <a:solidFill>
                <a:schemeClr val="bg1"/>
              </a:solidFill>
              <a:latin typeface="Times New Roman "/>
            </a:endParaRPr>
          </a:p>
        </p:txBody>
      </p:sp>
      <p:cxnSp>
        <p:nvCxnSpPr>
          <p:cNvPr id="3" name="Straight Arrow Connector 2">
            <a:extLst>
              <a:ext uri="{FF2B5EF4-FFF2-40B4-BE49-F238E27FC236}">
                <a16:creationId xmlns="" xmlns:a16="http://schemas.microsoft.com/office/drawing/2014/main"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 xmlns:a16="http://schemas.microsoft.com/office/drawing/2014/main"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 xmlns:a16="http://schemas.microsoft.com/office/drawing/2014/main" id="{3F4871AE-3D27-2D89-B919-D38830D3745B}"/>
              </a:ext>
            </a:extLst>
          </p:cNvPr>
          <p:cNvSpPr txBox="1"/>
          <p:nvPr/>
        </p:nvSpPr>
        <p:spPr>
          <a:xfrm>
            <a:off x="6986222" y="60394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a:solidFill>
                  <a:srgbClr val="C00000"/>
                </a:solidFill>
                <a:latin typeface="Times New Roman "/>
              </a:rPr>
              <a:t>Trong phân tử ADN:</a:t>
            </a:r>
          </a:p>
          <a:p>
            <a:pPr>
              <a:lnSpc>
                <a:spcPct val="130000"/>
              </a:lnSpc>
            </a:pPr>
            <a:r>
              <a:rPr lang="en-US" sz="2000">
                <a:latin typeface="Times New Roman "/>
              </a:rPr>
              <a:t>-</a:t>
            </a:r>
            <a:r>
              <a:rPr lang="vi-VN" sz="2000">
                <a:latin typeface="Times New Roman "/>
              </a:rPr>
              <a:t> Liên kết dọc: trên một mạch đơn các nu liên kết với nhau bằng liên kết hóa trị.</a:t>
            </a:r>
          </a:p>
          <a:p>
            <a:pPr>
              <a:lnSpc>
                <a:spcPct val="130000"/>
              </a:lnSpc>
            </a:pPr>
            <a:r>
              <a:rPr lang="vi-VN" sz="2000">
                <a:latin typeface="Times New Roman "/>
              </a:rPr>
              <a:t>- Giữa hai mạch các nu</a:t>
            </a:r>
            <a:r>
              <a:rPr lang="en-US" sz="2000">
                <a:latin typeface="Times New Roman "/>
              </a:rPr>
              <a:t>cleotide</a:t>
            </a:r>
            <a:r>
              <a:rPr lang="vi-VN" sz="2000">
                <a:latin typeface="Times New Roman "/>
              </a:rPr>
              <a:t> liên kết với nhau bằng liên kết h</a:t>
            </a:r>
            <a:r>
              <a:rPr lang="en-US" sz="2000">
                <a:latin typeface="Times New Roman "/>
              </a:rPr>
              <a:t>ydrogen</a:t>
            </a:r>
            <a:r>
              <a:rPr lang="vi-VN" sz="2000">
                <a:latin typeface="Times New Roman "/>
              </a:rPr>
              <a:t> tạo thành các cặp:</a:t>
            </a:r>
            <a:endParaRPr lang="en-US" sz="2000">
              <a:latin typeface="Times New Roman "/>
            </a:endParaRPr>
          </a:p>
          <a:p>
            <a:pPr>
              <a:lnSpc>
                <a:spcPct val="130000"/>
              </a:lnSpc>
            </a:pP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A liên kết với T bằng 2 liên kết </a:t>
            </a:r>
            <a:r>
              <a:rPr lang="en-US" sz="2000">
                <a:latin typeface="Times New Roman "/>
              </a:rPr>
              <a:t>hydrogen</a:t>
            </a:r>
            <a:r>
              <a:rPr lang="vi-VN" sz="2000">
                <a:latin typeface="Times New Roman "/>
              </a:rPr>
              <a:t>.</a:t>
            </a:r>
            <a:endParaRPr lang="en-US" sz="2000">
              <a:latin typeface="Times New Roman "/>
            </a:endParaRPr>
          </a:p>
          <a:p>
            <a:pPr>
              <a:lnSpc>
                <a:spcPct val="130000"/>
              </a:lnSpc>
            </a:pPr>
            <a:r>
              <a:rPr lang="en-US" sz="2000">
                <a:latin typeface="Times New Roman "/>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G liên kết với </a:t>
            </a:r>
            <a:r>
              <a:rPr lang="en-US" sz="2000">
                <a:latin typeface="Times New Roman "/>
              </a:rPr>
              <a:t>C</a:t>
            </a:r>
            <a:r>
              <a:rPr lang="vi-VN" sz="2000">
                <a:latin typeface="Times New Roman "/>
              </a:rPr>
              <a:t> bằng 3 liên kết </a:t>
            </a:r>
            <a:r>
              <a:rPr lang="en-US" sz="2000">
                <a:latin typeface="Times New Roman "/>
              </a:rPr>
              <a:t>hydrogen</a:t>
            </a:r>
            <a:r>
              <a:rPr lang="vi-VN" sz="2000">
                <a:latin typeface="Times New Roman "/>
              </a:rPr>
              <a:t>.</a:t>
            </a:r>
            <a:endParaRPr lang="en-US" sz="200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 xmlns:a16="http://schemas.microsoft.com/office/drawing/2014/main" id="{445ECED4-0BD7-8360-5576-C1402C116955}"/>
              </a:ext>
            </a:extLst>
          </p:cNvPr>
          <p:cNvSpPr txBox="1"/>
          <p:nvPr/>
        </p:nvSpPr>
        <p:spPr>
          <a:xfrm>
            <a:off x="1170120" y="3088921"/>
            <a:ext cx="10083169"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lưu giữ thông tin di truyền:</a:t>
            </a:r>
            <a:endParaRPr lang="en-US" b="1">
              <a:solidFill>
                <a:srgbClr val="FF0000"/>
              </a:solidFill>
            </a:endParaRPr>
          </a:p>
          <a:p>
            <a:r>
              <a:rPr lang="vi-VN"/>
              <a:t>Trình tự các nucleotide trên DNA là thông tin di truyền chỉ dẫn cho tế bào tổng hợp protein. Ngoài ra, DNA có kích thước lớn giúp mỗi phân tử DNA mang được nhiều thông tin di truyền.</a:t>
            </a:r>
          </a:p>
        </p:txBody>
      </p:sp>
    </p:spTree>
    <p:extLst>
      <p:ext uri="{BB962C8B-B14F-4D97-AF65-F5344CB8AC3E}">
        <p14:creationId xmlns:p14="http://schemas.microsoft.com/office/powerpoint/2010/main" val="105465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 xmlns:a16="http://schemas.microsoft.com/office/drawing/2014/main" id="{445ECED4-0BD7-8360-5576-C1402C116955}"/>
              </a:ext>
            </a:extLst>
          </p:cNvPr>
          <p:cNvSpPr txBox="1"/>
          <p:nvPr/>
        </p:nvSpPr>
        <p:spPr>
          <a:xfrm>
            <a:off x="1046232" y="3036856"/>
            <a:ext cx="10431452" cy="272004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bảo quản thông tin di truyền: </a:t>
            </a:r>
            <a:endParaRPr lang="en-US" b="1">
              <a:solidFill>
                <a:srgbClr val="FF0000"/>
              </a:solidFill>
            </a:endParaRPr>
          </a:p>
          <a:p>
            <a:r>
              <a:rPr lang="vi-VN"/>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a:p>
        </p:txBody>
      </p:sp>
    </p:spTree>
    <p:extLst>
      <p:ext uri="{BB962C8B-B14F-4D97-AF65-F5344CB8AC3E}">
        <p14:creationId xmlns:p14="http://schemas.microsoft.com/office/powerpoint/2010/main" val="16940151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 xmlns:a16="http://schemas.microsoft.com/office/drawing/2014/main" id="{1585C5C9-D39D-4866-0F9D-6D8BDDC35269}"/>
              </a:ext>
            </a:extLst>
          </p:cNvPr>
          <p:cNvSpPr txBox="1"/>
          <p:nvPr/>
        </p:nvSpPr>
        <p:spPr>
          <a:xfrm>
            <a:off x="1214525" y="3187236"/>
            <a:ext cx="10072425" cy="139044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Đặc điểm giúp DNA thực hiện chức năng truyền đạt thông tin di truyền: </a:t>
            </a:r>
            <a:endParaRPr lang="en-US">
              <a:solidFill>
                <a:srgbClr val="FF0000"/>
              </a:solidFill>
            </a:endParaRPr>
          </a:p>
          <a:p>
            <a:r>
              <a:rPr lang="vi-VN" b="0"/>
              <a:t>Phân tử DNA có khả năng tự nhân đôi, nhờ đó thông tin có thể di truyền qua các thế hệ tế bào và cơ thể, đảm bảo cho đặc tính của loài được duy trì ổn định.</a:t>
            </a:r>
            <a:endParaRPr lang="en-US" b="0"/>
          </a:p>
        </p:txBody>
      </p:sp>
    </p:spTree>
    <p:extLst>
      <p:ext uri="{BB962C8B-B14F-4D97-AF65-F5344CB8AC3E}">
        <p14:creationId xmlns:p14="http://schemas.microsoft.com/office/powerpoint/2010/main" val="2974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 xmlns:a16="http://schemas.microsoft.com/office/drawing/2014/main" id="{C8ED0E3C-AE32-A83D-7211-2CFBD1DA44ED}"/>
              </a:ext>
            </a:extLst>
          </p:cNvPr>
          <p:cNvGrpSpPr/>
          <p:nvPr/>
        </p:nvGrpSpPr>
        <p:grpSpPr>
          <a:xfrm>
            <a:off x="1481944" y="1065440"/>
            <a:ext cx="9228111" cy="1032631"/>
            <a:chOff x="673582" y="1589717"/>
            <a:chExt cx="5962754" cy="1032631"/>
          </a:xfrm>
        </p:grpSpPr>
        <p:sp>
          <p:nvSpPr>
            <p:cNvPr id="4" name="Rectangle: Rounded Corners 3">
              <a:extLst>
                <a:ext uri="{FF2B5EF4-FFF2-40B4-BE49-F238E27FC236}">
                  <a16:creationId xmlns="" xmlns:a16="http://schemas.microsoft.com/office/drawing/2014/main"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 xmlns:a16="http://schemas.microsoft.com/office/drawing/2014/main" id="{9ED9FB8A-4A80-7D35-19DE-57226DDDBE78}"/>
                </a:ext>
              </a:extLst>
            </p:cNvPr>
            <p:cNvSpPr txBox="1"/>
            <p:nvPr/>
          </p:nvSpPr>
          <p:spPr>
            <a:xfrm>
              <a:off x="825223" y="1625381"/>
              <a:ext cx="5676996"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 xmlns:a16="http://schemas.microsoft.com/office/drawing/2014/main" id="{D39B82E3-236C-C4FA-A8A6-64AC79FFCA6C}"/>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 xmlns:a16="http://schemas.microsoft.com/office/drawing/2014/main" id="{406BAB82-3CC2-106C-5DE1-16921AAA785F}"/>
              </a:ext>
            </a:extLst>
          </p:cNvPr>
          <p:cNvSpPr txBox="1"/>
          <p:nvPr/>
        </p:nvSpPr>
        <p:spPr>
          <a:xfrm>
            <a:off x="1399648" y="3161932"/>
            <a:ext cx="9359979"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a:cs typeface="Times New Roman" panose="02020603050405020304" pitchFamily="18" charset="0"/>
              </a:rPr>
              <a:t>Con sinh ra có nhiều đặc điểm giống bố mẹ là nhờ gene quy định đặc điểm được truyền đạt từ bố mẹ cho con </a:t>
            </a:r>
            <a:r>
              <a:rPr lang="vi-VN" b="1">
                <a:solidFill>
                  <a:srgbClr val="FF0000"/>
                </a:solidFill>
                <a:cs typeface="Times New Roman" panose="02020603050405020304" pitchFamily="18" charset="0"/>
              </a:rPr>
              <a:t>thông qua quá trình tái bản DNA</a:t>
            </a:r>
            <a:r>
              <a:rPr lang="en-US" b="1">
                <a:solidFill>
                  <a:srgbClr val="FF0000"/>
                </a:solidFill>
                <a:cs typeface="Times New Roman" panose="02020603050405020304" pitchFamily="18" charset="0"/>
              </a:rPr>
              <a:t>.</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4" name="TextBox 3">
            <a:extLst>
              <a:ext uri="{FF2B5EF4-FFF2-40B4-BE49-F238E27FC236}">
                <a16:creationId xmlns="" xmlns:a16="http://schemas.microsoft.com/office/drawing/2014/main" id="{4CA2F49A-B7DC-D930-A7CF-693316DBEE1D}"/>
              </a:ext>
            </a:extLst>
          </p:cNvPr>
          <p:cNvSpPr txBox="1"/>
          <p:nvPr/>
        </p:nvSpPr>
        <p:spPr>
          <a:xfrm>
            <a:off x="734418" y="998270"/>
            <a:ext cx="10978877" cy="243073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Ở cơ thể sinh vật, mỗi phân tử DNA có chứa vài trăm đến hàng nghìn gene. Mỗi gene quy định một sản phẩm xác định là phân tử RNA hoặc chuỗi polypeptide.</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Mỗi gene thường có từ 600 đến 1 500 cặp nucleotide có trình tự xác định. </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Tế bào của mỗi loài chứa nhiều gene, ví dụ: vi khuẩn E. coli có khoảng 4 400 gene, ruồi giấm khoảng 14 000 gene, ở người có khoảng 21 300 gene.</a:t>
            </a:r>
            <a:endParaRPr lang="en-US"/>
          </a:p>
        </p:txBody>
      </p:sp>
      <p:grpSp>
        <p:nvGrpSpPr>
          <p:cNvPr id="5" name="Group 4">
            <a:extLst>
              <a:ext uri="{FF2B5EF4-FFF2-40B4-BE49-F238E27FC236}">
                <a16:creationId xmlns="" xmlns:a16="http://schemas.microsoft.com/office/drawing/2014/main" id="{FEA0E79C-2CD7-05FA-E9C1-0FF55A4020F9}"/>
              </a:ext>
            </a:extLst>
          </p:cNvPr>
          <p:cNvGrpSpPr/>
          <p:nvPr/>
        </p:nvGrpSpPr>
        <p:grpSpPr>
          <a:xfrm>
            <a:off x="1252655" y="3624655"/>
            <a:ext cx="9942401" cy="1080088"/>
            <a:chOff x="394226" y="800015"/>
            <a:chExt cx="9942401" cy="1080088"/>
          </a:xfrm>
        </p:grpSpPr>
        <p:sp>
          <p:nvSpPr>
            <p:cNvPr id="6" name="Rectangle: Rounded Corners 5">
              <a:extLst>
                <a:ext uri="{FF2B5EF4-FFF2-40B4-BE49-F238E27FC236}">
                  <a16:creationId xmlns="" xmlns:a16="http://schemas.microsoft.com/office/drawing/2014/main" id="{C8BF7278-4D48-9890-7330-B529A3FD6965}"/>
                </a:ext>
              </a:extLst>
            </p:cNvPr>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 xmlns:a16="http://schemas.microsoft.com/office/drawing/2014/main"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 xmlns:a16="http://schemas.microsoft.com/office/drawing/2014/main" id="{F9162037-CB3C-1D6E-B352-E0318879A83D}"/>
                </a:ext>
              </a:extLst>
            </p:cNvPr>
            <p:cNvSpPr txBox="1"/>
            <p:nvPr/>
          </p:nvSpPr>
          <p:spPr>
            <a:xfrm>
              <a:off x="1308626" y="1194186"/>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 xmlns:a16="http://schemas.microsoft.com/office/drawing/2014/main" id="{2CC15108-6BDE-5A58-D2EC-31CEDC4D1248}"/>
              </a:ext>
            </a:extLst>
          </p:cNvPr>
          <p:cNvSpPr txBox="1"/>
          <p:nvPr/>
        </p:nvSpPr>
        <p:spPr>
          <a:xfrm>
            <a:off x="1062920" y="5438434"/>
            <a:ext cx="10523389" cy="104605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2700" b="1">
                <a:solidFill>
                  <a:srgbClr val="FF0000"/>
                </a:solidFill>
              </a:rPr>
              <a:t>֎</a:t>
            </a:r>
            <a:r>
              <a:rPr lang="en-US" sz="2700" b="1">
                <a:solidFill>
                  <a:srgbClr val="FF0000"/>
                </a:solidFill>
              </a:rPr>
              <a:t> Khái niệm gene: </a:t>
            </a:r>
            <a:r>
              <a:rPr lang="en-US" sz="2700"/>
              <a:t>Gene là một đoạn của phân tử DNA mang thông tin mã hóa cho một sản phẩm xác định là RNA hoặc chuỗi polypeptide.</a:t>
            </a:r>
          </a:p>
        </p:txBody>
      </p:sp>
      <p:sp>
        <p:nvSpPr>
          <p:cNvPr id="11" name="Rectangle: Rounded Corners 10">
            <a:extLst>
              <a:ext uri="{FF2B5EF4-FFF2-40B4-BE49-F238E27FC236}">
                <a16:creationId xmlns="" xmlns:a16="http://schemas.microsoft.com/office/drawing/2014/main" id="{C229A94D-C065-A5C3-5EDC-6A9BCE4D4393}"/>
              </a:ext>
            </a:extLst>
          </p:cNvPr>
          <p:cNvSpPr/>
          <p:nvPr/>
        </p:nvSpPr>
        <p:spPr>
          <a:xfrm>
            <a:off x="5500189" y="491835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 xmlns:a16="http://schemas.microsoft.com/office/drawing/2014/main" id="{A8543520-6B5C-2F36-6970-7CBC5E08D25B}"/>
              </a:ext>
            </a:extLst>
          </p:cNvPr>
          <p:cNvSpPr txBox="1"/>
          <p:nvPr/>
        </p:nvSpPr>
        <p:spPr>
          <a:xfrm>
            <a:off x="330979" y="4182642"/>
            <a:ext cx="5065664" cy="235737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nông nghiệp, </a:t>
            </a:r>
            <a:r>
              <a:rPr lang="vi-VN" b="0"/>
              <a:t>công nghệ gene cho nhiều kết quả to lớn với những sinh vật biến đổi gene: ngô, đậu nành, củ cải đường, khoai tây, cà chua, bí đao, dầu, gạo vàng,...</a:t>
            </a:r>
            <a:endParaRPr lang="en-US" b="0"/>
          </a:p>
        </p:txBody>
      </p:sp>
      <p:pic>
        <p:nvPicPr>
          <p:cNvPr id="1028" name="Picture 4" descr="Pin on Cây trồng Biến đổi Gen (GMO)">
            <a:extLst>
              <a:ext uri="{FF2B5EF4-FFF2-40B4-BE49-F238E27FC236}">
                <a16:creationId xmlns=""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circle(in)">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 xmlns:a16="http://schemas.microsoft.com/office/drawing/2014/main" id="{A8543520-6B5C-2F36-6970-7CBC5E08D25B}"/>
              </a:ext>
            </a:extLst>
          </p:cNvPr>
          <p:cNvSpPr txBox="1"/>
          <p:nvPr/>
        </p:nvSpPr>
        <p:spPr>
          <a:xfrm>
            <a:off x="330979" y="4182642"/>
            <a:ext cx="5065664"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b="0"/>
              <a:t>Nhờ được chọn lọc gene, những thực phẩm biến đổi gene thường có </a:t>
            </a:r>
            <a:r>
              <a:rPr lang="vi-VN">
                <a:solidFill>
                  <a:srgbClr val="00B050"/>
                </a:solidFill>
              </a:rPr>
              <a:t>năng suất cao, hàm lượng chất dinh dưỡng nhiều,...</a:t>
            </a:r>
            <a:endParaRPr lang="en-US">
              <a:solidFill>
                <a:srgbClr val="00B050"/>
              </a:solidFill>
            </a:endParaRPr>
          </a:p>
        </p:txBody>
      </p:sp>
      <p:pic>
        <p:nvPicPr>
          <p:cNvPr id="1028" name="Picture 4" descr="Pin on Cây trồng Biến đổi Gen (GMO)">
            <a:extLst>
              <a:ext uri="{FF2B5EF4-FFF2-40B4-BE49-F238E27FC236}">
                <a16:creationId xmlns=""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73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 xmlns:a16="http://schemas.microsoft.com/office/drawing/2014/main" id="{A8543520-6B5C-2F36-6970-7CBC5E08D25B}"/>
              </a:ext>
            </a:extLst>
          </p:cNvPr>
          <p:cNvSpPr txBox="1"/>
          <p:nvPr/>
        </p:nvSpPr>
        <p:spPr>
          <a:xfrm>
            <a:off x="330978" y="4182642"/>
            <a:ext cx="5127371"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y khoa, </a:t>
            </a:r>
            <a:r>
              <a:rPr lang="vi-VN" b="0"/>
              <a:t>công nghệ gene đóng một vai trò quan trọng: công cụ chẩn đoán, sản xuất thuốc điều trị và vaccine phòng bệnh,... </a:t>
            </a:r>
            <a:endParaRPr lang="en-US">
              <a:solidFill>
                <a:srgbClr val="00B050"/>
              </a:solidFill>
            </a:endParaRPr>
          </a:p>
        </p:txBody>
      </p:sp>
      <p:pic>
        <p:nvPicPr>
          <p:cNvPr id="2050" name="Picture 2" descr="Quy trình sản xuất vaccine chống Covid 19 (phần 1)">
            <a:extLst>
              <a:ext uri="{FF2B5EF4-FFF2-40B4-BE49-F238E27FC236}">
                <a16:creationId xmlns="" xmlns:a16="http://schemas.microsoft.com/office/drawing/2014/main" id="{543A3873-4DCC-4EEA-0818-979714807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a:extLst>
              <a:ext uri="{FF2B5EF4-FFF2-40B4-BE49-F238E27FC236}">
                <a16:creationId xmlns="" xmlns:a16="http://schemas.microsoft.com/office/drawing/2014/main" id="{4335B032-ABBE-655B-965E-939FE181F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5"/>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0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pic>
        <p:nvPicPr>
          <p:cNvPr id="7170" name="Picture 2">
            <a:extLst>
              <a:ext uri="{FF2B5EF4-FFF2-40B4-BE49-F238E27FC236}">
                <a16:creationId xmlns=""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 xmlns:a16="http://schemas.microsoft.com/office/drawing/2014/main" id="{F4DA11C3-A24C-DD57-6E42-4C52B9D7B8DA}"/>
              </a:ext>
            </a:extLst>
          </p:cNvPr>
          <p:cNvGrpSpPr/>
          <p:nvPr/>
        </p:nvGrpSpPr>
        <p:grpSpPr>
          <a:xfrm>
            <a:off x="1481944" y="1065440"/>
            <a:ext cx="9228111" cy="1897790"/>
            <a:chOff x="673582" y="1589717"/>
            <a:chExt cx="5962754" cy="1897790"/>
          </a:xfrm>
        </p:grpSpPr>
        <p:sp>
          <p:nvSpPr>
            <p:cNvPr id="15" name="Rectangle: Rounded Corners 14">
              <a:extLst>
                <a:ext uri="{FF2B5EF4-FFF2-40B4-BE49-F238E27FC236}">
                  <a16:creationId xmlns=""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 xmlns:a16="http://schemas.microsoft.com/office/drawing/2014/main" id="{724E4182-2944-B806-D5B3-DFF4344061F8}"/>
                </a:ext>
              </a:extLst>
            </p:cNvPr>
            <p:cNvSpPr txBox="1"/>
            <p:nvPr/>
          </p:nvSpPr>
          <p:spPr>
            <a:xfrm>
              <a:off x="825223" y="1625381"/>
              <a:ext cx="5709027"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 xmlns:a16="http://schemas.microsoft.com/office/drawing/2014/main" id="{F4DA11C3-A24C-DD57-6E42-4C52B9D7B8DA}"/>
              </a:ext>
            </a:extLst>
          </p:cNvPr>
          <p:cNvGrpSpPr/>
          <p:nvPr/>
        </p:nvGrpSpPr>
        <p:grpSpPr>
          <a:xfrm>
            <a:off x="1481944" y="1065440"/>
            <a:ext cx="9228111" cy="1060680"/>
            <a:chOff x="673582" y="1589717"/>
            <a:chExt cx="5962754" cy="1060680"/>
          </a:xfrm>
        </p:grpSpPr>
        <p:sp>
          <p:nvSpPr>
            <p:cNvPr id="15" name="Rectangle: Rounded Corners 14">
              <a:extLst>
                <a:ext uri="{FF2B5EF4-FFF2-40B4-BE49-F238E27FC236}">
                  <a16:creationId xmlns=""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 xmlns:a16="http://schemas.microsoft.com/office/drawing/2014/main" id="{724E4182-2944-B806-D5B3-DFF4344061F8}"/>
                </a:ext>
              </a:extLst>
            </p:cNvPr>
            <p:cNvSpPr txBox="1"/>
            <p:nvPr/>
          </p:nvSpPr>
          <p:spPr>
            <a:xfrm>
              <a:off x="825223" y="1625381"/>
              <a:ext cx="5709027"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 xmlns:a16="http://schemas.microsoft.com/office/drawing/2014/main" id="{AD8A23EA-9539-53DF-B62F-CC4853C6288D}"/>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 xmlns:a16="http://schemas.microsoft.com/office/drawing/2014/main" id="{FB375FEA-A909-E8E1-67B6-7C306DF41FC6}"/>
              </a:ext>
            </a:extLst>
          </p:cNvPr>
          <p:cNvSpPr txBox="1"/>
          <p:nvPr/>
        </p:nvSpPr>
        <p:spPr>
          <a:xfrm>
            <a:off x="1389839" y="3030075"/>
            <a:ext cx="9605400" cy="183364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Chỉ từ bốn loại nucleotide tạo ra được sự đa dạng của phân tử DNA vì: </a:t>
            </a:r>
            <a:r>
              <a:rPr lang="vi-VN"/>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a:p>
        </p:txBody>
      </p:sp>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 xmlns:a16="http://schemas.microsoft.com/office/drawing/2014/main"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27932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 xmlns:a16="http://schemas.microsoft.com/office/drawing/2014/main" id="{F4DA11C3-A24C-DD57-6E42-4C52B9D7B8DA}"/>
              </a:ext>
            </a:extLst>
          </p:cNvPr>
          <p:cNvGrpSpPr/>
          <p:nvPr/>
        </p:nvGrpSpPr>
        <p:grpSpPr>
          <a:xfrm>
            <a:off x="1481944" y="1065440"/>
            <a:ext cx="9228111" cy="1083120"/>
            <a:chOff x="673582" y="1589717"/>
            <a:chExt cx="5962754" cy="1083120"/>
          </a:xfrm>
        </p:grpSpPr>
        <p:sp>
          <p:nvSpPr>
            <p:cNvPr id="15" name="Rectangle: Rounded Corners 14">
              <a:extLst>
                <a:ext uri="{FF2B5EF4-FFF2-40B4-BE49-F238E27FC236}">
                  <a16:creationId xmlns="" xmlns:a16="http://schemas.microsoft.com/office/drawing/2014/main" id="{9E810159-3BA8-6490-2711-221B73F98756}"/>
                </a:ext>
              </a:extLst>
            </p:cNvPr>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 xmlns:a16="http://schemas.microsoft.com/office/drawing/2014/main" id="{724E4182-2944-B806-D5B3-DFF4344061F8}"/>
                </a:ext>
              </a:extLst>
            </p:cNvPr>
            <p:cNvSpPr txBox="1"/>
            <p:nvPr/>
          </p:nvSpPr>
          <p:spPr>
            <a:xfrm>
              <a:off x="825223" y="1625381"/>
              <a:ext cx="5709027"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 xmlns:a16="http://schemas.microsoft.com/office/drawing/2014/main" id="{BC78F9ED-6082-8503-B5F7-EF17AE1B9533}"/>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 xmlns:a16="http://schemas.microsoft.com/office/drawing/2014/main" id="{8DCEAF89-39BD-D8A4-EF6D-EB057D129290}"/>
              </a:ext>
            </a:extLst>
          </p:cNvPr>
          <p:cNvSpPr txBox="1"/>
          <p:nvPr/>
        </p:nvSpPr>
        <p:spPr>
          <a:xfrm>
            <a:off x="1481944" y="2906223"/>
            <a:ext cx="9228110" cy="360643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Ứng dụng của phương pháp phân tích DNA:</a:t>
            </a:r>
          </a:p>
          <a:p>
            <a:r>
              <a:rPr lang="en-US" b="0"/>
              <a:t>	</a:t>
            </a:r>
            <a:r>
              <a:rPr lang="vi-VN" b="0"/>
              <a:t>+ So sánh, đối chiếu các mẫu DNA để xác định quan hệ huyết thống, danh tính của những thi thể không còn nguyên vẹn, truy tìm tội phạm hay nghiên cứu phát sinh chủng loại sinh vật.</a:t>
            </a:r>
          </a:p>
          <a:p>
            <a:r>
              <a:rPr lang="en-US" b="0"/>
              <a:t>	</a:t>
            </a:r>
            <a:r>
              <a:rPr lang="vi-VN" b="0"/>
              <a:t>+ Phân tích DNA để dự đoán nguy cơ mắc các bệnh di truyền và điều trị y tế.</a:t>
            </a:r>
          </a:p>
          <a:p>
            <a:r>
              <a:rPr lang="vi-VN">
                <a:solidFill>
                  <a:srgbClr val="FF0000"/>
                </a:solidFill>
              </a:rPr>
              <a:t>- Cơ sở của các ứng dụng </a:t>
            </a:r>
            <a:r>
              <a:rPr lang="vi-VN" b="0"/>
              <a:t>đó là tính đặc trưng của DNA (DNA đặc trưng cho loài, thậm trí từng cá thể).</a:t>
            </a:r>
            <a:endParaRPr lang="en-US"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 xmlns:a16="http://schemas.microsoft.com/office/drawing/2014/main"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 xmlns:a16="http://schemas.microsoft.com/office/drawing/2014/main" id="{0021A64B-4698-280A-B2C1-03ADE789B25C}"/>
              </a:ext>
            </a:extLst>
          </p:cNvPr>
          <p:cNvGrpSpPr/>
          <p:nvPr/>
        </p:nvGrpSpPr>
        <p:grpSpPr>
          <a:xfrm>
            <a:off x="7053470" y="582993"/>
            <a:ext cx="5018854" cy="1688981"/>
            <a:chOff x="673582" y="1589717"/>
            <a:chExt cx="5962754" cy="549576"/>
          </a:xfrm>
        </p:grpSpPr>
        <p:sp>
          <p:nvSpPr>
            <p:cNvPr id="6" name="Rectangle: Rounded Corners 5">
              <a:extLst>
                <a:ext uri="{FF2B5EF4-FFF2-40B4-BE49-F238E27FC236}">
                  <a16:creationId xmlns=""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 xmlns:a16="http://schemas.microsoft.com/office/drawing/2014/main" id="{10DE6DAE-8B70-CD97-424D-D5DB8993A5B7}"/>
                </a:ext>
              </a:extLst>
            </p:cNvPr>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 xmlns:a16="http://schemas.microsoft.com/office/drawing/2014/main" id="{9748F006-3AB8-3EC4-4D6F-B1EB88ABE854}"/>
              </a:ext>
            </a:extLst>
          </p:cNvPr>
          <p:cNvSpPr txBox="1"/>
          <p:nvPr/>
        </p:nvSpPr>
        <p:spPr>
          <a:xfrm>
            <a:off x="7487728" y="3007998"/>
            <a:ext cx="4498670" cy="315605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b="0"/>
              <a:t>- </a:t>
            </a:r>
            <a:r>
              <a:rPr lang="vi-VN" b="0"/>
              <a:t>RNA có cấu tạo đa phân, đơn phân là bốn loại nucleotide: </a:t>
            </a:r>
            <a:r>
              <a:rPr lang="vi-VN">
                <a:solidFill>
                  <a:srgbClr val="00B050"/>
                </a:solidFill>
              </a:rPr>
              <a:t>A, U, C, G.</a:t>
            </a:r>
          </a:p>
          <a:p>
            <a:r>
              <a:rPr lang="en-US" b="0"/>
              <a:t>- </a:t>
            </a:r>
            <a:r>
              <a:rPr lang="vi-VN" b="0"/>
              <a:t>RNA có cấu trúc </a:t>
            </a:r>
            <a:r>
              <a:rPr lang="vi-VN">
                <a:solidFill>
                  <a:srgbClr val="FF0000"/>
                </a:solidFill>
              </a:rPr>
              <a:t>một mạch</a:t>
            </a:r>
            <a:r>
              <a:rPr lang="vi-VN" b="0"/>
              <a:t>: Các đơn phân liên kết với nhau bằng liên kết cộng hóa trị tạo thành mạch RNA (chuỗi polypeptide).</a:t>
            </a:r>
            <a:endParaRPr lang="en-US" b="0"/>
          </a:p>
        </p:txBody>
      </p:sp>
      <p:sp>
        <p:nvSpPr>
          <p:cNvPr id="10" name="Rectangle: Rounded Corners 9">
            <a:extLst>
              <a:ext uri="{FF2B5EF4-FFF2-40B4-BE49-F238E27FC236}">
                <a16:creationId xmlns="" xmlns:a16="http://schemas.microsoft.com/office/drawing/2014/main" id="{4C74963E-2A56-EFA2-5884-F343968A251E}"/>
              </a:ext>
            </a:extLst>
          </p:cNvPr>
          <p:cNvSpPr/>
          <p:nvPr/>
        </p:nvSpPr>
        <p:spPr>
          <a:xfrm>
            <a:off x="9013396" y="2411277"/>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 xmlns:a16="http://schemas.microsoft.com/office/drawing/2014/main" id="{0021A64B-4698-280A-B2C1-03ADE789B25C}"/>
              </a:ext>
            </a:extLst>
          </p:cNvPr>
          <p:cNvGrpSpPr/>
          <p:nvPr/>
        </p:nvGrpSpPr>
        <p:grpSpPr>
          <a:xfrm>
            <a:off x="7053470" y="582993"/>
            <a:ext cx="5018854" cy="2027935"/>
            <a:chOff x="673582" y="1589717"/>
            <a:chExt cx="5962754" cy="659868"/>
          </a:xfrm>
        </p:grpSpPr>
        <p:sp>
          <p:nvSpPr>
            <p:cNvPr id="6" name="Rectangle: Rounded Corners 5">
              <a:extLst>
                <a:ext uri="{FF2B5EF4-FFF2-40B4-BE49-F238E27FC236}">
                  <a16:creationId xmlns="" xmlns:a16="http://schemas.microsoft.com/office/drawing/2014/main"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 xmlns:a16="http://schemas.microsoft.com/office/drawing/2014/main" id="{10DE6DAE-8B70-CD97-424D-D5DB8993A5B7}"/>
                </a:ext>
              </a:extLst>
            </p:cNvPr>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 xmlns:a16="http://schemas.microsoft.com/office/drawing/2014/main" id="{9748F006-3AB8-3EC4-4D6F-B1EB88ABE854}"/>
              </a:ext>
            </a:extLst>
          </p:cNvPr>
          <p:cNvSpPr txBox="1"/>
          <p:nvPr/>
        </p:nvSpPr>
        <p:spPr>
          <a:xfrm>
            <a:off x="7487728" y="3429255"/>
            <a:ext cx="4498670"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b="0"/>
              <a:t>RNA có cấu trúc một mạch có trình tự các nucleotide bổ sung với các nucleotide trên DNA, do đó </a:t>
            </a:r>
            <a:r>
              <a:rPr lang="vi-VN">
                <a:solidFill>
                  <a:srgbClr val="FF0000"/>
                </a:solidFill>
              </a:rPr>
              <a:t>RNA được hình thành từ DNA.</a:t>
            </a:r>
            <a:endParaRPr lang="en-US">
              <a:solidFill>
                <a:srgbClr val="FF0000"/>
              </a:solidFill>
            </a:endParaRPr>
          </a:p>
        </p:txBody>
      </p:sp>
      <p:sp>
        <p:nvSpPr>
          <p:cNvPr id="10" name="Rectangle: Rounded Corners 9">
            <a:extLst>
              <a:ext uri="{FF2B5EF4-FFF2-40B4-BE49-F238E27FC236}">
                <a16:creationId xmlns="" xmlns:a16="http://schemas.microsoft.com/office/drawing/2014/main"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sp>
        <p:nvSpPr>
          <p:cNvPr id="12" name="TextBox 11">
            <a:extLst>
              <a:ext uri="{FF2B5EF4-FFF2-40B4-BE49-F238E27FC236}">
                <a16:creationId xmlns="" xmlns:a16="http://schemas.microsoft.com/office/drawing/2014/main" id="{7B5A5958-57C1-4823-43E8-8570746BA1C7}"/>
              </a:ext>
            </a:extLst>
          </p:cNvPr>
          <p:cNvSpPr txBox="1"/>
          <p:nvPr/>
        </p:nvSpPr>
        <p:spPr>
          <a:xfrm>
            <a:off x="579446" y="5555751"/>
            <a:ext cx="1103310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a:t>Tuỳ theo cấu trúc và chức năng, RNA được chia thành các loại khác nhau, trong đó có RNA thông tin </a:t>
            </a:r>
            <a:r>
              <a:rPr lang="vi-VN" b="1">
                <a:solidFill>
                  <a:srgbClr val="FF0000"/>
                </a:solidFill>
              </a:rPr>
              <a:t>(mRNA), </a:t>
            </a:r>
            <a:r>
              <a:rPr lang="vi-VN"/>
              <a:t>RNA vận chuyển </a:t>
            </a:r>
            <a:r>
              <a:rPr lang="vi-VN" b="1">
                <a:solidFill>
                  <a:srgbClr val="00B050"/>
                </a:solidFill>
              </a:rPr>
              <a:t>(tRNA) </a:t>
            </a:r>
            <a:r>
              <a:rPr lang="vi-VN"/>
              <a:t>và RNA ribosome </a:t>
            </a:r>
            <a:r>
              <a:rPr lang="vi-VN" b="1">
                <a:solidFill>
                  <a:srgbClr val="AF15B7"/>
                </a:solidFill>
              </a:rPr>
              <a:t>(rRNA) </a:t>
            </a:r>
            <a:endParaRPr lang="en-US" b="1">
              <a:solidFill>
                <a:srgbClr val="AF15B7"/>
              </a:solidFill>
            </a:endParaRPr>
          </a:p>
        </p:txBody>
      </p:sp>
      <p:grpSp>
        <p:nvGrpSpPr>
          <p:cNvPr id="6" name="Group 5">
            <a:extLst>
              <a:ext uri="{FF2B5EF4-FFF2-40B4-BE49-F238E27FC236}">
                <a16:creationId xmlns="" xmlns:a16="http://schemas.microsoft.com/office/drawing/2014/main" id="{F66ABA78-103B-0F04-CC9D-6E250BE14957}"/>
              </a:ext>
            </a:extLst>
          </p:cNvPr>
          <p:cNvGrpSpPr/>
          <p:nvPr/>
        </p:nvGrpSpPr>
        <p:grpSpPr>
          <a:xfrm>
            <a:off x="1323917" y="879931"/>
            <a:ext cx="9672855" cy="4598504"/>
            <a:chOff x="1323917" y="879931"/>
            <a:chExt cx="9672855" cy="4598504"/>
          </a:xfrm>
        </p:grpSpPr>
        <p:pic>
          <p:nvPicPr>
            <p:cNvPr id="8" name="Picture 7" descr="A diagram of dna sequence&#10;&#10;Description automatically generated">
              <a:extLst>
                <a:ext uri="{FF2B5EF4-FFF2-40B4-BE49-F238E27FC236}">
                  <a16:creationId xmlns=""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pSp>
        <p:nvGrpSpPr>
          <p:cNvPr id="6" name="Group 5">
            <a:extLst>
              <a:ext uri="{FF2B5EF4-FFF2-40B4-BE49-F238E27FC236}">
                <a16:creationId xmlns="" xmlns:a16="http://schemas.microsoft.com/office/drawing/2014/main" id="{2C4D5B9F-84DB-57BE-9679-F8B64FAB3CAC}"/>
              </a:ext>
            </a:extLst>
          </p:cNvPr>
          <p:cNvGrpSpPr/>
          <p:nvPr/>
        </p:nvGrpSpPr>
        <p:grpSpPr>
          <a:xfrm>
            <a:off x="2644176" y="5686526"/>
            <a:ext cx="6752264" cy="583085"/>
            <a:chOff x="2442223" y="5615762"/>
            <a:chExt cx="6752264" cy="583085"/>
          </a:xfrm>
        </p:grpSpPr>
        <p:grpSp>
          <p:nvGrpSpPr>
            <p:cNvPr id="3" name="Group 2">
              <a:extLst>
                <a:ext uri="{FF2B5EF4-FFF2-40B4-BE49-F238E27FC236}">
                  <a16:creationId xmlns="" xmlns:a16="http://schemas.microsoft.com/office/drawing/2014/main" id="{CE636943-A0AF-B009-773B-D2F5D006106E}"/>
                </a:ext>
              </a:extLst>
            </p:cNvPr>
            <p:cNvGrpSpPr/>
            <p:nvPr/>
          </p:nvGrpSpPr>
          <p:grpSpPr>
            <a:xfrm>
              <a:off x="2862936" y="5615763"/>
              <a:ext cx="6331551" cy="583084"/>
              <a:chOff x="673582" y="1589717"/>
              <a:chExt cx="3354166" cy="235781"/>
            </a:xfrm>
          </p:grpSpPr>
          <p:sp>
            <p:nvSpPr>
              <p:cNvPr id="4" name="Rectangle: Rounded Corners 3">
                <a:extLst>
                  <a:ext uri="{FF2B5EF4-FFF2-40B4-BE49-F238E27FC236}">
                    <a16:creationId xmlns="" xmlns:a16="http://schemas.microsoft.com/office/drawing/2014/main"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 xmlns:a16="http://schemas.microsoft.com/office/drawing/2014/main" id="{CE75C3D8-7B85-1815-4275-10FE2A3427EC}"/>
                  </a:ext>
                </a:extLst>
              </p:cNvPr>
              <p:cNvSpPr txBox="1"/>
              <p:nvPr/>
            </p:nvSpPr>
            <p:spPr>
              <a:xfrm>
                <a:off x="705812" y="1614266"/>
                <a:ext cx="3289705" cy="18668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Phân biệt các loại RNA dựa vào chức năng.</a:t>
                </a:r>
                <a:endParaRPr lang="en-US" sz="2400" b="1" kern="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 xmlns:a16="http://schemas.microsoft.com/office/drawing/2014/main" id="{653EB5F8-E7DD-FFA2-8C40-0B120550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 xmlns:a16="http://schemas.microsoft.com/office/drawing/2014/main" id="{AC5A5DAD-BF06-6BBB-3B4E-E3C39AF0C1C5}"/>
              </a:ext>
            </a:extLst>
          </p:cNvPr>
          <p:cNvGrpSpPr/>
          <p:nvPr/>
        </p:nvGrpSpPr>
        <p:grpSpPr>
          <a:xfrm>
            <a:off x="1323917" y="879931"/>
            <a:ext cx="9672855" cy="4598504"/>
            <a:chOff x="1323917" y="879931"/>
            <a:chExt cx="9672855" cy="4598504"/>
          </a:xfrm>
        </p:grpSpPr>
        <p:pic>
          <p:nvPicPr>
            <p:cNvPr id="9" name="Picture 8" descr="A diagram of dna sequence&#10;&#10;Description automatically generated">
              <a:extLst>
                <a:ext uri="{FF2B5EF4-FFF2-40B4-BE49-F238E27FC236}">
                  <a16:creationId xmlns="" xmlns:a16="http://schemas.microsoft.com/office/drawing/2014/main"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 xmlns:a16="http://schemas.microsoft.com/office/drawing/2014/main"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 xmlns:a16="http://schemas.microsoft.com/office/drawing/2014/main"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 xmlns:a16="http://schemas.microsoft.com/office/drawing/2014/main"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213928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aphicFrame>
        <p:nvGraphicFramePr>
          <p:cNvPr id="7" name="Table 6">
            <a:extLst>
              <a:ext uri="{FF2B5EF4-FFF2-40B4-BE49-F238E27FC236}">
                <a16:creationId xmlns=""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1649595089"/>
              </p:ext>
            </p:extLst>
          </p:nvPr>
        </p:nvGraphicFramePr>
        <p:xfrm>
          <a:off x="560980" y="1039425"/>
          <a:ext cx="11343049" cy="5582963"/>
        </p:xfrm>
        <a:graphic>
          <a:graphicData uri="http://schemas.openxmlformats.org/drawingml/2006/table">
            <a:tbl>
              <a:tblPr firstRow="1" bandRow="1">
                <a:tableStyleId>{5940675A-B579-460E-94D1-54222C63F5DA}</a:tableStyleId>
              </a:tblPr>
              <a:tblGrid>
                <a:gridCol w="1727825">
                  <a:extLst>
                    <a:ext uri="{9D8B030D-6E8A-4147-A177-3AD203B41FA5}">
                      <a16:colId xmlns="" xmlns:a16="http://schemas.microsoft.com/office/drawing/2014/main" val="3895614915"/>
                    </a:ext>
                  </a:extLst>
                </a:gridCol>
                <a:gridCol w="3539794">
                  <a:extLst>
                    <a:ext uri="{9D8B030D-6E8A-4147-A177-3AD203B41FA5}">
                      <a16:colId xmlns="" xmlns:a16="http://schemas.microsoft.com/office/drawing/2014/main" val="600362355"/>
                    </a:ext>
                  </a:extLst>
                </a:gridCol>
                <a:gridCol w="2900275">
                  <a:extLst>
                    <a:ext uri="{9D8B030D-6E8A-4147-A177-3AD203B41FA5}">
                      <a16:colId xmlns="" xmlns:a16="http://schemas.microsoft.com/office/drawing/2014/main" val="2715797169"/>
                    </a:ext>
                  </a:extLst>
                </a:gridCol>
                <a:gridCol w="3175155">
                  <a:extLst>
                    <a:ext uri="{9D8B030D-6E8A-4147-A177-3AD203B41FA5}">
                      <a16:colId xmlns="" xmlns:a16="http://schemas.microsoft.com/office/drawing/2014/main"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 xmlns:a16="http://schemas.microsoft.com/office/drawing/2014/main" id="{28F25373-D475-1E67-51DA-71A97A68E42F}"/>
              </a:ext>
            </a:extLst>
          </p:cNvPr>
          <p:cNvPicPr>
            <a:picLocks noChangeAspect="1"/>
          </p:cNvPicPr>
          <p:nvPr/>
        </p:nvPicPr>
        <p:blipFill rotWithShape="1">
          <a:blip r:embed="rId2"/>
          <a:srcRect t="22421" r="82050" b="19854"/>
          <a:stretch/>
        </p:blipFill>
        <p:spPr>
          <a:xfrm>
            <a:off x="3697204" y="1088639"/>
            <a:ext cx="1289921" cy="2994919"/>
          </a:xfrm>
          <a:prstGeom prst="rect">
            <a:avLst/>
          </a:prstGeom>
        </p:spPr>
      </p:pic>
      <p:pic>
        <p:nvPicPr>
          <p:cNvPr id="10" name="Picture 9" descr="A diagram of dna sequence&#10;&#10;Description automatically generated">
            <a:extLst>
              <a:ext uri="{FF2B5EF4-FFF2-40B4-BE49-F238E27FC236}">
                <a16:creationId xmlns=""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468119" y="1121154"/>
            <a:ext cx="2056706" cy="2894278"/>
          </a:xfrm>
          <a:prstGeom prst="rect">
            <a:avLst/>
          </a:prstGeom>
        </p:spPr>
      </p:pic>
      <p:pic>
        <p:nvPicPr>
          <p:cNvPr id="11" name="Picture 10" descr="A diagram of dna sequence&#10;&#10;Description automatically generated">
            <a:extLst>
              <a:ext uri="{FF2B5EF4-FFF2-40B4-BE49-F238E27FC236}">
                <a16:creationId xmlns="" xmlns:a16="http://schemas.microsoft.com/office/drawing/2014/main" id="{665660BF-B328-F7D7-56B1-75D8666F04A9}"/>
              </a:ext>
            </a:extLst>
          </p:cNvPr>
          <p:cNvPicPr>
            <a:picLocks noChangeAspect="1"/>
          </p:cNvPicPr>
          <p:nvPr/>
        </p:nvPicPr>
        <p:blipFill rotWithShape="1">
          <a:blip r:embed="rId2"/>
          <a:srcRect l="67856" t="29594" b="19807"/>
          <a:stretch/>
        </p:blipFill>
        <p:spPr>
          <a:xfrm>
            <a:off x="8979247" y="1121153"/>
            <a:ext cx="2546604" cy="2894279"/>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84348" y="0"/>
            <a:ext cx="9023304" cy="6858000"/>
          </a:xfrm>
          <a:prstGeom prst="rect">
            <a:avLst/>
          </a:prstGeom>
        </p:spPr>
      </p:pic>
    </p:spTree>
    <p:extLst>
      <p:ext uri="{BB962C8B-B14F-4D97-AF65-F5344CB8AC3E}">
        <p14:creationId xmlns:p14="http://schemas.microsoft.com/office/powerpoint/2010/main" val="417984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ặc điểm cấu tạo của virus cúm | Vinmec">
            <a:extLst>
              <a:ext uri="{FF2B5EF4-FFF2-40B4-BE49-F238E27FC236}">
                <a16:creationId xmlns="" xmlns:a16="http://schemas.microsoft.com/office/drawing/2014/main" id="{910A6917-2B16-7B1D-A7CC-9DB2EE0CE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 xmlns:a16="http://schemas.microsoft.com/office/drawing/2014/main" id="{DE29DF91-9560-0225-9ED5-3C90D62D4C57}"/>
              </a:ext>
            </a:extLst>
          </p:cNvPr>
          <p:cNvSpPr/>
          <p:nvPr/>
        </p:nvSpPr>
        <p:spPr>
          <a:xfrm>
            <a:off x="1105134" y="1896118"/>
            <a:ext cx="2305633" cy="1318306"/>
          </a:xfrm>
          <a:prstGeom prst="ellipse">
            <a:avLst/>
          </a:prstGeom>
          <a:no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153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1537" y="487425"/>
            <a:ext cx="10668925" cy="5883150"/>
          </a:xfrm>
          <a:prstGeom prst="rect">
            <a:avLst/>
          </a:prstGeom>
        </p:spPr>
      </p:pic>
    </p:spTree>
    <p:extLst>
      <p:ext uri="{BB962C8B-B14F-4D97-AF65-F5344CB8AC3E}">
        <p14:creationId xmlns:p14="http://schemas.microsoft.com/office/powerpoint/2010/main" val="217027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34018" y="514097"/>
            <a:ext cx="9723963" cy="5829805"/>
          </a:xfrm>
          <a:prstGeom prst="rect">
            <a:avLst/>
          </a:prstGeom>
        </p:spPr>
      </p:pic>
    </p:spTree>
    <p:extLst>
      <p:ext uri="{BB962C8B-B14F-4D97-AF65-F5344CB8AC3E}">
        <p14:creationId xmlns:p14="http://schemas.microsoft.com/office/powerpoint/2010/main" val="420248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26140"/>
          </a:xfrm>
        </p:spPr>
        <p:txBody>
          <a:bodyPr>
            <a:normAutofit fontScale="90000"/>
          </a:bodyPr>
          <a:lstStyle/>
          <a:p>
            <a:r>
              <a:rPr lang="en-US" dirty="0" err="1"/>
              <a:t>Một</a:t>
            </a:r>
            <a:r>
              <a:rPr lang="en-US" dirty="0"/>
              <a:t> gene </a:t>
            </a:r>
            <a:r>
              <a:rPr lang="en-US" dirty="0" err="1"/>
              <a:t>có</a:t>
            </a:r>
            <a:r>
              <a:rPr lang="en-US" dirty="0"/>
              <a:t> </a:t>
            </a:r>
            <a:r>
              <a:rPr lang="en-US" dirty="0" err="1"/>
              <a:t>tổng</a:t>
            </a:r>
            <a:r>
              <a:rPr lang="en-US" dirty="0"/>
              <a:t> </a:t>
            </a:r>
            <a:r>
              <a:rPr lang="en-US" dirty="0" err="1"/>
              <a:t>số</a:t>
            </a:r>
            <a:r>
              <a:rPr lang="en-US" dirty="0"/>
              <a:t> 3598 </a:t>
            </a:r>
            <a:r>
              <a:rPr lang="en-US" dirty="0" err="1"/>
              <a:t>liên</a:t>
            </a:r>
            <a:r>
              <a:rPr lang="en-US" dirty="0"/>
              <a:t> </a:t>
            </a:r>
            <a:r>
              <a:rPr lang="en-US" dirty="0" err="1"/>
              <a:t>kết</a:t>
            </a:r>
            <a:r>
              <a:rPr lang="en-US" dirty="0"/>
              <a:t> </a:t>
            </a:r>
            <a:r>
              <a:rPr lang="en-US" dirty="0" err="1"/>
              <a:t>hóa</a:t>
            </a:r>
            <a:r>
              <a:rPr lang="en-US" dirty="0"/>
              <a:t> </a:t>
            </a:r>
            <a:r>
              <a:rPr lang="en-US" dirty="0" err="1"/>
              <a:t>trị</a:t>
            </a:r>
            <a:r>
              <a:rPr lang="en-US" dirty="0"/>
              <a:t> </a:t>
            </a:r>
            <a:r>
              <a:rPr lang="en-US" dirty="0" err="1"/>
              <a:t>và</a:t>
            </a:r>
            <a:r>
              <a:rPr lang="en-US" dirty="0"/>
              <a:t> </a:t>
            </a:r>
            <a:r>
              <a:rPr lang="en-US" dirty="0" err="1"/>
              <a:t>có</a:t>
            </a:r>
            <a:r>
              <a:rPr lang="en-US" dirty="0"/>
              <a:t> 2120 </a:t>
            </a:r>
            <a:r>
              <a:rPr lang="en-US" dirty="0" err="1"/>
              <a:t>liên</a:t>
            </a:r>
            <a:r>
              <a:rPr lang="en-US" dirty="0"/>
              <a:t> </a:t>
            </a:r>
            <a:r>
              <a:rPr lang="en-US" dirty="0" err="1"/>
              <a:t>kết</a:t>
            </a:r>
            <a:r>
              <a:rPr lang="en-US" dirty="0"/>
              <a:t> hydrogen. </a:t>
            </a:r>
            <a:r>
              <a:rPr lang="en-US" dirty="0" err="1"/>
              <a:t>Tính</a:t>
            </a:r>
            <a:r>
              <a:rPr lang="en-US" dirty="0"/>
              <a:t> </a:t>
            </a:r>
            <a:r>
              <a:rPr lang="en-US" dirty="0" err="1"/>
              <a:t>số</a:t>
            </a:r>
            <a:r>
              <a:rPr lang="en-US" dirty="0"/>
              <a:t> </a:t>
            </a:r>
            <a:r>
              <a:rPr lang="en-US" dirty="0" err="1"/>
              <a:t>lượng</a:t>
            </a:r>
            <a:r>
              <a:rPr lang="en-US" dirty="0"/>
              <a:t> </a:t>
            </a:r>
            <a:r>
              <a:rPr lang="en-US" dirty="0" err="1"/>
              <a:t>từng</a:t>
            </a:r>
            <a:r>
              <a:rPr lang="en-US" dirty="0"/>
              <a:t> </a:t>
            </a:r>
            <a:r>
              <a:rPr lang="en-US" dirty="0" err="1"/>
              <a:t>loại</a:t>
            </a:r>
            <a:r>
              <a:rPr lang="en-US" dirty="0"/>
              <a:t> nucleotide </a:t>
            </a:r>
            <a:r>
              <a:rPr lang="en-US" dirty="0" err="1"/>
              <a:t>của</a:t>
            </a:r>
            <a:r>
              <a:rPr lang="en-US" dirty="0"/>
              <a:t> gene </a:t>
            </a:r>
            <a:r>
              <a:rPr lang="en-US" dirty="0" err="1"/>
              <a:t>này</a:t>
            </a:r>
            <a:r>
              <a:rPr lang="en-US" dirty="0"/>
              <a:t>.</a:t>
            </a:r>
          </a:p>
        </p:txBody>
      </p:sp>
      <p:pic>
        <p:nvPicPr>
          <p:cNvPr id="3" name="Picture 2"/>
          <p:cNvPicPr>
            <a:picLocks noChangeAspect="1"/>
          </p:cNvPicPr>
          <p:nvPr/>
        </p:nvPicPr>
        <p:blipFill>
          <a:blip r:embed="rId2"/>
          <a:stretch>
            <a:fillRect/>
          </a:stretch>
        </p:blipFill>
        <p:spPr>
          <a:xfrm>
            <a:off x="920228" y="2652310"/>
            <a:ext cx="9962796" cy="1936166"/>
          </a:xfrm>
          <a:prstGeom prst="rect">
            <a:avLst/>
          </a:prstGeom>
        </p:spPr>
      </p:pic>
    </p:spTree>
    <p:extLst>
      <p:ext uri="{BB962C8B-B14F-4D97-AF65-F5344CB8AC3E}">
        <p14:creationId xmlns:p14="http://schemas.microsoft.com/office/powerpoint/2010/main" val="212660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26140"/>
          </a:xfrm>
        </p:spPr>
        <p:txBody>
          <a:bodyPr>
            <a:normAutofit fontScale="90000"/>
          </a:bodyPr>
          <a:lstStyle/>
          <a:p>
            <a:r>
              <a:rPr lang="en-US" dirty="0" err="1"/>
              <a:t>Một</a:t>
            </a:r>
            <a:r>
              <a:rPr lang="en-US" dirty="0"/>
              <a:t> DNA </a:t>
            </a:r>
            <a:r>
              <a:rPr lang="en-US" dirty="0" err="1"/>
              <a:t>có</a:t>
            </a:r>
            <a:r>
              <a:rPr lang="en-US" dirty="0"/>
              <a:t> </a:t>
            </a:r>
            <a:r>
              <a:rPr lang="en-US" dirty="0" err="1"/>
              <a:t>số</a:t>
            </a:r>
            <a:r>
              <a:rPr lang="en-US" dirty="0"/>
              <a:t> </a:t>
            </a:r>
            <a:r>
              <a:rPr lang="en-US" dirty="0" err="1"/>
              <a:t>liên</a:t>
            </a:r>
            <a:r>
              <a:rPr lang="en-US" dirty="0"/>
              <a:t> </a:t>
            </a:r>
            <a:r>
              <a:rPr lang="en-US" dirty="0" err="1"/>
              <a:t>kết</a:t>
            </a:r>
            <a:r>
              <a:rPr lang="en-US" dirty="0"/>
              <a:t> hydrogen </a:t>
            </a:r>
            <a:r>
              <a:rPr lang="en-US" dirty="0" err="1"/>
              <a:t>giữa</a:t>
            </a:r>
            <a:r>
              <a:rPr lang="en-US" dirty="0"/>
              <a:t> </a:t>
            </a:r>
            <a:r>
              <a:rPr lang="en-US" dirty="0" err="1"/>
              <a:t>các</a:t>
            </a:r>
            <a:r>
              <a:rPr lang="en-US" dirty="0"/>
              <a:t> </a:t>
            </a:r>
            <a:r>
              <a:rPr lang="en-US" dirty="0" err="1"/>
              <a:t>cặp</a:t>
            </a:r>
            <a:r>
              <a:rPr lang="en-US" dirty="0"/>
              <a:t> G </a:t>
            </a:r>
            <a:r>
              <a:rPr lang="en-US" dirty="0" err="1"/>
              <a:t>và</a:t>
            </a:r>
            <a:r>
              <a:rPr lang="en-US" dirty="0"/>
              <a:t> C </a:t>
            </a:r>
            <a:r>
              <a:rPr lang="en-US" dirty="0" err="1"/>
              <a:t>bằng</a:t>
            </a:r>
            <a:r>
              <a:rPr lang="en-US" dirty="0"/>
              <a:t> 1,5 </a:t>
            </a:r>
            <a:r>
              <a:rPr lang="en-US" dirty="0" err="1"/>
              <a:t>số</a:t>
            </a:r>
            <a:r>
              <a:rPr lang="en-US" dirty="0"/>
              <a:t> </a:t>
            </a:r>
            <a:r>
              <a:rPr lang="en-US" dirty="0" err="1"/>
              <a:t>liên</a:t>
            </a:r>
            <a:r>
              <a:rPr lang="en-US" dirty="0"/>
              <a:t> </a:t>
            </a:r>
            <a:r>
              <a:rPr lang="en-US" dirty="0" err="1"/>
              <a:t>kết</a:t>
            </a:r>
            <a:r>
              <a:rPr lang="en-US" dirty="0"/>
              <a:t> hydrogen </a:t>
            </a:r>
            <a:r>
              <a:rPr lang="en-US" dirty="0" err="1"/>
              <a:t>giữa</a:t>
            </a:r>
            <a:r>
              <a:rPr lang="en-US" dirty="0"/>
              <a:t> </a:t>
            </a:r>
            <a:r>
              <a:rPr lang="en-US" dirty="0" err="1"/>
              <a:t>các</a:t>
            </a:r>
            <a:r>
              <a:rPr lang="en-US" dirty="0"/>
              <a:t> </a:t>
            </a:r>
            <a:r>
              <a:rPr lang="en-US" dirty="0" err="1"/>
              <a:t>cặp</a:t>
            </a:r>
            <a:r>
              <a:rPr lang="en-US" dirty="0"/>
              <a:t> A </a:t>
            </a:r>
            <a:r>
              <a:rPr lang="en-US" dirty="0" err="1"/>
              <a:t>và</a:t>
            </a:r>
            <a:r>
              <a:rPr lang="en-US" dirty="0"/>
              <a:t> T. </a:t>
            </a:r>
            <a:r>
              <a:rPr lang="en-US" dirty="0" err="1"/>
              <a:t>Tỉ</a:t>
            </a:r>
            <a:r>
              <a:rPr lang="en-US" dirty="0"/>
              <a:t> </a:t>
            </a:r>
            <a:r>
              <a:rPr lang="en-US" dirty="0" err="1"/>
              <a:t>lệ</a:t>
            </a:r>
            <a:r>
              <a:rPr lang="en-US" dirty="0"/>
              <a:t> % </a:t>
            </a:r>
            <a:r>
              <a:rPr lang="en-US" dirty="0" err="1"/>
              <a:t>tương</a:t>
            </a:r>
            <a:r>
              <a:rPr lang="en-US" dirty="0"/>
              <a:t> </a:t>
            </a:r>
            <a:r>
              <a:rPr lang="en-US" dirty="0" err="1"/>
              <a:t>ứng</a:t>
            </a:r>
            <a:r>
              <a:rPr lang="en-US" dirty="0"/>
              <a:t> nucleotide </a:t>
            </a:r>
            <a:r>
              <a:rPr lang="en-US" dirty="0" err="1"/>
              <a:t>của</a:t>
            </a:r>
            <a:r>
              <a:rPr lang="en-US" dirty="0"/>
              <a:t> DNA </a:t>
            </a:r>
            <a:r>
              <a:rPr lang="en-US" dirty="0" err="1"/>
              <a:t>lần</a:t>
            </a:r>
            <a:r>
              <a:rPr lang="en-US" dirty="0"/>
              <a:t> </a:t>
            </a:r>
            <a:r>
              <a:rPr lang="en-US" dirty="0" err="1"/>
              <a:t>lượt</a:t>
            </a:r>
            <a:r>
              <a:rPr lang="en-US" dirty="0"/>
              <a:t> </a:t>
            </a:r>
            <a:r>
              <a:rPr lang="en-US" dirty="0" err="1"/>
              <a:t>là</a:t>
            </a:r>
            <a:r>
              <a:rPr lang="en-US" dirty="0"/>
              <a:t>?</a:t>
            </a:r>
          </a:p>
        </p:txBody>
      </p:sp>
      <p:pic>
        <p:nvPicPr>
          <p:cNvPr id="4" name="Picture 3"/>
          <p:cNvPicPr>
            <a:picLocks noChangeAspect="1"/>
          </p:cNvPicPr>
          <p:nvPr/>
        </p:nvPicPr>
        <p:blipFill>
          <a:blip r:embed="rId2"/>
          <a:stretch>
            <a:fillRect/>
          </a:stretch>
        </p:blipFill>
        <p:spPr>
          <a:xfrm>
            <a:off x="965709" y="2682470"/>
            <a:ext cx="9903031" cy="2770979"/>
          </a:xfrm>
          <a:prstGeom prst="rect">
            <a:avLst/>
          </a:prstGeom>
        </p:spPr>
      </p:pic>
    </p:spTree>
    <p:extLst>
      <p:ext uri="{BB962C8B-B14F-4D97-AF65-F5344CB8AC3E}">
        <p14:creationId xmlns:p14="http://schemas.microsoft.com/office/powerpoint/2010/main" val="158040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020" y="356887"/>
            <a:ext cx="11642125" cy="1727286"/>
          </a:xfrm>
        </p:spPr>
        <p:txBody>
          <a:bodyPr>
            <a:noAutofit/>
          </a:bodyPr>
          <a:lstStyle/>
          <a:p>
            <a:r>
              <a:rPr lang="en-US" sz="2400" dirty="0" err="1"/>
              <a:t>Một</a:t>
            </a:r>
            <a:r>
              <a:rPr lang="en-US" sz="2400" dirty="0"/>
              <a:t> </a:t>
            </a:r>
            <a:r>
              <a:rPr lang="en-US" sz="2400" dirty="0" err="1"/>
              <a:t>đoạn</a:t>
            </a:r>
            <a:r>
              <a:rPr lang="en-US" sz="2400" dirty="0"/>
              <a:t> DNA </a:t>
            </a:r>
            <a:r>
              <a:rPr lang="en-US" sz="2400" dirty="0" err="1"/>
              <a:t>có</a:t>
            </a:r>
            <a:r>
              <a:rPr lang="en-US" sz="2400" dirty="0"/>
              <a:t> </a:t>
            </a:r>
            <a:r>
              <a:rPr lang="en-US" sz="2400" dirty="0" err="1"/>
              <a:t>tổng</a:t>
            </a:r>
            <a:r>
              <a:rPr lang="en-US" sz="2400" dirty="0"/>
              <a:t> </a:t>
            </a:r>
            <a:r>
              <a:rPr lang="en-US" sz="2400" dirty="0" err="1"/>
              <a:t>số</a:t>
            </a:r>
            <a:r>
              <a:rPr lang="en-US" sz="2400" dirty="0"/>
              <a:t> 1200 </a:t>
            </a:r>
            <a:r>
              <a:rPr lang="en-US" sz="2400" dirty="0" err="1"/>
              <a:t>cặp</a:t>
            </a:r>
            <a:r>
              <a:rPr lang="en-US" sz="2400" dirty="0"/>
              <a:t> nucleotide </a:t>
            </a:r>
            <a:r>
              <a:rPr lang="en-US" sz="2400" dirty="0" err="1"/>
              <a:t>và</a:t>
            </a:r>
            <a:r>
              <a:rPr lang="en-US" sz="2400" dirty="0"/>
              <a:t> </a:t>
            </a:r>
            <a:r>
              <a:rPr lang="en-US" sz="2400" dirty="0" err="1"/>
              <a:t>số</a:t>
            </a:r>
            <a:r>
              <a:rPr lang="en-US" sz="2400" dirty="0"/>
              <a:t> </a:t>
            </a:r>
            <a:r>
              <a:rPr lang="en-US" sz="2400" dirty="0" err="1"/>
              <a:t>nucleotdie</a:t>
            </a:r>
            <a:r>
              <a:rPr lang="en-US" sz="2400" dirty="0"/>
              <a:t> </a:t>
            </a:r>
            <a:r>
              <a:rPr lang="en-US" sz="2400" dirty="0" err="1"/>
              <a:t>loại</a:t>
            </a:r>
            <a:r>
              <a:rPr lang="en-US" sz="2400" dirty="0"/>
              <a:t> G </a:t>
            </a:r>
            <a:r>
              <a:rPr lang="en-US" sz="2400" dirty="0" err="1"/>
              <a:t>chiếm</a:t>
            </a:r>
            <a:r>
              <a:rPr lang="en-US" sz="2400" dirty="0"/>
              <a:t> 30% </a:t>
            </a:r>
            <a:r>
              <a:rPr lang="en-US" sz="2400" dirty="0" err="1"/>
              <a:t>tổng</a:t>
            </a:r>
            <a:r>
              <a:rPr lang="en-US" sz="2400" dirty="0"/>
              <a:t> </a:t>
            </a:r>
            <a:r>
              <a:rPr lang="en-US" sz="2400" dirty="0" err="1"/>
              <a:t>số</a:t>
            </a:r>
            <a:r>
              <a:rPr lang="en-US" sz="2400" dirty="0"/>
              <a:t> nucleotide </a:t>
            </a:r>
            <a:r>
              <a:rPr lang="en-US" sz="2400" dirty="0" err="1"/>
              <a:t>của</a:t>
            </a:r>
            <a:r>
              <a:rPr lang="en-US" sz="2400" dirty="0"/>
              <a:t> </a:t>
            </a:r>
            <a:r>
              <a:rPr lang="en-US" sz="2400" dirty="0" err="1"/>
              <a:t>đoạn</a:t>
            </a:r>
            <a:r>
              <a:rPr lang="en-US" sz="2400" dirty="0"/>
              <a:t> DNA. </a:t>
            </a:r>
            <a:r>
              <a:rPr lang="en-US" sz="2400" dirty="0" err="1"/>
              <a:t>Hãy</a:t>
            </a:r>
            <a:r>
              <a:rPr lang="en-US" sz="2400" dirty="0"/>
              <a:t> </a:t>
            </a:r>
            <a:r>
              <a:rPr lang="en-US" sz="2400" dirty="0" err="1"/>
              <a:t>xác</a:t>
            </a:r>
            <a:r>
              <a:rPr lang="en-US" sz="2400" dirty="0"/>
              <a:t> </a:t>
            </a:r>
            <a:r>
              <a:rPr lang="en-US" sz="2400" dirty="0" err="1"/>
              <a:t>định</a:t>
            </a:r>
            <a:r>
              <a:rPr lang="en-US" sz="2400" dirty="0"/>
              <a:t>:</a:t>
            </a:r>
            <a:br>
              <a:rPr lang="en-US" sz="2400" dirty="0"/>
            </a:br>
            <a:r>
              <a:rPr lang="en-US" sz="2400" dirty="0"/>
              <a:t>a) </a:t>
            </a:r>
            <a:r>
              <a:rPr lang="en-US" sz="2400" dirty="0" err="1"/>
              <a:t>Chiều</a:t>
            </a:r>
            <a:r>
              <a:rPr lang="en-US" sz="2400" dirty="0"/>
              <a:t> </a:t>
            </a:r>
            <a:r>
              <a:rPr lang="en-US" sz="2400" dirty="0" err="1"/>
              <a:t>dài</a:t>
            </a:r>
            <a:r>
              <a:rPr lang="en-US" sz="2400" dirty="0"/>
              <a:t> </a:t>
            </a:r>
            <a:r>
              <a:rPr lang="en-US" sz="2400" dirty="0" err="1"/>
              <a:t>của</a:t>
            </a:r>
            <a:r>
              <a:rPr lang="en-US" sz="2400" dirty="0"/>
              <a:t> </a:t>
            </a:r>
            <a:r>
              <a:rPr lang="en-US" sz="2400" dirty="0" err="1"/>
              <a:t>đoạn</a:t>
            </a:r>
            <a:r>
              <a:rPr lang="en-US" sz="2400" dirty="0"/>
              <a:t> DNA.</a:t>
            </a:r>
            <a:br>
              <a:rPr lang="en-US" sz="2400" dirty="0"/>
            </a:br>
            <a:r>
              <a:rPr lang="en-US" sz="2400" dirty="0"/>
              <a:t>b) </a:t>
            </a:r>
            <a:r>
              <a:rPr lang="en-US" sz="2400" dirty="0" err="1"/>
              <a:t>Số</a:t>
            </a:r>
            <a:r>
              <a:rPr lang="en-US" sz="2400" dirty="0"/>
              <a:t> nucleotide </a:t>
            </a:r>
            <a:r>
              <a:rPr lang="en-US" sz="2400" dirty="0" err="1"/>
              <a:t>mỗi</a:t>
            </a:r>
            <a:r>
              <a:rPr lang="en-US" sz="2400" dirty="0"/>
              <a:t> </a:t>
            </a:r>
            <a:r>
              <a:rPr lang="en-US" sz="2400" dirty="0" err="1"/>
              <a:t>loại</a:t>
            </a:r>
            <a:r>
              <a:rPr lang="en-US" sz="2400" dirty="0"/>
              <a:t> </a:t>
            </a:r>
            <a:r>
              <a:rPr lang="en-US" sz="2400" dirty="0" err="1"/>
              <a:t>của</a:t>
            </a:r>
            <a:r>
              <a:rPr lang="en-US" sz="2400" dirty="0"/>
              <a:t> </a:t>
            </a:r>
            <a:r>
              <a:rPr lang="en-US" sz="2400" dirty="0" err="1"/>
              <a:t>đoạn</a:t>
            </a:r>
            <a:r>
              <a:rPr lang="en-US" sz="2400" dirty="0"/>
              <a:t> DNA.</a:t>
            </a:r>
            <a:br>
              <a:rPr lang="en-US" sz="2400" dirty="0"/>
            </a:br>
            <a:r>
              <a:rPr lang="en-US" sz="2400" dirty="0"/>
              <a:t>c) </a:t>
            </a:r>
            <a:r>
              <a:rPr lang="en-US" sz="2400" dirty="0" err="1"/>
              <a:t>Số</a:t>
            </a:r>
            <a:r>
              <a:rPr lang="en-US" sz="2400" dirty="0"/>
              <a:t> </a:t>
            </a:r>
            <a:r>
              <a:rPr lang="en-US" sz="2400" dirty="0" err="1"/>
              <a:t>liên</a:t>
            </a:r>
            <a:r>
              <a:rPr lang="en-US" sz="2400" dirty="0"/>
              <a:t> </a:t>
            </a:r>
            <a:r>
              <a:rPr lang="en-US" sz="2400" dirty="0" err="1"/>
              <a:t>kết</a:t>
            </a:r>
            <a:r>
              <a:rPr lang="en-US" sz="2400" dirty="0"/>
              <a:t> hydrogen </a:t>
            </a:r>
            <a:r>
              <a:rPr lang="en-US" sz="2400" dirty="0" err="1"/>
              <a:t>của</a:t>
            </a:r>
            <a:r>
              <a:rPr lang="en-US" sz="2400" dirty="0"/>
              <a:t> </a:t>
            </a:r>
            <a:r>
              <a:rPr lang="en-US" sz="2400" dirty="0" err="1"/>
              <a:t>đoạn</a:t>
            </a:r>
            <a:r>
              <a:rPr lang="en-US" sz="2400" dirty="0"/>
              <a:t> DNA.</a:t>
            </a:r>
          </a:p>
        </p:txBody>
      </p:sp>
      <p:pic>
        <p:nvPicPr>
          <p:cNvPr id="3" name="Picture 2"/>
          <p:cNvPicPr>
            <a:picLocks noChangeAspect="1"/>
          </p:cNvPicPr>
          <p:nvPr/>
        </p:nvPicPr>
        <p:blipFill>
          <a:blip r:embed="rId2"/>
          <a:stretch>
            <a:fillRect/>
          </a:stretch>
        </p:blipFill>
        <p:spPr>
          <a:xfrm>
            <a:off x="37260" y="2222066"/>
            <a:ext cx="12055885" cy="4473328"/>
          </a:xfrm>
          <a:prstGeom prst="rect">
            <a:avLst/>
          </a:prstGeom>
        </p:spPr>
      </p:pic>
    </p:spTree>
    <p:extLst>
      <p:ext uri="{BB962C8B-B14F-4D97-AF65-F5344CB8AC3E}">
        <p14:creationId xmlns:p14="http://schemas.microsoft.com/office/powerpoint/2010/main" val="209242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35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87EFA31-9DA5-68B8-0971-415C3B7235DF}"/>
              </a:ext>
            </a:extLst>
          </p:cNvPr>
          <p:cNvSpPr/>
          <p:nvPr/>
        </p:nvSpPr>
        <p:spPr>
          <a:xfrm>
            <a:off x="9396442" y="206390"/>
            <a:ext cx="2795558" cy="5232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Cấu trúc virus</a:t>
            </a:r>
          </a:p>
        </p:txBody>
      </p:sp>
      <p:grpSp>
        <p:nvGrpSpPr>
          <p:cNvPr id="16" name="Group 15">
            <a:extLst>
              <a:ext uri="{FF2B5EF4-FFF2-40B4-BE49-F238E27FC236}">
                <a16:creationId xmlns="" xmlns:a16="http://schemas.microsoft.com/office/drawing/2014/main" id="{4FF8B6B4-1E83-1F89-B3D6-4B64F4241C07}"/>
              </a:ext>
            </a:extLst>
          </p:cNvPr>
          <p:cNvGrpSpPr/>
          <p:nvPr/>
        </p:nvGrpSpPr>
        <p:grpSpPr>
          <a:xfrm>
            <a:off x="0" y="127853"/>
            <a:ext cx="11645978" cy="6681291"/>
            <a:chOff x="0" y="127853"/>
            <a:chExt cx="11645978" cy="6681291"/>
          </a:xfrm>
        </p:grpSpPr>
        <p:pic>
          <p:nvPicPr>
            <p:cNvPr id="7172" name="Picture 4" descr="Structure of the aids virus Royalty Free Vector Image">
              <a:extLst>
                <a:ext uri="{FF2B5EF4-FFF2-40B4-BE49-F238E27FC236}">
                  <a16:creationId xmlns="" xmlns:a16="http://schemas.microsoft.com/office/drawing/2014/main" id="{19535D03-6811-8264-B6D2-883C9DF97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14" b="15647"/>
            <a:stretch/>
          </p:blipFill>
          <p:spPr bwMode="auto">
            <a:xfrm>
              <a:off x="0" y="127853"/>
              <a:ext cx="8310825" cy="6681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7208E1A7-E99F-DA03-F849-F0F68C1CF7F1}"/>
                </a:ext>
              </a:extLst>
            </p:cNvPr>
            <p:cNvSpPr txBox="1"/>
            <p:nvPr/>
          </p:nvSpPr>
          <p:spPr>
            <a:xfrm>
              <a:off x="8171399" y="1839087"/>
              <a:ext cx="3474579" cy="1078950"/>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Chất di truyền </a:t>
              </a:r>
              <a:r>
                <a:rPr lang="en-US" sz="2800" b="1" i="0">
                  <a:solidFill>
                    <a:schemeClr val="bg1"/>
                  </a:solidFill>
                  <a:effectLst/>
                  <a:latin typeface="Arial" panose="020B0604020202020204" pitchFamily="34" charset="0"/>
                  <a:cs typeface="Arial" panose="020B0604020202020204" pitchFamily="34" charset="0"/>
                </a:rPr>
                <a:t>(DNA hoặc RNA)</a:t>
              </a:r>
              <a:endParaRPr lang="en-US" sz="2800" b="1">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 xmlns:a16="http://schemas.microsoft.com/office/drawing/2014/main" id="{09D79B57-8171-63FC-3F63-27835043F06A}"/>
                </a:ext>
              </a:extLst>
            </p:cNvPr>
            <p:cNvCxnSpPr>
              <a:cxnSpLocks/>
            </p:cNvCxnSpPr>
            <p:nvPr/>
          </p:nvCxnSpPr>
          <p:spPr>
            <a:xfrm flipV="1">
              <a:off x="4201752" y="2378562"/>
              <a:ext cx="3865163" cy="828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EE1F56B3-90A5-B090-2CBA-5FDEE0BF1EEC}"/>
                </a:ext>
              </a:extLst>
            </p:cNvPr>
            <p:cNvCxnSpPr/>
            <p:nvPr/>
          </p:nvCxnSpPr>
          <p:spPr>
            <a:xfrm>
              <a:off x="6215676" y="3741747"/>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92F5643C-0E89-D613-E9C3-399C42351C90}"/>
                </a:ext>
              </a:extLst>
            </p:cNvPr>
            <p:cNvSpPr txBox="1"/>
            <p:nvPr/>
          </p:nvSpPr>
          <p:spPr>
            <a:xfrm>
              <a:off x="8418231" y="3437373"/>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protein</a:t>
              </a:r>
            </a:p>
          </p:txBody>
        </p:sp>
        <p:cxnSp>
          <p:nvCxnSpPr>
            <p:cNvPr id="11" name="Straight Connector 10">
              <a:extLst>
                <a:ext uri="{FF2B5EF4-FFF2-40B4-BE49-F238E27FC236}">
                  <a16:creationId xmlns="" xmlns:a16="http://schemas.microsoft.com/office/drawing/2014/main" id="{D82A38E2-F60B-7C33-116B-9630D074E4A0}"/>
                </a:ext>
              </a:extLst>
            </p:cNvPr>
            <p:cNvCxnSpPr/>
            <p:nvPr/>
          </p:nvCxnSpPr>
          <p:spPr>
            <a:xfrm>
              <a:off x="6468117" y="4734685"/>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37D57B2B-89A6-A1BC-98CA-E28F94D232E5}"/>
                </a:ext>
              </a:extLst>
            </p:cNvPr>
            <p:cNvSpPr txBox="1"/>
            <p:nvPr/>
          </p:nvSpPr>
          <p:spPr>
            <a:xfrm>
              <a:off x="8681892" y="4453742"/>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ngoài</a:t>
              </a:r>
            </a:p>
          </p:txBody>
        </p:sp>
        <p:cxnSp>
          <p:nvCxnSpPr>
            <p:cNvPr id="13" name="Straight Connector 12">
              <a:extLst>
                <a:ext uri="{FF2B5EF4-FFF2-40B4-BE49-F238E27FC236}">
                  <a16:creationId xmlns="" xmlns:a16="http://schemas.microsoft.com/office/drawing/2014/main" id="{57C9809D-1876-8FDB-85BE-0C8A7031C471}"/>
                </a:ext>
              </a:extLst>
            </p:cNvPr>
            <p:cNvCxnSpPr/>
            <p:nvPr/>
          </p:nvCxnSpPr>
          <p:spPr>
            <a:xfrm>
              <a:off x="5420542" y="6097871"/>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751B360A-8C06-97AA-9205-3872A1E1AEC1}"/>
                </a:ext>
              </a:extLst>
            </p:cNvPr>
            <p:cNvSpPr txBox="1"/>
            <p:nvPr/>
          </p:nvSpPr>
          <p:spPr>
            <a:xfrm>
              <a:off x="7578510" y="5751054"/>
              <a:ext cx="3153067"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Gai glycoprotein</a:t>
              </a:r>
            </a:p>
          </p:txBody>
        </p:sp>
      </p:grpSp>
    </p:spTree>
    <p:extLst>
      <p:ext uri="{BB962C8B-B14F-4D97-AF65-F5344CB8AC3E}">
        <p14:creationId xmlns:p14="http://schemas.microsoft.com/office/powerpoint/2010/main" val="24023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 xmlns:a16="http://schemas.microsoft.com/office/drawing/2014/main" id="{F7DA9BAF-92AC-6B58-C9F1-DADEFCCF0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8204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4419CCE0-F6FC-098B-FC37-24F4F772F954}"/>
              </a:ext>
            </a:extLst>
          </p:cNvPr>
          <p:cNvSpPr/>
          <p:nvPr/>
        </p:nvSpPr>
        <p:spPr>
          <a:xfrm>
            <a:off x="2748809" y="1307086"/>
            <a:ext cx="1969045" cy="628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Ribosome </a:t>
            </a:r>
          </a:p>
        </p:txBody>
      </p:sp>
    </p:spTree>
    <p:extLst>
      <p:ext uri="{BB962C8B-B14F-4D97-AF65-F5344CB8AC3E}">
        <p14:creationId xmlns:p14="http://schemas.microsoft.com/office/powerpoint/2010/main" val="203848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are the differences between RNA and DNA? | TEL Gurus Questionnaire">
            <a:extLst>
              <a:ext uri="{FF2B5EF4-FFF2-40B4-BE49-F238E27FC236}">
                <a16:creationId xmlns="" xmlns:a16="http://schemas.microsoft.com/office/drawing/2014/main" id="{AC3EFA75-EF0A-FE10-1CF2-192FF36AF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52"/>
          <a:stretch/>
        </p:blipFill>
        <p:spPr bwMode="auto">
          <a:xfrm>
            <a:off x="1031037" y="431955"/>
            <a:ext cx="10287000" cy="613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31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CC670F-05B9-4BB7-BA2C-0DE5B5C1E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1307</TotalTime>
  <Words>3658</Words>
  <Application>Microsoft Office PowerPoint</Application>
  <PresentationFormat>Widescreen</PresentationFormat>
  <Paragraphs>326</Paragraphs>
  <Slides>70</Slides>
  <Notes>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70</vt:i4>
      </vt:variant>
    </vt:vector>
  </HeadingPairs>
  <TitlesOfParts>
    <vt:vector size="87" baseType="lpstr">
      <vt:lpstr>微软雅黑</vt:lpstr>
      <vt:lpstr>#9Slide02 Noi dung dai</vt:lpstr>
      <vt:lpstr>Aachen</vt:lpstr>
      <vt:lpstr>Arial</vt:lpstr>
      <vt:lpstr>Calibri</vt:lpstr>
      <vt:lpstr>黑体</vt:lpstr>
      <vt:lpstr>Tahoma</vt:lpstr>
      <vt:lpstr>Times</vt:lpstr>
      <vt:lpstr>Times New Roman</vt:lpstr>
      <vt:lpstr>Times New Roman </vt:lpstr>
      <vt:lpstr>Trebuchet MS</vt:lpstr>
      <vt:lpstr>Wingdings</vt:lpstr>
      <vt:lpstr>Wingdings 2</vt:lpstr>
      <vt:lpstr>SlateVTI</vt:lpstr>
      <vt:lpstr>Office Theme</vt:lpstr>
      <vt:lpstr>1_SlateVTI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gene có tổng số 3598 liên kết hóa trị và có 2120 liên kết hydrogen. Tính số lượng từng loại nucleotide của gene này.</vt:lpstr>
      <vt:lpstr>Một DNA có số liên kết hydrogen giữa các cặp G và C bằng 1,5 số liên kết hydrogen giữa các cặp A và T. Tỉ lệ % tương ứng nucleotide của DNA lần lượt là?</vt:lpstr>
      <vt:lpstr>Một đoạn DNA có tổng số 1200 cặp nucleotide và số nucleotdie loại G chiếm 30% tổng số nucleotide của đoạn DNA. Hãy xác định: a) Chiều dài của đoạn DNA. b) Số nucleotide mỗi loại của đoạn DNA. c) Số liên kết hydrogen của đoạn DNA.</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Microsoft account</cp:lastModifiedBy>
  <cp:revision>96</cp:revision>
  <dcterms:created xsi:type="dcterms:W3CDTF">2024-01-13T15:40:36Z</dcterms:created>
  <dcterms:modified xsi:type="dcterms:W3CDTF">2024-10-15T02:06:58Z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