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7" r:id="rId2"/>
    <p:sldId id="256" r:id="rId3"/>
    <p:sldId id="259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93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0" r:id="rId32"/>
    <p:sldId id="291" r:id="rId33"/>
    <p:sldId id="292" r:id="rId34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8000"/>
    <a:srgbClr val="00CC00"/>
    <a:srgbClr val="00FF00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>
      <p:cViewPr varScale="1">
        <p:scale>
          <a:sx n="98" d="100"/>
          <a:sy n="98" d="100"/>
        </p:scale>
        <p:origin x="402" y="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FE8F72-9BA3-4929-AD62-952C44115D57}" type="datetimeFigureOut">
              <a:rPr lang="en-US" smtClean="0"/>
              <a:pPr/>
              <a:t>8/8/2022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615BF2-2FA4-4D5D-806E-52B1382DA9D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960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6387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68197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6387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66638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6387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69229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20483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27661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20483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33978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20483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48406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pPr/>
              <a:t>8/8/2022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0757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pPr/>
              <a:t>8/8/2022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7241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pPr/>
              <a:t>8/8/2022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0010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pPr/>
              <a:t>8/8/2022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7854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pPr/>
              <a:t>8/8/2022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5996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pPr/>
              <a:t>8/8/2022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4229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pPr/>
              <a:t>8/8/2022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0916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pPr/>
              <a:t>8/8/2022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4848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pPr/>
              <a:t>8/8/2022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6886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pPr/>
              <a:t>8/8/2022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839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pPr/>
              <a:t>8/8/2022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7843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5EB4B6-BD15-4E68-8BFA-8A2D3AAA4790}" type="datetimeFigureOut">
              <a:rPr lang="en-US" smtClean="0"/>
              <a:pPr/>
              <a:t>8/8/2022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26279-CC7E-44C3-BE74-6057693754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483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6.png"/><Relationship Id="rId18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12" Type="http://schemas.microsoft.com/office/2007/relationships/hdphoto" Target="../media/hdphoto4.wdp"/><Relationship Id="rId17" Type="http://schemas.openxmlformats.org/officeDocument/2006/relationships/slide" Target="slide2.xml"/><Relationship Id="rId2" Type="http://schemas.openxmlformats.org/officeDocument/2006/relationships/audio" Target="../media/media1.MP3"/><Relationship Id="rId16" Type="http://schemas.microsoft.com/office/2007/relationships/hdphoto" Target="../media/hdphoto6.wdp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5.png"/><Relationship Id="rId5" Type="http://schemas.openxmlformats.org/officeDocument/2006/relationships/image" Target="../media/image2.png"/><Relationship Id="rId15" Type="http://schemas.openxmlformats.org/officeDocument/2006/relationships/image" Target="../media/image7.png"/><Relationship Id="rId10" Type="http://schemas.microsoft.com/office/2007/relationships/hdphoto" Target="../media/hdphoto3.wdp"/><Relationship Id="rId19" Type="http://schemas.openxmlformats.org/officeDocument/2006/relationships/image" Target="../media/image9.png"/><Relationship Id="rId4" Type="http://schemas.openxmlformats.org/officeDocument/2006/relationships/image" Target="../media/image1.jpeg"/><Relationship Id="rId9" Type="http://schemas.openxmlformats.org/officeDocument/2006/relationships/image" Target="../media/image4.png"/><Relationship Id="rId14" Type="http://schemas.microsoft.com/office/2007/relationships/hdphoto" Target="../media/hdphoto5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6.png"/><Relationship Id="rId18" Type="http://schemas.openxmlformats.org/officeDocument/2006/relationships/image" Target="../media/image18.png"/><Relationship Id="rId26" Type="http://schemas.microsoft.com/office/2007/relationships/hdphoto" Target="../media/hdphoto13.wdp"/><Relationship Id="rId3" Type="http://schemas.openxmlformats.org/officeDocument/2006/relationships/image" Target="../media/image11.png"/><Relationship Id="rId21" Type="http://schemas.openxmlformats.org/officeDocument/2006/relationships/image" Target="../media/image20.png"/><Relationship Id="rId7" Type="http://schemas.openxmlformats.org/officeDocument/2006/relationships/image" Target="../media/image13.png"/><Relationship Id="rId12" Type="http://schemas.openxmlformats.org/officeDocument/2006/relationships/slide" Target="slide4.xml"/><Relationship Id="rId17" Type="http://schemas.openxmlformats.org/officeDocument/2006/relationships/slide" Target="slide3.xml"/><Relationship Id="rId25" Type="http://schemas.openxmlformats.org/officeDocument/2006/relationships/image" Target="../media/image23.png"/><Relationship Id="rId2" Type="http://schemas.openxmlformats.org/officeDocument/2006/relationships/image" Target="../media/image10.jpeg"/><Relationship Id="rId16" Type="http://schemas.openxmlformats.org/officeDocument/2006/relationships/slide" Target="slide6.xml"/><Relationship Id="rId20" Type="http://schemas.microsoft.com/office/2007/relationships/hdphoto" Target="../media/hdphoto11.wdp"/><Relationship Id="rId1" Type="http://schemas.openxmlformats.org/officeDocument/2006/relationships/slideLayout" Target="../slideLayouts/slideLayout1.xml"/><Relationship Id="rId6" Type="http://schemas.microsoft.com/office/2007/relationships/hdphoto" Target="../media/hdphoto8.wdp"/><Relationship Id="rId11" Type="http://schemas.microsoft.com/office/2007/relationships/hdphoto" Target="../media/hdphoto10.wdp"/><Relationship Id="rId24" Type="http://schemas.openxmlformats.org/officeDocument/2006/relationships/image" Target="../media/image22.png"/><Relationship Id="rId5" Type="http://schemas.openxmlformats.org/officeDocument/2006/relationships/image" Target="../media/image12.png"/><Relationship Id="rId15" Type="http://schemas.openxmlformats.org/officeDocument/2006/relationships/image" Target="../media/image17.png"/><Relationship Id="rId23" Type="http://schemas.openxmlformats.org/officeDocument/2006/relationships/image" Target="../media/image21.png"/><Relationship Id="rId28" Type="http://schemas.microsoft.com/office/2007/relationships/hdphoto" Target="../media/hdphoto14.wdp"/><Relationship Id="rId10" Type="http://schemas.openxmlformats.org/officeDocument/2006/relationships/image" Target="../media/image15.png"/><Relationship Id="rId19" Type="http://schemas.openxmlformats.org/officeDocument/2006/relationships/image" Target="../media/image19.png"/><Relationship Id="rId4" Type="http://schemas.microsoft.com/office/2007/relationships/hdphoto" Target="../media/hdphoto7.wdp"/><Relationship Id="rId9" Type="http://schemas.microsoft.com/office/2007/relationships/hdphoto" Target="../media/hdphoto9.wdp"/><Relationship Id="rId14" Type="http://schemas.openxmlformats.org/officeDocument/2006/relationships/slide" Target="slide5.xml"/><Relationship Id="rId22" Type="http://schemas.microsoft.com/office/2007/relationships/hdphoto" Target="../media/hdphoto12.wdp"/><Relationship Id="rId27" Type="http://schemas.openxmlformats.org/officeDocument/2006/relationships/image" Target="../media/image2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gif"/><Relationship Id="rId4" Type="http://schemas.openxmlformats.org/officeDocument/2006/relationships/image" Target="../media/image29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gif"/><Relationship Id="rId4" Type="http://schemas.openxmlformats.org/officeDocument/2006/relationships/image" Target="../media/image29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gif"/><Relationship Id="rId4" Type="http://schemas.openxmlformats.org/officeDocument/2006/relationships/image" Target="../media/image29.gi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17.wdp"/><Relationship Id="rId3" Type="http://schemas.openxmlformats.org/officeDocument/2006/relationships/slide" Target="slide2.xml"/><Relationship Id="rId7" Type="http://schemas.microsoft.com/office/2007/relationships/hdphoto" Target="../media/hdphoto2.wdp"/><Relationship Id="rId12" Type="http://schemas.openxmlformats.org/officeDocument/2006/relationships/image" Target="../media/image2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microsoft.com/office/2007/relationships/hdphoto" Target="../media/hdphoto5.wdp"/><Relationship Id="rId5" Type="http://schemas.microsoft.com/office/2007/relationships/hdphoto" Target="../media/hdphoto15.wdp"/><Relationship Id="rId10" Type="http://schemas.openxmlformats.org/officeDocument/2006/relationships/image" Target="../media/image6.png"/><Relationship Id="rId4" Type="http://schemas.openxmlformats.org/officeDocument/2006/relationships/image" Target="../media/image25.png"/><Relationship Id="rId9" Type="http://schemas.microsoft.com/office/2007/relationships/hdphoto" Target="../media/hdphoto16.wdp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gif"/><Relationship Id="rId4" Type="http://schemas.openxmlformats.org/officeDocument/2006/relationships/image" Target="../media/image3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17.wdp"/><Relationship Id="rId3" Type="http://schemas.openxmlformats.org/officeDocument/2006/relationships/slide" Target="slide2.xml"/><Relationship Id="rId7" Type="http://schemas.microsoft.com/office/2007/relationships/hdphoto" Target="../media/hdphoto2.wdp"/><Relationship Id="rId12" Type="http://schemas.openxmlformats.org/officeDocument/2006/relationships/image" Target="../media/image2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microsoft.com/office/2007/relationships/hdphoto" Target="../media/hdphoto5.wdp"/><Relationship Id="rId5" Type="http://schemas.microsoft.com/office/2007/relationships/hdphoto" Target="../media/hdphoto15.wdp"/><Relationship Id="rId10" Type="http://schemas.openxmlformats.org/officeDocument/2006/relationships/image" Target="../media/image6.png"/><Relationship Id="rId4" Type="http://schemas.openxmlformats.org/officeDocument/2006/relationships/image" Target="../media/image25.png"/><Relationship Id="rId9" Type="http://schemas.microsoft.com/office/2007/relationships/hdphoto" Target="../media/hdphoto16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17.wdp"/><Relationship Id="rId3" Type="http://schemas.openxmlformats.org/officeDocument/2006/relationships/slide" Target="slide2.xml"/><Relationship Id="rId7" Type="http://schemas.microsoft.com/office/2007/relationships/hdphoto" Target="../media/hdphoto2.wdp"/><Relationship Id="rId12" Type="http://schemas.openxmlformats.org/officeDocument/2006/relationships/image" Target="../media/image2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microsoft.com/office/2007/relationships/hdphoto" Target="../media/hdphoto5.wdp"/><Relationship Id="rId5" Type="http://schemas.microsoft.com/office/2007/relationships/hdphoto" Target="../media/hdphoto15.wdp"/><Relationship Id="rId10" Type="http://schemas.openxmlformats.org/officeDocument/2006/relationships/image" Target="../media/image6.png"/><Relationship Id="rId4" Type="http://schemas.openxmlformats.org/officeDocument/2006/relationships/image" Target="../media/image25.png"/><Relationship Id="rId9" Type="http://schemas.microsoft.com/office/2007/relationships/hdphoto" Target="../media/hdphoto16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17.wdp"/><Relationship Id="rId3" Type="http://schemas.openxmlformats.org/officeDocument/2006/relationships/slide" Target="slide2.xml"/><Relationship Id="rId7" Type="http://schemas.microsoft.com/office/2007/relationships/hdphoto" Target="../media/hdphoto2.wdp"/><Relationship Id="rId12" Type="http://schemas.openxmlformats.org/officeDocument/2006/relationships/image" Target="../media/image2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microsoft.com/office/2007/relationships/hdphoto" Target="../media/hdphoto5.wdp"/><Relationship Id="rId5" Type="http://schemas.microsoft.com/office/2007/relationships/hdphoto" Target="../media/hdphoto15.wdp"/><Relationship Id="rId10" Type="http://schemas.openxmlformats.org/officeDocument/2006/relationships/image" Target="../media/image6.png"/><Relationship Id="rId4" Type="http://schemas.openxmlformats.org/officeDocument/2006/relationships/image" Target="../media/image25.png"/><Relationship Id="rId9" Type="http://schemas.microsoft.com/office/2007/relationships/hdphoto" Target="../media/hdphoto16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47650"/>
            <a:ext cx="9144000" cy="539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101071" y="2624886"/>
            <a:ext cx="2223742" cy="2901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43850" y="148662"/>
            <a:ext cx="4209143" cy="4209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\Desktop\Giai cuu con vat\historieta-linda-de-los-ciervos-47108548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17000" y1="15657" x2="20500" y2="27086"/>
                        <a14:foregroundMark x1="27625" y1="69029" x2="30750" y2="75657"/>
                        <a14:foregroundMark x1="96375" y1="86171" x2="98625" y2="89486"/>
                        <a14:foregroundMark x1="90625" y1="96457" x2="91125" y2="993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36336">
            <a:off x="2046882" y="2112868"/>
            <a:ext cx="780611" cy="728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7594" y="3410355"/>
            <a:ext cx="2201172" cy="2123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394" y="1735555"/>
            <a:ext cx="3446522" cy="4112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-713117"/>
            <a:ext cx="4114800" cy="2678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2667000" y="471605"/>
            <a:ext cx="3352800" cy="116955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CỨU</a:t>
            </a:r>
          </a:p>
          <a:p>
            <a:pPr algn="ctr"/>
            <a:r>
              <a:rPr lang="en-US" sz="35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 XANH</a:t>
            </a:r>
            <a:endParaRPr lang="en-US" sz="35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1" descr="C:\Users\ADMIN\Desktop\Tai nguyen thiet ke tro choi\Angry birds epic birds\1505573783630 (2).pn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5594" y="1965789"/>
            <a:ext cx="1261404" cy="7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 cstate="print"/>
          <a:stretch>
            <a:fillRect/>
          </a:stretch>
        </p:blipFill>
        <p:spPr>
          <a:xfrm>
            <a:off x="9677400" y="45051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299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9200" y="57151"/>
            <a:ext cx="5562600" cy="452675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1275" name="Text Box 11"/>
          <p:cNvSpPr txBox="1">
            <a:spLocks noChangeArrowheads="1"/>
          </p:cNvSpPr>
          <p:nvPr/>
        </p:nvSpPr>
        <p:spPr bwMode="auto">
          <a:xfrm>
            <a:off x="6934200" y="228601"/>
            <a:ext cx="2057400" cy="364933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99"/>
            </a:solidFill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eaLnBrk="1" hangingPunct="1">
              <a:lnSpc>
                <a:spcPct val="150000"/>
              </a:lnSpc>
              <a:spcBef>
                <a:spcPts val="150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en-US" sz="2200" b="1" i="1" dirty="0" smtClean="0">
                <a:solidFill>
                  <a:srgbClr val="0000FF"/>
                </a:solidFill>
                <a:latin typeface="Times New Roman" pitchFamily="18" charset="0"/>
              </a:rPr>
              <a:t>Các </a:t>
            </a:r>
            <a:r>
              <a:rPr lang="en-US" altLang="en-US" sz="2200" b="1" i="1" dirty="0">
                <a:solidFill>
                  <a:srgbClr val="0000FF"/>
                </a:solidFill>
                <a:latin typeface="Times New Roman" pitchFamily="18" charset="0"/>
              </a:rPr>
              <a:t>đường nối liền </a:t>
            </a:r>
            <a:r>
              <a:rPr lang="en-US" altLang="en-US" sz="2200" b="1" i="1" dirty="0" smtClean="0">
                <a:solidFill>
                  <a:srgbClr val="0000FF"/>
                </a:solidFill>
                <a:latin typeface="Times New Roman" pitchFamily="18" charset="0"/>
              </a:rPr>
              <a:t>điểm </a:t>
            </a:r>
            <a:r>
              <a:rPr lang="en-US" altLang="en-US" sz="2200" b="1" i="1" dirty="0">
                <a:solidFill>
                  <a:srgbClr val="0000FF"/>
                </a:solidFill>
                <a:latin typeface="Times New Roman" pitchFamily="18" charset="0"/>
              </a:rPr>
              <a:t>cực Bắc và Nam trên bề </a:t>
            </a:r>
            <a:r>
              <a:rPr lang="en-US" altLang="en-US" sz="2200" b="1" i="1" dirty="0" smtClean="0">
                <a:solidFill>
                  <a:srgbClr val="0000FF"/>
                </a:solidFill>
                <a:latin typeface="Times New Roman" pitchFamily="18" charset="0"/>
              </a:rPr>
              <a:t>m</a:t>
            </a:r>
            <a:r>
              <a:rPr lang="vi-VN" altLang="en-US" sz="2200" b="1" i="1" dirty="0" smtClean="0">
                <a:solidFill>
                  <a:srgbClr val="0000FF"/>
                </a:solidFill>
                <a:latin typeface="Times New Roman" pitchFamily="18" charset="0"/>
              </a:rPr>
              <a:t>ặ</a:t>
            </a:r>
            <a:r>
              <a:rPr lang="en-US" altLang="en-US" sz="2200" b="1" i="1" dirty="0" smtClean="0">
                <a:solidFill>
                  <a:srgbClr val="0000FF"/>
                </a:solidFill>
                <a:latin typeface="Times New Roman" pitchFamily="18" charset="0"/>
              </a:rPr>
              <a:t>t qu</a:t>
            </a:r>
            <a:r>
              <a:rPr lang="vi-VN" altLang="en-US" sz="2200" b="1" i="1" dirty="0" smtClean="0">
                <a:solidFill>
                  <a:srgbClr val="0000FF"/>
                </a:solidFill>
                <a:latin typeface="Times New Roman" pitchFamily="18" charset="0"/>
              </a:rPr>
              <a:t>ả</a:t>
            </a:r>
            <a:r>
              <a:rPr lang="en-US" altLang="en-US" sz="2200" b="1" i="1" dirty="0" smtClean="0">
                <a:solidFill>
                  <a:srgbClr val="0000FF"/>
                </a:solidFill>
                <a:latin typeface="Times New Roman" pitchFamily="18" charset="0"/>
              </a:rPr>
              <a:t> địa </a:t>
            </a:r>
            <a:r>
              <a:rPr lang="en-US" altLang="en-US" sz="2200" b="1" i="1" dirty="0">
                <a:solidFill>
                  <a:srgbClr val="0000FF"/>
                </a:solidFill>
                <a:latin typeface="Times New Roman" pitchFamily="18" charset="0"/>
              </a:rPr>
              <a:t>cầu là những đường </a:t>
            </a:r>
            <a:r>
              <a:rPr lang="en-US" altLang="en-US" sz="2200" b="1" i="1" dirty="0" smtClean="0">
                <a:solidFill>
                  <a:srgbClr val="0000FF"/>
                </a:solidFill>
                <a:latin typeface="Times New Roman" pitchFamily="18" charset="0"/>
              </a:rPr>
              <a:t>gì?</a:t>
            </a:r>
            <a:endParaRPr lang="en-US" altLang="en-US" sz="2200" b="1" i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11278" name="Line 14"/>
          <p:cNvSpPr>
            <a:spLocks noChangeShapeType="1"/>
          </p:cNvSpPr>
          <p:nvPr/>
        </p:nvSpPr>
        <p:spPr bwMode="auto">
          <a:xfrm flipH="1" flipV="1">
            <a:off x="2286001" y="3028950"/>
            <a:ext cx="5029199" cy="228600"/>
          </a:xfrm>
          <a:prstGeom prst="line">
            <a:avLst/>
          </a:prstGeom>
          <a:noFill/>
          <a:ln w="28440" cap="sq">
            <a:solidFill>
              <a:srgbClr val="0000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1" name="Line 14"/>
          <p:cNvSpPr>
            <a:spLocks noChangeShapeType="1"/>
          </p:cNvSpPr>
          <p:nvPr/>
        </p:nvSpPr>
        <p:spPr bwMode="auto">
          <a:xfrm flipH="1" flipV="1">
            <a:off x="5181597" y="2686050"/>
            <a:ext cx="2133602" cy="571500"/>
          </a:xfrm>
          <a:prstGeom prst="line">
            <a:avLst/>
          </a:prstGeom>
          <a:noFill/>
          <a:ln w="28440" cap="sq">
            <a:solidFill>
              <a:srgbClr val="0000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2" name="Line 14"/>
          <p:cNvSpPr>
            <a:spLocks noChangeShapeType="1"/>
          </p:cNvSpPr>
          <p:nvPr/>
        </p:nvSpPr>
        <p:spPr bwMode="auto">
          <a:xfrm flipH="1" flipV="1">
            <a:off x="4038599" y="2743200"/>
            <a:ext cx="3352801" cy="514350"/>
          </a:xfrm>
          <a:prstGeom prst="line">
            <a:avLst/>
          </a:prstGeom>
          <a:noFill/>
          <a:ln w="28440" cap="sq">
            <a:solidFill>
              <a:srgbClr val="0000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7" name="Rectangle 13"/>
          <p:cNvSpPr>
            <a:spLocks noChangeArrowheads="1"/>
          </p:cNvSpPr>
          <p:nvPr/>
        </p:nvSpPr>
        <p:spPr bwMode="auto">
          <a:xfrm>
            <a:off x="7315200" y="3086100"/>
            <a:ext cx="1295400" cy="2857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99"/>
            </a:solidFill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en-US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Kinh tuyến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1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1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1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12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8" dur="1000"/>
                                        <p:tgtEl>
                                          <p:spTgt spid="11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5" grpId="0" animBg="1"/>
      <p:bldP spid="11275" grpId="1" animBg="1"/>
      <p:bldP spid="11278" grpId="0" animBg="1"/>
      <p:bldP spid="21" grpId="0" animBg="1"/>
      <p:bldP spid="22" grpId="0" animBg="1"/>
      <p:bldP spid="2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7800" y="1149350"/>
            <a:ext cx="388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1. Hệ thống kinh, vĩ tuyến</a:t>
            </a:r>
            <a:endParaRPr lang="en-US" sz="2400" b="1" u="sng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0" y="-1"/>
            <a:ext cx="9144000" cy="1127653"/>
            <a:chOff x="0" y="-72"/>
            <a:chExt cx="5760" cy="748"/>
          </a:xfrm>
        </p:grpSpPr>
        <p:sp>
          <p:nvSpPr>
            <p:cNvPr id="4" name="Rectangle 5"/>
            <p:cNvSpPr>
              <a:spLocks noChangeArrowheads="1"/>
            </p:cNvSpPr>
            <p:nvPr/>
          </p:nvSpPr>
          <p:spPr bwMode="auto">
            <a:xfrm>
              <a:off x="0" y="-72"/>
              <a:ext cx="5760" cy="576"/>
            </a:xfrm>
            <a:prstGeom prst="rect">
              <a:avLst/>
            </a:prstGeom>
            <a:gradFill rotWithShape="1">
              <a:gsLst>
                <a:gs pos="0">
                  <a:srgbClr val="FF3300"/>
                </a:gs>
                <a:gs pos="50000">
                  <a:srgbClr val="CCFFCC"/>
                </a:gs>
                <a:gs pos="100000">
                  <a:srgbClr val="FF3300"/>
                </a:gs>
              </a:gsLst>
              <a:lin ang="5400000" scaled="1"/>
            </a:gradFill>
            <a:ln w="38100" cmpd="dbl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500" b="1" dirty="0">
                  <a:latin typeface="Times New Roman" pitchFamily="18" charset="0"/>
                </a:rPr>
                <a:t>TIẾT </a:t>
              </a:r>
              <a:r>
                <a:rPr lang="en-US" sz="2500" b="1" dirty="0" smtClean="0">
                  <a:latin typeface="Times New Roman" pitchFamily="18" charset="0"/>
                </a:rPr>
                <a:t> </a:t>
              </a:r>
              <a:r>
                <a:rPr lang="en-US" sz="2500" b="1" dirty="0">
                  <a:latin typeface="Times New Roman" pitchFamily="18" charset="0"/>
                </a:rPr>
                <a:t>– BÀI </a:t>
              </a:r>
              <a:r>
                <a:rPr lang="en-US" sz="2500" b="1" dirty="0" smtClean="0">
                  <a:latin typeface="Times New Roman" pitchFamily="18" charset="0"/>
                </a:rPr>
                <a:t>1: HỆ THỐNG KINH, VĨ TUYẾN. </a:t>
              </a:r>
            </a:p>
            <a:p>
              <a:pPr algn="ctr"/>
              <a:r>
                <a:rPr lang="en-US" sz="2500" b="1" dirty="0" smtClean="0">
                  <a:latin typeface="Times New Roman" pitchFamily="18" charset="0"/>
                </a:rPr>
                <a:t>TỌA ĐỘ ĐỊA LÍ </a:t>
              </a:r>
              <a:endParaRPr lang="en-US" sz="2500" b="1" dirty="0">
                <a:latin typeface="Times New Roman" pitchFamily="18" charset="0"/>
              </a:endParaRPr>
            </a:p>
          </p:txBody>
        </p:sp>
        <p:grpSp>
          <p:nvGrpSpPr>
            <p:cNvPr id="5" name="Group 6"/>
            <p:cNvGrpSpPr>
              <a:grpSpLocks/>
            </p:cNvGrpSpPr>
            <p:nvPr/>
          </p:nvGrpSpPr>
          <p:grpSpPr bwMode="auto">
            <a:xfrm>
              <a:off x="0" y="162"/>
              <a:ext cx="5760" cy="514"/>
              <a:chOff x="0" y="162"/>
              <a:chExt cx="5760" cy="514"/>
            </a:xfrm>
          </p:grpSpPr>
          <p:sp>
            <p:nvSpPr>
              <p:cNvPr id="8" name="Rectangle 7"/>
              <p:cNvSpPr>
                <a:spLocks noChangeArrowheads="1"/>
              </p:cNvSpPr>
              <p:nvPr/>
            </p:nvSpPr>
            <p:spPr bwMode="auto">
              <a:xfrm>
                <a:off x="2790" y="162"/>
                <a:ext cx="152" cy="2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  <a:defRPr/>
                </a:pPr>
                <a:r>
                  <a:rPr lang="en-US" sz="1800" b="1" i="1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 New Roman" pitchFamily="18" charset="0"/>
                    <a:cs typeface="Arial" charset="0"/>
                  </a:rPr>
                  <a:t> </a:t>
                </a:r>
                <a:endParaRPr lang="en-US" sz="28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9" name="Text Box 8"/>
              <p:cNvSpPr txBox="1">
                <a:spLocks noChangeArrowheads="1"/>
              </p:cNvSpPr>
              <p:nvPr/>
            </p:nvSpPr>
            <p:spPr bwMode="auto">
              <a:xfrm>
                <a:off x="0" y="513"/>
                <a:ext cx="5760" cy="163"/>
              </a:xfrm>
              <a:prstGeom prst="rect">
                <a:avLst/>
              </a:prstGeom>
              <a:solidFill>
                <a:srgbClr val="00FF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l" eaLnBrk="1" hangingPunct="1">
                  <a:spcBef>
                    <a:spcPct val="50000"/>
                  </a:spcBef>
                  <a:defRPr/>
                </a:pPr>
                <a:r>
                  <a:rPr lang="en-US" sz="1000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 </a:t>
                </a:r>
                <a:r>
                  <a:rPr lang="en-US" sz="1000" dirty="0" smtClean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 </a:t>
                </a:r>
                <a:r>
                  <a:rPr lang="en-US" sz="1000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 </a:t>
                </a:r>
                <a:r>
                  <a:rPr lang="en-US" sz="1000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endParaRPr lang="en-US" sz="10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endParaRPr>
              </a:p>
            </p:txBody>
          </p:sp>
        </p:grpSp>
        <p:pic>
          <p:nvPicPr>
            <p:cNvPr id="6" name="Picture 9" descr="TRAIDAT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192" y="-55"/>
              <a:ext cx="528" cy="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10" descr="ringwrlmed2_b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-72"/>
              <a:ext cx="588" cy="5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" name="TextBox 9"/>
          <p:cNvSpPr txBox="1"/>
          <p:nvPr/>
        </p:nvSpPr>
        <p:spPr>
          <a:xfrm>
            <a:off x="177800" y="1492250"/>
            <a:ext cx="251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i="1" u="sng" dirty="0" smtClean="0">
                <a:latin typeface="Times New Roman" pitchFamily="18" charset="0"/>
                <a:cs typeface="Times New Roman" pitchFamily="18" charset="0"/>
              </a:rPr>
              <a:t>a. Kinh tuy</a:t>
            </a:r>
            <a:r>
              <a:rPr lang="vi-VN" sz="2400" b="1" i="1" u="sng" dirty="0" smtClean="0">
                <a:latin typeface="Times New Roman" pitchFamily="18" charset="0"/>
                <a:cs typeface="Times New Roman" pitchFamily="18" charset="0"/>
              </a:rPr>
              <a:t>ến</a:t>
            </a:r>
            <a:endParaRPr lang="en-US" sz="2400" b="1" i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7800" y="1822450"/>
            <a:ext cx="8610600" cy="1047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200" b="1" dirty="0" smtClean="0">
                <a:latin typeface="Times New Roman" pitchFamily="18" charset="0"/>
                <a:cs typeface="Times New Roman" pitchFamily="18" charset="0"/>
              </a:rPr>
              <a:t>- Kinh tuyến là nửa đường tròn nối cực Bắc với cực Nam, có độ dài bằng nhau.</a:t>
            </a:r>
            <a:endParaRPr lang="en-US" sz="22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" y="57150"/>
            <a:ext cx="6019800" cy="508634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8" name="Text Box 11"/>
          <p:cNvSpPr txBox="1">
            <a:spLocks noChangeArrowheads="1"/>
          </p:cNvSpPr>
          <p:nvPr/>
        </p:nvSpPr>
        <p:spPr bwMode="auto">
          <a:xfrm>
            <a:off x="5638800" y="342900"/>
            <a:ext cx="3276600" cy="111017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99"/>
            </a:solidFill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ctr" eaLnBrk="1" hangingPunct="1">
              <a:lnSpc>
                <a:spcPct val="150000"/>
              </a:lnSpc>
              <a:spcBef>
                <a:spcPts val="150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en-US" sz="2200" b="1" i="1" dirty="0" smtClean="0">
                <a:solidFill>
                  <a:srgbClr val="0000FF"/>
                </a:solidFill>
                <a:latin typeface="Times New Roman" pitchFamily="18" charset="0"/>
              </a:rPr>
              <a:t>Đường </a:t>
            </a:r>
            <a:r>
              <a:rPr lang="en-US" altLang="en-US" sz="2200" b="1" i="1" dirty="0">
                <a:solidFill>
                  <a:srgbClr val="0000FF"/>
                </a:solidFill>
                <a:latin typeface="Times New Roman" pitchFamily="18" charset="0"/>
              </a:rPr>
              <a:t>kinh tuyến gốc là kinh tuyến bao nhiêu độ?</a:t>
            </a:r>
          </a:p>
        </p:txBody>
      </p:sp>
      <p:sp>
        <p:nvSpPr>
          <p:cNvPr id="19" name="Text Box 11"/>
          <p:cNvSpPr txBox="1">
            <a:spLocks noChangeArrowheads="1"/>
          </p:cNvSpPr>
          <p:nvPr/>
        </p:nvSpPr>
        <p:spPr bwMode="auto">
          <a:xfrm>
            <a:off x="5638800" y="285750"/>
            <a:ext cx="3276600" cy="111017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99"/>
            </a:solidFill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ctr" eaLnBrk="1" hangingPunct="1">
              <a:lnSpc>
                <a:spcPct val="150000"/>
              </a:lnSpc>
              <a:spcBef>
                <a:spcPts val="1500"/>
              </a:spcBef>
              <a:buClr>
                <a:srgbClr val="000066"/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en-US" sz="2200" b="1" i="1" dirty="0" smtClean="0">
                <a:solidFill>
                  <a:srgbClr val="0000FF"/>
                </a:solidFill>
                <a:latin typeface="Times New Roman" pitchFamily="18" charset="0"/>
              </a:rPr>
              <a:t>Xác </a:t>
            </a:r>
            <a:r>
              <a:rPr lang="en-US" altLang="en-US" sz="2200" b="1" i="1" dirty="0">
                <a:solidFill>
                  <a:srgbClr val="0000FF"/>
                </a:solidFill>
                <a:latin typeface="Times New Roman" pitchFamily="18" charset="0"/>
              </a:rPr>
              <a:t>định trên hình vẽ đường kinh tuyến </a:t>
            </a:r>
            <a:r>
              <a:rPr lang="en-US" altLang="en-US" sz="2200" b="1" i="1" dirty="0" smtClean="0">
                <a:solidFill>
                  <a:srgbClr val="0000FF"/>
                </a:solidFill>
                <a:latin typeface="Times New Roman" pitchFamily="18" charset="0"/>
              </a:rPr>
              <a:t>gốc.</a:t>
            </a:r>
            <a:endParaRPr lang="en-US" altLang="en-US" sz="2200" b="1" i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8AC766A3-C8D0-4F07-8185-D8661EFAA148}"/>
              </a:ext>
            </a:extLst>
          </p:cNvPr>
          <p:cNvCxnSpPr>
            <a:cxnSpLocks/>
          </p:cNvCxnSpPr>
          <p:nvPr/>
        </p:nvCxnSpPr>
        <p:spPr>
          <a:xfrm rot="5400000">
            <a:off x="1067594" y="2723356"/>
            <a:ext cx="4114800" cy="1588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3" name="Oval 22"/>
          <p:cNvSpPr/>
          <p:nvPr/>
        </p:nvSpPr>
        <p:spPr bwMode="auto">
          <a:xfrm>
            <a:off x="2819400" y="4494312"/>
            <a:ext cx="685800" cy="649188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.VnTime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9" grpId="0" animBg="1"/>
      <p:bldP spid="19" grpId="1" animBg="1"/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52400" y="1885950"/>
            <a:ext cx="4724400" cy="539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200" b="1" dirty="0" smtClean="0">
                <a:latin typeface="Times New Roman" pitchFamily="18" charset="0"/>
                <a:cs typeface="Times New Roman" pitchFamily="18" charset="0"/>
              </a:rPr>
              <a:t>- Kinh tuyến gốc được đánh số 0.</a:t>
            </a:r>
            <a:endParaRPr lang="en-US" sz="2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7800" y="1149350"/>
            <a:ext cx="388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1. Hệ thống kinh, vĩ tuyến</a:t>
            </a:r>
            <a:endParaRPr lang="en-US" sz="2400" b="1" u="sng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4" name="Group 4"/>
          <p:cNvGrpSpPr>
            <a:grpSpLocks/>
          </p:cNvGrpSpPr>
          <p:nvPr/>
        </p:nvGrpSpPr>
        <p:grpSpPr bwMode="auto">
          <a:xfrm>
            <a:off x="0" y="-1"/>
            <a:ext cx="9144000" cy="1127653"/>
            <a:chOff x="0" y="-72"/>
            <a:chExt cx="5760" cy="748"/>
          </a:xfrm>
        </p:grpSpPr>
        <p:sp>
          <p:nvSpPr>
            <p:cNvPr id="15" name="Rectangle 5"/>
            <p:cNvSpPr>
              <a:spLocks noChangeArrowheads="1"/>
            </p:cNvSpPr>
            <p:nvPr/>
          </p:nvSpPr>
          <p:spPr bwMode="auto">
            <a:xfrm>
              <a:off x="0" y="-72"/>
              <a:ext cx="5760" cy="576"/>
            </a:xfrm>
            <a:prstGeom prst="rect">
              <a:avLst/>
            </a:prstGeom>
            <a:gradFill rotWithShape="1">
              <a:gsLst>
                <a:gs pos="0">
                  <a:srgbClr val="FF3300"/>
                </a:gs>
                <a:gs pos="50000">
                  <a:srgbClr val="CCFFCC"/>
                </a:gs>
                <a:gs pos="100000">
                  <a:srgbClr val="FF3300"/>
                </a:gs>
              </a:gsLst>
              <a:lin ang="5400000" scaled="1"/>
            </a:gradFill>
            <a:ln w="38100" cmpd="dbl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500" b="1" dirty="0">
                  <a:latin typeface="Times New Roman" pitchFamily="18" charset="0"/>
                </a:rPr>
                <a:t>TIẾT </a:t>
              </a:r>
              <a:r>
                <a:rPr lang="en-US" sz="2500" b="1" dirty="0" smtClean="0">
                  <a:latin typeface="Times New Roman" pitchFamily="18" charset="0"/>
                </a:rPr>
                <a:t> </a:t>
              </a:r>
              <a:r>
                <a:rPr lang="en-US" sz="2500" b="1" dirty="0">
                  <a:latin typeface="Times New Roman" pitchFamily="18" charset="0"/>
                </a:rPr>
                <a:t>– BÀI </a:t>
              </a:r>
              <a:r>
                <a:rPr lang="en-US" sz="2500" b="1" dirty="0" smtClean="0">
                  <a:latin typeface="Times New Roman" pitchFamily="18" charset="0"/>
                </a:rPr>
                <a:t>1: HỆ THỐNG KINH, VĨ TUYẾN. </a:t>
              </a:r>
            </a:p>
            <a:p>
              <a:pPr algn="ctr"/>
              <a:r>
                <a:rPr lang="en-US" sz="2500" b="1" dirty="0" smtClean="0">
                  <a:latin typeface="Times New Roman" pitchFamily="18" charset="0"/>
                </a:rPr>
                <a:t>TỌA ĐỘ ĐỊA LÍ </a:t>
              </a:r>
              <a:endParaRPr lang="en-US" sz="2500" b="1" dirty="0">
                <a:latin typeface="Times New Roman" pitchFamily="18" charset="0"/>
              </a:endParaRPr>
            </a:p>
          </p:txBody>
        </p:sp>
        <p:grpSp>
          <p:nvGrpSpPr>
            <p:cNvPr id="16" name="Group 6"/>
            <p:cNvGrpSpPr>
              <a:grpSpLocks/>
            </p:cNvGrpSpPr>
            <p:nvPr/>
          </p:nvGrpSpPr>
          <p:grpSpPr bwMode="auto">
            <a:xfrm>
              <a:off x="0" y="162"/>
              <a:ext cx="5760" cy="514"/>
              <a:chOff x="0" y="162"/>
              <a:chExt cx="5760" cy="514"/>
            </a:xfrm>
          </p:grpSpPr>
          <p:sp>
            <p:nvSpPr>
              <p:cNvPr id="19" name="Rectangle 18"/>
              <p:cNvSpPr>
                <a:spLocks noChangeArrowheads="1"/>
              </p:cNvSpPr>
              <p:nvPr/>
            </p:nvSpPr>
            <p:spPr bwMode="auto">
              <a:xfrm>
                <a:off x="2790" y="162"/>
                <a:ext cx="152" cy="2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  <a:defRPr/>
                </a:pPr>
                <a:r>
                  <a:rPr lang="en-US" sz="1800" b="1" i="1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 New Roman" pitchFamily="18" charset="0"/>
                    <a:cs typeface="Arial" charset="0"/>
                  </a:rPr>
                  <a:t> </a:t>
                </a:r>
                <a:endParaRPr lang="en-US" sz="28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20" name="Text Box 8"/>
              <p:cNvSpPr txBox="1">
                <a:spLocks noChangeArrowheads="1"/>
              </p:cNvSpPr>
              <p:nvPr/>
            </p:nvSpPr>
            <p:spPr bwMode="auto">
              <a:xfrm>
                <a:off x="0" y="513"/>
                <a:ext cx="5760" cy="163"/>
              </a:xfrm>
              <a:prstGeom prst="rect">
                <a:avLst/>
              </a:prstGeom>
              <a:solidFill>
                <a:srgbClr val="00FF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l" eaLnBrk="1" hangingPunct="1">
                  <a:spcBef>
                    <a:spcPct val="50000"/>
                  </a:spcBef>
                  <a:defRPr/>
                </a:pPr>
                <a:r>
                  <a:rPr lang="en-US" sz="1000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 </a:t>
                </a:r>
                <a:r>
                  <a:rPr lang="en-US" sz="1000" dirty="0" smtClean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 </a:t>
                </a:r>
                <a:r>
                  <a:rPr lang="en-US" sz="1000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 </a:t>
                </a:r>
                <a:r>
                  <a:rPr lang="en-US" sz="1000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endParaRPr lang="en-US" sz="10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endParaRPr>
              </a:p>
            </p:txBody>
          </p:sp>
        </p:grpSp>
        <p:pic>
          <p:nvPicPr>
            <p:cNvPr id="17" name="Picture 9" descr="TRAIDAT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232" y="-72"/>
              <a:ext cx="528" cy="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10" descr="ringwrlmed2_b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-72"/>
              <a:ext cx="588" cy="5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1" name="TextBox 20"/>
          <p:cNvSpPr txBox="1"/>
          <p:nvPr/>
        </p:nvSpPr>
        <p:spPr>
          <a:xfrm>
            <a:off x="152400" y="1492250"/>
            <a:ext cx="251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i="1" u="sng" dirty="0" smtClean="0">
                <a:latin typeface="Times New Roman" pitchFamily="18" charset="0"/>
                <a:cs typeface="Times New Roman" pitchFamily="18" charset="0"/>
              </a:rPr>
              <a:t>a. Kinh tuy</a:t>
            </a:r>
            <a:r>
              <a:rPr lang="vi-VN" sz="2400" b="1" i="1" u="sng" dirty="0" smtClean="0">
                <a:latin typeface="Times New Roman" pitchFamily="18" charset="0"/>
                <a:cs typeface="Times New Roman" pitchFamily="18" charset="0"/>
              </a:rPr>
              <a:t>ến</a:t>
            </a:r>
            <a:endParaRPr lang="en-US" sz="2400" b="1" i="1" u="sng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" y="57151"/>
            <a:ext cx="5943600" cy="452675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1268" name="Line 4"/>
          <p:cNvSpPr>
            <a:spLocks noChangeShapeType="1"/>
          </p:cNvSpPr>
          <p:nvPr/>
        </p:nvSpPr>
        <p:spPr bwMode="auto">
          <a:xfrm>
            <a:off x="2667794" y="2533054"/>
            <a:ext cx="838200" cy="1191"/>
          </a:xfrm>
          <a:prstGeom prst="line">
            <a:avLst/>
          </a:prstGeom>
          <a:noFill/>
          <a:ln w="38100" cap="sq">
            <a:solidFill>
              <a:srgbClr val="000000"/>
            </a:solidFill>
            <a:miter lim="800000"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271" name="Rectangle 7"/>
          <p:cNvSpPr>
            <a:spLocks noChangeArrowheads="1"/>
          </p:cNvSpPr>
          <p:nvPr/>
        </p:nvSpPr>
        <p:spPr bwMode="auto">
          <a:xfrm>
            <a:off x="4953000" y="4171950"/>
            <a:ext cx="1828800" cy="457200"/>
          </a:xfrm>
          <a:prstGeom prst="rect">
            <a:avLst/>
          </a:prstGeom>
          <a:noFill/>
          <a:ln w="9525">
            <a:solidFill>
              <a:srgbClr val="000099"/>
            </a:solidFill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en-US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Kinh tuyến đông</a:t>
            </a:r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304800" y="4000500"/>
            <a:ext cx="1524000" cy="476250"/>
          </a:xfrm>
          <a:prstGeom prst="rect">
            <a:avLst/>
          </a:prstGeom>
          <a:noFill/>
          <a:ln w="9525">
            <a:solidFill>
              <a:srgbClr val="000099"/>
            </a:solidFill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en-US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Kinh tuyến tây</a:t>
            </a:r>
          </a:p>
        </p:txBody>
      </p:sp>
      <p:sp>
        <p:nvSpPr>
          <p:cNvPr id="11273" name="Line 9"/>
          <p:cNvSpPr>
            <a:spLocks noChangeShapeType="1"/>
          </p:cNvSpPr>
          <p:nvPr/>
        </p:nvSpPr>
        <p:spPr bwMode="auto">
          <a:xfrm flipH="1" flipV="1">
            <a:off x="4262439" y="3654029"/>
            <a:ext cx="1304925" cy="464344"/>
          </a:xfrm>
          <a:prstGeom prst="line">
            <a:avLst/>
          </a:prstGeom>
          <a:noFill/>
          <a:ln w="28440" cap="sq">
            <a:solidFill>
              <a:srgbClr val="0000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274" name="Line 10"/>
          <p:cNvSpPr>
            <a:spLocks noChangeShapeType="1"/>
          </p:cNvSpPr>
          <p:nvPr/>
        </p:nvSpPr>
        <p:spPr bwMode="auto">
          <a:xfrm flipV="1">
            <a:off x="914400" y="3425429"/>
            <a:ext cx="1143000" cy="578644"/>
          </a:xfrm>
          <a:prstGeom prst="line">
            <a:avLst/>
          </a:prstGeom>
          <a:noFill/>
          <a:ln w="28440" cap="sq">
            <a:solidFill>
              <a:srgbClr val="0000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6248400" y="228600"/>
            <a:ext cx="2667000" cy="161800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99"/>
            </a:solidFill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ctr" eaLnBrk="1" hangingPunct="1">
              <a:lnSpc>
                <a:spcPct val="150000"/>
              </a:lnSpc>
              <a:spcBef>
                <a:spcPts val="150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en-US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vi-VN" altLang="en-US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á</a:t>
            </a:r>
            <a:r>
              <a:rPr lang="en-US" altLang="en-US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 </a:t>
            </a:r>
            <a:r>
              <a:rPr lang="vi-VN" altLang="en-US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đị</a:t>
            </a:r>
            <a:r>
              <a:rPr lang="en-US" altLang="en-US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 c</a:t>
            </a:r>
            <a:r>
              <a:rPr lang="vi-VN" altLang="en-US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á</a:t>
            </a:r>
            <a:r>
              <a:rPr lang="en-US" altLang="en-US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 kinh tuy</a:t>
            </a:r>
            <a:r>
              <a:rPr lang="vi-VN" altLang="en-US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ến</a:t>
            </a:r>
            <a:r>
              <a:rPr lang="en-US" altLang="en-US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en-US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altLang="en-US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kinh tuy</a:t>
            </a:r>
            <a:r>
              <a:rPr lang="vi-VN" altLang="en-US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ến</a:t>
            </a:r>
            <a:r>
              <a:rPr lang="en-US" altLang="en-US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tây?</a:t>
            </a:r>
            <a:endParaRPr lang="en-US" altLang="en-US" sz="22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8AC766A3-C8D0-4F07-8185-D8661EFAA148}"/>
              </a:ext>
            </a:extLst>
          </p:cNvPr>
          <p:cNvCxnSpPr>
            <a:cxnSpLocks/>
          </p:cNvCxnSpPr>
          <p:nvPr/>
        </p:nvCxnSpPr>
        <p:spPr>
          <a:xfrm rot="5400000">
            <a:off x="1239044" y="2475706"/>
            <a:ext cx="3771900" cy="1588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505994" y="2247304"/>
            <a:ext cx="914400" cy="400110"/>
          </a:xfrm>
          <a:prstGeom prst="rect">
            <a:avLst/>
          </a:prstGeom>
          <a:solidFill>
            <a:srgbClr val="FFFFFF"/>
          </a:solidFill>
          <a:ln>
            <a:solidFill>
              <a:srgbClr val="00009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Đông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29594" y="2190154"/>
            <a:ext cx="914400" cy="400110"/>
          </a:xfrm>
          <a:prstGeom prst="rect">
            <a:avLst/>
          </a:prstGeom>
          <a:solidFill>
            <a:srgbClr val="FFFFFF"/>
          </a:solidFill>
          <a:ln>
            <a:solidFill>
              <a:srgbClr val="00009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Tây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5" dur="10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0" dur="1000"/>
                                        <p:tgtEl>
                                          <p:spTgt spid="11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5" dur="10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0" dur="10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8" grpId="0" animBg="1"/>
      <p:bldP spid="11271" grpId="0" animBg="1"/>
      <p:bldP spid="11272" grpId="0" animBg="1"/>
      <p:bldP spid="11273" grpId="0" animBg="1"/>
      <p:bldP spid="11274" grpId="0" animBg="1"/>
      <p:bldP spid="20" grpId="0" animBg="1"/>
      <p:bldP spid="20" grpId="1" animBg="1"/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39700" y="1758950"/>
            <a:ext cx="8534400" cy="1047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200" b="1" dirty="0" smtClean="0">
                <a:latin typeface="Times New Roman" pitchFamily="18" charset="0"/>
                <a:cs typeface="Times New Roman" pitchFamily="18" charset="0"/>
              </a:rPr>
              <a:t>- Kinh tuyến gốc chia quả địa cầu thành nửa cầu Đông và nửa cầu Tây.</a:t>
            </a:r>
            <a:endParaRPr lang="en-US" sz="2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7800" y="1149350"/>
            <a:ext cx="388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1. Hệ thống kinh, vĩ tuyến</a:t>
            </a:r>
            <a:endParaRPr lang="en-US" sz="2400" b="1" u="sng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4" name="Group 4"/>
          <p:cNvGrpSpPr>
            <a:grpSpLocks/>
          </p:cNvGrpSpPr>
          <p:nvPr/>
        </p:nvGrpSpPr>
        <p:grpSpPr bwMode="auto">
          <a:xfrm>
            <a:off x="0" y="-1"/>
            <a:ext cx="9144000" cy="1127653"/>
            <a:chOff x="0" y="-72"/>
            <a:chExt cx="5760" cy="748"/>
          </a:xfrm>
        </p:grpSpPr>
        <p:sp>
          <p:nvSpPr>
            <p:cNvPr id="15" name="Rectangle 5"/>
            <p:cNvSpPr>
              <a:spLocks noChangeArrowheads="1"/>
            </p:cNvSpPr>
            <p:nvPr/>
          </p:nvSpPr>
          <p:spPr bwMode="auto">
            <a:xfrm>
              <a:off x="0" y="-72"/>
              <a:ext cx="5760" cy="576"/>
            </a:xfrm>
            <a:prstGeom prst="rect">
              <a:avLst/>
            </a:prstGeom>
            <a:gradFill rotWithShape="1">
              <a:gsLst>
                <a:gs pos="0">
                  <a:srgbClr val="FF3300"/>
                </a:gs>
                <a:gs pos="50000">
                  <a:srgbClr val="CCFFCC"/>
                </a:gs>
                <a:gs pos="100000">
                  <a:srgbClr val="FF3300"/>
                </a:gs>
              </a:gsLst>
              <a:lin ang="5400000" scaled="1"/>
            </a:gradFill>
            <a:ln w="38100" cmpd="dbl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500" b="1" dirty="0">
                  <a:latin typeface="Times New Roman" pitchFamily="18" charset="0"/>
                </a:rPr>
                <a:t>TIẾT </a:t>
              </a:r>
              <a:r>
                <a:rPr lang="en-US" sz="2500" b="1" dirty="0" smtClean="0">
                  <a:latin typeface="Times New Roman" pitchFamily="18" charset="0"/>
                </a:rPr>
                <a:t> </a:t>
              </a:r>
              <a:r>
                <a:rPr lang="en-US" sz="2500" b="1" dirty="0">
                  <a:latin typeface="Times New Roman" pitchFamily="18" charset="0"/>
                </a:rPr>
                <a:t>– BÀI </a:t>
              </a:r>
              <a:r>
                <a:rPr lang="en-US" sz="2500" b="1" dirty="0" smtClean="0">
                  <a:latin typeface="Times New Roman" pitchFamily="18" charset="0"/>
                </a:rPr>
                <a:t>1: HỆ THỐNG KINH, VĨ TUYẾN. </a:t>
              </a:r>
            </a:p>
            <a:p>
              <a:pPr algn="ctr"/>
              <a:r>
                <a:rPr lang="en-US" sz="2500" b="1" dirty="0" smtClean="0">
                  <a:latin typeface="Times New Roman" pitchFamily="18" charset="0"/>
                </a:rPr>
                <a:t>TỌA ĐỘ ĐỊA LÍ </a:t>
              </a:r>
              <a:endParaRPr lang="en-US" sz="2500" b="1" dirty="0">
                <a:latin typeface="Times New Roman" pitchFamily="18" charset="0"/>
              </a:endParaRPr>
            </a:p>
          </p:txBody>
        </p:sp>
        <p:grpSp>
          <p:nvGrpSpPr>
            <p:cNvPr id="16" name="Group 6"/>
            <p:cNvGrpSpPr>
              <a:grpSpLocks/>
            </p:cNvGrpSpPr>
            <p:nvPr/>
          </p:nvGrpSpPr>
          <p:grpSpPr bwMode="auto">
            <a:xfrm>
              <a:off x="0" y="162"/>
              <a:ext cx="5760" cy="514"/>
              <a:chOff x="0" y="162"/>
              <a:chExt cx="5760" cy="514"/>
            </a:xfrm>
          </p:grpSpPr>
          <p:sp>
            <p:nvSpPr>
              <p:cNvPr id="19" name="Rectangle 18"/>
              <p:cNvSpPr>
                <a:spLocks noChangeArrowheads="1"/>
              </p:cNvSpPr>
              <p:nvPr/>
            </p:nvSpPr>
            <p:spPr bwMode="auto">
              <a:xfrm>
                <a:off x="2790" y="162"/>
                <a:ext cx="152" cy="2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  <a:defRPr/>
                </a:pPr>
                <a:r>
                  <a:rPr lang="en-US" sz="1800" b="1" i="1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 New Roman" pitchFamily="18" charset="0"/>
                    <a:cs typeface="Arial" charset="0"/>
                  </a:rPr>
                  <a:t> </a:t>
                </a:r>
                <a:endParaRPr lang="en-US" sz="28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20" name="Text Box 8"/>
              <p:cNvSpPr txBox="1">
                <a:spLocks noChangeArrowheads="1"/>
              </p:cNvSpPr>
              <p:nvPr/>
            </p:nvSpPr>
            <p:spPr bwMode="auto">
              <a:xfrm>
                <a:off x="0" y="513"/>
                <a:ext cx="5760" cy="163"/>
              </a:xfrm>
              <a:prstGeom prst="rect">
                <a:avLst/>
              </a:prstGeom>
              <a:solidFill>
                <a:srgbClr val="00FF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l" eaLnBrk="1" hangingPunct="1">
                  <a:spcBef>
                    <a:spcPct val="50000"/>
                  </a:spcBef>
                  <a:defRPr/>
                </a:pPr>
                <a:r>
                  <a:rPr lang="en-US" sz="1000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 </a:t>
                </a:r>
                <a:r>
                  <a:rPr lang="en-US" sz="1000" dirty="0" smtClean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 </a:t>
                </a:r>
                <a:r>
                  <a:rPr lang="en-US" sz="1000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 </a:t>
                </a:r>
                <a:r>
                  <a:rPr lang="en-US" sz="1000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endParaRPr lang="en-US" sz="10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endParaRPr>
              </a:p>
            </p:txBody>
          </p:sp>
        </p:grpSp>
        <p:pic>
          <p:nvPicPr>
            <p:cNvPr id="17" name="Picture 9" descr="TRAIDAT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232" y="-72"/>
              <a:ext cx="528" cy="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10" descr="ringwrlmed2_b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-72"/>
              <a:ext cx="588" cy="5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1" name="TextBox 20"/>
          <p:cNvSpPr txBox="1"/>
          <p:nvPr/>
        </p:nvSpPr>
        <p:spPr>
          <a:xfrm>
            <a:off x="127000" y="1492250"/>
            <a:ext cx="251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i="1" u="sng" dirty="0" smtClean="0">
                <a:latin typeface="Times New Roman" pitchFamily="18" charset="0"/>
                <a:cs typeface="Times New Roman" pitchFamily="18" charset="0"/>
              </a:rPr>
              <a:t>a. Kinh tuy</a:t>
            </a:r>
            <a:r>
              <a:rPr lang="vi-VN" sz="2400" b="1" i="1" u="sng" dirty="0" smtClean="0">
                <a:latin typeface="Times New Roman" pitchFamily="18" charset="0"/>
                <a:cs typeface="Times New Roman" pitchFamily="18" charset="0"/>
              </a:rPr>
              <a:t>ến</a:t>
            </a:r>
            <a:endParaRPr lang="en-US" sz="2400" b="1" i="1" u="sng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77800" y="1149350"/>
            <a:ext cx="388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1. Hệ thống kinh, vĩ tuyến</a:t>
            </a:r>
            <a:endParaRPr lang="en-US" sz="2400" b="1" u="sng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2" name="Group 4"/>
          <p:cNvGrpSpPr>
            <a:grpSpLocks/>
          </p:cNvGrpSpPr>
          <p:nvPr/>
        </p:nvGrpSpPr>
        <p:grpSpPr bwMode="auto">
          <a:xfrm>
            <a:off x="0" y="-1"/>
            <a:ext cx="9144000" cy="1127653"/>
            <a:chOff x="0" y="-72"/>
            <a:chExt cx="5760" cy="748"/>
          </a:xfrm>
        </p:grpSpPr>
        <p:sp>
          <p:nvSpPr>
            <p:cNvPr id="14" name="Rectangle 5"/>
            <p:cNvSpPr>
              <a:spLocks noChangeArrowheads="1"/>
            </p:cNvSpPr>
            <p:nvPr/>
          </p:nvSpPr>
          <p:spPr bwMode="auto">
            <a:xfrm>
              <a:off x="0" y="-72"/>
              <a:ext cx="5760" cy="576"/>
            </a:xfrm>
            <a:prstGeom prst="rect">
              <a:avLst/>
            </a:prstGeom>
            <a:gradFill rotWithShape="1">
              <a:gsLst>
                <a:gs pos="0">
                  <a:srgbClr val="FF3300"/>
                </a:gs>
                <a:gs pos="50000">
                  <a:srgbClr val="CCFFCC"/>
                </a:gs>
                <a:gs pos="100000">
                  <a:srgbClr val="FF3300"/>
                </a:gs>
              </a:gsLst>
              <a:lin ang="5400000" scaled="1"/>
            </a:gradFill>
            <a:ln w="38100" cmpd="dbl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500" b="1" dirty="0">
                  <a:latin typeface="Times New Roman" pitchFamily="18" charset="0"/>
                </a:rPr>
                <a:t>TIẾT </a:t>
              </a:r>
              <a:r>
                <a:rPr lang="en-US" sz="2500" b="1" dirty="0" smtClean="0">
                  <a:latin typeface="Times New Roman" pitchFamily="18" charset="0"/>
                </a:rPr>
                <a:t> </a:t>
              </a:r>
              <a:r>
                <a:rPr lang="en-US" sz="2500" b="1" dirty="0">
                  <a:latin typeface="Times New Roman" pitchFamily="18" charset="0"/>
                </a:rPr>
                <a:t>– BÀI </a:t>
              </a:r>
              <a:r>
                <a:rPr lang="en-US" sz="2500" b="1" dirty="0" smtClean="0">
                  <a:latin typeface="Times New Roman" pitchFamily="18" charset="0"/>
                </a:rPr>
                <a:t>1: HỆ THỐNG KINH, VĨ TUYẾN. </a:t>
              </a:r>
            </a:p>
            <a:p>
              <a:pPr algn="ctr"/>
              <a:r>
                <a:rPr lang="en-US" sz="2500" b="1" dirty="0" smtClean="0">
                  <a:latin typeface="Times New Roman" pitchFamily="18" charset="0"/>
                </a:rPr>
                <a:t>TỌA ĐỘ ĐỊA LÍ </a:t>
              </a:r>
              <a:endParaRPr lang="en-US" sz="2500" b="1" dirty="0">
                <a:latin typeface="Times New Roman" pitchFamily="18" charset="0"/>
              </a:endParaRPr>
            </a:p>
          </p:txBody>
        </p:sp>
        <p:grpSp>
          <p:nvGrpSpPr>
            <p:cNvPr id="15" name="Group 6"/>
            <p:cNvGrpSpPr>
              <a:grpSpLocks/>
            </p:cNvGrpSpPr>
            <p:nvPr/>
          </p:nvGrpSpPr>
          <p:grpSpPr bwMode="auto">
            <a:xfrm>
              <a:off x="0" y="162"/>
              <a:ext cx="5760" cy="514"/>
              <a:chOff x="0" y="162"/>
              <a:chExt cx="5760" cy="514"/>
            </a:xfrm>
          </p:grpSpPr>
          <p:sp>
            <p:nvSpPr>
              <p:cNvPr id="18" name="Rectangle 17"/>
              <p:cNvSpPr>
                <a:spLocks noChangeArrowheads="1"/>
              </p:cNvSpPr>
              <p:nvPr/>
            </p:nvSpPr>
            <p:spPr bwMode="auto">
              <a:xfrm>
                <a:off x="2790" y="162"/>
                <a:ext cx="152" cy="2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  <a:defRPr/>
                </a:pPr>
                <a:r>
                  <a:rPr lang="en-US" sz="1800" b="1" i="1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 New Roman" pitchFamily="18" charset="0"/>
                    <a:cs typeface="Arial" charset="0"/>
                  </a:rPr>
                  <a:t> </a:t>
                </a:r>
                <a:endParaRPr lang="en-US" sz="28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19" name="Text Box 8"/>
              <p:cNvSpPr txBox="1">
                <a:spLocks noChangeArrowheads="1"/>
              </p:cNvSpPr>
              <p:nvPr/>
            </p:nvSpPr>
            <p:spPr bwMode="auto">
              <a:xfrm>
                <a:off x="0" y="513"/>
                <a:ext cx="5760" cy="163"/>
              </a:xfrm>
              <a:prstGeom prst="rect">
                <a:avLst/>
              </a:prstGeom>
              <a:solidFill>
                <a:srgbClr val="00FF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l" eaLnBrk="1" hangingPunct="1">
                  <a:spcBef>
                    <a:spcPct val="50000"/>
                  </a:spcBef>
                  <a:defRPr/>
                </a:pPr>
                <a:r>
                  <a:rPr lang="en-US" sz="1000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 </a:t>
                </a:r>
                <a:r>
                  <a:rPr lang="en-US" sz="1000" dirty="0" smtClean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 </a:t>
                </a:r>
                <a:r>
                  <a:rPr lang="en-US" sz="1000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 </a:t>
                </a:r>
                <a:r>
                  <a:rPr lang="en-US" sz="1000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endParaRPr lang="en-US" sz="10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endParaRPr>
              </a:p>
            </p:txBody>
          </p:sp>
        </p:grpSp>
        <p:pic>
          <p:nvPicPr>
            <p:cNvPr id="16" name="Picture 9" descr="TRAIDAT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232" y="-72"/>
              <a:ext cx="528" cy="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10" descr="ringwrlmed2_b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-72"/>
              <a:ext cx="588" cy="5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0" name="TextBox 19"/>
          <p:cNvSpPr txBox="1"/>
          <p:nvPr/>
        </p:nvSpPr>
        <p:spPr>
          <a:xfrm>
            <a:off x="190500" y="1492250"/>
            <a:ext cx="251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i="1" u="sng" dirty="0" smtClean="0">
                <a:latin typeface="Times New Roman" pitchFamily="18" charset="0"/>
                <a:cs typeface="Times New Roman" pitchFamily="18" charset="0"/>
              </a:rPr>
              <a:t>b. Vĩ tuy</a:t>
            </a:r>
            <a:r>
              <a:rPr lang="vi-VN" sz="2400" b="1" i="1" u="sng" dirty="0" smtClean="0">
                <a:latin typeface="Times New Roman" pitchFamily="18" charset="0"/>
                <a:cs typeface="Times New Roman" pitchFamily="18" charset="0"/>
              </a:rPr>
              <a:t>ến</a:t>
            </a:r>
            <a:endParaRPr lang="en-US" sz="2400" b="1" i="1" u="sng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"/>
          <p:cNvPicPr>
            <a:picLocks noChangeAspect="1" noChangeArrowheads="1"/>
          </p:cNvPicPr>
          <p:nvPr/>
        </p:nvPicPr>
        <p:blipFill>
          <a:blip r:embed="rId3"/>
          <a:srcRect r="-4546" b="8511"/>
          <a:stretch>
            <a:fillRect/>
          </a:stretch>
        </p:blipFill>
        <p:spPr bwMode="auto">
          <a:xfrm>
            <a:off x="76200" y="63103"/>
            <a:ext cx="5562600" cy="508039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3322" name="Line 10"/>
          <p:cNvSpPr>
            <a:spLocks noChangeShapeType="1"/>
          </p:cNvSpPr>
          <p:nvPr/>
        </p:nvSpPr>
        <p:spPr bwMode="auto">
          <a:xfrm>
            <a:off x="1676400" y="2057400"/>
            <a:ext cx="3043238" cy="171450"/>
          </a:xfrm>
          <a:prstGeom prst="line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323" name="Line 11"/>
          <p:cNvSpPr>
            <a:spLocks noChangeShapeType="1"/>
          </p:cNvSpPr>
          <p:nvPr/>
        </p:nvSpPr>
        <p:spPr bwMode="auto">
          <a:xfrm>
            <a:off x="1600200" y="2114550"/>
            <a:ext cx="1752600" cy="1196579"/>
          </a:xfrm>
          <a:prstGeom prst="line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324" name="Text Box 12"/>
          <p:cNvSpPr txBox="1">
            <a:spLocks noChangeArrowheads="1"/>
          </p:cNvSpPr>
          <p:nvPr/>
        </p:nvSpPr>
        <p:spPr bwMode="auto">
          <a:xfrm>
            <a:off x="5257800" y="228601"/>
            <a:ext cx="3733800" cy="161800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99"/>
            </a:solidFill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ctr" eaLnBrk="1" hangingPunct="1">
              <a:lnSpc>
                <a:spcPct val="150000"/>
              </a:lnSpc>
              <a:spcBef>
                <a:spcPts val="125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en-US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Những </a:t>
            </a:r>
            <a:r>
              <a:rPr lang="en-US" altLang="en-US" sz="2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vòng tròn trên quả địa cầu vuông góc với các kinh tuyến là những đường </a:t>
            </a:r>
            <a:r>
              <a:rPr lang="en-US" altLang="en-US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gì?</a:t>
            </a:r>
            <a:endParaRPr lang="en-US" altLang="en-US" sz="22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326" name="Line 14"/>
          <p:cNvSpPr>
            <a:spLocks noChangeShapeType="1"/>
          </p:cNvSpPr>
          <p:nvPr/>
        </p:nvSpPr>
        <p:spPr bwMode="auto">
          <a:xfrm>
            <a:off x="1524000" y="2057400"/>
            <a:ext cx="762000" cy="228600"/>
          </a:xfrm>
          <a:prstGeom prst="line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1" name="Rectangle 13"/>
          <p:cNvSpPr>
            <a:spLocks noChangeArrowheads="1"/>
          </p:cNvSpPr>
          <p:nvPr/>
        </p:nvSpPr>
        <p:spPr bwMode="auto">
          <a:xfrm>
            <a:off x="533400" y="1885950"/>
            <a:ext cx="1295400" cy="2857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99"/>
            </a:solidFill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en-US" sz="20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Vĩ tuyến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3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33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3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13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3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13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13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22" grpId="0" animBg="1"/>
      <p:bldP spid="13323" grpId="0" animBg="1"/>
      <p:bldP spid="13324" grpId="0" animBg="1"/>
      <p:bldP spid="13324" grpId="1" animBg="1"/>
      <p:bldP spid="13326" grpId="0" animBg="1"/>
      <p:bldP spid="2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2400" y="1885950"/>
            <a:ext cx="8458200" cy="539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- Vĩ tuyến là những đường tròn vuông góc với các kinh tuyến.</a:t>
            </a:r>
            <a:endParaRPr lang="en-US" sz="2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7800" y="1149350"/>
            <a:ext cx="388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1. Hệ thống kinh, vĩ tuyến</a:t>
            </a:r>
            <a:endParaRPr lang="en-US" sz="2400" b="1" u="sng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5" name="Group 4"/>
          <p:cNvGrpSpPr>
            <a:grpSpLocks/>
          </p:cNvGrpSpPr>
          <p:nvPr/>
        </p:nvGrpSpPr>
        <p:grpSpPr bwMode="auto">
          <a:xfrm>
            <a:off x="0" y="-1"/>
            <a:ext cx="9144000" cy="1127653"/>
            <a:chOff x="0" y="-72"/>
            <a:chExt cx="5760" cy="748"/>
          </a:xfrm>
        </p:grpSpPr>
        <p:sp>
          <p:nvSpPr>
            <p:cNvPr id="16" name="Rectangle 5"/>
            <p:cNvSpPr>
              <a:spLocks noChangeArrowheads="1"/>
            </p:cNvSpPr>
            <p:nvPr/>
          </p:nvSpPr>
          <p:spPr bwMode="auto">
            <a:xfrm>
              <a:off x="0" y="-72"/>
              <a:ext cx="5760" cy="576"/>
            </a:xfrm>
            <a:prstGeom prst="rect">
              <a:avLst/>
            </a:prstGeom>
            <a:gradFill rotWithShape="1">
              <a:gsLst>
                <a:gs pos="0">
                  <a:srgbClr val="FF3300"/>
                </a:gs>
                <a:gs pos="50000">
                  <a:srgbClr val="CCFFCC"/>
                </a:gs>
                <a:gs pos="100000">
                  <a:srgbClr val="FF3300"/>
                </a:gs>
              </a:gsLst>
              <a:lin ang="5400000" scaled="1"/>
            </a:gradFill>
            <a:ln w="38100" cmpd="dbl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500" b="1" dirty="0">
                  <a:latin typeface="Times New Roman" pitchFamily="18" charset="0"/>
                </a:rPr>
                <a:t>TIẾT </a:t>
              </a:r>
              <a:r>
                <a:rPr lang="en-US" sz="2500" b="1" dirty="0" smtClean="0">
                  <a:latin typeface="Times New Roman" pitchFamily="18" charset="0"/>
                </a:rPr>
                <a:t> </a:t>
              </a:r>
              <a:r>
                <a:rPr lang="en-US" sz="2500" b="1" dirty="0">
                  <a:latin typeface="Times New Roman" pitchFamily="18" charset="0"/>
                </a:rPr>
                <a:t>– BÀI </a:t>
              </a:r>
              <a:r>
                <a:rPr lang="en-US" sz="2500" b="1" dirty="0" smtClean="0">
                  <a:latin typeface="Times New Roman" pitchFamily="18" charset="0"/>
                </a:rPr>
                <a:t>1: HỆ THỐNG KINH, VĨ TUYẾN. </a:t>
              </a:r>
            </a:p>
            <a:p>
              <a:pPr algn="ctr"/>
              <a:r>
                <a:rPr lang="en-US" sz="2500" b="1" dirty="0" smtClean="0">
                  <a:latin typeface="Times New Roman" pitchFamily="18" charset="0"/>
                </a:rPr>
                <a:t>TỌA ĐỘ ĐỊA LÍ </a:t>
              </a:r>
              <a:endParaRPr lang="en-US" sz="2500" b="1" dirty="0">
                <a:latin typeface="Times New Roman" pitchFamily="18" charset="0"/>
              </a:endParaRPr>
            </a:p>
          </p:txBody>
        </p:sp>
        <p:grpSp>
          <p:nvGrpSpPr>
            <p:cNvPr id="17" name="Group 6"/>
            <p:cNvGrpSpPr>
              <a:grpSpLocks/>
            </p:cNvGrpSpPr>
            <p:nvPr/>
          </p:nvGrpSpPr>
          <p:grpSpPr bwMode="auto">
            <a:xfrm>
              <a:off x="0" y="162"/>
              <a:ext cx="5760" cy="514"/>
              <a:chOff x="0" y="162"/>
              <a:chExt cx="5760" cy="514"/>
            </a:xfrm>
          </p:grpSpPr>
          <p:sp>
            <p:nvSpPr>
              <p:cNvPr id="20" name="Rectangle 19"/>
              <p:cNvSpPr>
                <a:spLocks noChangeArrowheads="1"/>
              </p:cNvSpPr>
              <p:nvPr/>
            </p:nvSpPr>
            <p:spPr bwMode="auto">
              <a:xfrm>
                <a:off x="2790" y="162"/>
                <a:ext cx="152" cy="2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  <a:defRPr/>
                </a:pPr>
                <a:r>
                  <a:rPr lang="en-US" sz="1800" b="1" i="1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 New Roman" pitchFamily="18" charset="0"/>
                    <a:cs typeface="Arial" charset="0"/>
                  </a:rPr>
                  <a:t> </a:t>
                </a:r>
                <a:endParaRPr lang="en-US" sz="28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21" name="Text Box 8"/>
              <p:cNvSpPr txBox="1">
                <a:spLocks noChangeArrowheads="1"/>
              </p:cNvSpPr>
              <p:nvPr/>
            </p:nvSpPr>
            <p:spPr bwMode="auto">
              <a:xfrm>
                <a:off x="0" y="513"/>
                <a:ext cx="5760" cy="163"/>
              </a:xfrm>
              <a:prstGeom prst="rect">
                <a:avLst/>
              </a:prstGeom>
              <a:solidFill>
                <a:srgbClr val="00FF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ctr" eaLnBrk="1" hangingPunct="1">
                  <a:spcBef>
                    <a:spcPct val="50000"/>
                  </a:spcBef>
                  <a:defRPr/>
                </a:pPr>
                <a:r>
                  <a:rPr lang="en-US" sz="1000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 </a:t>
                </a:r>
                <a:r>
                  <a:rPr lang="en-US" sz="1000" dirty="0" smtClean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 </a:t>
                </a:r>
                <a:r>
                  <a:rPr lang="en-US" sz="1000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 </a:t>
                </a:r>
                <a:r>
                  <a:rPr lang="en-US" sz="1000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endParaRPr lang="en-US" sz="10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endParaRPr>
              </a:p>
            </p:txBody>
          </p:sp>
        </p:grpSp>
        <p:pic>
          <p:nvPicPr>
            <p:cNvPr id="18" name="Picture 9" descr="TRAIDAT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232" y="-72"/>
              <a:ext cx="528" cy="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Picture 10" descr="ringwrlmed2_b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-72"/>
              <a:ext cx="588" cy="5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2" name="TextBox 21"/>
          <p:cNvSpPr txBox="1"/>
          <p:nvPr/>
        </p:nvSpPr>
        <p:spPr>
          <a:xfrm>
            <a:off x="203200" y="1492250"/>
            <a:ext cx="251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i="1" u="sng" dirty="0" smtClean="0">
                <a:latin typeface="Times New Roman" pitchFamily="18" charset="0"/>
                <a:cs typeface="Times New Roman" pitchFamily="18" charset="0"/>
              </a:rPr>
              <a:t>b. Vĩ tuy</a:t>
            </a:r>
            <a:r>
              <a:rPr lang="vi-VN" sz="2400" b="1" i="1" u="sng" dirty="0" smtClean="0">
                <a:latin typeface="Times New Roman" pitchFamily="18" charset="0"/>
                <a:cs typeface="Times New Roman" pitchFamily="18" charset="0"/>
              </a:rPr>
              <a:t>ến</a:t>
            </a:r>
            <a:endParaRPr lang="en-US" sz="2400" b="1" i="1" u="sng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"/>
          <p:cNvPicPr>
            <a:picLocks noChangeAspect="1" noChangeArrowheads="1"/>
          </p:cNvPicPr>
          <p:nvPr/>
        </p:nvPicPr>
        <p:blipFill>
          <a:blip r:embed="rId3"/>
          <a:srcRect r="-4546" b="8511"/>
          <a:stretch>
            <a:fillRect/>
          </a:stretch>
        </p:blipFill>
        <p:spPr bwMode="auto">
          <a:xfrm>
            <a:off x="304800" y="63103"/>
            <a:ext cx="5715000" cy="508039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1752600" y="2457450"/>
            <a:ext cx="1295400" cy="2857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99"/>
            </a:solidFill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en-US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Xích đạo</a:t>
            </a:r>
          </a:p>
        </p:txBody>
      </p:sp>
      <p:sp>
        <p:nvSpPr>
          <p:cNvPr id="20" name="Text Box 12"/>
          <p:cNvSpPr txBox="1">
            <a:spLocks noChangeArrowheads="1"/>
          </p:cNvSpPr>
          <p:nvPr/>
        </p:nvSpPr>
        <p:spPr bwMode="auto">
          <a:xfrm>
            <a:off x="5562600" y="285750"/>
            <a:ext cx="3352800" cy="1049391"/>
          </a:xfrm>
          <a:prstGeom prst="rect">
            <a:avLst/>
          </a:prstGeom>
          <a:solidFill>
            <a:srgbClr val="FFFFFF"/>
          </a:solidFill>
          <a:ln w="9525">
            <a:solidFill>
              <a:srgbClr val="000099"/>
            </a:solidFill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just" eaLnBrk="1" hangingPunct="1">
              <a:lnSpc>
                <a:spcPct val="150000"/>
              </a:lnSpc>
              <a:spcBef>
                <a:spcPts val="1250"/>
              </a:spcBef>
              <a:buClr>
                <a:srgbClr val="9966FF"/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en-US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Đường </a:t>
            </a:r>
            <a:r>
              <a:rPr lang="en-US" altLang="en-US" sz="2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xích đạo là đường như thế </a:t>
            </a:r>
            <a:r>
              <a:rPr lang="en-US" altLang="en-US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nào?</a:t>
            </a:r>
            <a:endParaRPr lang="en-US" altLang="en-US" sz="22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1" name="Straight Connector 20"/>
          <p:cNvCxnSpPr/>
          <p:nvPr/>
        </p:nvCxnSpPr>
        <p:spPr bwMode="auto">
          <a:xfrm>
            <a:off x="1485900" y="2876550"/>
            <a:ext cx="3810000" cy="1588"/>
          </a:xfrm>
          <a:prstGeom prst="line">
            <a:avLst/>
          </a:prstGeom>
          <a:noFill/>
          <a:ln w="38100" cap="flat" cmpd="sng" algn="ctr">
            <a:solidFill>
              <a:srgbClr val="CCFF3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Oval 8"/>
          <p:cNvSpPr/>
          <p:nvPr/>
        </p:nvSpPr>
        <p:spPr bwMode="auto">
          <a:xfrm>
            <a:off x="4953000" y="2571750"/>
            <a:ext cx="762000" cy="649188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.VnTime" charset="0"/>
            </a:endParaRP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152400" y="2971800"/>
            <a:ext cx="1447800" cy="4381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99"/>
            </a:solidFill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en-US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Vĩ tuyến gốc</a:t>
            </a:r>
          </a:p>
        </p:txBody>
      </p:sp>
      <p:sp>
        <p:nvSpPr>
          <p:cNvPr id="11" name="Line 4"/>
          <p:cNvSpPr>
            <a:spLocks noChangeShapeType="1"/>
          </p:cNvSpPr>
          <p:nvPr/>
        </p:nvSpPr>
        <p:spPr bwMode="auto">
          <a:xfrm flipV="1">
            <a:off x="1447800" y="2857500"/>
            <a:ext cx="838200" cy="292894"/>
          </a:xfrm>
          <a:prstGeom prst="line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4" grpId="0" animBg="1"/>
      <p:bldP spid="20" grpId="0" animBg="1"/>
      <p:bldP spid="20" grpId="1" animBg="1"/>
      <p:bldP spid="9" grpId="0" animBg="1"/>
      <p:bldP spid="10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4000" r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G:\TRO CHOI POWERPOINT\Giai cuu rung xanh\florest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71600" y="-628650"/>
            <a:ext cx="10515600" cy="601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:\Users\ADMIN\Desktop\Giai cuu con vat\depositphotos_8033217-stock-illustration-cartoon-hunter-with-a-blunderbus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8600" y="2092325"/>
            <a:ext cx="819035" cy="98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" descr="C:\Users\ADMIN\Desktop\Giai cuu con vat\860b43d1f72858179212c60650ccfc01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6356" y1="4000" x2="13136" y2="15667"/>
                        <a14:foregroundMark x1="64831" y1="1333" x2="64831" y2="15000"/>
                        <a14:foregroundMark x1="16525" y1="33667" x2="20763" y2="39000"/>
                        <a14:foregroundMark x1="58051" y1="29667" x2="51695" y2="36667"/>
                        <a14:foregroundMark x1="30932" y1="42667" x2="27542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398763"/>
            <a:ext cx="1006619" cy="127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Giai cuu con vat\Baby-Elephant-Clipart_7.png.1379429044053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710" y="3158873"/>
            <a:ext cx="1748090" cy="1748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8" descr="C:\Users\ADMIN\Desktop\Giai cuu con vat\clipbear4.gif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0102" y1="27511" x2="40102" y2="28603"/>
                        <a14:backgroundMark x1="33249" y1="35153" x2="32487" y2="366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05600" y="2199928"/>
            <a:ext cx="1981200" cy="2303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9" descr="C:\Users\ADMIN\Desktop\Giai cuu con vat\cute-deer-cartoon-illustration-47171319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3720" y1="4667" x2="13786" y2="12778"/>
                        <a14:foregroundMark x1="72429" y1="4444" x2="68928" y2="12222"/>
                        <a14:foregroundMark x1="38293" y1="30333" x2="29540" y2="52333"/>
                        <a14:foregroundMark x1="46608" y1="69222" x2="69803" y2="67333"/>
                        <a14:foregroundMark x1="89934" y1="52111" x2="92123" y2="56222"/>
                        <a14:foregroundMark x1="32385" y1="97000" x2="40700" y2="98889"/>
                        <a14:foregroundMark x1="59300" y1="97222" x2="63895" y2="95333"/>
                        <a14:foregroundMark x1="92560" y1="98889" x2="95405" y2="97444"/>
                        <a14:backgroundMark x1="97155" y1="99000" x2="98249" y2="9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55" y="3239351"/>
            <a:ext cx="700141" cy="137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AutoShape 11" descr="Hình ảnh có liên quan"/>
          <p:cNvSpPr>
            <a:spLocks noChangeAspect="1" noChangeArrowheads="1"/>
          </p:cNvSpPr>
          <p:nvPr/>
        </p:nvSpPr>
        <p:spPr bwMode="auto">
          <a:xfrm>
            <a:off x="155575" y="-9525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1" name="Picture 13" descr="C:\Users\ADMIN\Desktop\Picture1 (2)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297881"/>
            <a:ext cx="1758758" cy="1532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3" descr="C:\Users\ADMIN\Desktop\Picture1 (2).pn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3850" y="3306763"/>
            <a:ext cx="2114550" cy="1656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3" descr="C:\Users\ADMIN\Desktop\Picture1 (2).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2419350"/>
            <a:ext cx="2114550" cy="2331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3" descr="C:\Users\ADMIN\Desktop\Picture1 (2).pn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55" y="3306763"/>
            <a:ext cx="1318445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C:\Users\ADMIN\Desktop\Giai cuu con vat\historieta-linda-de-los-ciervos-47108548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>
                        <a14:foregroundMark x1="17000" y1="15657" x2="20500" y2="27086"/>
                        <a14:foregroundMark x1="27625" y1="69029" x2="30750" y2="75657"/>
                        <a14:foregroundMark x1="96375" y1="86171" x2="98625" y2="89486"/>
                        <a14:foregroundMark x1="90625" y1="96457" x2="91125" y2="993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29338">
            <a:off x="441478" y="3669791"/>
            <a:ext cx="1271299" cy="1186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>
                        <a14:foregroundMark x1="12308" y1="14741" x2="6538" y2="26693"/>
                        <a14:foregroundMark x1="16154" y1="17928" x2="14231" y2="30279"/>
                        <a14:foregroundMark x1="32692" y1="17530" x2="26538" y2="35060"/>
                        <a14:foregroundMark x1="46538" y1="13944" x2="50000" y2="20319"/>
                        <a14:foregroundMark x1="7692" y1="7968" x2="6538" y2="15139"/>
                        <a14:foregroundMark x1="35000" y1="4781" x2="38462" y2="11554"/>
                        <a14:foregroundMark x1="34231" y1="3984" x2="23077" y2="2390"/>
                        <a14:foregroundMark x1="35385" y1="57371" x2="34615" y2="91633"/>
                        <a14:foregroundMark x1="31538" y1="73307" x2="30385" y2="83665"/>
                        <a14:foregroundMark x1="40000" y1="62948" x2="36923" y2="81673"/>
                        <a14:foregroundMark x1="34231" y1="56175" x2="57692" y2="63347"/>
                        <a14:foregroundMark x1="56538" y1="54980" x2="46538" y2="56574"/>
                        <a14:foregroundMark x1="68077" y1="54183" x2="66923" y2="83267"/>
                        <a14:foregroundMark x1="61538" y1="60558" x2="61538" y2="80478"/>
                        <a14:foregroundMark x1="76923" y1="81275" x2="76154" y2="88446"/>
                        <a14:foregroundMark x1="93462" y1="15538" x2="77692" y2="21116"/>
                        <a14:foregroundMark x1="93077" y1="12749" x2="96154" y2="18327"/>
                        <a14:foregroundMark x1="76923" y1="22311" x2="67308" y2="509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2841" y="3568011"/>
            <a:ext cx="1082215" cy="1044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 descr="C:\Users\ADMIN\Desktop\Giai cuu con vat\elephant-cartoon-clip-art.pn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78521" y="3038202"/>
            <a:ext cx="1934468" cy="1895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7" descr="C:\Users\ADMIN\Desktop\Giai cuu con vat\bear  mother and baby cartoon image 5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7048" y="2724150"/>
            <a:ext cx="2806952" cy="2806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 descr="C:\Users\ADMIN\Desktop\vector-fruits-cartoon-icons (2).jp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9664" b="96218" l="9886" r="897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967" y="-42369"/>
            <a:ext cx="623178" cy="563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Explosion 2 49"/>
          <p:cNvSpPr/>
          <p:nvPr/>
        </p:nvSpPr>
        <p:spPr>
          <a:xfrm rot="1364045">
            <a:off x="194000" y="1818887"/>
            <a:ext cx="1002738" cy="712184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TextBox 50"/>
          <p:cNvSpPr txBox="1"/>
          <p:nvPr/>
        </p:nvSpPr>
        <p:spPr>
          <a:xfrm rot="560109">
            <a:off x="361324" y="2109855"/>
            <a:ext cx="11602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POW!</a:t>
            </a:r>
            <a:endParaRPr lang="en-US" sz="12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2" name="Picture 2" descr="C:\Users\ADMIN\Desktop\Giai cuu con vat\depositphotos_8033217-stock-illustration-cartoon-hunter-with-a-blunderbus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843971" flipH="1">
            <a:off x="374431" y="2406372"/>
            <a:ext cx="819035" cy="98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52" descr="C:\Users\ADMIN\Desktop\monkey_drawing_branch_hang_54278_2048x2048 (2).jpg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100000" l="0" r="100000">
                        <a14:foregroundMark x1="59619" y1="6027" x2="62549" y2="13058"/>
                        <a14:foregroundMark x1="58984" y1="6027" x2="52246" y2="12612"/>
                        <a14:foregroundMark x1="35693" y1="19420" x2="28760" y2="19085"/>
                        <a14:foregroundMark x1="13135" y1="4464" x2="17188" y2="10268"/>
                        <a14:foregroundMark x1="17188" y1="10268" x2="22314" y2="15067"/>
                        <a14:foregroundMark x1="26514" y1="17634" x2="22607" y2="15625"/>
                        <a14:foregroundMark x1="37109" y1="18862" x2="38770" y2="18192"/>
                        <a14:backgroundMark x1="7715" y1="23438" x2="20166" y2="77790"/>
                        <a14:backgroundMark x1="7715" y1="71987" x2="26660" y2="91071"/>
                        <a14:backgroundMark x1="42627" y1="84152" x2="40625" y2="84152"/>
                        <a14:backgroundMark x1="39453" y1="84487" x2="36621" y2="81138"/>
                        <a14:backgroundMark x1="36914" y1="81920" x2="36182" y2="78571"/>
                        <a14:backgroundMark x1="60010" y1="25446" x2="70215" y2="56362"/>
                        <a14:backgroundMark x1="53760" y1="62388" x2="53662" y2="66406"/>
                        <a14:backgroundMark x1="54688" y1="78906" x2="50928" y2="84710"/>
                        <a14:backgroundMark x1="43994" y1="20647" x2="41846" y2="22991"/>
                        <a14:backgroundMark x1="75146" y1="39397" x2="78125" y2="65179"/>
                        <a14:backgroundMark x1="42041" y1="26786" x2="42969" y2="256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411"/>
            <a:ext cx="1322475" cy="619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7755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44444E-6 L -0.23056 0.00186 " pathEditMode="relative" rAng="0" ptsTypes="AA">
                                      <p:cBhvr>
                                        <p:cTn id="30" dur="3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28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80913E-6 L -0.50833 0.01079 " pathEditMode="relative" rAng="0" ptsTypes="AA">
                                      <p:cBhvr>
                                        <p:cTn id="50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417" y="5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96296E-6 L -0.00312 0.37407 " pathEditMode="relative" rAng="0" ptsTypes="AA">
                                      <p:cBhvr>
                                        <p:cTn id="5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18704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4.44444E-6 L -0.75243 0.03612 " pathEditMode="relative" rAng="0" ptsTypes="AA">
                                      <p:cBhvr>
                                        <p:cTn id="88" dur="3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622" y="1790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2.82051E-6 L -1.12153 0.02101 " pathEditMode="relative" rAng="0" ptsTypes="AA">
                                      <p:cBhvr>
                                        <p:cTn id="114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076" y="10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50" grpId="0" animBg="1"/>
      <p:bldP spid="50" grpId="1" animBg="1"/>
      <p:bldP spid="51" grpId="0"/>
      <p:bldP spid="51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2400" y="1885950"/>
            <a:ext cx="8077200" cy="539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- Vĩ tuyến gốc được đánh số 0</a:t>
            </a:r>
            <a:r>
              <a:rPr lang="en-US" sz="2200" b="1" baseline="30000" dirty="0" smtClean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, còn gọi là đường Xích đạo.</a:t>
            </a:r>
            <a:endParaRPr lang="en-US" sz="2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7800" y="1149350"/>
            <a:ext cx="388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1. Hệ thống kinh, vĩ tuyến</a:t>
            </a:r>
            <a:endParaRPr lang="en-US" sz="2400" b="1" u="sng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5" name="Group 4"/>
          <p:cNvGrpSpPr>
            <a:grpSpLocks/>
          </p:cNvGrpSpPr>
          <p:nvPr/>
        </p:nvGrpSpPr>
        <p:grpSpPr bwMode="auto">
          <a:xfrm>
            <a:off x="0" y="-1"/>
            <a:ext cx="9144000" cy="1127653"/>
            <a:chOff x="0" y="-72"/>
            <a:chExt cx="5760" cy="748"/>
          </a:xfrm>
        </p:grpSpPr>
        <p:sp>
          <p:nvSpPr>
            <p:cNvPr id="16" name="Rectangle 5"/>
            <p:cNvSpPr>
              <a:spLocks noChangeArrowheads="1"/>
            </p:cNvSpPr>
            <p:nvPr/>
          </p:nvSpPr>
          <p:spPr bwMode="auto">
            <a:xfrm>
              <a:off x="0" y="-72"/>
              <a:ext cx="5760" cy="576"/>
            </a:xfrm>
            <a:prstGeom prst="rect">
              <a:avLst/>
            </a:prstGeom>
            <a:gradFill rotWithShape="1">
              <a:gsLst>
                <a:gs pos="0">
                  <a:srgbClr val="FF3300"/>
                </a:gs>
                <a:gs pos="50000">
                  <a:srgbClr val="CCFFCC"/>
                </a:gs>
                <a:gs pos="100000">
                  <a:srgbClr val="FF3300"/>
                </a:gs>
              </a:gsLst>
              <a:lin ang="5400000" scaled="1"/>
            </a:gradFill>
            <a:ln w="38100" cmpd="dbl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500" b="1" dirty="0">
                  <a:latin typeface="Times New Roman" pitchFamily="18" charset="0"/>
                </a:rPr>
                <a:t>TIẾT </a:t>
              </a:r>
              <a:r>
                <a:rPr lang="en-US" sz="2500" b="1" dirty="0" smtClean="0">
                  <a:latin typeface="Times New Roman" pitchFamily="18" charset="0"/>
                </a:rPr>
                <a:t> </a:t>
              </a:r>
              <a:r>
                <a:rPr lang="en-US" sz="2500" b="1" dirty="0">
                  <a:latin typeface="Times New Roman" pitchFamily="18" charset="0"/>
                </a:rPr>
                <a:t>– BÀI </a:t>
              </a:r>
              <a:r>
                <a:rPr lang="en-US" sz="2500" b="1" dirty="0" smtClean="0">
                  <a:latin typeface="Times New Roman" pitchFamily="18" charset="0"/>
                </a:rPr>
                <a:t>1: HỆ THỐNG KINH, VĨ TUYẾN. </a:t>
              </a:r>
            </a:p>
            <a:p>
              <a:pPr algn="ctr"/>
              <a:r>
                <a:rPr lang="en-US" sz="2500" b="1" dirty="0" smtClean="0">
                  <a:latin typeface="Times New Roman" pitchFamily="18" charset="0"/>
                </a:rPr>
                <a:t>TỌA ĐỘ ĐỊA LÍ </a:t>
              </a:r>
              <a:endParaRPr lang="en-US" sz="2500" b="1" dirty="0">
                <a:latin typeface="Times New Roman" pitchFamily="18" charset="0"/>
              </a:endParaRPr>
            </a:p>
          </p:txBody>
        </p:sp>
        <p:grpSp>
          <p:nvGrpSpPr>
            <p:cNvPr id="17" name="Group 6"/>
            <p:cNvGrpSpPr>
              <a:grpSpLocks/>
            </p:cNvGrpSpPr>
            <p:nvPr/>
          </p:nvGrpSpPr>
          <p:grpSpPr bwMode="auto">
            <a:xfrm>
              <a:off x="0" y="162"/>
              <a:ext cx="5760" cy="514"/>
              <a:chOff x="0" y="162"/>
              <a:chExt cx="5760" cy="514"/>
            </a:xfrm>
          </p:grpSpPr>
          <p:sp>
            <p:nvSpPr>
              <p:cNvPr id="20" name="Rectangle 19"/>
              <p:cNvSpPr>
                <a:spLocks noChangeArrowheads="1"/>
              </p:cNvSpPr>
              <p:nvPr/>
            </p:nvSpPr>
            <p:spPr bwMode="auto">
              <a:xfrm>
                <a:off x="2790" y="162"/>
                <a:ext cx="152" cy="2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  <a:defRPr/>
                </a:pPr>
                <a:r>
                  <a:rPr lang="en-US" sz="1800" b="1" i="1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 New Roman" pitchFamily="18" charset="0"/>
                    <a:cs typeface="Arial" charset="0"/>
                  </a:rPr>
                  <a:t> </a:t>
                </a:r>
                <a:endParaRPr lang="en-US" sz="28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21" name="Text Box 8"/>
              <p:cNvSpPr txBox="1">
                <a:spLocks noChangeArrowheads="1"/>
              </p:cNvSpPr>
              <p:nvPr/>
            </p:nvSpPr>
            <p:spPr bwMode="auto">
              <a:xfrm>
                <a:off x="0" y="513"/>
                <a:ext cx="5760" cy="163"/>
              </a:xfrm>
              <a:prstGeom prst="rect">
                <a:avLst/>
              </a:prstGeom>
              <a:solidFill>
                <a:srgbClr val="00FF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l" eaLnBrk="1" hangingPunct="1">
                  <a:spcBef>
                    <a:spcPct val="50000"/>
                  </a:spcBef>
                  <a:defRPr/>
                </a:pPr>
                <a:r>
                  <a:rPr lang="en-US" sz="1000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 </a:t>
                </a:r>
                <a:r>
                  <a:rPr lang="en-US" sz="1000" dirty="0" smtClean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 </a:t>
                </a:r>
                <a:r>
                  <a:rPr lang="en-US" sz="1000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 </a:t>
                </a:r>
                <a:r>
                  <a:rPr lang="en-US" sz="1000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endParaRPr lang="en-US" sz="10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endParaRPr>
              </a:p>
            </p:txBody>
          </p:sp>
        </p:grpSp>
        <p:pic>
          <p:nvPicPr>
            <p:cNvPr id="18" name="Picture 9" descr="TRAIDAT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232" y="-72"/>
              <a:ext cx="528" cy="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Picture 10" descr="ringwrlmed2_b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-72"/>
              <a:ext cx="588" cy="5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2" name="TextBox 21"/>
          <p:cNvSpPr txBox="1"/>
          <p:nvPr/>
        </p:nvSpPr>
        <p:spPr>
          <a:xfrm>
            <a:off x="228600" y="1492250"/>
            <a:ext cx="269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i="1" u="sng" dirty="0" smtClean="0">
                <a:latin typeface="Times New Roman" pitchFamily="18" charset="0"/>
                <a:cs typeface="Times New Roman" pitchFamily="18" charset="0"/>
              </a:rPr>
              <a:t>b. Vĩ tuy</a:t>
            </a:r>
            <a:r>
              <a:rPr lang="vi-VN" sz="2400" b="1" i="1" u="sng" dirty="0" smtClean="0">
                <a:latin typeface="Times New Roman" pitchFamily="18" charset="0"/>
                <a:cs typeface="Times New Roman" pitchFamily="18" charset="0"/>
              </a:rPr>
              <a:t>ến</a:t>
            </a:r>
            <a:endParaRPr lang="en-US" sz="2400" b="1" i="1" u="sng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"/>
          <p:cNvPicPr>
            <a:picLocks noChangeAspect="1" noChangeArrowheads="1"/>
          </p:cNvPicPr>
          <p:nvPr/>
        </p:nvPicPr>
        <p:blipFill>
          <a:blip r:embed="rId3"/>
          <a:srcRect r="-4546" b="8511"/>
          <a:stretch>
            <a:fillRect/>
          </a:stretch>
        </p:blipFill>
        <p:spPr bwMode="auto">
          <a:xfrm>
            <a:off x="76200" y="63103"/>
            <a:ext cx="6400800" cy="508039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3320" name="Rectangle 8"/>
          <p:cNvSpPr>
            <a:spLocks noChangeArrowheads="1"/>
          </p:cNvSpPr>
          <p:nvPr/>
        </p:nvSpPr>
        <p:spPr bwMode="auto">
          <a:xfrm>
            <a:off x="4572000" y="1123950"/>
            <a:ext cx="1600200" cy="2286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99"/>
            </a:solidFill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en-US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Vĩ tuyến Bắc</a:t>
            </a:r>
          </a:p>
        </p:txBody>
      </p:sp>
      <p:sp>
        <p:nvSpPr>
          <p:cNvPr id="13321" name="Rectangle 9"/>
          <p:cNvSpPr>
            <a:spLocks noChangeArrowheads="1"/>
          </p:cNvSpPr>
          <p:nvPr/>
        </p:nvSpPr>
        <p:spPr bwMode="auto">
          <a:xfrm>
            <a:off x="838200" y="4229100"/>
            <a:ext cx="1600200" cy="2286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99"/>
            </a:solidFill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en-US" sz="20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Vĩ tuyến Nam</a:t>
            </a:r>
          </a:p>
        </p:txBody>
      </p:sp>
      <p:sp>
        <p:nvSpPr>
          <p:cNvPr id="13322" name="Line 10"/>
          <p:cNvSpPr>
            <a:spLocks noChangeShapeType="1"/>
          </p:cNvSpPr>
          <p:nvPr/>
        </p:nvSpPr>
        <p:spPr bwMode="auto">
          <a:xfrm flipH="1">
            <a:off x="4719639" y="1371600"/>
            <a:ext cx="1304925" cy="857250"/>
          </a:xfrm>
          <a:prstGeom prst="line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323" name="Line 11"/>
          <p:cNvSpPr>
            <a:spLocks noChangeShapeType="1"/>
          </p:cNvSpPr>
          <p:nvPr/>
        </p:nvSpPr>
        <p:spPr bwMode="auto">
          <a:xfrm flipV="1">
            <a:off x="1600200" y="3311129"/>
            <a:ext cx="1752600" cy="921544"/>
          </a:xfrm>
          <a:prstGeom prst="line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9" name="Text Box 12"/>
          <p:cNvSpPr txBox="1">
            <a:spLocks noChangeArrowheads="1"/>
          </p:cNvSpPr>
          <p:nvPr/>
        </p:nvSpPr>
        <p:spPr bwMode="auto">
          <a:xfrm>
            <a:off x="6324600" y="165100"/>
            <a:ext cx="2692400" cy="161800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99"/>
            </a:solidFill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ctr" eaLnBrk="1" hangingPunct="1">
              <a:lnSpc>
                <a:spcPct val="150000"/>
              </a:lnSpc>
              <a:spcBef>
                <a:spcPts val="1250"/>
              </a:spcBef>
              <a:buClr>
                <a:srgbClr val="000066"/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en-US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Xác </a:t>
            </a:r>
            <a:r>
              <a:rPr lang="en-US" altLang="en-US" sz="2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định trên hình </a:t>
            </a:r>
            <a:r>
              <a:rPr lang="en-US" altLang="en-US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vẽ </a:t>
            </a:r>
            <a:r>
              <a:rPr lang="en-US" altLang="en-US" sz="2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vĩ tuyến Bắc và </a:t>
            </a:r>
            <a:r>
              <a:rPr lang="en-US" altLang="en-US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Nam.</a:t>
            </a:r>
            <a:endParaRPr lang="en-US" altLang="en-US" sz="22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1" name="Straight Connector 20"/>
          <p:cNvCxnSpPr/>
          <p:nvPr/>
        </p:nvCxnSpPr>
        <p:spPr bwMode="auto">
          <a:xfrm>
            <a:off x="1358900" y="2857500"/>
            <a:ext cx="4356100" cy="19050"/>
          </a:xfrm>
          <a:prstGeom prst="line">
            <a:avLst/>
          </a:prstGeom>
          <a:noFill/>
          <a:ln w="38100" cap="flat" cmpd="sng" algn="ctr">
            <a:solidFill>
              <a:srgbClr val="CCFF3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Line 5"/>
          <p:cNvSpPr>
            <a:spLocks noChangeShapeType="1"/>
          </p:cNvSpPr>
          <p:nvPr/>
        </p:nvSpPr>
        <p:spPr bwMode="auto">
          <a:xfrm>
            <a:off x="3962400" y="2571750"/>
            <a:ext cx="1588" cy="514350"/>
          </a:xfrm>
          <a:prstGeom prst="line">
            <a:avLst/>
          </a:prstGeom>
          <a:noFill/>
          <a:ln w="38100" cap="sq">
            <a:solidFill>
              <a:srgbClr val="000000"/>
            </a:solidFill>
            <a:miter lim="800000"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3352800" y="3028950"/>
            <a:ext cx="1295400" cy="2857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99"/>
            </a:solidFill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vi-VN" altLang="en-US" sz="20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Nam</a:t>
            </a:r>
          </a:p>
        </p:txBody>
      </p:sp>
      <p:sp>
        <p:nvSpPr>
          <p:cNvPr id="14" name="Rectangle 7"/>
          <p:cNvSpPr>
            <a:spLocks noChangeArrowheads="1"/>
          </p:cNvSpPr>
          <p:nvPr/>
        </p:nvSpPr>
        <p:spPr bwMode="auto">
          <a:xfrm>
            <a:off x="3352800" y="2343150"/>
            <a:ext cx="1295400" cy="2857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99"/>
            </a:solidFill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en-US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8" dur="1000"/>
                                        <p:tgtEl>
                                          <p:spTgt spid="13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1" dur="10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4" dur="1000"/>
                                        <p:tgtEl>
                                          <p:spTgt spid="13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7" dur="1000"/>
                                        <p:tgtEl>
                                          <p:spTgt spid="13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20" grpId="0" animBg="1"/>
      <p:bldP spid="13321" grpId="0" animBg="1"/>
      <p:bldP spid="13322" grpId="0" animBg="1"/>
      <p:bldP spid="13323" grpId="0" animBg="1"/>
      <p:bldP spid="19" grpId="0" animBg="1"/>
      <p:bldP spid="19" grpId="1" animBg="1"/>
      <p:bldP spid="12" grpId="0" animBg="1"/>
      <p:bldP spid="13" grpId="0" animBg="1"/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228600" y="1809750"/>
            <a:ext cx="8534400" cy="539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- Vĩ tuyến gốc chia quả địa cầu thành nửa cầu Bắc và nửa cầu Nam.</a:t>
            </a:r>
            <a:endParaRPr lang="en-US" sz="2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7800" y="1149350"/>
            <a:ext cx="388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1. Hệ thống kinh, vĩ tuyến</a:t>
            </a:r>
            <a:endParaRPr lang="en-US" sz="2400" b="1" u="sng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5" name="Group 4"/>
          <p:cNvGrpSpPr>
            <a:grpSpLocks/>
          </p:cNvGrpSpPr>
          <p:nvPr/>
        </p:nvGrpSpPr>
        <p:grpSpPr bwMode="auto">
          <a:xfrm>
            <a:off x="0" y="-1"/>
            <a:ext cx="9144000" cy="1127653"/>
            <a:chOff x="0" y="-72"/>
            <a:chExt cx="5760" cy="748"/>
          </a:xfrm>
        </p:grpSpPr>
        <p:sp>
          <p:nvSpPr>
            <p:cNvPr id="16" name="Rectangle 5"/>
            <p:cNvSpPr>
              <a:spLocks noChangeArrowheads="1"/>
            </p:cNvSpPr>
            <p:nvPr/>
          </p:nvSpPr>
          <p:spPr bwMode="auto">
            <a:xfrm>
              <a:off x="0" y="-72"/>
              <a:ext cx="5760" cy="576"/>
            </a:xfrm>
            <a:prstGeom prst="rect">
              <a:avLst/>
            </a:prstGeom>
            <a:gradFill rotWithShape="1">
              <a:gsLst>
                <a:gs pos="0">
                  <a:srgbClr val="FF3300"/>
                </a:gs>
                <a:gs pos="50000">
                  <a:srgbClr val="CCFFCC"/>
                </a:gs>
                <a:gs pos="100000">
                  <a:srgbClr val="FF3300"/>
                </a:gs>
              </a:gsLst>
              <a:lin ang="5400000" scaled="1"/>
            </a:gradFill>
            <a:ln w="38100" cmpd="dbl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b="1" dirty="0">
                  <a:latin typeface="Times New Roman" pitchFamily="18" charset="0"/>
                </a:rPr>
                <a:t>TIẾT </a:t>
              </a:r>
              <a:r>
                <a:rPr lang="en-US" sz="2400" b="1" dirty="0" smtClean="0">
                  <a:latin typeface="Times New Roman" pitchFamily="18" charset="0"/>
                </a:rPr>
                <a:t> </a:t>
              </a:r>
              <a:r>
                <a:rPr lang="en-US" sz="2400" b="1" dirty="0">
                  <a:latin typeface="Times New Roman" pitchFamily="18" charset="0"/>
                </a:rPr>
                <a:t>– BÀI </a:t>
              </a:r>
              <a:r>
                <a:rPr lang="en-US" sz="2400" b="1" dirty="0" smtClean="0">
                  <a:latin typeface="Times New Roman" pitchFamily="18" charset="0"/>
                </a:rPr>
                <a:t>1: HỆ THỐNG KINH, VĨ TUYẾN. </a:t>
              </a:r>
            </a:p>
            <a:p>
              <a:pPr algn="ctr"/>
              <a:r>
                <a:rPr lang="en-US" sz="2400" b="1" dirty="0" smtClean="0">
                  <a:latin typeface="Times New Roman" pitchFamily="18" charset="0"/>
                </a:rPr>
                <a:t>TỌA ĐỘ ĐỊA LÍ </a:t>
              </a:r>
              <a:endParaRPr lang="en-US" sz="2400" b="1" dirty="0">
                <a:latin typeface="Times New Roman" pitchFamily="18" charset="0"/>
              </a:endParaRPr>
            </a:p>
          </p:txBody>
        </p:sp>
        <p:grpSp>
          <p:nvGrpSpPr>
            <p:cNvPr id="17" name="Group 6"/>
            <p:cNvGrpSpPr>
              <a:grpSpLocks/>
            </p:cNvGrpSpPr>
            <p:nvPr/>
          </p:nvGrpSpPr>
          <p:grpSpPr bwMode="auto">
            <a:xfrm>
              <a:off x="0" y="162"/>
              <a:ext cx="5760" cy="514"/>
              <a:chOff x="0" y="162"/>
              <a:chExt cx="5760" cy="514"/>
            </a:xfrm>
          </p:grpSpPr>
          <p:sp>
            <p:nvSpPr>
              <p:cNvPr id="20" name="Rectangle 19"/>
              <p:cNvSpPr>
                <a:spLocks noChangeArrowheads="1"/>
              </p:cNvSpPr>
              <p:nvPr/>
            </p:nvSpPr>
            <p:spPr bwMode="auto">
              <a:xfrm>
                <a:off x="2790" y="162"/>
                <a:ext cx="152" cy="2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  <a:defRPr/>
                </a:pPr>
                <a:r>
                  <a:rPr lang="en-US" sz="1800" b="1" i="1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 New Roman" pitchFamily="18" charset="0"/>
                    <a:cs typeface="Arial" charset="0"/>
                  </a:rPr>
                  <a:t> </a:t>
                </a:r>
                <a:endParaRPr lang="en-US" sz="28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21" name="Text Box 8"/>
              <p:cNvSpPr txBox="1">
                <a:spLocks noChangeArrowheads="1"/>
              </p:cNvSpPr>
              <p:nvPr/>
            </p:nvSpPr>
            <p:spPr bwMode="auto">
              <a:xfrm>
                <a:off x="0" y="513"/>
                <a:ext cx="5760" cy="163"/>
              </a:xfrm>
              <a:prstGeom prst="rect">
                <a:avLst/>
              </a:prstGeom>
              <a:solidFill>
                <a:srgbClr val="00FF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l" eaLnBrk="1" hangingPunct="1">
                  <a:spcBef>
                    <a:spcPct val="50000"/>
                  </a:spcBef>
                  <a:defRPr/>
                </a:pPr>
                <a:r>
                  <a:rPr lang="en-US" sz="1000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 </a:t>
                </a:r>
                <a:r>
                  <a:rPr lang="en-US" sz="1000" dirty="0" smtClean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 </a:t>
                </a:r>
                <a:r>
                  <a:rPr lang="en-US" sz="1000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 </a:t>
                </a:r>
                <a:r>
                  <a:rPr lang="en-US" sz="1000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endParaRPr lang="en-US" sz="10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endParaRPr>
              </a:p>
            </p:txBody>
          </p:sp>
        </p:grpSp>
        <p:pic>
          <p:nvPicPr>
            <p:cNvPr id="18" name="Picture 9" descr="TRAIDAT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232" y="-72"/>
              <a:ext cx="528" cy="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Picture 10" descr="ringwrlmed2_b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-72"/>
              <a:ext cx="588" cy="5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2" name="TextBox 21"/>
          <p:cNvSpPr txBox="1"/>
          <p:nvPr/>
        </p:nvSpPr>
        <p:spPr>
          <a:xfrm>
            <a:off x="406400" y="1492250"/>
            <a:ext cx="251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i="1" u="sng" dirty="0" smtClean="0">
                <a:latin typeface="Times New Roman" pitchFamily="18" charset="0"/>
                <a:cs typeface="Times New Roman" pitchFamily="18" charset="0"/>
              </a:rPr>
              <a:t>b. Vĩ tuy</a:t>
            </a:r>
            <a:r>
              <a:rPr lang="vi-VN" sz="2400" b="1" i="1" u="sng" dirty="0" smtClean="0">
                <a:latin typeface="Times New Roman" pitchFamily="18" charset="0"/>
                <a:cs typeface="Times New Roman" pitchFamily="18" charset="0"/>
              </a:rPr>
              <a:t>ến</a:t>
            </a:r>
            <a:endParaRPr lang="en-US" sz="2400" b="1" i="1" u="sng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/>
          <p:cNvCxnSpPr/>
          <p:nvPr/>
        </p:nvCxnSpPr>
        <p:spPr bwMode="auto">
          <a:xfrm rot="5400000">
            <a:off x="2609850" y="3257352"/>
            <a:ext cx="3771900" cy="1588"/>
          </a:xfrm>
          <a:prstGeom prst="line">
            <a:avLst/>
          </a:prstGeom>
          <a:noFill/>
          <a:ln w="38100" cap="flat" cmpd="sng" algn="ctr">
            <a:solidFill>
              <a:srgbClr val="00009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TextBox 15"/>
          <p:cNvSpPr txBox="1"/>
          <p:nvPr/>
        </p:nvSpPr>
        <p:spPr>
          <a:xfrm>
            <a:off x="5943600" y="1352550"/>
            <a:ext cx="2057400" cy="430887"/>
          </a:xfrm>
          <a:prstGeom prst="rect">
            <a:avLst/>
          </a:prstGeom>
          <a:solidFill>
            <a:srgbClr val="FFFFFF"/>
          </a:solidFill>
          <a:ln>
            <a:solidFill>
              <a:srgbClr val="00009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Kinh tuyến</a:t>
            </a:r>
            <a:endParaRPr lang="en-US" sz="2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90600" y="1581150"/>
            <a:ext cx="2057400" cy="430887"/>
          </a:xfrm>
          <a:prstGeom prst="rect">
            <a:avLst/>
          </a:prstGeom>
          <a:solidFill>
            <a:srgbClr val="FFFFFF"/>
          </a:solidFill>
          <a:ln>
            <a:solidFill>
              <a:srgbClr val="00009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Vĩ tuyến</a:t>
            </a:r>
            <a:endParaRPr lang="en-US" sz="2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3500" y="2120613"/>
            <a:ext cx="4343400" cy="2806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FontTx/>
              <a:buChar char="-"/>
            </a:pP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Vĩ tuyến là những đường tròn vuông góc với các kinh tuyến.</a:t>
            </a:r>
          </a:p>
          <a:p>
            <a:pPr algn="just">
              <a:lnSpc>
                <a:spcPct val="150000"/>
              </a:lnSpc>
              <a:buFontTx/>
              <a:buChar char="-"/>
            </a:pP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Vĩ tuyến gốc được đánh số 0</a:t>
            </a:r>
            <a:r>
              <a:rPr lang="en-US" sz="2000" b="1" baseline="30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còn gọi là đường Xích đạo.</a:t>
            </a:r>
          </a:p>
          <a:p>
            <a:pPr algn="just">
              <a:lnSpc>
                <a:spcPct val="150000"/>
              </a:lnSpc>
            </a:pPr>
            <a:r>
              <a:rPr lang="en-US" sz="2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Vĩ tuyến gốc chia quả địa cầu thành nửa cầu Bắc và nửa cầu Nam.</a:t>
            </a:r>
            <a:endParaRPr lang="en-US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648200" y="1657350"/>
            <a:ext cx="42672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FontTx/>
              <a:buChar char="-"/>
            </a:pPr>
            <a:r>
              <a:rPr lang="pt-B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Kinh tuyến là nửa đường tròn nối cực Bắc với cực Nam, có độ dài bằng nhau.</a:t>
            </a:r>
          </a:p>
          <a:p>
            <a:pPr algn="just">
              <a:lnSpc>
                <a:spcPct val="150000"/>
              </a:lnSpc>
              <a:buFontTx/>
              <a:buChar char="-"/>
            </a:pPr>
            <a:r>
              <a:rPr lang="pt-B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Kinh tuyến gốc: đánh số 0.</a:t>
            </a:r>
          </a:p>
          <a:p>
            <a:pPr algn="just">
              <a:lnSpc>
                <a:spcPct val="150000"/>
              </a:lnSpc>
              <a:buFontTx/>
              <a:buChar char="-"/>
            </a:pPr>
            <a:r>
              <a:rPr lang="pt-BR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Kinh tuyến gốc chia quả địa cầu thành nửa cầu Đông và nửa cầu Tây.</a:t>
            </a:r>
            <a:endParaRPr lang="en-US" sz="20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0800" y="1136650"/>
            <a:ext cx="388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1. Hệ thống kinh, vĩ tuyến</a:t>
            </a:r>
            <a:endParaRPr lang="en-US" sz="2400" b="1" u="sng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1" name="Group 4"/>
          <p:cNvGrpSpPr>
            <a:grpSpLocks/>
          </p:cNvGrpSpPr>
          <p:nvPr/>
        </p:nvGrpSpPr>
        <p:grpSpPr bwMode="auto">
          <a:xfrm>
            <a:off x="0" y="-1"/>
            <a:ext cx="9144000" cy="1127653"/>
            <a:chOff x="0" y="-72"/>
            <a:chExt cx="5760" cy="748"/>
          </a:xfrm>
        </p:grpSpPr>
        <p:sp>
          <p:nvSpPr>
            <p:cNvPr id="22" name="Rectangle 5"/>
            <p:cNvSpPr>
              <a:spLocks noChangeArrowheads="1"/>
            </p:cNvSpPr>
            <p:nvPr/>
          </p:nvSpPr>
          <p:spPr bwMode="auto">
            <a:xfrm>
              <a:off x="0" y="-72"/>
              <a:ext cx="5760" cy="576"/>
            </a:xfrm>
            <a:prstGeom prst="rect">
              <a:avLst/>
            </a:prstGeom>
            <a:gradFill rotWithShape="1">
              <a:gsLst>
                <a:gs pos="0">
                  <a:srgbClr val="FF3300"/>
                </a:gs>
                <a:gs pos="50000">
                  <a:srgbClr val="CCFFCC"/>
                </a:gs>
                <a:gs pos="100000">
                  <a:srgbClr val="FF3300"/>
                </a:gs>
              </a:gsLst>
              <a:lin ang="5400000" scaled="1"/>
            </a:gradFill>
            <a:ln w="38100" cmpd="dbl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500" b="1" dirty="0">
                  <a:latin typeface="Times New Roman" pitchFamily="18" charset="0"/>
                </a:rPr>
                <a:t>TIẾT </a:t>
              </a:r>
              <a:r>
                <a:rPr lang="en-US" sz="2500" b="1" dirty="0" smtClean="0">
                  <a:latin typeface="Times New Roman" pitchFamily="18" charset="0"/>
                </a:rPr>
                <a:t> </a:t>
              </a:r>
              <a:r>
                <a:rPr lang="en-US" sz="2500" b="1" dirty="0">
                  <a:latin typeface="Times New Roman" pitchFamily="18" charset="0"/>
                </a:rPr>
                <a:t>– BÀI </a:t>
              </a:r>
              <a:r>
                <a:rPr lang="en-US" sz="2500" b="1" dirty="0" smtClean="0">
                  <a:latin typeface="Times New Roman" pitchFamily="18" charset="0"/>
                </a:rPr>
                <a:t>1: HỆ THỐNG KINH, VĨ TUYẾN. </a:t>
              </a:r>
            </a:p>
            <a:p>
              <a:pPr algn="ctr"/>
              <a:r>
                <a:rPr lang="en-US" sz="2500" b="1" dirty="0" smtClean="0">
                  <a:latin typeface="Times New Roman" pitchFamily="18" charset="0"/>
                </a:rPr>
                <a:t>TỌA ĐỘ ĐỊA LÍ </a:t>
              </a:r>
              <a:endParaRPr lang="en-US" sz="2500" b="1" dirty="0">
                <a:latin typeface="Times New Roman" pitchFamily="18" charset="0"/>
              </a:endParaRPr>
            </a:p>
          </p:txBody>
        </p:sp>
        <p:grpSp>
          <p:nvGrpSpPr>
            <p:cNvPr id="23" name="Group 6"/>
            <p:cNvGrpSpPr>
              <a:grpSpLocks/>
            </p:cNvGrpSpPr>
            <p:nvPr/>
          </p:nvGrpSpPr>
          <p:grpSpPr bwMode="auto">
            <a:xfrm>
              <a:off x="0" y="162"/>
              <a:ext cx="5760" cy="514"/>
              <a:chOff x="0" y="162"/>
              <a:chExt cx="5760" cy="514"/>
            </a:xfrm>
          </p:grpSpPr>
          <p:sp>
            <p:nvSpPr>
              <p:cNvPr id="26" name="Rectangle 25"/>
              <p:cNvSpPr>
                <a:spLocks noChangeArrowheads="1"/>
              </p:cNvSpPr>
              <p:nvPr/>
            </p:nvSpPr>
            <p:spPr bwMode="auto">
              <a:xfrm>
                <a:off x="2790" y="162"/>
                <a:ext cx="152" cy="2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  <a:defRPr/>
                </a:pPr>
                <a:r>
                  <a:rPr lang="en-US" sz="1800" b="1" i="1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 New Roman" pitchFamily="18" charset="0"/>
                    <a:cs typeface="Arial" charset="0"/>
                  </a:rPr>
                  <a:t> </a:t>
                </a:r>
                <a:endParaRPr lang="en-US" sz="28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27" name="Text Box 8"/>
              <p:cNvSpPr txBox="1">
                <a:spLocks noChangeArrowheads="1"/>
              </p:cNvSpPr>
              <p:nvPr/>
            </p:nvSpPr>
            <p:spPr bwMode="auto">
              <a:xfrm>
                <a:off x="0" y="513"/>
                <a:ext cx="5760" cy="163"/>
              </a:xfrm>
              <a:prstGeom prst="rect">
                <a:avLst/>
              </a:prstGeom>
              <a:solidFill>
                <a:srgbClr val="00FF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ctr" eaLnBrk="1" hangingPunct="1">
                  <a:spcBef>
                    <a:spcPct val="50000"/>
                  </a:spcBef>
                  <a:defRPr/>
                </a:pPr>
                <a:r>
                  <a:rPr lang="en-US" sz="1000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 </a:t>
                </a:r>
                <a:r>
                  <a:rPr lang="en-US" sz="1000" dirty="0" smtClean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 </a:t>
                </a:r>
                <a:r>
                  <a:rPr lang="en-US" sz="1000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 </a:t>
                </a:r>
                <a:r>
                  <a:rPr lang="en-US" sz="1000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endParaRPr lang="en-US" sz="10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endParaRPr>
              </a:p>
            </p:txBody>
          </p:sp>
        </p:grpSp>
        <p:pic>
          <p:nvPicPr>
            <p:cNvPr id="24" name="Picture 9" descr="TRAIDAT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232" y="-72"/>
              <a:ext cx="528" cy="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" name="Picture 10" descr="ringwrlmed2_b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-72"/>
              <a:ext cx="588" cy="5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/>
      <p:bldP spid="1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200150"/>
            <a:ext cx="487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2. Kinh </a:t>
            </a:r>
            <a:r>
              <a:rPr lang="vi-VN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vĩ </a:t>
            </a:r>
            <a:r>
              <a:rPr lang="vi-VN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và tọa </a:t>
            </a:r>
            <a:r>
              <a:rPr lang="vi-VN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lí</a:t>
            </a:r>
            <a:endParaRPr lang="en-US" sz="2400" b="1" u="sng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4FADCDCB-031B-46E7-8CA9-C75B0EC018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000" t="20296" r="38083" b="26667"/>
          <a:stretch/>
        </p:blipFill>
        <p:spPr>
          <a:xfrm>
            <a:off x="4526768" y="1231900"/>
            <a:ext cx="4541032" cy="3886200"/>
          </a:xfrm>
          <a:prstGeom prst="rect">
            <a:avLst/>
          </a:prstGeom>
          <a:ln>
            <a:solidFill>
              <a:srgbClr val="000099"/>
            </a:solidFill>
          </a:ln>
        </p:spPr>
      </p:pic>
      <p:sp>
        <p:nvSpPr>
          <p:cNvPr id="16" name="AutoShape 65"/>
          <p:cNvSpPr>
            <a:spLocks noChangeArrowheads="1"/>
          </p:cNvSpPr>
          <p:nvPr/>
        </p:nvSpPr>
        <p:spPr bwMode="auto">
          <a:xfrm>
            <a:off x="4724400" y="2889250"/>
            <a:ext cx="304800" cy="228600"/>
          </a:xfrm>
          <a:prstGeom prst="star8">
            <a:avLst>
              <a:gd name="adj" fmla="val 3825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vi-VN" sz="1800">
              <a:latin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953000" y="2660650"/>
            <a:ext cx="381000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D60093"/>
                </a:solidFill>
              </a:rPr>
              <a:t>C</a:t>
            </a:r>
            <a:endParaRPr lang="en-US" b="1" dirty="0">
              <a:solidFill>
                <a:srgbClr val="D60093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16BED55-C97F-4F3B-8848-9D56335DD9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333" t="37186" r="66750" b="53475"/>
          <a:stretch/>
        </p:blipFill>
        <p:spPr>
          <a:xfrm>
            <a:off x="76200" y="1733550"/>
            <a:ext cx="1277316" cy="635698"/>
          </a:xfrm>
          <a:prstGeom prst="rect">
            <a:avLst/>
          </a:prstGeom>
          <a:ln>
            <a:solidFill>
              <a:srgbClr val="0000FF"/>
            </a:solidFill>
          </a:ln>
        </p:spPr>
      </p:pic>
      <p:sp>
        <p:nvSpPr>
          <p:cNvPr id="19" name="TextBox 18"/>
          <p:cNvSpPr txBox="1"/>
          <p:nvPr/>
        </p:nvSpPr>
        <p:spPr>
          <a:xfrm>
            <a:off x="381000" y="2571750"/>
            <a:ext cx="3962400" cy="1047210"/>
          </a:xfrm>
          <a:prstGeom prst="rect">
            <a:avLst/>
          </a:prstGeom>
          <a:solidFill>
            <a:srgbClr val="FFFFFF"/>
          </a:solidFill>
          <a:ln>
            <a:solidFill>
              <a:srgbClr val="000099"/>
            </a:solidFill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Điểm C n</a:t>
            </a:r>
            <a:r>
              <a:rPr lang="vi-VN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ằm</a:t>
            </a:r>
            <a:r>
              <a:rPr lang="en-US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trên </a:t>
            </a:r>
            <a:r>
              <a:rPr lang="vi-VN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đườ</a:t>
            </a:r>
            <a:r>
              <a:rPr lang="en-US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 kinh tuyến và vĩ tuyến bao nhiêu?</a:t>
            </a:r>
            <a:endParaRPr lang="en-US" sz="22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52400" y="2571750"/>
            <a:ext cx="4267200" cy="600164"/>
          </a:xfrm>
          <a:prstGeom prst="rect">
            <a:avLst/>
          </a:prstGeom>
          <a:solidFill>
            <a:srgbClr val="FFFFFF"/>
          </a:solidFill>
          <a:ln>
            <a:solidFill>
              <a:srgbClr val="000099"/>
            </a:solidFill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 hiểu kinh </a:t>
            </a:r>
            <a:r>
              <a:rPr lang="vi-VN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là gì? Vĩ </a:t>
            </a:r>
            <a:r>
              <a:rPr lang="vi-VN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là gì?</a:t>
            </a:r>
            <a:endParaRPr lang="en-US" sz="22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0" name="Group 4"/>
          <p:cNvGrpSpPr>
            <a:grpSpLocks/>
          </p:cNvGrpSpPr>
          <p:nvPr/>
        </p:nvGrpSpPr>
        <p:grpSpPr bwMode="auto">
          <a:xfrm>
            <a:off x="0" y="-1"/>
            <a:ext cx="9144000" cy="1127653"/>
            <a:chOff x="0" y="-72"/>
            <a:chExt cx="5760" cy="748"/>
          </a:xfrm>
        </p:grpSpPr>
        <p:sp>
          <p:nvSpPr>
            <p:cNvPr id="22" name="Rectangle 5"/>
            <p:cNvSpPr>
              <a:spLocks noChangeArrowheads="1"/>
            </p:cNvSpPr>
            <p:nvPr/>
          </p:nvSpPr>
          <p:spPr bwMode="auto">
            <a:xfrm>
              <a:off x="0" y="-72"/>
              <a:ext cx="5760" cy="576"/>
            </a:xfrm>
            <a:prstGeom prst="rect">
              <a:avLst/>
            </a:prstGeom>
            <a:gradFill rotWithShape="1">
              <a:gsLst>
                <a:gs pos="0">
                  <a:srgbClr val="FF3300"/>
                </a:gs>
                <a:gs pos="50000">
                  <a:srgbClr val="CCFFCC"/>
                </a:gs>
                <a:gs pos="100000">
                  <a:srgbClr val="FF3300"/>
                </a:gs>
              </a:gsLst>
              <a:lin ang="5400000" scaled="1"/>
            </a:gradFill>
            <a:ln w="38100" cmpd="dbl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500" b="1" dirty="0">
                  <a:latin typeface="Times New Roman" pitchFamily="18" charset="0"/>
                </a:rPr>
                <a:t>TIẾT </a:t>
              </a:r>
              <a:r>
                <a:rPr lang="en-US" sz="2500" b="1" dirty="0" smtClean="0">
                  <a:latin typeface="Times New Roman" pitchFamily="18" charset="0"/>
                </a:rPr>
                <a:t> </a:t>
              </a:r>
              <a:r>
                <a:rPr lang="en-US" sz="2500" b="1" dirty="0">
                  <a:latin typeface="Times New Roman" pitchFamily="18" charset="0"/>
                </a:rPr>
                <a:t>– BÀI </a:t>
              </a:r>
              <a:r>
                <a:rPr lang="en-US" sz="2500" b="1" dirty="0" smtClean="0">
                  <a:latin typeface="Times New Roman" pitchFamily="18" charset="0"/>
                </a:rPr>
                <a:t>1: HỆ THỐNG KINH, VĨ TUYẾN. </a:t>
              </a:r>
            </a:p>
            <a:p>
              <a:pPr algn="ctr"/>
              <a:r>
                <a:rPr lang="en-US" sz="2500" b="1" dirty="0" smtClean="0">
                  <a:latin typeface="Times New Roman" pitchFamily="18" charset="0"/>
                </a:rPr>
                <a:t>TỌA ĐỘ ĐỊA LÍ </a:t>
              </a:r>
              <a:endParaRPr lang="en-US" sz="2500" b="1" dirty="0">
                <a:latin typeface="Times New Roman" pitchFamily="18" charset="0"/>
              </a:endParaRPr>
            </a:p>
          </p:txBody>
        </p:sp>
        <p:grpSp>
          <p:nvGrpSpPr>
            <p:cNvPr id="23" name="Group 6"/>
            <p:cNvGrpSpPr>
              <a:grpSpLocks/>
            </p:cNvGrpSpPr>
            <p:nvPr/>
          </p:nvGrpSpPr>
          <p:grpSpPr bwMode="auto">
            <a:xfrm>
              <a:off x="0" y="162"/>
              <a:ext cx="5760" cy="514"/>
              <a:chOff x="0" y="162"/>
              <a:chExt cx="5760" cy="514"/>
            </a:xfrm>
          </p:grpSpPr>
          <p:sp>
            <p:nvSpPr>
              <p:cNvPr id="26" name="Rectangle 25"/>
              <p:cNvSpPr>
                <a:spLocks noChangeArrowheads="1"/>
              </p:cNvSpPr>
              <p:nvPr/>
            </p:nvSpPr>
            <p:spPr bwMode="auto">
              <a:xfrm>
                <a:off x="2790" y="162"/>
                <a:ext cx="152" cy="2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  <a:defRPr/>
                </a:pPr>
                <a:r>
                  <a:rPr lang="en-US" sz="1800" b="1" i="1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 New Roman" pitchFamily="18" charset="0"/>
                    <a:cs typeface="Arial" charset="0"/>
                  </a:rPr>
                  <a:t> </a:t>
                </a:r>
                <a:endParaRPr lang="en-US" sz="28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27" name="Text Box 8"/>
              <p:cNvSpPr txBox="1">
                <a:spLocks noChangeArrowheads="1"/>
              </p:cNvSpPr>
              <p:nvPr/>
            </p:nvSpPr>
            <p:spPr bwMode="auto">
              <a:xfrm>
                <a:off x="0" y="513"/>
                <a:ext cx="5760" cy="163"/>
              </a:xfrm>
              <a:prstGeom prst="rect">
                <a:avLst/>
              </a:prstGeom>
              <a:solidFill>
                <a:srgbClr val="00FF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ctr" eaLnBrk="1" hangingPunct="1">
                  <a:spcBef>
                    <a:spcPct val="50000"/>
                  </a:spcBef>
                  <a:defRPr/>
                </a:pPr>
                <a:r>
                  <a:rPr lang="en-US" sz="1000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 </a:t>
                </a:r>
                <a:r>
                  <a:rPr lang="en-US" sz="1000" dirty="0" smtClean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 </a:t>
                </a:r>
                <a:r>
                  <a:rPr lang="en-US" sz="1000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 </a:t>
                </a:r>
                <a:r>
                  <a:rPr lang="en-US" sz="1000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endParaRPr lang="en-US" sz="10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endParaRPr>
              </a:p>
            </p:txBody>
          </p:sp>
        </p:grpSp>
        <p:pic>
          <p:nvPicPr>
            <p:cNvPr id="24" name="Picture 9" descr="TRAIDAT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232" y="-72"/>
              <a:ext cx="528" cy="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" name="Picture 10" descr="ringwrlmed2_b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-72"/>
              <a:ext cx="588" cy="5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3" presetClass="entr" presetSubtype="16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 animBg="1"/>
      <p:bldP spid="17" grpId="0" animBg="1"/>
      <p:bldP spid="19" grpId="0" animBg="1"/>
      <p:bldP spid="19" grpId="1" animBg="1"/>
      <p:bldP spid="21" grpId="0" animBg="1"/>
      <p:bldP spid="21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152400" y="1657350"/>
            <a:ext cx="8382000" cy="1047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fr-FR" sz="2200" b="1" dirty="0" smtClean="0">
                <a:latin typeface="Times New Roman" pitchFamily="18" charset="0"/>
                <a:cs typeface="Times New Roman" pitchFamily="18" charset="0"/>
              </a:rPr>
              <a:t>Kinh độ của một điểm là khoảng cách tính bằng độ từ kinh tuyến gốc đến kinh tuyến đi qua điểm đó.</a:t>
            </a:r>
            <a:endParaRPr lang="en-US" sz="2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28600" y="2647950"/>
            <a:ext cx="8382000" cy="1047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2200" b="1" dirty="0" smtClean="0">
                <a:latin typeface="Times New Roman" pitchFamily="18" charset="0"/>
                <a:cs typeface="Times New Roman" pitchFamily="18" charset="0"/>
              </a:rPr>
              <a:t>- Vĩ độ của một điểm là khoảng cách tính bằng độ từ Xích đạo đến vĩ tuyến đi qua điểm đó.</a:t>
            </a:r>
            <a:endParaRPr lang="en-US" sz="2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1200150"/>
            <a:ext cx="487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2. Kinh </a:t>
            </a:r>
            <a:r>
              <a:rPr lang="vi-VN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vĩ </a:t>
            </a:r>
            <a:r>
              <a:rPr lang="vi-VN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và tọa </a:t>
            </a:r>
            <a:r>
              <a:rPr lang="vi-VN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lí</a:t>
            </a:r>
            <a:endParaRPr lang="en-US" sz="2400" b="1" u="sng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3" name="Group 4"/>
          <p:cNvGrpSpPr>
            <a:grpSpLocks/>
          </p:cNvGrpSpPr>
          <p:nvPr/>
        </p:nvGrpSpPr>
        <p:grpSpPr bwMode="auto">
          <a:xfrm>
            <a:off x="0" y="-1"/>
            <a:ext cx="9144000" cy="1127653"/>
            <a:chOff x="0" y="-72"/>
            <a:chExt cx="5760" cy="748"/>
          </a:xfrm>
        </p:grpSpPr>
        <p:sp>
          <p:nvSpPr>
            <p:cNvPr id="14" name="Rectangle 5"/>
            <p:cNvSpPr>
              <a:spLocks noChangeArrowheads="1"/>
            </p:cNvSpPr>
            <p:nvPr/>
          </p:nvSpPr>
          <p:spPr bwMode="auto">
            <a:xfrm>
              <a:off x="0" y="-72"/>
              <a:ext cx="5760" cy="576"/>
            </a:xfrm>
            <a:prstGeom prst="rect">
              <a:avLst/>
            </a:prstGeom>
            <a:gradFill rotWithShape="1">
              <a:gsLst>
                <a:gs pos="0">
                  <a:srgbClr val="FF3300"/>
                </a:gs>
                <a:gs pos="50000">
                  <a:srgbClr val="CCFFCC"/>
                </a:gs>
                <a:gs pos="100000">
                  <a:srgbClr val="FF3300"/>
                </a:gs>
              </a:gsLst>
              <a:lin ang="5400000" scaled="1"/>
            </a:gradFill>
            <a:ln w="38100" cmpd="dbl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500" b="1" dirty="0">
                  <a:latin typeface="Times New Roman" pitchFamily="18" charset="0"/>
                </a:rPr>
                <a:t>TIẾT </a:t>
              </a:r>
              <a:r>
                <a:rPr lang="en-US" sz="2500" b="1" dirty="0" smtClean="0">
                  <a:latin typeface="Times New Roman" pitchFamily="18" charset="0"/>
                </a:rPr>
                <a:t> </a:t>
              </a:r>
              <a:r>
                <a:rPr lang="en-US" sz="2500" b="1" dirty="0">
                  <a:latin typeface="Times New Roman" pitchFamily="18" charset="0"/>
                </a:rPr>
                <a:t>– BÀI </a:t>
              </a:r>
              <a:r>
                <a:rPr lang="en-US" sz="2500" b="1" dirty="0" smtClean="0">
                  <a:latin typeface="Times New Roman" pitchFamily="18" charset="0"/>
                </a:rPr>
                <a:t>1: HỆ THỐNG KINH, VĨ TUYẾN. </a:t>
              </a:r>
            </a:p>
            <a:p>
              <a:pPr algn="ctr"/>
              <a:r>
                <a:rPr lang="en-US" sz="2500" b="1" dirty="0" smtClean="0">
                  <a:latin typeface="Times New Roman" pitchFamily="18" charset="0"/>
                </a:rPr>
                <a:t>TỌA ĐỘ ĐỊA LÍ </a:t>
              </a:r>
              <a:endParaRPr lang="en-US" sz="2500" b="1" dirty="0">
                <a:latin typeface="Times New Roman" pitchFamily="18" charset="0"/>
              </a:endParaRPr>
            </a:p>
          </p:txBody>
        </p:sp>
        <p:grpSp>
          <p:nvGrpSpPr>
            <p:cNvPr id="15" name="Group 6"/>
            <p:cNvGrpSpPr>
              <a:grpSpLocks/>
            </p:cNvGrpSpPr>
            <p:nvPr/>
          </p:nvGrpSpPr>
          <p:grpSpPr bwMode="auto">
            <a:xfrm>
              <a:off x="0" y="162"/>
              <a:ext cx="5760" cy="514"/>
              <a:chOff x="0" y="162"/>
              <a:chExt cx="5760" cy="514"/>
            </a:xfrm>
          </p:grpSpPr>
          <p:sp>
            <p:nvSpPr>
              <p:cNvPr id="18" name="Rectangle 17"/>
              <p:cNvSpPr>
                <a:spLocks noChangeArrowheads="1"/>
              </p:cNvSpPr>
              <p:nvPr/>
            </p:nvSpPr>
            <p:spPr bwMode="auto">
              <a:xfrm>
                <a:off x="2790" y="162"/>
                <a:ext cx="152" cy="2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  <a:defRPr/>
                </a:pPr>
                <a:r>
                  <a:rPr lang="en-US" sz="1800" b="1" i="1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 New Roman" pitchFamily="18" charset="0"/>
                    <a:cs typeface="Arial" charset="0"/>
                  </a:rPr>
                  <a:t> </a:t>
                </a:r>
                <a:endParaRPr lang="en-US" sz="28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19" name="Text Box 8"/>
              <p:cNvSpPr txBox="1">
                <a:spLocks noChangeArrowheads="1"/>
              </p:cNvSpPr>
              <p:nvPr/>
            </p:nvSpPr>
            <p:spPr bwMode="auto">
              <a:xfrm>
                <a:off x="0" y="513"/>
                <a:ext cx="5760" cy="163"/>
              </a:xfrm>
              <a:prstGeom prst="rect">
                <a:avLst/>
              </a:prstGeom>
              <a:solidFill>
                <a:srgbClr val="00FF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l" eaLnBrk="1" hangingPunct="1">
                  <a:spcBef>
                    <a:spcPct val="50000"/>
                  </a:spcBef>
                  <a:defRPr/>
                </a:pPr>
                <a:r>
                  <a:rPr lang="en-US" sz="1000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 </a:t>
                </a:r>
                <a:r>
                  <a:rPr lang="en-US" sz="1000" dirty="0" smtClean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 </a:t>
                </a:r>
                <a:r>
                  <a:rPr lang="en-US" sz="1000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 </a:t>
                </a:r>
                <a:r>
                  <a:rPr lang="en-US" sz="1000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endParaRPr lang="en-US" sz="10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endParaRPr>
              </a:p>
            </p:txBody>
          </p:sp>
        </p:grpSp>
        <p:pic>
          <p:nvPicPr>
            <p:cNvPr id="16" name="Picture 9" descr="TRAIDAT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232" y="-72"/>
              <a:ext cx="528" cy="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10" descr="ringwrlmed2_b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-72"/>
              <a:ext cx="588" cy="5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4FADCDCB-031B-46E7-8CA9-C75B0EC018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000" t="20296" r="38083" b="26667"/>
          <a:stretch/>
        </p:blipFill>
        <p:spPr>
          <a:xfrm>
            <a:off x="4602969" y="1257300"/>
            <a:ext cx="4541031" cy="3886200"/>
          </a:xfrm>
          <a:prstGeom prst="rect">
            <a:avLst/>
          </a:prstGeom>
        </p:spPr>
      </p:pic>
      <p:sp>
        <p:nvSpPr>
          <p:cNvPr id="16" name="AutoShape 65"/>
          <p:cNvSpPr>
            <a:spLocks noChangeArrowheads="1"/>
          </p:cNvSpPr>
          <p:nvPr/>
        </p:nvSpPr>
        <p:spPr bwMode="auto">
          <a:xfrm>
            <a:off x="4800600" y="2914650"/>
            <a:ext cx="304800" cy="228600"/>
          </a:xfrm>
          <a:prstGeom prst="star8">
            <a:avLst>
              <a:gd name="adj" fmla="val 3825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vi-VN" sz="1800">
              <a:latin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029200" y="2686050"/>
            <a:ext cx="381000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D60093"/>
                </a:solidFill>
              </a:rPr>
              <a:t>C</a:t>
            </a:r>
            <a:endParaRPr lang="en-US" b="1" dirty="0">
              <a:solidFill>
                <a:srgbClr val="D60093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04800" y="2647950"/>
            <a:ext cx="4038600" cy="1555041"/>
          </a:xfrm>
          <a:prstGeom prst="rect">
            <a:avLst/>
          </a:prstGeom>
          <a:solidFill>
            <a:srgbClr val="FFFFFF"/>
          </a:solidFill>
          <a:ln>
            <a:solidFill>
              <a:srgbClr val="000099"/>
            </a:solidFill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FontTx/>
              <a:buChar char="-"/>
            </a:pPr>
            <a:r>
              <a:rPr lang="en-US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Nơi giao nhau giữa vĩ độ và kinh độ của một điểm được gọi là gì?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16BED55-C97F-4F3B-8848-9D56335DD9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333" t="37186" r="66750" b="53475"/>
          <a:stretch/>
        </p:blipFill>
        <p:spPr>
          <a:xfrm>
            <a:off x="0" y="1885950"/>
            <a:ext cx="1277316" cy="63569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1200150"/>
            <a:ext cx="487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2. Kinh </a:t>
            </a:r>
            <a:r>
              <a:rPr lang="vi-VN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vĩ </a:t>
            </a:r>
            <a:r>
              <a:rPr lang="vi-VN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và tọa </a:t>
            </a:r>
            <a:r>
              <a:rPr lang="vi-VN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lí</a:t>
            </a:r>
            <a:endParaRPr lang="en-US" sz="2400" b="1" u="sng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0" name="Group 4"/>
          <p:cNvGrpSpPr>
            <a:grpSpLocks/>
          </p:cNvGrpSpPr>
          <p:nvPr/>
        </p:nvGrpSpPr>
        <p:grpSpPr bwMode="auto">
          <a:xfrm>
            <a:off x="0" y="-1"/>
            <a:ext cx="9144000" cy="1127653"/>
            <a:chOff x="0" y="-72"/>
            <a:chExt cx="5760" cy="748"/>
          </a:xfrm>
        </p:grpSpPr>
        <p:sp>
          <p:nvSpPr>
            <p:cNvPr id="21" name="Rectangle 5"/>
            <p:cNvSpPr>
              <a:spLocks noChangeArrowheads="1"/>
            </p:cNvSpPr>
            <p:nvPr/>
          </p:nvSpPr>
          <p:spPr bwMode="auto">
            <a:xfrm>
              <a:off x="0" y="-72"/>
              <a:ext cx="5760" cy="576"/>
            </a:xfrm>
            <a:prstGeom prst="rect">
              <a:avLst/>
            </a:prstGeom>
            <a:gradFill rotWithShape="1">
              <a:gsLst>
                <a:gs pos="0">
                  <a:srgbClr val="FF3300"/>
                </a:gs>
                <a:gs pos="50000">
                  <a:srgbClr val="CCFFCC"/>
                </a:gs>
                <a:gs pos="100000">
                  <a:srgbClr val="FF3300"/>
                </a:gs>
              </a:gsLst>
              <a:lin ang="5400000" scaled="1"/>
            </a:gradFill>
            <a:ln w="38100" cmpd="dbl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500" b="1" dirty="0">
                  <a:latin typeface="Times New Roman" pitchFamily="18" charset="0"/>
                </a:rPr>
                <a:t>TIẾT </a:t>
              </a:r>
              <a:r>
                <a:rPr lang="en-US" sz="2500" b="1" dirty="0" smtClean="0">
                  <a:latin typeface="Times New Roman" pitchFamily="18" charset="0"/>
                </a:rPr>
                <a:t> </a:t>
              </a:r>
              <a:r>
                <a:rPr lang="en-US" sz="2500" b="1" dirty="0">
                  <a:latin typeface="Times New Roman" pitchFamily="18" charset="0"/>
                </a:rPr>
                <a:t>– BÀI </a:t>
              </a:r>
              <a:r>
                <a:rPr lang="en-US" sz="2500" b="1" dirty="0" smtClean="0">
                  <a:latin typeface="Times New Roman" pitchFamily="18" charset="0"/>
                </a:rPr>
                <a:t>1: HỆ THỐNG KINH, VĨ TUYẾN. </a:t>
              </a:r>
            </a:p>
            <a:p>
              <a:pPr algn="ctr"/>
              <a:r>
                <a:rPr lang="en-US" sz="2500" b="1" dirty="0" smtClean="0">
                  <a:latin typeface="Times New Roman" pitchFamily="18" charset="0"/>
                </a:rPr>
                <a:t>TỌA ĐỘ ĐỊA LÍ </a:t>
              </a:r>
              <a:endParaRPr lang="en-US" sz="2500" b="1" dirty="0">
                <a:latin typeface="Times New Roman" pitchFamily="18" charset="0"/>
              </a:endParaRPr>
            </a:p>
          </p:txBody>
        </p:sp>
        <p:grpSp>
          <p:nvGrpSpPr>
            <p:cNvPr id="22" name="Group 6"/>
            <p:cNvGrpSpPr>
              <a:grpSpLocks/>
            </p:cNvGrpSpPr>
            <p:nvPr/>
          </p:nvGrpSpPr>
          <p:grpSpPr bwMode="auto">
            <a:xfrm>
              <a:off x="0" y="162"/>
              <a:ext cx="5760" cy="514"/>
              <a:chOff x="0" y="162"/>
              <a:chExt cx="5760" cy="514"/>
            </a:xfrm>
          </p:grpSpPr>
          <p:sp>
            <p:nvSpPr>
              <p:cNvPr id="25" name="Rectangle 24"/>
              <p:cNvSpPr>
                <a:spLocks noChangeArrowheads="1"/>
              </p:cNvSpPr>
              <p:nvPr/>
            </p:nvSpPr>
            <p:spPr bwMode="auto">
              <a:xfrm>
                <a:off x="2790" y="162"/>
                <a:ext cx="152" cy="2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  <a:defRPr/>
                </a:pPr>
                <a:r>
                  <a:rPr lang="en-US" sz="1800" b="1" i="1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 New Roman" pitchFamily="18" charset="0"/>
                    <a:cs typeface="Arial" charset="0"/>
                  </a:rPr>
                  <a:t> </a:t>
                </a:r>
                <a:endParaRPr lang="en-US" sz="28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26" name="Text Box 8"/>
              <p:cNvSpPr txBox="1">
                <a:spLocks noChangeArrowheads="1"/>
              </p:cNvSpPr>
              <p:nvPr/>
            </p:nvSpPr>
            <p:spPr bwMode="auto">
              <a:xfrm>
                <a:off x="0" y="513"/>
                <a:ext cx="5760" cy="163"/>
              </a:xfrm>
              <a:prstGeom prst="rect">
                <a:avLst/>
              </a:prstGeom>
              <a:solidFill>
                <a:srgbClr val="00FF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l" eaLnBrk="1" hangingPunct="1">
                  <a:spcBef>
                    <a:spcPct val="50000"/>
                  </a:spcBef>
                  <a:defRPr/>
                </a:pPr>
                <a:r>
                  <a:rPr lang="en-US" sz="1000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 </a:t>
                </a:r>
                <a:r>
                  <a:rPr lang="en-US" sz="1000" dirty="0" smtClean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 </a:t>
                </a:r>
                <a:r>
                  <a:rPr lang="en-US" sz="1000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 </a:t>
                </a:r>
                <a:r>
                  <a:rPr lang="en-US" sz="1000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endParaRPr lang="en-US" sz="10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endParaRPr>
              </a:p>
            </p:txBody>
          </p:sp>
        </p:grpSp>
        <p:pic>
          <p:nvPicPr>
            <p:cNvPr id="23" name="Picture 9" descr="TRAIDAT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232" y="-72"/>
              <a:ext cx="528" cy="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" name="Picture 10" descr="ringwrlmed2_b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-72"/>
              <a:ext cx="588" cy="5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152400" y="1581150"/>
            <a:ext cx="8382000" cy="1047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fr-FR" sz="2200" b="1" dirty="0" smtClean="0">
                <a:latin typeface="Times New Roman" pitchFamily="18" charset="0"/>
                <a:cs typeface="Times New Roman" pitchFamily="18" charset="0"/>
              </a:rPr>
              <a:t>Kinh độ và vĩ độ của một điểm được gọi chung là toạ độ địa lí của điểm đó.</a:t>
            </a:r>
            <a:endParaRPr lang="en-US" sz="2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Left Brace 10">
            <a:extLst>
              <a:ext uri="{FF2B5EF4-FFF2-40B4-BE49-F238E27FC236}">
                <a16:creationId xmlns="" xmlns:a16="http://schemas.microsoft.com/office/drawing/2014/main" id="{7DC7EAD3-EBD3-4D46-AEB9-E9F98B386C23}"/>
              </a:ext>
            </a:extLst>
          </p:cNvPr>
          <p:cNvSpPr/>
          <p:nvPr/>
        </p:nvSpPr>
        <p:spPr>
          <a:xfrm>
            <a:off x="1447800" y="3333750"/>
            <a:ext cx="228600" cy="622140"/>
          </a:xfrm>
          <a:prstGeom prst="leftBrace">
            <a:avLst/>
          </a:prstGeom>
          <a:ln w="41275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2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F0C6D6C9-2DE8-4B81-BAA8-F3C5099C6D3A}"/>
              </a:ext>
            </a:extLst>
          </p:cNvPr>
          <p:cNvSpPr txBox="1"/>
          <p:nvPr/>
        </p:nvSpPr>
        <p:spPr>
          <a:xfrm>
            <a:off x="1752600" y="3105150"/>
            <a:ext cx="914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vĩ </a:t>
            </a:r>
            <a:r>
              <a:rPr lang="vi-VN" sz="2200" b="1" dirty="0" smtClean="0">
                <a:latin typeface="Times New Roman" pitchFamily="18" charset="0"/>
                <a:cs typeface="Times New Roman" pitchFamily="18" charset="0"/>
              </a:rPr>
              <a:t>độ</a:t>
            </a:r>
            <a:endParaRPr lang="en-US" sz="2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C55D4E43-6218-4A77-9642-15B88E59400E}"/>
              </a:ext>
            </a:extLst>
          </p:cNvPr>
          <p:cNvSpPr txBox="1"/>
          <p:nvPr/>
        </p:nvSpPr>
        <p:spPr>
          <a:xfrm>
            <a:off x="1752600" y="3733800"/>
            <a:ext cx="12420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b="1" dirty="0" smtClean="0">
                <a:latin typeface="Times New Roman" pitchFamily="18" charset="0"/>
                <a:cs typeface="Times New Roman" pitchFamily="18" charset="0"/>
              </a:rPr>
              <a:t>kinh </a:t>
            </a:r>
            <a:r>
              <a:rPr lang="vi-VN" sz="2200" b="1" dirty="0" smtClean="0">
                <a:latin typeface="Times New Roman" pitchFamily="18" charset="0"/>
                <a:cs typeface="Times New Roman" pitchFamily="18" charset="0"/>
              </a:rPr>
              <a:t>độ</a:t>
            </a:r>
            <a:endParaRPr lang="en-US" sz="2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14400" y="3448050"/>
            <a:ext cx="609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A</a:t>
            </a:r>
            <a:endParaRPr lang="en-US" sz="2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8600" y="2800350"/>
            <a:ext cx="6477000" cy="539378"/>
          </a:xfrm>
          <a:prstGeom prst="rect">
            <a:avLst/>
          </a:prstGeom>
          <a:solidFill>
            <a:srgbClr val="FFFFFF"/>
          </a:solidFill>
          <a:ln>
            <a:solidFill>
              <a:srgbClr val="000099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Cách viết toạ độ địa lí của một điểm như thế nào?</a:t>
            </a:r>
            <a:endParaRPr lang="en-US" sz="22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28600" y="2476500"/>
            <a:ext cx="4572000" cy="53937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buFontTx/>
              <a:buChar char="-"/>
            </a:pPr>
            <a:r>
              <a:rPr lang="fr-FR" sz="2200" b="1" dirty="0" smtClean="0">
                <a:latin typeface="Times New Roman" pitchFamily="18" charset="0"/>
                <a:cs typeface="Times New Roman" pitchFamily="18" charset="0"/>
              </a:rPr>
              <a:t> Cách viết: A (vĩ độ, kinh độ) hoặc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39700" y="1111250"/>
            <a:ext cx="487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2. Kinh </a:t>
            </a:r>
            <a:r>
              <a:rPr lang="vi-VN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vĩ </a:t>
            </a:r>
            <a:r>
              <a:rPr lang="vi-VN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và tọa </a:t>
            </a:r>
            <a:r>
              <a:rPr lang="vi-VN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lí</a:t>
            </a:r>
            <a:endParaRPr lang="en-US" sz="2400" b="1" u="sng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1" name="Group 4"/>
          <p:cNvGrpSpPr>
            <a:grpSpLocks/>
          </p:cNvGrpSpPr>
          <p:nvPr/>
        </p:nvGrpSpPr>
        <p:grpSpPr bwMode="auto">
          <a:xfrm>
            <a:off x="0" y="-1"/>
            <a:ext cx="9144000" cy="1127653"/>
            <a:chOff x="0" y="-72"/>
            <a:chExt cx="5760" cy="748"/>
          </a:xfrm>
        </p:grpSpPr>
        <p:sp>
          <p:nvSpPr>
            <p:cNvPr id="22" name="Rectangle 5"/>
            <p:cNvSpPr>
              <a:spLocks noChangeArrowheads="1"/>
            </p:cNvSpPr>
            <p:nvPr/>
          </p:nvSpPr>
          <p:spPr bwMode="auto">
            <a:xfrm>
              <a:off x="0" y="-72"/>
              <a:ext cx="5760" cy="576"/>
            </a:xfrm>
            <a:prstGeom prst="rect">
              <a:avLst/>
            </a:prstGeom>
            <a:gradFill rotWithShape="1">
              <a:gsLst>
                <a:gs pos="0">
                  <a:srgbClr val="FF3300"/>
                </a:gs>
                <a:gs pos="50000">
                  <a:srgbClr val="CCFFCC"/>
                </a:gs>
                <a:gs pos="100000">
                  <a:srgbClr val="FF3300"/>
                </a:gs>
              </a:gsLst>
              <a:lin ang="5400000" scaled="1"/>
            </a:gradFill>
            <a:ln w="38100" cmpd="dbl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500" b="1" dirty="0">
                  <a:latin typeface="Times New Roman" pitchFamily="18" charset="0"/>
                </a:rPr>
                <a:t>TIẾT </a:t>
              </a:r>
              <a:r>
                <a:rPr lang="en-US" sz="2500" b="1" dirty="0" smtClean="0">
                  <a:latin typeface="Times New Roman" pitchFamily="18" charset="0"/>
                </a:rPr>
                <a:t> </a:t>
              </a:r>
              <a:r>
                <a:rPr lang="en-US" sz="2500" b="1" dirty="0">
                  <a:latin typeface="Times New Roman" pitchFamily="18" charset="0"/>
                </a:rPr>
                <a:t>– BÀI </a:t>
              </a:r>
              <a:r>
                <a:rPr lang="en-US" sz="2500" b="1" dirty="0" smtClean="0">
                  <a:latin typeface="Times New Roman" pitchFamily="18" charset="0"/>
                </a:rPr>
                <a:t>1: HỆ THỐNG KINH, VĨ TUYẾN. </a:t>
              </a:r>
            </a:p>
            <a:p>
              <a:pPr algn="ctr"/>
              <a:r>
                <a:rPr lang="en-US" sz="2500" b="1" dirty="0" smtClean="0">
                  <a:latin typeface="Times New Roman" pitchFamily="18" charset="0"/>
                </a:rPr>
                <a:t>TỌA ĐỘ ĐỊA LÍ </a:t>
              </a:r>
              <a:endParaRPr lang="en-US" sz="2500" b="1" dirty="0">
                <a:latin typeface="Times New Roman" pitchFamily="18" charset="0"/>
              </a:endParaRPr>
            </a:p>
          </p:txBody>
        </p:sp>
        <p:grpSp>
          <p:nvGrpSpPr>
            <p:cNvPr id="23" name="Group 6"/>
            <p:cNvGrpSpPr>
              <a:grpSpLocks/>
            </p:cNvGrpSpPr>
            <p:nvPr/>
          </p:nvGrpSpPr>
          <p:grpSpPr bwMode="auto">
            <a:xfrm>
              <a:off x="0" y="162"/>
              <a:ext cx="5760" cy="514"/>
              <a:chOff x="0" y="162"/>
              <a:chExt cx="5760" cy="514"/>
            </a:xfrm>
          </p:grpSpPr>
          <p:sp>
            <p:nvSpPr>
              <p:cNvPr id="27" name="Rectangle 26"/>
              <p:cNvSpPr>
                <a:spLocks noChangeArrowheads="1"/>
              </p:cNvSpPr>
              <p:nvPr/>
            </p:nvSpPr>
            <p:spPr bwMode="auto">
              <a:xfrm>
                <a:off x="2790" y="162"/>
                <a:ext cx="152" cy="2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  <a:defRPr/>
                </a:pPr>
                <a:r>
                  <a:rPr lang="en-US" sz="1800" b="1" i="1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 New Roman" pitchFamily="18" charset="0"/>
                    <a:cs typeface="Arial" charset="0"/>
                  </a:rPr>
                  <a:t> </a:t>
                </a:r>
                <a:endParaRPr lang="en-US" sz="28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28" name="Text Box 8"/>
              <p:cNvSpPr txBox="1">
                <a:spLocks noChangeArrowheads="1"/>
              </p:cNvSpPr>
              <p:nvPr/>
            </p:nvSpPr>
            <p:spPr bwMode="auto">
              <a:xfrm>
                <a:off x="0" y="513"/>
                <a:ext cx="5760" cy="163"/>
              </a:xfrm>
              <a:prstGeom prst="rect">
                <a:avLst/>
              </a:prstGeom>
              <a:solidFill>
                <a:srgbClr val="00FF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l" eaLnBrk="1" hangingPunct="1">
                  <a:spcBef>
                    <a:spcPct val="50000"/>
                  </a:spcBef>
                  <a:defRPr/>
                </a:pPr>
                <a:r>
                  <a:rPr lang="en-US" sz="1000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 </a:t>
                </a:r>
                <a:r>
                  <a:rPr lang="en-US" sz="1000" dirty="0" smtClean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 </a:t>
                </a:r>
                <a:r>
                  <a:rPr lang="en-US" sz="1000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 </a:t>
                </a:r>
                <a:r>
                  <a:rPr lang="en-US" sz="1000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endParaRPr lang="en-US" sz="10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endParaRPr>
              </a:p>
            </p:txBody>
          </p:sp>
        </p:grpSp>
        <p:pic>
          <p:nvPicPr>
            <p:cNvPr id="25" name="Picture 9" descr="TRAIDAT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232" y="-72"/>
              <a:ext cx="528" cy="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10" descr="ringwrlmed2_b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-72"/>
              <a:ext cx="588" cy="5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1" grpId="0" animBg="1"/>
      <p:bldP spid="12" grpId="0"/>
      <p:bldP spid="13" grpId="0"/>
      <p:bldP spid="16" grpId="0"/>
      <p:bldP spid="18" grpId="0" animBg="1"/>
      <p:bldP spid="18" grpId="1" animBg="1"/>
      <p:bldP spid="2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E4BDDCB-DFD8-40FA-9DAD-4D9CECBBD3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917" t="25778" r="42000" b="21482"/>
          <a:stretch/>
        </p:blipFill>
        <p:spPr>
          <a:xfrm>
            <a:off x="4724399" y="1257300"/>
            <a:ext cx="4419601" cy="3855410"/>
          </a:xfrm>
          <a:prstGeom prst="rect">
            <a:avLst/>
          </a:prstGeom>
          <a:ln>
            <a:solidFill>
              <a:srgbClr val="000099"/>
            </a:solidFill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C925AC1-B14B-4FA2-9DE7-5641F9EBF0FF}"/>
              </a:ext>
            </a:extLst>
          </p:cNvPr>
          <p:cNvSpPr/>
          <p:nvPr/>
        </p:nvSpPr>
        <p:spPr>
          <a:xfrm>
            <a:off x="4724400" y="4678680"/>
            <a:ext cx="4419600" cy="4648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H. 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4. Một số địa điểm 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trên quả 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Địa cầu</a:t>
            </a:r>
          </a:p>
        </p:txBody>
      </p:sp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xmlns="" id="{4EE8159F-5CBA-4ADD-84FF-9E299D30E65F}"/>
              </a:ext>
            </a:extLst>
          </p:cNvPr>
          <p:cNvSpPr/>
          <p:nvPr/>
        </p:nvSpPr>
        <p:spPr>
          <a:xfrm>
            <a:off x="0" y="2266950"/>
            <a:ext cx="3863340" cy="2072640"/>
          </a:xfrm>
          <a:prstGeom prst="cloudCallout">
            <a:avLst>
              <a:gd name="adj1" fmla="val 59502"/>
              <a:gd name="adj2" fmla="val 58640"/>
            </a:avLst>
          </a:prstGeom>
          <a:solidFill>
            <a:schemeClr val="accent2">
              <a:lumMod val="20000"/>
              <a:lumOff val="80000"/>
            </a:schemeClr>
          </a:solidFill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Xác định tọa độ địa lí của các điểm A, B, C trên hình 4?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2B2D4CA-5C5B-4F50-9DE4-953F6B1AAE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333" t="37186" r="66750" b="53475"/>
          <a:stretch/>
        </p:blipFill>
        <p:spPr>
          <a:xfrm>
            <a:off x="152400" y="1733550"/>
            <a:ext cx="957987" cy="63569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DA30B1D-F5FB-4364-A9DD-BCB73A69ACE7}"/>
              </a:ext>
            </a:extLst>
          </p:cNvPr>
          <p:cNvSpPr txBox="1"/>
          <p:nvPr/>
        </p:nvSpPr>
        <p:spPr>
          <a:xfrm>
            <a:off x="1524000" y="2038350"/>
            <a:ext cx="12420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10" name="Left Brace 9">
            <a:extLst>
              <a:ext uri="{FF2B5EF4-FFF2-40B4-BE49-F238E27FC236}">
                <a16:creationId xmlns:a16="http://schemas.microsoft.com/office/drawing/2014/main" xmlns="" id="{3270B072-C472-4B8E-B07C-7B3DFA1ED13C}"/>
              </a:ext>
            </a:extLst>
          </p:cNvPr>
          <p:cNvSpPr/>
          <p:nvPr/>
        </p:nvSpPr>
        <p:spPr>
          <a:xfrm>
            <a:off x="2057400" y="1962150"/>
            <a:ext cx="220980" cy="609600"/>
          </a:xfrm>
          <a:prstGeom prst="leftBrace">
            <a:avLst/>
          </a:prstGeom>
          <a:ln w="41275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7A2DAE7-2C9F-4269-8E1F-838E3D252987}"/>
              </a:ext>
            </a:extLst>
          </p:cNvPr>
          <p:cNvSpPr txBox="1"/>
          <p:nvPr/>
        </p:nvSpPr>
        <p:spPr>
          <a:xfrm>
            <a:off x="2209800" y="1790700"/>
            <a:ext cx="12420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60</a:t>
            </a:r>
            <a:r>
              <a:rPr lang="fr-FR" sz="2200" b="1" baseline="30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fr-FR" sz="2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endParaRPr lang="en-US" sz="2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C6E53B2-9DFD-4BAE-B8B1-0CBF6F786DE1}"/>
              </a:ext>
            </a:extLst>
          </p:cNvPr>
          <p:cNvSpPr txBox="1"/>
          <p:nvPr/>
        </p:nvSpPr>
        <p:spPr>
          <a:xfrm>
            <a:off x="2286000" y="2266950"/>
            <a:ext cx="1143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120</a:t>
            </a:r>
            <a:r>
              <a:rPr lang="fr-FR" sz="2200" b="1" baseline="30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fr-FR" sz="2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Đ</a:t>
            </a:r>
            <a:endParaRPr lang="en-US" sz="2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AEC7B0F-AB8F-451D-A081-12D846B1E8E7}"/>
              </a:ext>
            </a:extLst>
          </p:cNvPr>
          <p:cNvSpPr txBox="1"/>
          <p:nvPr/>
        </p:nvSpPr>
        <p:spPr>
          <a:xfrm>
            <a:off x="1524000" y="3105150"/>
            <a:ext cx="12420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14" name="Left Brace 13">
            <a:extLst>
              <a:ext uri="{FF2B5EF4-FFF2-40B4-BE49-F238E27FC236}">
                <a16:creationId xmlns:a16="http://schemas.microsoft.com/office/drawing/2014/main" xmlns="" id="{26C51BEB-99D5-400D-A459-B8B66F7DA49F}"/>
              </a:ext>
            </a:extLst>
          </p:cNvPr>
          <p:cNvSpPr/>
          <p:nvPr/>
        </p:nvSpPr>
        <p:spPr>
          <a:xfrm>
            <a:off x="1981200" y="2952750"/>
            <a:ext cx="304800" cy="641190"/>
          </a:xfrm>
          <a:prstGeom prst="leftBrace">
            <a:avLst/>
          </a:prstGeom>
          <a:ln w="41275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E6C8A967-B4E9-4A9C-8C8C-A1A7E78A5EA2}"/>
              </a:ext>
            </a:extLst>
          </p:cNvPr>
          <p:cNvSpPr txBox="1"/>
          <p:nvPr/>
        </p:nvSpPr>
        <p:spPr>
          <a:xfrm>
            <a:off x="2273300" y="2711450"/>
            <a:ext cx="12420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30</a:t>
            </a:r>
            <a:r>
              <a:rPr lang="fr-FR" sz="2200" b="1" baseline="30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fr-FR" sz="2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endParaRPr lang="en-US" sz="2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7CC20C27-C8AF-441D-B326-10CC9D67AA08}"/>
              </a:ext>
            </a:extLst>
          </p:cNvPr>
          <p:cNvSpPr txBox="1"/>
          <p:nvPr/>
        </p:nvSpPr>
        <p:spPr>
          <a:xfrm>
            <a:off x="2298700" y="3314700"/>
            <a:ext cx="12420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60</a:t>
            </a:r>
            <a:r>
              <a:rPr lang="fr-FR" sz="2200" b="1" baseline="30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fr-FR" sz="2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Đ</a:t>
            </a:r>
            <a:endParaRPr lang="en-US" sz="2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7A5BC729-69FE-4CF3-BBAE-314323FD9B93}"/>
              </a:ext>
            </a:extLst>
          </p:cNvPr>
          <p:cNvSpPr txBox="1"/>
          <p:nvPr/>
        </p:nvSpPr>
        <p:spPr>
          <a:xfrm>
            <a:off x="1447800" y="4095750"/>
            <a:ext cx="4764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18" name="Left Brace 17">
            <a:extLst>
              <a:ext uri="{FF2B5EF4-FFF2-40B4-BE49-F238E27FC236}">
                <a16:creationId xmlns:a16="http://schemas.microsoft.com/office/drawing/2014/main" xmlns="" id="{73BC6B42-B02B-43B8-8BC3-E7DC8AC57327}"/>
              </a:ext>
            </a:extLst>
          </p:cNvPr>
          <p:cNvSpPr/>
          <p:nvPr/>
        </p:nvSpPr>
        <p:spPr>
          <a:xfrm>
            <a:off x="1905000" y="3943350"/>
            <a:ext cx="297180" cy="685800"/>
          </a:xfrm>
          <a:prstGeom prst="leftBrace">
            <a:avLst/>
          </a:prstGeom>
          <a:ln w="41275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A5E8D402-5B26-43AE-89C4-4E3EF68BF287}"/>
              </a:ext>
            </a:extLst>
          </p:cNvPr>
          <p:cNvSpPr txBox="1"/>
          <p:nvPr/>
        </p:nvSpPr>
        <p:spPr>
          <a:xfrm>
            <a:off x="2286000" y="3829050"/>
            <a:ext cx="12420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30</a:t>
            </a:r>
            <a:r>
              <a:rPr lang="fr-FR" sz="2200" b="1" baseline="30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fr-FR" sz="2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endParaRPr lang="en-US" sz="2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ADCC5F92-C622-4651-807C-763FD32AAE47}"/>
              </a:ext>
            </a:extLst>
          </p:cNvPr>
          <p:cNvSpPr txBox="1"/>
          <p:nvPr/>
        </p:nvSpPr>
        <p:spPr>
          <a:xfrm>
            <a:off x="2209800" y="4324350"/>
            <a:ext cx="12420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90</a:t>
            </a:r>
            <a:r>
              <a:rPr lang="fr-FR" sz="2200" b="1" baseline="30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fr-FR" sz="2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Đ</a:t>
            </a:r>
            <a:endParaRPr lang="en-US" sz="2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0" y="1200150"/>
            <a:ext cx="487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2. Kinh </a:t>
            </a:r>
            <a:r>
              <a:rPr lang="vi-VN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vĩ </a:t>
            </a:r>
            <a:r>
              <a:rPr lang="vi-VN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và tọa </a:t>
            </a:r>
            <a:r>
              <a:rPr lang="vi-VN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lí</a:t>
            </a:r>
            <a:endParaRPr lang="en-US" sz="2400" b="1" u="sng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0" name="Group 4"/>
          <p:cNvGrpSpPr>
            <a:grpSpLocks/>
          </p:cNvGrpSpPr>
          <p:nvPr/>
        </p:nvGrpSpPr>
        <p:grpSpPr bwMode="auto">
          <a:xfrm>
            <a:off x="0" y="-1"/>
            <a:ext cx="9144000" cy="1127653"/>
            <a:chOff x="0" y="-72"/>
            <a:chExt cx="5760" cy="748"/>
          </a:xfrm>
        </p:grpSpPr>
        <p:sp>
          <p:nvSpPr>
            <p:cNvPr id="31" name="Rectangle 5"/>
            <p:cNvSpPr>
              <a:spLocks noChangeArrowheads="1"/>
            </p:cNvSpPr>
            <p:nvPr/>
          </p:nvSpPr>
          <p:spPr bwMode="auto">
            <a:xfrm>
              <a:off x="0" y="-72"/>
              <a:ext cx="5760" cy="576"/>
            </a:xfrm>
            <a:prstGeom prst="rect">
              <a:avLst/>
            </a:prstGeom>
            <a:gradFill rotWithShape="1">
              <a:gsLst>
                <a:gs pos="0">
                  <a:srgbClr val="FF3300"/>
                </a:gs>
                <a:gs pos="50000">
                  <a:srgbClr val="CCFFCC"/>
                </a:gs>
                <a:gs pos="100000">
                  <a:srgbClr val="FF3300"/>
                </a:gs>
              </a:gsLst>
              <a:lin ang="5400000" scaled="1"/>
            </a:gradFill>
            <a:ln w="38100" cmpd="dbl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500" b="1" dirty="0">
                  <a:latin typeface="Times New Roman" pitchFamily="18" charset="0"/>
                </a:rPr>
                <a:t>TIẾT </a:t>
              </a:r>
              <a:r>
                <a:rPr lang="en-US" sz="2500" b="1" dirty="0" smtClean="0">
                  <a:latin typeface="Times New Roman" pitchFamily="18" charset="0"/>
                </a:rPr>
                <a:t> </a:t>
              </a:r>
              <a:r>
                <a:rPr lang="en-US" sz="2500" b="1" dirty="0">
                  <a:latin typeface="Times New Roman" pitchFamily="18" charset="0"/>
                </a:rPr>
                <a:t>– BÀI </a:t>
              </a:r>
              <a:r>
                <a:rPr lang="en-US" sz="2500" b="1" dirty="0" smtClean="0">
                  <a:latin typeface="Times New Roman" pitchFamily="18" charset="0"/>
                </a:rPr>
                <a:t>1: HỆ THỐNG KINH, VĨ TUYẾN. </a:t>
              </a:r>
            </a:p>
            <a:p>
              <a:pPr algn="ctr"/>
              <a:r>
                <a:rPr lang="en-US" sz="2500" b="1" dirty="0" smtClean="0">
                  <a:latin typeface="Times New Roman" pitchFamily="18" charset="0"/>
                </a:rPr>
                <a:t>TỌA ĐỘ ĐỊA LÍ </a:t>
              </a:r>
              <a:endParaRPr lang="en-US" sz="2500" b="1" dirty="0">
                <a:latin typeface="Times New Roman" pitchFamily="18" charset="0"/>
              </a:endParaRPr>
            </a:p>
          </p:txBody>
        </p:sp>
        <p:grpSp>
          <p:nvGrpSpPr>
            <p:cNvPr id="32" name="Group 6"/>
            <p:cNvGrpSpPr>
              <a:grpSpLocks/>
            </p:cNvGrpSpPr>
            <p:nvPr/>
          </p:nvGrpSpPr>
          <p:grpSpPr bwMode="auto">
            <a:xfrm>
              <a:off x="0" y="162"/>
              <a:ext cx="5760" cy="514"/>
              <a:chOff x="0" y="162"/>
              <a:chExt cx="5760" cy="514"/>
            </a:xfrm>
          </p:grpSpPr>
          <p:sp>
            <p:nvSpPr>
              <p:cNvPr id="35" name="Rectangle 34"/>
              <p:cNvSpPr>
                <a:spLocks noChangeArrowheads="1"/>
              </p:cNvSpPr>
              <p:nvPr/>
            </p:nvSpPr>
            <p:spPr bwMode="auto">
              <a:xfrm>
                <a:off x="2790" y="162"/>
                <a:ext cx="152" cy="2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  <a:defRPr/>
                </a:pPr>
                <a:r>
                  <a:rPr lang="en-US" sz="1800" b="1" i="1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 New Roman" pitchFamily="18" charset="0"/>
                    <a:cs typeface="Arial" charset="0"/>
                  </a:rPr>
                  <a:t> </a:t>
                </a:r>
                <a:endParaRPr lang="en-US" sz="28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36" name="Text Box 8"/>
              <p:cNvSpPr txBox="1">
                <a:spLocks noChangeArrowheads="1"/>
              </p:cNvSpPr>
              <p:nvPr/>
            </p:nvSpPr>
            <p:spPr bwMode="auto">
              <a:xfrm>
                <a:off x="0" y="513"/>
                <a:ext cx="5760" cy="163"/>
              </a:xfrm>
              <a:prstGeom prst="rect">
                <a:avLst/>
              </a:prstGeom>
              <a:solidFill>
                <a:srgbClr val="00FF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l" eaLnBrk="1" hangingPunct="1">
                  <a:spcBef>
                    <a:spcPct val="50000"/>
                  </a:spcBef>
                  <a:defRPr/>
                </a:pPr>
                <a:r>
                  <a:rPr lang="en-US" sz="1000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 </a:t>
                </a:r>
                <a:r>
                  <a:rPr lang="en-US" sz="1000" dirty="0" smtClean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 </a:t>
                </a:r>
                <a:r>
                  <a:rPr lang="en-US" sz="1000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 </a:t>
                </a:r>
                <a:r>
                  <a:rPr lang="en-US" sz="1000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endParaRPr lang="en-US" sz="10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endParaRPr>
              </a:p>
            </p:txBody>
          </p:sp>
        </p:grpSp>
        <p:pic>
          <p:nvPicPr>
            <p:cNvPr id="33" name="Picture 9" descr="TRAIDAT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232" y="-72"/>
              <a:ext cx="528" cy="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" name="Picture 10" descr="ringwrlmed2_b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-72"/>
              <a:ext cx="588" cy="5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492226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5" grpId="1" animBg="1"/>
      <p:bldP spid="9" grpId="0"/>
      <p:bldP spid="10" grpId="0" animBg="1"/>
      <p:bldP spid="11" grpId="0"/>
      <p:bldP spid="12" grpId="0"/>
      <p:bldP spid="13" grpId="0"/>
      <p:bldP spid="14" grpId="0" animBg="1"/>
      <p:bldP spid="15" grpId="0"/>
      <p:bldP spid="16" grpId="0"/>
      <p:bldP spid="17" grpId="0"/>
      <p:bldP spid="18" grpId="0" animBg="1"/>
      <p:bldP spid="19" grpId="0"/>
      <p:bldP spid="2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5257800" y="1600200"/>
            <a:ext cx="2057400" cy="3028950"/>
            <a:chOff x="720" y="1273"/>
            <a:chExt cx="1367" cy="2565"/>
          </a:xfrm>
        </p:grpSpPr>
        <p:sp>
          <p:nvSpPr>
            <p:cNvPr id="34" name="AutoShape 4"/>
            <p:cNvSpPr>
              <a:spLocks noChangeArrowheads="1"/>
            </p:cNvSpPr>
            <p:nvPr/>
          </p:nvSpPr>
          <p:spPr bwMode="gray">
            <a:xfrm>
              <a:off x="720" y="1490"/>
              <a:ext cx="1363" cy="180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rgbClr val="4E91D4"/>
                </a:gs>
                <a:gs pos="100000">
                  <a:srgbClr val="3477A4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" name="AutoShape 5"/>
            <p:cNvSpPr>
              <a:spLocks noChangeArrowheads="1"/>
            </p:cNvSpPr>
            <p:nvPr/>
          </p:nvSpPr>
          <p:spPr bwMode="gray">
            <a:xfrm>
              <a:off x="741" y="1495"/>
              <a:ext cx="1322" cy="1766"/>
            </a:xfrm>
            <a:prstGeom prst="roundRect">
              <a:avLst>
                <a:gd name="adj" fmla="val 16667"/>
              </a:avLst>
            </a:prstGeom>
            <a:solidFill>
              <a:srgbClr val="3CA1E6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" name="AutoShape 6"/>
            <p:cNvSpPr>
              <a:spLocks noChangeArrowheads="1"/>
            </p:cNvSpPr>
            <p:nvPr/>
          </p:nvSpPr>
          <p:spPr bwMode="gray">
            <a:xfrm>
              <a:off x="752" y="2795"/>
              <a:ext cx="1304" cy="44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3CA1E6">
                    <a:alpha val="0"/>
                  </a:srgbClr>
                </a:gs>
                <a:gs pos="100000">
                  <a:srgbClr val="3CA1E6">
                    <a:gamma/>
                    <a:tint val="51373"/>
                    <a:invGamma/>
                  </a:srgb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" name="AutoShape 7"/>
            <p:cNvSpPr>
              <a:spLocks noChangeArrowheads="1"/>
            </p:cNvSpPr>
            <p:nvPr/>
          </p:nvSpPr>
          <p:spPr bwMode="gray">
            <a:xfrm>
              <a:off x="752" y="1509"/>
              <a:ext cx="1304" cy="446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3CA1E6">
                    <a:gamma/>
                    <a:tint val="33333"/>
                    <a:invGamma/>
                  </a:srgbClr>
                </a:gs>
                <a:gs pos="100000">
                  <a:srgbClr val="3CA1E6">
                    <a:alpha val="0"/>
                  </a:srgb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" name="AutoShape 8"/>
            <p:cNvSpPr>
              <a:spLocks noChangeArrowheads="1"/>
            </p:cNvSpPr>
            <p:nvPr/>
          </p:nvSpPr>
          <p:spPr bwMode="gray">
            <a:xfrm>
              <a:off x="724" y="3290"/>
              <a:ext cx="1363" cy="548"/>
            </a:xfrm>
            <a:prstGeom prst="roundRect">
              <a:avLst>
                <a:gd name="adj" fmla="val 40389"/>
              </a:avLst>
            </a:prstGeom>
            <a:gradFill rotWithShape="1">
              <a:gsLst>
                <a:gs pos="0">
                  <a:srgbClr val="729EB4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" name="AutoShape 9"/>
            <p:cNvSpPr>
              <a:spLocks noChangeArrowheads="1"/>
            </p:cNvSpPr>
            <p:nvPr/>
          </p:nvSpPr>
          <p:spPr bwMode="gray">
            <a:xfrm>
              <a:off x="752" y="3305"/>
              <a:ext cx="1304" cy="48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7DAFD4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" name="Group 10"/>
            <p:cNvGrpSpPr>
              <a:grpSpLocks/>
            </p:cNvGrpSpPr>
            <p:nvPr/>
          </p:nvGrpSpPr>
          <p:grpSpPr bwMode="auto">
            <a:xfrm>
              <a:off x="1189" y="1296"/>
              <a:ext cx="405" cy="440"/>
              <a:chOff x="1289" y="582"/>
              <a:chExt cx="668" cy="725"/>
            </a:xfrm>
          </p:grpSpPr>
          <p:sp>
            <p:nvSpPr>
              <p:cNvPr id="43" name="Oval 11"/>
              <p:cNvSpPr>
                <a:spLocks noChangeArrowheads="1"/>
              </p:cNvSpPr>
              <p:nvPr/>
            </p:nvSpPr>
            <p:spPr bwMode="gray">
              <a:xfrm>
                <a:off x="1289" y="582"/>
                <a:ext cx="668" cy="725"/>
              </a:xfrm>
              <a:prstGeom prst="ellipse">
                <a:avLst/>
              </a:prstGeom>
              <a:solidFill>
                <a:srgbClr val="333333"/>
              </a:soli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4" name="Oval 12"/>
              <p:cNvSpPr>
                <a:spLocks noChangeArrowheads="1"/>
              </p:cNvSpPr>
              <p:nvPr/>
            </p:nvSpPr>
            <p:spPr bwMode="gray">
              <a:xfrm>
                <a:off x="1296" y="587"/>
                <a:ext cx="646" cy="647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en-US"/>
              </a:p>
            </p:txBody>
          </p:sp>
          <p:sp>
            <p:nvSpPr>
              <p:cNvPr id="45" name="Oval 13"/>
              <p:cNvSpPr>
                <a:spLocks noChangeArrowheads="1"/>
              </p:cNvSpPr>
              <p:nvPr/>
            </p:nvSpPr>
            <p:spPr bwMode="gray">
              <a:xfrm>
                <a:off x="1304" y="591"/>
                <a:ext cx="631" cy="63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en-US"/>
              </a:p>
            </p:txBody>
          </p:sp>
          <p:sp>
            <p:nvSpPr>
              <p:cNvPr id="46" name="Oval 14"/>
              <p:cNvSpPr>
                <a:spLocks noChangeArrowheads="1"/>
              </p:cNvSpPr>
              <p:nvPr/>
            </p:nvSpPr>
            <p:spPr bwMode="gray">
              <a:xfrm>
                <a:off x="1311" y="597"/>
                <a:ext cx="600" cy="589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en-US"/>
              </a:p>
            </p:txBody>
          </p:sp>
          <p:sp>
            <p:nvSpPr>
              <p:cNvPr id="47" name="Oval 15"/>
              <p:cNvSpPr>
                <a:spLocks noChangeArrowheads="1"/>
              </p:cNvSpPr>
              <p:nvPr/>
            </p:nvSpPr>
            <p:spPr bwMode="gray">
              <a:xfrm>
                <a:off x="1346" y="613"/>
                <a:ext cx="533" cy="479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en-US"/>
              </a:p>
            </p:txBody>
          </p:sp>
        </p:grpSp>
        <p:sp>
          <p:nvSpPr>
            <p:cNvPr id="41" name="Text Box 16"/>
            <p:cNvSpPr txBox="1">
              <a:spLocks noChangeArrowheads="1"/>
            </p:cNvSpPr>
            <p:nvPr/>
          </p:nvSpPr>
          <p:spPr bwMode="gray">
            <a:xfrm>
              <a:off x="1251" y="1273"/>
              <a:ext cx="276" cy="54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3600" b="1" dirty="0" smtClean="0">
                  <a:solidFill>
                    <a:srgbClr val="000000"/>
                  </a:solidFill>
                  <a:latin typeface="Times New Roman" pitchFamily="18" charset="0"/>
                </a:rPr>
                <a:t>2</a:t>
              </a:r>
              <a:endParaRPr lang="en-US" sz="3600" b="1" dirty="0">
                <a:latin typeface="Times New Roman" pitchFamily="18" charset="0"/>
              </a:endParaRPr>
            </a:p>
          </p:txBody>
        </p:sp>
        <p:sp>
          <p:nvSpPr>
            <p:cNvPr id="42" name="Text Box 17"/>
            <p:cNvSpPr txBox="1">
              <a:spLocks noChangeArrowheads="1"/>
            </p:cNvSpPr>
            <p:nvPr/>
          </p:nvSpPr>
          <p:spPr bwMode="gray">
            <a:xfrm>
              <a:off x="769" y="1776"/>
              <a:ext cx="1295" cy="117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sz="2800" b="1" dirty="0" smtClean="0">
                  <a:latin typeface="Times New Roman" pitchFamily="18" charset="0"/>
                </a:rPr>
                <a:t>Kinh </a:t>
              </a:r>
              <a:r>
                <a:rPr lang="vi-VN" sz="2800" b="1" dirty="0" smtClean="0">
                  <a:latin typeface="Times New Roman" pitchFamily="18" charset="0"/>
                </a:rPr>
                <a:t>độ</a:t>
              </a:r>
              <a:r>
                <a:rPr lang="en-US" sz="2800" b="1" dirty="0" smtClean="0">
                  <a:latin typeface="Times New Roman" pitchFamily="18" charset="0"/>
                </a:rPr>
                <a:t>, vĩ </a:t>
              </a:r>
              <a:r>
                <a:rPr lang="vi-VN" sz="2800" b="1" dirty="0" smtClean="0">
                  <a:latin typeface="Times New Roman" pitchFamily="18" charset="0"/>
                </a:rPr>
                <a:t>độ</a:t>
              </a:r>
              <a:r>
                <a:rPr lang="en-US" sz="2800" b="1" dirty="0" smtClean="0">
                  <a:latin typeface="Times New Roman" pitchFamily="18" charset="0"/>
                </a:rPr>
                <a:t> và tọa </a:t>
              </a:r>
              <a:r>
                <a:rPr lang="vi-VN" sz="2800" b="1" dirty="0" smtClean="0">
                  <a:latin typeface="Times New Roman" pitchFamily="18" charset="0"/>
                </a:rPr>
                <a:t>độ</a:t>
              </a:r>
              <a:r>
                <a:rPr lang="en-US" sz="2800" b="1" dirty="0" smtClean="0">
                  <a:latin typeface="Times New Roman" pitchFamily="18" charset="0"/>
                </a:rPr>
                <a:t> </a:t>
              </a:r>
              <a:r>
                <a:rPr lang="vi-VN" sz="2800" b="1" dirty="0" smtClean="0">
                  <a:latin typeface="Times New Roman" pitchFamily="18" charset="0"/>
                </a:rPr>
                <a:t>đị</a:t>
              </a:r>
              <a:r>
                <a:rPr lang="en-US" sz="2800" b="1" dirty="0" smtClean="0">
                  <a:latin typeface="Times New Roman" pitchFamily="18" charset="0"/>
                </a:rPr>
                <a:t>a lí</a:t>
              </a:r>
              <a:endParaRPr lang="en-US" sz="2800" b="1" dirty="0">
                <a:latin typeface="Times New Roman" pitchFamily="18" charset="0"/>
              </a:endParaRPr>
            </a:p>
          </p:txBody>
        </p:sp>
      </p:grpSp>
      <p:grpSp>
        <p:nvGrpSpPr>
          <p:cNvPr id="4" name="Group 18"/>
          <p:cNvGrpSpPr>
            <a:grpSpLocks/>
          </p:cNvGrpSpPr>
          <p:nvPr/>
        </p:nvGrpSpPr>
        <p:grpSpPr bwMode="auto">
          <a:xfrm>
            <a:off x="1447800" y="1600200"/>
            <a:ext cx="2057400" cy="2914650"/>
            <a:chOff x="720" y="1273"/>
            <a:chExt cx="1367" cy="2565"/>
          </a:xfrm>
        </p:grpSpPr>
        <p:sp>
          <p:nvSpPr>
            <p:cNvPr id="49" name="AutoShape 19"/>
            <p:cNvSpPr>
              <a:spLocks noChangeArrowheads="1"/>
            </p:cNvSpPr>
            <p:nvPr/>
          </p:nvSpPr>
          <p:spPr bwMode="gray">
            <a:xfrm>
              <a:off x="720" y="1490"/>
              <a:ext cx="1363" cy="180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rgbClr val="4E91D4"/>
                </a:gs>
                <a:gs pos="100000">
                  <a:srgbClr val="3477A4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" name="AutoShape 20"/>
            <p:cNvSpPr>
              <a:spLocks noChangeArrowheads="1"/>
            </p:cNvSpPr>
            <p:nvPr/>
          </p:nvSpPr>
          <p:spPr bwMode="gray">
            <a:xfrm>
              <a:off x="741" y="1495"/>
              <a:ext cx="1322" cy="1766"/>
            </a:xfrm>
            <a:prstGeom prst="roundRect">
              <a:avLst>
                <a:gd name="adj" fmla="val 16667"/>
              </a:avLst>
            </a:prstGeom>
            <a:solidFill>
              <a:srgbClr val="FF99CC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51" name="AutoShape 21"/>
            <p:cNvSpPr>
              <a:spLocks noChangeArrowheads="1"/>
            </p:cNvSpPr>
            <p:nvPr/>
          </p:nvSpPr>
          <p:spPr bwMode="gray">
            <a:xfrm>
              <a:off x="752" y="2795"/>
              <a:ext cx="1304" cy="44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FF99CC">
                    <a:alpha val="0"/>
                  </a:srgbClr>
                </a:gs>
                <a:gs pos="100000">
                  <a:srgbClr val="FF99CC">
                    <a:gamma/>
                    <a:tint val="51373"/>
                    <a:invGamma/>
                  </a:srgb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" name="AutoShape 22"/>
            <p:cNvSpPr>
              <a:spLocks noChangeArrowheads="1"/>
            </p:cNvSpPr>
            <p:nvPr/>
          </p:nvSpPr>
          <p:spPr bwMode="gray">
            <a:xfrm>
              <a:off x="752" y="1509"/>
              <a:ext cx="1304" cy="446"/>
            </a:xfrm>
            <a:prstGeom prst="roundRect">
              <a:avLst>
                <a:gd name="adj" fmla="val 50000"/>
              </a:avLst>
            </a:prstGeom>
            <a:solidFill>
              <a:srgbClr val="FF99CC">
                <a:alpha val="0"/>
              </a:srgbClr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" name="AutoShape 23"/>
            <p:cNvSpPr>
              <a:spLocks noChangeArrowheads="1"/>
            </p:cNvSpPr>
            <p:nvPr/>
          </p:nvSpPr>
          <p:spPr bwMode="gray">
            <a:xfrm>
              <a:off x="724" y="3290"/>
              <a:ext cx="1363" cy="548"/>
            </a:xfrm>
            <a:prstGeom prst="roundRect">
              <a:avLst>
                <a:gd name="adj" fmla="val 40389"/>
              </a:avLst>
            </a:prstGeom>
            <a:gradFill rotWithShape="1">
              <a:gsLst>
                <a:gs pos="0">
                  <a:srgbClr val="729EB4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" name="AutoShape 24"/>
            <p:cNvSpPr>
              <a:spLocks noChangeArrowheads="1"/>
            </p:cNvSpPr>
            <p:nvPr/>
          </p:nvSpPr>
          <p:spPr bwMode="gray">
            <a:xfrm>
              <a:off x="752" y="3305"/>
              <a:ext cx="1304" cy="48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FF99CC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5" name="Group 25"/>
            <p:cNvGrpSpPr>
              <a:grpSpLocks/>
            </p:cNvGrpSpPr>
            <p:nvPr/>
          </p:nvGrpSpPr>
          <p:grpSpPr bwMode="auto">
            <a:xfrm>
              <a:off x="1189" y="1296"/>
              <a:ext cx="405" cy="457"/>
              <a:chOff x="1289" y="582"/>
              <a:chExt cx="668" cy="754"/>
            </a:xfrm>
          </p:grpSpPr>
          <p:sp>
            <p:nvSpPr>
              <p:cNvPr id="58" name="Oval 26"/>
              <p:cNvSpPr>
                <a:spLocks noChangeArrowheads="1"/>
              </p:cNvSpPr>
              <p:nvPr/>
            </p:nvSpPr>
            <p:spPr bwMode="gray">
              <a:xfrm>
                <a:off x="1289" y="582"/>
                <a:ext cx="668" cy="754"/>
              </a:xfrm>
              <a:prstGeom prst="ellipse">
                <a:avLst/>
              </a:prstGeom>
              <a:solidFill>
                <a:srgbClr val="333333"/>
              </a:soli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59" name="Oval 27"/>
              <p:cNvSpPr>
                <a:spLocks noChangeArrowheads="1"/>
              </p:cNvSpPr>
              <p:nvPr/>
            </p:nvSpPr>
            <p:spPr bwMode="gray">
              <a:xfrm>
                <a:off x="1296" y="587"/>
                <a:ext cx="646" cy="647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en-US"/>
              </a:p>
            </p:txBody>
          </p:sp>
          <p:sp>
            <p:nvSpPr>
              <p:cNvPr id="60" name="Oval 28"/>
              <p:cNvSpPr>
                <a:spLocks noChangeArrowheads="1"/>
              </p:cNvSpPr>
              <p:nvPr/>
            </p:nvSpPr>
            <p:spPr bwMode="gray">
              <a:xfrm>
                <a:off x="1304" y="591"/>
                <a:ext cx="631" cy="63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en-US"/>
              </a:p>
            </p:txBody>
          </p:sp>
          <p:sp>
            <p:nvSpPr>
              <p:cNvPr id="61" name="Oval 29"/>
              <p:cNvSpPr>
                <a:spLocks noChangeArrowheads="1"/>
              </p:cNvSpPr>
              <p:nvPr/>
            </p:nvSpPr>
            <p:spPr bwMode="gray">
              <a:xfrm>
                <a:off x="1311" y="597"/>
                <a:ext cx="600" cy="589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en-US"/>
              </a:p>
            </p:txBody>
          </p:sp>
          <p:sp>
            <p:nvSpPr>
              <p:cNvPr id="62" name="Oval 30"/>
              <p:cNvSpPr>
                <a:spLocks noChangeArrowheads="1"/>
              </p:cNvSpPr>
              <p:nvPr/>
            </p:nvSpPr>
            <p:spPr bwMode="gray">
              <a:xfrm>
                <a:off x="1346" y="613"/>
                <a:ext cx="533" cy="479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en-US"/>
              </a:p>
            </p:txBody>
          </p:sp>
        </p:grpSp>
        <p:sp>
          <p:nvSpPr>
            <p:cNvPr id="56" name="Text Box 31"/>
            <p:cNvSpPr txBox="1">
              <a:spLocks noChangeArrowheads="1"/>
            </p:cNvSpPr>
            <p:nvPr/>
          </p:nvSpPr>
          <p:spPr bwMode="gray">
            <a:xfrm>
              <a:off x="1251" y="1273"/>
              <a:ext cx="276" cy="56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3600" b="1" dirty="0" smtClean="0">
                  <a:solidFill>
                    <a:srgbClr val="000000"/>
                  </a:solidFill>
                  <a:latin typeface="Times New Roman" pitchFamily="18" charset="0"/>
                </a:rPr>
                <a:t>1</a:t>
              </a:r>
              <a:endParaRPr lang="en-US" sz="3600" b="1" dirty="0">
                <a:latin typeface="Times New Roman" pitchFamily="18" charset="0"/>
              </a:endParaRPr>
            </a:p>
          </p:txBody>
        </p:sp>
        <p:sp>
          <p:nvSpPr>
            <p:cNvPr id="57" name="Text Box 32"/>
            <p:cNvSpPr txBox="1">
              <a:spLocks noChangeArrowheads="1"/>
            </p:cNvSpPr>
            <p:nvPr/>
          </p:nvSpPr>
          <p:spPr bwMode="gray">
            <a:xfrm>
              <a:off x="769" y="1776"/>
              <a:ext cx="1295" cy="121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sz="2800" b="1" dirty="0" smtClean="0">
                  <a:latin typeface="Times New Roman" pitchFamily="18" charset="0"/>
                </a:rPr>
                <a:t>Hệ thống kinh, vĩ tuyến</a:t>
              </a:r>
              <a:endParaRPr lang="en-US" sz="2800" b="1" dirty="0">
                <a:latin typeface="Times New Roman" pitchFamily="18" charset="0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47650"/>
            <a:ext cx="9144000" cy="539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18425" y="3289657"/>
            <a:ext cx="1653388" cy="2157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91400" y="2556537"/>
            <a:ext cx="2228550" cy="222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367" y="4409693"/>
            <a:ext cx="1165421" cy="1124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3530629"/>
            <a:ext cx="1824777" cy="2177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-120474"/>
            <a:ext cx="6248400" cy="3312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455" y="2724150"/>
            <a:ext cx="4916145" cy="2606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57400" y="590550"/>
            <a:ext cx="4800600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1. Thủ </a:t>
            </a:r>
            <a:r>
              <a:rPr lang="vi-VN" sz="28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</a:t>
            </a:r>
            <a:r>
              <a:rPr lang="en-US" sz="28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Hà Nội nằm ở miền nào của n</a:t>
            </a:r>
            <a:r>
              <a:rPr lang="vi-VN" sz="28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ướ</a:t>
            </a:r>
            <a:r>
              <a:rPr lang="en-US" sz="28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ta?</a:t>
            </a:r>
            <a:endParaRPr lang="en-US" sz="28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95600" y="3670812"/>
            <a:ext cx="3429000" cy="4924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Miền Bắc n</a:t>
            </a:r>
            <a:r>
              <a:rPr lang="vi-VN" sz="2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ướ</a:t>
            </a:r>
            <a:r>
              <a:rPr lang="en-US" sz="2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ta</a:t>
            </a:r>
            <a:endParaRPr lang="en-US" sz="2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4342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 animBg="1"/>
      <p:bldP spid="1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F776E85-BAB2-44BE-9EEF-24772F850E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271" t="40964" r="28163" b="22410"/>
          <a:stretch/>
        </p:blipFill>
        <p:spPr>
          <a:xfrm>
            <a:off x="762001" y="1371600"/>
            <a:ext cx="8382001" cy="37719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DB04ADD-34D0-4C7D-93C4-70093BA39994}"/>
              </a:ext>
            </a:extLst>
          </p:cNvPr>
          <p:cNvSpPr txBox="1"/>
          <p:nvPr/>
        </p:nvSpPr>
        <p:spPr>
          <a:xfrm>
            <a:off x="480060" y="628650"/>
            <a:ext cx="8663940" cy="769441"/>
          </a:xfrm>
          <a:prstGeom prst="rect">
            <a:avLst/>
          </a:prstGeom>
          <a:solidFill>
            <a:srgbClr val="FFFFFF"/>
          </a:solidFill>
          <a:ln>
            <a:solidFill>
              <a:srgbClr val="000099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Hãy ghi chú thích cho các hình sau dựa vào dữ liệu: </a:t>
            </a:r>
            <a:r>
              <a:rPr lang="en-US" sz="2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xích đạo, chí tuyến bắc, chí tuyến nam, vòng cực bắc, vòng cực </a:t>
            </a:r>
            <a:r>
              <a:rPr lang="en-US" sz="2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nam</a:t>
            </a:r>
            <a:r>
              <a:rPr lang="en-US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2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5B5A410-B8B4-407A-9029-425FA29A58CD}"/>
              </a:ext>
            </a:extLst>
          </p:cNvPr>
          <p:cNvSpPr txBox="1"/>
          <p:nvPr/>
        </p:nvSpPr>
        <p:spPr>
          <a:xfrm>
            <a:off x="5943600" y="1657350"/>
            <a:ext cx="252010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Vòng cực bắc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9361637-F5C8-4AA5-A857-79F2A94B8756}"/>
              </a:ext>
            </a:extLst>
          </p:cNvPr>
          <p:cNvSpPr txBox="1"/>
          <p:nvPr/>
        </p:nvSpPr>
        <p:spPr>
          <a:xfrm>
            <a:off x="5943600" y="4457700"/>
            <a:ext cx="252010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Vòng cực nam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9686F8A-755D-4B53-B2FE-57314F5567C3}"/>
              </a:ext>
            </a:extLst>
          </p:cNvPr>
          <p:cNvSpPr txBox="1"/>
          <p:nvPr/>
        </p:nvSpPr>
        <p:spPr>
          <a:xfrm>
            <a:off x="5943600" y="2343150"/>
            <a:ext cx="252010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Chí tuyến bắc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8A2518B-ACF6-4C73-B5C2-6C6FD0C43E56}"/>
              </a:ext>
            </a:extLst>
          </p:cNvPr>
          <p:cNvSpPr txBox="1"/>
          <p:nvPr/>
        </p:nvSpPr>
        <p:spPr>
          <a:xfrm>
            <a:off x="5943600" y="2971800"/>
            <a:ext cx="252010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Xích đạo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E4F0218-0B21-4522-BC6C-EB258DFBEF94}"/>
              </a:ext>
            </a:extLst>
          </p:cNvPr>
          <p:cNvSpPr txBox="1"/>
          <p:nvPr/>
        </p:nvSpPr>
        <p:spPr>
          <a:xfrm>
            <a:off x="5943600" y="3714750"/>
            <a:ext cx="252010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Chí tuyến nam</a:t>
            </a:r>
          </a:p>
        </p:txBody>
      </p:sp>
      <p:sp>
        <p:nvSpPr>
          <p:cNvPr id="11" name="WordArt 3"/>
          <p:cNvSpPr>
            <a:spLocks noChangeArrowheads="1" noChangeShapeType="1" noTextEdit="1"/>
          </p:cNvSpPr>
          <p:nvPr/>
        </p:nvSpPr>
        <p:spPr bwMode="auto">
          <a:xfrm>
            <a:off x="3505200" y="114300"/>
            <a:ext cx="2320298" cy="371475"/>
          </a:xfrm>
          <a:prstGeom prst="rect">
            <a:avLst/>
          </a:prstGeom>
          <a:solidFill>
            <a:srgbClr val="FFFFFF"/>
          </a:solidFill>
          <a:ln>
            <a:solidFill>
              <a:srgbClr val="000099"/>
            </a:solidFill>
          </a:ln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LUYỆN  TẬP</a:t>
            </a:r>
            <a:endParaRPr lang="vi-VN" sz="3600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5530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8" grpId="0"/>
      <p:bldP spid="9" grpId="0"/>
      <p:bldP spid="1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AE3CAEE-B02C-45CE-A268-8EF14680C928}"/>
              </a:ext>
            </a:extLst>
          </p:cNvPr>
          <p:cNvSpPr txBox="1"/>
          <p:nvPr/>
        </p:nvSpPr>
        <p:spPr>
          <a:xfrm>
            <a:off x="685800" y="171450"/>
            <a:ext cx="8001000" cy="430887"/>
          </a:xfrm>
          <a:prstGeom prst="rect">
            <a:avLst/>
          </a:prstGeom>
          <a:solidFill>
            <a:srgbClr val="FFFF00"/>
          </a:solidFill>
          <a:ln>
            <a:solidFill>
              <a:srgbClr val="000099"/>
            </a:solidFill>
          </a:ln>
        </p:spPr>
        <p:txBody>
          <a:bodyPr wrap="square" rtlCol="0">
            <a:spAutoFit/>
          </a:bodyPr>
          <a:lstStyle/>
          <a:p>
            <a:r>
              <a:rPr lang="vi-VN" sz="2200" b="1" i="1" dirty="0">
                <a:solidFill>
                  <a:srgbClr val="0000FF"/>
                </a:solidFill>
                <a:latin typeface="+mj-lt"/>
                <a:ea typeface="Cambria" panose="02040503050406030204" pitchFamily="18" charset="0"/>
                <a:cs typeface="Cambria" panose="02040503050406030204" pitchFamily="18" charset="0"/>
              </a:rPr>
              <a:t>Ghép nối </a:t>
            </a:r>
            <a:r>
              <a:rPr lang="en-US" sz="2200" b="1" i="1" dirty="0">
                <a:solidFill>
                  <a:srgbClr val="0000FF"/>
                </a:solidFill>
                <a:latin typeface="+mj-lt"/>
                <a:ea typeface="Cambria" panose="02040503050406030204" pitchFamily="18" charset="0"/>
                <a:cs typeface="Cambria" panose="02040503050406030204" pitchFamily="18" charset="0"/>
              </a:rPr>
              <a:t>các ô bên trái với các ô bên phải sao cho phù hợp</a:t>
            </a:r>
            <a:endParaRPr lang="en-US" sz="2200" i="1" dirty="0">
              <a:solidFill>
                <a:srgbClr val="0000FF"/>
              </a:solidFill>
              <a:latin typeface="+mj-lt"/>
            </a:endParaRPr>
          </a:p>
        </p:txBody>
      </p:sp>
      <p:graphicFrame>
        <p:nvGraphicFramePr>
          <p:cNvPr id="10" name="Table 7">
            <a:extLst>
              <a:ext uri="{FF2B5EF4-FFF2-40B4-BE49-F238E27FC236}">
                <a16:creationId xmlns:a16="http://schemas.microsoft.com/office/drawing/2014/main" xmlns="" id="{63AFC154-16A5-428D-A1E4-1AA6F62B9B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9578752"/>
              </p:ext>
            </p:extLst>
          </p:nvPr>
        </p:nvGraphicFramePr>
        <p:xfrm>
          <a:off x="533400" y="1323428"/>
          <a:ext cx="1897380" cy="3733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97380">
                  <a:extLst>
                    <a:ext uri="{9D8B030D-6E8A-4147-A177-3AD203B41FA5}">
                      <a16:colId xmlns:a16="http://schemas.microsoft.com/office/drawing/2014/main" xmlns="" val="535580066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 Kinh </a:t>
                      </a:r>
                      <a:r>
                        <a:rPr lang="en-US" sz="2000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tuyến</a:t>
                      </a:r>
                      <a:endParaRPr lang="en-US" sz="2000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91138533"/>
                  </a:ext>
                </a:extLst>
              </a:tr>
            </a:tbl>
          </a:graphicData>
        </a:graphic>
      </p:graphicFrame>
      <p:graphicFrame>
        <p:nvGraphicFramePr>
          <p:cNvPr id="11" name="Table 7">
            <a:extLst>
              <a:ext uri="{FF2B5EF4-FFF2-40B4-BE49-F238E27FC236}">
                <a16:creationId xmlns:a16="http://schemas.microsoft.com/office/drawing/2014/main" xmlns="" id="{7EA14B66-BECB-4C38-AE86-54CFC43B7E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961371"/>
              </p:ext>
            </p:extLst>
          </p:nvPr>
        </p:nvGraphicFramePr>
        <p:xfrm>
          <a:off x="533400" y="1963092"/>
          <a:ext cx="1905000" cy="3733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5000">
                  <a:extLst>
                    <a:ext uri="{9D8B030D-6E8A-4147-A177-3AD203B41FA5}">
                      <a16:colId xmlns:a16="http://schemas.microsoft.com/office/drawing/2014/main" xmlns="" val="535580066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2000" b="1" kern="1200" dirty="0">
                          <a:solidFill>
                            <a:srgbClr val="0000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2. Vĩ tuyến gốc</a:t>
                      </a:r>
                    </a:p>
                  </a:txBody>
                  <a:tcPr marL="68580" marR="68580" marT="34290" marB="3429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91138533"/>
                  </a:ext>
                </a:extLst>
              </a:tr>
            </a:tbl>
          </a:graphicData>
        </a:graphic>
      </p:graphicFrame>
      <p:graphicFrame>
        <p:nvGraphicFramePr>
          <p:cNvPr id="12" name="Table 7">
            <a:extLst>
              <a:ext uri="{FF2B5EF4-FFF2-40B4-BE49-F238E27FC236}">
                <a16:creationId xmlns:a16="http://schemas.microsoft.com/office/drawing/2014/main" xmlns="" id="{FF29D4C1-3F85-4608-986C-47341CB443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2597345"/>
              </p:ext>
            </p:extLst>
          </p:nvPr>
        </p:nvGraphicFramePr>
        <p:xfrm>
          <a:off x="533400" y="2624171"/>
          <a:ext cx="1905000" cy="3733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5000">
                  <a:extLst>
                    <a:ext uri="{9D8B030D-6E8A-4147-A177-3AD203B41FA5}">
                      <a16:colId xmlns:a16="http://schemas.microsoft.com/office/drawing/2014/main" xmlns="" val="535580066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2000" b="1" kern="1200" dirty="0">
                          <a:solidFill>
                            <a:srgbClr val="0000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3. Bán cầu bắc</a:t>
                      </a:r>
                    </a:p>
                  </a:txBody>
                  <a:tcPr marL="68580" marR="68580" marT="34290" marB="3429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91138533"/>
                  </a:ext>
                </a:extLst>
              </a:tr>
            </a:tbl>
          </a:graphicData>
        </a:graphic>
      </p:graphicFrame>
      <p:graphicFrame>
        <p:nvGraphicFramePr>
          <p:cNvPr id="13" name="Table 7">
            <a:extLst>
              <a:ext uri="{FF2B5EF4-FFF2-40B4-BE49-F238E27FC236}">
                <a16:creationId xmlns:a16="http://schemas.microsoft.com/office/drawing/2014/main" xmlns="" id="{420C36D9-06EE-49F7-B488-68C1A94801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9094271"/>
              </p:ext>
            </p:extLst>
          </p:nvPr>
        </p:nvGraphicFramePr>
        <p:xfrm>
          <a:off x="533400" y="3237668"/>
          <a:ext cx="1905000" cy="3733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5000">
                  <a:extLst>
                    <a:ext uri="{9D8B030D-6E8A-4147-A177-3AD203B41FA5}">
                      <a16:colId xmlns:a16="http://schemas.microsoft.com/office/drawing/2014/main" xmlns="" val="535580066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2000" b="1" kern="1200" dirty="0">
                          <a:solidFill>
                            <a:srgbClr val="0000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4. Bán cầu nam</a:t>
                      </a:r>
                    </a:p>
                  </a:txBody>
                  <a:tcPr marL="68580" marR="68580" marT="34290" marB="3429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91138533"/>
                  </a:ext>
                </a:extLst>
              </a:tr>
            </a:tbl>
          </a:graphicData>
        </a:graphic>
      </p:graphicFrame>
      <p:graphicFrame>
        <p:nvGraphicFramePr>
          <p:cNvPr id="22" name="Table 7">
            <a:extLst>
              <a:ext uri="{FF2B5EF4-FFF2-40B4-BE49-F238E27FC236}">
                <a16:creationId xmlns:a16="http://schemas.microsoft.com/office/drawing/2014/main" xmlns="" id="{6B126622-7427-4661-864C-86FE8C8515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3730330"/>
              </p:ext>
            </p:extLst>
          </p:nvPr>
        </p:nvGraphicFramePr>
        <p:xfrm>
          <a:off x="3276600" y="800100"/>
          <a:ext cx="5669280" cy="9829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69280">
                  <a:extLst>
                    <a:ext uri="{9D8B030D-6E8A-4147-A177-3AD203B41FA5}">
                      <a16:colId xmlns:a16="http://schemas.microsoft.com/office/drawing/2014/main" xmlns="" val="535580066"/>
                    </a:ext>
                  </a:extLst>
                </a:gridCol>
              </a:tblGrid>
              <a:tr h="89154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000" i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a. Là xích đạo chia quả Địa Cầu thành 2 nửa cầu: nửa cầu Bắc và nửa cầu Nam.</a:t>
                      </a:r>
                    </a:p>
                  </a:txBody>
                  <a:tcPr marL="68580" marR="68580" marT="34290" marB="3429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91138533"/>
                  </a:ext>
                </a:extLst>
              </a:tr>
            </a:tbl>
          </a:graphicData>
        </a:graphic>
      </p:graphicFrame>
      <p:graphicFrame>
        <p:nvGraphicFramePr>
          <p:cNvPr id="28" name="Table 7">
            <a:extLst>
              <a:ext uri="{FF2B5EF4-FFF2-40B4-BE49-F238E27FC236}">
                <a16:creationId xmlns:a16="http://schemas.microsoft.com/office/drawing/2014/main" xmlns="" id="{6D78C4AA-1B4B-4543-BD1B-0D48FA2104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9589787"/>
              </p:ext>
            </p:extLst>
          </p:nvPr>
        </p:nvGraphicFramePr>
        <p:xfrm>
          <a:off x="3276600" y="1828800"/>
          <a:ext cx="5669280" cy="9829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69280">
                  <a:extLst>
                    <a:ext uri="{9D8B030D-6E8A-4147-A177-3AD203B41FA5}">
                      <a16:colId xmlns:a16="http://schemas.microsoft.com/office/drawing/2014/main" xmlns="" val="535580066"/>
                    </a:ext>
                  </a:extLst>
                </a:gridCol>
              </a:tblGrid>
              <a:tr h="891540"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lnSpc>
                          <a:spcPct val="150000"/>
                        </a:lnSpc>
                      </a:pPr>
                      <a:r>
                        <a:rPr lang="en-US" sz="2000" b="1" i="1" kern="1200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b. Là </a:t>
                      </a:r>
                      <a:r>
                        <a:rPr lang="en-US" sz="2000" b="1" i="1" kern="12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các nửa </a:t>
                      </a:r>
                      <a:r>
                        <a:rPr lang="en-US" sz="2000" b="1" i="1" kern="1200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đ</a:t>
                      </a:r>
                      <a:r>
                        <a:rPr lang="vi-VN" sz="2000" b="1" i="1" kern="1200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ư</a:t>
                      </a:r>
                      <a:r>
                        <a:rPr lang="en-US" sz="2000" b="1" i="1" kern="1200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ờng </a:t>
                      </a:r>
                      <a:r>
                        <a:rPr lang="en-US" sz="2000" b="1" i="1" kern="12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tròn nối </a:t>
                      </a:r>
                      <a:r>
                        <a:rPr lang="en-US" sz="2000" b="1" i="1" kern="1200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cực bắc và cực nam trên quả Địa cầu.</a:t>
                      </a:r>
                    </a:p>
                  </a:txBody>
                  <a:tcPr marL="68580" marR="68580" marT="34290" marB="3429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91138533"/>
                  </a:ext>
                </a:extLst>
              </a:tr>
            </a:tbl>
          </a:graphicData>
        </a:graphic>
      </p:graphicFrame>
      <p:graphicFrame>
        <p:nvGraphicFramePr>
          <p:cNvPr id="29" name="Table 7">
            <a:extLst>
              <a:ext uri="{FF2B5EF4-FFF2-40B4-BE49-F238E27FC236}">
                <a16:creationId xmlns:a16="http://schemas.microsoft.com/office/drawing/2014/main" xmlns="" id="{86C8B818-DCED-4FA3-81AF-B248DDA9B5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1657896"/>
              </p:ext>
            </p:extLst>
          </p:nvPr>
        </p:nvGraphicFramePr>
        <p:xfrm>
          <a:off x="3124200" y="3486150"/>
          <a:ext cx="5669280" cy="678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69280">
                  <a:extLst>
                    <a:ext uri="{9D8B030D-6E8A-4147-A177-3AD203B41FA5}">
                      <a16:colId xmlns:a16="http://schemas.microsoft.com/office/drawing/2014/main" xmlns="" val="535580066"/>
                    </a:ext>
                  </a:extLst>
                </a:gridCol>
              </a:tblGrid>
              <a:tr h="6629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d</a:t>
                      </a:r>
                      <a:r>
                        <a:rPr lang="en-US" sz="2000" b="1" i="1" kern="1200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 Đ</a:t>
                      </a:r>
                      <a:r>
                        <a:rPr lang="vi-VN" sz="2000" b="1" i="1" kern="1200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ư</a:t>
                      </a:r>
                      <a:r>
                        <a:rPr lang="en-US" sz="2000" b="1" i="1" kern="1200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ợc đánh số </a:t>
                      </a:r>
                      <a:r>
                        <a:rPr lang="pt-BR" sz="2000" b="1" i="1" kern="12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 </a:t>
                      </a:r>
                      <a:r>
                        <a:rPr lang="vi-VN" sz="2000" b="1" i="1" kern="12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độ</a:t>
                      </a:r>
                      <a:r>
                        <a:rPr lang="pt-BR" sz="2000" b="1" i="1" kern="12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i="1" kern="1200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đi qua đài thiên </a:t>
                      </a:r>
                      <a:r>
                        <a:rPr lang="en-US" sz="2000" b="1" i="1" kern="12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văn</a:t>
                      </a:r>
                      <a:r>
                        <a:rPr lang="en-US" sz="2000" i="1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i="1" kern="1200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Grin-uých ở ngoại ô thủ đô Lôn Đôn (Anh).</a:t>
                      </a:r>
                    </a:p>
                  </a:txBody>
                  <a:tcPr marL="68580" marR="68580" marT="34290" marB="3429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91138533"/>
                  </a:ext>
                </a:extLst>
              </a:tr>
            </a:tbl>
          </a:graphicData>
        </a:graphic>
      </p:graphicFrame>
      <p:graphicFrame>
        <p:nvGraphicFramePr>
          <p:cNvPr id="30" name="Table 7">
            <a:extLst>
              <a:ext uri="{FF2B5EF4-FFF2-40B4-BE49-F238E27FC236}">
                <a16:creationId xmlns:a16="http://schemas.microsoft.com/office/drawing/2014/main" xmlns="" id="{814648F1-22A7-4BC2-A5CD-0480C44A82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0401049"/>
              </p:ext>
            </p:extLst>
          </p:nvPr>
        </p:nvGraphicFramePr>
        <p:xfrm>
          <a:off x="3124200" y="4572000"/>
          <a:ext cx="5669280" cy="4000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69280">
                  <a:extLst>
                    <a:ext uri="{9D8B030D-6E8A-4147-A177-3AD203B41FA5}">
                      <a16:colId xmlns:a16="http://schemas.microsoft.com/office/drawing/2014/main" xmlns="" val="535580066"/>
                    </a:ext>
                  </a:extLst>
                </a:gridCol>
              </a:tblGrid>
              <a:tr h="400050">
                <a:tc>
                  <a:txBody>
                    <a:bodyPr/>
                    <a:lstStyle/>
                    <a:p>
                      <a:r>
                        <a:rPr lang="en-US" sz="2000" b="1" i="1" kern="1200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e. Là nửa cầu nằm phía </a:t>
                      </a:r>
                      <a:r>
                        <a:rPr lang="en-US" sz="2000" b="1" i="1" kern="12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bắc </a:t>
                      </a:r>
                      <a:r>
                        <a:rPr lang="en-US" sz="2000" b="1" i="1" kern="1200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xích đạo.</a:t>
                      </a:r>
                    </a:p>
                  </a:txBody>
                  <a:tcPr marL="68580" marR="68580" marT="34290" marB="3429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91138533"/>
                  </a:ext>
                </a:extLst>
              </a:tr>
            </a:tbl>
          </a:graphicData>
        </a:graphic>
      </p:graphicFrame>
      <p:graphicFrame>
        <p:nvGraphicFramePr>
          <p:cNvPr id="31" name="Table 7">
            <a:extLst>
              <a:ext uri="{FF2B5EF4-FFF2-40B4-BE49-F238E27FC236}">
                <a16:creationId xmlns:a16="http://schemas.microsoft.com/office/drawing/2014/main" xmlns="" id="{597C9334-3D23-492E-9A0E-5A950ABFE2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1685497"/>
              </p:ext>
            </p:extLst>
          </p:nvPr>
        </p:nvGraphicFramePr>
        <p:xfrm>
          <a:off x="457200" y="3824408"/>
          <a:ext cx="2057400" cy="3733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>
                  <a:extLst>
                    <a:ext uri="{9D8B030D-6E8A-4147-A177-3AD203B41FA5}">
                      <a16:colId xmlns:a16="http://schemas.microsoft.com/office/drawing/2014/main" xmlns="" val="535580066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2000" b="1" kern="1200" dirty="0">
                          <a:solidFill>
                            <a:srgbClr val="0000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5. Kinh tuyến gốc</a:t>
                      </a:r>
                    </a:p>
                  </a:txBody>
                  <a:tcPr marL="68580" marR="68580" marT="34290" marB="3429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91138533"/>
                  </a:ext>
                </a:extLst>
              </a:tr>
            </a:tbl>
          </a:graphicData>
        </a:graphic>
      </p:graphicFrame>
      <p:graphicFrame>
        <p:nvGraphicFramePr>
          <p:cNvPr id="32" name="Table 7">
            <a:extLst>
              <a:ext uri="{FF2B5EF4-FFF2-40B4-BE49-F238E27FC236}">
                <a16:creationId xmlns:a16="http://schemas.microsoft.com/office/drawing/2014/main" xmlns="" id="{6D812088-1C79-44D5-ABD9-39C935FD43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7778237"/>
              </p:ext>
            </p:extLst>
          </p:nvPr>
        </p:nvGraphicFramePr>
        <p:xfrm>
          <a:off x="3200400" y="2971800"/>
          <a:ext cx="5669280" cy="3733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69280">
                  <a:extLst>
                    <a:ext uri="{9D8B030D-6E8A-4147-A177-3AD203B41FA5}">
                      <a16:colId xmlns:a16="http://schemas.microsoft.com/office/drawing/2014/main" xmlns="" val="535580066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r>
                        <a:rPr lang="en-US" sz="2000" b="1" i="1" kern="1200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c. Là nửa cầu nằm phía nam xích đạo.</a:t>
                      </a:r>
                    </a:p>
                  </a:txBody>
                  <a:tcPr marL="68580" marR="68580" marT="34290" marB="3429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91138533"/>
                  </a:ext>
                </a:extLst>
              </a:tr>
            </a:tbl>
          </a:graphicData>
        </a:graphic>
      </p:graphicFrame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xmlns="" id="{8E1A8D5D-4C89-4545-A191-78BABDC9C92A}"/>
              </a:ext>
            </a:extLst>
          </p:cNvPr>
          <p:cNvCxnSpPr/>
          <p:nvPr/>
        </p:nvCxnSpPr>
        <p:spPr>
          <a:xfrm>
            <a:off x="2430780" y="1447122"/>
            <a:ext cx="1150620" cy="667428"/>
          </a:xfrm>
          <a:prstGeom prst="straightConnector1">
            <a:avLst/>
          </a:prstGeom>
          <a:ln w="38100">
            <a:solidFill>
              <a:srgbClr val="D60093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xmlns="" id="{C1675838-F80E-4369-BE3E-DDB970DDDA0F}"/>
              </a:ext>
            </a:extLst>
          </p:cNvPr>
          <p:cNvCxnSpPr>
            <a:cxnSpLocks/>
          </p:cNvCxnSpPr>
          <p:nvPr/>
        </p:nvCxnSpPr>
        <p:spPr>
          <a:xfrm flipV="1">
            <a:off x="2438400" y="1200150"/>
            <a:ext cx="990600" cy="928214"/>
          </a:xfrm>
          <a:prstGeom prst="straightConnector1">
            <a:avLst/>
          </a:prstGeom>
          <a:ln w="38100">
            <a:solidFill>
              <a:srgbClr val="000099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xmlns="" id="{D8CA5C56-2691-4315-92CE-0D8DB49313A9}"/>
              </a:ext>
            </a:extLst>
          </p:cNvPr>
          <p:cNvCxnSpPr>
            <a:cxnSpLocks/>
          </p:cNvCxnSpPr>
          <p:nvPr/>
        </p:nvCxnSpPr>
        <p:spPr>
          <a:xfrm flipV="1">
            <a:off x="2514600" y="3714750"/>
            <a:ext cx="727710" cy="381000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xmlns="" id="{9F061738-D9E9-4B13-929D-AD18AB4D0D7B}"/>
              </a:ext>
            </a:extLst>
          </p:cNvPr>
          <p:cNvCxnSpPr>
            <a:cxnSpLocks/>
          </p:cNvCxnSpPr>
          <p:nvPr/>
        </p:nvCxnSpPr>
        <p:spPr>
          <a:xfrm rot="16200000" flipH="1">
            <a:off x="1925495" y="3354245"/>
            <a:ext cx="1787810" cy="7620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xmlns="" id="{F3373A92-B016-4835-9724-D10A08353B9C}"/>
              </a:ext>
            </a:extLst>
          </p:cNvPr>
          <p:cNvCxnSpPr>
            <a:cxnSpLocks/>
          </p:cNvCxnSpPr>
          <p:nvPr/>
        </p:nvCxnSpPr>
        <p:spPr>
          <a:xfrm flipV="1">
            <a:off x="2362200" y="3181350"/>
            <a:ext cx="990600" cy="242456"/>
          </a:xfrm>
          <a:prstGeom prst="straightConnector1">
            <a:avLst/>
          </a:prstGeom>
          <a:ln w="38100">
            <a:solidFill>
              <a:srgbClr val="66E6F4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7694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/>
          <p:cNvSpPr txBox="1"/>
          <p:nvPr/>
        </p:nvSpPr>
        <p:spPr>
          <a:xfrm>
            <a:off x="1371600" y="1123950"/>
            <a:ext cx="5410200" cy="707886"/>
          </a:xfrm>
          <a:prstGeom prst="rect">
            <a:avLst/>
          </a:prstGeom>
          <a:solidFill>
            <a:srgbClr val="99FF33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0099"/>
                </a:solidFill>
                <a:latin typeface="+mj-lt"/>
              </a:rPr>
              <a:t>HOẠT ĐỘNG VỀ NHÀ</a:t>
            </a:r>
            <a:endParaRPr lang="en-US" sz="4000" b="1" dirty="0">
              <a:solidFill>
                <a:srgbClr val="000099"/>
              </a:solidFill>
              <a:latin typeface="+mj-lt"/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5486400" y="1771650"/>
            <a:ext cx="2590800" cy="3767533"/>
            <a:chOff x="720" y="1273"/>
            <a:chExt cx="1367" cy="2866"/>
          </a:xfrm>
        </p:grpSpPr>
        <p:sp>
          <p:nvSpPr>
            <p:cNvPr id="78" name="AutoShape 4"/>
            <p:cNvSpPr>
              <a:spLocks noChangeArrowheads="1"/>
            </p:cNvSpPr>
            <p:nvPr/>
          </p:nvSpPr>
          <p:spPr bwMode="gray">
            <a:xfrm>
              <a:off x="720" y="1490"/>
              <a:ext cx="1363" cy="180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rgbClr val="4E91D4"/>
                </a:gs>
                <a:gs pos="100000">
                  <a:srgbClr val="3477A4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" name="AutoShape 5"/>
            <p:cNvSpPr>
              <a:spLocks noChangeArrowheads="1"/>
            </p:cNvSpPr>
            <p:nvPr/>
          </p:nvSpPr>
          <p:spPr bwMode="gray">
            <a:xfrm>
              <a:off x="741" y="1495"/>
              <a:ext cx="1322" cy="1766"/>
            </a:xfrm>
            <a:prstGeom prst="roundRect">
              <a:avLst>
                <a:gd name="adj" fmla="val 16667"/>
              </a:avLst>
            </a:prstGeom>
            <a:solidFill>
              <a:srgbClr val="3CA1E6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" name="AutoShape 6"/>
            <p:cNvSpPr>
              <a:spLocks noChangeArrowheads="1"/>
            </p:cNvSpPr>
            <p:nvPr/>
          </p:nvSpPr>
          <p:spPr bwMode="gray">
            <a:xfrm>
              <a:off x="752" y="2795"/>
              <a:ext cx="1304" cy="44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3CA1E6">
                    <a:alpha val="0"/>
                  </a:srgbClr>
                </a:gs>
                <a:gs pos="100000">
                  <a:srgbClr val="3CA1E6">
                    <a:gamma/>
                    <a:tint val="51373"/>
                    <a:invGamma/>
                  </a:srgb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" name="AutoShape 7"/>
            <p:cNvSpPr>
              <a:spLocks noChangeArrowheads="1"/>
            </p:cNvSpPr>
            <p:nvPr/>
          </p:nvSpPr>
          <p:spPr bwMode="gray">
            <a:xfrm>
              <a:off x="752" y="1509"/>
              <a:ext cx="1304" cy="446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3CA1E6">
                    <a:gamma/>
                    <a:tint val="33333"/>
                    <a:invGamma/>
                  </a:srgbClr>
                </a:gs>
                <a:gs pos="100000">
                  <a:srgbClr val="3CA1E6">
                    <a:alpha val="0"/>
                  </a:srgb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" name="AutoShape 8"/>
            <p:cNvSpPr>
              <a:spLocks noChangeArrowheads="1"/>
            </p:cNvSpPr>
            <p:nvPr/>
          </p:nvSpPr>
          <p:spPr bwMode="gray">
            <a:xfrm>
              <a:off x="724" y="3290"/>
              <a:ext cx="1363" cy="548"/>
            </a:xfrm>
            <a:prstGeom prst="roundRect">
              <a:avLst>
                <a:gd name="adj" fmla="val 40389"/>
              </a:avLst>
            </a:prstGeom>
            <a:gradFill rotWithShape="1">
              <a:gsLst>
                <a:gs pos="0">
                  <a:srgbClr val="729EB4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" name="AutoShape 9"/>
            <p:cNvSpPr>
              <a:spLocks noChangeArrowheads="1"/>
            </p:cNvSpPr>
            <p:nvPr/>
          </p:nvSpPr>
          <p:spPr bwMode="gray">
            <a:xfrm>
              <a:off x="752" y="3305"/>
              <a:ext cx="1304" cy="48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7DAFD4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" name="Group 10"/>
            <p:cNvGrpSpPr>
              <a:grpSpLocks/>
            </p:cNvGrpSpPr>
            <p:nvPr/>
          </p:nvGrpSpPr>
          <p:grpSpPr bwMode="auto">
            <a:xfrm>
              <a:off x="1189" y="1296"/>
              <a:ext cx="405" cy="405"/>
              <a:chOff x="1289" y="582"/>
              <a:chExt cx="668" cy="668"/>
            </a:xfrm>
          </p:grpSpPr>
          <p:sp>
            <p:nvSpPr>
              <p:cNvPr id="87" name="Oval 11"/>
              <p:cNvSpPr>
                <a:spLocks noChangeArrowheads="1"/>
              </p:cNvSpPr>
              <p:nvPr/>
            </p:nvSpPr>
            <p:spPr bwMode="gray">
              <a:xfrm>
                <a:off x="1289" y="582"/>
                <a:ext cx="668" cy="668"/>
              </a:xfrm>
              <a:prstGeom prst="ellipse">
                <a:avLst/>
              </a:prstGeom>
              <a:solidFill>
                <a:srgbClr val="333333"/>
              </a:soli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88" name="Oval 12"/>
              <p:cNvSpPr>
                <a:spLocks noChangeArrowheads="1"/>
              </p:cNvSpPr>
              <p:nvPr/>
            </p:nvSpPr>
            <p:spPr bwMode="gray">
              <a:xfrm>
                <a:off x="1296" y="587"/>
                <a:ext cx="646" cy="647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en-US"/>
              </a:p>
            </p:txBody>
          </p:sp>
          <p:sp>
            <p:nvSpPr>
              <p:cNvPr id="89" name="Oval 13"/>
              <p:cNvSpPr>
                <a:spLocks noChangeArrowheads="1"/>
              </p:cNvSpPr>
              <p:nvPr/>
            </p:nvSpPr>
            <p:spPr bwMode="gray">
              <a:xfrm>
                <a:off x="1304" y="591"/>
                <a:ext cx="631" cy="63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en-US"/>
              </a:p>
            </p:txBody>
          </p:sp>
          <p:sp>
            <p:nvSpPr>
              <p:cNvPr id="90" name="Oval 14"/>
              <p:cNvSpPr>
                <a:spLocks noChangeArrowheads="1"/>
              </p:cNvSpPr>
              <p:nvPr/>
            </p:nvSpPr>
            <p:spPr bwMode="gray">
              <a:xfrm>
                <a:off x="1311" y="597"/>
                <a:ext cx="600" cy="589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en-US"/>
              </a:p>
            </p:txBody>
          </p:sp>
          <p:sp>
            <p:nvSpPr>
              <p:cNvPr id="91" name="Oval 15"/>
              <p:cNvSpPr>
                <a:spLocks noChangeArrowheads="1"/>
              </p:cNvSpPr>
              <p:nvPr/>
            </p:nvSpPr>
            <p:spPr bwMode="gray">
              <a:xfrm>
                <a:off x="1346" y="613"/>
                <a:ext cx="533" cy="479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en-US"/>
              </a:p>
            </p:txBody>
          </p:sp>
        </p:grpSp>
        <p:sp>
          <p:nvSpPr>
            <p:cNvPr id="85" name="Text Box 16"/>
            <p:cNvSpPr txBox="1">
              <a:spLocks noChangeArrowheads="1"/>
            </p:cNvSpPr>
            <p:nvPr/>
          </p:nvSpPr>
          <p:spPr bwMode="gray">
            <a:xfrm>
              <a:off x="1251" y="1273"/>
              <a:ext cx="219" cy="49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3600" b="1" dirty="0" smtClean="0">
                  <a:solidFill>
                    <a:srgbClr val="000000"/>
                  </a:solidFill>
                  <a:latin typeface="Times New Roman" pitchFamily="18" charset="0"/>
                </a:rPr>
                <a:t>2</a:t>
              </a:r>
              <a:endParaRPr lang="en-US" sz="3600" b="1" dirty="0">
                <a:latin typeface="Times New Roman" pitchFamily="18" charset="0"/>
              </a:endParaRPr>
            </a:p>
          </p:txBody>
        </p:sp>
        <p:sp>
          <p:nvSpPr>
            <p:cNvPr id="86" name="Text Box 17"/>
            <p:cNvSpPr txBox="1">
              <a:spLocks noChangeArrowheads="1"/>
            </p:cNvSpPr>
            <p:nvPr/>
          </p:nvSpPr>
          <p:spPr bwMode="gray">
            <a:xfrm>
              <a:off x="796" y="1751"/>
              <a:ext cx="1282" cy="23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200" b="1" dirty="0" smtClean="0">
                  <a:latin typeface="Times New Roman" pitchFamily="18" charset="0"/>
                  <a:cs typeface="Times New Roman" pitchFamily="18" charset="0"/>
                </a:rPr>
                <a:t>Chuẩn bị bài 2. Bản </a:t>
              </a:r>
              <a:r>
                <a:rPr lang="vi-VN" sz="2200" b="1" dirty="0" smtClean="0">
                  <a:latin typeface="Times New Roman" pitchFamily="18" charset="0"/>
                  <a:cs typeface="Times New Roman" pitchFamily="18" charset="0"/>
                </a:rPr>
                <a:t>đồ</a:t>
              </a:r>
              <a:r>
                <a:rPr lang="en-US" sz="2200" b="1" dirty="0" smtClean="0">
                  <a:latin typeface="Times New Roman" pitchFamily="18" charset="0"/>
                  <a:cs typeface="Times New Roman" pitchFamily="18" charset="0"/>
                </a:rPr>
                <a:t>. Một số l</a:t>
              </a:r>
              <a:r>
                <a:rPr lang="vi-VN" sz="2200" b="1" dirty="0" smtClean="0">
                  <a:latin typeface="Times New Roman" pitchFamily="18" charset="0"/>
                  <a:cs typeface="Times New Roman" pitchFamily="18" charset="0"/>
                </a:rPr>
                <a:t>ướ</a:t>
              </a:r>
              <a:r>
                <a:rPr lang="en-US" sz="2200" b="1" dirty="0" smtClean="0">
                  <a:latin typeface="Times New Roman" pitchFamily="18" charset="0"/>
                  <a:cs typeface="Times New Roman" pitchFamily="18" charset="0"/>
                </a:rPr>
                <a:t>i kinh, vĩ tuyến. Ph</a:t>
              </a:r>
              <a:r>
                <a:rPr lang="vi-VN" sz="2200" b="1" dirty="0" smtClean="0">
                  <a:latin typeface="Times New Roman" pitchFamily="18" charset="0"/>
                  <a:cs typeface="Times New Roman" pitchFamily="18" charset="0"/>
                </a:rPr>
                <a:t>ươ</a:t>
              </a:r>
              <a:r>
                <a:rPr lang="en-US" sz="2200" b="1" dirty="0" smtClean="0">
                  <a:latin typeface="Times New Roman" pitchFamily="18" charset="0"/>
                  <a:cs typeface="Times New Roman" pitchFamily="18" charset="0"/>
                </a:rPr>
                <a:t>ng h</a:t>
              </a:r>
              <a:r>
                <a:rPr lang="vi-VN" sz="2200" b="1" dirty="0" smtClean="0">
                  <a:latin typeface="Times New Roman" pitchFamily="18" charset="0"/>
                  <a:cs typeface="Times New Roman" pitchFamily="18" charset="0"/>
                </a:rPr>
                <a:t>ướ</a:t>
              </a:r>
              <a:r>
                <a:rPr lang="en-US" sz="2200" b="1" dirty="0" smtClean="0">
                  <a:latin typeface="Times New Roman" pitchFamily="18" charset="0"/>
                  <a:cs typeface="Times New Roman" pitchFamily="18" charset="0"/>
                </a:rPr>
                <a:t>ng trên bản </a:t>
              </a:r>
              <a:r>
                <a:rPr lang="vi-VN" sz="2200" b="1" dirty="0" smtClean="0">
                  <a:latin typeface="Times New Roman" pitchFamily="18" charset="0"/>
                  <a:cs typeface="Times New Roman" pitchFamily="18" charset="0"/>
                </a:rPr>
                <a:t>đồ</a:t>
              </a:r>
              <a:r>
                <a:rPr lang="en-US" sz="2200" b="1" dirty="0" smtClean="0"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</p:grpSp>
      <p:grpSp>
        <p:nvGrpSpPr>
          <p:cNvPr id="4" name="Group 18"/>
          <p:cNvGrpSpPr>
            <a:grpSpLocks/>
          </p:cNvGrpSpPr>
          <p:nvPr/>
        </p:nvGrpSpPr>
        <p:grpSpPr bwMode="auto">
          <a:xfrm>
            <a:off x="762001" y="1771650"/>
            <a:ext cx="2515157" cy="3371850"/>
            <a:chOff x="720" y="1273"/>
            <a:chExt cx="1418" cy="2565"/>
          </a:xfrm>
        </p:grpSpPr>
        <p:sp>
          <p:nvSpPr>
            <p:cNvPr id="93" name="AutoShape 19"/>
            <p:cNvSpPr>
              <a:spLocks noChangeArrowheads="1"/>
            </p:cNvSpPr>
            <p:nvPr/>
          </p:nvSpPr>
          <p:spPr bwMode="gray">
            <a:xfrm>
              <a:off x="720" y="1490"/>
              <a:ext cx="1363" cy="180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rgbClr val="4E91D4"/>
                </a:gs>
                <a:gs pos="100000">
                  <a:srgbClr val="3477A4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" name="AutoShape 20"/>
            <p:cNvSpPr>
              <a:spLocks noChangeArrowheads="1"/>
            </p:cNvSpPr>
            <p:nvPr/>
          </p:nvSpPr>
          <p:spPr bwMode="gray">
            <a:xfrm>
              <a:off x="741" y="1495"/>
              <a:ext cx="1322" cy="1766"/>
            </a:xfrm>
            <a:prstGeom prst="roundRect">
              <a:avLst>
                <a:gd name="adj" fmla="val 16667"/>
              </a:avLst>
            </a:prstGeom>
            <a:solidFill>
              <a:srgbClr val="FF99CC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95" name="AutoShape 21"/>
            <p:cNvSpPr>
              <a:spLocks noChangeArrowheads="1"/>
            </p:cNvSpPr>
            <p:nvPr/>
          </p:nvSpPr>
          <p:spPr bwMode="gray">
            <a:xfrm>
              <a:off x="752" y="2795"/>
              <a:ext cx="1304" cy="44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FF99CC">
                    <a:alpha val="0"/>
                  </a:srgbClr>
                </a:gs>
                <a:gs pos="100000">
                  <a:srgbClr val="FF99CC">
                    <a:gamma/>
                    <a:tint val="51373"/>
                    <a:invGamma/>
                  </a:srgb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6" name="AutoShape 22"/>
            <p:cNvSpPr>
              <a:spLocks noChangeArrowheads="1"/>
            </p:cNvSpPr>
            <p:nvPr/>
          </p:nvSpPr>
          <p:spPr bwMode="gray">
            <a:xfrm>
              <a:off x="752" y="1509"/>
              <a:ext cx="1304" cy="446"/>
            </a:xfrm>
            <a:prstGeom prst="roundRect">
              <a:avLst>
                <a:gd name="adj" fmla="val 50000"/>
              </a:avLst>
            </a:prstGeom>
            <a:solidFill>
              <a:srgbClr val="FF99CC">
                <a:alpha val="0"/>
              </a:srgbClr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7" name="AutoShape 23"/>
            <p:cNvSpPr>
              <a:spLocks noChangeArrowheads="1"/>
            </p:cNvSpPr>
            <p:nvPr/>
          </p:nvSpPr>
          <p:spPr bwMode="gray">
            <a:xfrm>
              <a:off x="724" y="3290"/>
              <a:ext cx="1363" cy="548"/>
            </a:xfrm>
            <a:prstGeom prst="roundRect">
              <a:avLst>
                <a:gd name="adj" fmla="val 40389"/>
              </a:avLst>
            </a:prstGeom>
            <a:gradFill rotWithShape="1">
              <a:gsLst>
                <a:gs pos="0">
                  <a:srgbClr val="729EB4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8" name="AutoShape 24"/>
            <p:cNvSpPr>
              <a:spLocks noChangeArrowheads="1"/>
            </p:cNvSpPr>
            <p:nvPr/>
          </p:nvSpPr>
          <p:spPr bwMode="gray">
            <a:xfrm>
              <a:off x="752" y="3305"/>
              <a:ext cx="1304" cy="48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FF99CC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5" name="Group 25"/>
            <p:cNvGrpSpPr>
              <a:grpSpLocks/>
            </p:cNvGrpSpPr>
            <p:nvPr/>
          </p:nvGrpSpPr>
          <p:grpSpPr bwMode="auto">
            <a:xfrm>
              <a:off x="1189" y="1296"/>
              <a:ext cx="405" cy="405"/>
              <a:chOff x="1289" y="582"/>
              <a:chExt cx="668" cy="667"/>
            </a:xfrm>
          </p:grpSpPr>
          <p:sp>
            <p:nvSpPr>
              <p:cNvPr id="102" name="Oval 26"/>
              <p:cNvSpPr>
                <a:spLocks noChangeArrowheads="1"/>
              </p:cNvSpPr>
              <p:nvPr/>
            </p:nvSpPr>
            <p:spPr bwMode="gray">
              <a:xfrm>
                <a:off x="1289" y="582"/>
                <a:ext cx="668" cy="667"/>
              </a:xfrm>
              <a:prstGeom prst="ellipse">
                <a:avLst/>
              </a:prstGeom>
              <a:solidFill>
                <a:srgbClr val="333333"/>
              </a:soli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03" name="Oval 27"/>
              <p:cNvSpPr>
                <a:spLocks noChangeArrowheads="1"/>
              </p:cNvSpPr>
              <p:nvPr/>
            </p:nvSpPr>
            <p:spPr bwMode="gray">
              <a:xfrm>
                <a:off x="1296" y="587"/>
                <a:ext cx="646" cy="647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en-US"/>
              </a:p>
            </p:txBody>
          </p:sp>
          <p:sp>
            <p:nvSpPr>
              <p:cNvPr id="104" name="Oval 28"/>
              <p:cNvSpPr>
                <a:spLocks noChangeArrowheads="1"/>
              </p:cNvSpPr>
              <p:nvPr/>
            </p:nvSpPr>
            <p:spPr bwMode="gray">
              <a:xfrm>
                <a:off x="1304" y="591"/>
                <a:ext cx="631" cy="63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en-US"/>
              </a:p>
            </p:txBody>
          </p:sp>
          <p:sp>
            <p:nvSpPr>
              <p:cNvPr id="105" name="Oval 29"/>
              <p:cNvSpPr>
                <a:spLocks noChangeArrowheads="1"/>
              </p:cNvSpPr>
              <p:nvPr/>
            </p:nvSpPr>
            <p:spPr bwMode="gray">
              <a:xfrm>
                <a:off x="1311" y="597"/>
                <a:ext cx="600" cy="589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en-US"/>
              </a:p>
            </p:txBody>
          </p:sp>
          <p:sp>
            <p:nvSpPr>
              <p:cNvPr id="106" name="Oval 30"/>
              <p:cNvSpPr>
                <a:spLocks noChangeArrowheads="1"/>
              </p:cNvSpPr>
              <p:nvPr/>
            </p:nvSpPr>
            <p:spPr bwMode="gray">
              <a:xfrm>
                <a:off x="1346" y="613"/>
                <a:ext cx="533" cy="479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en-US"/>
              </a:p>
            </p:txBody>
          </p:sp>
        </p:grpSp>
        <p:sp>
          <p:nvSpPr>
            <p:cNvPr id="100" name="Text Box 31"/>
            <p:cNvSpPr txBox="1">
              <a:spLocks noChangeArrowheads="1"/>
            </p:cNvSpPr>
            <p:nvPr/>
          </p:nvSpPr>
          <p:spPr bwMode="gray">
            <a:xfrm>
              <a:off x="1251" y="1273"/>
              <a:ext cx="234" cy="49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3600" b="1" dirty="0" smtClean="0">
                  <a:solidFill>
                    <a:srgbClr val="000000"/>
                  </a:solidFill>
                  <a:latin typeface="Times New Roman" pitchFamily="18" charset="0"/>
                </a:rPr>
                <a:t>1</a:t>
              </a:r>
              <a:endParaRPr lang="en-US" sz="3600" b="1" dirty="0">
                <a:latin typeface="Times New Roman" pitchFamily="18" charset="0"/>
              </a:endParaRPr>
            </a:p>
          </p:txBody>
        </p:sp>
        <p:sp>
          <p:nvSpPr>
            <p:cNvPr id="101" name="Text Box 32"/>
            <p:cNvSpPr txBox="1">
              <a:spLocks noChangeArrowheads="1"/>
            </p:cNvSpPr>
            <p:nvPr/>
          </p:nvSpPr>
          <p:spPr bwMode="gray">
            <a:xfrm>
              <a:off x="769" y="1776"/>
              <a:ext cx="1369" cy="200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200" b="1" dirty="0" smtClean="0">
                  <a:latin typeface="Times New Roman" pitchFamily="18" charset="0"/>
                </a:rPr>
                <a:t>Học bài cũ, làm bài tập 1,2 SGK; tìm kiếm thông tin về kinh, vĩ </a:t>
              </a:r>
              <a:r>
                <a:rPr lang="vi-VN" sz="2200" b="1" dirty="0" smtClean="0">
                  <a:latin typeface="Times New Roman" pitchFamily="18" charset="0"/>
                </a:rPr>
                <a:t>độ</a:t>
              </a:r>
              <a:r>
                <a:rPr lang="en-US" sz="2200" b="1" dirty="0" smtClean="0">
                  <a:latin typeface="Times New Roman" pitchFamily="18" charset="0"/>
                </a:rPr>
                <a:t> và tọa </a:t>
              </a:r>
              <a:r>
                <a:rPr lang="vi-VN" sz="2200" b="1" dirty="0" smtClean="0">
                  <a:latin typeface="Times New Roman" pitchFamily="18" charset="0"/>
                </a:rPr>
                <a:t>độ</a:t>
              </a:r>
              <a:r>
                <a:rPr lang="en-US" sz="2200" b="1" dirty="0" smtClean="0">
                  <a:latin typeface="Times New Roman" pitchFamily="18" charset="0"/>
                </a:rPr>
                <a:t> </a:t>
              </a:r>
              <a:r>
                <a:rPr lang="vi-VN" sz="2200" b="1" dirty="0" smtClean="0">
                  <a:latin typeface="Times New Roman" pitchFamily="18" charset="0"/>
                </a:rPr>
                <a:t>đị</a:t>
              </a:r>
              <a:r>
                <a:rPr lang="en-US" sz="2200" b="1" dirty="0" smtClean="0">
                  <a:latin typeface="Times New Roman" pitchFamily="18" charset="0"/>
                </a:rPr>
                <a:t>a lí</a:t>
              </a:r>
              <a:endParaRPr lang="en-US" sz="2200" b="1" dirty="0">
                <a:latin typeface="Times New Roman" pitchFamily="18" charset="0"/>
              </a:endParaRPr>
            </a:p>
          </p:txBody>
        </p:sp>
      </p:grpSp>
      <p:grpSp>
        <p:nvGrpSpPr>
          <p:cNvPr id="6" name="Group 4"/>
          <p:cNvGrpSpPr>
            <a:grpSpLocks/>
          </p:cNvGrpSpPr>
          <p:nvPr/>
        </p:nvGrpSpPr>
        <p:grpSpPr bwMode="auto">
          <a:xfrm>
            <a:off x="0" y="0"/>
            <a:ext cx="9144000" cy="1017985"/>
            <a:chOff x="0" y="0"/>
            <a:chExt cx="5760" cy="570"/>
          </a:xfrm>
        </p:grpSpPr>
        <p:sp>
          <p:nvSpPr>
            <p:cNvPr id="138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5760" cy="448"/>
            </a:xfrm>
            <a:prstGeom prst="rect">
              <a:avLst/>
            </a:prstGeom>
            <a:gradFill rotWithShape="1">
              <a:gsLst>
                <a:gs pos="0">
                  <a:srgbClr val="FF3300"/>
                </a:gs>
                <a:gs pos="50000">
                  <a:srgbClr val="CCFFCC"/>
                </a:gs>
                <a:gs pos="100000">
                  <a:srgbClr val="FF3300"/>
                </a:gs>
              </a:gsLst>
              <a:lin ang="5400000" scaled="1"/>
            </a:gradFill>
            <a:ln w="38100" cmpd="dbl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b="1" dirty="0" smtClean="0">
                  <a:latin typeface="Times New Roman" pitchFamily="18" charset="0"/>
                </a:rPr>
                <a:t>TIẾT 1 – BÀI 1: HỆ THỐNG KINH, VĨ TUYẾN. </a:t>
              </a:r>
            </a:p>
            <a:p>
              <a:pPr algn="ctr"/>
              <a:r>
                <a:rPr lang="en-US" sz="2400" b="1" dirty="0" smtClean="0">
                  <a:latin typeface="Times New Roman" pitchFamily="18" charset="0"/>
                </a:rPr>
                <a:t>TỌA ĐỘ ĐỊA LÍ </a:t>
              </a:r>
              <a:endParaRPr lang="en-US" sz="2400" b="1" dirty="0">
                <a:latin typeface="Times New Roman" pitchFamily="18" charset="0"/>
              </a:endParaRPr>
            </a:p>
          </p:txBody>
        </p:sp>
        <p:sp>
          <p:nvSpPr>
            <p:cNvPr id="145" name="Text Box 8"/>
            <p:cNvSpPr txBox="1">
              <a:spLocks noChangeArrowheads="1"/>
            </p:cNvSpPr>
            <p:nvPr/>
          </p:nvSpPr>
          <p:spPr bwMode="auto">
            <a:xfrm>
              <a:off x="0" y="432"/>
              <a:ext cx="5760" cy="138"/>
            </a:xfrm>
            <a:prstGeom prst="rect">
              <a:avLst/>
            </a:prstGeom>
            <a:solidFill>
              <a:srgbClr val="00FF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 eaLnBrk="1" hangingPunct="1">
                <a:spcBef>
                  <a:spcPct val="50000"/>
                </a:spcBef>
                <a:defRPr/>
              </a:pPr>
              <a:r>
                <a:rPr lang="en-US" sz="1000" dirty="0">
                  <a:solidFill>
                    <a:srgbClr val="FF33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00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99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99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CCFFC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chemeClr val="folHlink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99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99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 </a:t>
              </a:r>
              <a:r>
                <a:rPr lang="en-US" sz="1000" dirty="0">
                  <a:solidFill>
                    <a:srgbClr val="FF33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00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99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99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CCFFC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chemeClr val="folHlink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99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99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 </a:t>
              </a:r>
              <a:r>
                <a:rPr lang="en-US" sz="1000" dirty="0">
                  <a:solidFill>
                    <a:srgbClr val="FF33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00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99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99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CCFFC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chemeClr val="folHlink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99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99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 </a:t>
              </a:r>
              <a:r>
                <a:rPr lang="en-US" sz="1000" dirty="0">
                  <a:solidFill>
                    <a:srgbClr val="FF33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00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99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99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CCFFC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chemeClr val="folHlink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99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99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99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CCFFC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chemeClr val="folHlink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99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r>
                <a:rPr lang="en-US" sz="1000" dirty="0">
                  <a:solidFill>
                    <a:srgbClr val="FF99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rPr>
                <a:t></a:t>
              </a:r>
              <a:endPara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endParaRPr>
            </a:p>
          </p:txBody>
        </p:sp>
        <p:pic>
          <p:nvPicPr>
            <p:cNvPr id="153" name="Picture 9" descr="TRAIDAT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280" y="58"/>
              <a:ext cx="432" cy="3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4" name="Picture 10" descr="ringwrlmed2_b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0"/>
              <a:ext cx="516" cy="5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2"/>
          <p:cNvSpPr txBox="1">
            <a:spLocks noChangeArrowheads="1"/>
          </p:cNvSpPr>
          <p:nvPr/>
        </p:nvSpPr>
        <p:spPr bwMode="auto">
          <a:xfrm>
            <a:off x="288925" y="2486025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endParaRPr lang="vi-VN" sz="1800">
              <a:latin typeface="Times New Roman" pitchFamily="18" charset="0"/>
            </a:endParaRPr>
          </a:p>
        </p:txBody>
      </p:sp>
      <p:pic>
        <p:nvPicPr>
          <p:cNvPr id="35843" name="Picture 3" descr="CGA51208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60000"/>
          </a:blip>
          <a:srcRect b="5878"/>
          <a:stretch>
            <a:fillRect/>
          </a:stretch>
        </p:blipFill>
        <p:spPr bwMode="auto">
          <a:xfrm rot="369966">
            <a:off x="0" y="3320653"/>
            <a:ext cx="1784350" cy="1822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4" descr="A021020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AFAFD"/>
              </a:clrFrom>
              <a:clrTo>
                <a:srgbClr val="FAFAFD">
                  <a:alpha val="0"/>
                </a:srgbClr>
              </a:clrTo>
            </a:clrChange>
            <a:lum contrast="48000"/>
          </a:blip>
          <a:srcRect/>
          <a:stretch>
            <a:fillRect/>
          </a:stretch>
        </p:blipFill>
        <p:spPr bwMode="auto">
          <a:xfrm>
            <a:off x="228600" y="171450"/>
            <a:ext cx="1876425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3886200" y="1657350"/>
            <a:ext cx="1143000" cy="857250"/>
            <a:chOff x="4608" y="384"/>
            <a:chExt cx="720" cy="720"/>
          </a:xfrm>
        </p:grpSpPr>
        <p:pic>
          <p:nvPicPr>
            <p:cNvPr id="35852" name="Picture 8" descr="globe_anim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608" y="384"/>
              <a:ext cx="720" cy="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853" name="Rectangle 9"/>
            <p:cNvSpPr>
              <a:spLocks noChangeArrowheads="1"/>
            </p:cNvSpPr>
            <p:nvPr/>
          </p:nvSpPr>
          <p:spPr bwMode="auto">
            <a:xfrm>
              <a:off x="4608" y="384"/>
              <a:ext cx="720" cy="72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17098" name="WordArt 10"/>
          <p:cNvSpPr>
            <a:spLocks noChangeArrowheads="1" noChangeShapeType="1" noTextEdit="1"/>
          </p:cNvSpPr>
          <p:nvPr/>
        </p:nvSpPr>
        <p:spPr bwMode="auto">
          <a:xfrm>
            <a:off x="457200" y="800101"/>
            <a:ext cx="8305800" cy="3851672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1318020"/>
              </a:avLst>
            </a:prstTxWarp>
          </a:bodyPr>
          <a:lstStyle/>
          <a:p>
            <a:r>
              <a:rPr lang="en-US" sz="3600" b="1" kern="10" dirty="0">
                <a:ln w="9525">
                  <a:solidFill>
                    <a:srgbClr val="C0E6C5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2700000" algn="ctr" rotWithShape="0">
                    <a:srgbClr val="868686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Bài học kết thúc.</a:t>
            </a:r>
          </a:p>
        </p:txBody>
      </p:sp>
      <p:sp>
        <p:nvSpPr>
          <p:cNvPr id="217099" name="WordArt 11"/>
          <p:cNvSpPr>
            <a:spLocks noChangeArrowheads="1" noChangeShapeType="1" noTextEdit="1"/>
          </p:cNvSpPr>
          <p:nvPr/>
        </p:nvSpPr>
        <p:spPr bwMode="auto">
          <a:xfrm>
            <a:off x="685800" y="2800351"/>
            <a:ext cx="7894638" cy="86082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vi-VN" sz="18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prstShdw prst="shdw17" dist="17961" dir="13500000">
                    <a:srgbClr val="000099"/>
                  </a:prstShdw>
                </a:effectLst>
                <a:latin typeface="Times New Roman"/>
                <a:cs typeface="Times New Roman"/>
              </a:rPr>
              <a:t>Chúc các em học tập tốt, đạt kết quả cao trong học tập.</a:t>
            </a:r>
            <a:endParaRPr lang="en-US" sz="1800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FFFFFF"/>
              </a:solidFill>
              <a:effectLst>
                <a:prstShdw prst="shdw17" dist="17961" dir="13500000">
                  <a:srgbClr val="000099"/>
                </a:prstShdw>
              </a:effectLst>
              <a:latin typeface="Times New Roman"/>
              <a:cs typeface="Times New Roman"/>
            </a:endParaRPr>
          </a:p>
        </p:txBody>
      </p:sp>
      <p:pic>
        <p:nvPicPr>
          <p:cNvPr id="35851" name="Picture 13" descr="broot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391400" y="3882628"/>
            <a:ext cx="1752600" cy="1260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000" fill="hold"/>
                                        <p:tgtEl>
                                          <p:spTgt spid="21709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FFFF"/>
                                      </p:to>
                                    </p:animClr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2170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21709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21709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i truong men ye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7098" grpId="0" animBg="1"/>
      <p:bldP spid="21709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47650"/>
            <a:ext cx="9144000" cy="539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18425" y="3289657"/>
            <a:ext cx="1653388" cy="2157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91400" y="2556537"/>
            <a:ext cx="2228550" cy="222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367" y="4409693"/>
            <a:ext cx="1165421" cy="1124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3530629"/>
            <a:ext cx="1824777" cy="2177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-120474"/>
            <a:ext cx="6248400" cy="3312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455" y="2724150"/>
            <a:ext cx="4916145" cy="2606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09800" y="666750"/>
            <a:ext cx="4648200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2. Nằm ở phía </a:t>
            </a:r>
            <a:r>
              <a:rPr lang="vi-VN" sz="28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</a:t>
            </a:r>
            <a:r>
              <a:rPr lang="en-US" sz="28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 của n</a:t>
            </a:r>
            <a:r>
              <a:rPr lang="vi-VN" sz="28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ướ</a:t>
            </a:r>
            <a:r>
              <a:rPr lang="en-US" sz="28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ta là...</a:t>
            </a:r>
            <a:endParaRPr lang="en-US" sz="28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95600" y="3670812"/>
            <a:ext cx="34290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Biển Đông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2768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47650"/>
            <a:ext cx="9144000" cy="539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18425" y="3289657"/>
            <a:ext cx="1653388" cy="2157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91400" y="2556537"/>
            <a:ext cx="2228550" cy="222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367" y="4409693"/>
            <a:ext cx="1165421" cy="1124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3530629"/>
            <a:ext cx="1824777" cy="2177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-120474"/>
            <a:ext cx="6248400" cy="3312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455" y="2724150"/>
            <a:ext cx="4916145" cy="2606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33600" y="590550"/>
            <a:ext cx="4800600" cy="168584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3. Loài hoa </a:t>
            </a:r>
            <a:r>
              <a:rPr lang="vi-VN" sz="24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</a:t>
            </a:r>
            <a:r>
              <a:rPr lang="en-US" sz="24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tr</a:t>
            </a:r>
            <a:r>
              <a:rPr lang="vi-VN" sz="24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 ở miền Bắc n</a:t>
            </a:r>
            <a:r>
              <a:rPr lang="vi-VN" sz="24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ướ</a:t>
            </a:r>
            <a:r>
              <a:rPr lang="en-US" sz="24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ta vào dịp tết là gì? </a:t>
            </a:r>
            <a:endParaRPr lang="en-US" sz="24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81400" y="3638550"/>
            <a:ext cx="26670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 </a:t>
            </a:r>
            <a:r>
              <a:rPr lang="vi-VN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đào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2768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47650"/>
            <a:ext cx="9144000" cy="539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18425" y="3289657"/>
            <a:ext cx="1653388" cy="2157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91400" y="2556537"/>
            <a:ext cx="2228550" cy="222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367" y="4409693"/>
            <a:ext cx="1165421" cy="1124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3530629"/>
            <a:ext cx="1824777" cy="2177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-120474"/>
            <a:ext cx="6248400" cy="3312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455" y="2724150"/>
            <a:ext cx="4916145" cy="2606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33600" y="666750"/>
            <a:ext cx="4724400" cy="113184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4. Hàng ngày, mặt trời mọc và lặn vào thời gian nào?  </a:t>
            </a:r>
            <a:endParaRPr lang="en-US" sz="24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71800" y="3333750"/>
            <a:ext cx="3200400" cy="113184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Mọc vào buổi sáng, lặn vào buổi chiều.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2768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45C2757-3566-443F-9922-C07128E839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000" t="22666" r="36584" b="66925"/>
          <a:stretch/>
        </p:blipFill>
        <p:spPr>
          <a:xfrm>
            <a:off x="0" y="-60960"/>
            <a:ext cx="9144000" cy="171831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670ADDF-8FB3-4BB0-AB2E-E54078D30AC0}"/>
              </a:ext>
            </a:extLst>
          </p:cNvPr>
          <p:cNvSpPr txBox="1"/>
          <p:nvPr/>
        </p:nvSpPr>
        <p:spPr>
          <a:xfrm>
            <a:off x="0" y="1600201"/>
            <a:ext cx="9144000" cy="480131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BẢN ĐỒ - PH</a:t>
            </a:r>
            <a:r>
              <a:rPr lang="vi-VN" sz="4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4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ƠNG TIỆN </a:t>
            </a:r>
          </a:p>
          <a:p>
            <a:pPr algn="ctr">
              <a:lnSpc>
                <a:spcPct val="150000"/>
              </a:lnSpc>
            </a:pPr>
            <a:r>
              <a:rPr lang="en-US" sz="4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THỂ HIỆN BỀ MẶT TRÁI </a:t>
            </a:r>
            <a:r>
              <a:rPr lang="en-US" sz="4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</a:p>
          <a:p>
            <a:pPr algn="ctr">
              <a:lnSpc>
                <a:spcPct val="150000"/>
              </a:lnSpc>
            </a:pPr>
            <a:endParaRPr lang="en-US" sz="44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endParaRPr lang="en-US" sz="54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endParaRPr lang="en-US" sz="10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6448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9"/>
          <p:cNvSpPr txBox="1">
            <a:spLocks noChangeArrowheads="1"/>
          </p:cNvSpPr>
          <p:nvPr/>
        </p:nvSpPr>
        <p:spPr bwMode="auto">
          <a:xfrm>
            <a:off x="288925" y="2486025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endParaRPr lang="vi-VN" sz="1800">
              <a:latin typeface="Times New Roman" pitchFamily="18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0"/>
            <a:ext cx="9144000" cy="2181046"/>
          </a:xfrm>
          <a:prstGeom prst="rect">
            <a:avLst/>
          </a:prstGeom>
          <a:solidFill>
            <a:srgbClr val="CCFF33"/>
          </a:solidFill>
          <a:ln w="9525" algn="ctr">
            <a:solidFill>
              <a:srgbClr val="99FF33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vi-VN" sz="36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TI</a:t>
            </a:r>
            <a:r>
              <a:rPr lang="vi-VN" altLang="vi-VN" sz="36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Ế</a:t>
            </a:r>
            <a:r>
              <a:rPr lang="en-US" altLang="vi-VN" sz="36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 - B</a:t>
            </a:r>
            <a:r>
              <a:rPr lang="vi-VN" altLang="vi-VN" sz="36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ÀI</a:t>
            </a:r>
            <a:r>
              <a:rPr lang="en-US" altLang="vi-VN" sz="36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1.</a:t>
            </a:r>
          </a:p>
          <a:p>
            <a:pPr algn="ctr">
              <a:lnSpc>
                <a:spcPct val="130000"/>
              </a:lnSpc>
            </a:pPr>
            <a:r>
              <a:rPr lang="en-US" altLang="vi-VN" sz="36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HỆ THỐNG KINH, VĨ TUYẾN. </a:t>
            </a:r>
          </a:p>
          <a:p>
            <a:pPr algn="ctr">
              <a:lnSpc>
                <a:spcPct val="130000"/>
              </a:lnSpc>
            </a:pPr>
            <a:r>
              <a:rPr lang="en-US" altLang="vi-VN" sz="36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TỌA ĐỘ ĐỊA LÍ</a:t>
            </a:r>
            <a:endParaRPr lang="en-US" altLang="vi-VN" sz="3600" b="1" dirty="0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9" name="Rectangle: Rounded Corners 5">
            <a:extLst>
              <a:ext uri="{FF2B5EF4-FFF2-40B4-BE49-F238E27FC236}">
                <a16:creationId xmlns:a16="http://schemas.microsoft.com/office/drawing/2014/main" xmlns="" id="{7027D11F-9EBF-46D2-B639-067C5B7130D3}"/>
              </a:ext>
            </a:extLst>
          </p:cNvPr>
          <p:cNvSpPr/>
          <p:nvPr/>
        </p:nvSpPr>
        <p:spPr>
          <a:xfrm>
            <a:off x="3429000" y="4095750"/>
            <a:ext cx="5410200" cy="806021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	Kinh 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độ, vĩ độ và tọa độ địa lí</a:t>
            </a:r>
          </a:p>
        </p:txBody>
      </p:sp>
      <p:sp>
        <p:nvSpPr>
          <p:cNvPr id="10" name="Rectangle: Rounded Corners 6">
            <a:extLst>
              <a:ext uri="{FF2B5EF4-FFF2-40B4-BE49-F238E27FC236}">
                <a16:creationId xmlns:a16="http://schemas.microsoft.com/office/drawing/2014/main" xmlns="" id="{99D75515-C577-4425-89F9-2F36EDA9EBD2}"/>
              </a:ext>
            </a:extLst>
          </p:cNvPr>
          <p:cNvSpPr/>
          <p:nvPr/>
        </p:nvSpPr>
        <p:spPr>
          <a:xfrm>
            <a:off x="2667000" y="3048000"/>
            <a:ext cx="4953000" cy="838200"/>
          </a:xfrm>
          <a:prstGeom prst="roundRect">
            <a:avLst/>
          </a:prstGeom>
          <a:solidFill>
            <a:srgbClr val="000099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	Hệ 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thống kinh, vĩ tuyến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57E9DAAF-4DBA-43F7-915F-D94B3CDD85D0}"/>
              </a:ext>
            </a:extLst>
          </p:cNvPr>
          <p:cNvSpPr txBox="1"/>
          <p:nvPr/>
        </p:nvSpPr>
        <p:spPr>
          <a:xfrm>
            <a:off x="381000" y="2266950"/>
            <a:ext cx="3276600" cy="628650"/>
          </a:xfrm>
          <a:custGeom>
            <a:avLst/>
            <a:gdLst/>
            <a:ahLst/>
            <a:cxnLst/>
            <a:rect l="l" t="t" r="r" b="b"/>
            <a:pathLst>
              <a:path w="6208084" h="919518">
                <a:moveTo>
                  <a:pt x="5143023" y="668672"/>
                </a:moveTo>
                <a:cubicBezTo>
                  <a:pt x="5130234" y="668672"/>
                  <a:pt x="5119127" y="672963"/>
                  <a:pt x="5109704" y="681545"/>
                </a:cubicBezTo>
                <a:cubicBezTo>
                  <a:pt x="5100281" y="690127"/>
                  <a:pt x="5095569" y="701317"/>
                  <a:pt x="5095569" y="715115"/>
                </a:cubicBezTo>
                <a:cubicBezTo>
                  <a:pt x="5095569" y="729250"/>
                  <a:pt x="5100281" y="740525"/>
                  <a:pt x="5109704" y="748939"/>
                </a:cubicBezTo>
                <a:cubicBezTo>
                  <a:pt x="5119127" y="757352"/>
                  <a:pt x="5130234" y="761559"/>
                  <a:pt x="5143023" y="761559"/>
                </a:cubicBezTo>
                <a:cubicBezTo>
                  <a:pt x="5155475" y="761559"/>
                  <a:pt x="5166497" y="757352"/>
                  <a:pt x="5176089" y="748939"/>
                </a:cubicBezTo>
                <a:cubicBezTo>
                  <a:pt x="5185680" y="740525"/>
                  <a:pt x="5190476" y="729250"/>
                  <a:pt x="5190476" y="715115"/>
                </a:cubicBezTo>
                <a:cubicBezTo>
                  <a:pt x="5190476" y="701317"/>
                  <a:pt x="5185680" y="690127"/>
                  <a:pt x="5176089" y="681545"/>
                </a:cubicBezTo>
                <a:cubicBezTo>
                  <a:pt x="5166497" y="672963"/>
                  <a:pt x="5155475" y="668672"/>
                  <a:pt x="5143023" y="668672"/>
                </a:cubicBezTo>
                <a:close/>
                <a:moveTo>
                  <a:pt x="1609248" y="668672"/>
                </a:moveTo>
                <a:cubicBezTo>
                  <a:pt x="1596459" y="668672"/>
                  <a:pt x="1585353" y="672963"/>
                  <a:pt x="1575929" y="681545"/>
                </a:cubicBezTo>
                <a:cubicBezTo>
                  <a:pt x="1566506" y="690127"/>
                  <a:pt x="1561794" y="701317"/>
                  <a:pt x="1561794" y="715115"/>
                </a:cubicBezTo>
                <a:cubicBezTo>
                  <a:pt x="1561794" y="729250"/>
                  <a:pt x="1566506" y="740525"/>
                  <a:pt x="1575929" y="748939"/>
                </a:cubicBezTo>
                <a:cubicBezTo>
                  <a:pt x="1585353" y="757352"/>
                  <a:pt x="1596459" y="761559"/>
                  <a:pt x="1609248" y="761559"/>
                </a:cubicBezTo>
                <a:cubicBezTo>
                  <a:pt x="1621700" y="761559"/>
                  <a:pt x="1632722" y="757352"/>
                  <a:pt x="1642314" y="748939"/>
                </a:cubicBezTo>
                <a:cubicBezTo>
                  <a:pt x="1651905" y="740525"/>
                  <a:pt x="1656701" y="729250"/>
                  <a:pt x="1656701" y="715115"/>
                </a:cubicBezTo>
                <a:cubicBezTo>
                  <a:pt x="1656701" y="701317"/>
                  <a:pt x="1651905" y="690127"/>
                  <a:pt x="1642314" y="681545"/>
                </a:cubicBezTo>
                <a:cubicBezTo>
                  <a:pt x="1632722" y="672963"/>
                  <a:pt x="1621700" y="668672"/>
                  <a:pt x="1609248" y="668672"/>
                </a:cubicBezTo>
                <a:close/>
                <a:moveTo>
                  <a:pt x="3758840" y="500565"/>
                </a:moveTo>
                <a:lnTo>
                  <a:pt x="3813866" y="500565"/>
                </a:lnTo>
                <a:cubicBezTo>
                  <a:pt x="3828674" y="500565"/>
                  <a:pt x="3839023" y="503678"/>
                  <a:pt x="3844913" y="509904"/>
                </a:cubicBezTo>
                <a:cubicBezTo>
                  <a:pt x="3850802" y="516130"/>
                  <a:pt x="3853747" y="524796"/>
                  <a:pt x="3853747" y="535903"/>
                </a:cubicBezTo>
                <a:cubicBezTo>
                  <a:pt x="3853747" y="547009"/>
                  <a:pt x="3850886" y="555759"/>
                  <a:pt x="3845165" y="562153"/>
                </a:cubicBezTo>
                <a:cubicBezTo>
                  <a:pt x="3839443" y="568548"/>
                  <a:pt x="3829011" y="571745"/>
                  <a:pt x="3813866" y="571745"/>
                </a:cubicBezTo>
                <a:lnTo>
                  <a:pt x="3758840" y="571745"/>
                </a:lnTo>
                <a:close/>
                <a:moveTo>
                  <a:pt x="643967" y="468691"/>
                </a:moveTo>
                <a:lnTo>
                  <a:pt x="643967" y="886673"/>
                </a:lnTo>
                <a:lnTo>
                  <a:pt x="658728" y="886673"/>
                </a:lnTo>
                <a:lnTo>
                  <a:pt x="657234" y="889376"/>
                </a:lnTo>
                <a:lnTo>
                  <a:pt x="411449" y="889376"/>
                </a:lnTo>
                <a:close/>
                <a:moveTo>
                  <a:pt x="4132163" y="463208"/>
                </a:moveTo>
                <a:lnTo>
                  <a:pt x="4163462" y="535903"/>
                </a:lnTo>
                <a:lnTo>
                  <a:pt x="4101369" y="535903"/>
                </a:lnTo>
                <a:close/>
                <a:moveTo>
                  <a:pt x="643967" y="420685"/>
                </a:moveTo>
                <a:lnTo>
                  <a:pt x="657234" y="444688"/>
                </a:lnTo>
                <a:lnTo>
                  <a:pt x="643967" y="468691"/>
                </a:lnTo>
                <a:close/>
                <a:moveTo>
                  <a:pt x="2199769" y="378902"/>
                </a:moveTo>
                <a:lnTo>
                  <a:pt x="2230563" y="378902"/>
                </a:lnTo>
                <a:cubicBezTo>
                  <a:pt x="2258497" y="378902"/>
                  <a:pt x="2280457" y="387354"/>
                  <a:pt x="2296443" y="404258"/>
                </a:cubicBezTo>
                <a:cubicBezTo>
                  <a:pt x="2312429" y="421161"/>
                  <a:pt x="2320422" y="443840"/>
                  <a:pt x="2320422" y="472295"/>
                </a:cubicBezTo>
                <a:cubicBezTo>
                  <a:pt x="2320422" y="500749"/>
                  <a:pt x="2312429" y="523428"/>
                  <a:pt x="2296443" y="540332"/>
                </a:cubicBezTo>
                <a:cubicBezTo>
                  <a:pt x="2280457" y="557235"/>
                  <a:pt x="2258497" y="565687"/>
                  <a:pt x="2230563" y="565687"/>
                </a:cubicBezTo>
                <a:lnTo>
                  <a:pt x="2199769" y="565687"/>
                </a:lnTo>
                <a:close/>
                <a:moveTo>
                  <a:pt x="5142265" y="376378"/>
                </a:moveTo>
                <a:cubicBezTo>
                  <a:pt x="5156779" y="376378"/>
                  <a:pt x="5169603" y="378818"/>
                  <a:pt x="5180738" y="383698"/>
                </a:cubicBezTo>
                <a:cubicBezTo>
                  <a:pt x="5191873" y="388578"/>
                  <a:pt x="5201323" y="395309"/>
                  <a:pt x="5209087" y="403891"/>
                </a:cubicBezTo>
                <a:cubicBezTo>
                  <a:pt x="5216852" y="412473"/>
                  <a:pt x="5222759" y="422653"/>
                  <a:pt x="5226807" y="434433"/>
                </a:cubicBezTo>
                <a:cubicBezTo>
                  <a:pt x="5230857" y="446212"/>
                  <a:pt x="5232881" y="458833"/>
                  <a:pt x="5232881" y="472295"/>
                </a:cubicBezTo>
                <a:cubicBezTo>
                  <a:pt x="5232881" y="485757"/>
                  <a:pt x="5230857" y="498377"/>
                  <a:pt x="5226807" y="510156"/>
                </a:cubicBezTo>
                <a:cubicBezTo>
                  <a:pt x="5222759" y="521936"/>
                  <a:pt x="5216852" y="532116"/>
                  <a:pt x="5209087" y="540698"/>
                </a:cubicBezTo>
                <a:cubicBezTo>
                  <a:pt x="5201323" y="549280"/>
                  <a:pt x="5191873" y="556096"/>
                  <a:pt x="5180738" y="561144"/>
                </a:cubicBezTo>
                <a:cubicBezTo>
                  <a:pt x="5169603" y="566192"/>
                  <a:pt x="5156779" y="568716"/>
                  <a:pt x="5142265" y="568716"/>
                </a:cubicBezTo>
                <a:cubicBezTo>
                  <a:pt x="5127751" y="568716"/>
                  <a:pt x="5114927" y="566192"/>
                  <a:pt x="5103792" y="561144"/>
                </a:cubicBezTo>
                <a:cubicBezTo>
                  <a:pt x="5092657" y="556096"/>
                  <a:pt x="5083207" y="549280"/>
                  <a:pt x="5075443" y="540698"/>
                </a:cubicBezTo>
                <a:cubicBezTo>
                  <a:pt x="5067679" y="532116"/>
                  <a:pt x="5061772" y="521936"/>
                  <a:pt x="5057723" y="510156"/>
                </a:cubicBezTo>
                <a:cubicBezTo>
                  <a:pt x="5053674" y="498377"/>
                  <a:pt x="5051649" y="485757"/>
                  <a:pt x="5051649" y="472295"/>
                </a:cubicBezTo>
                <a:cubicBezTo>
                  <a:pt x="5051649" y="458833"/>
                  <a:pt x="5053674" y="446212"/>
                  <a:pt x="5057723" y="434433"/>
                </a:cubicBezTo>
                <a:cubicBezTo>
                  <a:pt x="5061772" y="422653"/>
                  <a:pt x="5067679" y="412473"/>
                  <a:pt x="5075443" y="403891"/>
                </a:cubicBezTo>
                <a:cubicBezTo>
                  <a:pt x="5083207" y="395309"/>
                  <a:pt x="5092657" y="388578"/>
                  <a:pt x="5103792" y="383698"/>
                </a:cubicBezTo>
                <a:cubicBezTo>
                  <a:pt x="5114927" y="378818"/>
                  <a:pt x="5127751" y="376378"/>
                  <a:pt x="5142265" y="376378"/>
                </a:cubicBezTo>
                <a:close/>
                <a:moveTo>
                  <a:pt x="1608490" y="376378"/>
                </a:moveTo>
                <a:cubicBezTo>
                  <a:pt x="1623004" y="376378"/>
                  <a:pt x="1635829" y="378818"/>
                  <a:pt x="1646964" y="383698"/>
                </a:cubicBezTo>
                <a:cubicBezTo>
                  <a:pt x="1658099" y="388578"/>
                  <a:pt x="1667548" y="395309"/>
                  <a:pt x="1675313" y="403891"/>
                </a:cubicBezTo>
                <a:cubicBezTo>
                  <a:pt x="1683077" y="412473"/>
                  <a:pt x="1688984" y="422653"/>
                  <a:pt x="1693033" y="434433"/>
                </a:cubicBezTo>
                <a:cubicBezTo>
                  <a:pt x="1697082" y="446212"/>
                  <a:pt x="1699107" y="458833"/>
                  <a:pt x="1699107" y="472295"/>
                </a:cubicBezTo>
                <a:cubicBezTo>
                  <a:pt x="1699107" y="485757"/>
                  <a:pt x="1697082" y="498377"/>
                  <a:pt x="1693033" y="510156"/>
                </a:cubicBezTo>
                <a:cubicBezTo>
                  <a:pt x="1688984" y="521936"/>
                  <a:pt x="1683077" y="532116"/>
                  <a:pt x="1675313" y="540698"/>
                </a:cubicBezTo>
                <a:cubicBezTo>
                  <a:pt x="1667548" y="549280"/>
                  <a:pt x="1658099" y="556096"/>
                  <a:pt x="1646964" y="561144"/>
                </a:cubicBezTo>
                <a:cubicBezTo>
                  <a:pt x="1635829" y="566192"/>
                  <a:pt x="1623004" y="568716"/>
                  <a:pt x="1608490" y="568716"/>
                </a:cubicBezTo>
                <a:cubicBezTo>
                  <a:pt x="1593977" y="568716"/>
                  <a:pt x="1581152" y="566192"/>
                  <a:pt x="1570017" y="561144"/>
                </a:cubicBezTo>
                <a:cubicBezTo>
                  <a:pt x="1558882" y="556096"/>
                  <a:pt x="1549433" y="549280"/>
                  <a:pt x="1541668" y="540698"/>
                </a:cubicBezTo>
                <a:cubicBezTo>
                  <a:pt x="1533904" y="532116"/>
                  <a:pt x="1527997" y="521936"/>
                  <a:pt x="1523948" y="510156"/>
                </a:cubicBezTo>
                <a:cubicBezTo>
                  <a:pt x="1519899" y="498377"/>
                  <a:pt x="1517874" y="485757"/>
                  <a:pt x="1517874" y="472295"/>
                </a:cubicBezTo>
                <a:cubicBezTo>
                  <a:pt x="1517874" y="458833"/>
                  <a:pt x="1519899" y="446212"/>
                  <a:pt x="1523948" y="434433"/>
                </a:cubicBezTo>
                <a:cubicBezTo>
                  <a:pt x="1527997" y="422653"/>
                  <a:pt x="1533904" y="412473"/>
                  <a:pt x="1541668" y="403891"/>
                </a:cubicBezTo>
                <a:cubicBezTo>
                  <a:pt x="1549433" y="395309"/>
                  <a:pt x="1558882" y="388578"/>
                  <a:pt x="1570017" y="383698"/>
                </a:cubicBezTo>
                <a:cubicBezTo>
                  <a:pt x="1581152" y="378818"/>
                  <a:pt x="1593977" y="376378"/>
                  <a:pt x="1608490" y="376378"/>
                </a:cubicBezTo>
                <a:close/>
                <a:moveTo>
                  <a:pt x="3758840" y="372844"/>
                </a:moveTo>
                <a:lnTo>
                  <a:pt x="3807303" y="372844"/>
                </a:lnTo>
                <a:cubicBezTo>
                  <a:pt x="3820092" y="372844"/>
                  <a:pt x="3828927" y="375621"/>
                  <a:pt x="3833807" y="381174"/>
                </a:cubicBezTo>
                <a:cubicBezTo>
                  <a:pt x="3838687" y="386727"/>
                  <a:pt x="3841127" y="394383"/>
                  <a:pt x="3841127" y="404143"/>
                </a:cubicBezTo>
                <a:cubicBezTo>
                  <a:pt x="3841127" y="413903"/>
                  <a:pt x="3838518" y="421476"/>
                  <a:pt x="3833302" y="426860"/>
                </a:cubicBezTo>
                <a:cubicBezTo>
                  <a:pt x="3828085" y="432245"/>
                  <a:pt x="3819082" y="434938"/>
                  <a:pt x="3806293" y="434938"/>
                </a:cubicBezTo>
                <a:lnTo>
                  <a:pt x="3758840" y="434938"/>
                </a:lnTo>
                <a:close/>
                <a:moveTo>
                  <a:pt x="4612966" y="300654"/>
                </a:moveTo>
                <a:lnTo>
                  <a:pt x="4612966" y="643935"/>
                </a:lnTo>
                <a:lnTo>
                  <a:pt x="4704844" y="643935"/>
                </a:lnTo>
                <a:lnTo>
                  <a:pt x="4704844" y="509652"/>
                </a:lnTo>
                <a:lnTo>
                  <a:pt x="4823983" y="509652"/>
                </a:lnTo>
                <a:lnTo>
                  <a:pt x="4823983" y="643935"/>
                </a:lnTo>
                <a:lnTo>
                  <a:pt x="4915861" y="643935"/>
                </a:lnTo>
                <a:lnTo>
                  <a:pt x="4915861" y="300654"/>
                </a:lnTo>
                <a:lnTo>
                  <a:pt x="4823983" y="300654"/>
                </a:lnTo>
                <a:lnTo>
                  <a:pt x="4823983" y="432413"/>
                </a:lnTo>
                <a:lnTo>
                  <a:pt x="4704844" y="432413"/>
                </a:lnTo>
                <a:lnTo>
                  <a:pt x="4704844" y="300654"/>
                </a:lnTo>
                <a:close/>
                <a:moveTo>
                  <a:pt x="4338760" y="300654"/>
                </a:moveTo>
                <a:lnTo>
                  <a:pt x="4338760" y="643935"/>
                </a:lnTo>
                <a:lnTo>
                  <a:pt x="4430638" y="643935"/>
                </a:lnTo>
                <a:lnTo>
                  <a:pt x="4430638" y="300654"/>
                </a:lnTo>
                <a:close/>
                <a:moveTo>
                  <a:pt x="3669991" y="300654"/>
                </a:moveTo>
                <a:lnTo>
                  <a:pt x="3669991" y="643935"/>
                </a:lnTo>
                <a:lnTo>
                  <a:pt x="3814371" y="643935"/>
                </a:lnTo>
                <a:cubicBezTo>
                  <a:pt x="3857449" y="643935"/>
                  <a:pt x="3890095" y="635269"/>
                  <a:pt x="3912307" y="617937"/>
                </a:cubicBezTo>
                <a:cubicBezTo>
                  <a:pt x="3934519" y="600604"/>
                  <a:pt x="3945625" y="576120"/>
                  <a:pt x="3945625" y="544485"/>
                </a:cubicBezTo>
                <a:cubicBezTo>
                  <a:pt x="3945625" y="532369"/>
                  <a:pt x="3943859" y="521683"/>
                  <a:pt x="3940325" y="512428"/>
                </a:cubicBezTo>
                <a:cubicBezTo>
                  <a:pt x="3936791" y="503173"/>
                  <a:pt x="3932163" y="495264"/>
                  <a:pt x="3926442" y="488701"/>
                </a:cubicBezTo>
                <a:cubicBezTo>
                  <a:pt x="3920721" y="482139"/>
                  <a:pt x="3914158" y="476838"/>
                  <a:pt x="3906754" y="472799"/>
                </a:cubicBezTo>
                <a:cubicBezTo>
                  <a:pt x="3899349" y="468761"/>
                  <a:pt x="3891609" y="465564"/>
                  <a:pt x="3883532" y="463208"/>
                </a:cubicBezTo>
                <a:cubicBezTo>
                  <a:pt x="3897330" y="458159"/>
                  <a:pt x="3908689" y="449746"/>
                  <a:pt x="3917607" y="437966"/>
                </a:cubicBezTo>
                <a:cubicBezTo>
                  <a:pt x="3926526" y="426187"/>
                  <a:pt x="3930985" y="410033"/>
                  <a:pt x="3930985" y="389503"/>
                </a:cubicBezTo>
                <a:cubicBezTo>
                  <a:pt x="3930985" y="360560"/>
                  <a:pt x="3920889" y="338516"/>
                  <a:pt x="3900696" y="323371"/>
                </a:cubicBezTo>
                <a:cubicBezTo>
                  <a:pt x="3880503" y="308226"/>
                  <a:pt x="3853242" y="300654"/>
                  <a:pt x="3818914" y="300654"/>
                </a:cubicBezTo>
                <a:close/>
                <a:moveTo>
                  <a:pt x="2447257" y="300654"/>
                </a:moveTo>
                <a:lnTo>
                  <a:pt x="2447257" y="511166"/>
                </a:lnTo>
                <a:cubicBezTo>
                  <a:pt x="2447257" y="534388"/>
                  <a:pt x="2450959" y="554581"/>
                  <a:pt x="2458363" y="571745"/>
                </a:cubicBezTo>
                <a:cubicBezTo>
                  <a:pt x="2465767" y="588909"/>
                  <a:pt x="2476116" y="603213"/>
                  <a:pt x="2489410" y="614655"/>
                </a:cubicBezTo>
                <a:cubicBezTo>
                  <a:pt x="2502704" y="626098"/>
                  <a:pt x="2518438" y="634680"/>
                  <a:pt x="2536611" y="640401"/>
                </a:cubicBezTo>
                <a:cubicBezTo>
                  <a:pt x="2554785" y="646123"/>
                  <a:pt x="2574641" y="648983"/>
                  <a:pt x="2596181" y="648983"/>
                </a:cubicBezTo>
                <a:cubicBezTo>
                  <a:pt x="2617720" y="648983"/>
                  <a:pt x="2637576" y="646123"/>
                  <a:pt x="2655750" y="640401"/>
                </a:cubicBezTo>
                <a:cubicBezTo>
                  <a:pt x="2673924" y="634680"/>
                  <a:pt x="2689657" y="626098"/>
                  <a:pt x="2702951" y="614655"/>
                </a:cubicBezTo>
                <a:cubicBezTo>
                  <a:pt x="2716245" y="603213"/>
                  <a:pt x="2726593" y="588909"/>
                  <a:pt x="2733998" y="571745"/>
                </a:cubicBezTo>
                <a:cubicBezTo>
                  <a:pt x="2741402" y="554581"/>
                  <a:pt x="2745104" y="534388"/>
                  <a:pt x="2745104" y="511166"/>
                </a:cubicBezTo>
                <a:lnTo>
                  <a:pt x="2745104" y="300654"/>
                </a:lnTo>
                <a:lnTo>
                  <a:pt x="2653226" y="300654"/>
                </a:lnTo>
                <a:lnTo>
                  <a:pt x="2653226" y="509762"/>
                </a:lnTo>
                <a:cubicBezTo>
                  <a:pt x="2653226" y="529250"/>
                  <a:pt x="2648598" y="544285"/>
                  <a:pt x="2639343" y="554865"/>
                </a:cubicBezTo>
                <a:cubicBezTo>
                  <a:pt x="2630088" y="565445"/>
                  <a:pt x="2615700" y="570735"/>
                  <a:pt x="2596181" y="570735"/>
                </a:cubicBezTo>
                <a:cubicBezTo>
                  <a:pt x="2576661" y="570735"/>
                  <a:pt x="2562273" y="565445"/>
                  <a:pt x="2553018" y="554865"/>
                </a:cubicBezTo>
                <a:cubicBezTo>
                  <a:pt x="2543763" y="544285"/>
                  <a:pt x="2539135" y="529250"/>
                  <a:pt x="2539135" y="509762"/>
                </a:cubicBezTo>
                <a:lnTo>
                  <a:pt x="2539135" y="300654"/>
                </a:lnTo>
                <a:close/>
                <a:moveTo>
                  <a:pt x="2107891" y="300654"/>
                </a:moveTo>
                <a:lnTo>
                  <a:pt x="2107891" y="643935"/>
                </a:lnTo>
                <a:lnTo>
                  <a:pt x="2240439" y="643935"/>
                </a:lnTo>
                <a:cubicBezTo>
                  <a:pt x="2264971" y="643935"/>
                  <a:pt x="2287819" y="639981"/>
                  <a:pt x="2308985" y="632072"/>
                </a:cubicBezTo>
                <a:cubicBezTo>
                  <a:pt x="2330151" y="624163"/>
                  <a:pt x="2348545" y="612804"/>
                  <a:pt x="2364168" y="597996"/>
                </a:cubicBezTo>
                <a:cubicBezTo>
                  <a:pt x="2379792" y="583188"/>
                  <a:pt x="2391972" y="565182"/>
                  <a:pt x="2400709" y="543980"/>
                </a:cubicBezTo>
                <a:cubicBezTo>
                  <a:pt x="2409446" y="522777"/>
                  <a:pt x="2413815" y="498882"/>
                  <a:pt x="2413815" y="472295"/>
                </a:cubicBezTo>
                <a:cubicBezTo>
                  <a:pt x="2413815" y="445707"/>
                  <a:pt x="2409446" y="421812"/>
                  <a:pt x="2400709" y="400609"/>
                </a:cubicBezTo>
                <a:cubicBezTo>
                  <a:pt x="2391972" y="379407"/>
                  <a:pt x="2379792" y="361401"/>
                  <a:pt x="2364168" y="346593"/>
                </a:cubicBezTo>
                <a:cubicBezTo>
                  <a:pt x="2348545" y="331785"/>
                  <a:pt x="2330151" y="320426"/>
                  <a:pt x="2308985" y="312517"/>
                </a:cubicBezTo>
                <a:cubicBezTo>
                  <a:pt x="2287819" y="304609"/>
                  <a:pt x="2264971" y="300654"/>
                  <a:pt x="2240439" y="300654"/>
                </a:cubicBezTo>
                <a:close/>
                <a:moveTo>
                  <a:pt x="1833685" y="300654"/>
                </a:moveTo>
                <a:lnTo>
                  <a:pt x="1833685" y="643935"/>
                </a:lnTo>
                <a:lnTo>
                  <a:pt x="1925563" y="643935"/>
                </a:lnTo>
                <a:lnTo>
                  <a:pt x="1925563" y="300654"/>
                </a:lnTo>
                <a:close/>
                <a:moveTo>
                  <a:pt x="5521937" y="296615"/>
                </a:moveTo>
                <a:cubicBezTo>
                  <a:pt x="5499051" y="296615"/>
                  <a:pt x="5477107" y="300906"/>
                  <a:pt x="5456104" y="309489"/>
                </a:cubicBezTo>
                <a:cubicBezTo>
                  <a:pt x="5435101" y="318071"/>
                  <a:pt x="5416650" y="330102"/>
                  <a:pt x="5400751" y="345583"/>
                </a:cubicBezTo>
                <a:cubicBezTo>
                  <a:pt x="5384851" y="361065"/>
                  <a:pt x="5372215" y="379575"/>
                  <a:pt x="5362841" y="401114"/>
                </a:cubicBezTo>
                <a:cubicBezTo>
                  <a:pt x="5353469" y="422653"/>
                  <a:pt x="5348781" y="446380"/>
                  <a:pt x="5348781" y="472295"/>
                </a:cubicBezTo>
                <a:cubicBezTo>
                  <a:pt x="5348781" y="498209"/>
                  <a:pt x="5353551" y="521936"/>
                  <a:pt x="5363090" y="543475"/>
                </a:cubicBezTo>
                <a:cubicBezTo>
                  <a:pt x="5372629" y="565014"/>
                  <a:pt x="5385517" y="583608"/>
                  <a:pt x="5401753" y="599258"/>
                </a:cubicBezTo>
                <a:cubicBezTo>
                  <a:pt x="5417988" y="614908"/>
                  <a:pt x="5436861" y="627023"/>
                  <a:pt x="5458372" y="635605"/>
                </a:cubicBezTo>
                <a:cubicBezTo>
                  <a:pt x="5479882" y="644188"/>
                  <a:pt x="5502753" y="648479"/>
                  <a:pt x="5526985" y="648479"/>
                </a:cubicBezTo>
                <a:cubicBezTo>
                  <a:pt x="5561986" y="648479"/>
                  <a:pt x="5591603" y="642000"/>
                  <a:pt x="5615833" y="629043"/>
                </a:cubicBezTo>
                <a:cubicBezTo>
                  <a:pt x="5640065" y="616086"/>
                  <a:pt x="5660763" y="595304"/>
                  <a:pt x="5677927" y="566697"/>
                </a:cubicBezTo>
                <a:lnTo>
                  <a:pt x="5607252" y="521263"/>
                </a:lnTo>
                <a:cubicBezTo>
                  <a:pt x="5599847" y="535061"/>
                  <a:pt x="5590088" y="546420"/>
                  <a:pt x="5577972" y="555338"/>
                </a:cubicBezTo>
                <a:cubicBezTo>
                  <a:pt x="5565857" y="564257"/>
                  <a:pt x="5548692" y="568716"/>
                  <a:pt x="5526480" y="568716"/>
                </a:cubicBezTo>
                <a:cubicBezTo>
                  <a:pt x="5513355" y="568716"/>
                  <a:pt x="5501575" y="566192"/>
                  <a:pt x="5491142" y="561144"/>
                </a:cubicBezTo>
                <a:cubicBezTo>
                  <a:pt x="5480709" y="556096"/>
                  <a:pt x="5471875" y="549280"/>
                  <a:pt x="5464639" y="540698"/>
                </a:cubicBezTo>
                <a:cubicBezTo>
                  <a:pt x="5457403" y="532116"/>
                  <a:pt x="5451850" y="521936"/>
                  <a:pt x="5447979" y="510156"/>
                </a:cubicBezTo>
                <a:cubicBezTo>
                  <a:pt x="5444109" y="498377"/>
                  <a:pt x="5442174" y="485757"/>
                  <a:pt x="5442174" y="472295"/>
                </a:cubicBezTo>
                <a:cubicBezTo>
                  <a:pt x="5442174" y="458833"/>
                  <a:pt x="5444025" y="446212"/>
                  <a:pt x="5447727" y="434433"/>
                </a:cubicBezTo>
                <a:cubicBezTo>
                  <a:pt x="5451429" y="422653"/>
                  <a:pt x="5456814" y="412473"/>
                  <a:pt x="5463881" y="403891"/>
                </a:cubicBezTo>
                <a:cubicBezTo>
                  <a:pt x="5470949" y="395309"/>
                  <a:pt x="5479447" y="388578"/>
                  <a:pt x="5489375" y="383698"/>
                </a:cubicBezTo>
                <a:cubicBezTo>
                  <a:pt x="5499303" y="378818"/>
                  <a:pt x="5510662" y="376378"/>
                  <a:pt x="5523451" y="376378"/>
                </a:cubicBezTo>
                <a:cubicBezTo>
                  <a:pt x="5534221" y="376378"/>
                  <a:pt x="5543728" y="377556"/>
                  <a:pt x="5551973" y="379912"/>
                </a:cubicBezTo>
                <a:cubicBezTo>
                  <a:pt x="5560219" y="382267"/>
                  <a:pt x="5567455" y="385381"/>
                  <a:pt x="5573681" y="389251"/>
                </a:cubicBezTo>
                <a:cubicBezTo>
                  <a:pt x="5579907" y="393121"/>
                  <a:pt x="5585207" y="397496"/>
                  <a:pt x="5589583" y="402376"/>
                </a:cubicBezTo>
                <a:cubicBezTo>
                  <a:pt x="5593959" y="407256"/>
                  <a:pt x="5597828" y="412220"/>
                  <a:pt x="5601194" y="417269"/>
                </a:cubicBezTo>
                <a:lnTo>
                  <a:pt x="5670355" y="370320"/>
                </a:lnTo>
                <a:cubicBezTo>
                  <a:pt x="5663287" y="359887"/>
                  <a:pt x="5655042" y="350127"/>
                  <a:pt x="5645619" y="341040"/>
                </a:cubicBezTo>
                <a:cubicBezTo>
                  <a:pt x="5636195" y="331953"/>
                  <a:pt x="5625425" y="324128"/>
                  <a:pt x="5613310" y="317566"/>
                </a:cubicBezTo>
                <a:cubicBezTo>
                  <a:pt x="5601194" y="311003"/>
                  <a:pt x="5587563" y="305871"/>
                  <a:pt x="5572419" y="302169"/>
                </a:cubicBezTo>
                <a:cubicBezTo>
                  <a:pt x="5557274" y="298467"/>
                  <a:pt x="5540447" y="296615"/>
                  <a:pt x="5521937" y="296615"/>
                </a:cubicBezTo>
                <a:close/>
                <a:moveTo>
                  <a:pt x="5142265" y="296615"/>
                </a:moveTo>
                <a:cubicBezTo>
                  <a:pt x="5117392" y="296615"/>
                  <a:pt x="5093865" y="300906"/>
                  <a:pt x="5071685" y="309489"/>
                </a:cubicBezTo>
                <a:cubicBezTo>
                  <a:pt x="5049503" y="318071"/>
                  <a:pt x="5030011" y="330102"/>
                  <a:pt x="5013207" y="345583"/>
                </a:cubicBezTo>
                <a:cubicBezTo>
                  <a:pt x="4996404" y="361065"/>
                  <a:pt x="4983044" y="379575"/>
                  <a:pt x="4973129" y="401114"/>
                </a:cubicBezTo>
                <a:cubicBezTo>
                  <a:pt x="4963214" y="422653"/>
                  <a:pt x="4958257" y="446380"/>
                  <a:pt x="4958257" y="472295"/>
                </a:cubicBezTo>
                <a:cubicBezTo>
                  <a:pt x="4958257" y="498209"/>
                  <a:pt x="4963214" y="521936"/>
                  <a:pt x="4973129" y="543475"/>
                </a:cubicBezTo>
                <a:cubicBezTo>
                  <a:pt x="4983044" y="565014"/>
                  <a:pt x="4996404" y="583608"/>
                  <a:pt x="5013207" y="599258"/>
                </a:cubicBezTo>
                <a:cubicBezTo>
                  <a:pt x="5030011" y="614908"/>
                  <a:pt x="5049503" y="627023"/>
                  <a:pt x="5071685" y="635605"/>
                </a:cubicBezTo>
                <a:cubicBezTo>
                  <a:pt x="5093865" y="644188"/>
                  <a:pt x="5117392" y="648479"/>
                  <a:pt x="5142265" y="648479"/>
                </a:cubicBezTo>
                <a:cubicBezTo>
                  <a:pt x="5166802" y="648479"/>
                  <a:pt x="5190245" y="644188"/>
                  <a:pt x="5212593" y="635605"/>
                </a:cubicBezTo>
                <a:cubicBezTo>
                  <a:pt x="5234943" y="627023"/>
                  <a:pt x="5254519" y="614908"/>
                  <a:pt x="5271323" y="599258"/>
                </a:cubicBezTo>
                <a:cubicBezTo>
                  <a:pt x="5288127" y="583608"/>
                  <a:pt x="5301486" y="565014"/>
                  <a:pt x="5311401" y="543475"/>
                </a:cubicBezTo>
                <a:cubicBezTo>
                  <a:pt x="5321316" y="521936"/>
                  <a:pt x="5326274" y="498209"/>
                  <a:pt x="5326274" y="472295"/>
                </a:cubicBezTo>
                <a:cubicBezTo>
                  <a:pt x="5326274" y="446380"/>
                  <a:pt x="5321316" y="422653"/>
                  <a:pt x="5311401" y="401114"/>
                </a:cubicBezTo>
                <a:cubicBezTo>
                  <a:pt x="5301486" y="379575"/>
                  <a:pt x="5288127" y="361065"/>
                  <a:pt x="5271323" y="345583"/>
                </a:cubicBezTo>
                <a:cubicBezTo>
                  <a:pt x="5254519" y="330102"/>
                  <a:pt x="5234943" y="318071"/>
                  <a:pt x="5212593" y="309489"/>
                </a:cubicBezTo>
                <a:cubicBezTo>
                  <a:pt x="5190245" y="300906"/>
                  <a:pt x="5166802" y="296615"/>
                  <a:pt x="5142265" y="296615"/>
                </a:cubicBezTo>
                <a:close/>
                <a:moveTo>
                  <a:pt x="3349799" y="296615"/>
                </a:moveTo>
                <a:cubicBezTo>
                  <a:pt x="3324894" y="296615"/>
                  <a:pt x="3301433" y="300906"/>
                  <a:pt x="3279415" y="309489"/>
                </a:cubicBezTo>
                <a:cubicBezTo>
                  <a:pt x="3257397" y="318071"/>
                  <a:pt x="3238103" y="330102"/>
                  <a:pt x="3221533" y="345583"/>
                </a:cubicBezTo>
                <a:cubicBezTo>
                  <a:pt x="3204963" y="361065"/>
                  <a:pt x="3191825" y="379575"/>
                  <a:pt x="3182118" y="401114"/>
                </a:cubicBezTo>
                <a:cubicBezTo>
                  <a:pt x="3172410" y="422653"/>
                  <a:pt x="3167557" y="446380"/>
                  <a:pt x="3167557" y="472295"/>
                </a:cubicBezTo>
                <a:cubicBezTo>
                  <a:pt x="3167557" y="498209"/>
                  <a:pt x="3172437" y="521936"/>
                  <a:pt x="3182197" y="543475"/>
                </a:cubicBezTo>
                <a:cubicBezTo>
                  <a:pt x="3191957" y="565014"/>
                  <a:pt x="3205250" y="583608"/>
                  <a:pt x="3222078" y="599258"/>
                </a:cubicBezTo>
                <a:cubicBezTo>
                  <a:pt x="3238905" y="614908"/>
                  <a:pt x="3258509" y="627023"/>
                  <a:pt x="3280890" y="635605"/>
                </a:cubicBezTo>
                <a:cubicBezTo>
                  <a:pt x="3303270" y="644188"/>
                  <a:pt x="3327081" y="648479"/>
                  <a:pt x="3352323" y="648479"/>
                </a:cubicBezTo>
                <a:cubicBezTo>
                  <a:pt x="3371506" y="648479"/>
                  <a:pt x="3388586" y="647216"/>
                  <a:pt x="3403562" y="644692"/>
                </a:cubicBezTo>
                <a:cubicBezTo>
                  <a:pt x="3418539" y="642168"/>
                  <a:pt x="3431917" y="638803"/>
                  <a:pt x="3443696" y="634596"/>
                </a:cubicBezTo>
                <a:cubicBezTo>
                  <a:pt x="3455475" y="630389"/>
                  <a:pt x="3466076" y="625425"/>
                  <a:pt x="3475500" y="619703"/>
                </a:cubicBezTo>
                <a:cubicBezTo>
                  <a:pt x="3484923" y="613982"/>
                  <a:pt x="3493673" y="607756"/>
                  <a:pt x="3501751" y="601025"/>
                </a:cubicBezTo>
                <a:lnTo>
                  <a:pt x="3501751" y="452606"/>
                </a:lnTo>
                <a:lnTo>
                  <a:pt x="3351818" y="452606"/>
                </a:lnTo>
                <a:lnTo>
                  <a:pt x="3351818" y="523282"/>
                </a:lnTo>
                <a:lnTo>
                  <a:pt x="3419969" y="523282"/>
                </a:lnTo>
                <a:lnTo>
                  <a:pt x="3419969" y="557610"/>
                </a:lnTo>
                <a:cubicBezTo>
                  <a:pt x="3412544" y="561312"/>
                  <a:pt x="3403766" y="564509"/>
                  <a:pt x="3393635" y="567202"/>
                </a:cubicBezTo>
                <a:cubicBezTo>
                  <a:pt x="3383505" y="569894"/>
                  <a:pt x="3369999" y="571240"/>
                  <a:pt x="3353119" y="571240"/>
                </a:cubicBezTo>
                <a:cubicBezTo>
                  <a:pt x="3337927" y="571240"/>
                  <a:pt x="3324591" y="568632"/>
                  <a:pt x="3313112" y="563415"/>
                </a:cubicBezTo>
                <a:cubicBezTo>
                  <a:pt x="3301632" y="558199"/>
                  <a:pt x="3292011" y="551047"/>
                  <a:pt x="3284246" y="541960"/>
                </a:cubicBezTo>
                <a:cubicBezTo>
                  <a:pt x="3276482" y="532874"/>
                  <a:pt x="3270658" y="522356"/>
                  <a:pt x="3266775" y="510409"/>
                </a:cubicBezTo>
                <a:cubicBezTo>
                  <a:pt x="3262891" y="498461"/>
                  <a:pt x="3260949" y="485757"/>
                  <a:pt x="3260949" y="472295"/>
                </a:cubicBezTo>
                <a:cubicBezTo>
                  <a:pt x="3260949" y="458833"/>
                  <a:pt x="3262884" y="446212"/>
                  <a:pt x="3266755" y="434433"/>
                </a:cubicBezTo>
                <a:cubicBezTo>
                  <a:pt x="3270625" y="422653"/>
                  <a:pt x="3276178" y="412473"/>
                  <a:pt x="3283414" y="403891"/>
                </a:cubicBezTo>
                <a:cubicBezTo>
                  <a:pt x="3290650" y="395309"/>
                  <a:pt x="3299653" y="388578"/>
                  <a:pt x="3310422" y="383698"/>
                </a:cubicBezTo>
                <a:cubicBezTo>
                  <a:pt x="3321191" y="378818"/>
                  <a:pt x="3333644" y="376378"/>
                  <a:pt x="3347779" y="376378"/>
                </a:cubicBezTo>
                <a:cubicBezTo>
                  <a:pt x="3364943" y="376378"/>
                  <a:pt x="3379667" y="379743"/>
                  <a:pt x="3391951" y="386474"/>
                </a:cubicBezTo>
                <a:cubicBezTo>
                  <a:pt x="3404235" y="393205"/>
                  <a:pt x="3414753" y="402124"/>
                  <a:pt x="3423503" y="413230"/>
                </a:cubicBezTo>
                <a:lnTo>
                  <a:pt x="3487616" y="357699"/>
                </a:lnTo>
                <a:cubicBezTo>
                  <a:pt x="3472471" y="338516"/>
                  <a:pt x="3453371" y="323539"/>
                  <a:pt x="3430318" y="312770"/>
                </a:cubicBezTo>
                <a:cubicBezTo>
                  <a:pt x="3407264" y="302000"/>
                  <a:pt x="3380424" y="296615"/>
                  <a:pt x="3349799" y="296615"/>
                </a:cubicBezTo>
                <a:close/>
                <a:moveTo>
                  <a:pt x="1608490" y="296615"/>
                </a:moveTo>
                <a:cubicBezTo>
                  <a:pt x="1583617" y="296615"/>
                  <a:pt x="1560090" y="300906"/>
                  <a:pt x="1537910" y="309489"/>
                </a:cubicBezTo>
                <a:cubicBezTo>
                  <a:pt x="1515729" y="318071"/>
                  <a:pt x="1496237" y="330102"/>
                  <a:pt x="1479433" y="345583"/>
                </a:cubicBezTo>
                <a:cubicBezTo>
                  <a:pt x="1462629" y="361065"/>
                  <a:pt x="1449269" y="379575"/>
                  <a:pt x="1439354" y="401114"/>
                </a:cubicBezTo>
                <a:cubicBezTo>
                  <a:pt x="1429439" y="422653"/>
                  <a:pt x="1424482" y="446380"/>
                  <a:pt x="1424482" y="472295"/>
                </a:cubicBezTo>
                <a:cubicBezTo>
                  <a:pt x="1424482" y="498209"/>
                  <a:pt x="1429439" y="521936"/>
                  <a:pt x="1439354" y="543475"/>
                </a:cubicBezTo>
                <a:cubicBezTo>
                  <a:pt x="1449269" y="565014"/>
                  <a:pt x="1462629" y="583608"/>
                  <a:pt x="1479433" y="599258"/>
                </a:cubicBezTo>
                <a:cubicBezTo>
                  <a:pt x="1496237" y="614908"/>
                  <a:pt x="1515729" y="627023"/>
                  <a:pt x="1537910" y="635605"/>
                </a:cubicBezTo>
                <a:cubicBezTo>
                  <a:pt x="1560090" y="644188"/>
                  <a:pt x="1583617" y="648479"/>
                  <a:pt x="1608490" y="648479"/>
                </a:cubicBezTo>
                <a:cubicBezTo>
                  <a:pt x="1633027" y="648479"/>
                  <a:pt x="1656470" y="644188"/>
                  <a:pt x="1678819" y="635605"/>
                </a:cubicBezTo>
                <a:cubicBezTo>
                  <a:pt x="1701168" y="627023"/>
                  <a:pt x="1720744" y="614908"/>
                  <a:pt x="1737548" y="599258"/>
                </a:cubicBezTo>
                <a:cubicBezTo>
                  <a:pt x="1754352" y="583608"/>
                  <a:pt x="1767711" y="565014"/>
                  <a:pt x="1777627" y="543475"/>
                </a:cubicBezTo>
                <a:cubicBezTo>
                  <a:pt x="1787542" y="521936"/>
                  <a:pt x="1792499" y="498209"/>
                  <a:pt x="1792499" y="472295"/>
                </a:cubicBezTo>
                <a:cubicBezTo>
                  <a:pt x="1792499" y="446380"/>
                  <a:pt x="1787542" y="422653"/>
                  <a:pt x="1777627" y="401114"/>
                </a:cubicBezTo>
                <a:cubicBezTo>
                  <a:pt x="1767711" y="379575"/>
                  <a:pt x="1754352" y="361065"/>
                  <a:pt x="1737548" y="345583"/>
                </a:cubicBezTo>
                <a:cubicBezTo>
                  <a:pt x="1720744" y="330102"/>
                  <a:pt x="1701168" y="318071"/>
                  <a:pt x="1678819" y="309489"/>
                </a:cubicBezTo>
                <a:cubicBezTo>
                  <a:pt x="1656470" y="300906"/>
                  <a:pt x="1633027" y="296615"/>
                  <a:pt x="1608490" y="296615"/>
                </a:cubicBezTo>
                <a:close/>
                <a:moveTo>
                  <a:pt x="2804730" y="292577"/>
                </a:moveTo>
                <a:cubicBezTo>
                  <a:pt x="2803721" y="293250"/>
                  <a:pt x="2803216" y="294428"/>
                  <a:pt x="2803216" y="296111"/>
                </a:cubicBezTo>
                <a:lnTo>
                  <a:pt x="2803216" y="643935"/>
                </a:lnTo>
                <a:lnTo>
                  <a:pt x="2889541" y="643935"/>
                </a:lnTo>
                <a:lnTo>
                  <a:pt x="2889541" y="472799"/>
                </a:lnTo>
                <a:lnTo>
                  <a:pt x="3105101" y="649993"/>
                </a:lnTo>
                <a:cubicBezTo>
                  <a:pt x="3107794" y="652349"/>
                  <a:pt x="3109645" y="653274"/>
                  <a:pt x="3110654" y="652770"/>
                </a:cubicBezTo>
                <a:cubicBezTo>
                  <a:pt x="3111664" y="652265"/>
                  <a:pt x="3112169" y="651003"/>
                  <a:pt x="3112169" y="648983"/>
                </a:cubicBezTo>
                <a:lnTo>
                  <a:pt x="3112169" y="300654"/>
                </a:lnTo>
                <a:lnTo>
                  <a:pt x="3025844" y="300654"/>
                </a:lnTo>
                <a:lnTo>
                  <a:pt x="3025844" y="472799"/>
                </a:lnTo>
                <a:lnTo>
                  <a:pt x="2810283" y="295101"/>
                </a:lnTo>
                <a:cubicBezTo>
                  <a:pt x="2807591" y="292745"/>
                  <a:pt x="2805740" y="291904"/>
                  <a:pt x="2804730" y="292577"/>
                </a:cubicBezTo>
                <a:close/>
                <a:moveTo>
                  <a:pt x="1061655" y="292577"/>
                </a:moveTo>
                <a:cubicBezTo>
                  <a:pt x="1060646" y="293250"/>
                  <a:pt x="1060141" y="294428"/>
                  <a:pt x="1060141" y="296111"/>
                </a:cubicBezTo>
                <a:lnTo>
                  <a:pt x="1060141" y="643935"/>
                </a:lnTo>
                <a:lnTo>
                  <a:pt x="1146466" y="643935"/>
                </a:lnTo>
                <a:lnTo>
                  <a:pt x="1146466" y="472799"/>
                </a:lnTo>
                <a:lnTo>
                  <a:pt x="1362026" y="649993"/>
                </a:lnTo>
                <a:cubicBezTo>
                  <a:pt x="1364719" y="652349"/>
                  <a:pt x="1366570" y="653274"/>
                  <a:pt x="1367579" y="652770"/>
                </a:cubicBezTo>
                <a:cubicBezTo>
                  <a:pt x="1368589" y="652265"/>
                  <a:pt x="1369094" y="651003"/>
                  <a:pt x="1369094" y="648983"/>
                </a:cubicBezTo>
                <a:lnTo>
                  <a:pt x="1369094" y="300654"/>
                </a:lnTo>
                <a:lnTo>
                  <a:pt x="1282769" y="300654"/>
                </a:lnTo>
                <a:lnTo>
                  <a:pt x="1282769" y="472799"/>
                </a:lnTo>
                <a:lnTo>
                  <a:pt x="1067209" y="295101"/>
                </a:lnTo>
                <a:cubicBezTo>
                  <a:pt x="1064516" y="292745"/>
                  <a:pt x="1062665" y="291904"/>
                  <a:pt x="1061655" y="292577"/>
                </a:cubicBezTo>
                <a:close/>
                <a:moveTo>
                  <a:pt x="4136201" y="292072"/>
                </a:moveTo>
                <a:cubicBezTo>
                  <a:pt x="4134855" y="292072"/>
                  <a:pt x="4133846" y="292913"/>
                  <a:pt x="4133173" y="294596"/>
                </a:cubicBezTo>
                <a:lnTo>
                  <a:pt x="3966075" y="643935"/>
                </a:lnTo>
                <a:lnTo>
                  <a:pt x="4055934" y="643935"/>
                </a:lnTo>
                <a:lnTo>
                  <a:pt x="4073098" y="602539"/>
                </a:lnTo>
                <a:lnTo>
                  <a:pt x="4192742" y="602539"/>
                </a:lnTo>
                <a:lnTo>
                  <a:pt x="4210915" y="643935"/>
                </a:lnTo>
                <a:lnTo>
                  <a:pt x="4305823" y="643935"/>
                </a:lnTo>
                <a:lnTo>
                  <a:pt x="4139230" y="294596"/>
                </a:lnTo>
                <a:cubicBezTo>
                  <a:pt x="4138557" y="292913"/>
                  <a:pt x="4137547" y="292072"/>
                  <a:pt x="4136201" y="292072"/>
                </a:cubicBezTo>
                <a:close/>
                <a:moveTo>
                  <a:pt x="4054420" y="187573"/>
                </a:moveTo>
                <a:lnTo>
                  <a:pt x="4102378" y="279451"/>
                </a:lnTo>
                <a:lnTo>
                  <a:pt x="4169520" y="279451"/>
                </a:lnTo>
                <a:lnTo>
                  <a:pt x="4149327" y="187573"/>
                </a:lnTo>
                <a:close/>
                <a:moveTo>
                  <a:pt x="1608364" y="171924"/>
                </a:moveTo>
                <a:cubicBezTo>
                  <a:pt x="1607607" y="171924"/>
                  <a:pt x="1606892" y="172428"/>
                  <a:pt x="1606219" y="173438"/>
                </a:cubicBezTo>
                <a:lnTo>
                  <a:pt x="1525447" y="279451"/>
                </a:lnTo>
                <a:lnTo>
                  <a:pt x="1589560" y="279451"/>
                </a:lnTo>
                <a:lnTo>
                  <a:pt x="1608743" y="259763"/>
                </a:lnTo>
                <a:lnTo>
                  <a:pt x="1627421" y="279451"/>
                </a:lnTo>
                <a:lnTo>
                  <a:pt x="1691534" y="279451"/>
                </a:lnTo>
                <a:lnTo>
                  <a:pt x="1610762" y="173438"/>
                </a:lnTo>
                <a:cubicBezTo>
                  <a:pt x="1609921" y="172428"/>
                  <a:pt x="1609121" y="171924"/>
                  <a:pt x="1608364" y="171924"/>
                </a:cubicBezTo>
                <a:close/>
                <a:moveTo>
                  <a:pt x="0" y="30142"/>
                </a:moveTo>
                <a:lnTo>
                  <a:pt x="245785" y="30142"/>
                </a:lnTo>
                <a:lnTo>
                  <a:pt x="491570" y="474830"/>
                </a:lnTo>
                <a:lnTo>
                  <a:pt x="245785" y="919518"/>
                </a:lnTo>
                <a:lnTo>
                  <a:pt x="0" y="919518"/>
                </a:lnTo>
                <a:lnTo>
                  <a:pt x="245785" y="474830"/>
                </a:lnTo>
                <a:close/>
                <a:moveTo>
                  <a:pt x="657234" y="0"/>
                </a:moveTo>
                <a:lnTo>
                  <a:pt x="5764748" y="0"/>
                </a:lnTo>
                <a:lnTo>
                  <a:pt x="6208084" y="443337"/>
                </a:lnTo>
                <a:lnTo>
                  <a:pt x="5764748" y="886673"/>
                </a:lnTo>
                <a:lnTo>
                  <a:pt x="658728" y="886673"/>
                </a:lnTo>
                <a:lnTo>
                  <a:pt x="903019" y="444688"/>
                </a:lnTo>
                <a:close/>
                <a:moveTo>
                  <a:pt x="411449" y="0"/>
                </a:moveTo>
                <a:lnTo>
                  <a:pt x="643967" y="0"/>
                </a:lnTo>
                <a:lnTo>
                  <a:pt x="643967" y="420685"/>
                </a:lnTo>
                <a:close/>
              </a:path>
            </a:pathLst>
          </a:custGeom>
          <a:solidFill>
            <a:srgbClr val="CC00FF"/>
          </a:solidFill>
          <a:ln>
            <a:noFill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3000" dirty="0"/>
          </a:p>
        </p:txBody>
      </p:sp>
      <p:sp>
        <p:nvSpPr>
          <p:cNvPr id="14" name="Flowchart: Connector 13">
            <a:extLst>
              <a:ext uri="{FF2B5EF4-FFF2-40B4-BE49-F238E27FC236}">
                <a16:creationId xmlns:a16="http://schemas.microsoft.com/office/drawing/2014/main" xmlns="" id="{B67813DD-1784-4616-8F4E-55B75D4E196B}"/>
              </a:ext>
            </a:extLst>
          </p:cNvPr>
          <p:cNvSpPr/>
          <p:nvPr/>
        </p:nvSpPr>
        <p:spPr>
          <a:xfrm>
            <a:off x="2286000" y="3028950"/>
            <a:ext cx="866404" cy="874622"/>
          </a:xfrm>
          <a:prstGeom prst="flowChartConnector">
            <a:avLst/>
          </a:prstGeom>
          <a:ln>
            <a:solidFill>
              <a:srgbClr val="D6009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</a:t>
            </a:r>
          </a:p>
        </p:txBody>
      </p:sp>
      <p:sp>
        <p:nvSpPr>
          <p:cNvPr id="15" name="Flowchart: Connector 14">
            <a:extLst>
              <a:ext uri="{FF2B5EF4-FFF2-40B4-BE49-F238E27FC236}">
                <a16:creationId xmlns:a16="http://schemas.microsoft.com/office/drawing/2014/main" xmlns="" id="{01D71F2D-819C-4B44-8712-F9EB5E069125}"/>
              </a:ext>
            </a:extLst>
          </p:cNvPr>
          <p:cNvSpPr/>
          <p:nvPr/>
        </p:nvSpPr>
        <p:spPr>
          <a:xfrm>
            <a:off x="3048000" y="4114800"/>
            <a:ext cx="851164" cy="818085"/>
          </a:xfrm>
          <a:prstGeom prst="flowChartConnector">
            <a:avLst/>
          </a:prstGeom>
          <a:ln>
            <a:solidFill>
              <a:srgbClr val="D6009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02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1" grpId="0" animBg="1"/>
      <p:bldP spid="14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7800" y="1149350"/>
            <a:ext cx="388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1. Hệ thống kinh, vĩ tuyến</a:t>
            </a:r>
            <a:endParaRPr lang="en-US" sz="2400" b="1" u="sng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0" y="-1"/>
            <a:ext cx="9144000" cy="1127653"/>
            <a:chOff x="0" y="-72"/>
            <a:chExt cx="5760" cy="748"/>
          </a:xfrm>
        </p:grpSpPr>
        <p:sp>
          <p:nvSpPr>
            <p:cNvPr id="4" name="Rectangle 5"/>
            <p:cNvSpPr>
              <a:spLocks noChangeArrowheads="1"/>
            </p:cNvSpPr>
            <p:nvPr/>
          </p:nvSpPr>
          <p:spPr bwMode="auto">
            <a:xfrm>
              <a:off x="0" y="-72"/>
              <a:ext cx="5760" cy="576"/>
            </a:xfrm>
            <a:prstGeom prst="rect">
              <a:avLst/>
            </a:prstGeom>
            <a:gradFill rotWithShape="1">
              <a:gsLst>
                <a:gs pos="0">
                  <a:srgbClr val="FF3300"/>
                </a:gs>
                <a:gs pos="50000">
                  <a:srgbClr val="CCFFCC"/>
                </a:gs>
                <a:gs pos="100000">
                  <a:srgbClr val="FF3300"/>
                </a:gs>
              </a:gsLst>
              <a:lin ang="5400000" scaled="1"/>
            </a:gradFill>
            <a:ln w="38100" cmpd="dbl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500" b="1" dirty="0">
                  <a:latin typeface="Times New Roman" pitchFamily="18" charset="0"/>
                </a:rPr>
                <a:t>TIẾT </a:t>
              </a:r>
              <a:r>
                <a:rPr lang="en-US" sz="2500" b="1" dirty="0" smtClean="0">
                  <a:latin typeface="Times New Roman" pitchFamily="18" charset="0"/>
                </a:rPr>
                <a:t> </a:t>
              </a:r>
              <a:r>
                <a:rPr lang="en-US" sz="2500" b="1" dirty="0">
                  <a:latin typeface="Times New Roman" pitchFamily="18" charset="0"/>
                </a:rPr>
                <a:t>– BÀI </a:t>
              </a:r>
              <a:r>
                <a:rPr lang="en-US" sz="2500" b="1" dirty="0" smtClean="0">
                  <a:latin typeface="Times New Roman" pitchFamily="18" charset="0"/>
                </a:rPr>
                <a:t>1: HỆ THỐNG KINH, VĨ TUYẾN. </a:t>
              </a:r>
            </a:p>
            <a:p>
              <a:pPr algn="ctr"/>
              <a:r>
                <a:rPr lang="en-US" sz="2500" b="1" dirty="0" smtClean="0">
                  <a:latin typeface="Times New Roman" pitchFamily="18" charset="0"/>
                </a:rPr>
                <a:t>TỌA ĐỘ ĐỊA LÍ </a:t>
              </a:r>
              <a:endParaRPr lang="en-US" sz="2500" b="1" dirty="0">
                <a:latin typeface="Times New Roman" pitchFamily="18" charset="0"/>
              </a:endParaRPr>
            </a:p>
          </p:txBody>
        </p:sp>
        <p:grpSp>
          <p:nvGrpSpPr>
            <p:cNvPr id="5" name="Group 6"/>
            <p:cNvGrpSpPr>
              <a:grpSpLocks/>
            </p:cNvGrpSpPr>
            <p:nvPr/>
          </p:nvGrpSpPr>
          <p:grpSpPr bwMode="auto">
            <a:xfrm>
              <a:off x="0" y="162"/>
              <a:ext cx="5760" cy="514"/>
              <a:chOff x="0" y="162"/>
              <a:chExt cx="5760" cy="514"/>
            </a:xfrm>
          </p:grpSpPr>
          <p:sp>
            <p:nvSpPr>
              <p:cNvPr id="8" name="Rectangle 7"/>
              <p:cNvSpPr>
                <a:spLocks noChangeArrowheads="1"/>
              </p:cNvSpPr>
              <p:nvPr/>
            </p:nvSpPr>
            <p:spPr bwMode="auto">
              <a:xfrm>
                <a:off x="2790" y="162"/>
                <a:ext cx="152" cy="2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  <a:defRPr/>
                </a:pPr>
                <a:r>
                  <a:rPr lang="en-US" sz="1800" b="1" i="1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 New Roman" pitchFamily="18" charset="0"/>
                    <a:cs typeface="Arial" charset="0"/>
                  </a:rPr>
                  <a:t> </a:t>
                </a:r>
                <a:endParaRPr lang="en-US" sz="28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9" name="Text Box 8"/>
              <p:cNvSpPr txBox="1">
                <a:spLocks noChangeArrowheads="1"/>
              </p:cNvSpPr>
              <p:nvPr/>
            </p:nvSpPr>
            <p:spPr bwMode="auto">
              <a:xfrm>
                <a:off x="0" y="513"/>
                <a:ext cx="5760" cy="163"/>
              </a:xfrm>
              <a:prstGeom prst="rect">
                <a:avLst/>
              </a:prstGeom>
              <a:solidFill>
                <a:srgbClr val="00FF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l" eaLnBrk="1" hangingPunct="1">
                  <a:spcBef>
                    <a:spcPct val="50000"/>
                  </a:spcBef>
                  <a:defRPr/>
                </a:pPr>
                <a:r>
                  <a:rPr lang="en-US" sz="1000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 </a:t>
                </a:r>
                <a:r>
                  <a:rPr lang="en-US" sz="1000" dirty="0" smtClean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 smtClean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 </a:t>
                </a:r>
                <a:r>
                  <a:rPr lang="en-US" sz="1000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 </a:t>
                </a:r>
                <a:r>
                  <a:rPr lang="en-US" sz="1000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0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endParaRPr lang="en-US" sz="10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endParaRPr>
              </a:p>
            </p:txBody>
          </p:sp>
        </p:grpSp>
        <p:pic>
          <p:nvPicPr>
            <p:cNvPr id="6" name="Picture 9" descr="TRAIDAT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232" y="-72"/>
              <a:ext cx="528" cy="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10" descr="ringwrlmed2_b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-72"/>
              <a:ext cx="588" cy="5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" name="TextBox 9"/>
          <p:cNvSpPr txBox="1"/>
          <p:nvPr/>
        </p:nvSpPr>
        <p:spPr>
          <a:xfrm>
            <a:off x="406400" y="1492250"/>
            <a:ext cx="251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i="1" u="sng" dirty="0" smtClean="0">
                <a:latin typeface="Times New Roman" pitchFamily="18" charset="0"/>
                <a:cs typeface="Times New Roman" pitchFamily="18" charset="0"/>
              </a:rPr>
              <a:t>a. Kinh tuy</a:t>
            </a:r>
            <a:r>
              <a:rPr lang="vi-VN" sz="2400" b="1" i="1" u="sng" dirty="0" smtClean="0">
                <a:latin typeface="Times New Roman" pitchFamily="18" charset="0"/>
                <a:cs typeface="Times New Roman" pitchFamily="18" charset="0"/>
              </a:rPr>
              <a:t>ến</a:t>
            </a:r>
            <a:endParaRPr lang="en-US" sz="2400" b="1" i="1" u="sng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349</TotalTime>
  <Words>1399</Words>
  <Application>Microsoft Office PowerPoint</Application>
  <PresentationFormat>On-screen Show (16:9)</PresentationFormat>
  <Paragraphs>188</Paragraphs>
  <Slides>33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1" baseType="lpstr">
      <vt:lpstr>.VnTime</vt:lpstr>
      <vt:lpstr>Arial</vt:lpstr>
      <vt:lpstr>Calibri</vt:lpstr>
      <vt:lpstr>Cambria</vt:lpstr>
      <vt:lpstr>Comic Sans MS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104</cp:revision>
  <dcterms:created xsi:type="dcterms:W3CDTF">2018-01-20T06:19:24Z</dcterms:created>
  <dcterms:modified xsi:type="dcterms:W3CDTF">2022-08-08T15:40:58Z</dcterms:modified>
</cp:coreProperties>
</file>