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0" r:id="rId3"/>
    <p:sldId id="271" r:id="rId4"/>
    <p:sldId id="256" r:id="rId5"/>
    <p:sldId id="324" r:id="rId6"/>
    <p:sldId id="322" r:id="rId7"/>
    <p:sldId id="325" r:id="rId8"/>
    <p:sldId id="326" r:id="rId9"/>
    <p:sldId id="350" r:id="rId10"/>
    <p:sldId id="329" r:id="rId11"/>
    <p:sldId id="328" r:id="rId12"/>
    <p:sldId id="319" r:id="rId13"/>
    <p:sldId id="327" r:id="rId14"/>
    <p:sldId id="351" r:id="rId15"/>
    <p:sldId id="331" r:id="rId16"/>
    <p:sldId id="318" r:id="rId17"/>
    <p:sldId id="320" r:id="rId18"/>
    <p:sldId id="323" r:id="rId19"/>
    <p:sldId id="321" r:id="rId20"/>
    <p:sldId id="349" r:id="rId21"/>
    <p:sldId id="264" r:id="rId22"/>
    <p:sldId id="266" r:id="rId23"/>
    <p:sldId id="346" r:id="rId24"/>
    <p:sldId id="258" r:id="rId25"/>
    <p:sldId id="347" r:id="rId26"/>
    <p:sldId id="348" r:id="rId27"/>
    <p:sldId id="259" r:id="rId28"/>
    <p:sldId id="261" r:id="rId29"/>
    <p:sldId id="345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C5C"/>
    <a:srgbClr val="A1FD0B"/>
    <a:srgbClr val="6A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7A0-0AB8-47B2-9B86-1D960C492AE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16D3-B114-4CF2-9396-C474E8FB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570DA3-E254-4745-8DFC-052E0E3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352FF5-A190-481D-A33F-2AD2CA81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730FB-A50E-4E83-87EA-89178B2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CECBB8-D7EC-4B6C-AA8F-E55452D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FC037B-03A8-4DBD-AC2A-69251980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32483BF-97C0-411A-82E2-99138563C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DD66AB7-5EC3-4F0D-B894-BA1F5841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1FF203-1201-4158-9819-09863891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0468F7-69C8-49D1-B639-EA4F6A7A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8E275-19BF-4B2B-8702-BD784B39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854FB0-7A36-42D6-8FE9-4531337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D84CF9-8747-4FF1-9842-B92268A0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878BD8-BDD3-44CC-AE75-C76C1D70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2CA257-8C14-4A59-89F5-13DCDBB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A2337-8F25-4E90-B167-0A67AE6A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7136A1-AB6E-4068-8FC4-9C7630F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B7186E-A900-46F3-9252-19A38A186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FD624B-2D39-4E9F-80DC-B52611D4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4850F5-0C6E-4B63-B5C7-09F78C5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53415-8BF9-4260-84E0-89B614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6D821F-B9F9-4992-9644-E3C9C0F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E5BBB-605E-41F8-B59C-9F23DA54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86C155-5127-43A3-B303-5AAA8A72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F109D2-F361-4C91-A62A-A03C4403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F56560-D63D-43AB-964E-E1C859722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F221B7-B99F-4016-841C-1A91E8D64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6EABAA-099F-41DA-B8A2-FDEE1712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82F847-8CE1-4023-ABCC-4F001A6F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C9B516-9546-4B12-A956-A3EECE89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B6A588-0DBB-48C4-8A8E-8260671C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F3D973-6827-4003-A439-C70B74E0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BB1DDAA-AAE6-429C-9AD0-1EAD1CC9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CCFA4A-18EF-4C14-ADFB-37203E6A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8CD7E3-1BF5-4767-B0CF-3FCC6DEC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0B8907-DF6E-41CB-9969-EFBB61D3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AB61D0-921F-4379-93B8-E64E0E2E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EC3F90-8DA4-4049-A2EA-4C15022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2957A5-B52A-4125-85B9-793608B6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C86349-387E-43B9-9C51-64329DB5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C59475-E2AB-4C14-9FC1-84821900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96DE4C-8BDF-483D-A0EE-FC4136DF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150FAE6-866F-4A56-8F23-4D41E346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AB5778-B374-4209-998D-A5C9C43C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E2570C2-CB31-49F7-B407-1C36AC84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EAEDD0-F956-477C-8238-70322A9F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A6C1F3-299D-4CD9-B5C5-B4214EF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ACB37D-479E-4BD9-8AA6-210F53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82D811-7C91-4005-AA17-0998AE85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930000-BDD5-4433-8319-277B00CB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4F6D0D-D16A-4135-ADD6-EF365605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58CE4C-B763-46CC-8063-E23D895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7DFE-CAEF-403F-A2DC-C5ED726A47B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F951A0-D4B8-45BA-9F39-89B0DA1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A12774-9D51-40EC-A79D-93CB276C9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vi.wikipedia.org/wiki/B%C4%83n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57F277-9851-45D5-8CE0-F3F1EB469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8" y="-462640"/>
            <a:ext cx="12637499" cy="10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638D1B-6970-4C23-8C7A-EF75186CD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0" t="21395" r="49965" b="53098"/>
          <a:stretch/>
        </p:blipFill>
        <p:spPr>
          <a:xfrm>
            <a:off x="117500" y="1292171"/>
            <a:ext cx="6074197" cy="3760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39B44E-8890-48FE-83FF-5EDD9F4505F8}"/>
              </a:ext>
            </a:extLst>
          </p:cNvPr>
          <p:cNvSpPr txBox="1"/>
          <p:nvPr/>
        </p:nvSpPr>
        <p:spPr>
          <a:xfrm>
            <a:off x="117500" y="5052677"/>
            <a:ext cx="590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Cra-tơ ở Hoa Kỳ là hồ hình thành từ miệng núi lửa đã tắt gần 7000 năm trước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FCA586-8995-4880-87A2-B0A6C9BB4095}"/>
              </a:ext>
            </a:extLst>
          </p:cNvPr>
          <p:cNvSpPr txBox="1"/>
          <p:nvPr/>
        </p:nvSpPr>
        <p:spPr>
          <a:xfrm>
            <a:off x="6021993" y="5081889"/>
            <a:ext cx="632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Tây ở Hà Nội là hồ móng ngựa được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thành từ một khúc uốn của sông Hồng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104EB2-945B-4B40-AEC9-1EACD5F7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6" t="21395" r="26492" b="53098"/>
          <a:stretch/>
        </p:blipFill>
        <p:spPr>
          <a:xfrm>
            <a:off x="6009233" y="1365871"/>
            <a:ext cx="6182767" cy="37160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287426D6-EBB4-4E87-B05B-934C9E7A9B05}"/>
              </a:ext>
            </a:extLst>
          </p:cNvPr>
          <p:cNvSpPr/>
          <p:nvPr/>
        </p:nvSpPr>
        <p:spPr>
          <a:xfrm>
            <a:off x="3154598" y="1676547"/>
            <a:ext cx="5490175" cy="39779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B57DAC6-8AD7-46FE-B816-C8F8CE8E4F7A}"/>
              </a:ext>
            </a:extLst>
          </p:cNvPr>
          <p:cNvSpPr txBox="1"/>
          <p:nvPr/>
        </p:nvSpPr>
        <p:spPr>
          <a:xfrm>
            <a:off x="2670066" y="3013501"/>
            <a:ext cx="645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là gì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59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1" grpId="1" animBg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C5D5E5-B44B-4F20-9FAC-A74D55E6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1" t="47475" r="54734" b="32865"/>
          <a:stretch/>
        </p:blipFill>
        <p:spPr>
          <a:xfrm>
            <a:off x="108212" y="1234431"/>
            <a:ext cx="6262577" cy="399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A1340B-F939-4CB6-9C8F-1E31A2BAB276}"/>
              </a:ext>
            </a:extLst>
          </p:cNvPr>
          <p:cNvSpPr txBox="1"/>
          <p:nvPr/>
        </p:nvSpPr>
        <p:spPr>
          <a:xfrm>
            <a:off x="466296" y="5284381"/>
            <a:ext cx="530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Xuân H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ở TP Đà Lạt, Lâm Đồng đ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bởi việc 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 đập trên suối Cam 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6EF4EA-12D7-48FE-A07B-ABADC8A5C0B8}"/>
              </a:ext>
            </a:extLst>
          </p:cNvPr>
          <p:cNvSpPr txBox="1"/>
          <p:nvPr/>
        </p:nvSpPr>
        <p:spPr>
          <a:xfrm>
            <a:off x="6627803" y="5213316"/>
            <a:ext cx="530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thành phố Plây-ku, Gia Lai đ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từ miệng 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đã tắt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976D5C-928C-4AA9-A46D-8839C898C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3" t="47597" r="31043" b="32743"/>
          <a:stretch/>
        </p:blipFill>
        <p:spPr>
          <a:xfrm>
            <a:off x="6028903" y="1265467"/>
            <a:ext cx="6163097" cy="39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7B38628-1867-432B-BF5D-9FDD766B128E}"/>
              </a:ext>
            </a:extLst>
          </p:cNvPr>
          <p:cNvSpPr/>
          <p:nvPr/>
        </p:nvSpPr>
        <p:spPr>
          <a:xfrm>
            <a:off x="640081" y="8912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0373453-526D-4BE5-973A-3D28B0270518}"/>
              </a:ext>
            </a:extLst>
          </p:cNvPr>
          <p:cNvSpPr/>
          <p:nvPr/>
        </p:nvSpPr>
        <p:spPr>
          <a:xfrm>
            <a:off x="81280" y="4904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326404-80D3-41F0-BAB9-D500EA82F054}"/>
              </a:ext>
            </a:extLst>
          </p:cNvPr>
          <p:cNvSpPr txBox="1"/>
          <p:nvPr/>
        </p:nvSpPr>
        <p:spPr>
          <a:xfrm>
            <a:off x="1089019" y="4904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B1BBBA-DC85-4650-B987-FE42DDFEA3DB}"/>
              </a:ext>
            </a:extLst>
          </p:cNvPr>
          <p:cNvSpPr/>
          <p:nvPr/>
        </p:nvSpPr>
        <p:spPr>
          <a:xfrm>
            <a:off x="335280" y="995681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3CFFAE-47CA-4ED2-8521-CE234B032B46}"/>
              </a:ext>
            </a:extLst>
          </p:cNvPr>
          <p:cNvSpPr txBox="1"/>
          <p:nvPr/>
        </p:nvSpPr>
        <p:spPr>
          <a:xfrm>
            <a:off x="493231" y="964645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268DF1AC-C36B-46C6-ABA8-00A6767AA440}"/>
              </a:ext>
            </a:extLst>
          </p:cNvPr>
          <p:cNvSpPr/>
          <p:nvPr/>
        </p:nvSpPr>
        <p:spPr>
          <a:xfrm>
            <a:off x="2481993" y="1850402"/>
            <a:ext cx="7661462" cy="47589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DFA628-7BC6-46C4-A43A-0F94BED8305E}"/>
              </a:ext>
            </a:extLst>
          </p:cNvPr>
          <p:cNvSpPr txBox="1"/>
          <p:nvPr/>
        </p:nvSpPr>
        <p:spPr>
          <a:xfrm>
            <a:off x="3181810" y="2559351"/>
            <a:ext cx="6459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 có vai trò như thế nào đối với đời sống và</a:t>
            </a:r>
            <a:endParaRPr lang="vi-VN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xuất?</a:t>
            </a:r>
          </a:p>
        </p:txBody>
      </p:sp>
      <p:pic>
        <p:nvPicPr>
          <p:cNvPr id="9" name="Picture 24">
            <a:extLst>
              <a:ext uri="{FF2B5EF4-FFF2-40B4-BE49-F238E27FC236}">
                <a16:creationId xmlns="" xmlns:a16="http://schemas.microsoft.com/office/drawing/2014/main" id="{9B6F1C53-DC15-4AEB-A24D-8C530605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" y="1726620"/>
            <a:ext cx="4365827" cy="2678041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763F219E-7598-48F5-BFB5-D40CF549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" y="4245815"/>
            <a:ext cx="4431923" cy="254185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18FEE1-9CEA-40F6-B348-F9007F8C8FE6}"/>
              </a:ext>
            </a:extLst>
          </p:cNvPr>
          <p:cNvSpPr txBox="1"/>
          <p:nvPr/>
        </p:nvSpPr>
        <p:spPr>
          <a:xfrm>
            <a:off x="-136367" y="4245815"/>
            <a:ext cx="459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>
                <a:solidFill>
                  <a:srgbClr val="002060"/>
                </a:solidFill>
              </a:rPr>
              <a:t>Giao thông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F5BFEF-B4B8-4688-ADC8-768076B6D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7912" r="26897" b="37509"/>
          <a:stretch/>
        </p:blipFill>
        <p:spPr>
          <a:xfrm>
            <a:off x="5533635" y="1889642"/>
            <a:ext cx="6186988" cy="37025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9629B3-0FA5-4835-93FC-B5370F10BF8A}"/>
              </a:ext>
            </a:extLst>
          </p:cNvPr>
          <p:cNvSpPr txBox="1"/>
          <p:nvPr/>
        </p:nvSpPr>
        <p:spPr>
          <a:xfrm>
            <a:off x="7111384" y="5608950"/>
            <a:ext cx="469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70C0"/>
                </a:solidFill>
              </a:rPr>
              <a:t>Bến tàu du lịch trên sông Son</a:t>
            </a:r>
          </a:p>
          <a:p>
            <a:pPr algn="ctr"/>
            <a:r>
              <a:rPr lang="vi-VN" sz="2400" b="1" i="1">
                <a:solidFill>
                  <a:srgbClr val="0070C0"/>
                </a:solidFill>
              </a:rPr>
              <a:t>Quảng Bình</a:t>
            </a:r>
            <a:endParaRPr lang="en-US" sz="2400" b="1" i="1">
              <a:solidFill>
                <a:srgbClr val="0070C0"/>
              </a:solidFill>
            </a:endParaRPr>
          </a:p>
        </p:txBody>
      </p:sp>
      <p:pic>
        <p:nvPicPr>
          <p:cNvPr id="14" name="Picture 17" descr="ANd9GcR0xk2uZOxvL-tAgeP1ZIedKfqMQzURIExlSIS4ipKwofijI_As">
            <a:extLst>
              <a:ext uri="{FF2B5EF4-FFF2-40B4-BE49-F238E27FC236}">
                <a16:creationId xmlns="" xmlns:a16="http://schemas.microsoft.com/office/drawing/2014/main" id="{E103AC25-18F6-4E8C-B740-C4F819B4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4762" r="3279" b="4762"/>
          <a:stretch>
            <a:fillRect/>
          </a:stretch>
        </p:blipFill>
        <p:spPr bwMode="auto">
          <a:xfrm>
            <a:off x="55826" y="1819862"/>
            <a:ext cx="4483100" cy="289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7-Thuy-san-19509-300">
            <a:extLst>
              <a:ext uri="{FF2B5EF4-FFF2-40B4-BE49-F238E27FC236}">
                <a16:creationId xmlns="" xmlns:a16="http://schemas.microsoft.com/office/drawing/2014/main" id="{739FBD11-93B8-4685-A483-B94178C4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" y="4351962"/>
            <a:ext cx="4483100" cy="25060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3A7BAD-4805-4792-921B-5784EC95D9AC}"/>
              </a:ext>
            </a:extLst>
          </p:cNvPr>
          <p:cNvSpPr txBox="1"/>
          <p:nvPr/>
        </p:nvSpPr>
        <p:spPr>
          <a:xfrm>
            <a:off x="55826" y="6311450"/>
            <a:ext cx="459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2060"/>
                </a:solidFill>
              </a:rPr>
              <a:t>Đánh bắt, nuôi trồng thủy sản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E9B589-BFA4-43A5-B012-B7D66EBC6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18" t="37912" r="50000" b="37509"/>
          <a:stretch/>
        </p:blipFill>
        <p:spPr>
          <a:xfrm>
            <a:off x="5559222" y="1968494"/>
            <a:ext cx="6250859" cy="41348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0475BBE-26E6-42C3-99D6-866678A67C1D}"/>
              </a:ext>
            </a:extLst>
          </p:cNvPr>
          <p:cNvSpPr txBox="1"/>
          <p:nvPr/>
        </p:nvSpPr>
        <p:spPr>
          <a:xfrm>
            <a:off x="7165168" y="6057133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>
                <a:solidFill>
                  <a:srgbClr val="002060"/>
                </a:solidFill>
              </a:rPr>
              <a:t>Thủy điện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9" name="Picture 14" descr="images[8]">
            <a:extLst>
              <a:ext uri="{FF2B5EF4-FFF2-40B4-BE49-F238E27FC236}">
                <a16:creationId xmlns="" xmlns:a16="http://schemas.microsoft.com/office/drawing/2014/main" id="{7D8C4567-70E2-4476-BCBB-8210D3ED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39" y="1968494"/>
            <a:ext cx="6189792" cy="407184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>
            <a:extLst>
              <a:ext uri="{FF2B5EF4-FFF2-40B4-BE49-F238E27FC236}">
                <a16:creationId xmlns="" xmlns:a16="http://schemas.microsoft.com/office/drawing/2014/main" id="{EC47E203-1605-429D-9261-FBF74D41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208" y="1980861"/>
            <a:ext cx="181748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00FF"/>
                </a:solidFill>
              </a:rPr>
              <a:t>Thuỷ lợi</a:t>
            </a:r>
          </a:p>
        </p:txBody>
      </p:sp>
      <p:pic>
        <p:nvPicPr>
          <p:cNvPr id="2050" name="Picture 2" descr="Nước sinh hoạt là gì? – Nước sinh hoạt gia đình">
            <a:extLst>
              <a:ext uri="{FF2B5EF4-FFF2-40B4-BE49-F238E27FC236}">
                <a16:creationId xmlns="" xmlns:a16="http://schemas.microsoft.com/office/drawing/2014/main" id="{13AFDCE5-C223-45B4-AD78-B2804A87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" y="1974849"/>
            <a:ext cx="5511220" cy="41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5">
            <a:extLst>
              <a:ext uri="{FF2B5EF4-FFF2-40B4-BE49-F238E27FC236}">
                <a16:creationId xmlns="" xmlns:a16="http://schemas.microsoft.com/office/drawing/2014/main" id="{A77D89F0-1A45-4B42-BD5D-53FD19D2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691" y="5646257"/>
            <a:ext cx="181748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400" i="1">
                <a:solidFill>
                  <a:srgbClr val="0000FF"/>
                </a:solidFill>
              </a:rPr>
              <a:t>Sinh hoạt</a:t>
            </a:r>
            <a:endParaRPr lang="en-US" altLang="en-US" sz="2400" i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18" grpId="2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4D387AB-A471-407C-8C02-54B69DE2294D}"/>
              </a:ext>
            </a:extLst>
          </p:cNvPr>
          <p:cNvSpPr/>
          <p:nvPr/>
        </p:nvSpPr>
        <p:spPr>
          <a:xfrm>
            <a:off x="782558" y="3076667"/>
            <a:ext cx="10782596" cy="26794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A5B6E0-CC70-488F-A9F2-20AB935E16AB}"/>
              </a:ext>
            </a:extLst>
          </p:cNvPr>
          <p:cNvSpPr txBox="1"/>
          <p:nvPr/>
        </p:nvSpPr>
        <p:spPr>
          <a:xfrm>
            <a:off x="1306032" y="3446873"/>
            <a:ext cx="9579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sử dụng tổng hợp n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 có thể mang lại những lợi ích gì?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ví dụ?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B428E1A-BDD2-442B-B4CB-69CFFBF28DA4}"/>
              </a:ext>
            </a:extLst>
          </p:cNvPr>
          <p:cNvSpPr/>
          <p:nvPr/>
        </p:nvSpPr>
        <p:spPr>
          <a:xfrm>
            <a:off x="3751521" y="2012219"/>
            <a:ext cx="5073502" cy="8309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F6BA4BA-209C-4AFB-8DF7-E280F2D59E5D}"/>
              </a:ext>
            </a:extLst>
          </p:cNvPr>
          <p:cNvSpPr/>
          <p:nvPr/>
        </p:nvSpPr>
        <p:spPr>
          <a:xfrm>
            <a:off x="335280" y="995681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266FA02-15E4-4236-8DAF-7FE7219AB8F0}"/>
              </a:ext>
            </a:extLst>
          </p:cNvPr>
          <p:cNvSpPr txBox="1"/>
          <p:nvPr/>
        </p:nvSpPr>
        <p:spPr>
          <a:xfrm>
            <a:off x="493231" y="964645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</p:spTree>
    <p:extLst>
      <p:ext uri="{BB962C8B-B14F-4D97-AF65-F5344CB8AC3E}">
        <p14:creationId xmlns:p14="http://schemas.microsoft.com/office/powerpoint/2010/main" val="2145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80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-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, </a:t>
            </a:r>
            <a:r>
              <a:rPr lang="en-US" sz="4000" dirty="0" err="1"/>
              <a:t>hồ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con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đích</a:t>
            </a:r>
            <a:r>
              <a:rPr lang="en-US" sz="4000" dirty="0"/>
              <a:t>: </a:t>
            </a:r>
            <a:r>
              <a:rPr lang="en-US" sz="4000" dirty="0" smtClean="0"/>
              <a:t> </a:t>
            </a:r>
            <a:r>
              <a:rPr lang="en-US" sz="4000" dirty="0" err="1" smtClean="0"/>
              <a:t>Giao</a:t>
            </a:r>
            <a:r>
              <a:rPr lang="en-US" sz="4000" dirty="0" smtClean="0"/>
              <a:t> </a:t>
            </a:r>
            <a:r>
              <a:rPr lang="en-US" sz="4000" dirty="0" err="1"/>
              <a:t>thông</a:t>
            </a:r>
            <a:r>
              <a:rPr lang="en-US" sz="4000" dirty="0"/>
              <a:t>, du </a:t>
            </a:r>
            <a:r>
              <a:rPr lang="en-US" sz="4000" dirty="0" err="1"/>
              <a:t>lịch</a:t>
            </a:r>
            <a:r>
              <a:rPr lang="en-US" sz="4000" dirty="0"/>
              <a:t>,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, </a:t>
            </a:r>
            <a:r>
              <a:rPr lang="en-US" sz="4000" dirty="0" err="1"/>
              <a:t>tưới</a:t>
            </a:r>
            <a:r>
              <a:rPr lang="en-US" sz="4000" dirty="0"/>
              <a:t> </a:t>
            </a:r>
            <a:r>
              <a:rPr lang="en-US" sz="4000" dirty="0" err="1"/>
              <a:t>tiêu</a:t>
            </a:r>
            <a:r>
              <a:rPr lang="en-US" sz="4000" dirty="0"/>
              <a:t>, </a:t>
            </a:r>
            <a:r>
              <a:rPr lang="en-US" sz="4000" dirty="0" err="1"/>
              <a:t>đánh</a:t>
            </a:r>
            <a:r>
              <a:rPr lang="en-US" sz="4000" dirty="0"/>
              <a:t> </a:t>
            </a:r>
            <a:r>
              <a:rPr lang="en-US" sz="4000" dirty="0" err="1"/>
              <a:t>bắt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trồng</a:t>
            </a:r>
            <a:r>
              <a:rPr lang="en-US" sz="4000" dirty="0"/>
              <a:t> </a:t>
            </a:r>
            <a:r>
              <a:rPr lang="en-US" sz="4000" dirty="0" err="1"/>
              <a:t>thủy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,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thủy</a:t>
            </a:r>
            <a:r>
              <a:rPr lang="en-US" sz="4000" dirty="0"/>
              <a:t> </a:t>
            </a:r>
            <a:r>
              <a:rPr lang="en-US" sz="4000" dirty="0" err="1"/>
              <a:t>điện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b="1" dirty="0"/>
              <a:t>-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tổng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, </a:t>
            </a:r>
            <a:r>
              <a:rPr lang="en-US" sz="4000" dirty="0" err="1"/>
              <a:t>hồ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: </a:t>
            </a:r>
            <a:r>
              <a:rPr lang="en-US" sz="4000" dirty="0" err="1"/>
              <a:t>Hiệu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kinh</a:t>
            </a:r>
            <a:r>
              <a:rPr lang="en-US" sz="4000" dirty="0"/>
              <a:t> </a:t>
            </a:r>
            <a:r>
              <a:rPr lang="en-US" sz="4000" dirty="0" err="1"/>
              <a:t>tế</a:t>
            </a:r>
            <a:r>
              <a:rPr lang="en-US" sz="4000" dirty="0"/>
              <a:t> </a:t>
            </a:r>
            <a:r>
              <a:rPr lang="en-US" sz="4000" dirty="0" err="1"/>
              <a:t>cao</a:t>
            </a:r>
            <a:r>
              <a:rPr lang="en-US" sz="4000" dirty="0"/>
              <a:t>, </a:t>
            </a:r>
            <a:r>
              <a:rPr lang="en-US" sz="4000" dirty="0" err="1"/>
              <a:t>hạn</a:t>
            </a:r>
            <a:r>
              <a:rPr lang="en-US" sz="4000" dirty="0"/>
              <a:t> </a:t>
            </a:r>
            <a:r>
              <a:rPr lang="en-US" sz="4000" dirty="0" err="1"/>
              <a:t>chế</a:t>
            </a:r>
            <a:r>
              <a:rPr lang="en-US" sz="4000" dirty="0"/>
              <a:t> </a:t>
            </a:r>
            <a:r>
              <a:rPr lang="en-US" sz="4000" dirty="0" err="1"/>
              <a:t>lãng</a:t>
            </a:r>
            <a:r>
              <a:rPr lang="en-US" sz="4000" dirty="0"/>
              <a:t> </a:t>
            </a:r>
            <a:r>
              <a:rPr lang="en-US" sz="4000" dirty="0" err="1"/>
              <a:t>phí</a:t>
            </a:r>
            <a:r>
              <a:rPr lang="en-US" sz="4000" dirty="0"/>
              <a:t>, </a:t>
            </a:r>
            <a:r>
              <a:rPr lang="en-US" sz="4000" dirty="0" err="1"/>
              <a:t>góp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vệ</a:t>
            </a:r>
            <a:r>
              <a:rPr lang="en-US" sz="4000" dirty="0"/>
              <a:t> </a:t>
            </a:r>
            <a:r>
              <a:rPr lang="en-US" sz="4000" dirty="0" err="1"/>
              <a:t>tài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856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52CA7A-70BA-4163-BED9-AD24F3DA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7" t="27310" r="50000" b="40657"/>
          <a:stretch/>
        </p:blipFill>
        <p:spPr>
          <a:xfrm>
            <a:off x="319488" y="656400"/>
            <a:ext cx="4378112" cy="289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AC5366C-4D08-419A-9E4E-F2C26A8C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9" t="43411" r="27241" b="26228"/>
          <a:stretch/>
        </p:blipFill>
        <p:spPr>
          <a:xfrm>
            <a:off x="7451077" y="667417"/>
            <a:ext cx="4452294" cy="2894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DEE93C-7465-474F-B39D-6584FC091E91}"/>
              </a:ext>
            </a:extLst>
          </p:cNvPr>
          <p:cNvSpPr txBox="1"/>
          <p:nvPr/>
        </p:nvSpPr>
        <p:spPr>
          <a:xfrm>
            <a:off x="1286875" y="3414740"/>
            <a:ext cx="39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Đập thủy điện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FACF3B0-660A-43A1-971C-88DEF210F69C}"/>
              </a:ext>
            </a:extLst>
          </p:cNvPr>
          <p:cNvSpPr txBox="1"/>
          <p:nvPr/>
        </p:nvSpPr>
        <p:spPr>
          <a:xfrm>
            <a:off x="8556438" y="3585993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Điểm du lịch ven hồ</a:t>
            </a:r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DE0A09-E850-4B27-97E9-7FFC83510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3" t="42249" r="37741" b="26586"/>
          <a:stretch/>
        </p:blipFill>
        <p:spPr>
          <a:xfrm>
            <a:off x="3506520" y="3535402"/>
            <a:ext cx="4455005" cy="2306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A4F6A0C-21A1-4EA8-91EC-B2C01015021A}"/>
              </a:ext>
            </a:extLst>
          </p:cNvPr>
          <p:cNvSpPr txBox="1"/>
          <p:nvPr/>
        </p:nvSpPr>
        <p:spPr>
          <a:xfrm>
            <a:off x="8060423" y="5291839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Nuôi cá trên hồ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E731003-8B4A-4BBF-8FFF-F2CBFB570A8D}"/>
              </a:ext>
            </a:extLst>
          </p:cNvPr>
          <p:cNvSpPr txBox="1"/>
          <p:nvPr/>
        </p:nvSpPr>
        <p:spPr>
          <a:xfrm>
            <a:off x="1967839" y="6174829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2. Sử dụng tổng hợp nước hồ thủy điện Hòa Bình</a:t>
            </a:r>
            <a:endParaRPr lang="en-US" sz="2800" i="1">
              <a:solidFill>
                <a:srgbClr val="0070C0"/>
              </a:solidFill>
            </a:endParaRPr>
          </a:p>
        </p:txBody>
      </p:sp>
      <p:pic>
        <p:nvPicPr>
          <p:cNvPr id="15" name="Picture 14" descr="book9">
            <a:extLst>
              <a:ext uri="{FF2B5EF4-FFF2-40B4-BE49-F238E27FC236}">
                <a16:creationId xmlns="" xmlns:a16="http://schemas.microsoft.com/office/drawing/2014/main" id="{3762F984-99C9-4286-A5C3-FF88BBCC9D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8" y="1068882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147;p19">
            <a:extLst>
              <a:ext uri="{FF2B5EF4-FFF2-40B4-BE49-F238E27FC236}">
                <a16:creationId xmlns="" xmlns:a16="http://schemas.microsoft.com/office/drawing/2014/main" id="{B80CDD98-7A73-4699-88E9-6AF2E8B2DB06}"/>
              </a:ext>
            </a:extLst>
          </p:cNvPr>
          <p:cNvSpPr txBox="1"/>
          <p:nvPr/>
        </p:nvSpPr>
        <p:spPr>
          <a:xfrm>
            <a:off x="442790" y="1623157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lại hiệu quả kinh tế cao, hẹn chế sự lãng phí nước và góp phần bảo vệ tài nguyên nước.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F3C4038-5CC1-487D-B339-A9AA7B322479}"/>
              </a:ext>
            </a:extLst>
          </p:cNvPr>
          <p:cNvSpPr/>
          <p:nvPr/>
        </p:nvSpPr>
        <p:spPr>
          <a:xfrm>
            <a:off x="28870" y="31036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46BD536-258D-43F3-9E5D-D7F52AF6ED79}"/>
              </a:ext>
            </a:extLst>
          </p:cNvPr>
          <p:cNvSpPr txBox="1"/>
          <p:nvPr/>
        </p:nvSpPr>
        <p:spPr>
          <a:xfrm>
            <a:off x="186821" y="0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</p:spTree>
    <p:extLst>
      <p:ext uri="{BB962C8B-B14F-4D97-AF65-F5344CB8AC3E}">
        <p14:creationId xmlns:p14="http://schemas.microsoft.com/office/powerpoint/2010/main" val="9951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E61EA4-D1D6-48CE-9133-782F388D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1" t="16767" r="26628" b="18875"/>
          <a:stretch/>
        </p:blipFill>
        <p:spPr>
          <a:xfrm>
            <a:off x="5176429" y="996916"/>
            <a:ext cx="7036132" cy="534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9F936A-5F43-4624-ACB8-7E5A2FF4A805}"/>
              </a:ext>
            </a:extLst>
          </p:cNvPr>
          <p:cNvSpPr txBox="1"/>
          <p:nvPr/>
        </p:nvSpPr>
        <p:spPr>
          <a:xfrm>
            <a:off x="5963396" y="6276034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3. </a:t>
            </a:r>
            <a:r>
              <a:rPr lang="en-US" sz="2800" i="1">
                <a:solidFill>
                  <a:srgbClr val="0070C0"/>
                </a:solidFill>
              </a:rPr>
              <a:t>Sơ đồ sự hình thành nước ngầm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9A3D70C0-5DF1-44B8-B452-925268D29F83}"/>
              </a:ext>
            </a:extLst>
          </p:cNvPr>
          <p:cNvSpPr/>
          <p:nvPr/>
        </p:nvSpPr>
        <p:spPr>
          <a:xfrm>
            <a:off x="6768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D12BAD-D02E-437A-93B2-8648DBDFB3DD}"/>
              </a:ext>
            </a:extLst>
          </p:cNvPr>
          <p:cNvSpPr txBox="1"/>
          <p:nvPr/>
        </p:nvSpPr>
        <p:spPr>
          <a:xfrm>
            <a:off x="0" y="2008175"/>
            <a:ext cx="4761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hình thành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thế nào?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2EBBF1EE-45BB-4B14-AD08-E1DD36BB42F0}"/>
              </a:ext>
            </a:extLst>
          </p:cNvPr>
          <p:cNvSpPr/>
          <p:nvPr/>
        </p:nvSpPr>
        <p:spPr>
          <a:xfrm>
            <a:off x="81280" y="1389656"/>
            <a:ext cx="5490175" cy="39779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94B078-0472-4A1F-9C03-52F5D07E4669}"/>
              </a:ext>
            </a:extLst>
          </p:cNvPr>
          <p:cNvSpPr txBox="1"/>
          <p:nvPr/>
        </p:nvSpPr>
        <p:spPr>
          <a:xfrm>
            <a:off x="-332109" y="2404802"/>
            <a:ext cx="6459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chủ yếu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sử dụng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mục đích gì?</a:t>
            </a:r>
          </a:p>
        </p:txBody>
      </p:sp>
    </p:spTree>
    <p:extLst>
      <p:ext uri="{BB962C8B-B14F-4D97-AF65-F5344CB8AC3E}">
        <p14:creationId xmlns:p14="http://schemas.microsoft.com/office/powerpoint/2010/main" val="35288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="" xmlns:a16="http://schemas.microsoft.com/office/drawing/2014/main" id="{57A42236-5F2F-4FAF-9EED-7A71BFF31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="" xmlns:a16="http://schemas.microsoft.com/office/drawing/2014/main" id="{315BF31D-6A11-458B-830D-CFFF5C1D7260}"/>
              </a:ext>
            </a:extLst>
          </p:cNvPr>
          <p:cNvSpPr txBox="1"/>
          <p:nvPr/>
        </p:nvSpPr>
        <p:spPr>
          <a:xfrm>
            <a:off x="442790" y="1623157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là nước nằm trong tầng chứa nước thường xuyên dưới bề mặt đất</a:t>
            </a:r>
            <a:r>
              <a:rPr lang="vi-VN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3955312" y="136030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17E4B21-3AC4-43C1-A738-ED0E5F1DF59F}"/>
              </a:ext>
            </a:extLst>
          </p:cNvPr>
          <p:cNvSpPr/>
          <p:nvPr/>
        </p:nvSpPr>
        <p:spPr>
          <a:xfrm>
            <a:off x="452052" y="2424754"/>
            <a:ext cx="10782596" cy="26794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5A0428-483A-4ADC-BBE3-EE904D0E931F}"/>
              </a:ext>
            </a:extLst>
          </p:cNvPr>
          <p:cNvSpPr txBox="1"/>
          <p:nvPr/>
        </p:nvSpPr>
        <p:spPr>
          <a:xfrm>
            <a:off x="635392" y="2887293"/>
            <a:ext cx="1041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một số biện pháp sử dụng hợp lí và bảo vệ n</a:t>
            </a:r>
            <a:r>
              <a:rPr lang="vi-VN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310F6C1-23A0-4326-A98E-30B6606A8B0D}"/>
              </a:ext>
            </a:extLst>
          </p:cNvPr>
          <p:cNvSpPr/>
          <p:nvPr/>
        </p:nvSpPr>
        <p:spPr>
          <a:xfrm>
            <a:off x="3421015" y="1360306"/>
            <a:ext cx="5073502" cy="8309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</p:spTree>
    <p:extLst>
      <p:ext uri="{BB962C8B-B14F-4D97-AF65-F5344CB8AC3E}">
        <p14:creationId xmlns:p14="http://schemas.microsoft.com/office/powerpoint/2010/main" val="18399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3BC731B-C9C7-413B-94AB-4D79D8970A43}"/>
              </a:ext>
            </a:extLst>
          </p:cNvPr>
          <p:cNvSpPr/>
          <p:nvPr/>
        </p:nvSpPr>
        <p:spPr>
          <a:xfrm>
            <a:off x="861232" y="163213"/>
            <a:ext cx="6645353" cy="8309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09AFBA1-EF79-454C-A31B-CABCD4DA9D63}"/>
              </a:ext>
            </a:extLst>
          </p:cNvPr>
          <p:cNvSpPr/>
          <p:nvPr/>
        </p:nvSpPr>
        <p:spPr>
          <a:xfrm>
            <a:off x="80263" y="42799"/>
            <a:ext cx="1110590" cy="1098911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6BEAF0-EB7B-482E-B711-869602D93F8F}"/>
              </a:ext>
            </a:extLst>
          </p:cNvPr>
          <p:cNvSpPr txBox="1"/>
          <p:nvPr/>
        </p:nvSpPr>
        <p:spPr>
          <a:xfrm>
            <a:off x="1280410" y="125770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EDF519-667B-487D-92D8-6AFD7FA1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21847" r="28524" b="40723"/>
          <a:stretch/>
        </p:blipFill>
        <p:spPr>
          <a:xfrm>
            <a:off x="5578672" y="2220053"/>
            <a:ext cx="6613328" cy="39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1EFE1A-0E43-4BD3-9C43-9EC5EC5547F1}"/>
              </a:ext>
            </a:extLst>
          </p:cNvPr>
          <p:cNvSpPr txBox="1"/>
          <p:nvPr/>
        </p:nvSpPr>
        <p:spPr>
          <a:xfrm>
            <a:off x="6127129" y="6215522"/>
            <a:ext cx="601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</a:t>
            </a:r>
            <a:r>
              <a:rPr lang="en-US" sz="2800" i="1">
                <a:solidFill>
                  <a:srgbClr val="0070C0"/>
                </a:solidFill>
              </a:rPr>
              <a:t>4</a:t>
            </a:r>
            <a:r>
              <a:rPr lang="vi-VN" sz="2800" i="1">
                <a:solidFill>
                  <a:srgbClr val="0070C0"/>
                </a:solidFill>
              </a:rPr>
              <a:t>. </a:t>
            </a:r>
            <a:r>
              <a:rPr lang="en-US" sz="2800" i="1">
                <a:solidFill>
                  <a:srgbClr val="0070C0"/>
                </a:solidFill>
              </a:rPr>
              <a:t>Sông bang trên dãy núi An-pơ</a:t>
            </a: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0EE6BCD7-40E4-4EB2-868A-AEE0F3467DBA}"/>
              </a:ext>
            </a:extLst>
          </p:cNvPr>
          <p:cNvSpPr/>
          <p:nvPr/>
        </p:nvSpPr>
        <p:spPr>
          <a:xfrm>
            <a:off x="80263" y="1389656"/>
            <a:ext cx="5604441" cy="410776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A6F0FF-B98F-4E39-B54C-0654CF96D3A6}"/>
              </a:ext>
            </a:extLst>
          </p:cNvPr>
          <p:cNvSpPr txBox="1"/>
          <p:nvPr/>
        </p:nvSpPr>
        <p:spPr>
          <a:xfrm>
            <a:off x="-254990" y="2450333"/>
            <a:ext cx="6459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băng hà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tự nhiên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đời sống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5445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10256" y="253666"/>
            <a:ext cx="8546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VÀ HỒ</a:t>
            </a:r>
          </a:p>
          <a:p>
            <a:pPr algn="ctr"/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VÀ BĂNG HÀ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=""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20</a:t>
            </a:r>
          </a:p>
        </p:txBody>
      </p: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616" y="646048"/>
            <a:ext cx="10515600" cy="5297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-  </a:t>
            </a:r>
            <a:r>
              <a:rPr lang="en-US" sz="4000" dirty="0" err="1"/>
              <a:t>Sông</a:t>
            </a:r>
            <a:r>
              <a:rPr lang="en-US" sz="4000" dirty="0"/>
              <a:t> </a:t>
            </a:r>
            <a:r>
              <a:rPr lang="en-US" sz="4000" dirty="0" err="1"/>
              <a:t>băng</a:t>
            </a:r>
            <a:r>
              <a:rPr lang="en-US" sz="4000" dirty="0"/>
              <a:t> hay </a:t>
            </a:r>
            <a:r>
              <a:rPr lang="en-US" sz="4000" dirty="0" err="1"/>
              <a:t>băng</a:t>
            </a:r>
            <a:r>
              <a:rPr lang="en-US" sz="4000" dirty="0"/>
              <a:t> </a:t>
            </a:r>
            <a:r>
              <a:rPr lang="en-US" sz="4000" dirty="0" err="1"/>
              <a:t>hà</a:t>
            </a:r>
            <a:r>
              <a:rPr lang="en-US" sz="4000" dirty="0"/>
              <a:t> 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 </a:t>
            </a:r>
            <a:r>
              <a:rPr lang="en-US" sz="4000" dirty="0" err="1">
                <a:hlinkClick r:id="rId2" tooltip="Băng"/>
              </a:rPr>
              <a:t>băng</a:t>
            </a:r>
            <a:r>
              <a:rPr lang="en-US" sz="4000" dirty="0"/>
              <a:t> </a:t>
            </a:r>
            <a:r>
              <a:rPr lang="en-US" sz="4000" dirty="0" err="1"/>
              <a:t>lâu</a:t>
            </a:r>
            <a:r>
              <a:rPr lang="en-US" sz="4000" dirty="0"/>
              <a:t> </a:t>
            </a:r>
            <a:r>
              <a:rPr lang="en-US" sz="4000" dirty="0" err="1"/>
              <a:t>năm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 smtClean="0"/>
              <a:t>- </a:t>
            </a:r>
            <a:r>
              <a:rPr lang="en-US" sz="4000" dirty="0" err="1" smtClean="0"/>
              <a:t>Băng</a:t>
            </a:r>
            <a:r>
              <a:rPr lang="en-US" sz="4000" dirty="0" smtClean="0"/>
              <a:t> </a:t>
            </a:r>
            <a:r>
              <a:rPr lang="en-US" sz="4000" dirty="0" err="1"/>
              <a:t>hà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ở </a:t>
            </a:r>
            <a:r>
              <a:rPr lang="en-US" sz="4000" dirty="0" err="1"/>
              <a:t>châu</a:t>
            </a:r>
            <a:r>
              <a:rPr lang="en-US" sz="4000" dirty="0"/>
              <a:t> Nam </a:t>
            </a:r>
            <a:r>
              <a:rPr lang="en-US" sz="4000" dirty="0" err="1"/>
              <a:t>cực</a:t>
            </a:r>
            <a:r>
              <a:rPr lang="en-US" sz="4000" dirty="0"/>
              <a:t>,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Grơn-len</a:t>
            </a:r>
            <a:r>
              <a:rPr lang="en-US" sz="4000" dirty="0"/>
              <a:t>, </a:t>
            </a:r>
            <a:r>
              <a:rPr lang="en-US" sz="4000" dirty="0" err="1"/>
              <a:t>núi</a:t>
            </a:r>
            <a:r>
              <a:rPr lang="en-US" sz="4000" dirty="0"/>
              <a:t> </a:t>
            </a:r>
            <a:r>
              <a:rPr lang="en-US" sz="4000" dirty="0" err="1"/>
              <a:t>cao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 smtClean="0"/>
              <a:t>- </a:t>
            </a:r>
            <a:r>
              <a:rPr lang="en-US" sz="4000" dirty="0" err="1" smtClean="0"/>
              <a:t>Vai</a:t>
            </a:r>
            <a:r>
              <a:rPr lang="en-US" sz="4000" dirty="0" smtClean="0"/>
              <a:t> </a:t>
            </a:r>
            <a:r>
              <a:rPr lang="en-US" sz="4000" dirty="0" err="1"/>
              <a:t>trò</a:t>
            </a:r>
            <a:r>
              <a:rPr lang="en-US" sz="4000" dirty="0"/>
              <a:t>: </a:t>
            </a:r>
          </a:p>
          <a:p>
            <a:pPr marL="0" indent="0">
              <a:buNone/>
            </a:pPr>
            <a:r>
              <a:rPr lang="en-US" sz="4000" dirty="0"/>
              <a:t>+ </a:t>
            </a:r>
            <a:r>
              <a:rPr lang="en-US" sz="4000" dirty="0" err="1"/>
              <a:t>Góp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hòa</a:t>
            </a:r>
            <a:r>
              <a:rPr lang="en-US" sz="4000" dirty="0"/>
              <a:t>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/>
              <a:t>+ </a:t>
            </a:r>
            <a:r>
              <a:rPr lang="en-US" sz="4000" dirty="0" err="1"/>
              <a:t>Cung</a:t>
            </a:r>
            <a:r>
              <a:rPr lang="en-US" sz="4000" dirty="0"/>
              <a:t> </a:t>
            </a:r>
            <a:r>
              <a:rPr lang="en-US" sz="4000" dirty="0" err="1"/>
              <a:t>cấp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dòng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, </a:t>
            </a:r>
            <a:r>
              <a:rPr lang="en-US" sz="4000" dirty="0" err="1"/>
              <a:t>chiếm</a:t>
            </a:r>
            <a:r>
              <a:rPr lang="en-US" sz="4000" dirty="0"/>
              <a:t> 70% </a:t>
            </a:r>
            <a:r>
              <a:rPr lang="en-US" sz="4000" dirty="0" err="1"/>
              <a:t>trữ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ngọt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8999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-81282" y="3313820"/>
            <a:ext cx="12284185" cy="34680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mười câu hỏi, câu hỏi khi trả lời đúng được 1 điểm, trả lời đúng 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đến câu nào thì được mỗi điểm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trả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Quyền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Quyền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Vùng đất cung câp nước thường xuyên cho sông gọi là?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Lưu vực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Thượng lưu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 lưu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Hữu ngạn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80176"/>
            <a:ext cx="938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Phụ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lưu sông là?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4" y="5094961"/>
            <a:ext cx="571066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đổ nước vào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89144" y="5185770"/>
            <a:ext cx="509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thoát nước cho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58224"/>
            <a:ext cx="571066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 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nhỏ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35894" y="6063493"/>
            <a:ext cx="5837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 con sông không phải là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Với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con sông có nguồn cung cấp nước chủ yếu từ nước mưa thì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699760" y="5100583"/>
            <a:ext cx="644624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1865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595940" y="5206865"/>
            <a:ext cx="683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trùng mùa mưa, mùa cạn trùng mùa khô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8328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vào đầu mùa xuân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1865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796320" y="5958224"/>
            <a:ext cx="640658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1832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lũ vào đầu mùa hạ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699760" y="6045170"/>
            <a:ext cx="5918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là mùa cạn, mùa cạn là mùa đông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Băng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hà chiếm khoảng bao nhiêu phần tram diện tích lục địa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38490" y="3584278"/>
            <a:ext cx="1014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Băng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hà chiếm khoảng bao nhiêu phần trong tổng lượng nước ngọt trên Trái Đất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2/3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1/2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1/3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3/4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25069" y="3637477"/>
            <a:ext cx="10421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nào sau đây không đúng khi nói về ý nghĩa của việc sử dụng tổng hợp nước sông, hồ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4" y="5100583"/>
            <a:ext cx="588338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5781" y="5164484"/>
            <a:ext cx="5583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Nâng cao sản lượng thủy sản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10257"/>
            <a:ext cx="46504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 noProof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Mang lại hiệu quả kinh tế cao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58224"/>
            <a:ext cx="588338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chế lãng phí 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056103" y="6059037"/>
            <a:ext cx="656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 noProof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óp phần bảo vệ tài nguyên nước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9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3B5E5C3-D146-4A65-B1C2-F158383CC481}"/>
              </a:ext>
            </a:extLst>
          </p:cNvPr>
          <p:cNvSpPr/>
          <p:nvPr/>
        </p:nvSpPr>
        <p:spPr>
          <a:xfrm>
            <a:off x="3850640" y="111160"/>
            <a:ext cx="3960250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64B681-10F5-4BE7-96AC-BC5F41B72DDF}"/>
              </a:ext>
            </a:extLst>
          </p:cNvPr>
          <p:cNvSpPr txBox="1"/>
          <p:nvPr/>
        </p:nvSpPr>
        <p:spPr>
          <a:xfrm>
            <a:off x="0" y="1410682"/>
            <a:ext cx="1219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Nước trong các sông, hồ có tham gia vào vòng tuần hoàn lớn của nước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22130" y="164940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C01BD03-CD4B-407D-BF4C-F3E340D110BF}"/>
              </a:ext>
            </a:extLst>
          </p:cNvPr>
          <p:cNvSpPr/>
          <p:nvPr/>
        </p:nvSpPr>
        <p:spPr>
          <a:xfrm>
            <a:off x="2009553" y="1541896"/>
            <a:ext cx="5422605" cy="119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5FDC12F1-0C8A-4550-845D-C68315471C0E}"/>
              </a:ext>
            </a:extLst>
          </p:cNvPr>
          <p:cNvSpPr/>
          <p:nvPr/>
        </p:nvSpPr>
        <p:spPr>
          <a:xfrm>
            <a:off x="1026141" y="1393034"/>
            <a:ext cx="1504414" cy="1488594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060E36D-D176-404E-8B1B-EDE98EEAC5BD}"/>
              </a:ext>
            </a:extLst>
          </p:cNvPr>
          <p:cNvSpPr/>
          <p:nvPr/>
        </p:nvSpPr>
        <p:spPr>
          <a:xfrm>
            <a:off x="2009553" y="3274018"/>
            <a:ext cx="5422605" cy="11959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C40E0FAF-F856-416E-8213-9FC33C2CC6EA}"/>
              </a:ext>
            </a:extLst>
          </p:cNvPr>
          <p:cNvSpPr/>
          <p:nvPr/>
        </p:nvSpPr>
        <p:spPr>
          <a:xfrm>
            <a:off x="1026141" y="3125156"/>
            <a:ext cx="1504414" cy="1488594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D7A261-42B2-452E-AFB1-3838A1214037}"/>
              </a:ext>
            </a:extLst>
          </p:cNvPr>
          <p:cNvSpPr txBox="1"/>
          <p:nvPr/>
        </p:nvSpPr>
        <p:spPr>
          <a:xfrm>
            <a:off x="2978779" y="1721832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2A84E1D-A4F5-4EFA-881C-A6494F98E94F}"/>
              </a:ext>
            </a:extLst>
          </p:cNvPr>
          <p:cNvSpPr txBox="1"/>
          <p:nvPr/>
        </p:nvSpPr>
        <p:spPr>
          <a:xfrm>
            <a:off x="2822130" y="3453954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33674C4-FBCB-41D4-87D3-AA16AA82B54F}"/>
              </a:ext>
            </a:extLst>
          </p:cNvPr>
          <p:cNvSpPr/>
          <p:nvPr/>
        </p:nvSpPr>
        <p:spPr>
          <a:xfrm>
            <a:off x="2009553" y="5149885"/>
            <a:ext cx="7218078" cy="11959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6B9167-1C81-4285-807D-9A94DE342F3F}"/>
              </a:ext>
            </a:extLst>
          </p:cNvPr>
          <p:cNvSpPr/>
          <p:nvPr/>
        </p:nvSpPr>
        <p:spPr>
          <a:xfrm>
            <a:off x="1026141" y="5001023"/>
            <a:ext cx="1504414" cy="148859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0D3247-6685-4BE3-A7E8-D909EBBFC772}"/>
              </a:ext>
            </a:extLst>
          </p:cNvPr>
          <p:cNvSpPr txBox="1"/>
          <p:nvPr/>
        </p:nvSpPr>
        <p:spPr>
          <a:xfrm>
            <a:off x="2822130" y="5329821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</p:spTree>
    <p:extLst>
      <p:ext uri="{BB962C8B-B14F-4D97-AF65-F5344CB8AC3E}">
        <p14:creationId xmlns:p14="http://schemas.microsoft.com/office/powerpoint/2010/main" val="5167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3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21: Biển và đại dương.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7B38628-1867-432B-BF5D-9FDD766B128E}"/>
              </a:ext>
            </a:extLst>
          </p:cNvPr>
          <p:cNvSpPr/>
          <p:nvPr/>
        </p:nvSpPr>
        <p:spPr>
          <a:xfrm>
            <a:off x="640081" y="8912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0373453-526D-4BE5-973A-3D28B0270518}"/>
              </a:ext>
            </a:extLst>
          </p:cNvPr>
          <p:cNvSpPr/>
          <p:nvPr/>
        </p:nvSpPr>
        <p:spPr>
          <a:xfrm>
            <a:off x="81280" y="4904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326404-80D3-41F0-BAB9-D500EA82F054}"/>
              </a:ext>
            </a:extLst>
          </p:cNvPr>
          <p:cNvSpPr txBox="1"/>
          <p:nvPr/>
        </p:nvSpPr>
        <p:spPr>
          <a:xfrm>
            <a:off x="1089019" y="4904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AB1025-9EEE-49E9-9378-92E1A5FC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0" t="24961" r="35204" b="23876"/>
          <a:stretch/>
        </p:blipFill>
        <p:spPr>
          <a:xfrm>
            <a:off x="925994" y="1130198"/>
            <a:ext cx="10623859" cy="5634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031167-6D81-4C47-832F-405C0BAF6401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F7FA67-1DE9-4574-99EB-665FC14DE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2" t="18294" r="35378" b="32403"/>
          <a:stretch/>
        </p:blipFill>
        <p:spPr>
          <a:xfrm>
            <a:off x="809031" y="1130198"/>
            <a:ext cx="11114830" cy="5678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0E4FFD-B885-4574-B233-29FD7FA7BB8A}"/>
              </a:ext>
            </a:extLst>
          </p:cNvPr>
          <p:cNvSpPr txBox="1"/>
          <p:nvPr/>
        </p:nvSpPr>
        <p:spPr>
          <a:xfrm>
            <a:off x="932593" y="6118590"/>
            <a:ext cx="47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186E9C1-000F-483F-93E1-6F86ED860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6" t="11086" r="10140" b="22712"/>
          <a:stretch/>
        </p:blipFill>
        <p:spPr>
          <a:xfrm>
            <a:off x="925994" y="1149846"/>
            <a:ext cx="10861078" cy="56572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CED7D3-8293-4D51-BE2C-DDF86EFBF77B}"/>
              </a:ext>
            </a:extLst>
          </p:cNvPr>
          <p:cNvSpPr txBox="1"/>
          <p:nvPr/>
        </p:nvSpPr>
        <p:spPr>
          <a:xfrm>
            <a:off x="1026854" y="1246222"/>
            <a:ext cx="405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E040D9E-4EEA-4331-BEF8-C62AFA5EB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3" t="29768" r="36055" b="28176"/>
          <a:stretch/>
        </p:blipFill>
        <p:spPr>
          <a:xfrm>
            <a:off x="925994" y="1130198"/>
            <a:ext cx="10750820" cy="56347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C1590F-210C-4B90-8001-83E1AEA35F17}"/>
              </a:ext>
            </a:extLst>
          </p:cNvPr>
          <p:cNvSpPr txBox="1"/>
          <p:nvPr/>
        </p:nvSpPr>
        <p:spPr>
          <a:xfrm>
            <a:off x="925994" y="624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Mê-Công</a:t>
            </a:r>
          </a:p>
        </p:txBody>
      </p:sp>
    </p:spTree>
    <p:extLst>
      <p:ext uri="{BB962C8B-B14F-4D97-AF65-F5344CB8AC3E}">
        <p14:creationId xmlns:p14="http://schemas.microsoft.com/office/powerpoint/2010/main" val="38482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9F4BC7-4FE1-4313-8DE7-E3957DD7E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0" t="24961" r="35204" b="23876"/>
          <a:stretch/>
        </p:blipFill>
        <p:spPr>
          <a:xfrm>
            <a:off x="487594" y="1689848"/>
            <a:ext cx="5281265" cy="254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ECE6CA-732C-4DE1-B530-05DB025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2" t="18294" r="35378" b="32403"/>
          <a:stretch/>
        </p:blipFill>
        <p:spPr>
          <a:xfrm>
            <a:off x="6115580" y="4428590"/>
            <a:ext cx="5575282" cy="2368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FB1684D-CDE7-4EC7-9AC7-264229A4D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6" t="11086" r="10140" b="22712"/>
          <a:stretch/>
        </p:blipFill>
        <p:spPr>
          <a:xfrm>
            <a:off x="6044460" y="1728577"/>
            <a:ext cx="5646402" cy="2504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922AF8-B694-42DC-AFCA-D8F3CC8E5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3" t="29768" r="36055" b="28176"/>
          <a:stretch/>
        </p:blipFill>
        <p:spPr>
          <a:xfrm>
            <a:off x="446450" y="4355515"/>
            <a:ext cx="5322410" cy="2493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542121" y="1942342"/>
            <a:ext cx="22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B174EA-8F9C-4740-88AF-5BEC6712EB2A}"/>
              </a:ext>
            </a:extLst>
          </p:cNvPr>
          <p:cNvSpPr txBox="1"/>
          <p:nvPr/>
        </p:nvSpPr>
        <p:spPr>
          <a:xfrm>
            <a:off x="6254843" y="6427704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C5FF86-494C-43CE-8C71-9C528DB0B7E5}"/>
              </a:ext>
            </a:extLst>
          </p:cNvPr>
          <p:cNvSpPr txBox="1"/>
          <p:nvPr/>
        </p:nvSpPr>
        <p:spPr>
          <a:xfrm>
            <a:off x="576253" y="6427704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 - công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AEEB92-81A7-43B6-A7AC-081B3CC29D20}"/>
              </a:ext>
            </a:extLst>
          </p:cNvPr>
          <p:cNvSpPr txBox="1"/>
          <p:nvPr/>
        </p:nvSpPr>
        <p:spPr>
          <a:xfrm>
            <a:off x="6580655" y="1350313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2D5589A-1C4E-4494-84F1-56FEE55DF08A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CA19AF0-DF92-4059-AC9F-E0A486081E3C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53F244E-6139-4BCC-9C3B-441CF19157FE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20" name="Picture 19" descr="book9">
            <a:extLst>
              <a:ext uri="{FF2B5EF4-FFF2-40B4-BE49-F238E27FC236}">
                <a16:creationId xmlns="" xmlns:a16="http://schemas.microsoft.com/office/drawing/2014/main" id="{1FF2015F-6C24-4325-8835-8D2807F20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0" y="2080761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AF098EC-3294-413D-A206-383B87EB8461}"/>
              </a:ext>
            </a:extLst>
          </p:cNvPr>
          <p:cNvSpPr/>
          <p:nvPr/>
        </p:nvSpPr>
        <p:spPr>
          <a:xfrm>
            <a:off x="890428" y="946537"/>
            <a:ext cx="2237799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09D73B1-3AD2-4C6F-A08D-D842CC152326}"/>
              </a:ext>
            </a:extLst>
          </p:cNvPr>
          <p:cNvSpPr txBox="1"/>
          <p:nvPr/>
        </p:nvSpPr>
        <p:spPr>
          <a:xfrm>
            <a:off x="1048379" y="915501"/>
            <a:ext cx="404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Sông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40B8585-BECD-4128-81FC-84FBE19629B9}"/>
              </a:ext>
            </a:extLst>
          </p:cNvPr>
          <p:cNvSpPr txBox="1"/>
          <p:nvPr/>
        </p:nvSpPr>
        <p:spPr>
          <a:xfrm>
            <a:off x="6370789" y="2048538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Trường Giang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1A1C67F5-94E3-433E-BF9F-1B598FE84823}"/>
              </a:ext>
            </a:extLst>
          </p:cNvPr>
          <p:cNvSpPr/>
          <p:nvPr/>
        </p:nvSpPr>
        <p:spPr>
          <a:xfrm>
            <a:off x="2949831" y="2311674"/>
            <a:ext cx="6610023" cy="373961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A32966-A850-4493-B902-5ED0F2D63748}"/>
              </a:ext>
            </a:extLst>
          </p:cNvPr>
          <p:cNvSpPr txBox="1"/>
          <p:nvPr/>
        </p:nvSpPr>
        <p:spPr>
          <a:xfrm>
            <a:off x="3285702" y="3509353"/>
            <a:ext cx="6327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thế nào là một con sông?</a:t>
            </a:r>
          </a:p>
        </p:txBody>
      </p:sp>
      <p:sp>
        <p:nvSpPr>
          <p:cNvPr id="27" name="Google Shape;147;p19">
            <a:extLst>
              <a:ext uri="{FF2B5EF4-FFF2-40B4-BE49-F238E27FC236}">
                <a16:creationId xmlns="" xmlns:a16="http://schemas.microsoft.com/office/drawing/2014/main" id="{B9D1CBAE-8375-469C-ABE8-481EEF1DB771}"/>
              </a:ext>
            </a:extLst>
          </p:cNvPr>
          <p:cNvSpPr txBox="1"/>
          <p:nvPr/>
        </p:nvSpPr>
        <p:spPr>
          <a:xfrm>
            <a:off x="526951" y="2384726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là dòng chảy thường xuyên, tương đối lớn trên bề mặt lục địa và đảo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4" grpId="0"/>
      <p:bldP spid="25" grpId="0" animBg="1"/>
      <p:bldP spid="25" grpId="1" animBg="1"/>
      <p:bldP spid="26" grpId="0"/>
      <p:bldP spid="26" grpId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ECBC521-6DE8-46B4-B18B-C2844B3A0C46}"/>
              </a:ext>
            </a:extLst>
          </p:cNvPr>
          <p:cNvGrpSpPr/>
          <p:nvPr/>
        </p:nvGrpSpPr>
        <p:grpSpPr>
          <a:xfrm>
            <a:off x="4322490" y="1834197"/>
            <a:ext cx="7869510" cy="4975161"/>
            <a:chOff x="4322490" y="1834197"/>
            <a:chExt cx="7869510" cy="497516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CB34F40-323F-47C0-9DC2-08303BFB7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268" t="26068" r="25611" b="34098"/>
            <a:stretch/>
          </p:blipFill>
          <p:spPr>
            <a:xfrm>
              <a:off x="4322490" y="1834197"/>
              <a:ext cx="7869510" cy="45301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5D27CDE-8162-44C0-8D73-BF2038814ADA}"/>
                </a:ext>
              </a:extLst>
            </p:cNvPr>
            <p:cNvSpPr txBox="1"/>
            <p:nvPr/>
          </p:nvSpPr>
          <p:spPr>
            <a:xfrm>
              <a:off x="6096000" y="6347693"/>
              <a:ext cx="4815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Mô hình hệ thống sông</a:t>
              </a: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F588AD6B-3728-4FD2-AA1F-716A1588B4E7}"/>
              </a:ext>
            </a:extLst>
          </p:cNvPr>
          <p:cNvSpPr/>
          <p:nvPr/>
        </p:nvSpPr>
        <p:spPr>
          <a:xfrm>
            <a:off x="253855" y="113462"/>
            <a:ext cx="6459238" cy="2794991"/>
          </a:xfrm>
          <a:prstGeom prst="wedgeRoundRectCallout">
            <a:avLst>
              <a:gd name="adj1" fmla="val 60456"/>
              <a:gd name="adj2" fmla="val 34670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8F15826-D7DF-493D-9360-E442B82872C1}"/>
              </a:ext>
            </a:extLst>
          </p:cNvPr>
          <p:cNvSpPr txBox="1"/>
          <p:nvPr/>
        </p:nvSpPr>
        <p:spPr>
          <a:xfrm>
            <a:off x="253854" y="265005"/>
            <a:ext cx="6459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mô tả các bộ phận chính của một dòng sông lớn?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08C77E0-0751-46CE-B56F-55329313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0634" r="14299" b="17523"/>
          <a:stretch/>
        </p:blipFill>
        <p:spPr>
          <a:xfrm flipH="1">
            <a:off x="176084" y="5475746"/>
            <a:ext cx="1237541" cy="138225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E6D93509-3749-4EE6-8495-EA69A3B330D0}"/>
              </a:ext>
            </a:extLst>
          </p:cNvPr>
          <p:cNvSpPr/>
          <p:nvPr/>
        </p:nvSpPr>
        <p:spPr>
          <a:xfrm>
            <a:off x="5459625" y="2236143"/>
            <a:ext cx="6006326" cy="3311217"/>
          </a:xfrm>
          <a:custGeom>
            <a:avLst/>
            <a:gdLst>
              <a:gd name="connsiteX0" fmla="*/ 3074775 w 6006326"/>
              <a:gd name="connsiteY0" fmla="*/ 3311217 h 3311217"/>
              <a:gd name="connsiteX1" fmla="*/ 2881735 w 6006326"/>
              <a:gd name="connsiteY1" fmla="*/ 2965777 h 3311217"/>
              <a:gd name="connsiteX2" fmla="*/ 2404215 w 6006326"/>
              <a:gd name="connsiteY2" fmla="*/ 2843857 h 3311217"/>
              <a:gd name="connsiteX3" fmla="*/ 1774295 w 6006326"/>
              <a:gd name="connsiteY3" fmla="*/ 2742257 h 3311217"/>
              <a:gd name="connsiteX4" fmla="*/ 443335 w 6006326"/>
              <a:gd name="connsiteY4" fmla="*/ 2213937 h 3311217"/>
              <a:gd name="connsiteX5" fmla="*/ 443335 w 6006326"/>
              <a:gd name="connsiteY5" fmla="*/ 2203777 h 3311217"/>
              <a:gd name="connsiteX6" fmla="*/ 16615 w 6006326"/>
              <a:gd name="connsiteY6" fmla="*/ 2081857 h 3311217"/>
              <a:gd name="connsiteX7" fmla="*/ 138535 w 6006326"/>
              <a:gd name="connsiteY7" fmla="*/ 1787217 h 3311217"/>
              <a:gd name="connsiteX8" fmla="*/ 616055 w 6006326"/>
              <a:gd name="connsiteY8" fmla="*/ 1624657 h 3311217"/>
              <a:gd name="connsiteX9" fmla="*/ 636375 w 6006326"/>
              <a:gd name="connsiteY9" fmla="*/ 1584017 h 3311217"/>
              <a:gd name="connsiteX10" fmla="*/ 849735 w 6006326"/>
              <a:gd name="connsiteY10" fmla="*/ 1167457 h 3311217"/>
              <a:gd name="connsiteX11" fmla="*/ 1469495 w 6006326"/>
              <a:gd name="connsiteY11" fmla="*/ 964257 h 3311217"/>
              <a:gd name="connsiteX12" fmla="*/ 1896215 w 6006326"/>
              <a:gd name="connsiteY12" fmla="*/ 151457 h 3311217"/>
              <a:gd name="connsiteX13" fmla="*/ 2190855 w 6006326"/>
              <a:gd name="connsiteY13" fmla="*/ 49857 h 3311217"/>
              <a:gd name="connsiteX14" fmla="*/ 3318615 w 6006326"/>
              <a:gd name="connsiteY14" fmla="*/ 720417 h 3311217"/>
              <a:gd name="connsiteX15" fmla="*/ 3359255 w 6006326"/>
              <a:gd name="connsiteY15" fmla="*/ 771217 h 3311217"/>
              <a:gd name="connsiteX16" fmla="*/ 4070455 w 6006326"/>
              <a:gd name="connsiteY16" fmla="*/ 212417 h 3311217"/>
              <a:gd name="connsiteX17" fmla="*/ 4527655 w 6006326"/>
              <a:gd name="connsiteY17" fmla="*/ 608657 h 3311217"/>
              <a:gd name="connsiteX18" fmla="*/ 4791815 w 6006326"/>
              <a:gd name="connsiteY18" fmla="*/ 872817 h 3311217"/>
              <a:gd name="connsiteX19" fmla="*/ 5055975 w 6006326"/>
              <a:gd name="connsiteY19" fmla="*/ 1136977 h 3311217"/>
              <a:gd name="connsiteX20" fmla="*/ 5411575 w 6006326"/>
              <a:gd name="connsiteY20" fmla="*/ 1045537 h 3311217"/>
              <a:gd name="connsiteX21" fmla="*/ 5828135 w 6006326"/>
              <a:gd name="connsiteY21" fmla="*/ 1126817 h 3311217"/>
              <a:gd name="connsiteX22" fmla="*/ 5970375 w 6006326"/>
              <a:gd name="connsiteY22" fmla="*/ 1441777 h 3311217"/>
              <a:gd name="connsiteX23" fmla="*/ 5188055 w 6006326"/>
              <a:gd name="connsiteY23" fmla="*/ 2742257 h 3311217"/>
              <a:gd name="connsiteX24" fmla="*/ 3979015 w 6006326"/>
              <a:gd name="connsiteY24" fmla="*/ 3067377 h 3311217"/>
              <a:gd name="connsiteX25" fmla="*/ 3979015 w 6006326"/>
              <a:gd name="connsiteY25" fmla="*/ 3077537 h 3311217"/>
              <a:gd name="connsiteX26" fmla="*/ 4100935 w 6006326"/>
              <a:gd name="connsiteY26" fmla="*/ 3047057 h 3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6326" h="3311217">
                <a:moveTo>
                  <a:pt x="3074775" y="3311217"/>
                </a:moveTo>
                <a:cubicBezTo>
                  <a:pt x="3034135" y="3177443"/>
                  <a:pt x="2993495" y="3043670"/>
                  <a:pt x="2881735" y="2965777"/>
                </a:cubicBezTo>
                <a:cubicBezTo>
                  <a:pt x="2769975" y="2887884"/>
                  <a:pt x="2588788" y="2881110"/>
                  <a:pt x="2404215" y="2843857"/>
                </a:cubicBezTo>
                <a:cubicBezTo>
                  <a:pt x="2219642" y="2806604"/>
                  <a:pt x="2101108" y="2847244"/>
                  <a:pt x="1774295" y="2742257"/>
                </a:cubicBezTo>
                <a:cubicBezTo>
                  <a:pt x="1447482" y="2637270"/>
                  <a:pt x="665162" y="2303684"/>
                  <a:pt x="443335" y="2213937"/>
                </a:cubicBezTo>
                <a:cubicBezTo>
                  <a:pt x="221508" y="2124190"/>
                  <a:pt x="514455" y="2225790"/>
                  <a:pt x="443335" y="2203777"/>
                </a:cubicBezTo>
                <a:cubicBezTo>
                  <a:pt x="372215" y="2181764"/>
                  <a:pt x="67415" y="2151284"/>
                  <a:pt x="16615" y="2081857"/>
                </a:cubicBezTo>
                <a:cubicBezTo>
                  <a:pt x="-34185" y="2012430"/>
                  <a:pt x="38628" y="1863417"/>
                  <a:pt x="138535" y="1787217"/>
                </a:cubicBezTo>
                <a:cubicBezTo>
                  <a:pt x="238442" y="1711017"/>
                  <a:pt x="533082" y="1658524"/>
                  <a:pt x="616055" y="1624657"/>
                </a:cubicBezTo>
                <a:cubicBezTo>
                  <a:pt x="699028" y="1590790"/>
                  <a:pt x="636375" y="1584017"/>
                  <a:pt x="636375" y="1584017"/>
                </a:cubicBezTo>
                <a:cubicBezTo>
                  <a:pt x="675322" y="1507817"/>
                  <a:pt x="710882" y="1270750"/>
                  <a:pt x="849735" y="1167457"/>
                </a:cubicBezTo>
                <a:cubicBezTo>
                  <a:pt x="988588" y="1064164"/>
                  <a:pt x="1295082" y="1133590"/>
                  <a:pt x="1469495" y="964257"/>
                </a:cubicBezTo>
                <a:cubicBezTo>
                  <a:pt x="1643908" y="794924"/>
                  <a:pt x="1775988" y="303857"/>
                  <a:pt x="1896215" y="151457"/>
                </a:cubicBezTo>
                <a:cubicBezTo>
                  <a:pt x="2016442" y="-943"/>
                  <a:pt x="1953788" y="-44970"/>
                  <a:pt x="2190855" y="49857"/>
                </a:cubicBezTo>
                <a:cubicBezTo>
                  <a:pt x="2427922" y="144684"/>
                  <a:pt x="3123882" y="600190"/>
                  <a:pt x="3318615" y="720417"/>
                </a:cubicBezTo>
                <a:cubicBezTo>
                  <a:pt x="3513348" y="840644"/>
                  <a:pt x="3233948" y="855884"/>
                  <a:pt x="3359255" y="771217"/>
                </a:cubicBezTo>
                <a:cubicBezTo>
                  <a:pt x="3484562" y="686550"/>
                  <a:pt x="3875722" y="239510"/>
                  <a:pt x="4070455" y="212417"/>
                </a:cubicBezTo>
                <a:cubicBezTo>
                  <a:pt x="4265188" y="185324"/>
                  <a:pt x="4407428" y="498590"/>
                  <a:pt x="4527655" y="608657"/>
                </a:cubicBezTo>
                <a:cubicBezTo>
                  <a:pt x="4647882" y="718724"/>
                  <a:pt x="4791815" y="872817"/>
                  <a:pt x="4791815" y="872817"/>
                </a:cubicBezTo>
                <a:cubicBezTo>
                  <a:pt x="4879868" y="960870"/>
                  <a:pt x="4952682" y="1108190"/>
                  <a:pt x="5055975" y="1136977"/>
                </a:cubicBezTo>
                <a:cubicBezTo>
                  <a:pt x="5159268" y="1165764"/>
                  <a:pt x="5282882" y="1047230"/>
                  <a:pt x="5411575" y="1045537"/>
                </a:cubicBezTo>
                <a:cubicBezTo>
                  <a:pt x="5540268" y="1043844"/>
                  <a:pt x="5735002" y="1060777"/>
                  <a:pt x="5828135" y="1126817"/>
                </a:cubicBezTo>
                <a:cubicBezTo>
                  <a:pt x="5921268" y="1192857"/>
                  <a:pt x="6077055" y="1172537"/>
                  <a:pt x="5970375" y="1441777"/>
                </a:cubicBezTo>
                <a:cubicBezTo>
                  <a:pt x="5863695" y="1711017"/>
                  <a:pt x="5519948" y="2471324"/>
                  <a:pt x="5188055" y="2742257"/>
                </a:cubicBezTo>
                <a:cubicBezTo>
                  <a:pt x="4856162" y="3013190"/>
                  <a:pt x="3979015" y="3067377"/>
                  <a:pt x="3979015" y="3067377"/>
                </a:cubicBezTo>
                <a:cubicBezTo>
                  <a:pt x="3777508" y="3123257"/>
                  <a:pt x="3958695" y="3080924"/>
                  <a:pt x="3979015" y="3077537"/>
                </a:cubicBezTo>
                <a:cubicBezTo>
                  <a:pt x="3999335" y="3074150"/>
                  <a:pt x="4050135" y="3060603"/>
                  <a:pt x="4100935" y="30470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1C84AC9-90BC-4607-A97B-9342ECE4AB3B}"/>
              </a:ext>
            </a:extLst>
          </p:cNvPr>
          <p:cNvSpPr/>
          <p:nvPr/>
        </p:nvSpPr>
        <p:spPr>
          <a:xfrm>
            <a:off x="0" y="31036"/>
            <a:ext cx="2237799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3EAE5F-469A-4AB6-8D8F-E92211E001E6}"/>
              </a:ext>
            </a:extLst>
          </p:cNvPr>
          <p:cNvSpPr txBox="1"/>
          <p:nvPr/>
        </p:nvSpPr>
        <p:spPr>
          <a:xfrm>
            <a:off x="157951" y="0"/>
            <a:ext cx="404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Sông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="" xmlns:a16="http://schemas.microsoft.com/office/drawing/2014/main" id="{9F232DB9-3A8A-4F42-8788-CD20C488B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9" y="9002"/>
            <a:ext cx="8885041" cy="6492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46515-0580-4D03-AB9B-11B2CA2C52E3}"/>
              </a:ext>
            </a:extLst>
          </p:cNvPr>
          <p:cNvSpPr txBox="1"/>
          <p:nvPr/>
        </p:nvSpPr>
        <p:spPr>
          <a:xfrm>
            <a:off x="3624549" y="6490222"/>
            <a:ext cx="8383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1.2 L</a:t>
            </a:r>
            <a:r>
              <a:rPr lang="vi-VN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tự nhiên vùng đồng bằng sông Cửu Long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1F9A376D-09FE-42A3-97C8-92747FFF14A9}"/>
              </a:ext>
            </a:extLst>
          </p:cNvPr>
          <p:cNvSpPr/>
          <p:nvPr/>
        </p:nvSpPr>
        <p:spPr>
          <a:xfrm>
            <a:off x="2704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7A2EEE-3F86-4B1E-B108-0383769B50F8}"/>
              </a:ext>
            </a:extLst>
          </p:cNvPr>
          <p:cNvSpPr txBox="1"/>
          <p:nvPr/>
        </p:nvSpPr>
        <p:spPr>
          <a:xfrm>
            <a:off x="67325" y="1700398"/>
            <a:ext cx="4761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lưu vực, các phụ lưu, chi lưu của sông Tiền và sông Hậu?</a:t>
            </a:r>
          </a:p>
        </p:txBody>
      </p:sp>
    </p:spTree>
    <p:extLst>
      <p:ext uri="{BB962C8B-B14F-4D97-AF65-F5344CB8AC3E}">
        <p14:creationId xmlns:p14="http://schemas.microsoft.com/office/powerpoint/2010/main" val="19094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3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2196EAD-E1E3-4B32-B96D-CE0F8D039ED2}"/>
              </a:ext>
            </a:extLst>
          </p:cNvPr>
          <p:cNvSpPr txBox="1"/>
          <p:nvPr/>
        </p:nvSpPr>
        <p:spPr>
          <a:xfrm>
            <a:off x="883920" y="642649"/>
            <a:ext cx="1060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mối quan hệ giữa mùa lũ của sông với nguồn cung cấp nước sông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E4F1C84F-1141-4269-8905-EA8298FAA03D}"/>
              </a:ext>
            </a:extLst>
          </p:cNvPr>
          <p:cNvSpPr/>
          <p:nvPr/>
        </p:nvSpPr>
        <p:spPr>
          <a:xfrm>
            <a:off x="3881120" y="60960"/>
            <a:ext cx="39522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D6D1FB16-86FB-462F-9C01-F5D46F12A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07803"/>
              </p:ext>
            </p:extLst>
          </p:nvPr>
        </p:nvGraphicFramePr>
        <p:xfrm>
          <a:off x="558800" y="2016888"/>
          <a:ext cx="11369040" cy="4698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7721">
                  <a:extLst>
                    <a:ext uri="{9D8B030D-6E8A-4147-A177-3AD203B41FA5}">
                      <a16:colId xmlns="" xmlns:a16="http://schemas.microsoft.com/office/drawing/2014/main" val="45900572"/>
                    </a:ext>
                  </a:extLst>
                </a:gridCol>
                <a:gridCol w="6271319">
                  <a:extLst>
                    <a:ext uri="{9D8B030D-6E8A-4147-A177-3AD203B41FA5}">
                      <a16:colId xmlns="" xmlns:a16="http://schemas.microsoft.com/office/drawing/2014/main" val="1664854989"/>
                    </a:ext>
                  </a:extLst>
                </a:gridCol>
              </a:tblGrid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0936370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919126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3335244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5216383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55329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24837D-691C-4376-B8FA-79970AF5DC98}"/>
              </a:ext>
            </a:extLst>
          </p:cNvPr>
          <p:cNvSpPr txBox="1"/>
          <p:nvPr/>
        </p:nvSpPr>
        <p:spPr>
          <a:xfrm>
            <a:off x="792480" y="2255388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cung cấp n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DC437B4-8308-49A1-B80B-2A0829B4DA6C}"/>
              </a:ext>
            </a:extLst>
          </p:cNvPr>
          <p:cNvSpPr txBox="1"/>
          <p:nvPr/>
        </p:nvSpPr>
        <p:spPr>
          <a:xfrm>
            <a:off x="6969760" y="227921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mùa lũ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9D3E7B-E171-4DD1-8827-733B70452ED7}"/>
              </a:ext>
            </a:extLst>
          </p:cNvPr>
          <p:cNvSpPr txBox="1"/>
          <p:nvPr/>
        </p:nvSpPr>
        <p:spPr>
          <a:xfrm>
            <a:off x="792480" y="3177121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n</a:t>
            </a:r>
            <a:r>
              <a:rPr lang="vi-VN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6C94F7-E270-4CD5-88F0-1DA6A2FB058D}"/>
              </a:ext>
            </a:extLst>
          </p:cNvPr>
          <p:cNvSpPr txBox="1"/>
          <p:nvPr/>
        </p:nvSpPr>
        <p:spPr>
          <a:xfrm>
            <a:off x="792480" y="4098853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tuyết 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AF8B8A-F267-487A-82D7-C10EE3064B33}"/>
              </a:ext>
            </a:extLst>
          </p:cNvPr>
          <p:cNvSpPr txBox="1"/>
          <p:nvPr/>
        </p:nvSpPr>
        <p:spPr>
          <a:xfrm>
            <a:off x="792480" y="502058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băng tan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1FB6FBB-B44E-4E2F-90B2-21FC99DC548F}"/>
              </a:ext>
            </a:extLst>
          </p:cNvPr>
          <p:cNvSpPr txBox="1"/>
          <p:nvPr/>
        </p:nvSpPr>
        <p:spPr>
          <a:xfrm>
            <a:off x="792480" y="5942317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nguồn cấp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08E78BD-CC31-4CF0-824D-7C00E96BDEA5}"/>
              </a:ext>
            </a:extLst>
          </p:cNvPr>
          <p:cNvSpPr txBox="1"/>
          <p:nvPr/>
        </p:nvSpPr>
        <p:spPr>
          <a:xfrm>
            <a:off x="5900359" y="314724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mưa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55BF9CC-82A0-4517-9F97-EE81BEC402C3}"/>
              </a:ext>
            </a:extLst>
          </p:cNvPr>
          <p:cNvSpPr txBox="1"/>
          <p:nvPr/>
        </p:nvSpPr>
        <p:spPr>
          <a:xfrm>
            <a:off x="5900359" y="405559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xuân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1A0C980-C383-4C62-832A-CA2FB5C8ADEB}"/>
              </a:ext>
            </a:extLst>
          </p:cNvPr>
          <p:cNvSpPr txBox="1"/>
          <p:nvPr/>
        </p:nvSpPr>
        <p:spPr>
          <a:xfrm>
            <a:off x="5900359" y="4930587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vào đầu mùa hạ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EDC0665-2796-465A-BBCB-B6BC28C83C50}"/>
              </a:ext>
            </a:extLst>
          </p:cNvPr>
          <p:cNvSpPr txBox="1"/>
          <p:nvPr/>
        </p:nvSpPr>
        <p:spPr>
          <a:xfrm>
            <a:off x="5857240" y="5838937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 tạp,có nhiều mùa lũ</a:t>
            </a:r>
          </a:p>
        </p:txBody>
      </p:sp>
    </p:spTree>
    <p:extLst>
      <p:ext uri="{BB962C8B-B14F-4D97-AF65-F5344CB8AC3E}">
        <p14:creationId xmlns:p14="http://schemas.microsoft.com/office/powerpoint/2010/main" val="15885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- </a:t>
            </a:r>
            <a:r>
              <a:rPr lang="en-US" sz="4400" dirty="0" err="1"/>
              <a:t>Sông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giá</a:t>
            </a:r>
            <a:r>
              <a:rPr lang="en-US" sz="4400" dirty="0"/>
              <a:t> </a:t>
            </a:r>
            <a:r>
              <a:rPr lang="en-US" sz="4400" dirty="0" err="1"/>
              <a:t>trị</a:t>
            </a:r>
            <a:r>
              <a:rPr lang="en-US" sz="4400" dirty="0"/>
              <a:t> </a:t>
            </a:r>
            <a:r>
              <a:rPr lang="en-US" sz="4400" dirty="0" err="1"/>
              <a:t>như</a:t>
            </a:r>
            <a:r>
              <a:rPr lang="en-US" sz="4400" dirty="0"/>
              <a:t>: </a:t>
            </a:r>
            <a:r>
              <a:rPr lang="en-US" sz="4400" dirty="0" err="1"/>
              <a:t>giao</a:t>
            </a:r>
            <a:r>
              <a:rPr lang="en-US" sz="4400" dirty="0"/>
              <a:t> </a:t>
            </a:r>
            <a:r>
              <a:rPr lang="en-US" sz="4400" dirty="0" err="1"/>
              <a:t>thông</a:t>
            </a:r>
            <a:r>
              <a:rPr lang="en-US" sz="4400" dirty="0"/>
              <a:t>, </a:t>
            </a:r>
            <a:r>
              <a:rPr lang="en-US" sz="4400" dirty="0" err="1"/>
              <a:t>thủy</a:t>
            </a:r>
            <a:r>
              <a:rPr lang="en-US" sz="4400" dirty="0"/>
              <a:t> </a:t>
            </a:r>
            <a:r>
              <a:rPr lang="en-US" sz="4400" dirty="0" err="1"/>
              <a:t>sản</a:t>
            </a:r>
            <a:r>
              <a:rPr lang="en-US" sz="4400" dirty="0"/>
              <a:t>, </a:t>
            </a:r>
            <a:r>
              <a:rPr lang="en-US" sz="4400" dirty="0" err="1"/>
              <a:t>cung</a:t>
            </a:r>
            <a:r>
              <a:rPr lang="en-US" sz="4400" dirty="0"/>
              <a:t> </a:t>
            </a:r>
            <a:r>
              <a:rPr lang="en-US" sz="4400" dirty="0" err="1"/>
              <a:t>cấp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ngọt</a:t>
            </a:r>
            <a:r>
              <a:rPr lang="en-US" sz="4400" dirty="0"/>
              <a:t>, </a:t>
            </a:r>
            <a:r>
              <a:rPr lang="en-US" sz="4400" dirty="0" err="1"/>
              <a:t>bồi</a:t>
            </a:r>
            <a:r>
              <a:rPr lang="en-US" sz="4400" dirty="0"/>
              <a:t> </a:t>
            </a:r>
            <a:r>
              <a:rPr lang="en-US" sz="4400" dirty="0" err="1"/>
              <a:t>tụ</a:t>
            </a:r>
            <a:r>
              <a:rPr lang="en-US" sz="4400" dirty="0"/>
              <a:t> </a:t>
            </a:r>
            <a:r>
              <a:rPr lang="en-US" sz="4400" dirty="0" err="1"/>
              <a:t>phù</a:t>
            </a:r>
            <a:r>
              <a:rPr lang="en-US" sz="4400" dirty="0"/>
              <a:t> </a:t>
            </a:r>
            <a:r>
              <a:rPr lang="en-US" sz="4400" dirty="0" err="1"/>
              <a:t>sa</a:t>
            </a:r>
            <a:r>
              <a:rPr lang="en-US" sz="4400" dirty="0"/>
              <a:t>,…</a:t>
            </a:r>
          </a:p>
          <a:p>
            <a:pPr marL="0" indent="0">
              <a:buNone/>
            </a:pPr>
            <a:r>
              <a:rPr lang="en-US" sz="4400" dirty="0"/>
              <a:t>- </a:t>
            </a:r>
            <a:r>
              <a:rPr lang="en-US" sz="4400" dirty="0" err="1"/>
              <a:t>Tác</a:t>
            </a:r>
            <a:r>
              <a:rPr lang="en-US" sz="4400" dirty="0"/>
              <a:t> </a:t>
            </a:r>
            <a:r>
              <a:rPr lang="en-US" sz="4400" dirty="0" err="1"/>
              <a:t>hại</a:t>
            </a:r>
            <a:r>
              <a:rPr lang="en-US" sz="4400" dirty="0"/>
              <a:t>: </a:t>
            </a:r>
            <a:r>
              <a:rPr lang="en-US" sz="4400" dirty="0" err="1"/>
              <a:t>lũ</a:t>
            </a:r>
            <a:r>
              <a:rPr lang="en-US" sz="4400" dirty="0"/>
              <a:t> </a:t>
            </a:r>
            <a:r>
              <a:rPr lang="en-US" sz="4400" dirty="0" err="1"/>
              <a:t>lụt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9499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1131</Words>
  <Application>Microsoft Office PowerPoint</Application>
  <PresentationFormat>Widescreen</PresentationFormat>
  <Paragraphs>161</Paragraphs>
  <Slides>30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Kids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51</cp:revision>
  <dcterms:created xsi:type="dcterms:W3CDTF">2021-07-28T13:19:40Z</dcterms:created>
  <dcterms:modified xsi:type="dcterms:W3CDTF">2024-02-26T01:12:06Z</dcterms:modified>
</cp:coreProperties>
</file>