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7" r:id="rId2"/>
    <p:sldId id="263" r:id="rId3"/>
    <p:sldId id="259" r:id="rId4"/>
    <p:sldId id="260" r:id="rId5"/>
    <p:sldId id="275" r:id="rId6"/>
    <p:sldId id="271" r:id="rId7"/>
    <p:sldId id="256" r:id="rId8"/>
    <p:sldId id="273" r:id="rId9"/>
    <p:sldId id="276" r:id="rId10"/>
    <p:sldId id="274" r:id="rId11"/>
    <p:sldId id="272" r:id="rId12"/>
    <p:sldId id="299" r:id="rId13"/>
    <p:sldId id="264" r:id="rId14"/>
    <p:sldId id="301" r:id="rId15"/>
    <p:sldId id="302" r:id="rId16"/>
    <p:sldId id="258" r:id="rId17"/>
    <p:sldId id="303" r:id="rId18"/>
    <p:sldId id="304" r:id="rId19"/>
    <p:sldId id="345" r:id="rId20"/>
    <p:sldId id="317" r:id="rId21"/>
    <p:sldId id="346" r:id="rId22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88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79BFEC-348E-486E-A8B1-1565D80BC3BB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DD1875-F4A1-4528-BFA4-52198DF193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336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55437-0B4F-4807-BC1A-6FEED68F407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9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B55437-0B4F-4807-BC1A-6FEED68F407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721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</a:t>
            </a:r>
            <a:r>
              <a:rPr lang="vi-VN"/>
              <a:t>ư</a:t>
            </a:r>
            <a:r>
              <a:rPr lang="en-US"/>
              <a:t>ớc trong thiên nhiên ko  ngừng vận động mà chuyển từ trạng thái này sang trạng thái khác. Hỏi thêm hs các trạng thái khác nhau của n</a:t>
            </a:r>
            <a:r>
              <a:rPr lang="vi-VN"/>
              <a:t>ư</a:t>
            </a:r>
            <a:r>
              <a:rPr lang="en-US"/>
              <a:t>ớc trong khí quyển:rắn, lỏng, khí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D1875-F4A1-4528-BFA4-52198DF1937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426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</a:t>
            </a:r>
            <a:r>
              <a:rPr lang="vi-VN"/>
              <a:t>ư</a:t>
            </a:r>
            <a:r>
              <a:rPr lang="en-US"/>
              <a:t>ớc luôn chuyển động trên Trái Đất theo những chu trình khép kín gọi là vòng tuần hoàn  n</a:t>
            </a:r>
            <a:r>
              <a:rPr lang="vi-VN"/>
              <a:t>ư</a:t>
            </a:r>
            <a:r>
              <a:rPr lang="en-US"/>
              <a:t>ớc gồm vòng tuần hoàn nhỏ và vòng tuần hoàn lớn. Vòng tuần hoàn lớn có 4 giai đoạn: bốc h</a:t>
            </a:r>
            <a:r>
              <a:rPr lang="vi-VN"/>
              <a:t>ơ</a:t>
            </a:r>
            <a:r>
              <a:rPr lang="en-US"/>
              <a:t>i, n</a:t>
            </a:r>
            <a:r>
              <a:rPr lang="vi-VN"/>
              <a:t>ư</a:t>
            </a:r>
            <a:r>
              <a:rPr lang="en-US"/>
              <a:t>ớc r</a:t>
            </a:r>
            <a:r>
              <a:rPr lang="vi-VN"/>
              <a:t>ơ</a:t>
            </a:r>
            <a:r>
              <a:rPr lang="en-US"/>
              <a:t>i ,thấm và dòng chảy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D1875-F4A1-4528-BFA4-52198DF1937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4045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 án nào kích bông hoa đó thầy cô nhé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D1875-F4A1-4528-BFA4-52198DF193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76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Chọn đáp án kích vào bông hoa nhé thầy cô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DD1875-F4A1-4528-BFA4-52198DF1937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087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Hoàn</a:t>
            </a:r>
            <a:r>
              <a:rPr lang="en-US" baseline="0"/>
              <a:t> thành bài nào GV linh động viết vào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7F0B64C-F99D-4875-B5C8-ED5FC3D3013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6483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04090-F75A-4967-8EAE-BA65A1D10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CD372-8A97-4347-A356-8B6168996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73CD-7F51-4718-9FF7-B860F418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449A2-B398-494E-8EE2-903A86B4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4E84B-BD2B-421C-9ED4-84209C71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290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9B1D2D-703C-45C0-8AD3-D2185AADD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45FC47-351C-432F-BF1D-29A633116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B9AA5E9-18C4-48E3-8A4D-E6E8B6FBA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4865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D242-30B0-44B1-9823-C306FA843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C267E2-8636-4AEE-B272-09260795A3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E234B7-4C34-4C6C-9554-4680DFDAAE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810DC-0D0F-49D9-8075-3A25466FC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BA7EDF-14AB-464D-936E-B667C9BBB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2CACF2-69D5-453C-B088-11353DD8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6117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57A68-72BC-458C-92B6-F6FEC8254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C77879-A321-4CC8-AFE8-BE9249817C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54252F-B5A8-4680-8879-8FD9296FD3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DE3956-E672-4977-8B3B-7AED97F3D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B32F34-67C6-4175-BCFF-C218FE54D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23390E-3ED5-4A07-8E14-8A239A890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6163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0AB8E-7D2F-4461-A193-958288D0D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31B781-48ED-4DAC-86CF-D10FDF32EA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02054-A597-4C8D-9C80-D22B0355C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A6951-E2DE-48B0-8980-D1872A7AB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9D04E-6C62-4972-9538-963D905A7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133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65AE28-90AC-48EF-8D24-439988F463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1DF381-9F3F-4AB5-BF27-FEC0563162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A629B-7112-4723-BF7D-C30078A6D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59476-9129-4F90-A9B1-49815F09D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7E4BB-219C-4E52-940C-ABBA8FFE66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60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04090-F75A-4967-8EAE-BA65A1D10F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0CD372-8A97-4347-A356-8B61689965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873CD-7F51-4718-9FF7-B860F418E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449A2-B398-494E-8EE2-903A86B40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4E84B-BD2B-421C-9ED4-84209C71E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26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BA66-72F5-4A34-BC85-C51FDE42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AF221-B570-4301-9B31-6839694CD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DEA12-C8AC-490D-8B64-039F48A3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C7A63-1771-4664-8643-29B2BA6B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ADED-7714-4AB8-8091-8FD18BEE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7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BA66-72F5-4A34-BC85-C51FDE42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AF221-B570-4301-9B31-6839694CD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DEA12-C8AC-490D-8B64-039F48A3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C7A63-1771-4664-8643-29B2BA6B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ADED-7714-4AB8-8091-8FD18BEE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37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4BA66-72F5-4A34-BC85-C51FDE422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AF221-B570-4301-9B31-6839694CD2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DEA12-C8AC-490D-8B64-039F48A3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2C7A63-1771-4664-8643-29B2BA6BC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ADED-7714-4AB8-8091-8FD18BEE0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262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6407A-AB19-4470-B92A-328E6D725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F2B2F7-C038-4CDD-94F3-BD5DF4CBD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F48988-B30E-436D-BD90-77B32E0E8C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D4E56-6768-43BF-8222-BA77A3C3A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939D8B-D611-489D-899A-A1A3D9EEF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572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20A12-9620-45D8-9E94-D121B82518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634A4-D715-4DFB-98F0-1EDC52AB61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24567-8380-4274-B8C7-9918091F7E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7171AD-1CBC-4D09-9392-7C50DE854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9AAEAD-5F92-4156-BC37-DA4B3C76B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2092E5-5192-4AEA-90E8-748A25C6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542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D305F-6A69-4E1F-A5A2-539F0C779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5A8098-34F6-44ED-BCCF-D98480A6C8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881577-C002-4783-A70C-E424EA1AA2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32A1DD3-2060-481A-9797-EE00888B00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09CDA0-63B2-49C5-A2EA-2A6E56C5D1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5B0935-427D-4C22-A209-012C54460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ABA16C-B3ED-44A8-8CAC-076A773D7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E53AE8-C05F-412C-88D4-34DD6188A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614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6C2FF-B342-43B2-8AEB-D3CE539FA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222852-07A0-4CD1-85B8-B01D2A3E5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35D335-D908-465C-9E92-544107A91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7C104A-154A-4BAF-8DBD-2A8AA21FDD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8089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D262EA-875F-4FA2-ACFD-66DDC9F55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3100B8-0EE1-4564-AF28-6FE13332FF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272EF-EAC4-464D-B382-F113BD5FD3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BF16C-D93A-4829-A27B-3BA39BE68FED}" type="datetimeFigureOut">
              <a:rPr lang="en-US" smtClean="0"/>
              <a:t>2/11/2025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C6A7DD-B472-4CE0-A211-72CA9E170F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1C1E-D1D2-4CBB-ADA1-4A59F64AD9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665ED-364A-4A6E-83D2-54B3B603E9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589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2" r:id="rId4"/>
    <p:sldLayoutId id="2147483661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6.gif"/><Relationship Id="rId4" Type="http://schemas.openxmlformats.org/officeDocument/2006/relationships/audio" Target="../media/audio3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gif"/><Relationship Id="rId5" Type="http://schemas.openxmlformats.org/officeDocument/2006/relationships/image" Target="../media/image16.gif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6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6709578-9C91-407F-8645-F392348EFD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7" t="16297" r="22084" b="6074"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B57F277-9851-45D5-8CE0-F3F1EB469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79202"/>
            <a:ext cx="12637499" cy="108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7549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30B33E-1647-449B-969E-37EAAA934981}"/>
              </a:ext>
            </a:extLst>
          </p:cNvPr>
          <p:cNvSpPr txBox="1"/>
          <p:nvPr/>
        </p:nvSpPr>
        <p:spPr>
          <a:xfrm>
            <a:off x="1505957" y="1446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D61B3D-8F32-44A3-93DB-1120BFC80CFB}"/>
              </a:ext>
            </a:extLst>
          </p:cNvPr>
          <p:cNvSpPr/>
          <p:nvPr/>
        </p:nvSpPr>
        <p:spPr>
          <a:xfrm>
            <a:off x="651743" y="120399"/>
            <a:ext cx="9516140" cy="8309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218404-91D1-48DE-A8A4-BBC9EAB2E496}"/>
              </a:ext>
            </a:extLst>
          </p:cNvPr>
          <p:cNvSpPr/>
          <p:nvPr/>
        </p:nvSpPr>
        <p:spPr>
          <a:xfrm>
            <a:off x="60914" y="73540"/>
            <a:ext cx="989865" cy="979456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7A6920-10C9-4BF6-88ED-31AE4682B2E2}"/>
              </a:ext>
            </a:extLst>
          </p:cNvPr>
          <p:cNvSpPr txBox="1"/>
          <p:nvPr/>
        </p:nvSpPr>
        <p:spPr>
          <a:xfrm>
            <a:off x="1282144" y="130558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BEB3D653-1C03-4788-8B9F-96029601F306}"/>
              </a:ext>
            </a:extLst>
          </p:cNvPr>
          <p:cNvSpPr/>
          <p:nvPr/>
        </p:nvSpPr>
        <p:spPr>
          <a:xfrm>
            <a:off x="1952109" y="1132848"/>
            <a:ext cx="7953003" cy="2488965"/>
          </a:xfrm>
          <a:prstGeom prst="wedgeRoundRectCallout">
            <a:avLst>
              <a:gd name="adj1" fmla="val -12544"/>
              <a:gd name="adj2" fmla="val 9130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71BF53-02DC-4CC3-93A1-912331584BAC}"/>
              </a:ext>
            </a:extLst>
          </p:cNvPr>
          <p:cNvSpPr txBox="1"/>
          <p:nvPr/>
        </p:nvSpPr>
        <p:spPr>
          <a:xfrm>
            <a:off x="2074029" y="1305342"/>
            <a:ext cx="747468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thông tin SGK,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 xét đặc tính của n</a:t>
            </a:r>
            <a:r>
              <a:rPr lang="vi-VN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4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trong thiên nhiên ?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6EB7C089-05B7-47F6-BCCD-368EC4BDA7CD}"/>
              </a:ext>
            </a:extLst>
          </p:cNvPr>
          <p:cNvSpPr/>
          <p:nvPr/>
        </p:nvSpPr>
        <p:spPr>
          <a:xfrm>
            <a:off x="1885507" y="1042529"/>
            <a:ext cx="8420986" cy="5488232"/>
          </a:xfrm>
          <a:prstGeom prst="cloud">
            <a:avLst/>
          </a:prstGeom>
          <a:pattFill prst="pct25">
            <a:fgClr>
              <a:srgbClr val="00B050"/>
            </a:fgClr>
            <a:bgClr>
              <a:schemeClr val="bg1"/>
            </a:bgClr>
          </a:patt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67BFCE-C205-4723-A481-DA381E227D64}"/>
              </a:ext>
            </a:extLst>
          </p:cNvPr>
          <p:cNvSpPr txBox="1"/>
          <p:nvPr/>
        </p:nvSpPr>
        <p:spPr>
          <a:xfrm>
            <a:off x="2405380" y="2688997"/>
            <a:ext cx="72339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có thể chuyển trạng thái nh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nào, bằng cách nào?</a:t>
            </a:r>
          </a:p>
        </p:txBody>
      </p:sp>
    </p:spTree>
    <p:extLst>
      <p:ext uri="{BB962C8B-B14F-4D97-AF65-F5344CB8AC3E}">
        <p14:creationId xmlns:p14="http://schemas.microsoft.com/office/powerpoint/2010/main" val="22089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/>
      <p:bldP spid="2" grpId="0" animBg="1"/>
      <p:bldP spid="2" grpId="1" animBg="1"/>
      <p:bldP spid="3" grpId="0"/>
      <p:bldP spid="3" grpId="1"/>
      <p:bldP spid="12" grpId="0" animBg="1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30B33E-1647-449B-969E-37EAAA934981}"/>
              </a:ext>
            </a:extLst>
          </p:cNvPr>
          <p:cNvSpPr txBox="1"/>
          <p:nvPr/>
        </p:nvSpPr>
        <p:spPr>
          <a:xfrm>
            <a:off x="1505957" y="1446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D61B3D-8F32-44A3-93DB-1120BFC80CFB}"/>
              </a:ext>
            </a:extLst>
          </p:cNvPr>
          <p:cNvSpPr/>
          <p:nvPr/>
        </p:nvSpPr>
        <p:spPr>
          <a:xfrm>
            <a:off x="651743" y="120399"/>
            <a:ext cx="9516140" cy="8309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218404-91D1-48DE-A8A4-BBC9EAB2E496}"/>
              </a:ext>
            </a:extLst>
          </p:cNvPr>
          <p:cNvSpPr/>
          <p:nvPr/>
        </p:nvSpPr>
        <p:spPr>
          <a:xfrm>
            <a:off x="60914" y="73540"/>
            <a:ext cx="989865" cy="979456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7A6920-10C9-4BF6-88ED-31AE4682B2E2}"/>
              </a:ext>
            </a:extLst>
          </p:cNvPr>
          <p:cNvSpPr txBox="1"/>
          <p:nvPr/>
        </p:nvSpPr>
        <p:spPr>
          <a:xfrm>
            <a:off x="1282144" y="130558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A01A8AD-6267-4AFA-ADAB-FB5997D12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1" t="26047" r="27267" b="18604"/>
          <a:stretch/>
        </p:blipFill>
        <p:spPr>
          <a:xfrm>
            <a:off x="4254409" y="1159321"/>
            <a:ext cx="7774172" cy="534755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5A7485-078F-4526-B4F8-E8203A1204B0}"/>
              </a:ext>
            </a:extLst>
          </p:cNvPr>
          <p:cNvSpPr txBox="1"/>
          <p:nvPr/>
        </p:nvSpPr>
        <p:spPr>
          <a:xfrm>
            <a:off x="5329267" y="6502660"/>
            <a:ext cx="61734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2. Vòng tuần hoàn lớn của n</a:t>
            </a:r>
            <a:r>
              <a:rPr lang="vi-VN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9B9DF0E7-995B-40AE-B387-D63F1685CABC}"/>
              </a:ext>
            </a:extLst>
          </p:cNvPr>
          <p:cNvSpPr/>
          <p:nvPr/>
        </p:nvSpPr>
        <p:spPr>
          <a:xfrm>
            <a:off x="60914" y="1578935"/>
            <a:ext cx="3441792" cy="3125972"/>
          </a:xfrm>
          <a:prstGeom prst="wedgeEllipseCallout">
            <a:avLst>
              <a:gd name="adj1" fmla="val 104281"/>
              <a:gd name="adj2" fmla="val 63860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6705EC-7434-4F71-96C0-683D5566B1D0}"/>
              </a:ext>
            </a:extLst>
          </p:cNvPr>
          <p:cNvSpPr txBox="1"/>
          <p:nvPr/>
        </p:nvSpPr>
        <p:spPr>
          <a:xfrm>
            <a:off x="372140" y="2158409"/>
            <a:ext cx="304091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mưa r</a:t>
            </a:r>
            <a:r>
              <a:rPr lang="vi-VN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2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xuống bế mặt đất sẽ tồn tại ở những đâu?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D1B4B4E-2AF8-48C3-899D-2FF531FF8839}"/>
              </a:ext>
            </a:extLst>
          </p:cNvPr>
          <p:cNvSpPr/>
          <p:nvPr/>
        </p:nvSpPr>
        <p:spPr>
          <a:xfrm>
            <a:off x="163419" y="2307841"/>
            <a:ext cx="3690036" cy="1716718"/>
          </a:xfrm>
          <a:prstGeom prst="wedgeRoundRectCallout">
            <a:avLst>
              <a:gd name="adj1" fmla="val 87239"/>
              <a:gd name="adj2" fmla="val 36864"/>
              <a:gd name="adj3" fmla="val 16667"/>
            </a:avLst>
          </a:prstGeom>
          <a:pattFill prst="pct25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E5DB21-BFE9-420E-985A-452FDA647A84}"/>
              </a:ext>
            </a:extLst>
          </p:cNvPr>
          <p:cNvSpPr txBox="1"/>
          <p:nvPr/>
        </p:nvSpPr>
        <p:spPr>
          <a:xfrm>
            <a:off x="221037" y="2385180"/>
            <a:ext cx="37097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 tả vòng tuần hoàn lớn của nước?</a:t>
            </a:r>
          </a:p>
        </p:txBody>
      </p:sp>
    </p:spTree>
    <p:extLst>
      <p:ext uri="{BB962C8B-B14F-4D97-AF65-F5344CB8AC3E}">
        <p14:creationId xmlns:p14="http://schemas.microsoft.com/office/powerpoint/2010/main" val="1427355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/>
      <p:bldP spid="5" grpId="1"/>
      <p:bldP spid="10" grpId="0" animBg="1"/>
      <p:bldP spid="10" grpId="1" animBg="1"/>
      <p:bldP spid="11" grpId="0"/>
      <p:bldP spid="1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830B33E-1647-449B-969E-37EAAA934981}"/>
              </a:ext>
            </a:extLst>
          </p:cNvPr>
          <p:cNvSpPr txBox="1"/>
          <p:nvPr/>
        </p:nvSpPr>
        <p:spPr>
          <a:xfrm>
            <a:off x="1505957" y="1446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7D61B3D-8F32-44A3-93DB-1120BFC80CFB}"/>
              </a:ext>
            </a:extLst>
          </p:cNvPr>
          <p:cNvSpPr/>
          <p:nvPr/>
        </p:nvSpPr>
        <p:spPr>
          <a:xfrm>
            <a:off x="651743" y="120399"/>
            <a:ext cx="9516140" cy="83099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218404-91D1-48DE-A8A4-BBC9EAB2E496}"/>
              </a:ext>
            </a:extLst>
          </p:cNvPr>
          <p:cNvSpPr/>
          <p:nvPr/>
        </p:nvSpPr>
        <p:spPr>
          <a:xfrm>
            <a:off x="60914" y="73540"/>
            <a:ext cx="989865" cy="979456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F7A6920-10C9-4BF6-88ED-31AE4682B2E2}"/>
              </a:ext>
            </a:extLst>
          </p:cNvPr>
          <p:cNvSpPr txBox="1"/>
          <p:nvPr/>
        </p:nvSpPr>
        <p:spPr>
          <a:xfrm>
            <a:off x="1282144" y="130558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id="{79638934-0454-474B-8D66-67A460BECDE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90" y="1415475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147;p19">
            <a:extLst>
              <a:ext uri="{FF2B5EF4-FFF2-40B4-BE49-F238E27FC236}">
                <a16:creationId xmlns:a16="http://schemas.microsoft.com/office/drawing/2014/main" id="{F337CC30-0206-452E-84AC-E2FB53B12A7C}"/>
              </a:ext>
            </a:extLst>
          </p:cNvPr>
          <p:cNvSpPr txBox="1"/>
          <p:nvPr/>
        </p:nvSpPr>
        <p:spPr>
          <a:xfrm>
            <a:off x="239522" y="1836591"/>
            <a:ext cx="12451910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Nước trong thiên nhiên không ngừng vận động và chuyển từ trạng thái này sang trạng thái khác, tạo nên vòng tuần hoàn.</a:t>
            </a:r>
          </a:p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Vòng tuần hoàn lớn trải qua 4 giai đoạn:</a:t>
            </a:r>
          </a:p>
          <a:p>
            <a:r>
              <a:rPr lang="en-US" sz="48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bốc hơi, nước rơi, dòng chảy, thấm.</a:t>
            </a: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0651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A7242C-4CFC-44D2-B7E7-63D527A089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17" t="23775" r="29166" b="21182"/>
          <a:stretch/>
        </p:blipFill>
        <p:spPr>
          <a:xfrm>
            <a:off x="0" y="-54703"/>
            <a:ext cx="12192000" cy="70035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855A3E-DA5B-4983-ADF1-97941BD48C2F}"/>
              </a:ext>
            </a:extLst>
          </p:cNvPr>
          <p:cNvSpPr txBox="1"/>
          <p:nvPr/>
        </p:nvSpPr>
        <p:spPr>
          <a:xfrm>
            <a:off x="1527999" y="532670"/>
            <a:ext cx="9132176" cy="1523128"/>
          </a:xfrm>
          <a:prstGeom prst="rect">
            <a:avLst/>
          </a:prstGeom>
          <a:noFill/>
          <a:ln w="57150">
            <a:noFill/>
          </a:ln>
        </p:spPr>
        <p:txBody>
          <a:bodyPr wrap="square" lIns="91078" tIns="45539" rIns="91078" bIns="45539" rtlCol="0">
            <a:spAutoFit/>
          </a:bodyPr>
          <a:lstStyle/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599"/>
              </a:spcBef>
            </a:pP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ea typeface="Kids" pitchFamily="2" charset="0"/>
                <a:cs typeface="Arial" panose="020B0604020202020204" pitchFamily="34" charset="0"/>
              </a:rPr>
              <a:t> VÀ VẬN DỤNG</a:t>
            </a:r>
          </a:p>
        </p:txBody>
      </p:sp>
    </p:spTree>
    <p:extLst>
      <p:ext uri="{BB962C8B-B14F-4D97-AF65-F5344CB8AC3E}">
        <p14:creationId xmlns:p14="http://schemas.microsoft.com/office/powerpoint/2010/main" val="3773924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7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>
                <a:latin typeface="Arial" panose="020B0604020202020204" pitchFamily="34" charset="0"/>
                <a:cs typeface="Arial" panose="020B0604020202020204" pitchFamily="34" charset="0"/>
              </a:rPr>
              <a:t>Nước từ ao hồ, sông, biển bốc hơi lên tạo thành gì?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33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Hơi nước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6788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Mưa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9161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Mây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12551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Gió</a:t>
            </a:r>
          </a:p>
        </p:txBody>
      </p:sp>
    </p:spTree>
    <p:extLst>
      <p:ext uri="{BB962C8B-B14F-4D97-AF65-F5344CB8AC3E}">
        <p14:creationId xmlns:p14="http://schemas.microsoft.com/office/powerpoint/2010/main" val="3005916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Hơi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nước gặp lạnh và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ngưng tụ tạo thành gì?</a:t>
            </a:r>
            <a:endParaRPr kumimoji="0" lang="en-US" sz="40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Hạt mưa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Đám mây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110501" y="5724063"/>
            <a:ext cx="272321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307664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3200" noProof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 ngầm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21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031" y="378775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17319" y="409338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trong thủy quyển ở dạng nào nhiều nhất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1653352" y="2649334"/>
            <a:ext cx="3609528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ngọt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1653353" y="3787751"/>
            <a:ext cx="3721287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Nước dưới đất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898137" y="2752674"/>
            <a:ext cx="345490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Nước mặn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7664" y="3900477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898137" y="3752075"/>
            <a:ext cx="3531101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D. Nước</a:t>
            </a:r>
            <a:r>
              <a:rPr kumimoji="0" lang="en-US" sz="32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sông, hồ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22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Chiếm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tỉ lệ lớn nhất trong nước ngọt trên Trái Đất là?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4792" y="5724063"/>
            <a:ext cx="2934336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A. Nước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dưới đất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Nước</a:t>
            </a:r>
            <a:r>
              <a:rPr kumimoji="0" lang="en-US" sz="28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sông, hồ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319391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Hơi nước trong khí quyển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9251381" y="5670231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Băng</a:t>
            </a:r>
          </a:p>
        </p:txBody>
      </p:sp>
    </p:spTree>
    <p:extLst>
      <p:ext uri="{BB962C8B-B14F-4D97-AF65-F5344CB8AC3E}">
        <p14:creationId xmlns:p14="http://schemas.microsoft.com/office/powerpoint/2010/main" val="303935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3B5E5C3-D146-4A65-B1C2-F158383CC481}"/>
              </a:ext>
            </a:extLst>
          </p:cNvPr>
          <p:cNvSpPr/>
          <p:nvPr/>
        </p:nvSpPr>
        <p:spPr>
          <a:xfrm>
            <a:off x="3850640" y="111160"/>
            <a:ext cx="3960250" cy="806299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64B681-10F5-4BE7-96AC-BC5F41B72DDF}"/>
              </a:ext>
            </a:extLst>
          </p:cNvPr>
          <p:cNvSpPr txBox="1"/>
          <p:nvPr/>
        </p:nvSpPr>
        <p:spPr>
          <a:xfrm>
            <a:off x="0" y="1410682"/>
            <a:ext cx="121920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Nước trong các sông, hồ có tham gia vào vòng tuần hoàn lớn của nước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164485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87616" y="-216640"/>
            <a:ext cx="12668581" cy="165100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7" tIns="60853" rIns="121707" bIns="60853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989378" y="2546623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185871" y="1324927"/>
            <a:ext cx="9695485" cy="2307274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111709" y="1010468"/>
            <a:ext cx="2849774" cy="1008707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1033492">
            <a:off x="641094" y="1481821"/>
            <a:ext cx="1875459" cy="530444"/>
          </a:xfrm>
          <a:prstGeom prst="rect">
            <a:avLst/>
          </a:prstGeom>
        </p:spPr>
        <p:txBody>
          <a:bodyPr spcFirstLastPara="1" lIns="90988" tIns="45494" rIns="90988" bIns="45494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CHƯƠNG 5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9821685" y="975061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20559" y="1445869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883482" y="1089419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2941010" y="990600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39883" y="1461408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3002806" y="1104957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C59354-5B7E-4E41-9297-D4C983BABFA8}"/>
              </a:ext>
            </a:extLst>
          </p:cNvPr>
          <p:cNvSpPr txBox="1"/>
          <p:nvPr/>
        </p:nvSpPr>
        <p:spPr>
          <a:xfrm>
            <a:off x="2193700" y="1637916"/>
            <a:ext cx="85474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TRÊN</a:t>
            </a:r>
          </a:p>
          <a:p>
            <a:pPr algn="ctr"/>
            <a:r>
              <a:rPr lang="en-US" sz="54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 ĐẤT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6B0334-26CD-4671-B12A-5C02800C0F36}"/>
              </a:ext>
            </a:extLst>
          </p:cNvPr>
          <p:cNvGrpSpPr/>
          <p:nvPr/>
        </p:nvGrpSpPr>
        <p:grpSpPr>
          <a:xfrm>
            <a:off x="9106611" y="3505864"/>
            <a:ext cx="3549489" cy="3211913"/>
            <a:chOff x="8361680" y="3711905"/>
            <a:chExt cx="3549489" cy="32119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F5FC806-1BBE-4454-820D-23CCFDD6FD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000" t="26990" r="25166" b="29482"/>
            <a:stretch/>
          </p:blipFill>
          <p:spPr>
            <a:xfrm>
              <a:off x="8653531" y="3711905"/>
              <a:ext cx="3257638" cy="3211913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7" name="Isosceles Triangle 6">
              <a:extLst>
                <a:ext uri="{FF2B5EF4-FFF2-40B4-BE49-F238E27FC236}">
                  <a16:creationId xmlns:a16="http://schemas.microsoft.com/office/drawing/2014/main" id="{B24013A0-5706-40F0-89E9-AD6D93482175}"/>
                </a:ext>
              </a:extLst>
            </p:cNvPr>
            <p:cNvSpPr/>
            <p:nvPr/>
          </p:nvSpPr>
          <p:spPr>
            <a:xfrm>
              <a:off x="8361680" y="5730240"/>
              <a:ext cx="762000" cy="1127760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0437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-735946" y="1731680"/>
            <a:ext cx="3410603" cy="341376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1" tIns="60910" rIns="121821" bIns="60910" rtlCol="0" anchor="ctr"/>
          <a:lstStyle/>
          <a:p>
            <a:pPr algn="ctr"/>
            <a:r>
              <a:rPr lang="en-US" sz="4329" b="1">
                <a:latin typeface="Arial" pitchFamily="34" charset="0"/>
                <a:cs typeface="Arial" pitchFamily="34" charset="0"/>
              </a:rPr>
              <a:t>  Dặn dò</a:t>
            </a:r>
          </a:p>
        </p:txBody>
      </p:sp>
      <p:sp>
        <p:nvSpPr>
          <p:cNvPr id="5" name="Block Arc 4"/>
          <p:cNvSpPr/>
          <p:nvPr/>
        </p:nvSpPr>
        <p:spPr>
          <a:xfrm>
            <a:off x="-3898054" y="-219541"/>
            <a:ext cx="7290338" cy="7297088"/>
          </a:xfrm>
          <a:prstGeom prst="blockArc">
            <a:avLst>
              <a:gd name="adj1" fmla="val 18900000"/>
              <a:gd name="adj2" fmla="val 2700000"/>
              <a:gd name="adj3" fmla="val 395"/>
            </a:avLst>
          </a:prstGeom>
        </p:spPr>
        <p:style>
          <a:lnRef idx="2">
            <a:schemeClr val="accent1">
              <a:shade val="60000"/>
              <a:hueOff val="0"/>
              <a:satOff val="0"/>
              <a:lumOff val="0"/>
              <a:alphaOff val="0"/>
            </a:schemeClr>
          </a:lnRef>
          <a:fillRef idx="0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2974669" y="1261535"/>
            <a:ext cx="9019958" cy="1083733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B050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Xem lại bài đã học</a:t>
            </a:r>
          </a:p>
        </p:txBody>
      </p:sp>
      <p:sp>
        <p:nvSpPr>
          <p:cNvPr id="7" name="Oval 6"/>
          <p:cNvSpPr/>
          <p:nvPr/>
        </p:nvSpPr>
        <p:spPr>
          <a:xfrm>
            <a:off x="2297962" y="1126068"/>
            <a:ext cx="1353413" cy="135466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>
              <a:spcBef>
                <a:spcPts val="799"/>
              </a:spcBef>
            </a:pPr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8" name="Freeform 7"/>
          <p:cNvSpPr/>
          <p:nvPr/>
        </p:nvSpPr>
        <p:spPr>
          <a:xfrm>
            <a:off x="3368241" y="2887134"/>
            <a:ext cx="8626387" cy="1083733"/>
          </a:xfrm>
          <a:custGeom>
            <a:avLst/>
            <a:gdLst>
              <a:gd name="connsiteX0" fmla="*/ 0 w 6475780"/>
              <a:gd name="connsiteY0" fmla="*/ 0 h 812800"/>
              <a:gd name="connsiteX1" fmla="*/ 6475780 w 6475780"/>
              <a:gd name="connsiteY1" fmla="*/ 0 h 812800"/>
              <a:gd name="connsiteX2" fmla="*/ 6475780 w 6475780"/>
              <a:gd name="connsiteY2" fmla="*/ 812800 h 812800"/>
              <a:gd name="connsiteX3" fmla="*/ 0 w 6475780"/>
              <a:gd name="connsiteY3" fmla="*/ 812800 h 812800"/>
              <a:gd name="connsiteX4" fmla="*/ 0 w 6475780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75780" h="812800">
                <a:moveTo>
                  <a:pt x="0" y="0"/>
                </a:moveTo>
                <a:lnTo>
                  <a:pt x="6475780" y="0"/>
                </a:lnTo>
                <a:lnTo>
                  <a:pt x="6475780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FF99CC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FF99CC"/>
                </a:solidFill>
                <a:latin typeface="Arial" pitchFamily="34" charset="0"/>
                <a:cs typeface="Arial" pitchFamily="34" charset="0"/>
              </a:rPr>
              <a:t>Hoàn thành bài tập SGK</a:t>
            </a:r>
          </a:p>
        </p:txBody>
      </p:sp>
      <p:sp>
        <p:nvSpPr>
          <p:cNvPr id="9" name="Oval 8"/>
          <p:cNvSpPr/>
          <p:nvPr/>
        </p:nvSpPr>
        <p:spPr>
          <a:xfrm>
            <a:off x="2691535" y="2751666"/>
            <a:ext cx="1353413" cy="1354666"/>
          </a:xfrm>
          <a:prstGeom prst="ellipse">
            <a:avLst/>
          </a:prstGeom>
          <a:solidFill>
            <a:srgbClr val="FF99CC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5328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0" name="Freeform 9"/>
          <p:cNvSpPr/>
          <p:nvPr/>
        </p:nvSpPr>
        <p:spPr>
          <a:xfrm>
            <a:off x="2974669" y="4241800"/>
            <a:ext cx="9019958" cy="1761065"/>
          </a:xfrm>
          <a:custGeom>
            <a:avLst/>
            <a:gdLst>
              <a:gd name="connsiteX0" fmla="*/ 0 w 6771233"/>
              <a:gd name="connsiteY0" fmla="*/ 0 h 812800"/>
              <a:gd name="connsiteX1" fmla="*/ 6771233 w 6771233"/>
              <a:gd name="connsiteY1" fmla="*/ 0 h 812800"/>
              <a:gd name="connsiteX2" fmla="*/ 6771233 w 6771233"/>
              <a:gd name="connsiteY2" fmla="*/ 812800 h 812800"/>
              <a:gd name="connsiteX3" fmla="*/ 0 w 6771233"/>
              <a:gd name="connsiteY3" fmla="*/ 812800 h 812800"/>
              <a:gd name="connsiteX4" fmla="*/ 0 w 6771233"/>
              <a:gd name="connsiteY4" fmla="*/ 0 h 81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1233" h="812800">
                <a:moveTo>
                  <a:pt x="0" y="0"/>
                </a:moveTo>
                <a:lnTo>
                  <a:pt x="6771233" y="0"/>
                </a:lnTo>
                <a:lnTo>
                  <a:pt x="6771233" y="812800"/>
                </a:lnTo>
                <a:lnTo>
                  <a:pt x="0" y="8128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3399FF"/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59514" tIns="94750" rIns="94750" bIns="94750" numCol="1" spcCol="2541" anchor="ctr" anchorCtr="0">
            <a:noAutofit/>
          </a:bodyPr>
          <a:lstStyle/>
          <a:p>
            <a:pPr defTabSz="1657994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30" b="1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Chuẩn bị bài 17: Thời tiết và khí hậu. Biến đổi khí hậu.</a:t>
            </a:r>
          </a:p>
        </p:txBody>
      </p:sp>
      <p:sp>
        <p:nvSpPr>
          <p:cNvPr id="11" name="Oval 10"/>
          <p:cNvSpPr/>
          <p:nvPr/>
        </p:nvSpPr>
        <p:spPr>
          <a:xfrm>
            <a:off x="2297962" y="4377267"/>
            <a:ext cx="1353413" cy="1354666"/>
          </a:xfrm>
          <a:prstGeom prst="ellipse">
            <a:avLst/>
          </a:prstGeom>
          <a:solidFill>
            <a:srgbClr val="3399FF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121821" tIns="60910" rIns="121821" bIns="60910"/>
          <a:lstStyle/>
          <a:p>
            <a:pPr algn="ctr"/>
            <a:r>
              <a:rPr lang="en-US" sz="4795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687" y="97855"/>
            <a:ext cx="2943674" cy="205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5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8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6F84005-D55F-48D2-8521-8C3F477063E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7EC83E2-11CB-4353-8407-86B73B2E7D0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38" y="4637794"/>
            <a:ext cx="2511233" cy="1754326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8F121E7D-52F7-4257-97EA-1DD8A046F2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04"/>
          <a:stretch/>
        </p:blipFill>
        <p:spPr>
          <a:xfrm>
            <a:off x="6943060" y="1539006"/>
            <a:ext cx="5248940" cy="51884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E076084-B808-4DF3-888E-54D7573C5020}"/>
              </a:ext>
            </a:extLst>
          </p:cNvPr>
          <p:cNvSpPr txBox="1"/>
          <p:nvPr/>
        </p:nvSpPr>
        <p:spPr>
          <a:xfrm>
            <a:off x="0" y="986636"/>
            <a:ext cx="93724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</a:t>
            </a:r>
            <a:r>
              <a:rPr lang="vi-VN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quý thầy cô và </a:t>
            </a:r>
          </a:p>
          <a:p>
            <a:pPr algn="ctr"/>
            <a:r>
              <a:rPr lang="en-US" sz="5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đã chú ý lắng nghe!</a:t>
            </a:r>
          </a:p>
        </p:txBody>
      </p:sp>
    </p:spTree>
    <p:extLst>
      <p:ext uri="{BB962C8B-B14F-4D97-AF65-F5344CB8AC3E}">
        <p14:creationId xmlns:p14="http://schemas.microsoft.com/office/powerpoint/2010/main" val="98699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323DF38A-DBC2-4DC4-96CF-E91800053260}"/>
              </a:ext>
            </a:extLst>
          </p:cNvPr>
          <p:cNvSpPr/>
          <p:nvPr/>
        </p:nvSpPr>
        <p:spPr>
          <a:xfrm>
            <a:off x="1518919" y="5117419"/>
            <a:ext cx="9942979" cy="599729"/>
          </a:xfrm>
          <a:prstGeom prst="roundRect">
            <a:avLst/>
          </a:prstGeom>
          <a:noFill/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A8064B7-3967-44F7-8489-367399EFDC93}"/>
              </a:ext>
            </a:extLst>
          </p:cNvPr>
          <p:cNvSpPr/>
          <p:nvPr/>
        </p:nvSpPr>
        <p:spPr>
          <a:xfrm>
            <a:off x="1518919" y="1114731"/>
            <a:ext cx="9942979" cy="572989"/>
          </a:xfrm>
          <a:prstGeom prst="roundRect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AFA860D-A5EC-4851-967B-45B7592BCFD7}"/>
              </a:ext>
            </a:extLst>
          </p:cNvPr>
          <p:cNvSpPr/>
          <p:nvPr/>
        </p:nvSpPr>
        <p:spPr>
          <a:xfrm>
            <a:off x="1518919" y="2155562"/>
            <a:ext cx="9942979" cy="572989"/>
          </a:xfrm>
          <a:prstGeom prst="roundRect">
            <a:avLst/>
          </a:prstGeom>
          <a:noFill/>
          <a:ln w="190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1600796-BE12-462A-B569-25840CF69C40}"/>
              </a:ext>
            </a:extLst>
          </p:cNvPr>
          <p:cNvSpPr/>
          <p:nvPr/>
        </p:nvSpPr>
        <p:spPr>
          <a:xfrm>
            <a:off x="1508760" y="3143107"/>
            <a:ext cx="9942979" cy="596799"/>
          </a:xfrm>
          <a:prstGeom prst="roundRect">
            <a:avLst/>
          </a:prstGeom>
          <a:noFill/>
          <a:ln w="22225">
            <a:solidFill>
              <a:srgbClr val="FA2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Arrow: Chevron 3">
            <a:extLst>
              <a:ext uri="{FF2B5EF4-FFF2-40B4-BE49-F238E27FC236}">
                <a16:creationId xmlns:a16="http://schemas.microsoft.com/office/drawing/2014/main" id="{414097A6-E531-4501-ADA7-187AF1B6B3FA}"/>
              </a:ext>
            </a:extLst>
          </p:cNvPr>
          <p:cNvSpPr/>
          <p:nvPr/>
        </p:nvSpPr>
        <p:spPr>
          <a:xfrm rot="5400000">
            <a:off x="800174" y="1198729"/>
            <a:ext cx="929491" cy="670560"/>
          </a:xfrm>
          <a:prstGeom prst="chevron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D9F6518-D5E1-4AB1-A82C-D855A14959B3}"/>
              </a:ext>
            </a:extLst>
          </p:cNvPr>
          <p:cNvSpPr txBox="1"/>
          <p:nvPr/>
        </p:nvSpPr>
        <p:spPr>
          <a:xfrm>
            <a:off x="1082040" y="1403389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EC5B7-5895-49CD-8F07-7720253C0AEF}"/>
              </a:ext>
            </a:extLst>
          </p:cNvPr>
          <p:cNvSpPr txBox="1"/>
          <p:nvPr/>
        </p:nvSpPr>
        <p:spPr>
          <a:xfrm>
            <a:off x="1732280" y="1114732"/>
            <a:ext cx="79965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thành phần chủ yếu của thủy quyển</a:t>
            </a:r>
          </a:p>
        </p:txBody>
      </p:sp>
      <p:sp>
        <p:nvSpPr>
          <p:cNvPr id="8" name="Arrow: Chevron 7">
            <a:extLst>
              <a:ext uri="{FF2B5EF4-FFF2-40B4-BE49-F238E27FC236}">
                <a16:creationId xmlns:a16="http://schemas.microsoft.com/office/drawing/2014/main" id="{8F81331C-AC62-44D2-9C44-EDE9A60AA6AD}"/>
              </a:ext>
            </a:extLst>
          </p:cNvPr>
          <p:cNvSpPr/>
          <p:nvPr/>
        </p:nvSpPr>
        <p:spPr>
          <a:xfrm rot="5400000">
            <a:off x="793755" y="2240969"/>
            <a:ext cx="942329" cy="670560"/>
          </a:xfrm>
          <a:prstGeom prst="chevron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079D42-B9A9-4A62-AEC7-81A46EC3202D}"/>
              </a:ext>
            </a:extLst>
          </p:cNvPr>
          <p:cNvSpPr txBox="1"/>
          <p:nvPr/>
        </p:nvSpPr>
        <p:spPr>
          <a:xfrm>
            <a:off x="1132840" y="2397817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251A32-3CAE-4C52-B153-20FE02528882}"/>
              </a:ext>
            </a:extLst>
          </p:cNvPr>
          <p:cNvSpPr txBox="1"/>
          <p:nvPr/>
        </p:nvSpPr>
        <p:spPr>
          <a:xfrm>
            <a:off x="1783080" y="2109160"/>
            <a:ext cx="7274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nước</a:t>
            </a:r>
          </a:p>
        </p:txBody>
      </p:sp>
      <p:sp>
        <p:nvSpPr>
          <p:cNvPr id="12" name="Arrow: Chevron 11">
            <a:extLst>
              <a:ext uri="{FF2B5EF4-FFF2-40B4-BE49-F238E27FC236}">
                <a16:creationId xmlns:a16="http://schemas.microsoft.com/office/drawing/2014/main" id="{15703E77-7786-43A3-B865-7165ED3948BD}"/>
              </a:ext>
            </a:extLst>
          </p:cNvPr>
          <p:cNvSpPr/>
          <p:nvPr/>
        </p:nvSpPr>
        <p:spPr>
          <a:xfrm rot="5400000">
            <a:off x="801833" y="3253591"/>
            <a:ext cx="966813" cy="670560"/>
          </a:xfrm>
          <a:prstGeom prst="chevron">
            <a:avLst/>
          </a:prstGeom>
          <a:solidFill>
            <a:srgbClr val="FA26E6"/>
          </a:solidFill>
          <a:ln>
            <a:solidFill>
              <a:srgbClr val="FA2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1A67D3-679B-4C27-BC1A-3D04A0877192}"/>
              </a:ext>
            </a:extLst>
          </p:cNvPr>
          <p:cNvSpPr txBox="1"/>
          <p:nvPr/>
        </p:nvSpPr>
        <p:spPr>
          <a:xfrm>
            <a:off x="1082040" y="3416373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95B6BA-A526-45E1-B389-6D42EE548188}"/>
              </a:ext>
            </a:extLst>
          </p:cNvPr>
          <p:cNvSpPr txBox="1"/>
          <p:nvPr/>
        </p:nvSpPr>
        <p:spPr>
          <a:xfrm>
            <a:off x="1722120" y="3137360"/>
            <a:ext cx="78536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A26E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Sông, hồ và việc sử dụng nước sông, hồ</a:t>
            </a:r>
          </a:p>
        </p:txBody>
      </p:sp>
      <p:sp>
        <p:nvSpPr>
          <p:cNvPr id="20" name="Arrow: Chevron 19">
            <a:extLst>
              <a:ext uri="{FF2B5EF4-FFF2-40B4-BE49-F238E27FC236}">
                <a16:creationId xmlns:a16="http://schemas.microsoft.com/office/drawing/2014/main" id="{FBD3919F-73ED-4B03-8BED-F47D8D018DE7}"/>
              </a:ext>
            </a:extLst>
          </p:cNvPr>
          <p:cNvSpPr/>
          <p:nvPr/>
        </p:nvSpPr>
        <p:spPr>
          <a:xfrm rot="5400000">
            <a:off x="792479" y="5198822"/>
            <a:ext cx="944882" cy="670560"/>
          </a:xfrm>
          <a:prstGeom prst="chevron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FA40C14-AB9C-4CD5-A3A9-14C5CA0787DA}"/>
              </a:ext>
            </a:extLst>
          </p:cNvPr>
          <p:cNvSpPr txBox="1"/>
          <p:nvPr/>
        </p:nvSpPr>
        <p:spPr>
          <a:xfrm>
            <a:off x="1061720" y="5369606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3DF2060-537B-4E8D-81D3-43BD0FDD01A5}"/>
              </a:ext>
            </a:extLst>
          </p:cNvPr>
          <p:cNvSpPr txBox="1"/>
          <p:nvPr/>
        </p:nvSpPr>
        <p:spPr>
          <a:xfrm>
            <a:off x="1604685" y="5102215"/>
            <a:ext cx="102399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Biển và đại dương. Một số đặc điểm của môi trường biển</a:t>
            </a:r>
          </a:p>
        </p:txBody>
      </p:sp>
      <p:sp>
        <p:nvSpPr>
          <p:cNvPr id="28" name="Arrow: Chevron 27">
            <a:extLst>
              <a:ext uri="{FF2B5EF4-FFF2-40B4-BE49-F238E27FC236}">
                <a16:creationId xmlns:a16="http://schemas.microsoft.com/office/drawing/2014/main" id="{D3D9BD2C-D0E3-471B-A9F3-2B344F2F043E}"/>
              </a:ext>
            </a:extLst>
          </p:cNvPr>
          <p:cNvSpPr/>
          <p:nvPr/>
        </p:nvSpPr>
        <p:spPr>
          <a:xfrm rot="5400000">
            <a:off x="792479" y="4260881"/>
            <a:ext cx="944882" cy="670560"/>
          </a:xfrm>
          <a:prstGeom prst="chevron">
            <a:avLst/>
          </a:prstGeom>
          <a:solidFill>
            <a:schemeClr val="accent2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0026114-DA69-4658-A410-DA57F85F8983}"/>
              </a:ext>
            </a:extLst>
          </p:cNvPr>
          <p:cNvSpPr txBox="1"/>
          <p:nvPr/>
        </p:nvSpPr>
        <p:spPr>
          <a:xfrm>
            <a:off x="1051560" y="4471572"/>
            <a:ext cx="375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7286482-58EF-40AA-9EA8-D7F99351CA5D}"/>
              </a:ext>
            </a:extLst>
          </p:cNvPr>
          <p:cNvSpPr txBox="1"/>
          <p:nvPr/>
        </p:nvSpPr>
        <p:spPr>
          <a:xfrm>
            <a:off x="1859281" y="4241658"/>
            <a:ext cx="821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ngầm và bang hà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9379C9-FCF1-4A85-891D-BB5E371E119A}"/>
              </a:ext>
            </a:extLst>
          </p:cNvPr>
          <p:cNvSpPr txBox="1"/>
          <p:nvPr/>
        </p:nvSpPr>
        <p:spPr>
          <a:xfrm>
            <a:off x="1732280" y="27236"/>
            <a:ext cx="8727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CH</a:t>
            </a:r>
            <a:r>
              <a:rPr lang="vi-VN" sz="48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5BA1D38C-9694-4646-9492-5CD0360BC3A8}"/>
              </a:ext>
            </a:extLst>
          </p:cNvPr>
          <p:cNvSpPr/>
          <p:nvPr/>
        </p:nvSpPr>
        <p:spPr>
          <a:xfrm>
            <a:off x="1518919" y="4181245"/>
            <a:ext cx="9942979" cy="599729"/>
          </a:xfrm>
          <a:prstGeom prst="roundRect">
            <a:avLst/>
          </a:prstGeom>
          <a:noFill/>
          <a:ln w="222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9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" grpId="0" animBg="1"/>
      <p:bldP spid="33" grpId="0" animBg="1"/>
      <p:bldP spid="34" grpId="0" animBg="1"/>
      <p:bldP spid="4" grpId="0" animBg="1"/>
      <p:bldP spid="6" grpId="0"/>
      <p:bldP spid="7" grpId="0"/>
      <p:bldP spid="8" grpId="0" animBg="1"/>
      <p:bldP spid="9" grpId="0"/>
      <p:bldP spid="10" grpId="0"/>
      <p:bldP spid="12" grpId="0" animBg="1"/>
      <p:bldP spid="14" grpId="0"/>
      <p:bldP spid="15" grpId="0"/>
      <p:bldP spid="20" grpId="0" animBg="1"/>
      <p:bldP spid="22" grpId="0"/>
      <p:bldP spid="23" grpId="0"/>
      <p:bldP spid="28" grpId="0" animBg="1"/>
      <p:bldP spid="30" grpId="0"/>
      <p:bldP spid="31" grpId="0"/>
      <p:bldP spid="3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B86AF7C-A218-46C3-B579-EBC3341BFB65}"/>
              </a:ext>
            </a:extLst>
          </p:cNvPr>
          <p:cNvSpPr txBox="1"/>
          <p:nvPr/>
        </p:nvSpPr>
        <p:spPr>
          <a:xfrm>
            <a:off x="3610256" y="253666"/>
            <a:ext cx="8546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 VÀ </a:t>
            </a:r>
          </a:p>
          <a:p>
            <a:pPr algn="ctr"/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NƯỚC</a:t>
            </a:r>
          </a:p>
        </p:txBody>
      </p:sp>
      <p:sp>
        <p:nvSpPr>
          <p:cNvPr id="2" name="Rectangle: Single Corner Snipped 1">
            <a:extLst>
              <a:ext uri="{FF2B5EF4-FFF2-40B4-BE49-F238E27FC236}">
                <a16:creationId xmlns:a16="http://schemas.microsoft.com/office/drawing/2014/main" id="{E630DEA8-A82C-4999-8F18-4CC975E5156D}"/>
              </a:ext>
            </a:extLst>
          </p:cNvPr>
          <p:cNvSpPr/>
          <p:nvPr/>
        </p:nvSpPr>
        <p:spPr>
          <a:xfrm>
            <a:off x="168993" y="124904"/>
            <a:ext cx="3541616" cy="1425991"/>
          </a:xfrm>
          <a:prstGeom prst="snip1Rect">
            <a:avLst/>
          </a:prstGeom>
          <a:solidFill>
            <a:srgbClr val="4DDA00"/>
          </a:solidFill>
          <a:ln>
            <a:solidFill>
              <a:srgbClr val="4DDA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96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126C170-07C4-489B-BB56-D4E29A286BFB}"/>
              </a:ext>
            </a:extLst>
          </p:cNvPr>
          <p:cNvSpPr txBox="1"/>
          <p:nvPr/>
        </p:nvSpPr>
        <p:spPr>
          <a:xfrm>
            <a:off x="492868" y="253666"/>
            <a:ext cx="3217741" cy="101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994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19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734E6-A7CC-40CB-AA04-5223F9AAC6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16" t="30040" r="36476" b="19358"/>
          <a:stretch/>
        </p:blipFill>
        <p:spPr>
          <a:xfrm>
            <a:off x="0" y="1550895"/>
            <a:ext cx="12153518" cy="530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561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8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Freeform: Shape 20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E7BA8499-A08F-4ADD-95E4-FDBDB1BFAB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988" t="37054" r="26134" b="35504"/>
          <a:stretch/>
        </p:blipFill>
        <p:spPr>
          <a:xfrm>
            <a:off x="887307" y="1402020"/>
            <a:ext cx="10905066" cy="5119891"/>
          </a:xfrm>
          <a:prstGeom prst="rect">
            <a:avLst/>
          </a:prstGeom>
          <a:ln>
            <a:noFill/>
          </a:ln>
        </p:spPr>
      </p:pic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43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57E9DAAF-4DBA-43F7-915F-D94B3CDD85D0}"/>
              </a:ext>
            </a:extLst>
          </p:cNvPr>
          <p:cNvSpPr txBox="1"/>
          <p:nvPr/>
        </p:nvSpPr>
        <p:spPr>
          <a:xfrm>
            <a:off x="2822130" y="164940"/>
            <a:ext cx="6405501" cy="1107630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17" tIns="34258" rIns="68517" bIns="3425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 sz="3596" dirty="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C01BD03-CD4B-407D-BF4C-F3E340D110BF}"/>
              </a:ext>
            </a:extLst>
          </p:cNvPr>
          <p:cNvSpPr/>
          <p:nvPr/>
        </p:nvSpPr>
        <p:spPr>
          <a:xfrm>
            <a:off x="2009553" y="2296811"/>
            <a:ext cx="5422605" cy="119598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FDC12F1-0C8A-4550-845D-C68315471C0E}"/>
              </a:ext>
            </a:extLst>
          </p:cNvPr>
          <p:cNvSpPr/>
          <p:nvPr/>
        </p:nvSpPr>
        <p:spPr>
          <a:xfrm>
            <a:off x="1026141" y="2147949"/>
            <a:ext cx="1504414" cy="1488594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060E36D-D176-404E-8B1B-EDE98EEAC5BD}"/>
              </a:ext>
            </a:extLst>
          </p:cNvPr>
          <p:cNvSpPr/>
          <p:nvPr/>
        </p:nvSpPr>
        <p:spPr>
          <a:xfrm>
            <a:off x="2009553" y="4644635"/>
            <a:ext cx="9516140" cy="1195987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C40E0FAF-F856-416E-8213-9FC33C2CC6EA}"/>
              </a:ext>
            </a:extLst>
          </p:cNvPr>
          <p:cNvSpPr/>
          <p:nvPr/>
        </p:nvSpPr>
        <p:spPr>
          <a:xfrm>
            <a:off x="1026141" y="4495773"/>
            <a:ext cx="1504414" cy="1488594"/>
          </a:xfrm>
          <a:prstGeom prst="ellipse">
            <a:avLst/>
          </a:prstGeom>
          <a:solidFill>
            <a:srgbClr val="7030A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6D7A261-42B2-452E-AFB1-3838A1214037}"/>
              </a:ext>
            </a:extLst>
          </p:cNvPr>
          <p:cNvSpPr txBox="1"/>
          <p:nvPr/>
        </p:nvSpPr>
        <p:spPr>
          <a:xfrm>
            <a:off x="2978779" y="2476747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A84E1D-A4F5-4EFA-881C-A6494F98E94F}"/>
              </a:ext>
            </a:extLst>
          </p:cNvPr>
          <p:cNvSpPr txBox="1"/>
          <p:nvPr/>
        </p:nvSpPr>
        <p:spPr>
          <a:xfrm>
            <a:off x="2822130" y="4824571"/>
            <a:ext cx="90584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 tuần hoàn lớn của n</a:t>
            </a:r>
            <a:r>
              <a:rPr lang="vi-VN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</a:t>
            </a:r>
          </a:p>
        </p:txBody>
      </p:sp>
    </p:spTree>
    <p:extLst>
      <p:ext uri="{BB962C8B-B14F-4D97-AF65-F5344CB8AC3E}">
        <p14:creationId xmlns:p14="http://schemas.microsoft.com/office/powerpoint/2010/main" val="516721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E211E-FB89-486F-B091-D605883AC700}"/>
              </a:ext>
            </a:extLst>
          </p:cNvPr>
          <p:cNvSpPr/>
          <p:nvPr/>
        </p:nvSpPr>
        <p:spPr>
          <a:xfrm>
            <a:off x="773590" y="93861"/>
            <a:ext cx="4733130" cy="8309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E5AC0B-17D8-4D63-AC88-F2943A1376F9}"/>
              </a:ext>
            </a:extLst>
          </p:cNvPr>
          <p:cNvSpPr/>
          <p:nvPr/>
        </p:nvSpPr>
        <p:spPr>
          <a:xfrm>
            <a:off x="41223" y="-23811"/>
            <a:ext cx="1077675" cy="1066342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0B33E-1647-449B-969E-37EAAA934981}"/>
              </a:ext>
            </a:extLst>
          </p:cNvPr>
          <p:cNvSpPr txBox="1"/>
          <p:nvPr/>
        </p:nvSpPr>
        <p:spPr>
          <a:xfrm>
            <a:off x="1505957" y="938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212B1A-F08B-4FDD-BEA5-52A2007E51CB}"/>
              </a:ext>
            </a:extLst>
          </p:cNvPr>
          <p:cNvGrpSpPr/>
          <p:nvPr/>
        </p:nvGrpSpPr>
        <p:grpSpPr>
          <a:xfrm>
            <a:off x="2405380" y="1727200"/>
            <a:ext cx="7233920" cy="3677920"/>
            <a:chOff x="3086100" y="2032000"/>
            <a:chExt cx="7233920" cy="3677920"/>
          </a:xfrm>
        </p:grpSpPr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21993D1B-E7EF-49AC-B68E-63AF81ED5ABB}"/>
                </a:ext>
              </a:extLst>
            </p:cNvPr>
            <p:cNvSpPr/>
            <p:nvPr/>
          </p:nvSpPr>
          <p:spPr>
            <a:xfrm>
              <a:off x="3799840" y="2032000"/>
              <a:ext cx="5806440" cy="3677920"/>
            </a:xfrm>
            <a:prstGeom prst="cloud">
              <a:avLst/>
            </a:prstGeom>
            <a:pattFill prst="pct25">
              <a:fgClr>
                <a:srgbClr val="FFFF00"/>
              </a:fgClr>
              <a:bgClr>
                <a:schemeClr val="bg1"/>
              </a:bgClr>
            </a:patt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47F5766-164E-44A6-95D9-126C9F654191}"/>
                </a:ext>
              </a:extLst>
            </p:cNvPr>
            <p:cNvSpPr txBox="1"/>
            <p:nvPr/>
          </p:nvSpPr>
          <p:spPr>
            <a:xfrm>
              <a:off x="3086100" y="2993797"/>
              <a:ext cx="723392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 quyển</a:t>
              </a:r>
            </a:p>
            <a:p>
              <a:pPr algn="ctr"/>
              <a:r>
                <a:rPr lang="en-US" sz="540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là gì?</a:t>
              </a:r>
            </a:p>
          </p:txBody>
        </p:sp>
      </p:grp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E921A673-B27D-405A-A42A-857F35D3D651}"/>
              </a:ext>
            </a:extLst>
          </p:cNvPr>
          <p:cNvSpPr/>
          <p:nvPr/>
        </p:nvSpPr>
        <p:spPr>
          <a:xfrm>
            <a:off x="1118899" y="1727200"/>
            <a:ext cx="9247846" cy="2716124"/>
          </a:xfrm>
          <a:prstGeom prst="wedgeRoundRectCallout">
            <a:avLst>
              <a:gd name="adj1" fmla="val -8524"/>
              <a:gd name="adj2" fmla="val 87554"/>
              <a:gd name="adj3" fmla="val 16667"/>
            </a:avLst>
          </a:prstGeom>
          <a:pattFill prst="pct2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5B427D-9613-472F-BE4D-0B64786CC383}"/>
              </a:ext>
            </a:extLst>
          </p:cNvPr>
          <p:cNvSpPr txBox="1"/>
          <p:nvPr/>
        </p:nvSpPr>
        <p:spPr>
          <a:xfrm>
            <a:off x="1505957" y="2169041"/>
            <a:ext cx="84843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 có vai trò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thế nào với con ng</a:t>
            </a:r>
            <a:r>
              <a:rPr lang="vi-VN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48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ời?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833E57-EAC5-4747-9A31-B58F17D3CB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" t="11007" r="7873" b="21364"/>
          <a:stretch/>
        </p:blipFill>
        <p:spPr>
          <a:xfrm>
            <a:off x="5050465" y="4620464"/>
            <a:ext cx="2442831" cy="21436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C6B5E6F-8B3A-4078-B03B-587C29F1E7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3" t="10115" r="10096" b="16744"/>
          <a:stretch/>
        </p:blipFill>
        <p:spPr>
          <a:xfrm>
            <a:off x="10531757" y="5161279"/>
            <a:ext cx="1654603" cy="1696721"/>
          </a:xfrm>
          <a:prstGeom prst="rect">
            <a:avLst/>
          </a:prstGeom>
        </p:spPr>
      </p:pic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id="{C55F41A0-D44C-4096-A9D8-9878818191F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44" y="2056534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Google Shape;147;p19">
            <a:extLst>
              <a:ext uri="{FF2B5EF4-FFF2-40B4-BE49-F238E27FC236}">
                <a16:creationId xmlns:a16="http://schemas.microsoft.com/office/drawing/2014/main" id="{FADB0776-D0FE-45C1-A9AC-7828480C6421}"/>
              </a:ext>
            </a:extLst>
          </p:cNvPr>
          <p:cNvSpPr txBox="1"/>
          <p:nvPr/>
        </p:nvSpPr>
        <p:spPr>
          <a:xfrm>
            <a:off x="545144" y="2458592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 là toàn bộ lớp nước bao quanh Trái Đất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61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17" grpId="0" animBg="1"/>
      <p:bldP spid="18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E211E-FB89-486F-B091-D605883AC700}"/>
              </a:ext>
            </a:extLst>
          </p:cNvPr>
          <p:cNvSpPr/>
          <p:nvPr/>
        </p:nvSpPr>
        <p:spPr>
          <a:xfrm>
            <a:off x="794855" y="165745"/>
            <a:ext cx="4733130" cy="9486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E5AC0B-17D8-4D63-AC88-F2943A1376F9}"/>
              </a:ext>
            </a:extLst>
          </p:cNvPr>
          <p:cNvSpPr/>
          <p:nvPr/>
        </p:nvSpPr>
        <p:spPr>
          <a:xfrm>
            <a:off x="158181" y="82515"/>
            <a:ext cx="1077675" cy="1066342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0B33E-1647-449B-969E-37EAAA934981}"/>
              </a:ext>
            </a:extLst>
          </p:cNvPr>
          <p:cNvSpPr txBox="1"/>
          <p:nvPr/>
        </p:nvSpPr>
        <p:spPr>
          <a:xfrm>
            <a:off x="1548488" y="165745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411372E7-3772-4220-9896-ADE3ED5E360C}"/>
              </a:ext>
            </a:extLst>
          </p:cNvPr>
          <p:cNvSpPr/>
          <p:nvPr/>
        </p:nvSpPr>
        <p:spPr>
          <a:xfrm>
            <a:off x="131134" y="1382591"/>
            <a:ext cx="5051772" cy="2306583"/>
          </a:xfrm>
          <a:prstGeom prst="wedgeRoundRectCallout">
            <a:avLst>
              <a:gd name="adj1" fmla="val 61261"/>
              <a:gd name="adj2" fmla="val 77894"/>
              <a:gd name="adj3" fmla="val 16667"/>
            </a:avLst>
          </a:prstGeom>
          <a:pattFill prst="pct25">
            <a:fgClr>
              <a:schemeClr val="accent2">
                <a:lumMod val="40000"/>
                <a:lumOff val="60000"/>
              </a:schemeClr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CD5FFB-C8A3-4969-B690-079983EB5CF7}"/>
              </a:ext>
            </a:extLst>
          </p:cNvPr>
          <p:cNvSpPr txBox="1"/>
          <p:nvPr/>
        </p:nvSpPr>
        <p:spPr>
          <a:xfrm>
            <a:off x="131134" y="1983278"/>
            <a:ext cx="50788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các thành phần chủ yếu của thủy quyển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1F759B4-8194-40AD-A685-A36E3C8ADC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34" t="10634" r="14299" b="17523"/>
          <a:stretch/>
        </p:blipFill>
        <p:spPr>
          <a:xfrm flipH="1">
            <a:off x="176084" y="5475746"/>
            <a:ext cx="1237541" cy="13822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23ED148-6158-4A80-9C79-55F0BEE2B7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430" t="25426" r="25000" b="7597"/>
          <a:stretch/>
        </p:blipFill>
        <p:spPr>
          <a:xfrm>
            <a:off x="5778094" y="1273948"/>
            <a:ext cx="6453962" cy="5221183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FFB35A2-DB8D-4209-BD20-6A4057A24DB5}"/>
              </a:ext>
            </a:extLst>
          </p:cNvPr>
          <p:cNvSpPr/>
          <p:nvPr/>
        </p:nvSpPr>
        <p:spPr>
          <a:xfrm>
            <a:off x="5456148" y="6379535"/>
            <a:ext cx="6570921" cy="4784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1.1 N</a:t>
            </a:r>
            <a:r>
              <a:rPr lang="vi-VN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000" i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ớc trên Trái Đất</a:t>
            </a:r>
            <a:r>
              <a:rPr lang="en-US"/>
              <a:t>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D30849C-B606-4052-91C4-5E4690ABE876}"/>
              </a:ext>
            </a:extLst>
          </p:cNvPr>
          <p:cNvGrpSpPr/>
          <p:nvPr/>
        </p:nvGrpSpPr>
        <p:grpSpPr>
          <a:xfrm>
            <a:off x="4209693" y="1562954"/>
            <a:ext cx="7982307" cy="5129301"/>
            <a:chOff x="4209693" y="1562954"/>
            <a:chExt cx="7982307" cy="512930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1E15EEB-FD95-4E43-8C5B-1C8587812862}"/>
                </a:ext>
              </a:extLst>
            </p:cNvPr>
            <p:cNvGrpSpPr/>
            <p:nvPr/>
          </p:nvGrpSpPr>
          <p:grpSpPr>
            <a:xfrm>
              <a:off x="4209693" y="1562954"/>
              <a:ext cx="7982307" cy="5129301"/>
              <a:chOff x="4209693" y="1562954"/>
              <a:chExt cx="7982307" cy="5129301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26935321-7B1D-42BA-A823-31C759819D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5476" t="27982" r="25702" b="22251"/>
              <a:stretch/>
            </p:blipFill>
            <p:spPr>
              <a:xfrm>
                <a:off x="5078819" y="1562954"/>
                <a:ext cx="7113181" cy="5129301"/>
              </a:xfrm>
              <a:prstGeom prst="rect">
                <a:avLst/>
              </a:prstGeom>
            </p:spPr>
          </p:pic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D3BBCE30-132A-4036-9096-3FA8DD44D4D9}"/>
                  </a:ext>
                </a:extLst>
              </p:cNvPr>
              <p:cNvSpPr/>
              <p:nvPr/>
            </p:nvSpPr>
            <p:spPr>
              <a:xfrm>
                <a:off x="4209693" y="5635256"/>
                <a:ext cx="1585051" cy="10569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C0D8AE-096A-43F3-8146-8E3044CF000E}"/>
                </a:ext>
              </a:extLst>
            </p:cNvPr>
            <p:cNvSpPr txBox="1"/>
            <p:nvPr/>
          </p:nvSpPr>
          <p:spPr>
            <a:xfrm>
              <a:off x="6279354" y="6292145"/>
              <a:ext cx="5630756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i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Hình 1.2. Tỉ lệ các thành phần của thủy quyển</a:t>
              </a:r>
            </a:p>
          </p:txBody>
        </p:sp>
      </p:grpSp>
      <p:pic>
        <p:nvPicPr>
          <p:cNvPr id="18" name="Picture 11" descr="book9">
            <a:extLst>
              <a:ext uri="{FF2B5EF4-FFF2-40B4-BE49-F238E27FC236}">
                <a16:creationId xmlns:a16="http://schemas.microsoft.com/office/drawing/2014/main" id="{6B9ABFCF-6513-45D1-895B-C11D512656D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" y="1415475"/>
            <a:ext cx="914400" cy="402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Google Shape;147;p19">
            <a:extLst>
              <a:ext uri="{FF2B5EF4-FFF2-40B4-BE49-F238E27FC236}">
                <a16:creationId xmlns:a16="http://schemas.microsoft.com/office/drawing/2014/main" id="{E38453DB-2587-43AE-9444-9341DB900DEE}"/>
              </a:ext>
            </a:extLst>
          </p:cNvPr>
          <p:cNvSpPr txBox="1"/>
          <p:nvPr/>
        </p:nvSpPr>
        <p:spPr>
          <a:xfrm>
            <a:off x="414010" y="1817533"/>
            <a:ext cx="11646856" cy="8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sz="54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6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 gồm nước ở trong các biển,các đại dương, sông, hồ, đầm lầy,nước ngầm, băng tuyết và hơi nước trong khí quyển</a:t>
            </a:r>
            <a:endParaRPr lang="en-US" sz="600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US" sz="440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178CD5E-2059-4189-A1EC-19A718C2004A}"/>
              </a:ext>
            </a:extLst>
          </p:cNvPr>
          <p:cNvSpPr/>
          <p:nvPr/>
        </p:nvSpPr>
        <p:spPr>
          <a:xfrm>
            <a:off x="81181" y="3045567"/>
            <a:ext cx="5051772" cy="2306583"/>
          </a:xfrm>
          <a:prstGeom prst="wedgeRoundRectCallout">
            <a:avLst>
              <a:gd name="adj1" fmla="val 83781"/>
              <a:gd name="adj2" fmla="val -2775"/>
              <a:gd name="adj3" fmla="val 16667"/>
            </a:avLst>
          </a:prstGeom>
          <a:pattFill prst="pct25">
            <a:fgClr>
              <a:srgbClr val="FFFF0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400BA6-4645-441B-96FF-1758F7A56EDA}"/>
              </a:ext>
            </a:extLst>
          </p:cNvPr>
          <p:cNvSpPr txBox="1"/>
          <p:nvPr/>
        </p:nvSpPr>
        <p:spPr>
          <a:xfrm>
            <a:off x="54134" y="3414028"/>
            <a:ext cx="507881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ngọt tồn tại dưới những dạng nào. </a:t>
            </a:r>
          </a:p>
          <a:p>
            <a:pPr algn="ctr"/>
            <a:r>
              <a:rPr lang="en-US" sz="32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 tỉ lệ từng dạng?</a:t>
            </a:r>
          </a:p>
        </p:txBody>
      </p:sp>
    </p:spTree>
    <p:extLst>
      <p:ext uri="{BB962C8B-B14F-4D97-AF65-F5344CB8AC3E}">
        <p14:creationId xmlns:p14="http://schemas.microsoft.com/office/powerpoint/2010/main" val="191194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/>
      <p:bldP spid="11" grpId="1"/>
      <p:bldP spid="16" grpId="0" animBg="1"/>
      <p:bldP spid="16" grpId="1" animBg="1"/>
      <p:bldP spid="19" grpId="0"/>
      <p:bldP spid="19" grpId="1"/>
      <p:bldP spid="13" grpId="0" animBg="1"/>
      <p:bldP spid="13" grpId="1" animBg="1"/>
      <p:bldP spid="14" grpId="0"/>
      <p:bldP spid="1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A1E211E-FB89-486F-B091-D605883AC700}"/>
              </a:ext>
            </a:extLst>
          </p:cNvPr>
          <p:cNvSpPr/>
          <p:nvPr/>
        </p:nvSpPr>
        <p:spPr>
          <a:xfrm>
            <a:off x="773590" y="93861"/>
            <a:ext cx="4733130" cy="83099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F8E5AC0B-17D8-4D63-AC88-F2943A1376F9}"/>
              </a:ext>
            </a:extLst>
          </p:cNvPr>
          <p:cNvSpPr/>
          <p:nvPr/>
        </p:nvSpPr>
        <p:spPr>
          <a:xfrm>
            <a:off x="98876" y="12578"/>
            <a:ext cx="1040897" cy="1029951"/>
          </a:xfrm>
          <a:prstGeom prst="ellipse">
            <a:avLst/>
          </a:prstGeom>
          <a:solidFill>
            <a:srgbClr val="00B050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30B33E-1647-449B-969E-37EAAA934981}"/>
              </a:ext>
            </a:extLst>
          </p:cNvPr>
          <p:cNvSpPr txBox="1"/>
          <p:nvPr/>
        </p:nvSpPr>
        <p:spPr>
          <a:xfrm>
            <a:off x="1505957" y="93860"/>
            <a:ext cx="5322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 quyển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D1F860-9DB4-4C03-BE51-85E8B8C8CE7C}"/>
              </a:ext>
            </a:extLst>
          </p:cNvPr>
          <p:cNvGrpSpPr/>
          <p:nvPr/>
        </p:nvGrpSpPr>
        <p:grpSpPr>
          <a:xfrm>
            <a:off x="1885507" y="1042529"/>
            <a:ext cx="8420986" cy="5488232"/>
            <a:chOff x="2566227" y="1347329"/>
            <a:chExt cx="8420986" cy="5488232"/>
          </a:xfrm>
        </p:grpSpPr>
        <p:sp>
          <p:nvSpPr>
            <p:cNvPr id="9" name="Cloud 8">
              <a:extLst>
                <a:ext uri="{FF2B5EF4-FFF2-40B4-BE49-F238E27FC236}">
                  <a16:creationId xmlns:a16="http://schemas.microsoft.com/office/drawing/2014/main" id="{08973E50-5DFB-4BE6-A455-6B4A6F29885C}"/>
                </a:ext>
              </a:extLst>
            </p:cNvPr>
            <p:cNvSpPr/>
            <p:nvPr/>
          </p:nvSpPr>
          <p:spPr>
            <a:xfrm>
              <a:off x="2566227" y="1347329"/>
              <a:ext cx="8420986" cy="5488232"/>
            </a:xfrm>
            <a:prstGeom prst="cloud">
              <a:avLst/>
            </a:prstGeom>
            <a:pattFill prst="pct25">
              <a:fgClr>
                <a:srgbClr val="FFFF00"/>
              </a:fgClr>
              <a:bgClr>
                <a:schemeClr val="bg1"/>
              </a:bgClr>
            </a:patt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0FA6705-C286-4D1B-835F-11136F043CCC}"/>
                </a:ext>
              </a:extLst>
            </p:cNvPr>
            <p:cNvSpPr txBox="1"/>
            <p:nvPr/>
          </p:nvSpPr>
          <p:spPr>
            <a:xfrm>
              <a:off x="3086100" y="2993797"/>
              <a:ext cx="723392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Thủy quyển có vai trò </a:t>
              </a:r>
            </a:p>
            <a:p>
              <a:pPr algn="ctr"/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</a:t>
              </a:r>
              <a:r>
                <a:rPr lang="vi-VN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thế nào đối với </a:t>
              </a:r>
            </a:p>
            <a:p>
              <a:pPr algn="ctr"/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đời sống con ng</a:t>
              </a:r>
              <a:r>
                <a:rPr lang="vi-VN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4800" b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ời?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929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92660073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244</TotalTime>
  <Words>711</Words>
  <Application>Microsoft Office PowerPoint</Application>
  <PresentationFormat>Widescreen</PresentationFormat>
  <Paragraphs>109</Paragraphs>
  <Slides>21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33</cp:revision>
  <dcterms:created xsi:type="dcterms:W3CDTF">2021-07-28T02:23:33Z</dcterms:created>
  <dcterms:modified xsi:type="dcterms:W3CDTF">2025-02-11T13:31:44Z</dcterms:modified>
</cp:coreProperties>
</file>