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6270" r:id="rId2"/>
    <p:sldId id="279" r:id="rId3"/>
    <p:sldId id="270" r:id="rId4"/>
    <p:sldId id="6378" r:id="rId5"/>
    <p:sldId id="6379" r:id="rId6"/>
    <p:sldId id="275" r:id="rId7"/>
    <p:sldId id="328" r:id="rId8"/>
    <p:sldId id="6380" r:id="rId9"/>
    <p:sldId id="6382" r:id="rId10"/>
    <p:sldId id="6385" r:id="rId11"/>
    <p:sldId id="6384" r:id="rId12"/>
    <p:sldId id="258" r:id="rId13"/>
    <p:sldId id="6393" r:id="rId14"/>
    <p:sldId id="261" r:id="rId15"/>
    <p:sldId id="6387" r:id="rId16"/>
    <p:sldId id="6400" r:id="rId17"/>
    <p:sldId id="6402" r:id="rId18"/>
    <p:sldId id="6401" r:id="rId19"/>
    <p:sldId id="6392" r:id="rId20"/>
    <p:sldId id="6403" r:id="rId21"/>
    <p:sldId id="530" r:id="rId22"/>
    <p:sldId id="6397" r:id="rId23"/>
    <p:sldId id="6398" r:id="rId24"/>
    <p:sldId id="6405" r:id="rId25"/>
    <p:sldId id="538" r:id="rId26"/>
    <p:sldId id="6404" r:id="rId27"/>
    <p:sldId id="536" r:id="rId28"/>
    <p:sldId id="6408" r:id="rId29"/>
    <p:sldId id="6396" r:id="rId30"/>
    <p:sldId id="6383" r:id="rId31"/>
    <p:sldId id="6335" r:id="rId32"/>
    <p:sldId id="527" r:id="rId33"/>
    <p:sldId id="539" r:id="rId34"/>
    <p:sldId id="6376" r:id="rId35"/>
    <p:sldId id="44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29F3"/>
    <a:srgbClr val="FE5468"/>
    <a:srgbClr val="156082"/>
    <a:srgbClr val="B7BCB5"/>
    <a:srgbClr val="53BDE4"/>
    <a:srgbClr val="92D400"/>
    <a:srgbClr val="FFFFDD"/>
    <a:srgbClr val="F9F0E1"/>
    <a:srgbClr val="DFC7A5"/>
    <a:srgbClr val="C88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112" autoAdjust="0"/>
  </p:normalViewPr>
  <p:slideViewPr>
    <p:cSldViewPr snapToGrid="0">
      <p:cViewPr varScale="1">
        <p:scale>
          <a:sx n="64" d="100"/>
          <a:sy n="64" d="100"/>
        </p:scale>
        <p:origin x="724" y="48"/>
      </p:cViewPr>
      <p:guideLst>
        <p:guide orient="horz" pos="2160"/>
        <p:guide pos="3840"/>
      </p:guideLst>
    </p:cSldViewPr>
  </p:slideViewPr>
  <p:notesTextViewPr>
    <p:cViewPr>
      <p:scale>
        <a:sx n="1" d="1"/>
        <a:sy n="1" d="1"/>
      </p:scale>
      <p:origin x="0" y="0"/>
    </p:cViewPr>
  </p:notesTextViewPr>
  <p:sorterViewPr>
    <p:cViewPr varScale="1">
      <p:scale>
        <a:sx n="1" d="1"/>
        <a:sy n="1" d="1"/>
      </p:scale>
      <p:origin x="0" y="-126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5A08-F154-4FD3-84C1-B2456407DFCA}"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9F1DD-7363-44D4-BFCF-7488A88BB74C}" type="slidenum">
              <a:rPr lang="en-US" smtClean="0"/>
              <a:t>‹#›</a:t>
            </a:fld>
            <a:endParaRPr lang="en-US"/>
          </a:p>
        </p:txBody>
      </p:sp>
    </p:spTree>
    <p:extLst>
      <p:ext uri="{BB962C8B-B14F-4D97-AF65-F5344CB8AC3E}">
        <p14:creationId xmlns:p14="http://schemas.microsoft.com/office/powerpoint/2010/main" val="72896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12080571995_7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12080571995_7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72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Lúa được trồng nhiều ở các cánh đồng thung lũng như: Mường Thanh (Điện Biên), Mường Lò (Yên Bái),... nhiều vùng đất dốc được cải tạo thành ruộng bậc thang để trồng lúa. Ngô có diện tích lớn nhất cả nước, được trồng nhiều ở Sơn La, Hà Giang, Cao Bằng,...</a:t>
            </a: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18</a:t>
            </a:fld>
            <a:endParaRPr lang="en-US"/>
          </a:p>
        </p:txBody>
      </p:sp>
    </p:spTree>
    <p:extLst>
      <p:ext uri="{BB962C8B-B14F-4D97-AF65-F5344CB8AC3E}">
        <p14:creationId xmlns:p14="http://schemas.microsoft.com/office/powerpoint/2010/main" val="2274549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5429F3"/>
                </a:solidFill>
                <a:latin typeface="#9Slide03 SFU Futura_12" panose="00000400000000000000" pitchFamily="2" charset="0"/>
                <a:sym typeface="Bebas Neue"/>
              </a:rPr>
              <a:t>Điền các cụm từ : “các ngành công nghiệp, các trung tâm công nghiệp” vào vị trí thích hợp và hoàn thành PHT ở nấc thang 3</a:t>
            </a:r>
            <a:endParaRPr lang="en-US" sz="1200">
              <a:solidFill>
                <a:srgbClr val="5429F3"/>
              </a:solidFill>
              <a:latin typeface="#9Slide03 SFU Futura_12" panose="00000400000000000000" pitchFamily="2" charset="0"/>
            </a:endParaRP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19</a:t>
            </a:fld>
            <a:endParaRPr lang="en-US"/>
          </a:p>
        </p:txBody>
      </p:sp>
    </p:spTree>
    <p:extLst>
      <p:ext uri="{BB962C8B-B14F-4D97-AF65-F5344CB8AC3E}">
        <p14:creationId xmlns:p14="http://schemas.microsoft.com/office/powerpoint/2010/main" val="122082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Công nghiệp khai khoáng có ở hầu hết các tỉnh, các sản phẩm chủ yếu là quặng sắt (Yên Bái, Hà Giang,...), a-pa-tít (Lào Cai), đá vôi (Lạng Sơn, Hà Giang,...), nước khoáng (Hoà Bình, Tuyên Quang,...), than (Thái Nguyên, Lạng Sơn),... – Sản xuất điện là ngành công nghiệp đóng góp quan trọng cho phát triển kinh tế – xã hội của vùng. Trong vùng phát triển cả thuỷ điện và nhiệt điện. </a:t>
            </a: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20</a:t>
            </a:fld>
            <a:endParaRPr lang="en-US"/>
          </a:p>
        </p:txBody>
      </p:sp>
    </p:spTree>
    <p:extLst>
      <p:ext uri="{BB962C8B-B14F-4D97-AF65-F5344CB8AC3E}">
        <p14:creationId xmlns:p14="http://schemas.microsoft.com/office/powerpoint/2010/main" val="364880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https://www.youtube.com/watch?v=8MdcqvzjZ78</a:t>
            </a:r>
          </a:p>
        </p:txBody>
      </p:sp>
      <p:sp>
        <p:nvSpPr>
          <p:cNvPr id="4" name="Slide Number Placeholder 3"/>
          <p:cNvSpPr>
            <a:spLocks noGrp="1"/>
          </p:cNvSpPr>
          <p:nvPr>
            <p:ph type="sldNum" sz="quarter" idx="5"/>
          </p:nvPr>
        </p:nvSpPr>
        <p:spPr/>
        <p:txBody>
          <a:bodyPr/>
          <a:lstStyle/>
          <a:p>
            <a:fld id="{45D9F1DD-7363-44D4-BFCF-7488A88BB74C}" type="slidenum">
              <a:rPr lang="en-US" smtClean="0"/>
              <a:t>22</a:t>
            </a:fld>
            <a:endParaRPr lang="en-US"/>
          </a:p>
        </p:txBody>
      </p:sp>
    </p:spTree>
    <p:extLst>
      <p:ext uri="{BB962C8B-B14F-4D97-AF65-F5344CB8AC3E}">
        <p14:creationId xmlns:p14="http://schemas.microsoft.com/office/powerpoint/2010/main" val="49284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7030A0"/>
                </a:solidFill>
                <a:latin typeface="#9Slide07 IcielBC Cubano Normal" panose="00000500000000000000" pitchFamily="2" charset="0"/>
              </a:rPr>
              <a:t>Khó khăn: Thị trường, thiên tai, hạ tầng</a:t>
            </a:r>
          </a:p>
          <a:p>
            <a:r>
              <a:rPr lang="en-US"/>
              <a:t>https://www.youtube.com/watch?v=7Oqwju66HV4</a:t>
            </a:r>
          </a:p>
        </p:txBody>
      </p:sp>
      <p:sp>
        <p:nvSpPr>
          <p:cNvPr id="4" name="Slide Number Placeholder 3"/>
          <p:cNvSpPr>
            <a:spLocks noGrp="1"/>
          </p:cNvSpPr>
          <p:nvPr>
            <p:ph type="sldNum" sz="quarter" idx="5"/>
          </p:nvPr>
        </p:nvSpPr>
        <p:spPr/>
        <p:txBody>
          <a:bodyPr/>
          <a:lstStyle/>
          <a:p>
            <a:fld id="{45D9F1DD-7363-44D4-BFCF-7488A88BB74C}" type="slidenum">
              <a:rPr lang="en-US" smtClean="0"/>
              <a:t>29</a:t>
            </a:fld>
            <a:endParaRPr lang="en-US"/>
          </a:p>
        </p:txBody>
      </p:sp>
    </p:spTree>
    <p:extLst>
      <p:ext uri="{BB962C8B-B14F-4D97-AF65-F5344CB8AC3E}">
        <p14:creationId xmlns:p14="http://schemas.microsoft.com/office/powerpoint/2010/main" val="58383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7813e18fd8_0_1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7813e18fd8_0_1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87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4</a:t>
            </a:fld>
            <a:endParaRPr lang="en-US"/>
          </a:p>
        </p:txBody>
      </p:sp>
    </p:spTree>
    <p:extLst>
      <p:ext uri="{BB962C8B-B14F-4D97-AF65-F5344CB8AC3E}">
        <p14:creationId xmlns:p14="http://schemas.microsoft.com/office/powerpoint/2010/main" val="168094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7813e18fd8_0_1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7813e18fd8_0_1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64C08-FC72-43C7-AE88-EDFDE3D7B931}" type="slidenum">
              <a:rPr lang="en-US" smtClean="0"/>
              <a:t>12</a:t>
            </a:fld>
            <a:endParaRPr lang="en-US"/>
          </a:p>
        </p:txBody>
      </p:sp>
    </p:spTree>
    <p:extLst>
      <p:ext uri="{BB962C8B-B14F-4D97-AF65-F5344CB8AC3E}">
        <p14:creationId xmlns:p14="http://schemas.microsoft.com/office/powerpoint/2010/main" val="4215019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64C08-FC72-43C7-AE88-EDFDE3D7B931}" type="slidenum">
              <a:rPr lang="en-US" smtClean="0"/>
              <a:t>13</a:t>
            </a:fld>
            <a:endParaRPr lang="en-US"/>
          </a:p>
        </p:txBody>
      </p:sp>
    </p:spTree>
    <p:extLst>
      <p:ext uri="{BB962C8B-B14F-4D97-AF65-F5344CB8AC3E}">
        <p14:creationId xmlns:p14="http://schemas.microsoft.com/office/powerpoint/2010/main" val="29950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64C08-FC72-43C7-AE88-EDFDE3D7B931}" type="slidenum">
              <a:rPr lang="en-US" smtClean="0"/>
              <a:t>14</a:t>
            </a:fld>
            <a:endParaRPr lang="en-US"/>
          </a:p>
        </p:txBody>
      </p:sp>
    </p:spTree>
    <p:extLst>
      <p:ext uri="{BB962C8B-B14F-4D97-AF65-F5344CB8AC3E}">
        <p14:creationId xmlns:p14="http://schemas.microsoft.com/office/powerpoint/2010/main" val="156313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vi-VN" sz="1200">
                <a:solidFill>
                  <a:srgbClr val="00B050"/>
                </a:solidFill>
                <a:latin typeface="#9Slide03 SFU Futura_12" panose="00000400000000000000" pitchFamily="2" charset="0"/>
                <a:sym typeface="Bebas Neue"/>
              </a:rPr>
              <a:t>Tô màu hình ảnh xuất hiện trên Nấc thang 2 và </a:t>
            </a:r>
            <a:r>
              <a:rPr lang="vi-VN" sz="1200">
                <a:solidFill>
                  <a:srgbClr val="00B050"/>
                </a:solidFill>
                <a:latin typeface="#9Slide03 SFU Futura_12" panose="00000400000000000000" pitchFamily="2" charset="0"/>
                <a:cs typeface="Times New Roman" panose="02020603050405020304" pitchFamily="18" charset="0"/>
                <a:sym typeface="Bebas Neue"/>
              </a:rPr>
              <a:t>t</a:t>
            </a:r>
            <a:r>
              <a:rPr lang="vi-VN" sz="1200">
                <a:solidFill>
                  <a:srgbClr val="00B050"/>
                </a:solidFill>
                <a:effectLst/>
                <a:latin typeface="#9Slide03 SFU Futura_12" panose="00000400000000000000" pitchFamily="2" charset="0"/>
                <a:ea typeface="Arial" panose="020B0604020202020204" pitchFamily="34" charset="0"/>
                <a:cs typeface="Times New Roman" panose="02020603050405020304" pitchFamily="18" charset="0"/>
              </a:rPr>
              <a:t>rình bày sự phát triển và phân bố của ngành nông nghiệp, lâm nghiệp</a:t>
            </a:r>
            <a:endParaRPr lang="en-US" sz="1200">
              <a:solidFill>
                <a:srgbClr val="00B050"/>
              </a:solidFill>
              <a:latin typeface="#9Slide03 SFU Futura_12" panose="00000400000000000000" pitchFamily="2" charset="0"/>
            </a:endParaRPr>
          </a:p>
        </p:txBody>
      </p:sp>
      <p:sp>
        <p:nvSpPr>
          <p:cNvPr id="4" name="Slide Number Placeholder 3"/>
          <p:cNvSpPr>
            <a:spLocks noGrp="1"/>
          </p:cNvSpPr>
          <p:nvPr>
            <p:ph type="sldNum" sz="quarter" idx="5"/>
          </p:nvPr>
        </p:nvSpPr>
        <p:spPr/>
        <p:txBody>
          <a:bodyPr/>
          <a:lstStyle/>
          <a:p>
            <a:fld id="{45D9F1DD-7363-44D4-BFCF-7488A88BB74C}" type="slidenum">
              <a:rPr lang="en-US" smtClean="0"/>
              <a:t>15</a:t>
            </a:fld>
            <a:endParaRPr lang="en-US"/>
          </a:p>
        </p:txBody>
      </p:sp>
    </p:spTree>
    <p:extLst>
      <p:ext uri="{BB962C8B-B14F-4D97-AF65-F5344CB8AC3E}">
        <p14:creationId xmlns:p14="http://schemas.microsoft.com/office/powerpoint/2010/main" val="2508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Lúa được trồng nhiều ở các cánh đồng thung lũng như: Mường Thanh (Điện Biên), Mường Lò (Yên Bái),... nhiều vùng đất dốc được cải tạo thành ruộng bậc thang để trồng lúa. Ngô có diện tích lớn nhất cả nước, được trồng nhiều ở Sơn La, Hà Giang, Cao Bằng,...</a:t>
            </a: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16</a:t>
            </a:fld>
            <a:endParaRPr lang="en-US"/>
          </a:p>
        </p:txBody>
      </p:sp>
    </p:spTree>
    <p:extLst>
      <p:ext uri="{BB962C8B-B14F-4D97-AF65-F5344CB8AC3E}">
        <p14:creationId xmlns:p14="http://schemas.microsoft.com/office/powerpoint/2010/main" val="97075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Lúa được trồng nhiều ở các cánh đồng thung lũng như: Mường Thanh (Điện Biên), Mường Lò (Yên Bái),... nhiều vùng đất dốc được cải tạo thành ruộng bậc thang để trồng lúa. Ngô có diện tích lớn nhất cả nước, được trồng nhiều ở Sơn La, Hà Giang, Cao Bằng,...</a:t>
            </a: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17</a:t>
            </a:fld>
            <a:endParaRPr lang="en-US"/>
          </a:p>
        </p:txBody>
      </p:sp>
    </p:spTree>
    <p:extLst>
      <p:ext uri="{BB962C8B-B14F-4D97-AF65-F5344CB8AC3E}">
        <p14:creationId xmlns:p14="http://schemas.microsoft.com/office/powerpoint/2010/main" val="356304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9D0-0191-DA26-2E4A-449412B6B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0F14D-BE30-3AAC-8949-032878677D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B2775-1710-171A-3338-5159F4CA3662}"/>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6A6878DD-3FC9-D802-DE15-86064DC68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41BCD-D740-6F8F-874C-5A733E28F867}"/>
              </a:ext>
            </a:extLst>
          </p:cNvPr>
          <p:cNvSpPr>
            <a:spLocks noGrp="1"/>
          </p:cNvSpPr>
          <p:nvPr>
            <p:ph type="sldNum" sz="quarter" idx="12"/>
          </p:nvPr>
        </p:nvSpPr>
        <p:spPr/>
        <p:txBody>
          <a:bodyPr/>
          <a:lstStyle/>
          <a:p>
            <a:fld id="{DF38FD30-AB08-4367-B822-712A1C0D80CC}" type="slidenum">
              <a:rPr lang="en-US" smtClean="0"/>
              <a:t>‹#›</a:t>
            </a:fld>
            <a:endParaRPr lang="en-US"/>
          </a:p>
        </p:txBody>
      </p:sp>
      <p:sp>
        <p:nvSpPr>
          <p:cNvPr id="7" name="TextBox 6">
            <a:extLst>
              <a:ext uri="{FF2B5EF4-FFF2-40B4-BE49-F238E27FC236}">
                <a16:creationId xmlns:a16="http://schemas.microsoft.com/office/drawing/2014/main" id="{37B68CB9-2019-5685-F91D-3253014AB8E8}"/>
              </a:ext>
            </a:extLst>
          </p:cNvPr>
          <p:cNvSpPr txBox="1"/>
          <p:nvPr userDrawn="1"/>
        </p:nvSpPr>
        <p:spPr>
          <a:xfrm>
            <a:off x="285137" y="6996191"/>
            <a:ext cx="1120877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5 Fourth Light" panose="00000400000000000000" pitchFamily="2" charset="0"/>
                <a:cs typeface="#9Slide03 Arima Madurai ExtraLi" panose="00000300000000000000" pitchFamily="2" charset="0"/>
              </a:rPr>
              <a:t>Kho giáo án PPT Địa lí -Lê Chinh- 0982.276.629</a:t>
            </a:r>
            <a:r>
              <a:rPr lang="vi-VN" sz="2400">
                <a:solidFill>
                  <a:srgbClr val="5429F3"/>
                </a:solidFill>
                <a:latin typeface="#9Slide05 Fourth Light" panose="00000400000000000000" pitchFamily="2" charset="0"/>
                <a:cs typeface="#9Slide03 Arima Madurai ExtraLi" panose="00000300000000000000" pitchFamily="2" charset="0"/>
              </a:rPr>
              <a:t>. </a:t>
            </a:r>
            <a:r>
              <a:rPr lang="en-US" sz="2400">
                <a:solidFill>
                  <a:srgbClr val="5429F3"/>
                </a:solidFill>
                <a:latin typeface="#9Slide05 Fourth Light" panose="00000400000000000000" pitchFamily="2" charset="0"/>
              </a:rPr>
              <a:t>Hỗ trợ giáo án GVG, SKKN, biện pháp thi gvg. </a:t>
            </a:r>
            <a:endParaRPr lang="vi-VN" sz="2400">
              <a:solidFill>
                <a:srgbClr val="5429F3"/>
              </a:solidFill>
              <a:latin typeface="#9Slide05 Fourth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solidFill>
                  <a:srgbClr val="5429F3"/>
                </a:solidFill>
                <a:latin typeface="#9Slide05 Fourth Light" panose="00000400000000000000" pitchFamily="2" charset="0"/>
              </a:rPr>
              <a:t>Hãy liên hệ chính chủ để được hỗ trợ và đồng hành suốt năm học nhé!</a:t>
            </a:r>
            <a:endParaRPr lang="en-US" sz="2400">
              <a:solidFill>
                <a:srgbClr val="5429F3"/>
              </a:solidFill>
              <a:latin typeface="#9Slide05 Fourth Light" panose="00000400000000000000" pitchFamily="2" charset="0"/>
            </a:endParaRPr>
          </a:p>
          <a:p>
            <a:endParaRPr lang="en-US">
              <a:solidFill>
                <a:srgbClr val="5429F3"/>
              </a:solidFill>
            </a:endParaRPr>
          </a:p>
        </p:txBody>
      </p:sp>
    </p:spTree>
    <p:extLst>
      <p:ext uri="{BB962C8B-B14F-4D97-AF65-F5344CB8AC3E}">
        <p14:creationId xmlns:p14="http://schemas.microsoft.com/office/powerpoint/2010/main" val="187840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6C31-2C85-3DCA-DDB7-8182F2017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205D4-DF8B-32C6-A190-7DA73C6E1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EC062-4BBB-86E5-6EAE-DDA99DBBE86E}"/>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1FCD2CD0-16E6-F065-4177-B503350D7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2640F-2986-CB6E-0D22-961932C3FB48}"/>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13300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CBD90-29FB-5C1A-406A-83C68A6857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8418C5-78B7-643B-D20E-CEAAC5AD27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DF9EB-D599-1996-B492-3AE47D91AD39}"/>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A4FC86E9-1C33-75F6-ABB9-F996E8A5F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E8C9F-2153-6BB9-FB7A-F39FCFDE272C}"/>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39467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82470A-15E8-4612-9F38-43670A33107E}"/>
              </a:ext>
            </a:extLst>
          </p:cNvPr>
          <p:cNvSpPr>
            <a:spLocks noGrp="1"/>
          </p:cNvSpPr>
          <p:nvPr>
            <p:ph type="pic" sz="quarter" idx="10"/>
          </p:nvPr>
        </p:nvSpPr>
        <p:spPr>
          <a:xfrm>
            <a:off x="629585" y="689546"/>
            <a:ext cx="10972801" cy="5486402"/>
          </a:xfrm>
          <a:custGeom>
            <a:avLst/>
            <a:gdLst>
              <a:gd name="connsiteX0" fmla="*/ 0 w 10972801"/>
              <a:gd name="connsiteY0" fmla="*/ 0 h 5486402"/>
              <a:gd name="connsiteX1" fmla="*/ 10972801 w 10972801"/>
              <a:gd name="connsiteY1" fmla="*/ 0 h 5486402"/>
              <a:gd name="connsiteX2" fmla="*/ 10972801 w 10972801"/>
              <a:gd name="connsiteY2" fmla="*/ 5486402 h 5486402"/>
              <a:gd name="connsiteX3" fmla="*/ 0 w 10972801"/>
              <a:gd name="connsiteY3" fmla="*/ 5486402 h 5486402"/>
            </a:gdLst>
            <a:ahLst/>
            <a:cxnLst>
              <a:cxn ang="0">
                <a:pos x="connsiteX0" y="connsiteY0"/>
              </a:cxn>
              <a:cxn ang="0">
                <a:pos x="connsiteX1" y="connsiteY1"/>
              </a:cxn>
              <a:cxn ang="0">
                <a:pos x="connsiteX2" y="connsiteY2"/>
              </a:cxn>
              <a:cxn ang="0">
                <a:pos x="connsiteX3" y="connsiteY3"/>
              </a:cxn>
            </a:cxnLst>
            <a:rect l="l" t="t" r="r" b="b"/>
            <a:pathLst>
              <a:path w="10972801" h="5486402">
                <a:moveTo>
                  <a:pt x="0" y="0"/>
                </a:moveTo>
                <a:lnTo>
                  <a:pt x="10972801" y="0"/>
                </a:lnTo>
                <a:lnTo>
                  <a:pt x="10972801" y="5486402"/>
                </a:lnTo>
                <a:lnTo>
                  <a:pt x="0" y="5486402"/>
                </a:lnTo>
                <a:close/>
              </a:path>
            </a:pathLst>
          </a:custGeom>
        </p:spPr>
        <p:txBody>
          <a:bodyPr wrap="square">
            <a:noAutofit/>
          </a:bodyPr>
          <a:lstStyle/>
          <a:p>
            <a:endParaRPr lang="en-US"/>
          </a:p>
        </p:txBody>
      </p:sp>
    </p:spTree>
    <p:extLst>
      <p:ext uri="{BB962C8B-B14F-4D97-AF65-F5344CB8AC3E}">
        <p14:creationId xmlns:p14="http://schemas.microsoft.com/office/powerpoint/2010/main" val="118315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770"/>
        <p:cNvGrpSpPr/>
        <p:nvPr/>
      </p:nvGrpSpPr>
      <p:grpSpPr>
        <a:xfrm>
          <a:off x="0" y="0"/>
          <a:ext cx="0" cy="0"/>
          <a:chOff x="0" y="0"/>
          <a:chExt cx="0" cy="0"/>
        </a:xfrm>
      </p:grpSpPr>
      <p:sp>
        <p:nvSpPr>
          <p:cNvPr id="771" name="Google Shape;771;p38"/>
          <p:cNvSpPr/>
          <p:nvPr/>
        </p:nvSpPr>
        <p:spPr>
          <a:xfrm>
            <a:off x="-46666" y="6230634"/>
            <a:ext cx="1995259" cy="627364"/>
          </a:xfrm>
          <a:custGeom>
            <a:avLst/>
            <a:gdLst/>
            <a:ahLst/>
            <a:cxnLst/>
            <a:rect l="l" t="t" r="r" b="b"/>
            <a:pathLst>
              <a:path w="10508" h="3304" extrusionOk="0">
                <a:moveTo>
                  <a:pt x="4355" y="1"/>
                </a:moveTo>
                <a:cubicBezTo>
                  <a:pt x="3130" y="1"/>
                  <a:pt x="2750" y="2034"/>
                  <a:pt x="2750" y="2034"/>
                </a:cubicBezTo>
                <a:cubicBezTo>
                  <a:pt x="2750" y="2034"/>
                  <a:pt x="2262" y="1410"/>
                  <a:pt x="1556" y="1410"/>
                </a:cubicBezTo>
                <a:cubicBezTo>
                  <a:pt x="1326" y="1410"/>
                  <a:pt x="1072" y="1476"/>
                  <a:pt x="804" y="1654"/>
                </a:cubicBezTo>
                <a:cubicBezTo>
                  <a:pt x="345" y="1958"/>
                  <a:pt x="0" y="3303"/>
                  <a:pt x="0" y="3303"/>
                </a:cubicBezTo>
                <a:lnTo>
                  <a:pt x="10507" y="3303"/>
                </a:lnTo>
                <a:cubicBezTo>
                  <a:pt x="10507" y="3303"/>
                  <a:pt x="10479" y="2739"/>
                  <a:pt x="9900" y="2147"/>
                </a:cubicBezTo>
                <a:cubicBezTo>
                  <a:pt x="9708" y="1950"/>
                  <a:pt x="9463" y="1884"/>
                  <a:pt x="9223" y="1884"/>
                </a:cubicBezTo>
                <a:cubicBezTo>
                  <a:pt x="8742" y="1884"/>
                  <a:pt x="8278" y="2147"/>
                  <a:pt x="8278" y="2147"/>
                </a:cubicBezTo>
                <a:cubicBezTo>
                  <a:pt x="8278" y="2147"/>
                  <a:pt x="8201" y="1268"/>
                  <a:pt x="7560" y="1075"/>
                </a:cubicBezTo>
                <a:cubicBezTo>
                  <a:pt x="7406" y="1029"/>
                  <a:pt x="7267" y="1009"/>
                  <a:pt x="7141" y="1009"/>
                </a:cubicBezTo>
                <a:cubicBezTo>
                  <a:pt x="6349" y="1009"/>
                  <a:pt x="6107" y="1809"/>
                  <a:pt x="6107" y="1809"/>
                </a:cubicBezTo>
                <a:cubicBezTo>
                  <a:pt x="6107" y="1809"/>
                  <a:pt x="5712" y="88"/>
                  <a:pt x="4428" y="3"/>
                </a:cubicBezTo>
                <a:cubicBezTo>
                  <a:pt x="4403" y="1"/>
                  <a:pt x="4379" y="1"/>
                  <a:pt x="4355"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2" name="Google Shape;772;p38"/>
          <p:cNvSpPr/>
          <p:nvPr/>
        </p:nvSpPr>
        <p:spPr>
          <a:xfrm>
            <a:off x="10504541" y="6327680"/>
            <a:ext cx="1687464" cy="530335"/>
          </a:xfrm>
          <a:custGeom>
            <a:avLst/>
            <a:gdLst/>
            <a:ahLst/>
            <a:cxnLst/>
            <a:rect l="l" t="t" r="r" b="b"/>
            <a:pathLst>
              <a:path w="8887" h="2793" extrusionOk="0">
                <a:moveTo>
                  <a:pt x="3683" y="0"/>
                </a:moveTo>
                <a:cubicBezTo>
                  <a:pt x="2647" y="0"/>
                  <a:pt x="2326" y="1720"/>
                  <a:pt x="2326" y="1720"/>
                </a:cubicBezTo>
                <a:cubicBezTo>
                  <a:pt x="2326" y="1720"/>
                  <a:pt x="1913" y="1191"/>
                  <a:pt x="1317" y="1191"/>
                </a:cubicBezTo>
                <a:cubicBezTo>
                  <a:pt x="1122" y="1191"/>
                  <a:pt x="907" y="1248"/>
                  <a:pt x="680" y="1398"/>
                </a:cubicBezTo>
                <a:cubicBezTo>
                  <a:pt x="292" y="1655"/>
                  <a:pt x="0" y="2792"/>
                  <a:pt x="0" y="2792"/>
                </a:cubicBezTo>
                <a:lnTo>
                  <a:pt x="8886" y="2792"/>
                </a:lnTo>
                <a:cubicBezTo>
                  <a:pt x="8886" y="2792"/>
                  <a:pt x="8862" y="2316"/>
                  <a:pt x="8373" y="1815"/>
                </a:cubicBezTo>
                <a:cubicBezTo>
                  <a:pt x="8210" y="1648"/>
                  <a:pt x="8003" y="1592"/>
                  <a:pt x="7800" y="1592"/>
                </a:cubicBezTo>
                <a:cubicBezTo>
                  <a:pt x="7394" y="1592"/>
                  <a:pt x="7002" y="1815"/>
                  <a:pt x="7002" y="1815"/>
                </a:cubicBezTo>
                <a:cubicBezTo>
                  <a:pt x="7002" y="1815"/>
                  <a:pt x="6936" y="1072"/>
                  <a:pt x="6393" y="909"/>
                </a:cubicBezTo>
                <a:cubicBezTo>
                  <a:pt x="6262" y="870"/>
                  <a:pt x="6145" y="853"/>
                  <a:pt x="6039" y="853"/>
                </a:cubicBezTo>
                <a:cubicBezTo>
                  <a:pt x="5369" y="853"/>
                  <a:pt x="5165" y="1529"/>
                  <a:pt x="5165" y="1529"/>
                </a:cubicBezTo>
                <a:cubicBezTo>
                  <a:pt x="5165" y="1529"/>
                  <a:pt x="4831" y="74"/>
                  <a:pt x="3746" y="2"/>
                </a:cubicBezTo>
                <a:cubicBezTo>
                  <a:pt x="3725" y="1"/>
                  <a:pt x="3704" y="0"/>
                  <a:pt x="368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3" name="Google Shape;773;p38"/>
          <p:cNvGrpSpPr/>
          <p:nvPr/>
        </p:nvGrpSpPr>
        <p:grpSpPr>
          <a:xfrm>
            <a:off x="285568" y="5922781"/>
            <a:ext cx="1008367" cy="935221"/>
            <a:chOff x="4341575" y="2606650"/>
            <a:chExt cx="408400" cy="378775"/>
          </a:xfrm>
        </p:grpSpPr>
        <p:sp>
          <p:nvSpPr>
            <p:cNvPr id="774" name="Google Shape;774;p38"/>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38"/>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38"/>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77" name="Google Shape;777;p38"/>
          <p:cNvSpPr/>
          <p:nvPr/>
        </p:nvSpPr>
        <p:spPr>
          <a:xfrm>
            <a:off x="-98149" y="1403068"/>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8" name="Google Shape;778;p38"/>
          <p:cNvSpPr/>
          <p:nvPr/>
        </p:nvSpPr>
        <p:spPr>
          <a:xfrm>
            <a:off x="10838705" y="343502"/>
            <a:ext cx="1087150" cy="507751"/>
          </a:xfrm>
          <a:custGeom>
            <a:avLst/>
            <a:gdLst/>
            <a:ahLst/>
            <a:cxnLst/>
            <a:rect l="l" t="t" r="r" b="b"/>
            <a:pathLst>
              <a:path w="24141" h="11275" extrusionOk="0">
                <a:moveTo>
                  <a:pt x="13751" y="1"/>
                </a:moveTo>
                <a:cubicBezTo>
                  <a:pt x="8714" y="1"/>
                  <a:pt x="7756" y="4017"/>
                  <a:pt x="7756" y="4017"/>
                </a:cubicBezTo>
                <a:cubicBezTo>
                  <a:pt x="7756" y="4017"/>
                  <a:pt x="6943" y="2892"/>
                  <a:pt x="5790" y="2892"/>
                </a:cubicBezTo>
                <a:cubicBezTo>
                  <a:pt x="5523" y="2892"/>
                  <a:pt x="5238" y="2952"/>
                  <a:pt x="4940" y="3101"/>
                </a:cubicBezTo>
                <a:cubicBezTo>
                  <a:pt x="3357" y="3890"/>
                  <a:pt x="3883" y="5563"/>
                  <a:pt x="3883" y="5563"/>
                </a:cubicBezTo>
                <a:cubicBezTo>
                  <a:pt x="3883" y="5563"/>
                  <a:pt x="2943" y="5269"/>
                  <a:pt x="2035" y="5269"/>
                </a:cubicBezTo>
                <a:cubicBezTo>
                  <a:pt x="998" y="5269"/>
                  <a:pt x="0" y="5653"/>
                  <a:pt x="485" y="7296"/>
                </a:cubicBezTo>
                <a:cubicBezTo>
                  <a:pt x="1236" y="9845"/>
                  <a:pt x="5891" y="11274"/>
                  <a:pt x="10640" y="11274"/>
                </a:cubicBezTo>
                <a:cubicBezTo>
                  <a:pt x="11638" y="11274"/>
                  <a:pt x="12640" y="11211"/>
                  <a:pt x="13612" y="11082"/>
                </a:cubicBezTo>
                <a:cubicBezTo>
                  <a:pt x="19203" y="10338"/>
                  <a:pt x="24141" y="9465"/>
                  <a:pt x="23998" y="7065"/>
                </a:cubicBezTo>
                <a:cubicBezTo>
                  <a:pt x="23875" y="4997"/>
                  <a:pt x="21873" y="4692"/>
                  <a:pt x="20703" y="4692"/>
                </a:cubicBezTo>
                <a:cubicBezTo>
                  <a:pt x="20214" y="4692"/>
                  <a:pt x="19870" y="4745"/>
                  <a:pt x="19870" y="4745"/>
                </a:cubicBezTo>
                <a:cubicBezTo>
                  <a:pt x="19870" y="4745"/>
                  <a:pt x="21934" y="1132"/>
                  <a:pt x="15427" y="135"/>
                </a:cubicBezTo>
                <a:cubicBezTo>
                  <a:pt x="14823" y="43"/>
                  <a:pt x="14266" y="1"/>
                  <a:pt x="13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9" name="Google Shape;779;p38"/>
          <p:cNvGrpSpPr/>
          <p:nvPr/>
        </p:nvGrpSpPr>
        <p:grpSpPr>
          <a:xfrm flipH="1">
            <a:off x="10878102" y="5922781"/>
            <a:ext cx="1008367" cy="935221"/>
            <a:chOff x="4341575" y="2606650"/>
            <a:chExt cx="408400" cy="378775"/>
          </a:xfrm>
        </p:grpSpPr>
        <p:sp>
          <p:nvSpPr>
            <p:cNvPr id="780" name="Google Shape;780;p38"/>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8"/>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8"/>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3" name="Google Shape;783;p38"/>
          <p:cNvSpPr/>
          <p:nvPr/>
        </p:nvSpPr>
        <p:spPr>
          <a:xfrm>
            <a:off x="85653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4" name="Google Shape;784;p38"/>
          <p:cNvSpPr/>
          <p:nvPr/>
        </p:nvSpPr>
        <p:spPr>
          <a:xfrm>
            <a:off x="9806866" y="6279165"/>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5" name="Google Shape;785;p38"/>
          <p:cNvSpPr/>
          <p:nvPr/>
        </p:nvSpPr>
        <p:spPr>
          <a:xfrm>
            <a:off x="178406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6" name="Google Shape;786;p38"/>
          <p:cNvSpPr/>
          <p:nvPr/>
        </p:nvSpPr>
        <p:spPr>
          <a:xfrm>
            <a:off x="26779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38"/>
          <p:cNvSpPr/>
          <p:nvPr/>
        </p:nvSpPr>
        <p:spPr>
          <a:xfrm>
            <a:off x="1138845"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8" name="Google Shape;788;p38"/>
          <p:cNvSpPr/>
          <p:nvPr/>
        </p:nvSpPr>
        <p:spPr>
          <a:xfrm>
            <a:off x="92415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78110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58190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8863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23D-D2F3-6EC8-195B-EC63698E9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81485-10B0-2139-A050-F25910317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38C7E-BF52-4500-01A3-FCE010AC62FF}"/>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E5A98C94-0BBC-BA2D-31E8-02870B514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6FF01-9901-28FE-EFB8-157396261151}"/>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05446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F7D4-7306-4AB1-5AD1-CFCA3C45A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DF22C-467E-987C-4052-F474E88AEF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B3BE3-5AC4-772B-BE89-F1186230E056}"/>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11B6F019-A8C3-4AEA-F30D-2F53C748C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6DA84-B359-8576-4F40-87C1A10AE9DF}"/>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329803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C8C-4C19-F728-C43B-B8E2B584B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CD971-AAE2-D5F2-DCDC-1C08D83907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1381A-E342-53CB-6295-102A553A34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D76249-8200-9207-F83C-C25E67C5329E}"/>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E7907562-0C01-6774-F059-C74C2919B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23AEE-18A3-088C-1BCF-EE3BA82F0C53}"/>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2311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BEE-C05C-A4BD-FCE3-3CA44C976E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4B5D05-3355-C27A-12D6-48157E1F3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21A21-8C48-F6F4-4DF0-B5108C3F07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7CCE2-7783-40B2-B1CF-72D2CB5AA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619172-3047-1229-4E80-ED2735607F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17901-2427-3488-8175-7543F1F77EAB}"/>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8" name="Footer Placeholder 7">
            <a:extLst>
              <a:ext uri="{FF2B5EF4-FFF2-40B4-BE49-F238E27FC236}">
                <a16:creationId xmlns:a16="http://schemas.microsoft.com/office/drawing/2014/main" id="{D69C6F08-FA85-F7FB-B5BD-97892BA87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5D9EB1-4EF8-4259-3697-2D45A171DA87}"/>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335981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AD68-2D62-BE42-C63B-19F946095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6F2926-9B33-C75E-B517-CBF79E29E1B8}"/>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4" name="Footer Placeholder 3">
            <a:extLst>
              <a:ext uri="{FF2B5EF4-FFF2-40B4-BE49-F238E27FC236}">
                <a16:creationId xmlns:a16="http://schemas.microsoft.com/office/drawing/2014/main" id="{25926087-1C6A-F974-77D3-9467F1AE7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4A5B1-E144-3418-7F04-95AA02E3C461}"/>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62296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A0FA2-F2EE-1BD2-B023-FD59935716A4}"/>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3" name="Footer Placeholder 2">
            <a:extLst>
              <a:ext uri="{FF2B5EF4-FFF2-40B4-BE49-F238E27FC236}">
                <a16:creationId xmlns:a16="http://schemas.microsoft.com/office/drawing/2014/main" id="{60D5E878-9CD2-7FF7-32B5-8F7B4FB55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611FCF-6979-8E1F-B0FA-DEFEC9BBF4A2}"/>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46093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C154-AB70-6C64-51D0-0E85204F5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B5FF3F-387D-B9E0-939D-E2C300FC7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A029D-624E-D1BF-EEAD-82238D96D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F6BEF-A980-1FC4-CC2B-68B43EEECA16}"/>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06690C9B-1CAB-5AE9-C1A5-A2DE9BF74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19EEF-E57A-9796-2B54-C6B6B54B644E}"/>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34672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90B4-354B-ED0D-6B3B-9D28CB68E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2BA22-0EB1-C959-026B-BEFAA6237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24F93C-8954-FB6E-3FF8-99C9840AE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D1021-5E15-DC16-25F5-8DA0604C2D63}"/>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F58CC7A2-DE9C-E737-DE40-68AD10B2A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77C0D-971F-5298-85F0-55C9922E4E24}"/>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80462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34158-54AD-09CF-8D94-95990D967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293E09-8F23-CE7C-0B49-44F3C8F93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1DFC-FBFB-817C-FC8A-30D393719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A3249D9A-36DC-2079-9154-A4C3A202A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3A64E8-CFA9-34E7-8FE1-1F214F2E6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38FD30-AB08-4367-B822-712A1C0D80CC}" type="slidenum">
              <a:rPr lang="en-US" smtClean="0"/>
              <a:t>‹#›</a:t>
            </a:fld>
            <a:endParaRPr lang="en-US"/>
          </a:p>
        </p:txBody>
      </p:sp>
    </p:spTree>
    <p:extLst>
      <p:ext uri="{BB962C8B-B14F-4D97-AF65-F5344CB8AC3E}">
        <p14:creationId xmlns:p14="http://schemas.microsoft.com/office/powerpoint/2010/main" val="606329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7.gif"/><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29.xml"/></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slide" Target="slide13.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image" Target="../media/image3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7.gif"/><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E80F71-D0F6-24EA-C594-3D176FC701C5}"/>
              </a:ext>
            </a:extLst>
          </p:cNvPr>
          <p:cNvSpPr txBox="1"/>
          <p:nvPr/>
        </p:nvSpPr>
        <p:spPr>
          <a:xfrm>
            <a:off x="3826187" y="2838783"/>
            <a:ext cx="8188943" cy="1355750"/>
          </a:xfrm>
          <a:prstGeom prst="rect">
            <a:avLst/>
          </a:prstGeom>
        </p:spPr>
        <p:txBody>
          <a:bodyPr vert="horz" lIns="91440" tIns="45720" rIns="91440" bIns="45720" rtlCol="0" anchor="b">
            <a:noAutofit/>
          </a:bodyPr>
          <a:lstStyle/>
          <a:p>
            <a:pPr algn="ctr">
              <a:lnSpc>
                <a:spcPct val="150000"/>
              </a:lnSpc>
              <a:spcBef>
                <a:spcPct val="0"/>
              </a:spcBef>
            </a:pPr>
            <a:r>
              <a:rPr lang="en-US" sz="4400" b="1" kern="1200">
                <a:solidFill>
                  <a:srgbClr val="00B050"/>
                </a:solidFill>
                <a:latin typeface="Arial" panose="020B0604020202020204" pitchFamily="34" charset="0"/>
                <a:ea typeface="+mj-ea"/>
                <a:cs typeface="Arial" panose="020B0604020202020204" pitchFamily="34" charset="0"/>
              </a:rPr>
              <a:t>BÀI 11. VÙNG TRUNG DU VÀ MIỀN NÚI BẮC BỘ (Tiết 2,3)</a:t>
            </a:r>
          </a:p>
        </p:txBody>
      </p:sp>
      <p:pic>
        <p:nvPicPr>
          <p:cNvPr id="1028" name="Picture 4" descr="Kinh nghiệm du lịch vịnh Hạ Long cực “chất” cho 2023">
            <a:extLst>
              <a:ext uri="{FF2B5EF4-FFF2-40B4-BE49-F238E27FC236}">
                <a16:creationId xmlns:a16="http://schemas.microsoft.com/office/drawing/2014/main" id="{AC67A864-5DA8-87B9-3DFC-2EDF7A9477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995" r="1" b="22669"/>
          <a:stretch/>
        </p:blipFill>
        <p:spPr bwMode="auto">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Review Kinh Nghiệm Đi Du Lịch NA HANG Tuyên Quang 2023 - Dulich.Pro.Vn">
            <a:extLst>
              <a:ext uri="{FF2B5EF4-FFF2-40B4-BE49-F238E27FC236}">
                <a16:creationId xmlns:a16="http://schemas.microsoft.com/office/drawing/2014/main" id="{1F58B505-1386-34E3-EC71-66077492F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00" r="2" b="3957"/>
          <a:stretch/>
        </p:blipFill>
        <p:spPr bwMode="auto">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Văn mẫu lớp 12: Tổng hợp kết bài Người lái đò sông Đà hay nhất (89 mẫu) Kết  bài Người lái đò sông Đà">
            <a:extLst>
              <a:ext uri="{FF2B5EF4-FFF2-40B4-BE49-F238E27FC236}">
                <a16:creationId xmlns:a16="http://schemas.microsoft.com/office/drawing/2014/main" id="{B6988B57-8B0E-A463-C192-9BF80D7A97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501" b="3"/>
          <a:stretch/>
        </p:blipFill>
        <p:spPr bwMode="auto">
          <a:xfrm>
            <a:off x="20" y="2279768"/>
            <a:ext cx="3484262" cy="22444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 lịch vịnh Hạ Long - Vùng biển đảo CỰC PHẨM của Quảng Ninh">
            <a:extLst>
              <a:ext uri="{FF2B5EF4-FFF2-40B4-BE49-F238E27FC236}">
                <a16:creationId xmlns:a16="http://schemas.microsoft.com/office/drawing/2014/main" id="{05D74192-D487-B1EB-7056-964975964B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6926"/>
          <a:stretch/>
        </p:blipFill>
        <p:spPr bwMode="auto">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rung du và miền núi Bắc Bộ: Tình hình kinh tế, Đặc điểm dân cư xã hội">
            <a:extLst>
              <a:ext uri="{FF2B5EF4-FFF2-40B4-BE49-F238E27FC236}">
                <a16:creationId xmlns:a16="http://schemas.microsoft.com/office/drawing/2014/main" id="{04ADC11E-949D-766F-4217-8EBA0FB8B3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008" r="-2" b="2937"/>
          <a:stretch/>
        </p:blipFill>
        <p:spPr bwMode="auto">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Top địa điểm hấp dẫn khi du lịch Điện Biên Phủ">
            <a:extLst>
              <a:ext uri="{FF2B5EF4-FFF2-40B4-BE49-F238E27FC236}">
                <a16:creationId xmlns:a16="http://schemas.microsoft.com/office/drawing/2014/main" id="{754C948B-E414-753F-6560-DA9722D61A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2" y="2208573"/>
            <a:ext cx="3484261" cy="239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31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én màn những nét đặc sắc văn hóa vùng Đông Bắc">
            <a:extLst>
              <a:ext uri="{FF2B5EF4-FFF2-40B4-BE49-F238E27FC236}">
                <a16:creationId xmlns:a16="http://schemas.microsoft.com/office/drawing/2014/main" id="{75D9FDF2-1C70-67FC-DEDF-3D08A301B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 y="3825032"/>
            <a:ext cx="3987165" cy="2863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ản mạn Tây Bắc">
            <a:extLst>
              <a:ext uri="{FF2B5EF4-FFF2-40B4-BE49-F238E27FC236}">
                <a16:creationId xmlns:a16="http://schemas.microsoft.com/office/drawing/2014/main" id="{99EDF623-8329-70FA-7CFD-2753A24C7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948" y="3824676"/>
            <a:ext cx="4098805" cy="28632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ung động trước nét đẹp trẻ em vùng cao | Nơi chia sẻ kinh nghiệm du lịch">
            <a:extLst>
              <a:ext uri="{FF2B5EF4-FFF2-40B4-BE49-F238E27FC236}">
                <a16:creationId xmlns:a16="http://schemas.microsoft.com/office/drawing/2014/main" id="{7D543577-8D27-18C5-9374-64BE618AC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232" y="3847536"/>
            <a:ext cx="3843896" cy="2840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0821F5-C937-003F-A0B4-24D020BAB821}"/>
              </a:ext>
            </a:extLst>
          </p:cNvPr>
          <p:cNvSpPr txBox="1"/>
          <p:nvPr/>
        </p:nvSpPr>
        <p:spPr>
          <a:xfrm>
            <a:off x="75247" y="101172"/>
            <a:ext cx="6805613" cy="646331"/>
          </a:xfrm>
          <a:prstGeom prst="rect">
            <a:avLst/>
          </a:prstGeom>
          <a:solidFill>
            <a:srgbClr val="00B050"/>
          </a:solidFill>
        </p:spPr>
        <p:txBody>
          <a:bodyPr wrap="square" rtlCol="0">
            <a:spAutoFit/>
          </a:bodyPr>
          <a:lstStyle/>
          <a:p>
            <a:pPr algn="ctr"/>
            <a:r>
              <a:rPr lang="en-US" sz="3600" b="1">
                <a:solidFill>
                  <a:schemeClr val="bg1"/>
                </a:solidFill>
                <a:latin typeface="Times New Roman" pitchFamily="18" charset="0"/>
                <a:cs typeface="Times New Roman" pitchFamily="18" charset="0"/>
              </a:rPr>
              <a:t>C, CHẤT LƯỢNG CUỘC SỐNG</a:t>
            </a:r>
          </a:p>
        </p:txBody>
      </p:sp>
      <p:sp>
        <p:nvSpPr>
          <p:cNvPr id="4" name="TextBox 3">
            <a:extLst>
              <a:ext uri="{FF2B5EF4-FFF2-40B4-BE49-F238E27FC236}">
                <a16:creationId xmlns:a16="http://schemas.microsoft.com/office/drawing/2014/main" id="{BF2ED23C-821D-C944-28EE-C1FBACA85895}"/>
              </a:ext>
            </a:extLst>
          </p:cNvPr>
          <p:cNvSpPr txBox="1"/>
          <p:nvPr/>
        </p:nvSpPr>
        <p:spPr>
          <a:xfrm>
            <a:off x="0" y="1656247"/>
            <a:ext cx="11775380" cy="1354217"/>
          </a:xfrm>
          <a:prstGeom prst="rect">
            <a:avLst/>
          </a:prstGeom>
          <a:noFill/>
        </p:spPr>
        <p:txBody>
          <a:bodyPr wrap="square" rtlCol="0">
            <a:spAutoFit/>
          </a:bodyPr>
          <a:lstStyle/>
          <a:p>
            <a:pPr algn="ctr"/>
            <a:r>
              <a:rPr lang="en-US">
                <a:latin typeface="Times New Roman" pitchFamily="18" charset="0"/>
                <a:cs typeface="Times New Roman" pitchFamily="18" charset="0"/>
              </a:rPr>
              <a:t>- </a:t>
            </a:r>
            <a:r>
              <a:rPr lang="en-US" sz="3200">
                <a:solidFill>
                  <a:srgbClr val="5429F3"/>
                </a:solidFill>
                <a:latin typeface="Times New Roman" pitchFamily="18" charset="0"/>
                <a:cs typeface="Times New Roman" pitchFamily="18" charset="0"/>
              </a:rPr>
              <a:t>Chất lượng cuộc sống dân cư ngày càng được cải thiện, </a:t>
            </a:r>
            <a:r>
              <a:rPr lang="vi-VN" sz="3200">
                <a:solidFill>
                  <a:srgbClr val="5429F3"/>
                </a:solidFill>
                <a:effectLst/>
                <a:latin typeface="Times New Roman" pitchFamily="18" charset="0"/>
                <a:ea typeface="Arial" panose="020B0604020202020204" pitchFamily="34" charset="0"/>
                <a:cs typeface="Times New Roman" pitchFamily="18" charset="0"/>
              </a:rPr>
              <a:t>trình độ dân trí được nâng lên.</a:t>
            </a:r>
            <a:endParaRPr lang="en-US" sz="3200">
              <a:solidFill>
                <a:srgbClr val="5429F3"/>
              </a:solidFill>
              <a:effectLst/>
              <a:latin typeface="Times New Roman" pitchFamily="18" charset="0"/>
              <a:ea typeface="Arial" panose="020B0604020202020204" pitchFamily="34" charset="0"/>
              <a:cs typeface="Times New Roman" pitchFamily="18" charset="0"/>
            </a:endParaRPr>
          </a:p>
          <a:p>
            <a:pPr algn="ctr"/>
            <a:endParaRPr lang="en-US">
              <a:latin typeface="Times New Roman" pitchFamily="18" charset="0"/>
              <a:cs typeface="Times New Roman" pitchFamily="18" charset="0"/>
            </a:endParaRPr>
          </a:p>
        </p:txBody>
      </p:sp>
      <p:pic>
        <p:nvPicPr>
          <p:cNvPr id="5" name="Picture 4" descr="book9">
            <a:extLst>
              <a:ext uri="{FF2B5EF4-FFF2-40B4-BE49-F238E27FC236}">
                <a16:creationId xmlns:a16="http://schemas.microsoft.com/office/drawing/2014/main" id="{8438879D-F471-D349-8434-63A82BF1CD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82163" y="170108"/>
            <a:ext cx="1810354" cy="147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8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2" name="Rectangle 515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6" name="Picture 6" descr="Trang chủ">
            <a:extLst>
              <a:ext uri="{FF2B5EF4-FFF2-40B4-BE49-F238E27FC236}">
                <a16:creationId xmlns:a16="http://schemas.microsoft.com/office/drawing/2014/main" id="{97D06D61-3BAA-D4A6-6AE9-0096E86F55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5" r="-1" b="12582"/>
          <a:stretch/>
        </p:blipFill>
        <p:spPr bwMode="auto">
          <a:xfrm>
            <a:off x="-1219" y="-9"/>
            <a:ext cx="12191695" cy="6858000"/>
          </a:xfrm>
          <a:prstGeom prst="rect">
            <a:avLst/>
          </a:prstGeom>
          <a:noFill/>
          <a:extLst>
            <a:ext uri="{909E8E84-426E-40DD-AFC4-6F175D3DCCD1}">
              <a14:hiddenFill xmlns:a14="http://schemas.microsoft.com/office/drawing/2010/main">
                <a:solidFill>
                  <a:srgbClr val="FFFFFF"/>
                </a:solidFill>
              </a14:hiddenFill>
            </a:ext>
          </a:extLst>
        </p:spPr>
      </p:pic>
      <p:sp>
        <p:nvSpPr>
          <p:cNvPr id="5135" name="Freeform: Shape 5134">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53" name="Freeform: Shape 5152">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5154" name="Freeform: Shape 5153">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B13B57D8-62D3-B69F-614B-97AC1A414C8F}"/>
              </a:ext>
            </a:extLst>
          </p:cNvPr>
          <p:cNvSpPr txBox="1"/>
          <p:nvPr/>
        </p:nvSpPr>
        <p:spPr>
          <a:xfrm>
            <a:off x="998295" y="2325120"/>
            <a:ext cx="4664206" cy="20492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kern="1200">
                <a:solidFill>
                  <a:srgbClr val="00B050"/>
                </a:solidFill>
                <a:effectLst/>
                <a:latin typeface="+mj-lt"/>
                <a:ea typeface="+mj-ea"/>
                <a:cs typeface="+mj-cs"/>
              </a:rPr>
              <a:t>4. SỰ PHÁT TRIỂN </a:t>
            </a:r>
          </a:p>
          <a:p>
            <a:pPr algn="ctr">
              <a:lnSpc>
                <a:spcPct val="90000"/>
              </a:lnSpc>
              <a:spcBef>
                <a:spcPct val="0"/>
              </a:spcBef>
              <a:spcAft>
                <a:spcPts val="600"/>
              </a:spcAft>
            </a:pPr>
            <a:r>
              <a:rPr lang="en-US" sz="3800" b="1" kern="1200">
                <a:solidFill>
                  <a:srgbClr val="00B050"/>
                </a:solidFill>
                <a:effectLst/>
                <a:latin typeface="+mj-lt"/>
                <a:ea typeface="+mj-ea"/>
                <a:cs typeface="+mj-cs"/>
              </a:rPr>
              <a:t>VÀ PHÂN BỐ </a:t>
            </a:r>
          </a:p>
          <a:p>
            <a:pPr algn="ctr">
              <a:lnSpc>
                <a:spcPct val="90000"/>
              </a:lnSpc>
              <a:spcBef>
                <a:spcPct val="0"/>
              </a:spcBef>
              <a:spcAft>
                <a:spcPts val="600"/>
              </a:spcAft>
            </a:pPr>
            <a:r>
              <a:rPr lang="en-US" sz="3800" b="1" kern="1200">
                <a:solidFill>
                  <a:srgbClr val="00B050"/>
                </a:solidFill>
                <a:effectLst/>
                <a:latin typeface="+mj-lt"/>
                <a:ea typeface="+mj-ea"/>
                <a:cs typeface="+mj-cs"/>
              </a:rPr>
              <a:t>KINH TẾ</a:t>
            </a:r>
            <a:endParaRPr lang="en-US" sz="3800" kern="1200">
              <a:solidFill>
                <a:srgbClr val="00B050"/>
              </a:solidFill>
              <a:latin typeface="+mj-lt"/>
              <a:ea typeface="+mj-ea"/>
              <a:cs typeface="+mj-cs"/>
            </a:endParaRPr>
          </a:p>
        </p:txBody>
      </p:sp>
      <p:sp>
        <p:nvSpPr>
          <p:cNvPr id="5155" name="Freeform: Shape 5154">
            <a:extLst>
              <a:ext uri="{FF2B5EF4-FFF2-40B4-BE49-F238E27FC236}">
                <a16:creationId xmlns:a16="http://schemas.microsoft.com/office/drawing/2014/main" id="{D289228A-771B-48F6-B5DF-7A63EA32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56" name="Freeform: Shape 5155">
            <a:extLst>
              <a:ext uri="{FF2B5EF4-FFF2-40B4-BE49-F238E27FC236}">
                <a16:creationId xmlns:a16="http://schemas.microsoft.com/office/drawing/2014/main" id="{31D5EF21-94C4-481A-BD01-3D29FB305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57" name="Freeform: Shape 5156">
            <a:extLst>
              <a:ext uri="{FF2B5EF4-FFF2-40B4-BE49-F238E27FC236}">
                <a16:creationId xmlns:a16="http://schemas.microsoft.com/office/drawing/2014/main" id="{AB980901-8348-441D-BC47-AAB8C55E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58" name="Freeform: Shape 5157">
            <a:extLst>
              <a:ext uri="{FF2B5EF4-FFF2-40B4-BE49-F238E27FC236}">
                <a16:creationId xmlns:a16="http://schemas.microsoft.com/office/drawing/2014/main" id="{9A5160F0-6244-48E8-9E71-1F51EA90C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59" name="Freeform: Shape 5158">
            <a:extLst>
              <a:ext uri="{FF2B5EF4-FFF2-40B4-BE49-F238E27FC236}">
                <a16:creationId xmlns:a16="http://schemas.microsoft.com/office/drawing/2014/main" id="{2513D8C9-24E7-4F31-8B40-E3AF623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51" name="Freeform: Shape 5150">
            <a:extLst>
              <a:ext uri="{FF2B5EF4-FFF2-40B4-BE49-F238E27FC236}">
                <a16:creationId xmlns:a16="http://schemas.microsoft.com/office/drawing/2014/main" id="{9BDFF5CA-602C-465F-8BC3-59C99630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2" name="Picture 2" descr="Định hướng phát triển kinh tế - xã hội các dân tộc thiểu số vùng Trung du  và miền núi Bắc Bộ">
            <a:extLst>
              <a:ext uri="{FF2B5EF4-FFF2-40B4-BE49-F238E27FC236}">
                <a16:creationId xmlns:a16="http://schemas.microsoft.com/office/drawing/2014/main" id="{BE61C1E1-EE08-8D58-CE5C-00A67EA5AE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75" r="20401" b="1"/>
          <a:stretch/>
        </p:blipFill>
        <p:spPr bwMode="auto">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descr="Tour Hồ Ba Bể - Thác Bản Giốc - Động Ngườm Ngao - Pác Bó 3 ngày 2 đêm">
            <a:extLst>
              <a:ext uri="{FF2B5EF4-FFF2-40B4-BE49-F238E27FC236}">
                <a16:creationId xmlns:a16="http://schemas.microsoft.com/office/drawing/2014/main" id="{413388AB-6AC7-FCEA-5E6D-A0E0492AFF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00" r="16579" b="-5"/>
          <a:stretch/>
        </p:blipFill>
        <p:spPr bwMode="auto">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Thủy điện Thác Bà - đứa con đầu lòng của ngành thủy điện miền Bắc">
            <a:extLst>
              <a:ext uri="{FF2B5EF4-FFF2-40B4-BE49-F238E27FC236}">
                <a16:creationId xmlns:a16="http://schemas.microsoft.com/office/drawing/2014/main" id="{71029B22-4FED-1E1D-02E4-1F0C85655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17" r="31877" b="-1"/>
          <a:stretch/>
        </p:blipFill>
        <p:spPr bwMode="auto">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BE45A27-F698-8102-A41C-23C1310A0627}"/>
              </a:ext>
            </a:extLst>
          </p:cNvPr>
          <p:cNvGrpSpPr/>
          <p:nvPr/>
        </p:nvGrpSpPr>
        <p:grpSpPr>
          <a:xfrm>
            <a:off x="374729" y="1036415"/>
            <a:ext cx="7755810" cy="5376774"/>
            <a:chOff x="0" y="0"/>
            <a:chExt cx="11258550" cy="6373129"/>
          </a:xfrm>
        </p:grpSpPr>
        <p:pic>
          <p:nvPicPr>
            <p:cNvPr id="5" name="Picture 4" descr="A group of people holding up signs&#10;&#10;Description automatically generated">
              <a:extLst>
                <a:ext uri="{FF2B5EF4-FFF2-40B4-BE49-F238E27FC236}">
                  <a16:creationId xmlns:a16="http://schemas.microsoft.com/office/drawing/2014/main" id="{D3ED28B6-0317-28C9-2DF2-6511D712B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58550" cy="6373129"/>
            </a:xfrm>
            <a:prstGeom prst="rect">
              <a:avLst/>
            </a:prstGeom>
          </p:spPr>
        </p:pic>
        <p:sp>
          <p:nvSpPr>
            <p:cNvPr id="19" name="Rectangle 18">
              <a:extLst>
                <a:ext uri="{FF2B5EF4-FFF2-40B4-BE49-F238E27FC236}">
                  <a16:creationId xmlns:a16="http://schemas.microsoft.com/office/drawing/2014/main" id="{0B400FC3-80EF-1190-BA01-26B205DBB775}"/>
                </a:ext>
              </a:extLst>
            </p:cNvPr>
            <p:cNvSpPr/>
            <p:nvPr/>
          </p:nvSpPr>
          <p:spPr>
            <a:xfrm>
              <a:off x="1168995" y="3675649"/>
              <a:ext cx="1055413" cy="614411"/>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1</a:t>
              </a:r>
            </a:p>
          </p:txBody>
        </p:sp>
        <p:sp>
          <p:nvSpPr>
            <p:cNvPr id="20" name="Rectangle 19">
              <a:extLst>
                <a:ext uri="{FF2B5EF4-FFF2-40B4-BE49-F238E27FC236}">
                  <a16:creationId xmlns:a16="http://schemas.microsoft.com/office/drawing/2014/main" id="{D3B5140B-8B52-C6F5-DC6F-1C1D639CC5E7}"/>
                </a:ext>
              </a:extLst>
            </p:cNvPr>
            <p:cNvSpPr/>
            <p:nvPr/>
          </p:nvSpPr>
          <p:spPr>
            <a:xfrm>
              <a:off x="2665887" y="3429000"/>
              <a:ext cx="1083821" cy="514819"/>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2</a:t>
              </a:r>
            </a:p>
          </p:txBody>
        </p:sp>
        <p:sp>
          <p:nvSpPr>
            <p:cNvPr id="21" name="Rectangle 20">
              <a:extLst>
                <a:ext uri="{FF2B5EF4-FFF2-40B4-BE49-F238E27FC236}">
                  <a16:creationId xmlns:a16="http://schemas.microsoft.com/office/drawing/2014/main" id="{DBA1A3B2-4454-07FA-6994-C70EB6FFDCA8}"/>
                </a:ext>
              </a:extLst>
            </p:cNvPr>
            <p:cNvSpPr/>
            <p:nvPr/>
          </p:nvSpPr>
          <p:spPr>
            <a:xfrm rot="20856026">
              <a:off x="4022177" y="2729405"/>
              <a:ext cx="1083821" cy="632519"/>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3</a:t>
              </a:r>
            </a:p>
          </p:txBody>
        </p:sp>
        <p:sp>
          <p:nvSpPr>
            <p:cNvPr id="22" name="Rectangle 21">
              <a:extLst>
                <a:ext uri="{FF2B5EF4-FFF2-40B4-BE49-F238E27FC236}">
                  <a16:creationId xmlns:a16="http://schemas.microsoft.com/office/drawing/2014/main" id="{64FD5BB3-4824-7A24-7CC6-3E5ABCF1B660}"/>
                </a:ext>
              </a:extLst>
            </p:cNvPr>
            <p:cNvSpPr/>
            <p:nvPr/>
          </p:nvSpPr>
          <p:spPr>
            <a:xfrm rot="191213">
              <a:off x="5729724" y="1907552"/>
              <a:ext cx="982400" cy="624498"/>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4</a:t>
              </a:r>
            </a:p>
          </p:txBody>
        </p:sp>
        <p:sp>
          <p:nvSpPr>
            <p:cNvPr id="23" name="Rectangle 22">
              <a:extLst>
                <a:ext uri="{FF2B5EF4-FFF2-40B4-BE49-F238E27FC236}">
                  <a16:creationId xmlns:a16="http://schemas.microsoft.com/office/drawing/2014/main" id="{F3D42E75-CB74-9610-D134-58F5AFD3542D}"/>
                </a:ext>
              </a:extLst>
            </p:cNvPr>
            <p:cNvSpPr/>
            <p:nvPr/>
          </p:nvSpPr>
          <p:spPr>
            <a:xfrm rot="21177941">
              <a:off x="7202026" y="1078860"/>
              <a:ext cx="934736" cy="596215"/>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5</a:t>
              </a:r>
            </a:p>
          </p:txBody>
        </p:sp>
        <p:sp>
          <p:nvSpPr>
            <p:cNvPr id="24" name="Rectangle 23">
              <a:extLst>
                <a:ext uri="{FF2B5EF4-FFF2-40B4-BE49-F238E27FC236}">
                  <a16:creationId xmlns:a16="http://schemas.microsoft.com/office/drawing/2014/main" id="{D6F1E2FA-6DC9-9E27-CB0C-212D1907C46E}"/>
                </a:ext>
              </a:extLst>
            </p:cNvPr>
            <p:cNvSpPr/>
            <p:nvPr/>
          </p:nvSpPr>
          <p:spPr>
            <a:xfrm rot="601908">
              <a:off x="9316668" y="349469"/>
              <a:ext cx="950001" cy="596215"/>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6</a:t>
              </a:r>
            </a:p>
          </p:txBody>
        </p:sp>
      </p:grpSp>
      <p:sp>
        <p:nvSpPr>
          <p:cNvPr id="7" name="Rectangle 6">
            <a:extLst>
              <a:ext uri="{FF2B5EF4-FFF2-40B4-BE49-F238E27FC236}">
                <a16:creationId xmlns:a16="http://schemas.microsoft.com/office/drawing/2014/main" id="{0520F28F-275F-EDA3-0F08-4E7E085370BB}"/>
              </a:ext>
            </a:extLst>
          </p:cNvPr>
          <p:cNvSpPr/>
          <p:nvPr/>
        </p:nvSpPr>
        <p:spPr>
          <a:xfrm>
            <a:off x="1442321" y="5405523"/>
            <a:ext cx="1268343" cy="1436935"/>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9056FA51-1736-9F69-AC2E-6CDCEC94728E}"/>
              </a:ext>
            </a:extLst>
          </p:cNvPr>
          <p:cNvSpPr/>
          <p:nvPr/>
        </p:nvSpPr>
        <p:spPr>
          <a:xfrm>
            <a:off x="2710663" y="4950156"/>
            <a:ext cx="1303603" cy="1892302"/>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3CAAEB1-1B82-FB03-1062-E9F8B37256A0}"/>
              </a:ext>
            </a:extLst>
          </p:cNvPr>
          <p:cNvSpPr/>
          <p:nvPr/>
        </p:nvSpPr>
        <p:spPr>
          <a:xfrm>
            <a:off x="3987135" y="4383478"/>
            <a:ext cx="1276472" cy="2458980"/>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32752733-A3A2-997B-A96F-862199360E01}"/>
              </a:ext>
            </a:extLst>
          </p:cNvPr>
          <p:cNvSpPr/>
          <p:nvPr/>
        </p:nvSpPr>
        <p:spPr>
          <a:xfrm>
            <a:off x="5263608" y="3654891"/>
            <a:ext cx="1303603" cy="3187567"/>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FE1E5419-0BA1-365D-28A9-E56D64E84C06}"/>
              </a:ext>
            </a:extLst>
          </p:cNvPr>
          <p:cNvSpPr/>
          <p:nvPr/>
        </p:nvSpPr>
        <p:spPr>
          <a:xfrm>
            <a:off x="6548213" y="2835232"/>
            <a:ext cx="1268343" cy="4007226"/>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id="{A08C6CB9-B65D-EF1D-8AB5-C37754B6A953}"/>
              </a:ext>
            </a:extLst>
          </p:cNvPr>
          <p:cNvGrpSpPr/>
          <p:nvPr/>
        </p:nvGrpSpPr>
        <p:grpSpPr>
          <a:xfrm>
            <a:off x="0" y="5725788"/>
            <a:ext cx="1453058" cy="1116670"/>
            <a:chOff x="0" y="5725788"/>
            <a:chExt cx="1453058" cy="1116670"/>
          </a:xfrm>
        </p:grpSpPr>
        <p:sp>
          <p:nvSpPr>
            <p:cNvPr id="6" name="Rectangle 5">
              <a:extLst>
                <a:ext uri="{FF2B5EF4-FFF2-40B4-BE49-F238E27FC236}">
                  <a16:creationId xmlns:a16="http://schemas.microsoft.com/office/drawing/2014/main" id="{C7046636-0784-D757-C673-9D2F51235BB4}"/>
                </a:ext>
              </a:extLst>
            </p:cNvPr>
            <p:cNvSpPr/>
            <p:nvPr/>
          </p:nvSpPr>
          <p:spPr>
            <a:xfrm>
              <a:off x="0" y="5911486"/>
              <a:ext cx="1453058" cy="930972"/>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EC8E25E5-0873-6746-BBE1-0A9364BE7D7A}"/>
                </a:ext>
              </a:extLst>
            </p:cNvPr>
            <p:cNvSpPr/>
            <p:nvPr/>
          </p:nvSpPr>
          <p:spPr>
            <a:xfrm>
              <a:off x="0" y="5725788"/>
              <a:ext cx="1409873" cy="196435"/>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1</a:t>
              </a:r>
            </a:p>
          </p:txBody>
        </p:sp>
      </p:grpSp>
      <p:sp>
        <p:nvSpPr>
          <p:cNvPr id="14" name="Rectangle 13">
            <a:extLst>
              <a:ext uri="{FF2B5EF4-FFF2-40B4-BE49-F238E27FC236}">
                <a16:creationId xmlns:a16="http://schemas.microsoft.com/office/drawing/2014/main" id="{209D3A8F-F77F-9DBB-93C9-121AB20EF73E}"/>
              </a:ext>
            </a:extLst>
          </p:cNvPr>
          <p:cNvSpPr/>
          <p:nvPr/>
        </p:nvSpPr>
        <p:spPr>
          <a:xfrm>
            <a:off x="1444795" y="5297251"/>
            <a:ext cx="1257605" cy="207097"/>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err="1">
                <a:solidFill>
                  <a:schemeClr val="bg1"/>
                </a:solidFill>
                <a:latin typeface="Times New Roman" pitchFamily="18" charset="0"/>
                <a:cs typeface="Times New Roman" pitchFamily="18" charset="0"/>
              </a:rPr>
              <a:t>Nấc</a:t>
            </a:r>
            <a:r>
              <a:rPr lang="en-US" sz="1500" dirty="0">
                <a:solidFill>
                  <a:schemeClr val="bg1"/>
                </a:solidFill>
                <a:latin typeface="Times New Roman" pitchFamily="18" charset="0"/>
                <a:cs typeface="Times New Roman" pitchFamily="18" charset="0"/>
              </a:rPr>
              <a:t> thang 2</a:t>
            </a:r>
          </a:p>
        </p:txBody>
      </p:sp>
      <p:sp>
        <p:nvSpPr>
          <p:cNvPr id="15" name="Rectangle 14">
            <a:extLst>
              <a:ext uri="{FF2B5EF4-FFF2-40B4-BE49-F238E27FC236}">
                <a16:creationId xmlns:a16="http://schemas.microsoft.com/office/drawing/2014/main" id="{F5CC4FC5-E021-3CCC-1845-2F790610950C}"/>
              </a:ext>
            </a:extLst>
          </p:cNvPr>
          <p:cNvSpPr/>
          <p:nvPr/>
        </p:nvSpPr>
        <p:spPr>
          <a:xfrm>
            <a:off x="2691663" y="4891891"/>
            <a:ext cx="1284604" cy="223547"/>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err="1">
                <a:solidFill>
                  <a:schemeClr val="bg1"/>
                </a:solidFill>
                <a:latin typeface="Times New Roman" pitchFamily="18" charset="0"/>
                <a:cs typeface="Times New Roman" pitchFamily="18" charset="0"/>
              </a:rPr>
              <a:t>Nấc</a:t>
            </a:r>
            <a:r>
              <a:rPr lang="en-US" sz="1500" dirty="0">
                <a:solidFill>
                  <a:schemeClr val="bg1"/>
                </a:solidFill>
                <a:latin typeface="Times New Roman" pitchFamily="18" charset="0"/>
                <a:cs typeface="Times New Roman" pitchFamily="18" charset="0"/>
              </a:rPr>
              <a:t> thang 3</a:t>
            </a:r>
          </a:p>
        </p:txBody>
      </p:sp>
      <p:sp>
        <p:nvSpPr>
          <p:cNvPr id="16" name="Rectangle 15">
            <a:extLst>
              <a:ext uri="{FF2B5EF4-FFF2-40B4-BE49-F238E27FC236}">
                <a16:creationId xmlns:a16="http://schemas.microsoft.com/office/drawing/2014/main" id="{CD308814-1546-0272-8180-AF9544651DEB}"/>
              </a:ext>
            </a:extLst>
          </p:cNvPr>
          <p:cNvSpPr/>
          <p:nvPr/>
        </p:nvSpPr>
        <p:spPr>
          <a:xfrm>
            <a:off x="3992789" y="4342134"/>
            <a:ext cx="1249347" cy="240274"/>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err="1">
                <a:solidFill>
                  <a:schemeClr val="bg1"/>
                </a:solidFill>
                <a:latin typeface="Times New Roman" pitchFamily="18" charset="0"/>
                <a:cs typeface="Times New Roman" pitchFamily="18" charset="0"/>
              </a:rPr>
              <a:t>Nấc</a:t>
            </a:r>
            <a:r>
              <a:rPr lang="en-US" sz="1500" dirty="0">
                <a:solidFill>
                  <a:schemeClr val="bg1"/>
                </a:solidFill>
                <a:latin typeface="Times New Roman" pitchFamily="18" charset="0"/>
                <a:cs typeface="Times New Roman" pitchFamily="18" charset="0"/>
              </a:rPr>
              <a:t> thang 4</a:t>
            </a:r>
          </a:p>
        </p:txBody>
      </p:sp>
      <p:sp>
        <p:nvSpPr>
          <p:cNvPr id="17" name="Rectangle 16">
            <a:extLst>
              <a:ext uri="{FF2B5EF4-FFF2-40B4-BE49-F238E27FC236}">
                <a16:creationId xmlns:a16="http://schemas.microsoft.com/office/drawing/2014/main" id="{632CA8F5-F1BE-7BA7-6EF9-0F08740F6527}"/>
              </a:ext>
            </a:extLst>
          </p:cNvPr>
          <p:cNvSpPr/>
          <p:nvPr/>
        </p:nvSpPr>
        <p:spPr>
          <a:xfrm>
            <a:off x="5255346" y="3603510"/>
            <a:ext cx="1284604" cy="240274"/>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5</a:t>
            </a:r>
          </a:p>
        </p:txBody>
      </p:sp>
      <p:sp>
        <p:nvSpPr>
          <p:cNvPr id="18" name="Rectangle 17">
            <a:extLst>
              <a:ext uri="{FF2B5EF4-FFF2-40B4-BE49-F238E27FC236}">
                <a16:creationId xmlns:a16="http://schemas.microsoft.com/office/drawing/2014/main" id="{43BCB0F6-BB4C-DF64-C779-D2F1C67B3BF6}"/>
              </a:ext>
            </a:extLst>
          </p:cNvPr>
          <p:cNvSpPr/>
          <p:nvPr/>
        </p:nvSpPr>
        <p:spPr>
          <a:xfrm>
            <a:off x="6567010" y="2736628"/>
            <a:ext cx="1238544" cy="218962"/>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6</a:t>
            </a:r>
          </a:p>
        </p:txBody>
      </p:sp>
      <p:sp>
        <p:nvSpPr>
          <p:cNvPr id="3" name="TextBox 2">
            <a:extLst>
              <a:ext uri="{FF2B5EF4-FFF2-40B4-BE49-F238E27FC236}">
                <a16:creationId xmlns:a16="http://schemas.microsoft.com/office/drawing/2014/main" id="{A7A74D7F-F7F2-8B99-BDD8-7962269E72E8}"/>
              </a:ext>
            </a:extLst>
          </p:cNvPr>
          <p:cNvSpPr txBox="1"/>
          <p:nvPr/>
        </p:nvSpPr>
        <p:spPr>
          <a:xfrm>
            <a:off x="-56463" y="641365"/>
            <a:ext cx="5099429" cy="2400657"/>
          </a:xfrm>
          <a:prstGeom prst="rect">
            <a:avLst/>
          </a:prstGeom>
          <a:noFill/>
        </p:spPr>
        <p:txBody>
          <a:bodyPr wrap="square" rtlCol="0">
            <a:spAutoFit/>
          </a:bodyPr>
          <a:lstStyle/>
          <a:p>
            <a:pPr algn="ctr"/>
            <a:r>
              <a:rPr lang="en-US" sz="2000" dirty="0">
                <a:solidFill>
                  <a:srgbClr val="0070C0"/>
                </a:solidFill>
                <a:latin typeface="Times New Roman" pitchFamily="18" charset="0"/>
                <a:cs typeface="Times New Roman" pitchFamily="18" charset="0"/>
              </a:rPr>
              <a:t>GIỚI THIỆU</a:t>
            </a:r>
          </a:p>
          <a:p>
            <a:pPr algn="just"/>
            <a:r>
              <a:rPr lang="en-US" sz="220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Có</a:t>
            </a:r>
            <a:r>
              <a:rPr lang="en-US" sz="2200" dirty="0">
                <a:solidFill>
                  <a:srgbClr val="0070C0"/>
                </a:solidFill>
                <a:latin typeface="Times New Roman" pitchFamily="18" charset="0"/>
                <a:cs typeface="Times New Roman" pitchFamily="18" charset="0"/>
              </a:rPr>
              <a:t> 6 </a:t>
            </a:r>
            <a:r>
              <a:rPr lang="en-US" sz="2200" dirty="0" err="1">
                <a:solidFill>
                  <a:srgbClr val="0070C0"/>
                </a:solidFill>
                <a:latin typeface="Times New Roman" pitchFamily="18" charset="0"/>
                <a:cs typeface="Times New Roman" pitchFamily="18" charset="0"/>
              </a:rPr>
              <a:t>nấc</a:t>
            </a:r>
            <a:r>
              <a:rPr lang="en-US" sz="2200" dirty="0">
                <a:solidFill>
                  <a:srgbClr val="0070C0"/>
                </a:solidFill>
                <a:latin typeface="Times New Roman" pitchFamily="18" charset="0"/>
                <a:cs typeface="Times New Roman" pitchFamily="18" charset="0"/>
              </a:rPr>
              <a:t> thang </a:t>
            </a:r>
            <a:r>
              <a:rPr lang="en-US" sz="2200" dirty="0" err="1">
                <a:solidFill>
                  <a:srgbClr val="0070C0"/>
                </a:solidFill>
                <a:latin typeface="Times New Roman" pitchFamily="18" charset="0"/>
                <a:cs typeface="Times New Roman" pitchFamily="18" charset="0"/>
              </a:rPr>
              <a:t>dẫn</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đến</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đỉnh</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thành</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công</a:t>
            </a:r>
            <a:r>
              <a:rPr lang="en-US" sz="2200" dirty="0">
                <a:solidFill>
                  <a:srgbClr val="0070C0"/>
                </a:solidFill>
                <a:latin typeface="Times New Roman" pitchFamily="18" charset="0"/>
                <a:cs typeface="Times New Roman" pitchFamily="18" charset="0"/>
              </a:rPr>
              <a:t>.</a:t>
            </a:r>
          </a:p>
          <a:p>
            <a:pPr algn="just"/>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Mỗi</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nấc</a:t>
            </a:r>
            <a:r>
              <a:rPr lang="en-US" sz="2200" dirty="0">
                <a:solidFill>
                  <a:srgbClr val="0070C0"/>
                </a:solidFill>
                <a:latin typeface="Times New Roman" pitchFamily="18" charset="0"/>
                <a:cs typeface="Times New Roman" pitchFamily="18" charset="0"/>
              </a:rPr>
              <a:t> thang </a:t>
            </a:r>
            <a:r>
              <a:rPr lang="en-US" sz="2200" dirty="0" err="1">
                <a:solidFill>
                  <a:srgbClr val="0070C0"/>
                </a:solidFill>
                <a:latin typeface="Times New Roman" pitchFamily="18" charset="0"/>
                <a:cs typeface="Times New Roman" pitchFamily="18" charset="0"/>
              </a:rPr>
              <a:t>là</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một</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thử</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thách</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cần</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vượt</a:t>
            </a:r>
            <a:r>
              <a:rPr lang="en-US" sz="2200" dirty="0">
                <a:solidFill>
                  <a:srgbClr val="0070C0"/>
                </a:solidFill>
                <a:latin typeface="Times New Roman" pitchFamily="18" charset="0"/>
                <a:cs typeface="Times New Roman" pitchFamily="18" charset="0"/>
              </a:rPr>
              <a:t> qua. </a:t>
            </a:r>
            <a:r>
              <a:rPr lang="en-US" sz="2200" dirty="0" err="1">
                <a:solidFill>
                  <a:srgbClr val="0070C0"/>
                </a:solidFill>
                <a:latin typeface="Times New Roman" pitchFamily="18" charset="0"/>
                <a:cs typeface="Times New Roman" pitchFamily="18" charset="0"/>
              </a:rPr>
              <a:t>Chúng</a:t>
            </a:r>
            <a:r>
              <a:rPr lang="en-US" sz="2200" dirty="0">
                <a:solidFill>
                  <a:srgbClr val="0070C0"/>
                </a:solidFill>
                <a:latin typeface="Times New Roman" pitchFamily="18" charset="0"/>
                <a:cs typeface="Times New Roman" pitchFamily="18" charset="0"/>
              </a:rPr>
              <a:t> ta </a:t>
            </a:r>
            <a:r>
              <a:rPr lang="en-US" sz="2200" dirty="0" err="1">
                <a:solidFill>
                  <a:srgbClr val="0070C0"/>
                </a:solidFill>
                <a:latin typeface="Times New Roman" pitchFamily="18" charset="0"/>
                <a:cs typeface="Times New Roman" pitchFamily="18" charset="0"/>
              </a:rPr>
              <a:t>sẽ</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lần</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lượt</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đi</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từ</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nấc</a:t>
            </a:r>
            <a:r>
              <a:rPr lang="en-US" sz="2200" dirty="0">
                <a:solidFill>
                  <a:srgbClr val="0070C0"/>
                </a:solidFill>
                <a:latin typeface="Times New Roman" pitchFamily="18" charset="0"/>
                <a:cs typeface="Times New Roman" pitchFamily="18" charset="0"/>
              </a:rPr>
              <a:t> thang 1 </a:t>
            </a:r>
            <a:r>
              <a:rPr lang="en-US" sz="2200" dirty="0" err="1">
                <a:solidFill>
                  <a:srgbClr val="0070C0"/>
                </a:solidFill>
                <a:latin typeface="Times New Roman" pitchFamily="18" charset="0"/>
                <a:cs typeface="Times New Roman" pitchFamily="18" charset="0"/>
              </a:rPr>
              <a:t>cho</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đến</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nấc</a:t>
            </a:r>
            <a:r>
              <a:rPr lang="en-US" sz="2200" dirty="0">
                <a:solidFill>
                  <a:srgbClr val="0070C0"/>
                </a:solidFill>
                <a:latin typeface="Times New Roman" pitchFamily="18" charset="0"/>
                <a:cs typeface="Times New Roman" pitchFamily="18" charset="0"/>
              </a:rPr>
              <a:t> thang 6.</a:t>
            </a:r>
          </a:p>
          <a:p>
            <a:pPr algn="just"/>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Hãy</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cố</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gắng</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hết</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mình</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và</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phát</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huy</a:t>
            </a:r>
            <a:r>
              <a:rPr lang="en-US" sz="2200" dirty="0">
                <a:solidFill>
                  <a:srgbClr val="0070C0"/>
                </a:solidFill>
                <a:latin typeface="Times New Roman" pitchFamily="18" charset="0"/>
                <a:cs typeface="Times New Roman" pitchFamily="18" charset="0"/>
              </a:rPr>
              <a:t> </a:t>
            </a:r>
            <a:r>
              <a:rPr lang="en-US" sz="2200" dirty="0" err="1">
                <a:solidFill>
                  <a:srgbClr val="0070C0"/>
                </a:solidFill>
                <a:latin typeface="Times New Roman" pitchFamily="18" charset="0"/>
                <a:cs typeface="Times New Roman" pitchFamily="18" charset="0"/>
              </a:rPr>
              <a:t>tinh</a:t>
            </a:r>
            <a:r>
              <a:rPr lang="en-US" sz="22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thần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đồng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đội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vươn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thành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nào</a:t>
            </a:r>
            <a:r>
              <a:rPr lang="en-US" sz="2000" dirty="0">
                <a:solidFill>
                  <a:srgbClr val="0070C0"/>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0BE408B0-D262-AAAF-4D2A-EB76042213D9}"/>
              </a:ext>
            </a:extLst>
          </p:cNvPr>
          <p:cNvSpPr txBox="1"/>
          <p:nvPr/>
        </p:nvSpPr>
        <p:spPr>
          <a:xfrm>
            <a:off x="7817850" y="824645"/>
            <a:ext cx="4386447" cy="6832640"/>
          </a:xfrm>
          <a:prstGeom prst="rect">
            <a:avLst/>
          </a:prstGeom>
          <a:noFill/>
        </p:spPr>
        <p:txBody>
          <a:bodyPr wrap="square" rtlCol="0">
            <a:spAutoFit/>
          </a:bodyPr>
          <a:lstStyle/>
          <a:p>
            <a:pPr algn="ctr"/>
            <a:r>
              <a:rPr lang="en-US" sz="2000" err="1">
                <a:solidFill>
                  <a:schemeClr val="accent5">
                    <a:lumMod val="75000"/>
                  </a:schemeClr>
                </a:solidFill>
                <a:latin typeface="Times New Roman" pitchFamily="18" charset="0"/>
                <a:cs typeface="Times New Roman" pitchFamily="18" charset="0"/>
              </a:rPr>
              <a:t>Luật</a:t>
            </a:r>
            <a:r>
              <a:rPr lang="en-US" sz="2000">
                <a:solidFill>
                  <a:schemeClr val="accent5">
                    <a:lumMod val="75000"/>
                  </a:schemeClr>
                </a:solidFill>
                <a:latin typeface="Times New Roman" pitchFamily="18" charset="0"/>
                <a:cs typeface="Times New Roman" pitchFamily="18" charset="0"/>
              </a:rPr>
              <a:t> chơi</a:t>
            </a:r>
            <a:endParaRPr lang="en-US" sz="2000" dirty="0">
              <a:solidFill>
                <a:srgbClr val="C00000"/>
              </a:solidFill>
              <a:latin typeface="Times New Roman" pitchFamily="18" charset="0"/>
              <a:cs typeface="Times New Roman" pitchFamily="18" charset="0"/>
            </a:endParaRPr>
          </a:p>
          <a:p>
            <a:pPr algn="just"/>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Cả</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lớp</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được</a:t>
            </a:r>
            <a:r>
              <a:rPr lang="en-US" sz="2200" dirty="0">
                <a:solidFill>
                  <a:schemeClr val="accent5">
                    <a:lumMod val="75000"/>
                  </a:schemeClr>
                </a:solidFill>
                <a:latin typeface="Times New Roman" pitchFamily="18" charset="0"/>
                <a:cs typeface="Times New Roman" pitchFamily="18" charset="0"/>
              </a:rPr>
              <a:t> chia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8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mỗi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nhận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được</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tương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ứng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với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số</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lượng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viên</a:t>
            </a:r>
            <a:r>
              <a:rPr lang="en-US" sz="2200" dirty="0">
                <a:solidFill>
                  <a:schemeClr val="accent5">
                    <a:lumMod val="75000"/>
                  </a:schemeClr>
                </a:solidFill>
                <a:latin typeface="Times New Roman" pitchFamily="18" charset="0"/>
                <a:cs typeface="Times New Roman" pitchFamily="18" charset="0"/>
              </a:rPr>
              <a:t>.</a:t>
            </a:r>
          </a:p>
          <a:p>
            <a:pPr algn="just"/>
            <a:r>
              <a:rPr lang="en-US" sz="2200" dirty="0">
                <a:solidFill>
                  <a:schemeClr val="accent5">
                    <a:lumMod val="75000"/>
                  </a:schemeClr>
                </a:solidFill>
                <a:latin typeface="Times New Roman" pitchFamily="18" charset="0"/>
                <a:cs typeface="Times New Roman" pitchFamily="18" charset="0"/>
              </a:rPr>
              <a:t>- Khi </a:t>
            </a:r>
            <a:r>
              <a:rPr lang="en-US" sz="2200" dirty="0" err="1">
                <a:solidFill>
                  <a:schemeClr val="accent5">
                    <a:lumMod val="75000"/>
                  </a:schemeClr>
                </a:solidFill>
                <a:latin typeface="Times New Roman" pitchFamily="18" charset="0"/>
                <a:cs typeface="Times New Roman" pitchFamily="18" charset="0"/>
              </a:rPr>
              <a:t>mở</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nào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thì</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tất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cả</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viên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của</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sẽ</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thảo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luận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và</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hoàn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thử</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thách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cá</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nhân</a:t>
            </a:r>
            <a:r>
              <a:rPr lang="en-US" sz="2200" dirty="0">
                <a:solidFill>
                  <a:schemeClr val="accent5">
                    <a:lumMod val="75000"/>
                  </a:schemeClr>
                </a:solidFill>
                <a:latin typeface="Times New Roman" pitchFamily="18" charset="0"/>
                <a:cs typeface="Times New Roman" pitchFamily="18" charset="0"/>
              </a:rPr>
              <a:t>.</a:t>
            </a:r>
          </a:p>
          <a:p>
            <a:pPr algn="just"/>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có</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tất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cả</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viên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cùng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hoàn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xong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thử</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thách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thì</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giơ</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bảng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tên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để</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báo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hiệu</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Mỗi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sẽ</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tính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vị</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thứ</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hoàn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thử</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thách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của</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các</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để</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tính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điểm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tổng</a:t>
            </a:r>
            <a:r>
              <a:rPr lang="en-US" sz="2200" dirty="0">
                <a:solidFill>
                  <a:schemeClr val="accent5">
                    <a:lumMod val="75000"/>
                  </a:schemeClr>
                </a:solidFill>
                <a:latin typeface="Times New Roman" pitchFamily="18" charset="0"/>
                <a:cs typeface="Times New Roman" pitchFamily="18" charset="0"/>
              </a:rPr>
              <a:t>.</a:t>
            </a:r>
          </a:p>
          <a:p>
            <a:pPr algn="just"/>
            <a:r>
              <a:rPr lang="en-US" sz="2200" dirty="0">
                <a:solidFill>
                  <a:schemeClr val="accent5">
                    <a:lumMod val="75000"/>
                  </a:schemeClr>
                </a:solidFill>
                <a:latin typeface="Times New Roman" pitchFamily="18" charset="0"/>
                <a:cs typeface="Times New Roman" pitchFamily="18" charset="0"/>
              </a:rPr>
              <a:t>- Trong </a:t>
            </a:r>
            <a:r>
              <a:rPr lang="en-US" sz="2200" dirty="0" err="1">
                <a:solidFill>
                  <a:schemeClr val="accent5">
                    <a:lumMod val="75000"/>
                  </a:schemeClr>
                </a:solidFill>
                <a:latin typeface="Times New Roman" pitchFamily="18" charset="0"/>
                <a:cs typeface="Times New Roman" pitchFamily="18" charset="0"/>
              </a:rPr>
              <a:t>quá</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trình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hoạt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động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mất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trật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tự</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sẽ</a:t>
            </a:r>
            <a:r>
              <a:rPr lang="en-US" sz="2200" dirty="0">
                <a:solidFill>
                  <a:schemeClr val="accent5">
                    <a:lumMod val="75000"/>
                  </a:schemeClr>
                </a:solidFill>
                <a:latin typeface="Times New Roman" pitchFamily="18" charset="0"/>
                <a:cs typeface="Times New Roman" pitchFamily="18" charset="0"/>
              </a:rPr>
              <a:t> -2đ/</a:t>
            </a:r>
            <a:r>
              <a:rPr lang="en-US" sz="2200" dirty="0" err="1">
                <a:solidFill>
                  <a:schemeClr val="accent5">
                    <a:lumMod val="75000"/>
                  </a:schemeClr>
                </a:solidFill>
                <a:latin typeface="Times New Roman" pitchFamily="18" charset="0"/>
                <a:cs typeface="Times New Roman" pitchFamily="18" charset="0"/>
              </a:rPr>
              <a:t>thành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viên</a:t>
            </a:r>
            <a:r>
              <a:rPr lang="en-US" sz="2200" dirty="0">
                <a:solidFill>
                  <a:schemeClr val="accent5">
                    <a:lumMod val="75000"/>
                  </a:schemeClr>
                </a:solidFill>
                <a:latin typeface="Times New Roman" pitchFamily="18" charset="0"/>
                <a:cs typeface="Times New Roman" pitchFamily="18" charset="0"/>
              </a:rPr>
              <a:t>.</a:t>
            </a:r>
          </a:p>
          <a:p>
            <a:pPr algn="just"/>
            <a:r>
              <a:rPr lang="en-US" sz="2200" dirty="0">
                <a:solidFill>
                  <a:schemeClr val="accent5">
                    <a:lumMod val="75000"/>
                  </a:schemeClr>
                </a:solidFill>
                <a:latin typeface="Times New Roman" pitchFamily="18" charset="0"/>
                <a:cs typeface="Times New Roman" pitchFamily="18" charset="0"/>
              </a:rPr>
              <a:t>- Sau </a:t>
            </a:r>
            <a:r>
              <a:rPr lang="en-US" sz="2200" dirty="0" err="1">
                <a:solidFill>
                  <a:schemeClr val="accent5">
                    <a:lumMod val="75000"/>
                  </a:schemeClr>
                </a:solidFill>
                <a:latin typeface="Times New Roman" pitchFamily="18" charset="0"/>
                <a:cs typeface="Times New Roman" pitchFamily="18" charset="0"/>
              </a:rPr>
              <a:t>khi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chốt</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đáp</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án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từng</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các</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nhóm</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sẽ</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hoàn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chỉnh</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phiệu</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nấc</a:t>
            </a:r>
            <a:r>
              <a:rPr lang="en-US" sz="2200" dirty="0">
                <a:solidFill>
                  <a:schemeClr val="accent5">
                    <a:lumMod val="75000"/>
                  </a:schemeClr>
                </a:solidFill>
                <a:latin typeface="Times New Roman" pitchFamily="18" charset="0"/>
                <a:cs typeface="Times New Roman" pitchFamily="18" charset="0"/>
              </a:rPr>
              <a:t> thang </a:t>
            </a:r>
            <a:r>
              <a:rPr lang="en-US" sz="2200" dirty="0" err="1">
                <a:solidFill>
                  <a:schemeClr val="accent5">
                    <a:lumMod val="75000"/>
                  </a:schemeClr>
                </a:solidFill>
                <a:latin typeface="Times New Roman" pitchFamily="18" charset="0"/>
                <a:cs typeface="Times New Roman" pitchFamily="18" charset="0"/>
              </a:rPr>
              <a:t>và</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nộp</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bài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lại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cho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giáo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viên</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vào</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cuối</a:t>
            </a:r>
            <a:r>
              <a:rPr lang="en-US" sz="2200" dirty="0">
                <a:solidFill>
                  <a:schemeClr val="accent5">
                    <a:lumMod val="75000"/>
                  </a:schemeClr>
                </a:solidFill>
                <a:latin typeface="Times New Roman" pitchFamily="18" charset="0"/>
                <a:cs typeface="Times New Roman" pitchFamily="18" charset="0"/>
              </a:rPr>
              <a:t> </a:t>
            </a:r>
            <a:r>
              <a:rPr lang="en-US" sz="2200" dirty="0" err="1">
                <a:solidFill>
                  <a:schemeClr val="accent5">
                    <a:lumMod val="75000"/>
                  </a:schemeClr>
                </a:solidFill>
                <a:latin typeface="Times New Roman" pitchFamily="18" charset="0"/>
                <a:cs typeface="Times New Roman" pitchFamily="18" charset="0"/>
              </a:rPr>
              <a:t>giờ</a:t>
            </a:r>
            <a:r>
              <a:rPr lang="en-US" sz="2000" dirty="0">
                <a:solidFill>
                  <a:schemeClr val="accent5">
                    <a:lumMod val="75000"/>
                  </a:schemeClr>
                </a:solidFill>
                <a:latin typeface="Times New Roman" pitchFamily="18" charset="0"/>
                <a:cs typeface="Times New Roman" pitchFamily="18" charset="0"/>
              </a:rPr>
              <a:t>.</a:t>
            </a:r>
          </a:p>
        </p:txBody>
      </p:sp>
      <p:sp>
        <p:nvSpPr>
          <p:cNvPr id="26" name="TextBox 25">
            <a:extLst>
              <a:ext uri="{FF2B5EF4-FFF2-40B4-BE49-F238E27FC236}">
                <a16:creationId xmlns:a16="http://schemas.microsoft.com/office/drawing/2014/main" id="{ED4269C4-E40C-5BA0-E533-F65895FED123}"/>
              </a:ext>
            </a:extLst>
          </p:cNvPr>
          <p:cNvSpPr txBox="1"/>
          <p:nvPr/>
        </p:nvSpPr>
        <p:spPr>
          <a:xfrm>
            <a:off x="2515087" y="-59040"/>
            <a:ext cx="8256235" cy="769441"/>
          </a:xfrm>
          <a:prstGeom prst="rect">
            <a:avLst/>
          </a:prstGeom>
          <a:noFill/>
        </p:spPr>
        <p:txBody>
          <a:bodyPr wrap="square">
            <a:spAutoFit/>
          </a:bodyPr>
          <a:lstStyle/>
          <a:p>
            <a:pPr algn="ctr"/>
            <a:r>
              <a:rPr lang="en-US" sz="4400" dirty="0" err="1">
                <a:solidFill>
                  <a:srgbClr val="C00000"/>
                </a:solidFill>
                <a:latin typeface="Times New Roman" pitchFamily="18" charset="0"/>
                <a:cs typeface="Times New Roman" pitchFamily="18" charset="0"/>
              </a:rPr>
              <a:t>Nấc</a:t>
            </a:r>
            <a:r>
              <a:rPr lang="en-US" sz="4400" dirty="0">
                <a:solidFill>
                  <a:srgbClr val="C00000"/>
                </a:solidFill>
                <a:latin typeface="Times New Roman" pitchFamily="18" charset="0"/>
                <a:cs typeface="Times New Roman" pitchFamily="18" charset="0"/>
              </a:rPr>
              <a:t> thang </a:t>
            </a:r>
            <a:r>
              <a:rPr lang="en-US" sz="4400" dirty="0" err="1">
                <a:solidFill>
                  <a:srgbClr val="C00000"/>
                </a:solidFill>
                <a:latin typeface="Times New Roman" pitchFamily="18" charset="0"/>
                <a:cs typeface="Times New Roman" pitchFamily="18" charset="0"/>
              </a:rPr>
              <a:t>thành</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công</a:t>
            </a:r>
            <a:endParaRPr lang="en-US" sz="4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8634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9B25F2E7-9E6B-0E96-8969-4A0EBA7BD5F3}"/>
              </a:ext>
            </a:extLst>
          </p:cNvPr>
          <p:cNvGrpSpPr/>
          <p:nvPr/>
        </p:nvGrpSpPr>
        <p:grpSpPr>
          <a:xfrm>
            <a:off x="439156" y="68144"/>
            <a:ext cx="11625844" cy="6242917"/>
            <a:chOff x="439156" y="68144"/>
            <a:chExt cx="11625844" cy="6242917"/>
          </a:xfrm>
        </p:grpSpPr>
        <p:pic>
          <p:nvPicPr>
            <p:cNvPr id="5" name="Picture 4" descr="A group of people holding up signs&#10;&#10;Description automatically generated">
              <a:extLst>
                <a:ext uri="{FF2B5EF4-FFF2-40B4-BE49-F238E27FC236}">
                  <a16:creationId xmlns:a16="http://schemas.microsoft.com/office/drawing/2014/main" id="{D3ED28B6-0317-28C9-2DF2-6511D712B853}"/>
                </a:ext>
              </a:extLst>
            </p:cNvPr>
            <p:cNvPicPr>
              <a:picLocks noChangeAspect="1"/>
            </p:cNvPicPr>
            <p:nvPr/>
          </p:nvPicPr>
          <p:blipFill rotWithShape="1">
            <a:blip r:embed="rId3">
              <a:extLst>
                <a:ext uri="{28A0092B-C50C-407E-A947-70E740481C1C}">
                  <a14:useLocalDpi xmlns:a14="http://schemas.microsoft.com/office/drawing/2010/main" val="0"/>
                </a:ext>
              </a:extLst>
            </a:blip>
            <a:srcRect t="4494"/>
            <a:stretch/>
          </p:blipFill>
          <p:spPr>
            <a:xfrm>
              <a:off x="439156" y="68144"/>
              <a:ext cx="11625844" cy="6242917"/>
            </a:xfrm>
            <a:prstGeom prst="rect">
              <a:avLst/>
            </a:prstGeom>
          </p:spPr>
        </p:pic>
        <p:sp>
          <p:nvSpPr>
            <p:cNvPr id="19" name="Rectangle 18">
              <a:hlinkClick r:id="rId4" action="ppaction://hlinksldjump"/>
              <a:extLst>
                <a:ext uri="{FF2B5EF4-FFF2-40B4-BE49-F238E27FC236}">
                  <a16:creationId xmlns:a16="http://schemas.microsoft.com/office/drawing/2014/main" id="{0B400FC3-80EF-1190-BA01-26B205DBB775}"/>
                </a:ext>
              </a:extLst>
            </p:cNvPr>
            <p:cNvSpPr/>
            <p:nvPr/>
          </p:nvSpPr>
          <p:spPr>
            <a:xfrm>
              <a:off x="1646288" y="3544333"/>
              <a:ext cx="1089844" cy="630184"/>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1</a:t>
              </a:r>
            </a:p>
          </p:txBody>
        </p:sp>
        <p:sp>
          <p:nvSpPr>
            <p:cNvPr id="20" name="Rectangle 19">
              <a:extLst>
                <a:ext uri="{FF2B5EF4-FFF2-40B4-BE49-F238E27FC236}">
                  <a16:creationId xmlns:a16="http://schemas.microsoft.com/office/drawing/2014/main" id="{D3B5140B-8B52-C6F5-DC6F-1C1D639CC5E7}"/>
                </a:ext>
              </a:extLst>
            </p:cNvPr>
            <p:cNvSpPr/>
            <p:nvPr/>
          </p:nvSpPr>
          <p:spPr>
            <a:xfrm>
              <a:off x="3192014" y="3291353"/>
              <a:ext cx="1119179" cy="528035"/>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2</a:t>
              </a:r>
            </a:p>
          </p:txBody>
        </p:sp>
        <p:sp>
          <p:nvSpPr>
            <p:cNvPr id="21" name="Rectangle 20">
              <a:extLst>
                <a:ext uri="{FF2B5EF4-FFF2-40B4-BE49-F238E27FC236}">
                  <a16:creationId xmlns:a16="http://schemas.microsoft.com/office/drawing/2014/main" id="{DBA1A3B2-4454-07FA-6994-C70EB6FFDCA8}"/>
                </a:ext>
              </a:extLst>
            </p:cNvPr>
            <p:cNvSpPr/>
            <p:nvPr/>
          </p:nvSpPr>
          <p:spPr>
            <a:xfrm rot="20856026">
              <a:off x="4592550" y="2573798"/>
              <a:ext cx="1119179" cy="648757"/>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3</a:t>
              </a:r>
            </a:p>
          </p:txBody>
        </p:sp>
        <p:sp>
          <p:nvSpPr>
            <p:cNvPr id="22" name="Rectangle 21">
              <a:extLst>
                <a:ext uri="{FF2B5EF4-FFF2-40B4-BE49-F238E27FC236}">
                  <a16:creationId xmlns:a16="http://schemas.microsoft.com/office/drawing/2014/main" id="{64FD5BB3-4824-7A24-7CC6-3E5ABCF1B660}"/>
                </a:ext>
              </a:extLst>
            </p:cNvPr>
            <p:cNvSpPr/>
            <p:nvPr/>
          </p:nvSpPr>
          <p:spPr>
            <a:xfrm rot="191213">
              <a:off x="6355804" y="1730847"/>
              <a:ext cx="1014449" cy="640530"/>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4</a:t>
              </a:r>
            </a:p>
          </p:txBody>
        </p:sp>
        <p:sp>
          <p:nvSpPr>
            <p:cNvPr id="23" name="Rectangle 22">
              <a:extLst>
                <a:ext uri="{FF2B5EF4-FFF2-40B4-BE49-F238E27FC236}">
                  <a16:creationId xmlns:a16="http://schemas.microsoft.com/office/drawing/2014/main" id="{F3D42E75-CB74-9610-D134-58F5AFD3542D}"/>
                </a:ext>
              </a:extLst>
            </p:cNvPr>
            <p:cNvSpPr/>
            <p:nvPr/>
          </p:nvSpPr>
          <p:spPr>
            <a:xfrm rot="21177941">
              <a:off x="7889832" y="893582"/>
              <a:ext cx="965230" cy="611521"/>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5</a:t>
              </a:r>
            </a:p>
          </p:txBody>
        </p:sp>
        <p:sp>
          <p:nvSpPr>
            <p:cNvPr id="24" name="Rectangle 23">
              <a:extLst>
                <a:ext uri="{FF2B5EF4-FFF2-40B4-BE49-F238E27FC236}">
                  <a16:creationId xmlns:a16="http://schemas.microsoft.com/office/drawing/2014/main" id="{D6F1E2FA-6DC9-9E27-CB0C-212D1907C46E}"/>
                </a:ext>
              </a:extLst>
            </p:cNvPr>
            <p:cNvSpPr/>
            <p:nvPr/>
          </p:nvSpPr>
          <p:spPr>
            <a:xfrm rot="601908">
              <a:off x="10059767" y="132766"/>
              <a:ext cx="980993" cy="611521"/>
            </a:xfrm>
            <a:prstGeom prst="rect">
              <a:avLst/>
            </a:prstGeom>
            <a:solidFill>
              <a:srgbClr val="DCDDD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itchFamily="18" charset="0"/>
                  <a:cs typeface="Times New Roman" pitchFamily="18" charset="0"/>
                </a:rPr>
                <a:t>6</a:t>
              </a:r>
            </a:p>
          </p:txBody>
        </p:sp>
      </p:grpSp>
      <p:grpSp>
        <p:nvGrpSpPr>
          <p:cNvPr id="12" name="Group 11">
            <a:extLst>
              <a:ext uri="{FF2B5EF4-FFF2-40B4-BE49-F238E27FC236}">
                <a16:creationId xmlns:a16="http://schemas.microsoft.com/office/drawing/2014/main" id="{B15FAA68-D61D-C459-3831-F9A40C0E3E6E}"/>
              </a:ext>
            </a:extLst>
          </p:cNvPr>
          <p:cNvGrpSpPr/>
          <p:nvPr/>
        </p:nvGrpSpPr>
        <p:grpSpPr>
          <a:xfrm>
            <a:off x="24150" y="5491359"/>
            <a:ext cx="2039363" cy="1298496"/>
            <a:chOff x="638258" y="5559504"/>
            <a:chExt cx="1639442" cy="1298496"/>
          </a:xfrm>
        </p:grpSpPr>
        <p:sp>
          <p:nvSpPr>
            <p:cNvPr id="6" name="Rectangle 5">
              <a:extLst>
                <a:ext uri="{FF2B5EF4-FFF2-40B4-BE49-F238E27FC236}">
                  <a16:creationId xmlns:a16="http://schemas.microsoft.com/office/drawing/2014/main" id="{C7046636-0784-D757-C673-9D2F51235BB4}"/>
                </a:ext>
              </a:extLst>
            </p:cNvPr>
            <p:cNvSpPr/>
            <p:nvPr/>
          </p:nvSpPr>
          <p:spPr>
            <a:xfrm>
              <a:off x="638258" y="5775438"/>
              <a:ext cx="1639442" cy="1082562"/>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Rectangle 12">
              <a:hlinkClick r:id="rId5" action="ppaction://hlinksldjump"/>
              <a:extLst>
                <a:ext uri="{FF2B5EF4-FFF2-40B4-BE49-F238E27FC236}">
                  <a16:creationId xmlns:a16="http://schemas.microsoft.com/office/drawing/2014/main" id="{EC8E25E5-0873-6746-BBE1-0A9364BE7D7A}"/>
                </a:ext>
              </a:extLst>
            </p:cNvPr>
            <p:cNvSpPr/>
            <p:nvPr/>
          </p:nvSpPr>
          <p:spPr>
            <a:xfrm>
              <a:off x="638259" y="5559504"/>
              <a:ext cx="1626122" cy="215934"/>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1</a:t>
              </a:r>
            </a:p>
          </p:txBody>
        </p:sp>
      </p:grpSp>
      <p:grpSp>
        <p:nvGrpSpPr>
          <p:cNvPr id="27" name="Group 26">
            <a:extLst>
              <a:ext uri="{FF2B5EF4-FFF2-40B4-BE49-F238E27FC236}">
                <a16:creationId xmlns:a16="http://schemas.microsoft.com/office/drawing/2014/main" id="{1DFB9931-C797-9FDF-0BD1-8AD8574D7DA5}"/>
              </a:ext>
            </a:extLst>
          </p:cNvPr>
          <p:cNvGrpSpPr/>
          <p:nvPr/>
        </p:nvGrpSpPr>
        <p:grpSpPr>
          <a:xfrm>
            <a:off x="2085607" y="4993043"/>
            <a:ext cx="1752639" cy="1796812"/>
            <a:chOff x="2315431" y="5061188"/>
            <a:chExt cx="1474867" cy="1796812"/>
          </a:xfrm>
        </p:grpSpPr>
        <p:sp>
          <p:nvSpPr>
            <p:cNvPr id="7" name="Rectangle 6">
              <a:extLst>
                <a:ext uri="{FF2B5EF4-FFF2-40B4-BE49-F238E27FC236}">
                  <a16:creationId xmlns:a16="http://schemas.microsoft.com/office/drawing/2014/main" id="{0520F28F-275F-EDA3-0F08-4E7E085370BB}"/>
                </a:ext>
              </a:extLst>
            </p:cNvPr>
            <p:cNvSpPr/>
            <p:nvPr/>
          </p:nvSpPr>
          <p:spPr>
            <a:xfrm>
              <a:off x="2315431" y="5187090"/>
              <a:ext cx="1474867" cy="1670910"/>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ectangle 13">
              <a:hlinkClick r:id="rId6" action="ppaction://hlinksldjump"/>
              <a:extLst>
                <a:ext uri="{FF2B5EF4-FFF2-40B4-BE49-F238E27FC236}">
                  <a16:creationId xmlns:a16="http://schemas.microsoft.com/office/drawing/2014/main" id="{209D3A8F-F77F-9DBB-93C9-121AB20EF73E}"/>
                </a:ext>
              </a:extLst>
            </p:cNvPr>
            <p:cNvSpPr/>
            <p:nvPr/>
          </p:nvSpPr>
          <p:spPr>
            <a:xfrm>
              <a:off x="2318309" y="5061188"/>
              <a:ext cx="1462380" cy="240818"/>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2</a:t>
              </a:r>
            </a:p>
          </p:txBody>
        </p:sp>
      </p:grpSp>
      <p:grpSp>
        <p:nvGrpSpPr>
          <p:cNvPr id="32" name="Group 31">
            <a:extLst>
              <a:ext uri="{FF2B5EF4-FFF2-40B4-BE49-F238E27FC236}">
                <a16:creationId xmlns:a16="http://schemas.microsoft.com/office/drawing/2014/main" id="{6BB10B8A-77A9-081F-221C-430EA3B76AAC}"/>
              </a:ext>
            </a:extLst>
          </p:cNvPr>
          <p:cNvGrpSpPr/>
          <p:nvPr/>
        </p:nvGrpSpPr>
        <p:grpSpPr>
          <a:xfrm>
            <a:off x="3856290" y="4472960"/>
            <a:ext cx="1834387" cy="2305431"/>
            <a:chOff x="3856290" y="4472960"/>
            <a:chExt cx="1834387" cy="2305431"/>
          </a:xfrm>
        </p:grpSpPr>
        <p:sp>
          <p:nvSpPr>
            <p:cNvPr id="8" name="Rectangle 7">
              <a:extLst>
                <a:ext uri="{FF2B5EF4-FFF2-40B4-BE49-F238E27FC236}">
                  <a16:creationId xmlns:a16="http://schemas.microsoft.com/office/drawing/2014/main" id="{9056FA51-1736-9F69-AC2E-6CDCEC94728E}"/>
                </a:ext>
              </a:extLst>
            </p:cNvPr>
            <p:cNvSpPr/>
            <p:nvPr/>
          </p:nvSpPr>
          <p:spPr>
            <a:xfrm>
              <a:off x="3863647" y="4540712"/>
              <a:ext cx="1827030" cy="2237679"/>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Rectangle 14">
              <a:hlinkClick r:id="rId7" action="ppaction://hlinksldjump"/>
              <a:extLst>
                <a:ext uri="{FF2B5EF4-FFF2-40B4-BE49-F238E27FC236}">
                  <a16:creationId xmlns:a16="http://schemas.microsoft.com/office/drawing/2014/main" id="{F5CC4FC5-E021-3CCC-1845-2F790610950C}"/>
                </a:ext>
              </a:extLst>
            </p:cNvPr>
            <p:cNvSpPr/>
            <p:nvPr/>
          </p:nvSpPr>
          <p:spPr>
            <a:xfrm>
              <a:off x="3856290" y="4472960"/>
              <a:ext cx="1800402" cy="259947"/>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3</a:t>
              </a:r>
            </a:p>
          </p:txBody>
        </p:sp>
      </p:grpSp>
      <p:grpSp>
        <p:nvGrpSpPr>
          <p:cNvPr id="31" name="Group 30">
            <a:extLst>
              <a:ext uri="{FF2B5EF4-FFF2-40B4-BE49-F238E27FC236}">
                <a16:creationId xmlns:a16="http://schemas.microsoft.com/office/drawing/2014/main" id="{E26ACB8E-2A65-5418-13B1-E48836178672}"/>
              </a:ext>
            </a:extLst>
          </p:cNvPr>
          <p:cNvGrpSpPr/>
          <p:nvPr/>
        </p:nvGrpSpPr>
        <p:grpSpPr>
          <a:xfrm>
            <a:off x="5704139" y="3880081"/>
            <a:ext cx="2123249" cy="2898311"/>
            <a:chOff x="5704139" y="3880081"/>
            <a:chExt cx="2123249" cy="2898311"/>
          </a:xfrm>
        </p:grpSpPr>
        <p:sp>
          <p:nvSpPr>
            <p:cNvPr id="9" name="Rectangle 8">
              <a:extLst>
                <a:ext uri="{FF2B5EF4-FFF2-40B4-BE49-F238E27FC236}">
                  <a16:creationId xmlns:a16="http://schemas.microsoft.com/office/drawing/2014/main" id="{D3CAAEB1-1B82-FB03-1062-E9F8B37256A0}"/>
                </a:ext>
              </a:extLst>
            </p:cNvPr>
            <p:cNvSpPr/>
            <p:nvPr/>
          </p:nvSpPr>
          <p:spPr>
            <a:xfrm>
              <a:off x="5704702" y="3919018"/>
              <a:ext cx="2112657" cy="2859374"/>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CD308814-1546-0272-8180-AF9544651DEB}"/>
                </a:ext>
              </a:extLst>
            </p:cNvPr>
            <p:cNvSpPr/>
            <p:nvPr/>
          </p:nvSpPr>
          <p:spPr>
            <a:xfrm>
              <a:off x="5704139" y="3880081"/>
              <a:ext cx="2123249" cy="294436"/>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4</a:t>
              </a:r>
            </a:p>
          </p:txBody>
        </p:sp>
      </p:grpSp>
      <p:grpSp>
        <p:nvGrpSpPr>
          <p:cNvPr id="29" name="Group 28">
            <a:extLst>
              <a:ext uri="{FF2B5EF4-FFF2-40B4-BE49-F238E27FC236}">
                <a16:creationId xmlns:a16="http://schemas.microsoft.com/office/drawing/2014/main" id="{C55DB17A-2456-8B7B-49CB-5361CDDED9BD}"/>
              </a:ext>
            </a:extLst>
          </p:cNvPr>
          <p:cNvGrpSpPr/>
          <p:nvPr/>
        </p:nvGrpSpPr>
        <p:grpSpPr>
          <a:xfrm>
            <a:off x="7856021" y="2722798"/>
            <a:ext cx="2009104" cy="4083204"/>
            <a:chOff x="6983290" y="3057367"/>
            <a:chExt cx="1946553" cy="3766343"/>
          </a:xfrm>
        </p:grpSpPr>
        <p:sp>
          <p:nvSpPr>
            <p:cNvPr id="10" name="Rectangle 9">
              <a:extLst>
                <a:ext uri="{FF2B5EF4-FFF2-40B4-BE49-F238E27FC236}">
                  <a16:creationId xmlns:a16="http://schemas.microsoft.com/office/drawing/2014/main" id="{32752733-A3A2-997B-A96F-862199360E01}"/>
                </a:ext>
              </a:extLst>
            </p:cNvPr>
            <p:cNvSpPr/>
            <p:nvPr/>
          </p:nvSpPr>
          <p:spPr>
            <a:xfrm>
              <a:off x="6983291" y="3117114"/>
              <a:ext cx="1946552" cy="3706596"/>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Rectangle 16">
              <a:hlinkClick r:id="rId8" action="ppaction://hlinksldjump"/>
              <a:extLst>
                <a:ext uri="{FF2B5EF4-FFF2-40B4-BE49-F238E27FC236}">
                  <a16:creationId xmlns:a16="http://schemas.microsoft.com/office/drawing/2014/main" id="{632CA8F5-F1BE-7BA7-6EF9-0F08740F6527}"/>
                </a:ext>
              </a:extLst>
            </p:cNvPr>
            <p:cNvSpPr/>
            <p:nvPr/>
          </p:nvSpPr>
          <p:spPr>
            <a:xfrm>
              <a:off x="6983290" y="3057367"/>
              <a:ext cx="1928166" cy="335109"/>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5</a:t>
              </a:r>
            </a:p>
          </p:txBody>
        </p:sp>
      </p:grpSp>
      <p:grpSp>
        <p:nvGrpSpPr>
          <p:cNvPr id="28" name="Group 27">
            <a:extLst>
              <a:ext uri="{FF2B5EF4-FFF2-40B4-BE49-F238E27FC236}">
                <a16:creationId xmlns:a16="http://schemas.microsoft.com/office/drawing/2014/main" id="{2904E1C3-FDEC-F7DE-62B7-0730ADF20EFE}"/>
              </a:ext>
            </a:extLst>
          </p:cNvPr>
          <p:cNvGrpSpPr/>
          <p:nvPr/>
        </p:nvGrpSpPr>
        <p:grpSpPr>
          <a:xfrm>
            <a:off x="9894095" y="2031622"/>
            <a:ext cx="2170906" cy="4774380"/>
            <a:chOff x="8252713" y="2083620"/>
            <a:chExt cx="2017105" cy="4774380"/>
          </a:xfrm>
        </p:grpSpPr>
        <p:sp>
          <p:nvSpPr>
            <p:cNvPr id="11" name="Rectangle 10">
              <a:extLst>
                <a:ext uri="{FF2B5EF4-FFF2-40B4-BE49-F238E27FC236}">
                  <a16:creationId xmlns:a16="http://schemas.microsoft.com/office/drawing/2014/main" id="{FE1E5419-0BA1-365D-28A9-E56D64E84C06}"/>
                </a:ext>
              </a:extLst>
            </p:cNvPr>
            <p:cNvSpPr/>
            <p:nvPr/>
          </p:nvSpPr>
          <p:spPr>
            <a:xfrm>
              <a:off x="8252713" y="2198280"/>
              <a:ext cx="2017105" cy="4659720"/>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Rectangle 17">
              <a:hlinkClick r:id="rId9" action="ppaction://hlinksldjump"/>
              <a:extLst>
                <a:ext uri="{FF2B5EF4-FFF2-40B4-BE49-F238E27FC236}">
                  <a16:creationId xmlns:a16="http://schemas.microsoft.com/office/drawing/2014/main" id="{43BCB0F6-BB4C-DF64-C779-D2F1C67B3BF6}"/>
                </a:ext>
              </a:extLst>
            </p:cNvPr>
            <p:cNvSpPr/>
            <p:nvPr/>
          </p:nvSpPr>
          <p:spPr>
            <a:xfrm>
              <a:off x="8274571" y="2083620"/>
              <a:ext cx="1995247" cy="263325"/>
            </a:xfrm>
            <a:prstGeom prst="rect">
              <a:avLst/>
            </a:prstGeom>
            <a:solidFill>
              <a:srgbClr val="00B05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latin typeface="Times New Roman" pitchFamily="18" charset="0"/>
                  <a:cs typeface="Times New Roman" pitchFamily="18" charset="0"/>
                </a:rPr>
                <a:t>Nấc</a:t>
              </a:r>
              <a:r>
                <a:rPr lang="en-US" sz="1600" dirty="0">
                  <a:solidFill>
                    <a:schemeClr val="bg1"/>
                  </a:solidFill>
                  <a:latin typeface="Times New Roman" pitchFamily="18" charset="0"/>
                  <a:cs typeface="Times New Roman" pitchFamily="18" charset="0"/>
                </a:rPr>
                <a:t> thang 6</a:t>
              </a:r>
            </a:p>
          </p:txBody>
        </p:sp>
      </p:grpSp>
      <p:sp>
        <p:nvSpPr>
          <p:cNvPr id="34" name="TextBox 33">
            <a:extLst>
              <a:ext uri="{FF2B5EF4-FFF2-40B4-BE49-F238E27FC236}">
                <a16:creationId xmlns:a16="http://schemas.microsoft.com/office/drawing/2014/main" id="{60795B2B-AC4F-418F-0962-845B3FFD64CC}"/>
              </a:ext>
            </a:extLst>
          </p:cNvPr>
          <p:cNvSpPr txBox="1"/>
          <p:nvPr/>
        </p:nvSpPr>
        <p:spPr>
          <a:xfrm>
            <a:off x="-188055" y="-38632"/>
            <a:ext cx="2286132" cy="3816429"/>
          </a:xfrm>
          <a:prstGeom prst="rect">
            <a:avLst/>
          </a:prstGeom>
          <a:noFill/>
        </p:spPr>
        <p:txBody>
          <a:bodyPr wrap="square">
            <a:spAutoFit/>
          </a:bodyPr>
          <a:lstStyle/>
          <a:p>
            <a:pPr marL="0" marR="0" lvl="0" indent="0" algn="ctr" rtl="0">
              <a:spcBef>
                <a:spcPts val="0"/>
              </a:spcBef>
              <a:spcAft>
                <a:spcPts val="0"/>
              </a:spcAft>
              <a:buNone/>
            </a:pPr>
            <a:r>
              <a:rPr lang="en-US" sz="2200">
                <a:solidFill>
                  <a:srgbClr val="0070C0"/>
                </a:solidFill>
                <a:latin typeface="Times New Roman" pitchFamily="18" charset="0"/>
                <a:ea typeface="Bebas Neue"/>
                <a:cs typeface="Times New Roman" pitchFamily="18" charset="0"/>
                <a:sym typeface="Bebas Neue"/>
              </a:rPr>
              <a:t>CHO CÁC TỪ KHÓA:</a:t>
            </a:r>
            <a:endParaRPr lang="en-US" sz="2200">
              <a:solidFill>
                <a:srgbClr val="0070C0"/>
              </a:solidFill>
              <a:latin typeface="Times New Roman" pitchFamily="18" charset="0"/>
              <a:cs typeface="Times New Roman" pitchFamily="18" charset="0"/>
            </a:endParaRPr>
          </a:p>
          <a:p>
            <a:pPr marL="0" marR="0" lvl="0" indent="0" algn="ctr" rtl="0">
              <a:spcBef>
                <a:spcPts val="0"/>
              </a:spcBef>
              <a:spcAft>
                <a:spcPts val="0"/>
              </a:spcAft>
              <a:buNone/>
            </a:pPr>
            <a:r>
              <a:rPr lang="en-US" sz="2200">
                <a:solidFill>
                  <a:srgbClr val="0070C0"/>
                </a:solidFill>
                <a:latin typeface="Times New Roman" pitchFamily="18" charset="0"/>
                <a:ea typeface="Bebas Neue"/>
                <a:cs typeface="Times New Roman" pitchFamily="18" charset="0"/>
                <a:sym typeface="Bebas Neue"/>
              </a:rPr>
              <a:t>Tăng liên tục, 87%, cơ cấu  kinh tế, tăng tỉ trọng </a:t>
            </a:r>
            <a:r>
              <a:rPr lang="vi-VN" sz="2200">
                <a:solidFill>
                  <a:srgbClr val="0070C0"/>
                </a:solidFill>
                <a:latin typeface="Times New Roman" pitchFamily="18" charset="0"/>
                <a:ea typeface="Bebas Neue"/>
                <a:cs typeface="Times New Roman" pitchFamily="18" charset="0"/>
                <a:sym typeface="Bebas Neue"/>
              </a:rPr>
              <a:t>, dịch vụ</a:t>
            </a:r>
            <a:endParaRPr lang="en-US" sz="2200">
              <a:solidFill>
                <a:srgbClr val="0070C0"/>
              </a:solidFill>
              <a:latin typeface="Times New Roman" pitchFamily="18" charset="0"/>
              <a:ea typeface="Bebas Neue"/>
              <a:cs typeface="Times New Roman" pitchFamily="18" charset="0"/>
              <a:sym typeface="Bebas Neue"/>
            </a:endParaRPr>
          </a:p>
          <a:p>
            <a:pPr marL="0" marR="0" lvl="0" indent="0" algn="ctr" rtl="0">
              <a:spcBef>
                <a:spcPts val="0"/>
              </a:spcBef>
              <a:spcAft>
                <a:spcPts val="0"/>
              </a:spcAft>
              <a:buNone/>
            </a:pPr>
            <a:r>
              <a:rPr lang="en-US" sz="2200">
                <a:solidFill>
                  <a:srgbClr val="0070C0"/>
                </a:solidFill>
                <a:latin typeface="Times New Roman" pitchFamily="18" charset="0"/>
                <a:ea typeface="Bebas Neue"/>
                <a:cs typeface="Times New Roman" pitchFamily="18" charset="0"/>
                <a:sym typeface="Bebas Neue"/>
              </a:rPr>
              <a:t>Hãy CHỌN VÀ đặt các từ khóa vào đúng vị trí còn thiếu trong </a:t>
            </a:r>
            <a:r>
              <a:rPr lang="vi-VN" sz="2200">
                <a:solidFill>
                  <a:srgbClr val="0070C0"/>
                </a:solidFill>
                <a:latin typeface="Times New Roman" pitchFamily="18" charset="0"/>
                <a:ea typeface="Bebas Neue"/>
                <a:cs typeface="Times New Roman" pitchFamily="18" charset="0"/>
                <a:sym typeface="Bebas Neue"/>
              </a:rPr>
              <a:t>N</a:t>
            </a:r>
            <a:r>
              <a:rPr lang="en-US" sz="2200">
                <a:solidFill>
                  <a:srgbClr val="0070C0"/>
                </a:solidFill>
                <a:latin typeface="Times New Roman" pitchFamily="18" charset="0"/>
                <a:ea typeface="Bebas Neue"/>
                <a:cs typeface="Times New Roman" pitchFamily="18" charset="0"/>
                <a:sym typeface="Bebas Neue"/>
              </a:rPr>
              <a:t>ấc thang 1</a:t>
            </a:r>
            <a:endParaRPr lang="en-US" sz="2200">
              <a:solidFill>
                <a:srgbClr val="0070C0"/>
              </a:solidFill>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57D80868-DA2F-DED2-7269-DA64E2D68B28}"/>
              </a:ext>
            </a:extLst>
          </p:cNvPr>
          <p:cNvSpPr txBox="1"/>
          <p:nvPr/>
        </p:nvSpPr>
        <p:spPr>
          <a:xfrm>
            <a:off x="-3397703" y="3145073"/>
            <a:ext cx="3259874" cy="1569660"/>
          </a:xfrm>
          <a:prstGeom prst="rect">
            <a:avLst/>
          </a:prstGeom>
          <a:noFill/>
        </p:spPr>
        <p:txBody>
          <a:bodyPr wrap="square" rtlCol="0">
            <a:spAutoFit/>
          </a:bodyPr>
          <a:lstStyle/>
          <a:p>
            <a:pPr algn="just"/>
            <a:r>
              <a:rPr lang="vi-VN" sz="2400">
                <a:solidFill>
                  <a:srgbClr val="FF0000"/>
                </a:solidFill>
                <a:latin typeface="Times New Roman" pitchFamily="18" charset="0"/>
                <a:cs typeface="Times New Roman" pitchFamily="18" charset="0"/>
              </a:rPr>
              <a:t>Bấm vào bảng số 1,2,3,4,5,6 để tới phiếu học tập của các nấc thang</a:t>
            </a:r>
            <a:endParaRPr lang="en-US" sz="2400">
              <a:solidFill>
                <a:srgbClr val="FF0000"/>
              </a:solidFill>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E54704CB-1A22-10AD-7546-01B9B2B01F33}"/>
              </a:ext>
            </a:extLst>
          </p:cNvPr>
          <p:cNvSpPr txBox="1"/>
          <p:nvPr/>
        </p:nvSpPr>
        <p:spPr>
          <a:xfrm>
            <a:off x="1981419" y="15990"/>
            <a:ext cx="1995152" cy="3139321"/>
          </a:xfrm>
          <a:prstGeom prst="rect">
            <a:avLst/>
          </a:prstGeom>
          <a:noFill/>
          <a:ln>
            <a:noFill/>
            <a:prstDash val="sysDash"/>
          </a:ln>
        </p:spPr>
        <p:txBody>
          <a:bodyPr wrap="square">
            <a:spAutoFit/>
          </a:bodyPr>
          <a:lstStyle/>
          <a:p>
            <a:pPr algn="ctr"/>
            <a:r>
              <a:rPr lang="vi-VN" sz="2200">
                <a:solidFill>
                  <a:srgbClr val="00B050"/>
                </a:solidFill>
                <a:latin typeface="Times New Roman" pitchFamily="18" charset="0"/>
                <a:cs typeface="Times New Roman" pitchFamily="18" charset="0"/>
                <a:sym typeface="Bebas Neue"/>
              </a:rPr>
              <a:t>Tô màu hình ảnh xuất hiện trên Nấc thang 2 và t</a:t>
            </a:r>
            <a:r>
              <a:rPr lang="vi-VN" sz="2200">
                <a:solidFill>
                  <a:srgbClr val="00B050"/>
                </a:solidFill>
                <a:effectLst/>
                <a:latin typeface="Times New Roman" pitchFamily="18" charset="0"/>
                <a:ea typeface="Arial" panose="020B0604020202020204" pitchFamily="34" charset="0"/>
                <a:cs typeface="Times New Roman" pitchFamily="18" charset="0"/>
              </a:rPr>
              <a:t>rình bày sự phát triển và phân bố của ngành nông nghiệp, lâm nghiệp</a:t>
            </a:r>
            <a:endParaRPr lang="en-US" sz="2400">
              <a:solidFill>
                <a:srgbClr val="00B050"/>
              </a:solidFill>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id="{513EB859-DFB5-DBA2-B184-3328F2C63AAF}"/>
              </a:ext>
            </a:extLst>
          </p:cNvPr>
          <p:cNvSpPr txBox="1"/>
          <p:nvPr/>
        </p:nvSpPr>
        <p:spPr>
          <a:xfrm>
            <a:off x="100864" y="5978383"/>
            <a:ext cx="1869367" cy="1015663"/>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TÔI Ở ĐÂU</a:t>
            </a:r>
            <a:endParaRPr lang="en-US" sz="3000">
              <a:solidFill>
                <a:srgbClr val="002060"/>
              </a:solidFill>
              <a:latin typeface="Times New Roman" pitchFamily="18" charset="0"/>
              <a:cs typeface="Times New Roman" pitchFamily="18" charset="0"/>
            </a:endParaRPr>
          </a:p>
        </p:txBody>
      </p:sp>
      <p:sp>
        <p:nvSpPr>
          <p:cNvPr id="38" name="TextBox 37">
            <a:extLst>
              <a:ext uri="{FF2B5EF4-FFF2-40B4-BE49-F238E27FC236}">
                <a16:creationId xmlns:a16="http://schemas.microsoft.com/office/drawing/2014/main" id="{26C87CA6-AAC3-64D8-61C7-E9953DDF5560}"/>
              </a:ext>
            </a:extLst>
          </p:cNvPr>
          <p:cNvSpPr txBox="1"/>
          <p:nvPr/>
        </p:nvSpPr>
        <p:spPr>
          <a:xfrm>
            <a:off x="2007051" y="5781948"/>
            <a:ext cx="1869367" cy="1015663"/>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TÔI LÀ AI</a:t>
            </a:r>
            <a:endParaRPr lang="en-US" sz="3000">
              <a:solidFill>
                <a:srgbClr val="002060"/>
              </a:solidFill>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id="{D7FB6328-3140-5C2C-F61F-11CDCFC52194}"/>
              </a:ext>
            </a:extLst>
          </p:cNvPr>
          <p:cNvSpPr txBox="1"/>
          <p:nvPr/>
        </p:nvSpPr>
        <p:spPr>
          <a:xfrm>
            <a:off x="3863646" y="5410429"/>
            <a:ext cx="1869367" cy="1015663"/>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XUẤT PHÁT</a:t>
            </a:r>
            <a:endParaRPr lang="en-US" sz="3000">
              <a:solidFill>
                <a:srgbClr val="002060"/>
              </a:solidFill>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FAFECD41-C2CF-F7D9-51E8-6940C8688DC5}"/>
              </a:ext>
            </a:extLst>
          </p:cNvPr>
          <p:cNvSpPr txBox="1"/>
          <p:nvPr/>
        </p:nvSpPr>
        <p:spPr>
          <a:xfrm>
            <a:off x="6448697" y="222143"/>
            <a:ext cx="1200175" cy="2400657"/>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ĐIỂM DỪNG CHÂN </a:t>
            </a:r>
            <a:endParaRPr lang="en-US" sz="3000">
              <a:solidFill>
                <a:srgbClr val="002060"/>
              </a:solidFill>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id="{B0CBA203-670E-9AAC-2F45-F41B2A33475D}"/>
              </a:ext>
            </a:extLst>
          </p:cNvPr>
          <p:cNvSpPr txBox="1"/>
          <p:nvPr/>
        </p:nvSpPr>
        <p:spPr>
          <a:xfrm>
            <a:off x="7541340" y="-88399"/>
            <a:ext cx="1869367" cy="1477328"/>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NẠP NĂNG LƯỢNG</a:t>
            </a:r>
            <a:endParaRPr lang="en-US" sz="3000">
              <a:solidFill>
                <a:srgbClr val="002060"/>
              </a:solidFill>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365F0A50-A4B6-5040-CDE6-CECFA957BDDD}"/>
              </a:ext>
            </a:extLst>
          </p:cNvPr>
          <p:cNvSpPr txBox="1"/>
          <p:nvPr/>
        </p:nvSpPr>
        <p:spPr>
          <a:xfrm rot="16200000">
            <a:off x="10332649" y="316401"/>
            <a:ext cx="2400724" cy="1477328"/>
          </a:xfrm>
          <a:prstGeom prst="rect">
            <a:avLst/>
          </a:prstGeom>
          <a:noFill/>
        </p:spPr>
        <p:txBody>
          <a:bodyPr wrap="square" rtlCol="0">
            <a:spAutoFit/>
          </a:bodyPr>
          <a:lstStyle/>
          <a:p>
            <a:pPr algn="ctr"/>
            <a:r>
              <a:rPr lang="vi-VN" sz="3000">
                <a:solidFill>
                  <a:srgbClr val="002060"/>
                </a:solidFill>
                <a:latin typeface="Times New Roman" pitchFamily="18" charset="0"/>
                <a:cs typeface="Times New Roman" pitchFamily="18" charset="0"/>
              </a:rPr>
              <a:t>TÔI</a:t>
            </a:r>
          </a:p>
          <a:p>
            <a:pPr algn="ctr"/>
            <a:r>
              <a:rPr lang="vi-VN" sz="3000">
                <a:solidFill>
                  <a:srgbClr val="002060"/>
                </a:solidFill>
                <a:latin typeface="Times New Roman" pitchFamily="18" charset="0"/>
                <a:cs typeface="Times New Roman" pitchFamily="18" charset="0"/>
              </a:rPr>
              <a:t> THÀNH CÔNG</a:t>
            </a:r>
            <a:endParaRPr lang="en-US" sz="3000">
              <a:solidFill>
                <a:srgbClr val="002060"/>
              </a:solidFill>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B45C26CC-D5AA-1127-C2B4-12429885911C}"/>
              </a:ext>
            </a:extLst>
          </p:cNvPr>
          <p:cNvSpPr txBox="1"/>
          <p:nvPr/>
        </p:nvSpPr>
        <p:spPr>
          <a:xfrm>
            <a:off x="3968559" y="36172"/>
            <a:ext cx="2170906" cy="2616101"/>
          </a:xfrm>
          <a:prstGeom prst="rect">
            <a:avLst/>
          </a:prstGeom>
          <a:noFill/>
          <a:ln>
            <a:noFill/>
            <a:prstDash val="sysDash"/>
          </a:ln>
        </p:spPr>
        <p:txBody>
          <a:bodyPr wrap="square">
            <a:spAutoFit/>
          </a:bodyPr>
          <a:lstStyle/>
          <a:p>
            <a:pPr algn="ctr"/>
            <a:r>
              <a:rPr lang="vi-VN" sz="2000">
                <a:solidFill>
                  <a:srgbClr val="5429F3"/>
                </a:solidFill>
                <a:latin typeface="Times New Roman" pitchFamily="18" charset="0"/>
                <a:cs typeface="Times New Roman" pitchFamily="18" charset="0"/>
                <a:sym typeface="Bebas Neue"/>
              </a:rPr>
              <a:t>Điền các cụm từ : “các ngành công nghiệp, các trung tâm công nghiệp” vào vị trí thích hợp và hoàn thành PHT ở nấc thang 3</a:t>
            </a:r>
            <a:endParaRPr lang="en-US" sz="2000">
              <a:solidFill>
                <a:srgbClr val="5429F3"/>
              </a:solidFill>
              <a:latin typeface="Times New Roman" pitchFamily="18" charset="0"/>
              <a:cs typeface="Times New Roman" pitchFamily="18" charset="0"/>
            </a:endParaRPr>
          </a:p>
          <a:p>
            <a:pPr marL="0" marR="0" lvl="0" indent="0" algn="ctr" rtl="0">
              <a:spcBef>
                <a:spcPts val="0"/>
              </a:spcBef>
              <a:spcAft>
                <a:spcPts val="0"/>
              </a:spcAft>
              <a:buNone/>
            </a:pPr>
            <a:endParaRPr lang="en-US" sz="2400">
              <a:solidFill>
                <a:srgbClr val="00B050"/>
              </a:solidFill>
              <a:latin typeface="Times New Roman" pitchFamily="18" charset="0"/>
              <a:cs typeface="Times New Roman" pitchFamily="18" charset="0"/>
            </a:endParaRPr>
          </a:p>
        </p:txBody>
      </p:sp>
      <p:sp>
        <p:nvSpPr>
          <p:cNvPr id="44" name="TextBox 43">
            <a:extLst>
              <a:ext uri="{FF2B5EF4-FFF2-40B4-BE49-F238E27FC236}">
                <a16:creationId xmlns:a16="http://schemas.microsoft.com/office/drawing/2014/main" id="{354ADEF2-30C3-3377-45F4-C57AE5D76D2B}"/>
              </a:ext>
            </a:extLst>
          </p:cNvPr>
          <p:cNvSpPr txBox="1"/>
          <p:nvPr/>
        </p:nvSpPr>
        <p:spPr>
          <a:xfrm>
            <a:off x="5608343" y="4291487"/>
            <a:ext cx="2231112" cy="2677656"/>
          </a:xfrm>
          <a:prstGeom prst="rect">
            <a:avLst/>
          </a:prstGeom>
          <a:noFill/>
          <a:ln>
            <a:noFill/>
            <a:prstDash val="sysDash"/>
          </a:ln>
        </p:spPr>
        <p:txBody>
          <a:bodyPr wrap="square">
            <a:spAutoFit/>
          </a:bodyPr>
          <a:lstStyle/>
          <a:p>
            <a:pPr algn="ctr"/>
            <a:r>
              <a:rPr lang="vi-VN" sz="2400">
                <a:solidFill>
                  <a:srgbClr val="002060"/>
                </a:solidFill>
                <a:latin typeface="Times New Roman" pitchFamily="18" charset="0"/>
                <a:cs typeface="Times New Roman" pitchFamily="18" charset="0"/>
                <a:sym typeface="Bebas Neue"/>
              </a:rPr>
              <a:t>HS có 2 phút để trang trí PHT ở nấc thang số 3 (icon, hình vẽ phù hợp với chủ đề)</a:t>
            </a:r>
            <a:endParaRPr lang="en-US" sz="2400">
              <a:solidFill>
                <a:srgbClr val="002060"/>
              </a:solidFill>
              <a:latin typeface="Times New Roman" pitchFamily="18" charset="0"/>
              <a:cs typeface="Times New Roman" pitchFamily="18" charset="0"/>
            </a:endParaRPr>
          </a:p>
          <a:p>
            <a:pPr marL="0" marR="0" lvl="0" indent="0" algn="ctr" rtl="0">
              <a:spcBef>
                <a:spcPts val="0"/>
              </a:spcBef>
              <a:spcAft>
                <a:spcPts val="0"/>
              </a:spcAft>
              <a:buNone/>
            </a:pPr>
            <a:endParaRPr lang="en-US" sz="2400">
              <a:solidFill>
                <a:srgbClr val="00B050"/>
              </a:solidFill>
              <a:latin typeface="Times New Roman" pitchFamily="18" charset="0"/>
              <a:cs typeface="Times New Roman" pitchFamily="18" charset="0"/>
            </a:endParaRPr>
          </a:p>
        </p:txBody>
      </p:sp>
      <p:sp>
        <p:nvSpPr>
          <p:cNvPr id="46" name="TextBox 45">
            <a:extLst>
              <a:ext uri="{FF2B5EF4-FFF2-40B4-BE49-F238E27FC236}">
                <a16:creationId xmlns:a16="http://schemas.microsoft.com/office/drawing/2014/main" id="{EC80FD69-F648-2322-2860-43AFC7B7A854}"/>
              </a:ext>
            </a:extLst>
          </p:cNvPr>
          <p:cNvSpPr txBox="1"/>
          <p:nvPr/>
        </p:nvSpPr>
        <p:spPr>
          <a:xfrm>
            <a:off x="7717026" y="3178461"/>
            <a:ext cx="2076736" cy="3401444"/>
          </a:xfrm>
          <a:prstGeom prst="rect">
            <a:avLst/>
          </a:prstGeom>
          <a:noFill/>
        </p:spPr>
        <p:txBody>
          <a:bodyPr wrap="square">
            <a:spAutoFit/>
          </a:bodyPr>
          <a:lstStyle/>
          <a:p>
            <a:pPr marL="252095" algn="just">
              <a:lnSpc>
                <a:spcPct val="112000"/>
              </a:lnSpc>
              <a:spcAft>
                <a:spcPts val="360"/>
              </a:spcAft>
            </a:pPr>
            <a:r>
              <a:rPr lang="en-US" sz="2400" kern="100">
                <a:solidFill>
                  <a:srgbClr val="002060"/>
                </a:solidFill>
                <a:effectLst/>
                <a:latin typeface="Times New Roman" pitchFamily="18" charset="0"/>
                <a:ea typeface="Times New Roman" panose="02020603050405020304" pitchFamily="18" charset="0"/>
                <a:cs typeface="Times New Roman" pitchFamily="18" charset="0"/>
              </a:rPr>
              <a:t>Trình bày sự phát triển và phân bố ngành dịch vụ ở vùng Trung du và miền núi Bắc Bộ.</a:t>
            </a:r>
            <a:endParaRPr lang="vi-VN" sz="2400" kern="100">
              <a:solidFill>
                <a:srgbClr val="002060"/>
              </a:solidFill>
              <a:effectLst/>
              <a:latin typeface="Times New Roman" pitchFamily="18" charset="0"/>
              <a:ea typeface="Times New Roman" panose="02020603050405020304" pitchFamily="18" charset="0"/>
              <a:cs typeface="Times New Roman" pitchFamily="18" charset="0"/>
            </a:endParaRPr>
          </a:p>
        </p:txBody>
      </p:sp>
      <p:sp>
        <p:nvSpPr>
          <p:cNvPr id="2" name="TextBox 1">
            <a:extLst>
              <a:ext uri="{FF2B5EF4-FFF2-40B4-BE49-F238E27FC236}">
                <a16:creationId xmlns:a16="http://schemas.microsoft.com/office/drawing/2014/main" id="{89AC38ED-E53F-C050-4899-F9CFE8BE030D}"/>
              </a:ext>
            </a:extLst>
          </p:cNvPr>
          <p:cNvSpPr txBox="1"/>
          <p:nvPr/>
        </p:nvSpPr>
        <p:spPr>
          <a:xfrm>
            <a:off x="9556011" y="2587997"/>
            <a:ext cx="2682367" cy="2160528"/>
          </a:xfrm>
          <a:prstGeom prst="rect">
            <a:avLst/>
          </a:prstGeom>
          <a:noFill/>
        </p:spPr>
        <p:txBody>
          <a:bodyPr wrap="square">
            <a:spAutoFit/>
          </a:bodyPr>
          <a:lstStyle/>
          <a:p>
            <a:pPr marL="252095" algn="ctr">
              <a:lnSpc>
                <a:spcPct val="112000"/>
              </a:lnSpc>
              <a:spcAft>
                <a:spcPts val="360"/>
              </a:spcAft>
            </a:pPr>
            <a:r>
              <a:rPr lang="vi-VN" sz="2400">
                <a:solidFill>
                  <a:srgbClr val="002060"/>
                </a:solidFill>
                <a:latin typeface="Times New Roman" pitchFamily="18" charset="0"/>
                <a:cs typeface="Times New Roman" pitchFamily="18" charset="0"/>
              </a:rPr>
              <a:t>Em hãy nêu những khó khăn trong phát triển kinh tế của vùng TDMNBB </a:t>
            </a:r>
            <a:endParaRPr lang="vi-VN" sz="2400" kern="100">
              <a:solidFill>
                <a:srgbClr val="002060"/>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44052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500"/>
                                        <p:tgtEl>
                                          <p:spTgt spid="4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p:bldP spid="39" grpId="0"/>
      <p:bldP spid="40" grpId="0"/>
      <p:bldP spid="41" grpId="0"/>
      <p:bldP spid="43" grpId="0"/>
      <p:bldP spid="44" grpId="0"/>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18954-AE04-7D35-52CC-653428A0B5CE}"/>
              </a:ext>
            </a:extLst>
          </p:cNvPr>
          <p:cNvSpPr/>
          <p:nvPr/>
        </p:nvSpPr>
        <p:spPr>
          <a:xfrm>
            <a:off x="79065" y="779334"/>
            <a:ext cx="2251036" cy="5861430"/>
          </a:xfrm>
          <a:prstGeom prst="rect">
            <a:avLst/>
          </a:prstGeom>
          <a:noFill/>
          <a:ln w="15875">
            <a:solidFill>
              <a:srgbClr val="00B0F0"/>
            </a:solidFill>
            <a:extLst>
              <a:ext uri="{C807C97D-BFC1-408E-A445-0C87EB9F89A2}">
                <ask:lineSketchStyleProps xmlns:ask="http://schemas.microsoft.com/office/drawing/2018/sketchyshapes" sd="2692463655">
                  <a:custGeom>
                    <a:avLst/>
                    <a:gdLst>
                      <a:gd name="connsiteX0" fmla="*/ 0 w 2251036"/>
                      <a:gd name="connsiteY0" fmla="*/ 0 h 5539931"/>
                      <a:gd name="connsiteX1" fmla="*/ 495228 w 2251036"/>
                      <a:gd name="connsiteY1" fmla="*/ 0 h 5539931"/>
                      <a:gd name="connsiteX2" fmla="*/ 1057987 w 2251036"/>
                      <a:gd name="connsiteY2" fmla="*/ 0 h 5539931"/>
                      <a:gd name="connsiteX3" fmla="*/ 1575725 w 2251036"/>
                      <a:gd name="connsiteY3" fmla="*/ 0 h 5539931"/>
                      <a:gd name="connsiteX4" fmla="*/ 2251036 w 2251036"/>
                      <a:gd name="connsiteY4" fmla="*/ 0 h 5539931"/>
                      <a:gd name="connsiteX5" fmla="*/ 2251036 w 2251036"/>
                      <a:gd name="connsiteY5" fmla="*/ 747891 h 5539931"/>
                      <a:gd name="connsiteX6" fmla="*/ 2251036 w 2251036"/>
                      <a:gd name="connsiteY6" fmla="*/ 1495781 h 5539931"/>
                      <a:gd name="connsiteX7" fmla="*/ 2251036 w 2251036"/>
                      <a:gd name="connsiteY7" fmla="*/ 2022075 h 5539931"/>
                      <a:gd name="connsiteX8" fmla="*/ 2251036 w 2251036"/>
                      <a:gd name="connsiteY8" fmla="*/ 2603768 h 5539931"/>
                      <a:gd name="connsiteX9" fmla="*/ 2251036 w 2251036"/>
                      <a:gd name="connsiteY9" fmla="*/ 3407058 h 5539931"/>
                      <a:gd name="connsiteX10" fmla="*/ 2251036 w 2251036"/>
                      <a:gd name="connsiteY10" fmla="*/ 3988750 h 5539931"/>
                      <a:gd name="connsiteX11" fmla="*/ 2251036 w 2251036"/>
                      <a:gd name="connsiteY11" fmla="*/ 4570443 h 5539931"/>
                      <a:gd name="connsiteX12" fmla="*/ 2251036 w 2251036"/>
                      <a:gd name="connsiteY12" fmla="*/ 5539931 h 5539931"/>
                      <a:gd name="connsiteX13" fmla="*/ 1710787 w 2251036"/>
                      <a:gd name="connsiteY13" fmla="*/ 5539931 h 5539931"/>
                      <a:gd name="connsiteX14" fmla="*/ 1215559 w 2251036"/>
                      <a:gd name="connsiteY14" fmla="*/ 5539931 h 5539931"/>
                      <a:gd name="connsiteX15" fmla="*/ 697821 w 2251036"/>
                      <a:gd name="connsiteY15" fmla="*/ 5539931 h 5539931"/>
                      <a:gd name="connsiteX16" fmla="*/ 0 w 2251036"/>
                      <a:gd name="connsiteY16" fmla="*/ 5539931 h 5539931"/>
                      <a:gd name="connsiteX17" fmla="*/ 0 w 2251036"/>
                      <a:gd name="connsiteY17" fmla="*/ 4736641 h 5539931"/>
                      <a:gd name="connsiteX18" fmla="*/ 0 w 2251036"/>
                      <a:gd name="connsiteY18" fmla="*/ 3933351 h 5539931"/>
                      <a:gd name="connsiteX19" fmla="*/ 0 w 2251036"/>
                      <a:gd name="connsiteY19" fmla="*/ 3240860 h 5539931"/>
                      <a:gd name="connsiteX20" fmla="*/ 0 w 2251036"/>
                      <a:gd name="connsiteY20" fmla="*/ 2659167 h 5539931"/>
                      <a:gd name="connsiteX21" fmla="*/ 0 w 2251036"/>
                      <a:gd name="connsiteY21" fmla="*/ 1855877 h 5539931"/>
                      <a:gd name="connsiteX22" fmla="*/ 0 w 2251036"/>
                      <a:gd name="connsiteY22" fmla="*/ 1329583 h 5539931"/>
                      <a:gd name="connsiteX23" fmla="*/ 0 w 2251036"/>
                      <a:gd name="connsiteY23" fmla="*/ 803290 h 5539931"/>
                      <a:gd name="connsiteX24" fmla="*/ 0 w 2251036"/>
                      <a:gd name="connsiteY24" fmla="*/ 0 h 55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1036" h="5539931" fill="none" extrusionOk="0">
                        <a:moveTo>
                          <a:pt x="0" y="0"/>
                        </a:moveTo>
                        <a:cubicBezTo>
                          <a:pt x="193747" y="2935"/>
                          <a:pt x="350802" y="4581"/>
                          <a:pt x="495228" y="0"/>
                        </a:cubicBezTo>
                        <a:cubicBezTo>
                          <a:pt x="639654" y="-4581"/>
                          <a:pt x="942966" y="14584"/>
                          <a:pt x="1057987" y="0"/>
                        </a:cubicBezTo>
                        <a:cubicBezTo>
                          <a:pt x="1173008" y="-14584"/>
                          <a:pt x="1460882" y="-4569"/>
                          <a:pt x="1575725" y="0"/>
                        </a:cubicBezTo>
                        <a:cubicBezTo>
                          <a:pt x="1690568" y="4569"/>
                          <a:pt x="1914688" y="22396"/>
                          <a:pt x="2251036" y="0"/>
                        </a:cubicBezTo>
                        <a:cubicBezTo>
                          <a:pt x="2280614" y="205213"/>
                          <a:pt x="2227408" y="456261"/>
                          <a:pt x="2251036" y="747891"/>
                        </a:cubicBezTo>
                        <a:cubicBezTo>
                          <a:pt x="2274664" y="1039521"/>
                          <a:pt x="2227992" y="1230121"/>
                          <a:pt x="2251036" y="1495781"/>
                        </a:cubicBezTo>
                        <a:cubicBezTo>
                          <a:pt x="2274081" y="1761441"/>
                          <a:pt x="2233801" y="1872102"/>
                          <a:pt x="2251036" y="2022075"/>
                        </a:cubicBezTo>
                        <a:cubicBezTo>
                          <a:pt x="2268271" y="2172048"/>
                          <a:pt x="2265063" y="2405786"/>
                          <a:pt x="2251036" y="2603768"/>
                        </a:cubicBezTo>
                        <a:cubicBezTo>
                          <a:pt x="2237009" y="2801750"/>
                          <a:pt x="2216268" y="3006876"/>
                          <a:pt x="2251036" y="3407058"/>
                        </a:cubicBezTo>
                        <a:cubicBezTo>
                          <a:pt x="2285805" y="3807240"/>
                          <a:pt x="2243914" y="3730893"/>
                          <a:pt x="2251036" y="3988750"/>
                        </a:cubicBezTo>
                        <a:cubicBezTo>
                          <a:pt x="2258158" y="4246607"/>
                          <a:pt x="2262210" y="4336587"/>
                          <a:pt x="2251036" y="4570443"/>
                        </a:cubicBezTo>
                        <a:cubicBezTo>
                          <a:pt x="2239862" y="4804299"/>
                          <a:pt x="2271160" y="5115009"/>
                          <a:pt x="2251036" y="5539931"/>
                        </a:cubicBezTo>
                        <a:cubicBezTo>
                          <a:pt x="1990311" y="5551373"/>
                          <a:pt x="1883957" y="5553024"/>
                          <a:pt x="1710787" y="5539931"/>
                        </a:cubicBezTo>
                        <a:cubicBezTo>
                          <a:pt x="1537617" y="5526838"/>
                          <a:pt x="1430556" y="5520853"/>
                          <a:pt x="1215559" y="5539931"/>
                        </a:cubicBezTo>
                        <a:cubicBezTo>
                          <a:pt x="1000562" y="5559009"/>
                          <a:pt x="835547" y="5555606"/>
                          <a:pt x="697821" y="5539931"/>
                        </a:cubicBezTo>
                        <a:cubicBezTo>
                          <a:pt x="560095" y="5524256"/>
                          <a:pt x="238478" y="5532013"/>
                          <a:pt x="0" y="5539931"/>
                        </a:cubicBezTo>
                        <a:cubicBezTo>
                          <a:pt x="3928" y="5341496"/>
                          <a:pt x="-35113" y="5018430"/>
                          <a:pt x="0" y="4736641"/>
                        </a:cubicBezTo>
                        <a:cubicBezTo>
                          <a:pt x="35113" y="4454852"/>
                          <a:pt x="-5904" y="4192380"/>
                          <a:pt x="0" y="3933351"/>
                        </a:cubicBezTo>
                        <a:cubicBezTo>
                          <a:pt x="5904" y="3674322"/>
                          <a:pt x="14015" y="3413868"/>
                          <a:pt x="0" y="3240860"/>
                        </a:cubicBezTo>
                        <a:cubicBezTo>
                          <a:pt x="-14015" y="3067852"/>
                          <a:pt x="17684" y="2828898"/>
                          <a:pt x="0" y="2659167"/>
                        </a:cubicBezTo>
                        <a:cubicBezTo>
                          <a:pt x="-17684" y="2489436"/>
                          <a:pt x="-26805" y="2213359"/>
                          <a:pt x="0" y="1855877"/>
                        </a:cubicBezTo>
                        <a:cubicBezTo>
                          <a:pt x="26805" y="1498395"/>
                          <a:pt x="-3644" y="1511241"/>
                          <a:pt x="0" y="1329583"/>
                        </a:cubicBezTo>
                        <a:cubicBezTo>
                          <a:pt x="3644" y="1147925"/>
                          <a:pt x="-18558" y="944678"/>
                          <a:pt x="0" y="803290"/>
                        </a:cubicBezTo>
                        <a:cubicBezTo>
                          <a:pt x="18558" y="661902"/>
                          <a:pt x="20023" y="278984"/>
                          <a:pt x="0" y="0"/>
                        </a:cubicBezTo>
                        <a:close/>
                      </a:path>
                      <a:path w="2251036" h="5539931" stroke="0" extrusionOk="0">
                        <a:moveTo>
                          <a:pt x="0" y="0"/>
                        </a:moveTo>
                        <a:cubicBezTo>
                          <a:pt x="209817" y="2257"/>
                          <a:pt x="314632" y="145"/>
                          <a:pt x="540249" y="0"/>
                        </a:cubicBezTo>
                        <a:cubicBezTo>
                          <a:pt x="765866" y="-145"/>
                          <a:pt x="921072" y="-14686"/>
                          <a:pt x="1035477" y="0"/>
                        </a:cubicBezTo>
                        <a:cubicBezTo>
                          <a:pt x="1149882" y="14686"/>
                          <a:pt x="1463910" y="-5063"/>
                          <a:pt x="1598236" y="0"/>
                        </a:cubicBezTo>
                        <a:cubicBezTo>
                          <a:pt x="1732562" y="5063"/>
                          <a:pt x="2118497" y="-11847"/>
                          <a:pt x="2251036" y="0"/>
                        </a:cubicBezTo>
                        <a:cubicBezTo>
                          <a:pt x="2250358" y="246421"/>
                          <a:pt x="2252315" y="374706"/>
                          <a:pt x="2251036" y="526293"/>
                        </a:cubicBezTo>
                        <a:cubicBezTo>
                          <a:pt x="2249757" y="677880"/>
                          <a:pt x="2267796" y="927303"/>
                          <a:pt x="2251036" y="1218785"/>
                        </a:cubicBezTo>
                        <a:cubicBezTo>
                          <a:pt x="2234276" y="1510267"/>
                          <a:pt x="2252713" y="1632275"/>
                          <a:pt x="2251036" y="1745078"/>
                        </a:cubicBezTo>
                        <a:cubicBezTo>
                          <a:pt x="2249359" y="1857881"/>
                          <a:pt x="2237859" y="2374760"/>
                          <a:pt x="2251036" y="2548368"/>
                        </a:cubicBezTo>
                        <a:cubicBezTo>
                          <a:pt x="2264214" y="2721976"/>
                          <a:pt x="2227519" y="2979248"/>
                          <a:pt x="2251036" y="3351658"/>
                        </a:cubicBezTo>
                        <a:cubicBezTo>
                          <a:pt x="2274554" y="3724068"/>
                          <a:pt x="2242128" y="3943141"/>
                          <a:pt x="2251036" y="4154948"/>
                        </a:cubicBezTo>
                        <a:cubicBezTo>
                          <a:pt x="2259945" y="4366755"/>
                          <a:pt x="2226806" y="4558004"/>
                          <a:pt x="2251036" y="4681242"/>
                        </a:cubicBezTo>
                        <a:cubicBezTo>
                          <a:pt x="2275266" y="4804480"/>
                          <a:pt x="2237347" y="5150653"/>
                          <a:pt x="2251036" y="5539931"/>
                        </a:cubicBezTo>
                        <a:cubicBezTo>
                          <a:pt x="2061097" y="5554479"/>
                          <a:pt x="1909020" y="5555911"/>
                          <a:pt x="1755808" y="5539931"/>
                        </a:cubicBezTo>
                        <a:cubicBezTo>
                          <a:pt x="1602596" y="5523951"/>
                          <a:pt x="1423014" y="5524100"/>
                          <a:pt x="1170539" y="5539931"/>
                        </a:cubicBezTo>
                        <a:cubicBezTo>
                          <a:pt x="918064" y="5555762"/>
                          <a:pt x="830643" y="5512658"/>
                          <a:pt x="607780" y="5539931"/>
                        </a:cubicBezTo>
                        <a:cubicBezTo>
                          <a:pt x="384917" y="5567204"/>
                          <a:pt x="288224" y="5546462"/>
                          <a:pt x="0" y="5539931"/>
                        </a:cubicBezTo>
                        <a:cubicBezTo>
                          <a:pt x="6336" y="5384873"/>
                          <a:pt x="21417" y="5220173"/>
                          <a:pt x="0" y="5013638"/>
                        </a:cubicBezTo>
                        <a:cubicBezTo>
                          <a:pt x="-21417" y="4807103"/>
                          <a:pt x="-5314" y="4500357"/>
                          <a:pt x="0" y="4321146"/>
                        </a:cubicBezTo>
                        <a:cubicBezTo>
                          <a:pt x="5314" y="4141935"/>
                          <a:pt x="-12243" y="3966821"/>
                          <a:pt x="0" y="3794853"/>
                        </a:cubicBezTo>
                        <a:cubicBezTo>
                          <a:pt x="12243" y="3622885"/>
                          <a:pt x="2628" y="3396271"/>
                          <a:pt x="0" y="3046962"/>
                        </a:cubicBezTo>
                        <a:cubicBezTo>
                          <a:pt x="-2628" y="2697653"/>
                          <a:pt x="8195" y="2518280"/>
                          <a:pt x="0" y="2243672"/>
                        </a:cubicBezTo>
                        <a:cubicBezTo>
                          <a:pt x="-8195" y="1969064"/>
                          <a:pt x="-6810" y="1901263"/>
                          <a:pt x="0" y="1661979"/>
                        </a:cubicBezTo>
                        <a:cubicBezTo>
                          <a:pt x="6810" y="1422695"/>
                          <a:pt x="25847" y="1368108"/>
                          <a:pt x="0" y="1135686"/>
                        </a:cubicBezTo>
                        <a:cubicBezTo>
                          <a:pt x="-25847" y="903264"/>
                          <a:pt x="-45121" y="451083"/>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C7046636-0784-D757-C673-9D2F51235BB4}"/>
              </a:ext>
            </a:extLst>
          </p:cNvPr>
          <p:cNvSpPr/>
          <p:nvPr/>
        </p:nvSpPr>
        <p:spPr>
          <a:xfrm>
            <a:off x="0" y="988884"/>
            <a:ext cx="2251037" cy="5285884"/>
          </a:xfrm>
          <a:solidFill>
            <a:schemeClr val="bg1"/>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 name="TextBox 3">
            <a:hlinkClick r:id="rId3" action="ppaction://hlinksldjump"/>
            <a:extLst>
              <a:ext uri="{FF2B5EF4-FFF2-40B4-BE49-F238E27FC236}">
                <a16:creationId xmlns:a16="http://schemas.microsoft.com/office/drawing/2014/main" id="{4D2E38A6-8F1D-E922-0052-7DC95E4CD5EE}"/>
              </a:ext>
            </a:extLst>
          </p:cNvPr>
          <p:cNvSpPr txBox="1"/>
          <p:nvPr/>
        </p:nvSpPr>
        <p:spPr>
          <a:xfrm>
            <a:off x="4726542" y="0"/>
            <a:ext cx="4701742" cy="646331"/>
          </a:xfrm>
          <a:prstGeom prst="rect">
            <a:avLst/>
          </a:prstGeom>
          <a:noFill/>
        </p:spPr>
        <p:txBody>
          <a:bodyPr wrap="square" rtlCol="0">
            <a:spAutoFit/>
          </a:bodyPr>
          <a:lstStyle/>
          <a:p>
            <a:r>
              <a:rPr lang="en-US" sz="3600">
                <a:solidFill>
                  <a:srgbClr val="C00000"/>
                </a:solidFill>
                <a:latin typeface="Times New Roman" pitchFamily="18" charset="0"/>
                <a:cs typeface="Times New Roman" pitchFamily="18" charset="0"/>
              </a:rPr>
              <a:t>Nấc thang</a:t>
            </a:r>
            <a:r>
              <a:rPr lang="vi-VN" sz="3600">
                <a:solidFill>
                  <a:srgbClr val="C00000"/>
                </a:solidFill>
                <a:latin typeface="Times New Roman" pitchFamily="18" charset="0"/>
                <a:cs typeface="Times New Roman" pitchFamily="18" charset="0"/>
              </a:rPr>
              <a:t> 1</a:t>
            </a:r>
            <a:endParaRPr lang="en-US" sz="3600" dirty="0">
              <a:solidFill>
                <a:srgbClr val="0070C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BCC0417C-9B15-2255-266B-24BD48298B62}"/>
              </a:ext>
            </a:extLst>
          </p:cNvPr>
          <p:cNvSpPr/>
          <p:nvPr/>
        </p:nvSpPr>
        <p:spPr>
          <a:xfrm>
            <a:off x="2409166" y="837082"/>
            <a:ext cx="9609154" cy="5861430"/>
          </a:xfrm>
          <a:custGeom>
            <a:avLst/>
            <a:gdLst>
              <a:gd name="connsiteX0" fmla="*/ 0 w 9609154"/>
              <a:gd name="connsiteY0" fmla="*/ 0 h 5861430"/>
              <a:gd name="connsiteX1" fmla="*/ 276970 w 9609154"/>
              <a:gd name="connsiteY1" fmla="*/ 0 h 5861430"/>
              <a:gd name="connsiteX2" fmla="*/ 842214 w 9609154"/>
              <a:gd name="connsiteY2" fmla="*/ 0 h 5861430"/>
              <a:gd name="connsiteX3" fmla="*/ 1599642 w 9609154"/>
              <a:gd name="connsiteY3" fmla="*/ 0 h 5861430"/>
              <a:gd name="connsiteX4" fmla="*/ 2068794 w 9609154"/>
              <a:gd name="connsiteY4" fmla="*/ 0 h 5861430"/>
              <a:gd name="connsiteX5" fmla="*/ 2634039 w 9609154"/>
              <a:gd name="connsiteY5" fmla="*/ 0 h 5861430"/>
              <a:gd name="connsiteX6" fmla="*/ 3007100 w 9609154"/>
              <a:gd name="connsiteY6" fmla="*/ 0 h 5861430"/>
              <a:gd name="connsiteX7" fmla="*/ 3284070 w 9609154"/>
              <a:gd name="connsiteY7" fmla="*/ 0 h 5861430"/>
              <a:gd name="connsiteX8" fmla="*/ 3657131 w 9609154"/>
              <a:gd name="connsiteY8" fmla="*/ 0 h 5861430"/>
              <a:gd name="connsiteX9" fmla="*/ 4126284 w 9609154"/>
              <a:gd name="connsiteY9" fmla="*/ 0 h 5861430"/>
              <a:gd name="connsiteX10" fmla="*/ 4595437 w 9609154"/>
              <a:gd name="connsiteY10" fmla="*/ 0 h 5861430"/>
              <a:gd name="connsiteX11" fmla="*/ 5064589 w 9609154"/>
              <a:gd name="connsiteY11" fmla="*/ 0 h 5861430"/>
              <a:gd name="connsiteX12" fmla="*/ 5822017 w 9609154"/>
              <a:gd name="connsiteY12" fmla="*/ 0 h 5861430"/>
              <a:gd name="connsiteX13" fmla="*/ 6483353 w 9609154"/>
              <a:gd name="connsiteY13" fmla="*/ 0 h 5861430"/>
              <a:gd name="connsiteX14" fmla="*/ 6760322 w 9609154"/>
              <a:gd name="connsiteY14" fmla="*/ 0 h 5861430"/>
              <a:gd name="connsiteX15" fmla="*/ 7133384 w 9609154"/>
              <a:gd name="connsiteY15" fmla="*/ 0 h 5861430"/>
              <a:gd name="connsiteX16" fmla="*/ 7602537 w 9609154"/>
              <a:gd name="connsiteY16" fmla="*/ 0 h 5861430"/>
              <a:gd name="connsiteX17" fmla="*/ 8263872 w 9609154"/>
              <a:gd name="connsiteY17" fmla="*/ 0 h 5861430"/>
              <a:gd name="connsiteX18" fmla="*/ 8540842 w 9609154"/>
              <a:gd name="connsiteY18" fmla="*/ 0 h 5861430"/>
              <a:gd name="connsiteX19" fmla="*/ 9106087 w 9609154"/>
              <a:gd name="connsiteY19" fmla="*/ 0 h 5861430"/>
              <a:gd name="connsiteX20" fmla="*/ 9609154 w 9609154"/>
              <a:gd name="connsiteY20" fmla="*/ 0 h 5861430"/>
              <a:gd name="connsiteX21" fmla="*/ 9609154 w 9609154"/>
              <a:gd name="connsiteY21" fmla="*/ 527529 h 5861430"/>
              <a:gd name="connsiteX22" fmla="*/ 9609154 w 9609154"/>
              <a:gd name="connsiteY22" fmla="*/ 1055057 h 5861430"/>
              <a:gd name="connsiteX23" fmla="*/ 9609154 w 9609154"/>
              <a:gd name="connsiteY23" fmla="*/ 1758429 h 5861430"/>
              <a:gd name="connsiteX24" fmla="*/ 9609154 w 9609154"/>
              <a:gd name="connsiteY24" fmla="*/ 2344572 h 5861430"/>
              <a:gd name="connsiteX25" fmla="*/ 9609154 w 9609154"/>
              <a:gd name="connsiteY25" fmla="*/ 2930715 h 5861430"/>
              <a:gd name="connsiteX26" fmla="*/ 9609154 w 9609154"/>
              <a:gd name="connsiteY26" fmla="*/ 3399629 h 5861430"/>
              <a:gd name="connsiteX27" fmla="*/ 9609154 w 9609154"/>
              <a:gd name="connsiteY27" fmla="*/ 3809929 h 5861430"/>
              <a:gd name="connsiteX28" fmla="*/ 9609154 w 9609154"/>
              <a:gd name="connsiteY28" fmla="*/ 4337458 h 5861430"/>
              <a:gd name="connsiteX29" fmla="*/ 9609154 w 9609154"/>
              <a:gd name="connsiteY29" fmla="*/ 4864987 h 5861430"/>
              <a:gd name="connsiteX30" fmla="*/ 9609154 w 9609154"/>
              <a:gd name="connsiteY30" fmla="*/ 5333901 h 5861430"/>
              <a:gd name="connsiteX31" fmla="*/ 9609154 w 9609154"/>
              <a:gd name="connsiteY31" fmla="*/ 5861430 h 5861430"/>
              <a:gd name="connsiteX32" fmla="*/ 9043910 w 9609154"/>
              <a:gd name="connsiteY32" fmla="*/ 5861430 h 5861430"/>
              <a:gd name="connsiteX33" fmla="*/ 8382574 w 9609154"/>
              <a:gd name="connsiteY33" fmla="*/ 5861430 h 5861430"/>
              <a:gd name="connsiteX34" fmla="*/ 7625146 w 9609154"/>
              <a:gd name="connsiteY34" fmla="*/ 5861430 h 5861430"/>
              <a:gd name="connsiteX35" fmla="*/ 6867719 w 9609154"/>
              <a:gd name="connsiteY35" fmla="*/ 5861430 h 5861430"/>
              <a:gd name="connsiteX36" fmla="*/ 6302475 w 9609154"/>
              <a:gd name="connsiteY36" fmla="*/ 5861430 h 5861430"/>
              <a:gd name="connsiteX37" fmla="*/ 5641139 w 9609154"/>
              <a:gd name="connsiteY37" fmla="*/ 5861430 h 5861430"/>
              <a:gd name="connsiteX38" fmla="*/ 5171986 w 9609154"/>
              <a:gd name="connsiteY38" fmla="*/ 5861430 h 5861430"/>
              <a:gd name="connsiteX39" fmla="*/ 4798925 w 9609154"/>
              <a:gd name="connsiteY39" fmla="*/ 5861430 h 5861430"/>
              <a:gd name="connsiteX40" fmla="*/ 4425863 w 9609154"/>
              <a:gd name="connsiteY40" fmla="*/ 5861430 h 5861430"/>
              <a:gd name="connsiteX41" fmla="*/ 3764527 w 9609154"/>
              <a:gd name="connsiteY41" fmla="*/ 5861430 h 5861430"/>
              <a:gd name="connsiteX42" fmla="*/ 3391466 w 9609154"/>
              <a:gd name="connsiteY42" fmla="*/ 5861430 h 5861430"/>
              <a:gd name="connsiteX43" fmla="*/ 2922313 w 9609154"/>
              <a:gd name="connsiteY43" fmla="*/ 5861430 h 5861430"/>
              <a:gd name="connsiteX44" fmla="*/ 2357069 w 9609154"/>
              <a:gd name="connsiteY44" fmla="*/ 5861430 h 5861430"/>
              <a:gd name="connsiteX45" fmla="*/ 1791825 w 9609154"/>
              <a:gd name="connsiteY45" fmla="*/ 5861430 h 5861430"/>
              <a:gd name="connsiteX46" fmla="*/ 1418763 w 9609154"/>
              <a:gd name="connsiteY46" fmla="*/ 5861430 h 5861430"/>
              <a:gd name="connsiteX47" fmla="*/ 1045702 w 9609154"/>
              <a:gd name="connsiteY47" fmla="*/ 5861430 h 5861430"/>
              <a:gd name="connsiteX48" fmla="*/ 0 w 9609154"/>
              <a:gd name="connsiteY48" fmla="*/ 5861430 h 5861430"/>
              <a:gd name="connsiteX49" fmla="*/ 0 w 9609154"/>
              <a:gd name="connsiteY49" fmla="*/ 5158058 h 5861430"/>
              <a:gd name="connsiteX50" fmla="*/ 0 w 9609154"/>
              <a:gd name="connsiteY50" fmla="*/ 4689144 h 5861430"/>
              <a:gd name="connsiteX51" fmla="*/ 0 w 9609154"/>
              <a:gd name="connsiteY51" fmla="*/ 4161615 h 5861430"/>
              <a:gd name="connsiteX52" fmla="*/ 0 w 9609154"/>
              <a:gd name="connsiteY52" fmla="*/ 3516858 h 5861430"/>
              <a:gd name="connsiteX53" fmla="*/ 0 w 9609154"/>
              <a:gd name="connsiteY53" fmla="*/ 2872101 h 5861430"/>
              <a:gd name="connsiteX54" fmla="*/ 0 w 9609154"/>
              <a:gd name="connsiteY54" fmla="*/ 2285958 h 5861430"/>
              <a:gd name="connsiteX55" fmla="*/ 0 w 9609154"/>
              <a:gd name="connsiteY55" fmla="*/ 1758429 h 5861430"/>
              <a:gd name="connsiteX56" fmla="*/ 0 w 9609154"/>
              <a:gd name="connsiteY56" fmla="*/ 1055057 h 5861430"/>
              <a:gd name="connsiteX57" fmla="*/ 0 w 9609154"/>
              <a:gd name="connsiteY57" fmla="*/ 0 h 586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609154" h="5861430" fill="none" extrusionOk="0">
                <a:moveTo>
                  <a:pt x="0" y="0"/>
                </a:moveTo>
                <a:cubicBezTo>
                  <a:pt x="126208" y="-26056"/>
                  <a:pt x="167759" y="10069"/>
                  <a:pt x="276970" y="0"/>
                </a:cubicBezTo>
                <a:cubicBezTo>
                  <a:pt x="386181" y="-10069"/>
                  <a:pt x="721051" y="49117"/>
                  <a:pt x="842214" y="0"/>
                </a:cubicBezTo>
                <a:cubicBezTo>
                  <a:pt x="963377" y="-49117"/>
                  <a:pt x="1381460" y="39189"/>
                  <a:pt x="1599642" y="0"/>
                </a:cubicBezTo>
                <a:cubicBezTo>
                  <a:pt x="1817824" y="-39189"/>
                  <a:pt x="1839474" y="21229"/>
                  <a:pt x="2068794" y="0"/>
                </a:cubicBezTo>
                <a:cubicBezTo>
                  <a:pt x="2298114" y="-21229"/>
                  <a:pt x="2374026" y="60893"/>
                  <a:pt x="2634039" y="0"/>
                </a:cubicBezTo>
                <a:cubicBezTo>
                  <a:pt x="2894053" y="-60893"/>
                  <a:pt x="2874068" y="438"/>
                  <a:pt x="3007100" y="0"/>
                </a:cubicBezTo>
                <a:cubicBezTo>
                  <a:pt x="3140132" y="-438"/>
                  <a:pt x="3183681" y="20314"/>
                  <a:pt x="3284070" y="0"/>
                </a:cubicBezTo>
                <a:cubicBezTo>
                  <a:pt x="3384459" y="-20314"/>
                  <a:pt x="3488291" y="8374"/>
                  <a:pt x="3657131" y="0"/>
                </a:cubicBezTo>
                <a:cubicBezTo>
                  <a:pt x="3825971" y="-8374"/>
                  <a:pt x="3921735" y="3610"/>
                  <a:pt x="4126284" y="0"/>
                </a:cubicBezTo>
                <a:cubicBezTo>
                  <a:pt x="4330833" y="-3610"/>
                  <a:pt x="4477898" y="26536"/>
                  <a:pt x="4595437" y="0"/>
                </a:cubicBezTo>
                <a:cubicBezTo>
                  <a:pt x="4712976" y="-26536"/>
                  <a:pt x="4932639" y="24266"/>
                  <a:pt x="5064589" y="0"/>
                </a:cubicBezTo>
                <a:cubicBezTo>
                  <a:pt x="5196539" y="-24266"/>
                  <a:pt x="5557664" y="64358"/>
                  <a:pt x="5822017" y="0"/>
                </a:cubicBezTo>
                <a:cubicBezTo>
                  <a:pt x="6086370" y="-64358"/>
                  <a:pt x="6197625" y="56217"/>
                  <a:pt x="6483353" y="0"/>
                </a:cubicBezTo>
                <a:cubicBezTo>
                  <a:pt x="6769081" y="-56217"/>
                  <a:pt x="6652994" y="12520"/>
                  <a:pt x="6760322" y="0"/>
                </a:cubicBezTo>
                <a:cubicBezTo>
                  <a:pt x="6867650" y="-12520"/>
                  <a:pt x="7050557" y="40934"/>
                  <a:pt x="7133384" y="0"/>
                </a:cubicBezTo>
                <a:cubicBezTo>
                  <a:pt x="7216211" y="-40934"/>
                  <a:pt x="7475546" y="52850"/>
                  <a:pt x="7602537" y="0"/>
                </a:cubicBezTo>
                <a:cubicBezTo>
                  <a:pt x="7729528" y="-52850"/>
                  <a:pt x="8019339" y="22172"/>
                  <a:pt x="8263872" y="0"/>
                </a:cubicBezTo>
                <a:cubicBezTo>
                  <a:pt x="8508406" y="-22172"/>
                  <a:pt x="8476803" y="1782"/>
                  <a:pt x="8540842" y="0"/>
                </a:cubicBezTo>
                <a:cubicBezTo>
                  <a:pt x="8604881" y="-1782"/>
                  <a:pt x="8936139" y="8906"/>
                  <a:pt x="9106087" y="0"/>
                </a:cubicBezTo>
                <a:cubicBezTo>
                  <a:pt x="9276035" y="-8906"/>
                  <a:pt x="9492820" y="21044"/>
                  <a:pt x="9609154" y="0"/>
                </a:cubicBezTo>
                <a:cubicBezTo>
                  <a:pt x="9649979" y="192302"/>
                  <a:pt x="9573979" y="296358"/>
                  <a:pt x="9609154" y="527529"/>
                </a:cubicBezTo>
                <a:cubicBezTo>
                  <a:pt x="9644329" y="758700"/>
                  <a:pt x="9598074" y="898710"/>
                  <a:pt x="9609154" y="1055057"/>
                </a:cubicBezTo>
                <a:cubicBezTo>
                  <a:pt x="9620234" y="1211404"/>
                  <a:pt x="9578477" y="1438907"/>
                  <a:pt x="9609154" y="1758429"/>
                </a:cubicBezTo>
                <a:cubicBezTo>
                  <a:pt x="9639831" y="2077951"/>
                  <a:pt x="9542248" y="2098567"/>
                  <a:pt x="9609154" y="2344572"/>
                </a:cubicBezTo>
                <a:cubicBezTo>
                  <a:pt x="9676060" y="2590577"/>
                  <a:pt x="9543089" y="2757895"/>
                  <a:pt x="9609154" y="2930715"/>
                </a:cubicBezTo>
                <a:cubicBezTo>
                  <a:pt x="9675219" y="3103535"/>
                  <a:pt x="9571975" y="3248692"/>
                  <a:pt x="9609154" y="3399629"/>
                </a:cubicBezTo>
                <a:cubicBezTo>
                  <a:pt x="9646333" y="3550566"/>
                  <a:pt x="9606234" y="3609577"/>
                  <a:pt x="9609154" y="3809929"/>
                </a:cubicBezTo>
                <a:cubicBezTo>
                  <a:pt x="9612074" y="4010281"/>
                  <a:pt x="9574287" y="4142981"/>
                  <a:pt x="9609154" y="4337458"/>
                </a:cubicBezTo>
                <a:cubicBezTo>
                  <a:pt x="9644021" y="4531935"/>
                  <a:pt x="9596627" y="4718210"/>
                  <a:pt x="9609154" y="4864987"/>
                </a:cubicBezTo>
                <a:cubicBezTo>
                  <a:pt x="9621681" y="5011764"/>
                  <a:pt x="9569231" y="5106307"/>
                  <a:pt x="9609154" y="5333901"/>
                </a:cubicBezTo>
                <a:cubicBezTo>
                  <a:pt x="9649077" y="5561495"/>
                  <a:pt x="9590510" y="5698117"/>
                  <a:pt x="9609154" y="5861430"/>
                </a:cubicBezTo>
                <a:cubicBezTo>
                  <a:pt x="9448892" y="5926038"/>
                  <a:pt x="9279931" y="5833208"/>
                  <a:pt x="9043910" y="5861430"/>
                </a:cubicBezTo>
                <a:cubicBezTo>
                  <a:pt x="8807889" y="5889652"/>
                  <a:pt x="8569129" y="5817593"/>
                  <a:pt x="8382574" y="5861430"/>
                </a:cubicBezTo>
                <a:cubicBezTo>
                  <a:pt x="8196019" y="5905267"/>
                  <a:pt x="8003074" y="5821845"/>
                  <a:pt x="7625146" y="5861430"/>
                </a:cubicBezTo>
                <a:cubicBezTo>
                  <a:pt x="7247218" y="5901015"/>
                  <a:pt x="7194916" y="5853610"/>
                  <a:pt x="6867719" y="5861430"/>
                </a:cubicBezTo>
                <a:cubicBezTo>
                  <a:pt x="6540522" y="5869250"/>
                  <a:pt x="6446543" y="5837004"/>
                  <a:pt x="6302475" y="5861430"/>
                </a:cubicBezTo>
                <a:cubicBezTo>
                  <a:pt x="6158407" y="5885856"/>
                  <a:pt x="5865511" y="5848276"/>
                  <a:pt x="5641139" y="5861430"/>
                </a:cubicBezTo>
                <a:cubicBezTo>
                  <a:pt x="5416767" y="5874584"/>
                  <a:pt x="5350367" y="5830451"/>
                  <a:pt x="5171986" y="5861430"/>
                </a:cubicBezTo>
                <a:cubicBezTo>
                  <a:pt x="4993605" y="5892409"/>
                  <a:pt x="4896469" y="5843986"/>
                  <a:pt x="4798925" y="5861430"/>
                </a:cubicBezTo>
                <a:cubicBezTo>
                  <a:pt x="4701381" y="5878874"/>
                  <a:pt x="4553205" y="5828427"/>
                  <a:pt x="4425863" y="5861430"/>
                </a:cubicBezTo>
                <a:cubicBezTo>
                  <a:pt x="4298521" y="5894433"/>
                  <a:pt x="4031093" y="5809505"/>
                  <a:pt x="3764527" y="5861430"/>
                </a:cubicBezTo>
                <a:cubicBezTo>
                  <a:pt x="3497961" y="5913355"/>
                  <a:pt x="3569363" y="5820281"/>
                  <a:pt x="3391466" y="5861430"/>
                </a:cubicBezTo>
                <a:cubicBezTo>
                  <a:pt x="3213569" y="5902579"/>
                  <a:pt x="3138908" y="5822284"/>
                  <a:pt x="2922313" y="5861430"/>
                </a:cubicBezTo>
                <a:cubicBezTo>
                  <a:pt x="2705718" y="5900576"/>
                  <a:pt x="2618479" y="5833833"/>
                  <a:pt x="2357069" y="5861430"/>
                </a:cubicBezTo>
                <a:cubicBezTo>
                  <a:pt x="2095659" y="5889027"/>
                  <a:pt x="1996319" y="5824003"/>
                  <a:pt x="1791825" y="5861430"/>
                </a:cubicBezTo>
                <a:cubicBezTo>
                  <a:pt x="1587331" y="5898857"/>
                  <a:pt x="1591900" y="5818272"/>
                  <a:pt x="1418763" y="5861430"/>
                </a:cubicBezTo>
                <a:cubicBezTo>
                  <a:pt x="1245626" y="5904588"/>
                  <a:pt x="1131555" y="5830666"/>
                  <a:pt x="1045702" y="5861430"/>
                </a:cubicBezTo>
                <a:cubicBezTo>
                  <a:pt x="959849" y="5892194"/>
                  <a:pt x="507718" y="5784623"/>
                  <a:pt x="0" y="5861430"/>
                </a:cubicBezTo>
                <a:cubicBezTo>
                  <a:pt x="-26466" y="5553705"/>
                  <a:pt x="71359" y="5439232"/>
                  <a:pt x="0" y="5158058"/>
                </a:cubicBezTo>
                <a:cubicBezTo>
                  <a:pt x="-71359" y="4876884"/>
                  <a:pt x="33367" y="4913265"/>
                  <a:pt x="0" y="4689144"/>
                </a:cubicBezTo>
                <a:cubicBezTo>
                  <a:pt x="-33367" y="4465023"/>
                  <a:pt x="16726" y="4343949"/>
                  <a:pt x="0" y="4161615"/>
                </a:cubicBezTo>
                <a:cubicBezTo>
                  <a:pt x="-16726" y="3979281"/>
                  <a:pt x="69619" y="3766368"/>
                  <a:pt x="0" y="3516858"/>
                </a:cubicBezTo>
                <a:cubicBezTo>
                  <a:pt x="-69619" y="3267348"/>
                  <a:pt x="43387" y="3009715"/>
                  <a:pt x="0" y="2872101"/>
                </a:cubicBezTo>
                <a:cubicBezTo>
                  <a:pt x="-43387" y="2734487"/>
                  <a:pt x="16628" y="2496280"/>
                  <a:pt x="0" y="2285958"/>
                </a:cubicBezTo>
                <a:cubicBezTo>
                  <a:pt x="-16628" y="2075636"/>
                  <a:pt x="38490" y="1879066"/>
                  <a:pt x="0" y="1758429"/>
                </a:cubicBezTo>
                <a:cubicBezTo>
                  <a:pt x="-38490" y="1637792"/>
                  <a:pt x="71629" y="1274748"/>
                  <a:pt x="0" y="1055057"/>
                </a:cubicBezTo>
                <a:cubicBezTo>
                  <a:pt x="-71629" y="835366"/>
                  <a:pt x="120889" y="314396"/>
                  <a:pt x="0" y="0"/>
                </a:cubicBezTo>
                <a:close/>
              </a:path>
              <a:path w="9609154" h="5861430" stroke="0" extrusionOk="0">
                <a:moveTo>
                  <a:pt x="0" y="0"/>
                </a:moveTo>
                <a:cubicBezTo>
                  <a:pt x="322293" y="-1227"/>
                  <a:pt x="450461" y="12077"/>
                  <a:pt x="661336" y="0"/>
                </a:cubicBezTo>
                <a:cubicBezTo>
                  <a:pt x="872211" y="-12077"/>
                  <a:pt x="953908" y="17163"/>
                  <a:pt x="1034397" y="0"/>
                </a:cubicBezTo>
                <a:cubicBezTo>
                  <a:pt x="1114886" y="-17163"/>
                  <a:pt x="1185544" y="10549"/>
                  <a:pt x="1311367" y="0"/>
                </a:cubicBezTo>
                <a:cubicBezTo>
                  <a:pt x="1437190" y="-10549"/>
                  <a:pt x="1452397" y="2928"/>
                  <a:pt x="1588337" y="0"/>
                </a:cubicBezTo>
                <a:cubicBezTo>
                  <a:pt x="1724277" y="-2928"/>
                  <a:pt x="2080993" y="76321"/>
                  <a:pt x="2249673" y="0"/>
                </a:cubicBezTo>
                <a:cubicBezTo>
                  <a:pt x="2418353" y="-76321"/>
                  <a:pt x="2515314" y="32429"/>
                  <a:pt x="2622734" y="0"/>
                </a:cubicBezTo>
                <a:cubicBezTo>
                  <a:pt x="2730154" y="-32429"/>
                  <a:pt x="2826428" y="4814"/>
                  <a:pt x="2995795" y="0"/>
                </a:cubicBezTo>
                <a:cubicBezTo>
                  <a:pt x="3165162" y="-4814"/>
                  <a:pt x="3320240" y="5812"/>
                  <a:pt x="3561039" y="0"/>
                </a:cubicBezTo>
                <a:cubicBezTo>
                  <a:pt x="3801838" y="-5812"/>
                  <a:pt x="3798900" y="40429"/>
                  <a:pt x="3934101" y="0"/>
                </a:cubicBezTo>
                <a:cubicBezTo>
                  <a:pt x="4069302" y="-40429"/>
                  <a:pt x="4217420" y="31808"/>
                  <a:pt x="4307162" y="0"/>
                </a:cubicBezTo>
                <a:cubicBezTo>
                  <a:pt x="4396904" y="-31808"/>
                  <a:pt x="4546247" y="37838"/>
                  <a:pt x="4776315" y="0"/>
                </a:cubicBezTo>
                <a:cubicBezTo>
                  <a:pt x="5006383" y="-37838"/>
                  <a:pt x="5124496" y="23643"/>
                  <a:pt x="5437651" y="0"/>
                </a:cubicBezTo>
                <a:cubicBezTo>
                  <a:pt x="5750806" y="-23643"/>
                  <a:pt x="5843596" y="40758"/>
                  <a:pt x="6002895" y="0"/>
                </a:cubicBezTo>
                <a:cubicBezTo>
                  <a:pt x="6162194" y="-40758"/>
                  <a:pt x="6420324" y="26994"/>
                  <a:pt x="6568139" y="0"/>
                </a:cubicBezTo>
                <a:cubicBezTo>
                  <a:pt x="6715954" y="-26994"/>
                  <a:pt x="6943544" y="43224"/>
                  <a:pt x="7229475" y="0"/>
                </a:cubicBezTo>
                <a:cubicBezTo>
                  <a:pt x="7515406" y="-43224"/>
                  <a:pt x="7596755" y="18319"/>
                  <a:pt x="7698628" y="0"/>
                </a:cubicBezTo>
                <a:cubicBezTo>
                  <a:pt x="7800501" y="-18319"/>
                  <a:pt x="8083884" y="12415"/>
                  <a:pt x="8359964" y="0"/>
                </a:cubicBezTo>
                <a:cubicBezTo>
                  <a:pt x="8636044" y="-12415"/>
                  <a:pt x="8770865" y="28881"/>
                  <a:pt x="8925208" y="0"/>
                </a:cubicBezTo>
                <a:cubicBezTo>
                  <a:pt x="9079551" y="-28881"/>
                  <a:pt x="9458700" y="77176"/>
                  <a:pt x="9609154" y="0"/>
                </a:cubicBezTo>
                <a:cubicBezTo>
                  <a:pt x="9641448" y="166147"/>
                  <a:pt x="9549323" y="347424"/>
                  <a:pt x="9609154" y="527529"/>
                </a:cubicBezTo>
                <a:cubicBezTo>
                  <a:pt x="9668985" y="707634"/>
                  <a:pt x="9567955" y="838231"/>
                  <a:pt x="9609154" y="996443"/>
                </a:cubicBezTo>
                <a:cubicBezTo>
                  <a:pt x="9650353" y="1154655"/>
                  <a:pt x="9566582" y="1475975"/>
                  <a:pt x="9609154" y="1641200"/>
                </a:cubicBezTo>
                <a:cubicBezTo>
                  <a:pt x="9651726" y="1806425"/>
                  <a:pt x="9568525" y="2012082"/>
                  <a:pt x="9609154" y="2285958"/>
                </a:cubicBezTo>
                <a:cubicBezTo>
                  <a:pt x="9649783" y="2559834"/>
                  <a:pt x="9560627" y="2586593"/>
                  <a:pt x="9609154" y="2754872"/>
                </a:cubicBezTo>
                <a:cubicBezTo>
                  <a:pt x="9657681" y="2923151"/>
                  <a:pt x="9607966" y="3145190"/>
                  <a:pt x="9609154" y="3341015"/>
                </a:cubicBezTo>
                <a:cubicBezTo>
                  <a:pt x="9610342" y="3536840"/>
                  <a:pt x="9553625" y="3619967"/>
                  <a:pt x="9609154" y="3809930"/>
                </a:cubicBezTo>
                <a:cubicBezTo>
                  <a:pt x="9664683" y="3999893"/>
                  <a:pt x="9576996" y="4214953"/>
                  <a:pt x="9609154" y="4454687"/>
                </a:cubicBezTo>
                <a:cubicBezTo>
                  <a:pt x="9641312" y="4694421"/>
                  <a:pt x="9606020" y="4693515"/>
                  <a:pt x="9609154" y="4864987"/>
                </a:cubicBezTo>
                <a:cubicBezTo>
                  <a:pt x="9612288" y="5036459"/>
                  <a:pt x="9575907" y="5150440"/>
                  <a:pt x="9609154" y="5275287"/>
                </a:cubicBezTo>
                <a:cubicBezTo>
                  <a:pt x="9642401" y="5400134"/>
                  <a:pt x="9589577" y="5574905"/>
                  <a:pt x="9609154" y="5861430"/>
                </a:cubicBezTo>
                <a:cubicBezTo>
                  <a:pt x="9391827" y="5907161"/>
                  <a:pt x="9235936" y="5820143"/>
                  <a:pt x="9140001" y="5861430"/>
                </a:cubicBezTo>
                <a:cubicBezTo>
                  <a:pt x="9044066" y="5902717"/>
                  <a:pt x="8931111" y="5856733"/>
                  <a:pt x="8766940" y="5861430"/>
                </a:cubicBezTo>
                <a:cubicBezTo>
                  <a:pt x="8602769" y="5866127"/>
                  <a:pt x="8459492" y="5813586"/>
                  <a:pt x="8297787" y="5861430"/>
                </a:cubicBezTo>
                <a:cubicBezTo>
                  <a:pt x="8136082" y="5909274"/>
                  <a:pt x="7809507" y="5815937"/>
                  <a:pt x="7636451" y="5861430"/>
                </a:cubicBezTo>
                <a:cubicBezTo>
                  <a:pt x="7463395" y="5906923"/>
                  <a:pt x="7204985" y="5796026"/>
                  <a:pt x="6879024" y="5861430"/>
                </a:cubicBezTo>
                <a:cubicBezTo>
                  <a:pt x="6553063" y="5926834"/>
                  <a:pt x="6522255" y="5808592"/>
                  <a:pt x="6409871" y="5861430"/>
                </a:cubicBezTo>
                <a:cubicBezTo>
                  <a:pt x="6297487" y="5914268"/>
                  <a:pt x="5934532" y="5815323"/>
                  <a:pt x="5748535" y="5861430"/>
                </a:cubicBezTo>
                <a:cubicBezTo>
                  <a:pt x="5562538" y="5907537"/>
                  <a:pt x="5562047" y="5843346"/>
                  <a:pt x="5471565" y="5861430"/>
                </a:cubicBezTo>
                <a:cubicBezTo>
                  <a:pt x="5381083" y="5879514"/>
                  <a:pt x="5152282" y="5845354"/>
                  <a:pt x="5002413" y="5861430"/>
                </a:cubicBezTo>
                <a:cubicBezTo>
                  <a:pt x="4852544" y="5877506"/>
                  <a:pt x="4827337" y="5831648"/>
                  <a:pt x="4725443" y="5861430"/>
                </a:cubicBezTo>
                <a:cubicBezTo>
                  <a:pt x="4623549" y="5891212"/>
                  <a:pt x="4351155" y="5800293"/>
                  <a:pt x="4160198" y="5861430"/>
                </a:cubicBezTo>
                <a:cubicBezTo>
                  <a:pt x="3969242" y="5922567"/>
                  <a:pt x="3966315" y="5830126"/>
                  <a:pt x="3787137" y="5861430"/>
                </a:cubicBezTo>
                <a:cubicBezTo>
                  <a:pt x="3607959" y="5892734"/>
                  <a:pt x="3525258" y="5844194"/>
                  <a:pt x="3317984" y="5861430"/>
                </a:cubicBezTo>
                <a:cubicBezTo>
                  <a:pt x="3110710" y="5878666"/>
                  <a:pt x="2920749" y="5793204"/>
                  <a:pt x="2560557" y="5861430"/>
                </a:cubicBezTo>
                <a:cubicBezTo>
                  <a:pt x="2200365" y="5929656"/>
                  <a:pt x="2322017" y="5834634"/>
                  <a:pt x="2187496" y="5861430"/>
                </a:cubicBezTo>
                <a:cubicBezTo>
                  <a:pt x="2052975" y="5888226"/>
                  <a:pt x="1976302" y="5837753"/>
                  <a:pt x="1910526" y="5861430"/>
                </a:cubicBezTo>
                <a:cubicBezTo>
                  <a:pt x="1844750" y="5885107"/>
                  <a:pt x="1575380" y="5810996"/>
                  <a:pt x="1249190" y="5861430"/>
                </a:cubicBezTo>
                <a:cubicBezTo>
                  <a:pt x="923000" y="5911864"/>
                  <a:pt x="696029" y="5777063"/>
                  <a:pt x="491763" y="5861430"/>
                </a:cubicBezTo>
                <a:cubicBezTo>
                  <a:pt x="287497" y="5945797"/>
                  <a:pt x="178102" y="5841555"/>
                  <a:pt x="0" y="5861430"/>
                </a:cubicBezTo>
                <a:cubicBezTo>
                  <a:pt x="-47391" y="5679135"/>
                  <a:pt x="77813" y="5342712"/>
                  <a:pt x="0" y="5158058"/>
                </a:cubicBezTo>
                <a:cubicBezTo>
                  <a:pt x="-77813" y="4973404"/>
                  <a:pt x="17351" y="4680430"/>
                  <a:pt x="0" y="4513301"/>
                </a:cubicBezTo>
                <a:cubicBezTo>
                  <a:pt x="-17351" y="4346172"/>
                  <a:pt x="7869" y="4099550"/>
                  <a:pt x="0" y="3868544"/>
                </a:cubicBezTo>
                <a:cubicBezTo>
                  <a:pt x="-7869" y="3637538"/>
                  <a:pt x="32770" y="3604197"/>
                  <a:pt x="0" y="3341015"/>
                </a:cubicBezTo>
                <a:cubicBezTo>
                  <a:pt x="-32770" y="3077833"/>
                  <a:pt x="32376" y="3068197"/>
                  <a:pt x="0" y="2930715"/>
                </a:cubicBezTo>
                <a:cubicBezTo>
                  <a:pt x="-32376" y="2793233"/>
                  <a:pt x="10349" y="2381065"/>
                  <a:pt x="0" y="2227343"/>
                </a:cubicBezTo>
                <a:cubicBezTo>
                  <a:pt x="-10349" y="2073621"/>
                  <a:pt x="45150" y="1883627"/>
                  <a:pt x="0" y="1641200"/>
                </a:cubicBezTo>
                <a:cubicBezTo>
                  <a:pt x="-45150" y="1398773"/>
                  <a:pt x="19575" y="1096867"/>
                  <a:pt x="0" y="937829"/>
                </a:cubicBezTo>
                <a:cubicBezTo>
                  <a:pt x="-19575" y="778791"/>
                  <a:pt x="104020" y="438862"/>
                  <a:pt x="0" y="0"/>
                </a:cubicBezTo>
                <a:close/>
              </a:path>
            </a:pathLst>
          </a:custGeom>
          <a:solidFill>
            <a:schemeClr val="bg1"/>
          </a:solidFill>
          <a:ln w="0">
            <a:solidFill>
              <a:srgbClr val="00B0F0"/>
            </a:solidFill>
            <a:extLst>
              <a:ext uri="{C807C97D-BFC1-408E-A445-0C87EB9F89A2}">
                <ask:lineSketchStyleProps xmlns:ask="http://schemas.microsoft.com/office/drawing/2018/sketchyshapes" sd="321049932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8F690841-9054-E63F-4D29-2FEAC6FC0ED9}"/>
              </a:ext>
            </a:extLst>
          </p:cNvPr>
          <p:cNvSpPr txBox="1"/>
          <p:nvPr/>
        </p:nvSpPr>
        <p:spPr>
          <a:xfrm>
            <a:off x="85294" y="1266792"/>
            <a:ext cx="2156783" cy="4832092"/>
          </a:xfrm>
          <a:prstGeom prst="rect">
            <a:avLst/>
          </a:prstGeom>
          <a:noFill/>
        </p:spPr>
        <p:txBody>
          <a:bodyPr wrap="square" rtlCol="0">
            <a:spAutoFit/>
          </a:bodyPr>
          <a:lstStyle/>
          <a:p>
            <a:pPr marL="0" marR="0" lvl="0" indent="0" algn="ctr" rtl="0">
              <a:spcBef>
                <a:spcPts val="0"/>
              </a:spcBef>
              <a:spcAft>
                <a:spcPts val="0"/>
              </a:spcAft>
              <a:buNone/>
            </a:pPr>
            <a:r>
              <a:rPr lang="en-US" sz="2800">
                <a:solidFill>
                  <a:srgbClr val="0070C0"/>
                </a:solidFill>
                <a:latin typeface="Times New Roman" pitchFamily="18" charset="0"/>
                <a:ea typeface="Bebas Neue"/>
                <a:cs typeface="Times New Roman" pitchFamily="18" charset="0"/>
                <a:sym typeface="Bebas Neue"/>
              </a:rPr>
              <a:t>Hãy CHỌN VÀ đặt các từ khóa vào đúng vị trí còn thiếu trong nấc thang 1</a:t>
            </a:r>
            <a:r>
              <a:rPr lang="vi-VN" sz="2800">
                <a:solidFill>
                  <a:srgbClr val="0070C0"/>
                </a:solidFill>
                <a:latin typeface="Times New Roman" pitchFamily="18" charset="0"/>
                <a:ea typeface="Bebas Neue"/>
                <a:cs typeface="Times New Roman" pitchFamily="18" charset="0"/>
                <a:sym typeface="Bebas Neue"/>
              </a:rPr>
              <a:t>:</a:t>
            </a:r>
          </a:p>
          <a:p>
            <a:pPr algn="ctr"/>
            <a:r>
              <a:rPr lang="en-US" sz="2800">
                <a:solidFill>
                  <a:srgbClr val="0070C0"/>
                </a:solidFill>
                <a:latin typeface="Times New Roman" pitchFamily="18" charset="0"/>
                <a:ea typeface="Bebas Neue"/>
                <a:cs typeface="Times New Roman" pitchFamily="18" charset="0"/>
                <a:sym typeface="Bebas Neue"/>
              </a:rPr>
              <a:t>Tăng liên tục, 87%, cơ cấu  kinh tế, tăng tỉ trọng </a:t>
            </a:r>
          </a:p>
        </p:txBody>
      </p:sp>
      <p:sp>
        <p:nvSpPr>
          <p:cNvPr id="8" name="Rectangle 7">
            <a:hlinkClick r:id="rId4" action="ppaction://hlinksldjump"/>
            <a:extLst>
              <a:ext uri="{FF2B5EF4-FFF2-40B4-BE49-F238E27FC236}">
                <a16:creationId xmlns:a16="http://schemas.microsoft.com/office/drawing/2014/main" id="{14BB7BF4-BB87-148D-B4B6-910DBA6FD8CE}"/>
              </a:ext>
            </a:extLst>
          </p:cNvPr>
          <p:cNvSpPr/>
          <p:nvPr/>
        </p:nvSpPr>
        <p:spPr>
          <a:xfrm>
            <a:off x="66571" y="265582"/>
            <a:ext cx="2241463" cy="469255"/>
          </a:xfrm>
          <a:custGeom>
            <a:avLst/>
            <a:gdLst>
              <a:gd name="connsiteX0" fmla="*/ 0 w 2241463"/>
              <a:gd name="connsiteY0" fmla="*/ 0 h 469255"/>
              <a:gd name="connsiteX1" fmla="*/ 560366 w 2241463"/>
              <a:gd name="connsiteY1" fmla="*/ 0 h 469255"/>
              <a:gd name="connsiteX2" fmla="*/ 1165561 w 2241463"/>
              <a:gd name="connsiteY2" fmla="*/ 0 h 469255"/>
              <a:gd name="connsiteX3" fmla="*/ 1658683 w 2241463"/>
              <a:gd name="connsiteY3" fmla="*/ 0 h 469255"/>
              <a:gd name="connsiteX4" fmla="*/ 2241463 w 2241463"/>
              <a:gd name="connsiteY4" fmla="*/ 0 h 469255"/>
              <a:gd name="connsiteX5" fmla="*/ 2241463 w 2241463"/>
              <a:gd name="connsiteY5" fmla="*/ 469255 h 469255"/>
              <a:gd name="connsiteX6" fmla="*/ 1703512 w 2241463"/>
              <a:gd name="connsiteY6" fmla="*/ 469255 h 469255"/>
              <a:gd name="connsiteX7" fmla="*/ 1210390 w 2241463"/>
              <a:gd name="connsiteY7" fmla="*/ 469255 h 469255"/>
              <a:gd name="connsiteX8" fmla="*/ 672439 w 2241463"/>
              <a:gd name="connsiteY8" fmla="*/ 469255 h 469255"/>
              <a:gd name="connsiteX9" fmla="*/ 0 w 2241463"/>
              <a:gd name="connsiteY9" fmla="*/ 469255 h 469255"/>
              <a:gd name="connsiteX10" fmla="*/ 0 w 2241463"/>
              <a:gd name="connsiteY10" fmla="*/ 0 h 46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1463" h="469255" fill="none" extrusionOk="0">
                <a:moveTo>
                  <a:pt x="0" y="0"/>
                </a:moveTo>
                <a:cubicBezTo>
                  <a:pt x="196710" y="-50043"/>
                  <a:pt x="309868" y="7067"/>
                  <a:pt x="560366" y="0"/>
                </a:cubicBezTo>
                <a:cubicBezTo>
                  <a:pt x="810864" y="-7067"/>
                  <a:pt x="1011798" y="60783"/>
                  <a:pt x="1165561" y="0"/>
                </a:cubicBezTo>
                <a:cubicBezTo>
                  <a:pt x="1319324" y="-60783"/>
                  <a:pt x="1472936" y="48627"/>
                  <a:pt x="1658683" y="0"/>
                </a:cubicBezTo>
                <a:cubicBezTo>
                  <a:pt x="1844430" y="-48627"/>
                  <a:pt x="2105053" y="24706"/>
                  <a:pt x="2241463" y="0"/>
                </a:cubicBezTo>
                <a:cubicBezTo>
                  <a:pt x="2288837" y="163508"/>
                  <a:pt x="2201927" y="251129"/>
                  <a:pt x="2241463" y="469255"/>
                </a:cubicBezTo>
                <a:cubicBezTo>
                  <a:pt x="2003264" y="485805"/>
                  <a:pt x="1892027" y="408001"/>
                  <a:pt x="1703512" y="469255"/>
                </a:cubicBezTo>
                <a:cubicBezTo>
                  <a:pt x="1514997" y="530509"/>
                  <a:pt x="1332790" y="428691"/>
                  <a:pt x="1210390" y="469255"/>
                </a:cubicBezTo>
                <a:cubicBezTo>
                  <a:pt x="1087990" y="509819"/>
                  <a:pt x="925017" y="406962"/>
                  <a:pt x="672439" y="469255"/>
                </a:cubicBezTo>
                <a:cubicBezTo>
                  <a:pt x="419861" y="531548"/>
                  <a:pt x="285190" y="411354"/>
                  <a:pt x="0" y="469255"/>
                </a:cubicBezTo>
                <a:cubicBezTo>
                  <a:pt x="-51835" y="341050"/>
                  <a:pt x="34343" y="193479"/>
                  <a:pt x="0" y="0"/>
                </a:cubicBezTo>
                <a:close/>
              </a:path>
              <a:path w="2241463" h="469255" stroke="0" extrusionOk="0">
                <a:moveTo>
                  <a:pt x="0" y="0"/>
                </a:moveTo>
                <a:cubicBezTo>
                  <a:pt x="138819" y="-33170"/>
                  <a:pt x="390679" y="12444"/>
                  <a:pt x="493122" y="0"/>
                </a:cubicBezTo>
                <a:cubicBezTo>
                  <a:pt x="595565" y="-12444"/>
                  <a:pt x="804117" y="40690"/>
                  <a:pt x="1075902" y="0"/>
                </a:cubicBezTo>
                <a:cubicBezTo>
                  <a:pt x="1347687" y="-40690"/>
                  <a:pt x="1491127" y="43011"/>
                  <a:pt x="1658683" y="0"/>
                </a:cubicBezTo>
                <a:cubicBezTo>
                  <a:pt x="1826239" y="-43011"/>
                  <a:pt x="2104041" y="48872"/>
                  <a:pt x="2241463" y="0"/>
                </a:cubicBezTo>
                <a:cubicBezTo>
                  <a:pt x="2247331" y="174406"/>
                  <a:pt x="2234895" y="274837"/>
                  <a:pt x="2241463" y="469255"/>
                </a:cubicBezTo>
                <a:cubicBezTo>
                  <a:pt x="2046372" y="525899"/>
                  <a:pt x="1926975" y="425893"/>
                  <a:pt x="1703512" y="469255"/>
                </a:cubicBezTo>
                <a:cubicBezTo>
                  <a:pt x="1480049" y="512617"/>
                  <a:pt x="1404492" y="432442"/>
                  <a:pt x="1210390" y="469255"/>
                </a:cubicBezTo>
                <a:cubicBezTo>
                  <a:pt x="1016288" y="506068"/>
                  <a:pt x="892958" y="424372"/>
                  <a:pt x="605195" y="469255"/>
                </a:cubicBezTo>
                <a:cubicBezTo>
                  <a:pt x="317432" y="514138"/>
                  <a:pt x="235503" y="450158"/>
                  <a:pt x="0" y="469255"/>
                </a:cubicBezTo>
                <a:cubicBezTo>
                  <a:pt x="-41554" y="319125"/>
                  <a:pt x="42879" y="225869"/>
                  <a:pt x="0" y="0"/>
                </a:cubicBezTo>
                <a:close/>
              </a:path>
            </a:pathLst>
          </a:custGeom>
          <a:solidFill>
            <a:srgbClr val="00B050"/>
          </a:solidFill>
          <a:ln>
            <a:solidFill>
              <a:srgbClr val="FE5468"/>
            </a:solidFill>
            <a:extLst>
              <a:ext uri="{C807C97D-BFC1-408E-A445-0C87EB9F89A2}">
                <ask:lineSketchStyleProps xmlns:ask="http://schemas.microsoft.com/office/drawing/2018/sketchyshapes" sd="273682688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Times New Roman" pitchFamily="18" charset="0"/>
                <a:cs typeface="Times New Roman" pitchFamily="18" charset="0"/>
              </a:rPr>
              <a:t>TÔI Ở ĐÂU</a:t>
            </a:r>
            <a:endParaRPr lang="en-US" sz="2800" dirty="0">
              <a:solidFill>
                <a:schemeClr val="bg1"/>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D596EECA-DE48-615B-17AE-247557071E3A}"/>
              </a:ext>
            </a:extLst>
          </p:cNvPr>
          <p:cNvSpPr txBox="1"/>
          <p:nvPr/>
        </p:nvSpPr>
        <p:spPr>
          <a:xfrm>
            <a:off x="2743343" y="868234"/>
            <a:ext cx="8940800" cy="2246769"/>
          </a:xfrm>
          <a:prstGeom prst="rect">
            <a:avLst/>
          </a:prstGeom>
          <a:noFill/>
        </p:spPr>
        <p:txBody>
          <a:bodyPr wrap="square" rtlCol="0">
            <a:spAutoFit/>
          </a:bodyPr>
          <a:lstStyle/>
          <a:p>
            <a:pPr algn="just"/>
            <a:r>
              <a:rPr lang="vi-VN" sz="2800">
                <a:solidFill>
                  <a:srgbClr val="0070C0"/>
                </a:solidFill>
                <a:latin typeface="Times New Roman" pitchFamily="18" charset="0"/>
                <a:cs typeface="Times New Roman" pitchFamily="18" charset="0"/>
              </a:rPr>
              <a:t>Tổng sản phẩm trên địa bàn (GRDP) của vùng Trung Du và miền núi Bắc Bộ </a:t>
            </a:r>
            <a:r>
              <a:rPr lang="vi-VN" sz="2800">
                <a:solidFill>
                  <a:srgbClr val="FF0000"/>
                </a:solidFill>
                <a:latin typeface="Times New Roman" pitchFamily="18" charset="0"/>
                <a:cs typeface="Times New Roman" pitchFamily="18" charset="0"/>
              </a:rPr>
              <a:t>tăng liên tục</a:t>
            </a:r>
            <a:r>
              <a:rPr lang="vi-VN" sz="2800">
                <a:solidFill>
                  <a:srgbClr val="0070C0"/>
                </a:solidFill>
                <a:latin typeface="Times New Roman" pitchFamily="18" charset="0"/>
                <a:cs typeface="Times New Roman" pitchFamily="18" charset="0"/>
              </a:rPr>
              <a:t>, chiếm khoảng </a:t>
            </a:r>
            <a:r>
              <a:rPr lang="vi-VN" sz="2800">
                <a:solidFill>
                  <a:srgbClr val="FF0000"/>
                </a:solidFill>
                <a:latin typeface="Times New Roman" pitchFamily="18" charset="0"/>
                <a:cs typeface="Times New Roman" pitchFamily="18" charset="0"/>
              </a:rPr>
              <a:t>87%</a:t>
            </a:r>
            <a:r>
              <a:rPr lang="vi-VN" sz="2800">
                <a:solidFill>
                  <a:srgbClr val="0070C0"/>
                </a:solidFill>
                <a:latin typeface="Times New Roman" pitchFamily="18" charset="0"/>
                <a:cs typeface="Times New Roman" pitchFamily="18" charset="0"/>
              </a:rPr>
              <a:t> </a:t>
            </a:r>
          </a:p>
          <a:p>
            <a:pPr algn="just"/>
            <a:r>
              <a:rPr lang="vi-VN" sz="2800">
                <a:solidFill>
                  <a:srgbClr val="0070C0"/>
                </a:solidFill>
                <a:latin typeface="Times New Roman" pitchFamily="18" charset="0"/>
                <a:cs typeface="Times New Roman" pitchFamily="18" charset="0"/>
              </a:rPr>
              <a:t>tổng sản phẩm trong nước (GDP) cả nước (năm 2021). </a:t>
            </a:r>
          </a:p>
          <a:p>
            <a:pPr algn="just"/>
            <a:r>
              <a:rPr lang="vi-VN" sz="2800">
                <a:solidFill>
                  <a:srgbClr val="FF0000"/>
                </a:solidFill>
                <a:latin typeface="Times New Roman" pitchFamily="18" charset="0"/>
                <a:cs typeface="Times New Roman" pitchFamily="18" charset="0"/>
              </a:rPr>
              <a:t>Cơ cấu kinh tế </a:t>
            </a:r>
            <a:r>
              <a:rPr lang="vi-VN" sz="2800">
                <a:solidFill>
                  <a:srgbClr val="0070C0"/>
                </a:solidFill>
                <a:latin typeface="Times New Roman" pitchFamily="18" charset="0"/>
                <a:cs typeface="Times New Roman" pitchFamily="18" charset="0"/>
              </a:rPr>
              <a:t>chuyển dịch theo hướng </a:t>
            </a:r>
            <a:r>
              <a:rPr lang="vi-VN" sz="2800">
                <a:solidFill>
                  <a:srgbClr val="FF0000"/>
                </a:solidFill>
                <a:latin typeface="Times New Roman" pitchFamily="18" charset="0"/>
                <a:cs typeface="Times New Roman" pitchFamily="18" charset="0"/>
              </a:rPr>
              <a:t>tăng tỉ trọng </a:t>
            </a:r>
            <a:r>
              <a:rPr lang="vi-VN" sz="2800">
                <a:solidFill>
                  <a:srgbClr val="0070C0"/>
                </a:solidFill>
                <a:latin typeface="Times New Roman" pitchFamily="18" charset="0"/>
                <a:cs typeface="Times New Roman" pitchFamily="18" charset="0"/>
              </a:rPr>
              <a:t>công nghiệp và xây dựng, </a:t>
            </a:r>
            <a:r>
              <a:rPr lang="vi-VN" sz="2800">
                <a:solidFill>
                  <a:srgbClr val="FF0000"/>
                </a:solidFill>
                <a:latin typeface="Times New Roman" pitchFamily="18" charset="0"/>
                <a:cs typeface="Times New Roman" pitchFamily="18" charset="0"/>
              </a:rPr>
              <a:t>dịch vụ     </a:t>
            </a:r>
            <a:r>
              <a:rPr lang="vi-VN" sz="2800">
                <a:solidFill>
                  <a:srgbClr val="0070C0"/>
                </a:solidFill>
                <a:latin typeface="Times New Roman" pitchFamily="18" charset="0"/>
                <a:cs typeface="Times New Roman" pitchFamily="18" charset="0"/>
              </a:rPr>
              <a:t>chiếm tỉ trọng cao</a:t>
            </a:r>
            <a:endParaRPr lang="en-US" sz="2800">
              <a:solidFill>
                <a:srgbClr val="0070C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8B8806A1-335C-B6A9-E0FD-233BCDEFF18A}"/>
              </a:ext>
            </a:extLst>
          </p:cNvPr>
          <p:cNvSpPr/>
          <p:nvPr/>
        </p:nvSpPr>
        <p:spPr>
          <a:xfrm>
            <a:off x="5803703" y="1378320"/>
            <a:ext cx="2009465" cy="412152"/>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1</a:t>
            </a:r>
            <a:endParaRPr lang="en-US" sz="2800" b="1">
              <a:solidFill>
                <a:srgbClr val="FF000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04CF71E-2E8F-ACF6-B392-839DE6B51D1E}"/>
              </a:ext>
            </a:extLst>
          </p:cNvPr>
          <p:cNvSpPr/>
          <p:nvPr/>
        </p:nvSpPr>
        <p:spPr>
          <a:xfrm>
            <a:off x="10008855" y="1378320"/>
            <a:ext cx="2009465" cy="412152"/>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2</a:t>
            </a:r>
            <a:endParaRPr lang="en-US" sz="2800" b="1">
              <a:solidFill>
                <a:srgbClr val="FF0000"/>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DBE56F36-53A0-221E-36DA-8EAF929B3792}"/>
              </a:ext>
            </a:extLst>
          </p:cNvPr>
          <p:cNvSpPr/>
          <p:nvPr/>
        </p:nvSpPr>
        <p:spPr>
          <a:xfrm>
            <a:off x="2743343" y="2199955"/>
            <a:ext cx="2336461" cy="372165"/>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3</a:t>
            </a:r>
            <a:endParaRPr lang="en-US" sz="2800" b="1">
              <a:solidFill>
                <a:srgbClr val="FF0000"/>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79AEE0FB-7EB0-6DF5-2ADD-C380ED2F2BC2}"/>
              </a:ext>
            </a:extLst>
          </p:cNvPr>
          <p:cNvSpPr/>
          <p:nvPr/>
        </p:nvSpPr>
        <p:spPr>
          <a:xfrm>
            <a:off x="6059389" y="2610221"/>
            <a:ext cx="1498092" cy="412152"/>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4</a:t>
            </a:r>
            <a:endParaRPr lang="en-US" sz="2800" b="1">
              <a:solidFill>
                <a:srgbClr val="FF0000"/>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1C089BC0-F19E-C20A-6F31-0F4C3E5A5255}"/>
              </a:ext>
            </a:extLst>
          </p:cNvPr>
          <p:cNvSpPr txBox="1"/>
          <p:nvPr/>
        </p:nvSpPr>
        <p:spPr>
          <a:xfrm>
            <a:off x="2743343" y="3682838"/>
            <a:ext cx="8940799" cy="1754326"/>
          </a:xfrm>
          <a:prstGeom prst="rect">
            <a:avLst/>
          </a:prstGeom>
          <a:noFill/>
        </p:spPr>
        <p:txBody>
          <a:bodyPr wrap="square" rtlCol="0">
            <a:spAutoFit/>
          </a:bodyPr>
          <a:lstStyle/>
          <a:p>
            <a:pPr algn="just"/>
            <a:r>
              <a:rPr lang="vi-VN" sz="3600">
                <a:solidFill>
                  <a:srgbClr val="FF0000"/>
                </a:solidFill>
                <a:latin typeface="Times New Roman" pitchFamily="18" charset="0"/>
                <a:cs typeface="Times New Roman" pitchFamily="18" charset="0"/>
              </a:rPr>
              <a:t>Em có nhận xét gì về tình hình phát triển kinh tế của vùng Trung du và miền núi Bắc Bộ trong những năm gần đây?</a:t>
            </a:r>
            <a:endParaRPr lang="en-US" sz="3600">
              <a:solidFill>
                <a:srgbClr val="FF0000"/>
              </a:solidFill>
              <a:latin typeface="Times New Roman" pitchFamily="18" charset="0"/>
              <a:cs typeface="Times New Roman" pitchFamily="18" charset="0"/>
            </a:endParaRPr>
          </a:p>
        </p:txBody>
      </p:sp>
      <p:pic>
        <p:nvPicPr>
          <p:cNvPr id="23" name="Picture 22">
            <a:extLst>
              <a:ext uri="{FF2B5EF4-FFF2-40B4-BE49-F238E27FC236}">
                <a16:creationId xmlns:a16="http://schemas.microsoft.com/office/drawing/2014/main" id="{FBE8AFE7-3DC0-7A95-7F02-815549BBD994}"/>
              </a:ext>
            </a:extLst>
          </p:cNvPr>
          <p:cNvPicPr>
            <a:picLocks noChangeAspect="1"/>
          </p:cNvPicPr>
          <p:nvPr/>
        </p:nvPicPr>
        <p:blipFill>
          <a:blip r:embed="rId5"/>
          <a:stretch>
            <a:fillRect/>
          </a:stretch>
        </p:blipFill>
        <p:spPr>
          <a:xfrm>
            <a:off x="2743342" y="3241180"/>
            <a:ext cx="8940799" cy="3331155"/>
          </a:xfrm>
          <a:prstGeom prst="rect">
            <a:avLst/>
          </a:prstGeom>
        </p:spPr>
      </p:pic>
      <p:sp>
        <p:nvSpPr>
          <p:cNvPr id="2" name="TextBox 1">
            <a:extLst>
              <a:ext uri="{FF2B5EF4-FFF2-40B4-BE49-F238E27FC236}">
                <a16:creationId xmlns:a16="http://schemas.microsoft.com/office/drawing/2014/main" id="{83B3FD4E-7839-0171-69AE-F2E8C927832B}"/>
              </a:ext>
            </a:extLst>
          </p:cNvPr>
          <p:cNvSpPr txBox="1"/>
          <p:nvPr/>
        </p:nvSpPr>
        <p:spPr>
          <a:xfrm>
            <a:off x="-3397703" y="3145073"/>
            <a:ext cx="3259874" cy="830997"/>
          </a:xfrm>
          <a:prstGeom prst="rect">
            <a:avLst/>
          </a:prstGeom>
          <a:noFill/>
        </p:spPr>
        <p:txBody>
          <a:bodyPr wrap="square" rtlCol="0">
            <a:spAutoFit/>
          </a:bodyPr>
          <a:lstStyle/>
          <a:p>
            <a:pPr algn="just"/>
            <a:r>
              <a:rPr lang="vi-VN" sz="2400">
                <a:solidFill>
                  <a:srgbClr val="FF0000"/>
                </a:solidFill>
                <a:latin typeface="Times New Roman" pitchFamily="18" charset="0"/>
                <a:cs typeface="Times New Roman" pitchFamily="18" charset="0"/>
              </a:rPr>
              <a:t>Bấm vào tôi ở đâu để quay về nấc thang tc</a:t>
            </a:r>
            <a:endParaRPr lang="en-US" sz="24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832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C58D2D-9DBE-7DFF-DA71-E7F97485AE2F}"/>
              </a:ext>
            </a:extLst>
          </p:cNvPr>
          <p:cNvSpPr/>
          <p:nvPr/>
        </p:nvSpPr>
        <p:spPr>
          <a:xfrm>
            <a:off x="91440" y="6126480"/>
            <a:ext cx="12009120" cy="70866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002060"/>
                </a:solidFill>
                <a:latin typeface="Times New Roman" pitchFamily="18" charset="0"/>
                <a:cs typeface="Times New Roman" pitchFamily="18" charset="0"/>
              </a:rPr>
              <a:t>Lớp:…………………………………..Nhóm………………………Thành viên:…………………………………………………………………......</a:t>
            </a:r>
          </a:p>
          <a:p>
            <a:r>
              <a:rPr lang="en-US">
                <a:solidFill>
                  <a:srgbClr val="002060"/>
                </a:solidFill>
                <a:latin typeface="Times New Roman" pitchFamily="18" charset="0"/>
                <a:cs typeface="Times New Roman" pitchFamily="18" charset="0"/>
              </a:rPr>
              <a:t>…………………………………...........................................................................................................................................</a:t>
            </a:r>
          </a:p>
        </p:txBody>
      </p:sp>
      <p:sp>
        <p:nvSpPr>
          <p:cNvPr id="21" name="Rectangle 20">
            <a:extLst>
              <a:ext uri="{FF2B5EF4-FFF2-40B4-BE49-F238E27FC236}">
                <a16:creationId xmlns:a16="http://schemas.microsoft.com/office/drawing/2014/main" id="{3414BB2A-3BE4-AADF-2206-C2F80F1739C3}"/>
              </a:ext>
            </a:extLst>
          </p:cNvPr>
          <p:cNvSpPr/>
          <p:nvPr/>
        </p:nvSpPr>
        <p:spPr>
          <a:xfrm>
            <a:off x="6651308" y="742949"/>
            <a:ext cx="5437822" cy="2739405"/>
          </a:xfrm>
          <a:custGeom>
            <a:avLst/>
            <a:gdLst>
              <a:gd name="connsiteX0" fmla="*/ 0 w 5437822"/>
              <a:gd name="connsiteY0" fmla="*/ 0 h 2739405"/>
              <a:gd name="connsiteX1" fmla="*/ 625350 w 5437822"/>
              <a:gd name="connsiteY1" fmla="*/ 0 h 2739405"/>
              <a:gd name="connsiteX2" fmla="*/ 1141943 w 5437822"/>
              <a:gd name="connsiteY2" fmla="*/ 0 h 2739405"/>
              <a:gd name="connsiteX3" fmla="*/ 1930427 w 5437822"/>
              <a:gd name="connsiteY3" fmla="*/ 0 h 2739405"/>
              <a:gd name="connsiteX4" fmla="*/ 2555776 w 5437822"/>
              <a:gd name="connsiteY4" fmla="*/ 0 h 2739405"/>
              <a:gd name="connsiteX5" fmla="*/ 3181126 w 5437822"/>
              <a:gd name="connsiteY5" fmla="*/ 0 h 2739405"/>
              <a:gd name="connsiteX6" fmla="*/ 3969610 w 5437822"/>
              <a:gd name="connsiteY6" fmla="*/ 0 h 2739405"/>
              <a:gd name="connsiteX7" fmla="*/ 4540581 w 5437822"/>
              <a:gd name="connsiteY7" fmla="*/ 0 h 2739405"/>
              <a:gd name="connsiteX8" fmla="*/ 5437822 w 5437822"/>
              <a:gd name="connsiteY8" fmla="*/ 0 h 2739405"/>
              <a:gd name="connsiteX9" fmla="*/ 5437822 w 5437822"/>
              <a:gd name="connsiteY9" fmla="*/ 739639 h 2739405"/>
              <a:gd name="connsiteX10" fmla="*/ 5437822 w 5437822"/>
              <a:gd name="connsiteY10" fmla="*/ 1369703 h 2739405"/>
              <a:gd name="connsiteX11" fmla="*/ 5437822 w 5437822"/>
              <a:gd name="connsiteY11" fmla="*/ 2054554 h 2739405"/>
              <a:gd name="connsiteX12" fmla="*/ 5437822 w 5437822"/>
              <a:gd name="connsiteY12" fmla="*/ 2739405 h 2739405"/>
              <a:gd name="connsiteX13" fmla="*/ 4921229 w 5437822"/>
              <a:gd name="connsiteY13" fmla="*/ 2739405 h 2739405"/>
              <a:gd name="connsiteX14" fmla="*/ 4132745 w 5437822"/>
              <a:gd name="connsiteY14" fmla="*/ 2739405 h 2739405"/>
              <a:gd name="connsiteX15" fmla="*/ 3561773 w 5437822"/>
              <a:gd name="connsiteY15" fmla="*/ 2739405 h 2739405"/>
              <a:gd name="connsiteX16" fmla="*/ 2882046 w 5437822"/>
              <a:gd name="connsiteY16" fmla="*/ 2739405 h 2739405"/>
              <a:gd name="connsiteX17" fmla="*/ 2093561 w 5437822"/>
              <a:gd name="connsiteY17" fmla="*/ 2739405 h 2739405"/>
              <a:gd name="connsiteX18" fmla="*/ 1413834 w 5437822"/>
              <a:gd name="connsiteY18" fmla="*/ 2739405 h 2739405"/>
              <a:gd name="connsiteX19" fmla="*/ 897241 w 5437822"/>
              <a:gd name="connsiteY19" fmla="*/ 2739405 h 2739405"/>
              <a:gd name="connsiteX20" fmla="*/ 0 w 5437822"/>
              <a:gd name="connsiteY20" fmla="*/ 2739405 h 2739405"/>
              <a:gd name="connsiteX21" fmla="*/ 0 w 5437822"/>
              <a:gd name="connsiteY21" fmla="*/ 1999766 h 2739405"/>
              <a:gd name="connsiteX22" fmla="*/ 0 w 5437822"/>
              <a:gd name="connsiteY22" fmla="*/ 1260126 h 2739405"/>
              <a:gd name="connsiteX23" fmla="*/ 0 w 5437822"/>
              <a:gd name="connsiteY23" fmla="*/ 0 h 273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7822" h="2739405" extrusionOk="0">
                <a:moveTo>
                  <a:pt x="0" y="0"/>
                </a:moveTo>
                <a:cubicBezTo>
                  <a:pt x="293815" y="10240"/>
                  <a:pt x="369331" y="-25371"/>
                  <a:pt x="625350" y="0"/>
                </a:cubicBezTo>
                <a:cubicBezTo>
                  <a:pt x="881369" y="25371"/>
                  <a:pt x="967968" y="-3043"/>
                  <a:pt x="1141943" y="0"/>
                </a:cubicBezTo>
                <a:cubicBezTo>
                  <a:pt x="1315918" y="3043"/>
                  <a:pt x="1561125" y="24286"/>
                  <a:pt x="1930427" y="0"/>
                </a:cubicBezTo>
                <a:cubicBezTo>
                  <a:pt x="2299729" y="-24286"/>
                  <a:pt x="2367286" y="27613"/>
                  <a:pt x="2555776" y="0"/>
                </a:cubicBezTo>
                <a:cubicBezTo>
                  <a:pt x="2744266" y="-27613"/>
                  <a:pt x="2918907" y="14961"/>
                  <a:pt x="3181126" y="0"/>
                </a:cubicBezTo>
                <a:cubicBezTo>
                  <a:pt x="3443345" y="-14961"/>
                  <a:pt x="3714841" y="32372"/>
                  <a:pt x="3969610" y="0"/>
                </a:cubicBezTo>
                <a:cubicBezTo>
                  <a:pt x="4224379" y="-32372"/>
                  <a:pt x="4418789" y="-9606"/>
                  <a:pt x="4540581" y="0"/>
                </a:cubicBezTo>
                <a:cubicBezTo>
                  <a:pt x="4662373" y="9606"/>
                  <a:pt x="5239095" y="-2133"/>
                  <a:pt x="5437822" y="0"/>
                </a:cubicBezTo>
                <a:cubicBezTo>
                  <a:pt x="5448762" y="313547"/>
                  <a:pt x="5443075" y="483044"/>
                  <a:pt x="5437822" y="739639"/>
                </a:cubicBezTo>
                <a:cubicBezTo>
                  <a:pt x="5432569" y="996234"/>
                  <a:pt x="5431405" y="1238479"/>
                  <a:pt x="5437822" y="1369703"/>
                </a:cubicBezTo>
                <a:cubicBezTo>
                  <a:pt x="5444239" y="1500927"/>
                  <a:pt x="5447859" y="1848334"/>
                  <a:pt x="5437822" y="2054554"/>
                </a:cubicBezTo>
                <a:cubicBezTo>
                  <a:pt x="5427785" y="2260774"/>
                  <a:pt x="5452114" y="2544620"/>
                  <a:pt x="5437822" y="2739405"/>
                </a:cubicBezTo>
                <a:cubicBezTo>
                  <a:pt x="5269189" y="2752541"/>
                  <a:pt x="5042046" y="2753720"/>
                  <a:pt x="4921229" y="2739405"/>
                </a:cubicBezTo>
                <a:cubicBezTo>
                  <a:pt x="4800412" y="2725090"/>
                  <a:pt x="4352075" y="2766993"/>
                  <a:pt x="4132745" y="2739405"/>
                </a:cubicBezTo>
                <a:cubicBezTo>
                  <a:pt x="3913415" y="2711817"/>
                  <a:pt x="3779698" y="2738977"/>
                  <a:pt x="3561773" y="2739405"/>
                </a:cubicBezTo>
                <a:cubicBezTo>
                  <a:pt x="3343848" y="2739833"/>
                  <a:pt x="3023958" y="2758216"/>
                  <a:pt x="2882046" y="2739405"/>
                </a:cubicBezTo>
                <a:cubicBezTo>
                  <a:pt x="2740134" y="2720594"/>
                  <a:pt x="2485847" y="2733414"/>
                  <a:pt x="2093561" y="2739405"/>
                </a:cubicBezTo>
                <a:cubicBezTo>
                  <a:pt x="1701275" y="2745396"/>
                  <a:pt x="1567127" y="2767356"/>
                  <a:pt x="1413834" y="2739405"/>
                </a:cubicBezTo>
                <a:cubicBezTo>
                  <a:pt x="1260541" y="2711454"/>
                  <a:pt x="1150269" y="2732170"/>
                  <a:pt x="897241" y="2739405"/>
                </a:cubicBezTo>
                <a:cubicBezTo>
                  <a:pt x="644213" y="2746640"/>
                  <a:pt x="334946" y="2696175"/>
                  <a:pt x="0" y="2739405"/>
                </a:cubicBezTo>
                <a:cubicBezTo>
                  <a:pt x="-16213" y="2482619"/>
                  <a:pt x="-33131" y="2220483"/>
                  <a:pt x="0" y="1999766"/>
                </a:cubicBezTo>
                <a:cubicBezTo>
                  <a:pt x="33131" y="1779049"/>
                  <a:pt x="-14257" y="1451983"/>
                  <a:pt x="0" y="1260126"/>
                </a:cubicBezTo>
                <a:cubicBezTo>
                  <a:pt x="14257" y="1068269"/>
                  <a:pt x="-54343" y="361992"/>
                  <a:pt x="0" y="0"/>
                </a:cubicBezTo>
                <a:close/>
              </a:path>
            </a:pathLst>
          </a:custGeom>
          <a:noFill/>
          <a:ln w="3175">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F92A84DA-64B0-7805-B3E5-BB9C2D804A95}"/>
              </a:ext>
            </a:extLst>
          </p:cNvPr>
          <p:cNvSpPr/>
          <p:nvPr/>
        </p:nvSpPr>
        <p:spPr>
          <a:xfrm>
            <a:off x="6662738" y="3625862"/>
            <a:ext cx="5437822" cy="2366010"/>
          </a:xfrm>
          <a:custGeom>
            <a:avLst/>
            <a:gdLst>
              <a:gd name="connsiteX0" fmla="*/ 0 w 5437822"/>
              <a:gd name="connsiteY0" fmla="*/ 0 h 2366010"/>
              <a:gd name="connsiteX1" fmla="*/ 625350 w 5437822"/>
              <a:gd name="connsiteY1" fmla="*/ 0 h 2366010"/>
              <a:gd name="connsiteX2" fmla="*/ 1141943 w 5437822"/>
              <a:gd name="connsiteY2" fmla="*/ 0 h 2366010"/>
              <a:gd name="connsiteX3" fmla="*/ 1930427 w 5437822"/>
              <a:gd name="connsiteY3" fmla="*/ 0 h 2366010"/>
              <a:gd name="connsiteX4" fmla="*/ 2555776 w 5437822"/>
              <a:gd name="connsiteY4" fmla="*/ 0 h 2366010"/>
              <a:gd name="connsiteX5" fmla="*/ 3181126 w 5437822"/>
              <a:gd name="connsiteY5" fmla="*/ 0 h 2366010"/>
              <a:gd name="connsiteX6" fmla="*/ 3969610 w 5437822"/>
              <a:gd name="connsiteY6" fmla="*/ 0 h 2366010"/>
              <a:gd name="connsiteX7" fmla="*/ 4540581 w 5437822"/>
              <a:gd name="connsiteY7" fmla="*/ 0 h 2366010"/>
              <a:gd name="connsiteX8" fmla="*/ 5437822 w 5437822"/>
              <a:gd name="connsiteY8" fmla="*/ 0 h 2366010"/>
              <a:gd name="connsiteX9" fmla="*/ 5437822 w 5437822"/>
              <a:gd name="connsiteY9" fmla="*/ 638823 h 2366010"/>
              <a:gd name="connsiteX10" fmla="*/ 5437822 w 5437822"/>
              <a:gd name="connsiteY10" fmla="*/ 1183005 h 2366010"/>
              <a:gd name="connsiteX11" fmla="*/ 5437822 w 5437822"/>
              <a:gd name="connsiteY11" fmla="*/ 1774508 h 2366010"/>
              <a:gd name="connsiteX12" fmla="*/ 5437822 w 5437822"/>
              <a:gd name="connsiteY12" fmla="*/ 2366010 h 2366010"/>
              <a:gd name="connsiteX13" fmla="*/ 4921229 w 5437822"/>
              <a:gd name="connsiteY13" fmla="*/ 2366010 h 2366010"/>
              <a:gd name="connsiteX14" fmla="*/ 4132745 w 5437822"/>
              <a:gd name="connsiteY14" fmla="*/ 2366010 h 2366010"/>
              <a:gd name="connsiteX15" fmla="*/ 3561773 w 5437822"/>
              <a:gd name="connsiteY15" fmla="*/ 2366010 h 2366010"/>
              <a:gd name="connsiteX16" fmla="*/ 2882046 w 5437822"/>
              <a:gd name="connsiteY16" fmla="*/ 2366010 h 2366010"/>
              <a:gd name="connsiteX17" fmla="*/ 2093561 w 5437822"/>
              <a:gd name="connsiteY17" fmla="*/ 2366010 h 2366010"/>
              <a:gd name="connsiteX18" fmla="*/ 1413834 w 5437822"/>
              <a:gd name="connsiteY18" fmla="*/ 2366010 h 2366010"/>
              <a:gd name="connsiteX19" fmla="*/ 897241 w 5437822"/>
              <a:gd name="connsiteY19" fmla="*/ 2366010 h 2366010"/>
              <a:gd name="connsiteX20" fmla="*/ 0 w 5437822"/>
              <a:gd name="connsiteY20" fmla="*/ 2366010 h 2366010"/>
              <a:gd name="connsiteX21" fmla="*/ 0 w 5437822"/>
              <a:gd name="connsiteY21" fmla="*/ 1727187 h 2366010"/>
              <a:gd name="connsiteX22" fmla="*/ 0 w 5437822"/>
              <a:gd name="connsiteY22" fmla="*/ 1088365 h 2366010"/>
              <a:gd name="connsiteX23" fmla="*/ 0 w 5437822"/>
              <a:gd name="connsiteY23" fmla="*/ 0 h 23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7822" h="2366010" extrusionOk="0">
                <a:moveTo>
                  <a:pt x="0" y="0"/>
                </a:moveTo>
                <a:cubicBezTo>
                  <a:pt x="293815" y="10240"/>
                  <a:pt x="369331" y="-25371"/>
                  <a:pt x="625350" y="0"/>
                </a:cubicBezTo>
                <a:cubicBezTo>
                  <a:pt x="881369" y="25371"/>
                  <a:pt x="967968" y="-3043"/>
                  <a:pt x="1141943" y="0"/>
                </a:cubicBezTo>
                <a:cubicBezTo>
                  <a:pt x="1315918" y="3043"/>
                  <a:pt x="1561125" y="24286"/>
                  <a:pt x="1930427" y="0"/>
                </a:cubicBezTo>
                <a:cubicBezTo>
                  <a:pt x="2299729" y="-24286"/>
                  <a:pt x="2367286" y="27613"/>
                  <a:pt x="2555776" y="0"/>
                </a:cubicBezTo>
                <a:cubicBezTo>
                  <a:pt x="2744266" y="-27613"/>
                  <a:pt x="2918907" y="14961"/>
                  <a:pt x="3181126" y="0"/>
                </a:cubicBezTo>
                <a:cubicBezTo>
                  <a:pt x="3443345" y="-14961"/>
                  <a:pt x="3714841" y="32372"/>
                  <a:pt x="3969610" y="0"/>
                </a:cubicBezTo>
                <a:cubicBezTo>
                  <a:pt x="4224379" y="-32372"/>
                  <a:pt x="4418789" y="-9606"/>
                  <a:pt x="4540581" y="0"/>
                </a:cubicBezTo>
                <a:cubicBezTo>
                  <a:pt x="4662373" y="9606"/>
                  <a:pt x="5239095" y="-2133"/>
                  <a:pt x="5437822" y="0"/>
                </a:cubicBezTo>
                <a:cubicBezTo>
                  <a:pt x="5466633" y="202124"/>
                  <a:pt x="5415151" y="363840"/>
                  <a:pt x="5437822" y="638823"/>
                </a:cubicBezTo>
                <a:cubicBezTo>
                  <a:pt x="5460493" y="913806"/>
                  <a:pt x="5418595" y="1020698"/>
                  <a:pt x="5437822" y="1183005"/>
                </a:cubicBezTo>
                <a:cubicBezTo>
                  <a:pt x="5457049" y="1345312"/>
                  <a:pt x="5427067" y="1586162"/>
                  <a:pt x="5437822" y="1774508"/>
                </a:cubicBezTo>
                <a:cubicBezTo>
                  <a:pt x="5448577" y="1962854"/>
                  <a:pt x="5411442" y="2098559"/>
                  <a:pt x="5437822" y="2366010"/>
                </a:cubicBezTo>
                <a:cubicBezTo>
                  <a:pt x="5269189" y="2379146"/>
                  <a:pt x="5042046" y="2380325"/>
                  <a:pt x="4921229" y="2366010"/>
                </a:cubicBezTo>
                <a:cubicBezTo>
                  <a:pt x="4800412" y="2351695"/>
                  <a:pt x="4352075" y="2393598"/>
                  <a:pt x="4132745" y="2366010"/>
                </a:cubicBezTo>
                <a:cubicBezTo>
                  <a:pt x="3913415" y="2338422"/>
                  <a:pt x="3779698" y="2365582"/>
                  <a:pt x="3561773" y="2366010"/>
                </a:cubicBezTo>
                <a:cubicBezTo>
                  <a:pt x="3343848" y="2366438"/>
                  <a:pt x="3023958" y="2384821"/>
                  <a:pt x="2882046" y="2366010"/>
                </a:cubicBezTo>
                <a:cubicBezTo>
                  <a:pt x="2740134" y="2347199"/>
                  <a:pt x="2485847" y="2360019"/>
                  <a:pt x="2093561" y="2366010"/>
                </a:cubicBezTo>
                <a:cubicBezTo>
                  <a:pt x="1701275" y="2372001"/>
                  <a:pt x="1567127" y="2393961"/>
                  <a:pt x="1413834" y="2366010"/>
                </a:cubicBezTo>
                <a:cubicBezTo>
                  <a:pt x="1260541" y="2338059"/>
                  <a:pt x="1150269" y="2358775"/>
                  <a:pt x="897241" y="2366010"/>
                </a:cubicBezTo>
                <a:cubicBezTo>
                  <a:pt x="644213" y="2373245"/>
                  <a:pt x="334946" y="2322780"/>
                  <a:pt x="0" y="2366010"/>
                </a:cubicBezTo>
                <a:cubicBezTo>
                  <a:pt x="-28395" y="2152961"/>
                  <a:pt x="12891" y="1862451"/>
                  <a:pt x="0" y="1727187"/>
                </a:cubicBezTo>
                <a:cubicBezTo>
                  <a:pt x="-12891" y="1591923"/>
                  <a:pt x="-3951" y="1307116"/>
                  <a:pt x="0" y="1088365"/>
                </a:cubicBezTo>
                <a:cubicBezTo>
                  <a:pt x="3951" y="869614"/>
                  <a:pt x="32540" y="397818"/>
                  <a:pt x="0" y="0"/>
                </a:cubicBezTo>
                <a:close/>
              </a:path>
            </a:pathLst>
          </a:custGeom>
          <a:noFill/>
          <a:ln w="6350">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01C68FD3-CE06-5205-B2D2-46A575D93664}"/>
              </a:ext>
            </a:extLst>
          </p:cNvPr>
          <p:cNvSpPr/>
          <p:nvPr/>
        </p:nvSpPr>
        <p:spPr>
          <a:xfrm>
            <a:off x="91440" y="742950"/>
            <a:ext cx="6276975" cy="5248922"/>
          </a:xfrm>
          <a:custGeom>
            <a:avLst/>
            <a:gdLst>
              <a:gd name="connsiteX0" fmla="*/ 0 w 6276975"/>
              <a:gd name="connsiteY0" fmla="*/ 0 h 5248922"/>
              <a:gd name="connsiteX1" fmla="*/ 634672 w 6276975"/>
              <a:gd name="connsiteY1" fmla="*/ 0 h 5248922"/>
              <a:gd name="connsiteX2" fmla="*/ 1143804 w 6276975"/>
              <a:gd name="connsiteY2" fmla="*/ 0 h 5248922"/>
              <a:gd name="connsiteX3" fmla="*/ 1966786 w 6276975"/>
              <a:gd name="connsiteY3" fmla="*/ 0 h 5248922"/>
              <a:gd name="connsiteX4" fmla="*/ 2601457 w 6276975"/>
              <a:gd name="connsiteY4" fmla="*/ 0 h 5248922"/>
              <a:gd name="connsiteX5" fmla="*/ 3236129 w 6276975"/>
              <a:gd name="connsiteY5" fmla="*/ 0 h 5248922"/>
              <a:gd name="connsiteX6" fmla="*/ 4059110 w 6276975"/>
              <a:gd name="connsiteY6" fmla="*/ 0 h 5248922"/>
              <a:gd name="connsiteX7" fmla="*/ 4631013 w 6276975"/>
              <a:gd name="connsiteY7" fmla="*/ 0 h 5248922"/>
              <a:gd name="connsiteX8" fmla="*/ 5453994 w 6276975"/>
              <a:gd name="connsiteY8" fmla="*/ 0 h 5248922"/>
              <a:gd name="connsiteX9" fmla="*/ 6276975 w 6276975"/>
              <a:gd name="connsiteY9" fmla="*/ 0 h 5248922"/>
              <a:gd name="connsiteX10" fmla="*/ 6276975 w 6276975"/>
              <a:gd name="connsiteY10" fmla="*/ 656115 h 5248922"/>
              <a:gd name="connsiteX11" fmla="*/ 6276975 w 6276975"/>
              <a:gd name="connsiteY11" fmla="*/ 1312231 h 5248922"/>
              <a:gd name="connsiteX12" fmla="*/ 6276975 w 6276975"/>
              <a:gd name="connsiteY12" fmla="*/ 2020835 h 5248922"/>
              <a:gd name="connsiteX13" fmla="*/ 6276975 w 6276975"/>
              <a:gd name="connsiteY13" fmla="*/ 2519483 h 5248922"/>
              <a:gd name="connsiteX14" fmla="*/ 6276975 w 6276975"/>
              <a:gd name="connsiteY14" fmla="*/ 3175598 h 5248922"/>
              <a:gd name="connsiteX15" fmla="*/ 6276975 w 6276975"/>
              <a:gd name="connsiteY15" fmla="*/ 3831713 h 5248922"/>
              <a:gd name="connsiteX16" fmla="*/ 6276975 w 6276975"/>
              <a:gd name="connsiteY16" fmla="*/ 4487828 h 5248922"/>
              <a:gd name="connsiteX17" fmla="*/ 6276975 w 6276975"/>
              <a:gd name="connsiteY17" fmla="*/ 5248922 h 5248922"/>
              <a:gd name="connsiteX18" fmla="*/ 5516764 w 6276975"/>
              <a:gd name="connsiteY18" fmla="*/ 5248922 h 5248922"/>
              <a:gd name="connsiteX19" fmla="*/ 5007631 w 6276975"/>
              <a:gd name="connsiteY19" fmla="*/ 5248922 h 5248922"/>
              <a:gd name="connsiteX20" fmla="*/ 4435729 w 6276975"/>
              <a:gd name="connsiteY20" fmla="*/ 5248922 h 5248922"/>
              <a:gd name="connsiteX21" fmla="*/ 3612748 w 6276975"/>
              <a:gd name="connsiteY21" fmla="*/ 5248922 h 5248922"/>
              <a:gd name="connsiteX22" fmla="*/ 2915306 w 6276975"/>
              <a:gd name="connsiteY22" fmla="*/ 5248922 h 5248922"/>
              <a:gd name="connsiteX23" fmla="*/ 2343404 w 6276975"/>
              <a:gd name="connsiteY23" fmla="*/ 5248922 h 5248922"/>
              <a:gd name="connsiteX24" fmla="*/ 1645962 w 6276975"/>
              <a:gd name="connsiteY24" fmla="*/ 5248922 h 5248922"/>
              <a:gd name="connsiteX25" fmla="*/ 1136830 w 6276975"/>
              <a:gd name="connsiteY25" fmla="*/ 5248922 h 5248922"/>
              <a:gd name="connsiteX26" fmla="*/ 627697 w 6276975"/>
              <a:gd name="connsiteY26" fmla="*/ 5248922 h 5248922"/>
              <a:gd name="connsiteX27" fmla="*/ 0 w 6276975"/>
              <a:gd name="connsiteY27" fmla="*/ 5248922 h 5248922"/>
              <a:gd name="connsiteX28" fmla="*/ 0 w 6276975"/>
              <a:gd name="connsiteY28" fmla="*/ 4697785 h 5248922"/>
              <a:gd name="connsiteX29" fmla="*/ 0 w 6276975"/>
              <a:gd name="connsiteY29" fmla="*/ 3936692 h 5248922"/>
              <a:gd name="connsiteX30" fmla="*/ 0 w 6276975"/>
              <a:gd name="connsiteY30" fmla="*/ 3333065 h 5248922"/>
              <a:gd name="connsiteX31" fmla="*/ 0 w 6276975"/>
              <a:gd name="connsiteY31" fmla="*/ 2834418 h 5248922"/>
              <a:gd name="connsiteX32" fmla="*/ 0 w 6276975"/>
              <a:gd name="connsiteY32" fmla="*/ 2125813 h 5248922"/>
              <a:gd name="connsiteX33" fmla="*/ 0 w 6276975"/>
              <a:gd name="connsiteY33" fmla="*/ 1574677 h 5248922"/>
              <a:gd name="connsiteX34" fmla="*/ 0 w 6276975"/>
              <a:gd name="connsiteY34" fmla="*/ 866072 h 5248922"/>
              <a:gd name="connsiteX35" fmla="*/ 0 w 6276975"/>
              <a:gd name="connsiteY35" fmla="*/ 0 h 52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76975" h="5248922" extrusionOk="0">
                <a:moveTo>
                  <a:pt x="0" y="0"/>
                </a:moveTo>
                <a:cubicBezTo>
                  <a:pt x="167342" y="-11774"/>
                  <a:pt x="431651" y="13497"/>
                  <a:pt x="634672" y="0"/>
                </a:cubicBezTo>
                <a:cubicBezTo>
                  <a:pt x="837693" y="-13497"/>
                  <a:pt x="920767" y="15963"/>
                  <a:pt x="1143804" y="0"/>
                </a:cubicBezTo>
                <a:cubicBezTo>
                  <a:pt x="1366841" y="-15963"/>
                  <a:pt x="1764871" y="36224"/>
                  <a:pt x="1966786" y="0"/>
                </a:cubicBezTo>
                <a:cubicBezTo>
                  <a:pt x="2168701" y="-36224"/>
                  <a:pt x="2333781" y="-4393"/>
                  <a:pt x="2601457" y="0"/>
                </a:cubicBezTo>
                <a:cubicBezTo>
                  <a:pt x="2869133" y="4393"/>
                  <a:pt x="2976767" y="-14611"/>
                  <a:pt x="3236129" y="0"/>
                </a:cubicBezTo>
                <a:cubicBezTo>
                  <a:pt x="3495491" y="14611"/>
                  <a:pt x="3868630" y="6029"/>
                  <a:pt x="4059110" y="0"/>
                </a:cubicBezTo>
                <a:cubicBezTo>
                  <a:pt x="4249590" y="-6029"/>
                  <a:pt x="4488485" y="-6818"/>
                  <a:pt x="4631013" y="0"/>
                </a:cubicBezTo>
                <a:cubicBezTo>
                  <a:pt x="4773541" y="6818"/>
                  <a:pt x="5060029" y="38341"/>
                  <a:pt x="5453994" y="0"/>
                </a:cubicBezTo>
                <a:cubicBezTo>
                  <a:pt x="5847959" y="-38341"/>
                  <a:pt x="5952871" y="-33128"/>
                  <a:pt x="6276975" y="0"/>
                </a:cubicBezTo>
                <a:cubicBezTo>
                  <a:pt x="6285234" y="296266"/>
                  <a:pt x="6304145" y="475126"/>
                  <a:pt x="6276975" y="656115"/>
                </a:cubicBezTo>
                <a:cubicBezTo>
                  <a:pt x="6249805" y="837104"/>
                  <a:pt x="6263559" y="1069430"/>
                  <a:pt x="6276975" y="1312231"/>
                </a:cubicBezTo>
                <a:cubicBezTo>
                  <a:pt x="6290391" y="1555032"/>
                  <a:pt x="6250017" y="1840789"/>
                  <a:pt x="6276975" y="2020835"/>
                </a:cubicBezTo>
                <a:cubicBezTo>
                  <a:pt x="6303933" y="2200881"/>
                  <a:pt x="6260901" y="2375035"/>
                  <a:pt x="6276975" y="2519483"/>
                </a:cubicBezTo>
                <a:cubicBezTo>
                  <a:pt x="6293049" y="2663931"/>
                  <a:pt x="6257279" y="2883560"/>
                  <a:pt x="6276975" y="3175598"/>
                </a:cubicBezTo>
                <a:cubicBezTo>
                  <a:pt x="6296671" y="3467637"/>
                  <a:pt x="6246873" y="3607229"/>
                  <a:pt x="6276975" y="3831713"/>
                </a:cubicBezTo>
                <a:cubicBezTo>
                  <a:pt x="6307077" y="4056197"/>
                  <a:pt x="6287515" y="4210441"/>
                  <a:pt x="6276975" y="4487828"/>
                </a:cubicBezTo>
                <a:cubicBezTo>
                  <a:pt x="6266435" y="4765215"/>
                  <a:pt x="6289213" y="5083684"/>
                  <a:pt x="6276975" y="5248922"/>
                </a:cubicBezTo>
                <a:cubicBezTo>
                  <a:pt x="6061527" y="5263646"/>
                  <a:pt x="5864852" y="5234359"/>
                  <a:pt x="5516764" y="5248922"/>
                </a:cubicBezTo>
                <a:cubicBezTo>
                  <a:pt x="5168676" y="5263485"/>
                  <a:pt x="5247696" y="5271332"/>
                  <a:pt x="5007631" y="5248922"/>
                </a:cubicBezTo>
                <a:cubicBezTo>
                  <a:pt x="4767566" y="5226512"/>
                  <a:pt x="4577843" y="5269681"/>
                  <a:pt x="4435729" y="5248922"/>
                </a:cubicBezTo>
                <a:cubicBezTo>
                  <a:pt x="4293615" y="5228163"/>
                  <a:pt x="4013265" y="5210225"/>
                  <a:pt x="3612748" y="5248922"/>
                </a:cubicBezTo>
                <a:cubicBezTo>
                  <a:pt x="3212231" y="5287619"/>
                  <a:pt x="3072955" y="5265052"/>
                  <a:pt x="2915306" y="5248922"/>
                </a:cubicBezTo>
                <a:cubicBezTo>
                  <a:pt x="2757657" y="5232792"/>
                  <a:pt x="2487059" y="5236813"/>
                  <a:pt x="2343404" y="5248922"/>
                </a:cubicBezTo>
                <a:cubicBezTo>
                  <a:pt x="2199749" y="5261031"/>
                  <a:pt x="1814996" y="5234121"/>
                  <a:pt x="1645962" y="5248922"/>
                </a:cubicBezTo>
                <a:cubicBezTo>
                  <a:pt x="1476928" y="5263723"/>
                  <a:pt x="1245141" y="5235463"/>
                  <a:pt x="1136830" y="5248922"/>
                </a:cubicBezTo>
                <a:cubicBezTo>
                  <a:pt x="1028519" y="5262381"/>
                  <a:pt x="859414" y="5237877"/>
                  <a:pt x="627697" y="5248922"/>
                </a:cubicBezTo>
                <a:cubicBezTo>
                  <a:pt x="395980" y="5259967"/>
                  <a:pt x="144978" y="5267715"/>
                  <a:pt x="0" y="5248922"/>
                </a:cubicBezTo>
                <a:cubicBezTo>
                  <a:pt x="-23564" y="5074682"/>
                  <a:pt x="24131" y="4963454"/>
                  <a:pt x="0" y="4697785"/>
                </a:cubicBezTo>
                <a:cubicBezTo>
                  <a:pt x="-24131" y="4432116"/>
                  <a:pt x="-29236" y="4163002"/>
                  <a:pt x="0" y="3936692"/>
                </a:cubicBezTo>
                <a:cubicBezTo>
                  <a:pt x="29236" y="3710382"/>
                  <a:pt x="-25292" y="3593846"/>
                  <a:pt x="0" y="3333065"/>
                </a:cubicBezTo>
                <a:cubicBezTo>
                  <a:pt x="25292" y="3072284"/>
                  <a:pt x="3867" y="2958443"/>
                  <a:pt x="0" y="2834418"/>
                </a:cubicBezTo>
                <a:cubicBezTo>
                  <a:pt x="-3867" y="2710393"/>
                  <a:pt x="-604" y="2307830"/>
                  <a:pt x="0" y="2125813"/>
                </a:cubicBezTo>
                <a:cubicBezTo>
                  <a:pt x="604" y="1943796"/>
                  <a:pt x="5418" y="1759591"/>
                  <a:pt x="0" y="1574677"/>
                </a:cubicBezTo>
                <a:cubicBezTo>
                  <a:pt x="-5418" y="1389763"/>
                  <a:pt x="35211" y="1179645"/>
                  <a:pt x="0" y="866072"/>
                </a:cubicBezTo>
                <a:cubicBezTo>
                  <a:pt x="-35211" y="552500"/>
                  <a:pt x="-29043" y="408049"/>
                  <a:pt x="0" y="0"/>
                </a:cubicBezTo>
                <a:close/>
              </a:path>
            </a:pathLst>
          </a:custGeom>
          <a:noFill/>
          <a:ln w="3175">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4705B05B-AFF0-0C83-D71C-D8A6654A303B}"/>
              </a:ext>
            </a:extLst>
          </p:cNvPr>
          <p:cNvSpPr txBox="1"/>
          <p:nvPr/>
        </p:nvSpPr>
        <p:spPr>
          <a:xfrm>
            <a:off x="2457450" y="698045"/>
            <a:ext cx="3200400" cy="523220"/>
          </a:xfrm>
          <a:prstGeom prst="rect">
            <a:avLst/>
          </a:prstGeom>
          <a:noFill/>
        </p:spPr>
        <p:txBody>
          <a:bodyPr wrap="square" rtlCol="0">
            <a:spAutoFit/>
          </a:bodyPr>
          <a:lstStyle/>
          <a:p>
            <a:r>
              <a:rPr lang="en-US" sz="2800">
                <a:solidFill>
                  <a:srgbClr val="FE5468"/>
                </a:solidFill>
                <a:latin typeface="Times New Roman" pitchFamily="18" charset="0"/>
                <a:cs typeface="Times New Roman" pitchFamily="18" charset="0"/>
              </a:rPr>
              <a:t>Nông nghiệp</a:t>
            </a:r>
          </a:p>
        </p:txBody>
      </p:sp>
      <p:sp>
        <p:nvSpPr>
          <p:cNvPr id="26" name="TextBox 25">
            <a:extLst>
              <a:ext uri="{FF2B5EF4-FFF2-40B4-BE49-F238E27FC236}">
                <a16:creationId xmlns:a16="http://schemas.microsoft.com/office/drawing/2014/main" id="{D6C0D47E-F3CB-AB4B-E52B-ABA7DF98E6FF}"/>
              </a:ext>
            </a:extLst>
          </p:cNvPr>
          <p:cNvSpPr txBox="1"/>
          <p:nvPr/>
        </p:nvSpPr>
        <p:spPr>
          <a:xfrm>
            <a:off x="6639879" y="657233"/>
            <a:ext cx="5348288" cy="2985433"/>
          </a:xfrm>
          <a:prstGeom prst="rect">
            <a:avLst/>
          </a:prstGeom>
          <a:noFill/>
        </p:spPr>
        <p:txBody>
          <a:bodyPr wrap="square" rtlCol="0">
            <a:spAutoFit/>
          </a:bodyPr>
          <a:lstStyle/>
          <a:p>
            <a:r>
              <a:rPr lang="en-US" sz="2800">
                <a:solidFill>
                  <a:srgbClr val="FE5468"/>
                </a:solidFill>
                <a:latin typeface="Times New Roman" pitchFamily="18" charset="0"/>
                <a:cs typeface="Times New Roman" pitchFamily="18" charset="0"/>
              </a:rPr>
              <a:t>                   Lâm nghiệp</a:t>
            </a:r>
          </a:p>
          <a:p>
            <a:pPr algn="just"/>
            <a:r>
              <a:rPr lang="en-US" sz="2000">
                <a:solidFill>
                  <a:srgbClr val="5429F3"/>
                </a:solidFill>
                <a:latin typeface="Times New Roman" pitchFamily="18" charset="0"/>
                <a:cs typeface="Times New Roman" pitchFamily="18" charset="0"/>
              </a:rPr>
              <a:t>+ Khai thác:………………………………………</a:t>
            </a:r>
          </a:p>
          <a:p>
            <a:pPr algn="just"/>
            <a:r>
              <a:rPr lang="en-US" sz="2000">
                <a:solidFill>
                  <a:srgbClr val="5429F3"/>
                </a:solidFill>
                <a:latin typeface="Times New Roman" pitchFamily="18" charset="0"/>
                <a:cs typeface="Times New Roman" pitchFamily="18" charset="0"/>
              </a:rPr>
              <a:t>…………………………………………………………………………………......................................................................................................</a:t>
            </a:r>
          </a:p>
          <a:p>
            <a:pPr algn="just"/>
            <a:r>
              <a:rPr lang="en-US" sz="2000">
                <a:solidFill>
                  <a:srgbClr val="5429F3"/>
                </a:solidFill>
                <a:latin typeface="Times New Roman" pitchFamily="18" charset="0"/>
                <a:cs typeface="Times New Roman" pitchFamily="18" charset="0"/>
              </a:rPr>
              <a:t>Trồng rừng………………………….. …...........</a:t>
            </a:r>
          </a:p>
          <a:p>
            <a:pPr algn="just"/>
            <a:r>
              <a:rPr lang="en-US" sz="2000">
                <a:solidFill>
                  <a:srgbClr val="5429F3"/>
                </a:solidFill>
                <a:latin typeface="Times New Roman" pitchFamily="18" charset="0"/>
                <a:cs typeface="Times New Roman" pitchFamily="18" charset="0"/>
              </a:rPr>
              <a:t>……………………………….……………………………………………………………………………………………………………………………..</a:t>
            </a:r>
          </a:p>
        </p:txBody>
      </p:sp>
      <p:sp>
        <p:nvSpPr>
          <p:cNvPr id="27" name="TextBox 26">
            <a:extLst>
              <a:ext uri="{FF2B5EF4-FFF2-40B4-BE49-F238E27FC236}">
                <a16:creationId xmlns:a16="http://schemas.microsoft.com/office/drawing/2014/main" id="{E1661F05-B369-7556-3EA2-55A4DD7980D7}"/>
              </a:ext>
            </a:extLst>
          </p:cNvPr>
          <p:cNvSpPr txBox="1"/>
          <p:nvPr/>
        </p:nvSpPr>
        <p:spPr>
          <a:xfrm>
            <a:off x="6972300" y="3698945"/>
            <a:ext cx="5219700" cy="2246769"/>
          </a:xfrm>
          <a:prstGeom prst="rect">
            <a:avLst/>
          </a:prstGeom>
          <a:noFill/>
        </p:spPr>
        <p:txBody>
          <a:bodyPr wrap="square" rtlCol="0">
            <a:spAutoFit/>
          </a:bodyPr>
          <a:lstStyle/>
          <a:p>
            <a:r>
              <a:rPr lang="en-US" sz="2800">
                <a:solidFill>
                  <a:srgbClr val="FE5468"/>
                </a:solidFill>
                <a:latin typeface="Times New Roman" pitchFamily="18" charset="0"/>
                <a:cs typeface="Times New Roman" pitchFamily="18" charset="0"/>
              </a:rPr>
              <a:t>               Thủy sản</a:t>
            </a:r>
          </a:p>
          <a:p>
            <a:r>
              <a:rPr lang="en-US" sz="2800">
                <a:solidFill>
                  <a:srgbClr val="5429F3"/>
                </a:solidFill>
                <a:latin typeface="Times New Roman" pitchFamily="18" charset="0"/>
                <a:cs typeface="Times New Roman" pitchFamily="18" charset="0"/>
              </a:rPr>
              <a:t>…………………………………………………………………………………………………………………………………………............</a:t>
            </a:r>
          </a:p>
        </p:txBody>
      </p:sp>
      <p:sp>
        <p:nvSpPr>
          <p:cNvPr id="28" name="TextBox 27">
            <a:extLst>
              <a:ext uri="{FF2B5EF4-FFF2-40B4-BE49-F238E27FC236}">
                <a16:creationId xmlns:a16="http://schemas.microsoft.com/office/drawing/2014/main" id="{7EEB275F-BB7F-AF2C-BAB0-6DBA2FB14FCB}"/>
              </a:ext>
            </a:extLst>
          </p:cNvPr>
          <p:cNvSpPr txBox="1"/>
          <p:nvPr/>
        </p:nvSpPr>
        <p:spPr>
          <a:xfrm>
            <a:off x="91440" y="2932902"/>
            <a:ext cx="6276975" cy="1631216"/>
          </a:xfrm>
          <a:prstGeom prst="rect">
            <a:avLst/>
          </a:prstGeom>
          <a:noFill/>
        </p:spPr>
        <p:txBody>
          <a:bodyPr wrap="square" rtlCol="0">
            <a:spAutoFit/>
          </a:bodyPr>
          <a:lstStyle/>
          <a:p>
            <a:r>
              <a:rPr lang="en-US" sz="2000">
                <a:solidFill>
                  <a:srgbClr val="5429F3"/>
                </a:solidFill>
                <a:latin typeface="Times New Roman" pitchFamily="18" charset="0"/>
                <a:cs typeface="Times New Roman" pitchFamily="18" charset="0"/>
              </a:rPr>
              <a:t>+ Cây công nghiệp……………………………</a:t>
            </a:r>
          </a:p>
          <a:p>
            <a:r>
              <a:rPr lang="en-US" sz="2000">
                <a:solidFill>
                  <a:srgbClr val="5429F3"/>
                </a:solidFill>
                <a:latin typeface="Times New Roman" pitchFamily="18" charset="0"/>
                <a:cs typeface="Times New Roman" pitchFamily="18" charset="0"/>
              </a:rPr>
              <a:t>…………………………………………………………………………………………………………………………………………………………………………………………………………………………………………………….</a:t>
            </a:r>
          </a:p>
        </p:txBody>
      </p:sp>
      <p:sp>
        <p:nvSpPr>
          <p:cNvPr id="29" name="TextBox 28">
            <a:extLst>
              <a:ext uri="{FF2B5EF4-FFF2-40B4-BE49-F238E27FC236}">
                <a16:creationId xmlns:a16="http://schemas.microsoft.com/office/drawing/2014/main" id="{8F0C56F0-4FE7-97BF-EB67-4B7A419B0EE7}"/>
              </a:ext>
            </a:extLst>
          </p:cNvPr>
          <p:cNvSpPr txBox="1"/>
          <p:nvPr/>
        </p:nvSpPr>
        <p:spPr>
          <a:xfrm>
            <a:off x="91440" y="1256642"/>
            <a:ext cx="6160770" cy="1631216"/>
          </a:xfrm>
          <a:prstGeom prst="rect">
            <a:avLst/>
          </a:prstGeom>
          <a:noFill/>
        </p:spPr>
        <p:txBody>
          <a:bodyPr wrap="square" rtlCol="0">
            <a:spAutoFit/>
          </a:bodyPr>
          <a:lstStyle/>
          <a:p>
            <a:r>
              <a:rPr lang="en-US" sz="2000">
                <a:solidFill>
                  <a:srgbClr val="5429F3"/>
                </a:solidFill>
                <a:latin typeface="Times New Roman" pitchFamily="18" charset="0"/>
                <a:cs typeface="Times New Roman" pitchFamily="18" charset="0"/>
              </a:rPr>
              <a:t>+ Cây lương thực:</a:t>
            </a:r>
          </a:p>
          <a:p>
            <a:r>
              <a:rPr lang="en-US" sz="2000" i="1">
                <a:solidFill>
                  <a:srgbClr val="5429F3"/>
                </a:solidFill>
                <a:latin typeface="Times New Roman" pitchFamily="18" charset="0"/>
                <a:cs typeface="Times New Roman" pitchFamily="18" charset="0"/>
              </a:rPr>
              <a:t>…………………………………………………………………………………………………………………………………………………………………………………………………………………………………………………….</a:t>
            </a:r>
          </a:p>
        </p:txBody>
      </p:sp>
      <p:sp>
        <p:nvSpPr>
          <p:cNvPr id="30" name="TextBox 29">
            <a:extLst>
              <a:ext uri="{FF2B5EF4-FFF2-40B4-BE49-F238E27FC236}">
                <a16:creationId xmlns:a16="http://schemas.microsoft.com/office/drawing/2014/main" id="{F264E55C-1D9B-7469-57DE-A42E0827CA6E}"/>
              </a:ext>
            </a:extLst>
          </p:cNvPr>
          <p:cNvSpPr txBox="1"/>
          <p:nvPr/>
        </p:nvSpPr>
        <p:spPr>
          <a:xfrm>
            <a:off x="161747" y="4663522"/>
            <a:ext cx="6288403" cy="1323439"/>
          </a:xfrm>
          <a:prstGeom prst="rect">
            <a:avLst/>
          </a:prstGeom>
          <a:noFill/>
        </p:spPr>
        <p:txBody>
          <a:bodyPr wrap="square" rtlCol="0">
            <a:spAutoFit/>
          </a:bodyPr>
          <a:lstStyle/>
          <a:p>
            <a:r>
              <a:rPr lang="en-US" sz="2000">
                <a:solidFill>
                  <a:srgbClr val="0070C0"/>
                </a:solidFill>
                <a:latin typeface="Times New Roman" pitchFamily="18" charset="0"/>
                <a:cs typeface="Times New Roman" pitchFamily="18" charset="0"/>
              </a:rPr>
              <a:t>- Chăn nuôi</a:t>
            </a:r>
          </a:p>
          <a:p>
            <a:r>
              <a:rPr lang="en-US" sz="2000">
                <a:solidFill>
                  <a:srgbClr val="5429F3"/>
                </a:solidFill>
                <a:latin typeface="Times New Roman" pitchFamily="18" charset="0"/>
                <a:cs typeface="Times New Roman" pitchFamily="18" charset="0"/>
              </a:rPr>
              <a:t>……………………………………………………………………………………………………………………………………………………………………………........................</a:t>
            </a:r>
          </a:p>
        </p:txBody>
      </p:sp>
      <p:pic>
        <p:nvPicPr>
          <p:cNvPr id="32" name="Picture 2" descr="Tranh tô màu bác nông dân cho bé">
            <a:extLst>
              <a:ext uri="{FF2B5EF4-FFF2-40B4-BE49-F238E27FC236}">
                <a16:creationId xmlns:a16="http://schemas.microsoft.com/office/drawing/2014/main" id="{28802978-D4C4-F17E-4C99-A4C9FE8474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25" t="5423" r="3795" b="7540"/>
          <a:stretch/>
        </p:blipFill>
        <p:spPr bwMode="auto">
          <a:xfrm>
            <a:off x="4967879" y="2708909"/>
            <a:ext cx="2644502" cy="18906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F071ABA-9E41-2302-DB3A-4301B96FCAEF}"/>
              </a:ext>
            </a:extLst>
          </p:cNvPr>
          <p:cNvSpPr txBox="1"/>
          <p:nvPr/>
        </p:nvSpPr>
        <p:spPr>
          <a:xfrm>
            <a:off x="91440" y="912847"/>
            <a:ext cx="2171700" cy="461665"/>
          </a:xfrm>
          <a:prstGeom prst="rect">
            <a:avLst/>
          </a:prstGeom>
          <a:noFill/>
        </p:spPr>
        <p:txBody>
          <a:bodyPr wrap="square" rtlCol="0">
            <a:spAutoFit/>
          </a:bodyPr>
          <a:lstStyle/>
          <a:p>
            <a:r>
              <a:rPr lang="en-US" sz="2400">
                <a:solidFill>
                  <a:srgbClr val="0070C0"/>
                </a:solidFill>
                <a:latin typeface="Times New Roman" pitchFamily="18" charset="0"/>
                <a:cs typeface="Times New Roman" pitchFamily="18" charset="0"/>
              </a:rPr>
              <a:t>- Trồng trọt</a:t>
            </a:r>
          </a:p>
        </p:txBody>
      </p:sp>
      <p:sp>
        <p:nvSpPr>
          <p:cNvPr id="37" name="TextBox 36">
            <a:hlinkClick r:id="rId4" action="ppaction://hlinksldjump"/>
            <a:extLst>
              <a:ext uri="{FF2B5EF4-FFF2-40B4-BE49-F238E27FC236}">
                <a16:creationId xmlns:a16="http://schemas.microsoft.com/office/drawing/2014/main" id="{5428C331-B92A-3889-7FF7-8866CC69A508}"/>
              </a:ext>
            </a:extLst>
          </p:cNvPr>
          <p:cNvSpPr txBox="1"/>
          <p:nvPr/>
        </p:nvSpPr>
        <p:spPr>
          <a:xfrm>
            <a:off x="4679907" y="40339"/>
            <a:ext cx="4701742" cy="646331"/>
          </a:xfrm>
          <a:prstGeom prst="rect">
            <a:avLst/>
          </a:prstGeom>
          <a:noFill/>
        </p:spPr>
        <p:txBody>
          <a:bodyPr wrap="square" rtlCol="0">
            <a:spAutoFit/>
          </a:bodyPr>
          <a:lstStyle/>
          <a:p>
            <a:r>
              <a:rPr lang="en-US" sz="3600">
                <a:solidFill>
                  <a:srgbClr val="C00000"/>
                </a:solidFill>
                <a:latin typeface="Times New Roman" pitchFamily="18" charset="0"/>
                <a:cs typeface="Times New Roman" pitchFamily="18" charset="0"/>
              </a:rPr>
              <a:t>Nấc thang</a:t>
            </a:r>
            <a:r>
              <a:rPr lang="vi-VN" sz="3600">
                <a:solidFill>
                  <a:srgbClr val="C00000"/>
                </a:solidFill>
                <a:latin typeface="Times New Roman" pitchFamily="18" charset="0"/>
                <a:cs typeface="Times New Roman" pitchFamily="18" charset="0"/>
              </a:rPr>
              <a:t> 2</a:t>
            </a:r>
            <a:endParaRPr lang="en-US" sz="3600" dirty="0">
              <a:solidFill>
                <a:srgbClr val="0070C0"/>
              </a:solidFill>
              <a:latin typeface="Times New Roman" pitchFamily="18" charset="0"/>
              <a:cs typeface="Times New Roman" pitchFamily="18" charset="0"/>
            </a:endParaRPr>
          </a:p>
        </p:txBody>
      </p:sp>
      <p:pic>
        <p:nvPicPr>
          <p:cNvPr id="1026" name="Picture 2" descr="Hình ảnh Biểu Tượng Cọ Sơn đầy Màu Sắc Trên Nền Trắng Với Bảng Màu Vectơ  PNG , Biểu Tượng, Họa Sĩ, Công Việc PNG và Vector với nền trong suốt để">
            <a:hlinkClick r:id="rId5" action="ppaction://hlinksldjump"/>
            <a:extLst>
              <a:ext uri="{FF2B5EF4-FFF2-40B4-BE49-F238E27FC236}">
                <a16:creationId xmlns:a16="http://schemas.microsoft.com/office/drawing/2014/main" id="{DD4EAE18-2E12-2125-9A08-CEA8324DD5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346" y="22860"/>
            <a:ext cx="718089" cy="7180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59A9FB-5529-D984-7B61-7A5D635911BD}"/>
              </a:ext>
            </a:extLst>
          </p:cNvPr>
          <p:cNvSpPr txBox="1"/>
          <p:nvPr/>
        </p:nvSpPr>
        <p:spPr>
          <a:xfrm>
            <a:off x="-1205842" y="3145073"/>
            <a:ext cx="3259874" cy="1200329"/>
          </a:xfrm>
          <a:prstGeom prst="rect">
            <a:avLst/>
          </a:prstGeom>
          <a:noFill/>
        </p:spPr>
        <p:txBody>
          <a:bodyPr wrap="square" rtlCol="0">
            <a:spAutoFit/>
          </a:bodyPr>
          <a:lstStyle/>
          <a:p>
            <a:pPr algn="just"/>
            <a:r>
              <a:rPr lang="vi-VN" sz="2400">
                <a:solidFill>
                  <a:srgbClr val="FF0000"/>
                </a:solidFill>
                <a:latin typeface="Times New Roman" pitchFamily="18" charset="0"/>
                <a:cs typeface="Times New Roman" pitchFamily="18" charset="0"/>
              </a:rPr>
              <a:t>Bấm vào hình ảnh bút vẽ màu để quay về nấc thang tc</a:t>
            </a:r>
            <a:endParaRPr lang="en-US" sz="24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30030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a:extLst>
              <a:ext uri="{FF2B5EF4-FFF2-40B4-BE49-F238E27FC236}">
                <a16:creationId xmlns:a16="http://schemas.microsoft.com/office/drawing/2014/main" id="{39974995-309F-992B-6970-70B42EC38D77}"/>
              </a:ext>
            </a:extLst>
          </p:cNvPr>
          <p:cNvSpPr txBox="1"/>
          <p:nvPr/>
        </p:nvSpPr>
        <p:spPr>
          <a:xfrm>
            <a:off x="0" y="50520"/>
            <a:ext cx="11311460" cy="461665"/>
          </a:xfrm>
          <a:prstGeom prst="rect">
            <a:avLst/>
          </a:prstGeom>
          <a:noFill/>
        </p:spPr>
        <p:txBody>
          <a:bodyPr wrap="square" rtlCol="0">
            <a:spAutoFit/>
          </a:bodyPr>
          <a:lstStyle/>
          <a:p>
            <a:r>
              <a:rPr lang="vi-VN" sz="2400">
                <a:solidFill>
                  <a:srgbClr val="0070C0"/>
                </a:solidFill>
                <a:latin typeface="Times New Roman" pitchFamily="18" charset="0"/>
                <a:cs typeface="Times New Roman" pitchFamily="18" charset="0"/>
              </a:rPr>
              <a:t>a</a:t>
            </a:r>
            <a:r>
              <a:rPr lang="vi-VN" sz="2400" b="1">
                <a:solidFill>
                  <a:srgbClr val="0070C0"/>
                </a:solidFill>
                <a:latin typeface="Times New Roman" pitchFamily="18" charset="0"/>
                <a:cs typeface="Times New Roman" pitchFamily="18" charset="0"/>
              </a:rPr>
              <a:t>, Nông nghiệp, lâm nghiệp và thủy sản</a:t>
            </a:r>
            <a:endParaRPr lang="en-US" sz="2400" b="1" dirty="0">
              <a:solidFill>
                <a:srgbClr val="0070C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A801FB79-774E-EB49-ED3B-5593A6C8B8DF}"/>
              </a:ext>
            </a:extLst>
          </p:cNvPr>
          <p:cNvPicPr>
            <a:picLocks noChangeAspect="1"/>
          </p:cNvPicPr>
          <p:nvPr/>
        </p:nvPicPr>
        <p:blipFill>
          <a:blip r:embed="rId4"/>
          <a:stretch>
            <a:fillRect/>
          </a:stretch>
        </p:blipFill>
        <p:spPr>
          <a:xfrm>
            <a:off x="5736324" y="50520"/>
            <a:ext cx="6455676" cy="6584196"/>
          </a:xfrm>
          <a:prstGeom prst="rect">
            <a:avLst/>
          </a:prstGeom>
        </p:spPr>
      </p:pic>
      <p:sp>
        <p:nvSpPr>
          <p:cNvPr id="5" name="TextBox 4">
            <a:extLst>
              <a:ext uri="{FF2B5EF4-FFF2-40B4-BE49-F238E27FC236}">
                <a16:creationId xmlns:a16="http://schemas.microsoft.com/office/drawing/2014/main" id="{67069C63-C618-C4C3-2DC5-AEC48A56D72B}"/>
              </a:ext>
            </a:extLst>
          </p:cNvPr>
          <p:cNvSpPr txBox="1"/>
          <p:nvPr/>
        </p:nvSpPr>
        <p:spPr>
          <a:xfrm>
            <a:off x="-199330" y="541017"/>
            <a:ext cx="6047237" cy="3671454"/>
          </a:xfrm>
          <a:prstGeom prst="rect">
            <a:avLst/>
          </a:prstGeom>
          <a:noFill/>
        </p:spPr>
        <p:txBody>
          <a:bodyPr wrap="square">
            <a:spAutoFit/>
          </a:bodyPr>
          <a:lstStyle/>
          <a:p>
            <a:pPr marL="258445" marR="36830" indent="-6350" algn="just">
              <a:lnSpc>
                <a:spcPct val="113000"/>
              </a:lnSpc>
              <a:spcAft>
                <a:spcPts val="475"/>
              </a:spcAft>
            </a:pPr>
            <a:r>
              <a:rPr lang="vi-VN" sz="2800" kern="100">
                <a:solidFill>
                  <a:srgbClr val="002060"/>
                </a:solidFill>
                <a:effectLst/>
                <a:latin typeface="Times New Roman" pitchFamily="18" charset="0"/>
                <a:ea typeface="Times New Roman" panose="02020603050405020304" pitchFamily="18" charset="0"/>
                <a:cs typeface="Times New Roman" pitchFamily="18" charset="0"/>
              </a:rPr>
              <a:t>- </a:t>
            </a:r>
            <a:r>
              <a:rPr lang="en-US" sz="2800" kern="100">
                <a:solidFill>
                  <a:srgbClr val="002060"/>
                </a:solidFill>
                <a:effectLst/>
                <a:latin typeface="Times New Roman" pitchFamily="18" charset="0"/>
                <a:ea typeface="Times New Roman" panose="02020603050405020304" pitchFamily="18" charset="0"/>
                <a:cs typeface="Times New Roman" pitchFamily="18" charset="0"/>
              </a:rPr>
              <a:t>Trồng trọt là thế mạnh nông nghiệp </a:t>
            </a:r>
            <a:endParaRPr lang="vi-VN" sz="2800" kern="100">
              <a:solidFill>
                <a:srgbClr val="002060"/>
              </a:solidFill>
              <a:effectLst/>
              <a:latin typeface="Times New Roman" pitchFamily="18" charset="0"/>
              <a:ea typeface="Times New Roman" panose="02020603050405020304" pitchFamily="18" charset="0"/>
              <a:cs typeface="Times New Roman" pitchFamily="18" charset="0"/>
            </a:endParaRPr>
          </a:p>
          <a:p>
            <a:pPr marL="258445" marR="36830" indent="-6350" algn="just">
              <a:lnSpc>
                <a:spcPct val="113000"/>
              </a:lnSpc>
              <a:spcAft>
                <a:spcPts val="475"/>
              </a:spcAft>
            </a:pP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C</a:t>
            </a:r>
            <a:r>
              <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ây lương </a:t>
            </a: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lúa và ngô</a:t>
            </a:r>
            <a:endPar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endParaRPr>
          </a:p>
          <a:p>
            <a:pPr marL="258445" marR="36830" indent="-6350" algn="just">
              <a:lnSpc>
                <a:spcPct val="113000"/>
              </a:lnSpc>
              <a:spcAft>
                <a:spcPts val="475"/>
              </a:spcAft>
            </a:pPr>
            <a:r>
              <a:rPr lang="vi-VN" sz="2800" kern="100">
                <a:solidFill>
                  <a:srgbClr val="002060"/>
                </a:solidFill>
                <a:uFill>
                  <a:solidFill>
                    <a:srgbClr val="000000"/>
                  </a:solidFill>
                </a:uFill>
                <a:latin typeface="Times New Roman" pitchFamily="18" charset="0"/>
                <a:ea typeface="Times New Roman" panose="02020603050405020304" pitchFamily="18" charset="0"/>
                <a:cs typeface="Times New Roman" pitchFamily="18" charset="0"/>
              </a:rPr>
              <a:t>+ </a:t>
            </a: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C</a:t>
            </a:r>
            <a:r>
              <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ây công nghiệp</a:t>
            </a: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chè có diện tích lớn nhất cả nước</a:t>
            </a: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p>
          <a:p>
            <a:pPr marL="258445" marR="36830" indent="-6350" algn="just">
              <a:lnSpc>
                <a:spcPct val="113000"/>
              </a:lnSpc>
              <a:spcAft>
                <a:spcPts val="475"/>
              </a:spcAft>
            </a:pPr>
            <a:r>
              <a:rPr lang="vi-VN" sz="2800" kern="100">
                <a:solidFill>
                  <a:srgbClr val="002060"/>
                </a:solidFill>
                <a:uFill>
                  <a:solidFill>
                    <a:srgbClr val="000000"/>
                  </a:solidFill>
                </a:uFill>
                <a:latin typeface="Times New Roman" pitchFamily="18" charset="0"/>
                <a:ea typeface="Times New Roman" panose="02020603050405020304" pitchFamily="18" charset="0"/>
                <a:cs typeface="Times New Roman" pitchFamily="18" charset="0"/>
              </a:rPr>
              <a:t>+ </a:t>
            </a: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Cây dược liệu: hồi, quế...</a:t>
            </a:r>
            <a:endPar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endParaRPr>
          </a:p>
          <a:p>
            <a:pPr marL="258445" indent="-6350" algn="just">
              <a:lnSpc>
                <a:spcPct val="107000"/>
              </a:lnSpc>
              <a:spcAft>
                <a:spcPts val="85"/>
              </a:spcAft>
            </a:pPr>
            <a:r>
              <a:rPr lang="vi-VN" sz="2800" kern="100">
                <a:solidFill>
                  <a:srgbClr val="002060"/>
                </a:solidFill>
                <a:effectLst/>
                <a:latin typeface="Times New Roman" pitchFamily="18" charset="0"/>
                <a:ea typeface="Times New Roman" panose="02020603050405020304" pitchFamily="18" charset="0"/>
                <a:cs typeface="Times New Roman" pitchFamily="18" charset="0"/>
              </a:rPr>
              <a:t>+ Cây ăn quả : </a:t>
            </a:r>
            <a:r>
              <a:rPr lang="en-US" sz="2800">
                <a:solidFill>
                  <a:srgbClr val="002060"/>
                </a:solidFill>
                <a:effectLst/>
                <a:latin typeface="Times New Roman" pitchFamily="18" charset="0"/>
                <a:ea typeface="Times New Roman" panose="02020603050405020304" pitchFamily="18" charset="0"/>
                <a:cs typeface="Times New Roman" pitchFamily="18" charset="0"/>
              </a:rPr>
              <a:t>nhãn, xoài, mận</a:t>
            </a:r>
            <a:r>
              <a:rPr lang="vi-VN" sz="2800">
                <a:solidFill>
                  <a:srgbClr val="002060"/>
                </a:solidFill>
                <a:effectLst/>
                <a:latin typeface="Times New Roman" pitchFamily="18" charset="0"/>
                <a:ea typeface="Times New Roman" panose="02020603050405020304" pitchFamily="18" charset="0"/>
                <a:cs typeface="Times New Roman" pitchFamily="18" charset="0"/>
              </a:rPr>
              <a:t>, </a:t>
            </a:r>
            <a:r>
              <a:rPr lang="en-US" sz="2800">
                <a:solidFill>
                  <a:srgbClr val="002060"/>
                </a:solidFill>
                <a:effectLst/>
                <a:latin typeface="Times New Roman" pitchFamily="18" charset="0"/>
                <a:ea typeface="Times New Roman" panose="02020603050405020304" pitchFamily="18" charset="0"/>
                <a:cs typeface="Times New Roman" pitchFamily="18" charset="0"/>
              </a:rPr>
              <a:t>na, mận</a:t>
            </a:r>
            <a:r>
              <a:rPr lang="vi-VN" sz="2800">
                <a:solidFill>
                  <a:srgbClr val="002060"/>
                </a:solidFill>
                <a:effectLst/>
                <a:latin typeface="Times New Roman" pitchFamily="18" charset="0"/>
                <a:ea typeface="Times New Roman" panose="02020603050405020304" pitchFamily="18" charset="0"/>
                <a:cs typeface="Times New Roman" pitchFamily="18" charset="0"/>
              </a:rPr>
              <a:t>..</a:t>
            </a:r>
            <a:endParaRPr lang="en-US" sz="2800">
              <a:solidFill>
                <a:srgbClr val="00206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971CFD3B-DB96-9BEA-0E3B-69F971710B5C}"/>
              </a:ext>
            </a:extLst>
          </p:cNvPr>
          <p:cNvSpPr txBox="1"/>
          <p:nvPr/>
        </p:nvSpPr>
        <p:spPr>
          <a:xfrm>
            <a:off x="45189" y="4241303"/>
            <a:ext cx="5645947" cy="1384995"/>
          </a:xfrm>
          <a:prstGeom prst="rect">
            <a:avLst/>
          </a:prstGeom>
          <a:noFill/>
        </p:spPr>
        <p:txBody>
          <a:bodyPr wrap="square">
            <a:spAutoFit/>
          </a:bodyPr>
          <a:lstStyle/>
          <a:p>
            <a:pPr algn="just"/>
            <a:r>
              <a:rPr lang="vi-VN" sz="2800">
                <a:solidFill>
                  <a:srgbClr val="002060"/>
                </a:solidFill>
                <a:latin typeface="Times New Roman" pitchFamily="18" charset="0"/>
                <a:ea typeface="Times New Roman" panose="02020603050405020304" pitchFamily="18" charset="0"/>
                <a:cs typeface="Times New Roman" pitchFamily="18" charset="0"/>
              </a:rPr>
              <a:t>- </a:t>
            </a:r>
            <a:r>
              <a:rPr lang="en-US" sz="2800">
                <a:solidFill>
                  <a:srgbClr val="002060"/>
                </a:solidFill>
                <a:effectLst/>
                <a:latin typeface="Times New Roman" pitchFamily="18" charset="0"/>
                <a:ea typeface="Times New Roman" panose="02020603050405020304" pitchFamily="18" charset="0"/>
                <a:cs typeface="Times New Roman" pitchFamily="18" charset="0"/>
              </a:rPr>
              <a:t>Chăn nuôi </a:t>
            </a:r>
            <a:r>
              <a:rPr lang="vi-VN" sz="2800">
                <a:solidFill>
                  <a:srgbClr val="002060"/>
                </a:solidFill>
                <a:effectLst/>
                <a:latin typeface="Times New Roman" pitchFamily="18" charset="0"/>
                <a:ea typeface="Times New Roman" panose="02020603050405020304" pitchFamily="18" charset="0"/>
                <a:cs typeface="Times New Roman" pitchFamily="18" charset="0"/>
              </a:rPr>
              <a:t>: </a:t>
            </a:r>
            <a:r>
              <a:rPr lang="en-US" sz="2800">
                <a:solidFill>
                  <a:srgbClr val="002060"/>
                </a:solidFill>
                <a:effectLst/>
                <a:latin typeface="Times New Roman" pitchFamily="18" charset="0"/>
                <a:ea typeface="Times New Roman" panose="02020603050405020304" pitchFamily="18" charset="0"/>
                <a:cs typeface="Times New Roman" pitchFamily="18" charset="0"/>
              </a:rPr>
              <a:t>bò, trâu, lợn; chăn nuôi bò sữa phát triển mạnh, nhất là ở Sơn La.</a:t>
            </a:r>
            <a:endParaRPr lang="en-US" sz="280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48478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a:extLst>
              <a:ext uri="{FF2B5EF4-FFF2-40B4-BE49-F238E27FC236}">
                <a16:creationId xmlns:a16="http://schemas.microsoft.com/office/drawing/2014/main" id="{39974995-309F-992B-6970-70B42EC38D77}"/>
              </a:ext>
            </a:extLst>
          </p:cNvPr>
          <p:cNvSpPr txBox="1"/>
          <p:nvPr/>
        </p:nvSpPr>
        <p:spPr>
          <a:xfrm>
            <a:off x="0" y="50520"/>
            <a:ext cx="11311460" cy="523220"/>
          </a:xfrm>
          <a:prstGeom prst="rect">
            <a:avLst/>
          </a:prstGeom>
          <a:noFill/>
        </p:spPr>
        <p:txBody>
          <a:bodyPr wrap="square" rtlCol="0">
            <a:spAutoFit/>
          </a:bodyPr>
          <a:lstStyle/>
          <a:p>
            <a:r>
              <a:rPr lang="vi-VN" sz="2400" b="1">
                <a:solidFill>
                  <a:srgbClr val="0070C0"/>
                </a:solidFill>
                <a:latin typeface="+mj-lt"/>
                <a:cs typeface="#9Slide05 Pattaya" panose="00000500000000000000" pitchFamily="2" charset="-34"/>
              </a:rPr>
              <a:t>a</a:t>
            </a:r>
            <a:r>
              <a:rPr lang="vi-VN" sz="2800" b="1">
                <a:solidFill>
                  <a:srgbClr val="0070C0"/>
                </a:solidFill>
                <a:latin typeface="+mj-lt"/>
                <a:cs typeface="#9Slide05 Pattaya" panose="00000500000000000000" pitchFamily="2" charset="-34"/>
              </a:rPr>
              <a:t>, Nông nghiệp, lâm nghiệp và thủy sản</a:t>
            </a:r>
            <a:endParaRPr lang="en-US" sz="2800" b="1" dirty="0">
              <a:solidFill>
                <a:srgbClr val="0070C0"/>
              </a:solidFill>
              <a:latin typeface="+mj-lt"/>
            </a:endParaRPr>
          </a:p>
        </p:txBody>
      </p:sp>
      <p:pic>
        <p:nvPicPr>
          <p:cNvPr id="2" name="Picture 1">
            <a:extLst>
              <a:ext uri="{FF2B5EF4-FFF2-40B4-BE49-F238E27FC236}">
                <a16:creationId xmlns:a16="http://schemas.microsoft.com/office/drawing/2014/main" id="{A801FB79-774E-EB49-ED3B-5593A6C8B8DF}"/>
              </a:ext>
            </a:extLst>
          </p:cNvPr>
          <p:cNvPicPr>
            <a:picLocks noChangeAspect="1"/>
          </p:cNvPicPr>
          <p:nvPr/>
        </p:nvPicPr>
        <p:blipFill>
          <a:blip r:embed="rId4"/>
          <a:stretch>
            <a:fillRect/>
          </a:stretch>
        </p:blipFill>
        <p:spPr>
          <a:xfrm>
            <a:off x="6198240" y="489098"/>
            <a:ext cx="6025658" cy="6145618"/>
          </a:xfrm>
          <a:prstGeom prst="rect">
            <a:avLst/>
          </a:prstGeom>
        </p:spPr>
      </p:pic>
      <p:sp>
        <p:nvSpPr>
          <p:cNvPr id="8" name="TextBox 7">
            <a:extLst>
              <a:ext uri="{FF2B5EF4-FFF2-40B4-BE49-F238E27FC236}">
                <a16:creationId xmlns:a16="http://schemas.microsoft.com/office/drawing/2014/main" id="{971CFD3B-DB96-9BEA-0E3B-69F971710B5C}"/>
              </a:ext>
            </a:extLst>
          </p:cNvPr>
          <p:cNvSpPr txBox="1"/>
          <p:nvPr/>
        </p:nvSpPr>
        <p:spPr>
          <a:xfrm>
            <a:off x="122276" y="703571"/>
            <a:ext cx="5645947" cy="1384995"/>
          </a:xfrm>
          <a:prstGeom prst="rect">
            <a:avLst/>
          </a:prstGeom>
          <a:noFill/>
        </p:spPr>
        <p:txBody>
          <a:bodyPr wrap="square">
            <a:spAutoFit/>
          </a:bodyPr>
          <a:lstStyle/>
          <a:p>
            <a:pPr algn="just"/>
            <a:r>
              <a:rPr lang="vi-VN" sz="2800">
                <a:solidFill>
                  <a:srgbClr val="002060"/>
                </a:solidFill>
                <a:latin typeface="+mj-lt"/>
                <a:ea typeface="Times New Roman" panose="02020603050405020304" pitchFamily="18" charset="0"/>
              </a:rPr>
              <a:t>- </a:t>
            </a:r>
            <a:r>
              <a:rPr lang="en-US" sz="2800">
                <a:solidFill>
                  <a:srgbClr val="002060"/>
                </a:solidFill>
                <a:effectLst/>
                <a:latin typeface="+mj-lt"/>
                <a:ea typeface="Times New Roman" panose="02020603050405020304" pitchFamily="18" charset="0"/>
              </a:rPr>
              <a:t>Chăn nuôi </a:t>
            </a:r>
            <a:r>
              <a:rPr lang="vi-VN" sz="2800">
                <a:solidFill>
                  <a:srgbClr val="002060"/>
                </a:solidFill>
                <a:effectLst/>
                <a:latin typeface="+mj-lt"/>
                <a:ea typeface="Times New Roman" panose="02020603050405020304" pitchFamily="18" charset="0"/>
              </a:rPr>
              <a:t>: </a:t>
            </a:r>
            <a:r>
              <a:rPr lang="en-US" sz="2800">
                <a:solidFill>
                  <a:srgbClr val="002060"/>
                </a:solidFill>
                <a:effectLst/>
                <a:latin typeface="+mj-lt"/>
                <a:ea typeface="Times New Roman" panose="02020603050405020304" pitchFamily="18" charset="0"/>
              </a:rPr>
              <a:t>bò, trâu, lợn; chăn nuôi bò sữa phát triển mạnh, nhất là ở Sơn La.</a:t>
            </a:r>
            <a:endParaRPr lang="en-US" sz="2800">
              <a:solidFill>
                <a:srgbClr val="002060"/>
              </a:solidFill>
              <a:latin typeface="+mj-lt"/>
            </a:endParaRPr>
          </a:p>
        </p:txBody>
      </p:sp>
      <p:pic>
        <p:nvPicPr>
          <p:cNvPr id="6" name="Picture 5">
            <a:extLst>
              <a:ext uri="{FF2B5EF4-FFF2-40B4-BE49-F238E27FC236}">
                <a16:creationId xmlns:a16="http://schemas.microsoft.com/office/drawing/2014/main" id="{158F265A-4853-CD4B-0339-43C3910E5DAA}"/>
              </a:ext>
            </a:extLst>
          </p:cNvPr>
          <p:cNvPicPr>
            <a:picLocks noChangeAspect="1"/>
          </p:cNvPicPr>
          <p:nvPr/>
        </p:nvPicPr>
        <p:blipFill>
          <a:blip r:embed="rId5"/>
          <a:stretch>
            <a:fillRect/>
          </a:stretch>
        </p:blipFill>
        <p:spPr>
          <a:xfrm>
            <a:off x="199363" y="2987749"/>
            <a:ext cx="5850564" cy="2757655"/>
          </a:xfrm>
          <a:prstGeom prst="rect">
            <a:avLst/>
          </a:prstGeom>
        </p:spPr>
      </p:pic>
    </p:spTree>
    <p:extLst>
      <p:ext uri="{BB962C8B-B14F-4D97-AF65-F5344CB8AC3E}">
        <p14:creationId xmlns:p14="http://schemas.microsoft.com/office/powerpoint/2010/main" val="21651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a:extLst>
              <a:ext uri="{FF2B5EF4-FFF2-40B4-BE49-F238E27FC236}">
                <a16:creationId xmlns:a16="http://schemas.microsoft.com/office/drawing/2014/main" id="{39974995-309F-992B-6970-70B42EC38D77}"/>
              </a:ext>
            </a:extLst>
          </p:cNvPr>
          <p:cNvSpPr txBox="1"/>
          <p:nvPr/>
        </p:nvSpPr>
        <p:spPr>
          <a:xfrm>
            <a:off x="0" y="50520"/>
            <a:ext cx="11311460" cy="523220"/>
          </a:xfrm>
          <a:prstGeom prst="rect">
            <a:avLst/>
          </a:prstGeom>
          <a:noFill/>
        </p:spPr>
        <p:txBody>
          <a:bodyPr wrap="square" rtlCol="0">
            <a:spAutoFit/>
          </a:bodyPr>
          <a:lstStyle/>
          <a:p>
            <a:r>
              <a:rPr lang="vi-VN" sz="2800" b="1">
                <a:solidFill>
                  <a:srgbClr val="0070C0"/>
                </a:solidFill>
                <a:latin typeface="Times New Roman" pitchFamily="18" charset="0"/>
                <a:cs typeface="Times New Roman" pitchFamily="18" charset="0"/>
              </a:rPr>
              <a:t>a, Nông nghiệp, lâm nghiệp và thủy sản</a:t>
            </a:r>
            <a:endParaRPr lang="en-US" sz="2800" b="1" dirty="0">
              <a:solidFill>
                <a:srgbClr val="0070C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A801FB79-774E-EB49-ED3B-5593A6C8B8DF}"/>
              </a:ext>
            </a:extLst>
          </p:cNvPr>
          <p:cNvPicPr>
            <a:picLocks noChangeAspect="1"/>
          </p:cNvPicPr>
          <p:nvPr/>
        </p:nvPicPr>
        <p:blipFill>
          <a:blip r:embed="rId4"/>
          <a:stretch>
            <a:fillRect/>
          </a:stretch>
        </p:blipFill>
        <p:spPr>
          <a:xfrm>
            <a:off x="6861103" y="512185"/>
            <a:ext cx="5233358" cy="5337544"/>
          </a:xfrm>
          <a:prstGeom prst="rect">
            <a:avLst/>
          </a:prstGeom>
        </p:spPr>
      </p:pic>
      <p:sp>
        <p:nvSpPr>
          <p:cNvPr id="9" name="TextBox 8">
            <a:extLst>
              <a:ext uri="{FF2B5EF4-FFF2-40B4-BE49-F238E27FC236}">
                <a16:creationId xmlns:a16="http://schemas.microsoft.com/office/drawing/2014/main" id="{59AC152F-165B-3C7B-BBFA-51DEB113CCEA}"/>
              </a:ext>
            </a:extLst>
          </p:cNvPr>
          <p:cNvSpPr txBox="1"/>
          <p:nvPr/>
        </p:nvSpPr>
        <p:spPr>
          <a:xfrm>
            <a:off x="174109" y="585127"/>
            <a:ext cx="6545668" cy="1384995"/>
          </a:xfrm>
          <a:prstGeom prst="rect">
            <a:avLst/>
          </a:prstGeom>
          <a:noFill/>
        </p:spPr>
        <p:txBody>
          <a:bodyPr wrap="square">
            <a:spAutoFit/>
          </a:bodyPr>
          <a:lstStyle/>
          <a:p>
            <a:pPr marL="342900" indent="-342900">
              <a:buFontTx/>
              <a:buChar char="-"/>
            </a:pPr>
            <a:r>
              <a:rPr lang="vi-VN" sz="2800">
                <a:solidFill>
                  <a:srgbClr val="002060"/>
                </a:solidFill>
                <a:effectLst/>
                <a:latin typeface="Times New Roman" pitchFamily="18" charset="0"/>
                <a:ea typeface="Times New Roman" panose="02020603050405020304" pitchFamily="18" charset="0"/>
                <a:cs typeface="Times New Roman" pitchFamily="18" charset="0"/>
              </a:rPr>
              <a:t>Lâm nghiệp:</a:t>
            </a:r>
          </a:p>
          <a:p>
            <a:r>
              <a:rPr lang="vi-VN" sz="2800">
                <a:solidFill>
                  <a:srgbClr val="002060"/>
                </a:solidFill>
                <a:latin typeface="Times New Roman" pitchFamily="18" charset="0"/>
                <a:ea typeface="Times New Roman" panose="02020603050405020304" pitchFamily="18" charset="0"/>
                <a:cs typeface="Times New Roman" pitchFamily="18" charset="0"/>
              </a:rPr>
              <a:t>+</a:t>
            </a:r>
            <a:r>
              <a:rPr lang="vi-VN" sz="2800">
                <a:solidFill>
                  <a:srgbClr val="002060"/>
                </a:solidFill>
                <a:effectLst/>
                <a:latin typeface="Times New Roman" pitchFamily="18" charset="0"/>
                <a:ea typeface="Times New Roman" panose="02020603050405020304" pitchFamily="18" charset="0"/>
                <a:cs typeface="Times New Roman" pitchFamily="18" charset="0"/>
              </a:rPr>
              <a:t> </a:t>
            </a:r>
            <a:r>
              <a:rPr lang="vi-VN" sz="2800">
                <a:solidFill>
                  <a:srgbClr val="002060"/>
                </a:solidFill>
                <a:latin typeface="Times New Roman" pitchFamily="18" charset="0"/>
                <a:ea typeface="Times New Roman" panose="02020603050405020304" pitchFamily="18" charset="0"/>
                <a:cs typeface="Times New Roman" pitchFamily="18" charset="0"/>
              </a:rPr>
              <a:t>D</a:t>
            </a:r>
            <a:r>
              <a:rPr lang="vi-VN" sz="2800">
                <a:solidFill>
                  <a:srgbClr val="002060"/>
                </a:solidFill>
                <a:effectLst/>
                <a:latin typeface="Times New Roman" pitchFamily="18" charset="0"/>
                <a:ea typeface="Times New Roman" panose="02020603050405020304" pitchFamily="18" charset="0"/>
                <a:cs typeface="Times New Roman" pitchFamily="18" charset="0"/>
              </a:rPr>
              <a:t>iện tích rừng lớn  5,4 triệu ha (36%)</a:t>
            </a:r>
            <a:r>
              <a:rPr lang="en-US" sz="2800">
                <a:solidFill>
                  <a:srgbClr val="002060"/>
                </a:solidFill>
                <a:effectLst/>
                <a:latin typeface="Times New Roman" pitchFamily="18" charset="0"/>
                <a:ea typeface="Times New Roman" panose="02020603050405020304" pitchFamily="18" charset="0"/>
                <a:cs typeface="Times New Roman" pitchFamily="18" charset="0"/>
              </a:rPr>
              <a:t>.</a:t>
            </a:r>
            <a:endParaRPr lang="vi-VN" sz="2800">
              <a:solidFill>
                <a:srgbClr val="002060"/>
              </a:solidFill>
              <a:effectLst/>
              <a:latin typeface="Times New Roman" pitchFamily="18" charset="0"/>
              <a:ea typeface="Times New Roman" panose="02020603050405020304" pitchFamily="18" charset="0"/>
              <a:cs typeface="Times New Roman" pitchFamily="18" charset="0"/>
            </a:endParaRPr>
          </a:p>
          <a:p>
            <a:r>
              <a:rPr lang="vi-VN" sz="2800">
                <a:solidFill>
                  <a:srgbClr val="002060"/>
                </a:solidFill>
                <a:effectLst/>
                <a:latin typeface="Times New Roman" pitchFamily="18" charset="0"/>
                <a:ea typeface="Times New Roman" panose="02020603050405020304" pitchFamily="18" charset="0"/>
                <a:cs typeface="Times New Roman" pitchFamily="18" charset="0"/>
              </a:rPr>
              <a:t>+ </a:t>
            </a:r>
            <a:r>
              <a:rPr lang="en-US" sz="2800">
                <a:solidFill>
                  <a:srgbClr val="002060"/>
                </a:solidFill>
                <a:effectLst/>
                <a:latin typeface="Times New Roman" pitchFamily="18" charset="0"/>
                <a:ea typeface="Times New Roman" panose="02020603050405020304" pitchFamily="18" charset="0"/>
                <a:cs typeface="Times New Roman" pitchFamily="18" charset="0"/>
              </a:rPr>
              <a:t>Sản lượng gỗ khai thác ngày càng tăng</a:t>
            </a:r>
            <a:endParaRPr lang="en-US" sz="2400">
              <a:solidFill>
                <a:srgbClr val="00206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9C7C0A9C-5685-1F47-6E63-1ACA6F351DAE}"/>
              </a:ext>
            </a:extLst>
          </p:cNvPr>
          <p:cNvPicPr>
            <a:picLocks noChangeAspect="1"/>
          </p:cNvPicPr>
          <p:nvPr/>
        </p:nvPicPr>
        <p:blipFill rotWithShape="1">
          <a:blip r:embed="rId5"/>
          <a:srcRect l="2464" r="1535"/>
          <a:stretch/>
        </p:blipFill>
        <p:spPr>
          <a:xfrm>
            <a:off x="44671" y="3180957"/>
            <a:ext cx="6784533" cy="2564477"/>
          </a:xfrm>
          <a:prstGeom prst="rect">
            <a:avLst/>
          </a:prstGeom>
        </p:spPr>
      </p:pic>
      <p:sp>
        <p:nvSpPr>
          <p:cNvPr id="11" name="TextBox 10">
            <a:extLst>
              <a:ext uri="{FF2B5EF4-FFF2-40B4-BE49-F238E27FC236}">
                <a16:creationId xmlns:a16="http://schemas.microsoft.com/office/drawing/2014/main" id="{7FB40BC7-98F1-8E43-A201-9C45B712CE7A}"/>
              </a:ext>
            </a:extLst>
          </p:cNvPr>
          <p:cNvSpPr txBox="1"/>
          <p:nvPr/>
        </p:nvSpPr>
        <p:spPr>
          <a:xfrm>
            <a:off x="142209" y="2043064"/>
            <a:ext cx="6577567" cy="1384995"/>
          </a:xfrm>
          <a:prstGeom prst="rect">
            <a:avLst/>
          </a:prstGeom>
          <a:noFill/>
        </p:spPr>
        <p:txBody>
          <a:bodyPr wrap="square">
            <a:spAutoFit/>
          </a:bodyPr>
          <a:lstStyle/>
          <a:p>
            <a:pPr marL="342900" indent="-342900">
              <a:buFontTx/>
              <a:buChar char="-"/>
            </a:pPr>
            <a:r>
              <a:rPr lang="vi-VN" sz="2800">
                <a:solidFill>
                  <a:srgbClr val="002060"/>
                </a:solidFill>
                <a:effectLst/>
                <a:latin typeface="Times New Roman" pitchFamily="18" charset="0"/>
                <a:ea typeface="Times New Roman" panose="02020603050405020304" pitchFamily="18" charset="0"/>
                <a:cs typeface="Times New Roman" pitchFamily="18" charset="0"/>
              </a:rPr>
              <a:t>Thủy sản:</a:t>
            </a:r>
          </a:p>
          <a:p>
            <a:r>
              <a:rPr lang="vi-VN" sz="2800">
                <a:solidFill>
                  <a:srgbClr val="002060"/>
                </a:solidFill>
                <a:latin typeface="Times New Roman" pitchFamily="18" charset="0"/>
                <a:ea typeface="Times New Roman" panose="02020603050405020304" pitchFamily="18" charset="0"/>
                <a:cs typeface="Times New Roman" pitchFamily="18" charset="0"/>
              </a:rPr>
              <a:t>+</a:t>
            </a:r>
            <a:r>
              <a:rPr lang="vi-VN" sz="2800">
                <a:solidFill>
                  <a:srgbClr val="002060"/>
                </a:solidFill>
                <a:effectLst/>
                <a:latin typeface="Times New Roman" pitchFamily="18" charset="0"/>
                <a:ea typeface="Times New Roman" panose="02020603050405020304" pitchFamily="18" charset="0"/>
                <a:cs typeface="Times New Roman" pitchFamily="18" charset="0"/>
              </a:rPr>
              <a:t> </a:t>
            </a:r>
            <a:r>
              <a:rPr lang="en-US" sz="2800">
                <a:solidFill>
                  <a:srgbClr val="002060"/>
                </a:solidFill>
                <a:latin typeface="Times New Roman" pitchFamily="18" charset="0"/>
                <a:cs typeface="Times New Roman" pitchFamily="18" charset="0"/>
              </a:rPr>
              <a:t>Khai thác và nuôi trồng trên sông, hồ được phát triển</a:t>
            </a:r>
          </a:p>
        </p:txBody>
      </p:sp>
      <p:sp>
        <p:nvSpPr>
          <p:cNvPr id="4" name="Arrow: Striped Right 3">
            <a:hlinkClick r:id="rId6" action="ppaction://hlinksldjump"/>
            <a:extLst>
              <a:ext uri="{FF2B5EF4-FFF2-40B4-BE49-F238E27FC236}">
                <a16:creationId xmlns:a16="http://schemas.microsoft.com/office/drawing/2014/main" id="{DE8EA5FF-DA9F-E4B2-07C9-DFF7BD76B1B8}"/>
              </a:ext>
            </a:extLst>
          </p:cNvPr>
          <p:cNvSpPr/>
          <p:nvPr/>
        </p:nvSpPr>
        <p:spPr>
          <a:xfrm rot="10800000" flipV="1">
            <a:off x="0" y="6318747"/>
            <a:ext cx="591552" cy="48873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0B16D94-9E5B-00A4-A708-67DE9308B62D}"/>
              </a:ext>
            </a:extLst>
          </p:cNvPr>
          <p:cNvSpPr txBox="1"/>
          <p:nvPr/>
        </p:nvSpPr>
        <p:spPr>
          <a:xfrm>
            <a:off x="-3397703" y="3145073"/>
            <a:ext cx="3259874" cy="830997"/>
          </a:xfrm>
          <a:prstGeom prst="rect">
            <a:avLst/>
          </a:prstGeom>
          <a:noFill/>
        </p:spPr>
        <p:txBody>
          <a:bodyPr wrap="square" rtlCol="0">
            <a:spAutoFit/>
          </a:bodyPr>
          <a:lstStyle/>
          <a:p>
            <a:pPr algn="just"/>
            <a:r>
              <a:rPr lang="vi-VN" sz="2400">
                <a:solidFill>
                  <a:srgbClr val="FF0000"/>
                </a:solidFill>
                <a:latin typeface="Times New Roman" pitchFamily="18" charset="0"/>
                <a:cs typeface="Times New Roman" pitchFamily="18" charset="0"/>
              </a:rPr>
              <a:t>Bấm vào mũi tên để quay về nấc thang tc</a:t>
            </a:r>
            <a:endParaRPr lang="en-US" sz="24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97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A1996-5D93-6D7E-7DC9-F2D8A8D114E3}"/>
              </a:ext>
            </a:extLst>
          </p:cNvPr>
          <p:cNvSpPr/>
          <p:nvPr/>
        </p:nvSpPr>
        <p:spPr>
          <a:xfrm>
            <a:off x="137160" y="762952"/>
            <a:ext cx="7350318" cy="5332095"/>
          </a:xfrm>
          <a:custGeom>
            <a:avLst/>
            <a:gdLst>
              <a:gd name="connsiteX0" fmla="*/ 0 w 7350318"/>
              <a:gd name="connsiteY0" fmla="*/ 0 h 5332095"/>
              <a:gd name="connsiteX1" fmla="*/ 491906 w 7350318"/>
              <a:gd name="connsiteY1" fmla="*/ 0 h 5332095"/>
              <a:gd name="connsiteX2" fmla="*/ 836805 w 7350318"/>
              <a:gd name="connsiteY2" fmla="*/ 0 h 5332095"/>
              <a:gd name="connsiteX3" fmla="*/ 1549221 w 7350318"/>
              <a:gd name="connsiteY3" fmla="*/ 0 h 5332095"/>
              <a:gd name="connsiteX4" fmla="*/ 2041127 w 7350318"/>
              <a:gd name="connsiteY4" fmla="*/ 0 h 5332095"/>
              <a:gd name="connsiteX5" fmla="*/ 2533033 w 7350318"/>
              <a:gd name="connsiteY5" fmla="*/ 0 h 5332095"/>
              <a:gd name="connsiteX6" fmla="*/ 3245448 w 7350318"/>
              <a:gd name="connsiteY6" fmla="*/ 0 h 5332095"/>
              <a:gd name="connsiteX7" fmla="*/ 3663851 w 7350318"/>
              <a:gd name="connsiteY7" fmla="*/ 0 h 5332095"/>
              <a:gd name="connsiteX8" fmla="*/ 4376266 w 7350318"/>
              <a:gd name="connsiteY8" fmla="*/ 0 h 5332095"/>
              <a:gd name="connsiteX9" fmla="*/ 5088682 w 7350318"/>
              <a:gd name="connsiteY9" fmla="*/ 0 h 5332095"/>
              <a:gd name="connsiteX10" fmla="*/ 5654091 w 7350318"/>
              <a:gd name="connsiteY10" fmla="*/ 0 h 5332095"/>
              <a:gd name="connsiteX11" fmla="*/ 6366506 w 7350318"/>
              <a:gd name="connsiteY11" fmla="*/ 0 h 5332095"/>
              <a:gd name="connsiteX12" fmla="*/ 6858412 w 7350318"/>
              <a:gd name="connsiteY12" fmla="*/ 0 h 5332095"/>
              <a:gd name="connsiteX13" fmla="*/ 7350318 w 7350318"/>
              <a:gd name="connsiteY13" fmla="*/ 0 h 5332095"/>
              <a:gd name="connsiteX14" fmla="*/ 7350318 w 7350318"/>
              <a:gd name="connsiteY14" fmla="*/ 645776 h 5332095"/>
              <a:gd name="connsiteX15" fmla="*/ 7350318 w 7350318"/>
              <a:gd name="connsiteY15" fmla="*/ 1238231 h 5332095"/>
              <a:gd name="connsiteX16" fmla="*/ 7350318 w 7350318"/>
              <a:gd name="connsiteY16" fmla="*/ 1830686 h 5332095"/>
              <a:gd name="connsiteX17" fmla="*/ 7350318 w 7350318"/>
              <a:gd name="connsiteY17" fmla="*/ 2476462 h 5332095"/>
              <a:gd name="connsiteX18" fmla="*/ 7350318 w 7350318"/>
              <a:gd name="connsiteY18" fmla="*/ 3122238 h 5332095"/>
              <a:gd name="connsiteX19" fmla="*/ 7350318 w 7350318"/>
              <a:gd name="connsiteY19" fmla="*/ 3768014 h 5332095"/>
              <a:gd name="connsiteX20" fmla="*/ 7350318 w 7350318"/>
              <a:gd name="connsiteY20" fmla="*/ 4200506 h 5332095"/>
              <a:gd name="connsiteX21" fmla="*/ 7350318 w 7350318"/>
              <a:gd name="connsiteY21" fmla="*/ 4686319 h 5332095"/>
              <a:gd name="connsiteX22" fmla="*/ 7350318 w 7350318"/>
              <a:gd name="connsiteY22" fmla="*/ 5332095 h 5332095"/>
              <a:gd name="connsiteX23" fmla="*/ 6858412 w 7350318"/>
              <a:gd name="connsiteY23" fmla="*/ 5332095 h 5332095"/>
              <a:gd name="connsiteX24" fmla="*/ 6293003 w 7350318"/>
              <a:gd name="connsiteY24" fmla="*/ 5332095 h 5332095"/>
              <a:gd name="connsiteX25" fmla="*/ 5948103 w 7350318"/>
              <a:gd name="connsiteY25" fmla="*/ 5332095 h 5332095"/>
              <a:gd name="connsiteX26" fmla="*/ 5603204 w 7350318"/>
              <a:gd name="connsiteY26" fmla="*/ 5332095 h 5332095"/>
              <a:gd name="connsiteX27" fmla="*/ 5037795 w 7350318"/>
              <a:gd name="connsiteY27" fmla="*/ 5332095 h 5332095"/>
              <a:gd name="connsiteX28" fmla="*/ 4619392 w 7350318"/>
              <a:gd name="connsiteY28" fmla="*/ 5332095 h 5332095"/>
              <a:gd name="connsiteX29" fmla="*/ 3980480 w 7350318"/>
              <a:gd name="connsiteY29" fmla="*/ 5332095 h 5332095"/>
              <a:gd name="connsiteX30" fmla="*/ 3562077 w 7350318"/>
              <a:gd name="connsiteY30" fmla="*/ 5332095 h 5332095"/>
              <a:gd name="connsiteX31" fmla="*/ 2923165 w 7350318"/>
              <a:gd name="connsiteY31" fmla="*/ 5332095 h 5332095"/>
              <a:gd name="connsiteX32" fmla="*/ 2578265 w 7350318"/>
              <a:gd name="connsiteY32" fmla="*/ 5332095 h 5332095"/>
              <a:gd name="connsiteX33" fmla="*/ 1939353 w 7350318"/>
              <a:gd name="connsiteY33" fmla="*/ 5332095 h 5332095"/>
              <a:gd name="connsiteX34" fmla="*/ 1520950 w 7350318"/>
              <a:gd name="connsiteY34" fmla="*/ 5332095 h 5332095"/>
              <a:gd name="connsiteX35" fmla="*/ 1176051 w 7350318"/>
              <a:gd name="connsiteY35" fmla="*/ 5332095 h 5332095"/>
              <a:gd name="connsiteX36" fmla="*/ 757648 w 7350318"/>
              <a:gd name="connsiteY36" fmla="*/ 5332095 h 5332095"/>
              <a:gd name="connsiteX37" fmla="*/ 0 w 7350318"/>
              <a:gd name="connsiteY37" fmla="*/ 5332095 h 5332095"/>
              <a:gd name="connsiteX38" fmla="*/ 0 w 7350318"/>
              <a:gd name="connsiteY38" fmla="*/ 4846282 h 5332095"/>
              <a:gd name="connsiteX39" fmla="*/ 0 w 7350318"/>
              <a:gd name="connsiteY39" fmla="*/ 4413790 h 5332095"/>
              <a:gd name="connsiteX40" fmla="*/ 0 w 7350318"/>
              <a:gd name="connsiteY40" fmla="*/ 3981298 h 5332095"/>
              <a:gd name="connsiteX41" fmla="*/ 0 w 7350318"/>
              <a:gd name="connsiteY41" fmla="*/ 3335522 h 5332095"/>
              <a:gd name="connsiteX42" fmla="*/ 0 w 7350318"/>
              <a:gd name="connsiteY42" fmla="*/ 2903030 h 5332095"/>
              <a:gd name="connsiteX43" fmla="*/ 0 w 7350318"/>
              <a:gd name="connsiteY43" fmla="*/ 2310575 h 5332095"/>
              <a:gd name="connsiteX44" fmla="*/ 0 w 7350318"/>
              <a:gd name="connsiteY44" fmla="*/ 1824761 h 5332095"/>
              <a:gd name="connsiteX45" fmla="*/ 0 w 7350318"/>
              <a:gd name="connsiteY45" fmla="*/ 1232306 h 5332095"/>
              <a:gd name="connsiteX46" fmla="*/ 0 w 7350318"/>
              <a:gd name="connsiteY46" fmla="*/ 639851 h 5332095"/>
              <a:gd name="connsiteX47" fmla="*/ 0 w 7350318"/>
              <a:gd name="connsiteY47" fmla="*/ 0 h 533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50318" h="5332095" extrusionOk="0">
                <a:moveTo>
                  <a:pt x="0" y="0"/>
                </a:moveTo>
                <a:cubicBezTo>
                  <a:pt x="119002" y="-36364"/>
                  <a:pt x="308640" y="14966"/>
                  <a:pt x="491906" y="0"/>
                </a:cubicBezTo>
                <a:cubicBezTo>
                  <a:pt x="675172" y="-14966"/>
                  <a:pt x="765265" y="15055"/>
                  <a:pt x="836805" y="0"/>
                </a:cubicBezTo>
                <a:cubicBezTo>
                  <a:pt x="908345" y="-15055"/>
                  <a:pt x="1204233" y="70208"/>
                  <a:pt x="1549221" y="0"/>
                </a:cubicBezTo>
                <a:cubicBezTo>
                  <a:pt x="1894209" y="-70208"/>
                  <a:pt x="1889977" y="5615"/>
                  <a:pt x="2041127" y="0"/>
                </a:cubicBezTo>
                <a:cubicBezTo>
                  <a:pt x="2192277" y="-5615"/>
                  <a:pt x="2313251" y="4551"/>
                  <a:pt x="2533033" y="0"/>
                </a:cubicBezTo>
                <a:cubicBezTo>
                  <a:pt x="2752815" y="-4551"/>
                  <a:pt x="2907608" y="42480"/>
                  <a:pt x="3245448" y="0"/>
                </a:cubicBezTo>
                <a:cubicBezTo>
                  <a:pt x="3583288" y="-42480"/>
                  <a:pt x="3464235" y="36570"/>
                  <a:pt x="3663851" y="0"/>
                </a:cubicBezTo>
                <a:cubicBezTo>
                  <a:pt x="3863467" y="-36570"/>
                  <a:pt x="4181772" y="4678"/>
                  <a:pt x="4376266" y="0"/>
                </a:cubicBezTo>
                <a:cubicBezTo>
                  <a:pt x="4570760" y="-4678"/>
                  <a:pt x="4795720" y="50283"/>
                  <a:pt x="5088682" y="0"/>
                </a:cubicBezTo>
                <a:cubicBezTo>
                  <a:pt x="5381644" y="-50283"/>
                  <a:pt x="5510272" y="34736"/>
                  <a:pt x="5654091" y="0"/>
                </a:cubicBezTo>
                <a:cubicBezTo>
                  <a:pt x="5797910" y="-34736"/>
                  <a:pt x="6038768" y="71270"/>
                  <a:pt x="6366506" y="0"/>
                </a:cubicBezTo>
                <a:cubicBezTo>
                  <a:pt x="6694244" y="-71270"/>
                  <a:pt x="6751467" y="15707"/>
                  <a:pt x="6858412" y="0"/>
                </a:cubicBezTo>
                <a:cubicBezTo>
                  <a:pt x="6965357" y="-15707"/>
                  <a:pt x="7247209" y="7819"/>
                  <a:pt x="7350318" y="0"/>
                </a:cubicBezTo>
                <a:cubicBezTo>
                  <a:pt x="7365031" y="160090"/>
                  <a:pt x="7336964" y="378784"/>
                  <a:pt x="7350318" y="645776"/>
                </a:cubicBezTo>
                <a:cubicBezTo>
                  <a:pt x="7363672" y="912768"/>
                  <a:pt x="7331953" y="946400"/>
                  <a:pt x="7350318" y="1238231"/>
                </a:cubicBezTo>
                <a:cubicBezTo>
                  <a:pt x="7368683" y="1530063"/>
                  <a:pt x="7345442" y="1626392"/>
                  <a:pt x="7350318" y="1830686"/>
                </a:cubicBezTo>
                <a:cubicBezTo>
                  <a:pt x="7355194" y="2034980"/>
                  <a:pt x="7347295" y="2190328"/>
                  <a:pt x="7350318" y="2476462"/>
                </a:cubicBezTo>
                <a:cubicBezTo>
                  <a:pt x="7353341" y="2762596"/>
                  <a:pt x="7280326" y="2801318"/>
                  <a:pt x="7350318" y="3122238"/>
                </a:cubicBezTo>
                <a:cubicBezTo>
                  <a:pt x="7420310" y="3443158"/>
                  <a:pt x="7315016" y="3470733"/>
                  <a:pt x="7350318" y="3768014"/>
                </a:cubicBezTo>
                <a:cubicBezTo>
                  <a:pt x="7385620" y="4065295"/>
                  <a:pt x="7317051" y="3994289"/>
                  <a:pt x="7350318" y="4200506"/>
                </a:cubicBezTo>
                <a:cubicBezTo>
                  <a:pt x="7383585" y="4406723"/>
                  <a:pt x="7323741" y="4520706"/>
                  <a:pt x="7350318" y="4686319"/>
                </a:cubicBezTo>
                <a:cubicBezTo>
                  <a:pt x="7376895" y="4851932"/>
                  <a:pt x="7343567" y="5107938"/>
                  <a:pt x="7350318" y="5332095"/>
                </a:cubicBezTo>
                <a:cubicBezTo>
                  <a:pt x="7205665" y="5341848"/>
                  <a:pt x="7062879" y="5331310"/>
                  <a:pt x="6858412" y="5332095"/>
                </a:cubicBezTo>
                <a:cubicBezTo>
                  <a:pt x="6653945" y="5332880"/>
                  <a:pt x="6415704" y="5285175"/>
                  <a:pt x="6293003" y="5332095"/>
                </a:cubicBezTo>
                <a:cubicBezTo>
                  <a:pt x="6170302" y="5379015"/>
                  <a:pt x="6087818" y="5324655"/>
                  <a:pt x="5948103" y="5332095"/>
                </a:cubicBezTo>
                <a:cubicBezTo>
                  <a:pt x="5808388" y="5339535"/>
                  <a:pt x="5687161" y="5305811"/>
                  <a:pt x="5603204" y="5332095"/>
                </a:cubicBezTo>
                <a:cubicBezTo>
                  <a:pt x="5519247" y="5358379"/>
                  <a:pt x="5292079" y="5312687"/>
                  <a:pt x="5037795" y="5332095"/>
                </a:cubicBezTo>
                <a:cubicBezTo>
                  <a:pt x="4783511" y="5351503"/>
                  <a:pt x="4731895" y="5298683"/>
                  <a:pt x="4619392" y="5332095"/>
                </a:cubicBezTo>
                <a:cubicBezTo>
                  <a:pt x="4506889" y="5365507"/>
                  <a:pt x="4274499" y="5271492"/>
                  <a:pt x="3980480" y="5332095"/>
                </a:cubicBezTo>
                <a:cubicBezTo>
                  <a:pt x="3686461" y="5392698"/>
                  <a:pt x="3728840" y="5323547"/>
                  <a:pt x="3562077" y="5332095"/>
                </a:cubicBezTo>
                <a:cubicBezTo>
                  <a:pt x="3395314" y="5340643"/>
                  <a:pt x="3077117" y="5264946"/>
                  <a:pt x="2923165" y="5332095"/>
                </a:cubicBezTo>
                <a:cubicBezTo>
                  <a:pt x="2769213" y="5399244"/>
                  <a:pt x="2728423" y="5317517"/>
                  <a:pt x="2578265" y="5332095"/>
                </a:cubicBezTo>
                <a:cubicBezTo>
                  <a:pt x="2428107" y="5346673"/>
                  <a:pt x="2257710" y="5303251"/>
                  <a:pt x="1939353" y="5332095"/>
                </a:cubicBezTo>
                <a:cubicBezTo>
                  <a:pt x="1620996" y="5360939"/>
                  <a:pt x="1658607" y="5301918"/>
                  <a:pt x="1520950" y="5332095"/>
                </a:cubicBezTo>
                <a:cubicBezTo>
                  <a:pt x="1383293" y="5362272"/>
                  <a:pt x="1299326" y="5295871"/>
                  <a:pt x="1176051" y="5332095"/>
                </a:cubicBezTo>
                <a:cubicBezTo>
                  <a:pt x="1052776" y="5368319"/>
                  <a:pt x="854468" y="5282877"/>
                  <a:pt x="757648" y="5332095"/>
                </a:cubicBezTo>
                <a:cubicBezTo>
                  <a:pt x="660828" y="5381313"/>
                  <a:pt x="316804" y="5310287"/>
                  <a:pt x="0" y="5332095"/>
                </a:cubicBezTo>
                <a:cubicBezTo>
                  <a:pt x="-51185" y="5174577"/>
                  <a:pt x="38148" y="4988038"/>
                  <a:pt x="0" y="4846282"/>
                </a:cubicBezTo>
                <a:cubicBezTo>
                  <a:pt x="-38148" y="4704526"/>
                  <a:pt x="46494" y="4534063"/>
                  <a:pt x="0" y="4413790"/>
                </a:cubicBezTo>
                <a:cubicBezTo>
                  <a:pt x="-46494" y="4293517"/>
                  <a:pt x="46033" y="4164916"/>
                  <a:pt x="0" y="3981298"/>
                </a:cubicBezTo>
                <a:cubicBezTo>
                  <a:pt x="-46033" y="3797680"/>
                  <a:pt x="26851" y="3487479"/>
                  <a:pt x="0" y="3335522"/>
                </a:cubicBezTo>
                <a:cubicBezTo>
                  <a:pt x="-26851" y="3183565"/>
                  <a:pt x="28951" y="3042540"/>
                  <a:pt x="0" y="2903030"/>
                </a:cubicBezTo>
                <a:cubicBezTo>
                  <a:pt x="-28951" y="2763520"/>
                  <a:pt x="70284" y="2434763"/>
                  <a:pt x="0" y="2310575"/>
                </a:cubicBezTo>
                <a:cubicBezTo>
                  <a:pt x="-70284" y="2186388"/>
                  <a:pt x="32621" y="1943959"/>
                  <a:pt x="0" y="1824761"/>
                </a:cubicBezTo>
                <a:cubicBezTo>
                  <a:pt x="-32621" y="1705563"/>
                  <a:pt x="45873" y="1488685"/>
                  <a:pt x="0" y="1232306"/>
                </a:cubicBezTo>
                <a:cubicBezTo>
                  <a:pt x="-45873" y="975927"/>
                  <a:pt x="22410" y="779286"/>
                  <a:pt x="0" y="639851"/>
                </a:cubicBezTo>
                <a:cubicBezTo>
                  <a:pt x="-22410" y="500416"/>
                  <a:pt x="76109" y="264027"/>
                  <a:pt x="0" y="0"/>
                </a:cubicBezTo>
                <a:close/>
              </a:path>
            </a:pathLst>
          </a:custGeom>
          <a:noFill/>
          <a:ln w="9525">
            <a:solidFill>
              <a:schemeClr val="accent4">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BCBA3AB-0DB1-EEDD-18EA-F60675840398}"/>
              </a:ext>
            </a:extLst>
          </p:cNvPr>
          <p:cNvSpPr txBox="1"/>
          <p:nvPr/>
        </p:nvSpPr>
        <p:spPr>
          <a:xfrm>
            <a:off x="-1905" y="885824"/>
            <a:ext cx="7350318" cy="4834721"/>
          </a:xfrm>
          <a:prstGeom prst="rect">
            <a:avLst/>
          </a:prstGeom>
          <a:noFill/>
        </p:spPr>
        <p:txBody>
          <a:bodyPr wrap="square">
            <a:spAutoFit/>
          </a:bodyPr>
          <a:lstStyle/>
          <a:p>
            <a:pPr marL="177165" marR="73025" indent="-6350" algn="just">
              <a:lnSpc>
                <a:spcPct val="112000"/>
              </a:lnSpc>
              <a:spcAft>
                <a:spcPts val="500"/>
              </a:spcAft>
            </a:pPr>
            <a:r>
              <a:rPr lang="en-US" sz="2400" kern="100">
                <a:solidFill>
                  <a:srgbClr val="5429F3"/>
                </a:solidFill>
                <a:effectLst/>
                <a:latin typeface="Times New Roman" pitchFamily="18" charset="0"/>
                <a:ea typeface="Times New Roman" panose="02020603050405020304" pitchFamily="18" charset="0"/>
                <a:cs typeface="Times New Roman" pitchFamily="18" charset="0"/>
              </a:rPr>
              <a:t>1. Cho biết </a:t>
            </a:r>
            <a:r>
              <a:rPr lang="en-US" sz="2400" kern="100">
                <a:solidFill>
                  <a:srgbClr val="FE5468"/>
                </a:solidFill>
                <a:effectLst/>
                <a:latin typeface="Times New Roman" pitchFamily="18" charset="0"/>
                <a:ea typeface="Times New Roman" panose="02020603050405020304" pitchFamily="18" charset="0"/>
                <a:cs typeface="Times New Roman" pitchFamily="18" charset="0"/>
              </a:rPr>
              <a:t>các ngành công nghiệp </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thế mạnh của vùng.</a:t>
            </a:r>
          </a:p>
          <a:p>
            <a:pPr marL="177165" marR="73025" indent="-6350" algn="just">
              <a:lnSpc>
                <a:spcPct val="112000"/>
              </a:lnSpc>
              <a:spcAft>
                <a:spcPts val="500"/>
              </a:spcAft>
            </a:pPr>
            <a:r>
              <a:rPr lang="en-US" sz="2400" kern="100">
                <a:solidFill>
                  <a:srgbClr val="5429F3"/>
                </a:solidFill>
                <a:effectLst/>
                <a:latin typeface="Times New Roman" pitchFamily="18" charset="0"/>
                <a:ea typeface="Times New Roman" panose="02020603050405020304" pitchFamily="18" charset="0"/>
                <a:cs typeface="Times New Roman" pitchFamily="18" charset="0"/>
              </a:rPr>
              <a:t>………………………………………………………………………………………………..</a:t>
            </a:r>
            <a:r>
              <a:rPr lang="vi-VN" sz="2400" kern="100">
                <a:solidFill>
                  <a:srgbClr val="5429F3"/>
                </a:solidFill>
                <a:effectLst/>
                <a:latin typeface="Times New Roman" pitchFamily="18" charset="0"/>
                <a:ea typeface="Times New Roman" panose="02020603050405020304" pitchFamily="18" charset="0"/>
                <a:cs typeface="Times New Roman" pitchFamily="18" charset="0"/>
              </a:rPr>
              <a:t>...........................</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 ……………</a:t>
            </a:r>
            <a:r>
              <a:rPr lang="vi-VN" sz="2400" kern="100">
                <a:solidFill>
                  <a:srgbClr val="5429F3"/>
                </a:solidFill>
                <a:effectLst/>
                <a:latin typeface="Times New Roman" pitchFamily="18" charset="0"/>
                <a:ea typeface="Times New Roman" panose="02020603050405020304" pitchFamily="18" charset="0"/>
                <a:cs typeface="Times New Roman" pitchFamily="18" charset="0"/>
              </a:rPr>
              <a:t>.........................................................................................................................................</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a:p>
            <a:pPr marL="177165" marR="73025" indent="-6350" algn="just">
              <a:lnSpc>
                <a:spcPct val="112000"/>
              </a:lnSpc>
              <a:spcAft>
                <a:spcPts val="500"/>
              </a:spcAft>
            </a:pPr>
            <a:r>
              <a:rPr lang="vi-VN" sz="2400" kern="100">
                <a:solidFill>
                  <a:srgbClr val="5429F3"/>
                </a:solidFill>
                <a:latin typeface="Times New Roman" pitchFamily="18" charset="0"/>
                <a:ea typeface="Times New Roman" panose="02020603050405020304" pitchFamily="18" charset="0"/>
                <a:cs typeface="Times New Roman" pitchFamily="18" charset="0"/>
              </a:rPr>
              <a:t>2.</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 Trình bày sự phát triển và phân bố các ngàn</a:t>
            </a:r>
            <a:r>
              <a:rPr lang="vi-VN" sz="2400" kern="100">
                <a:solidFill>
                  <a:srgbClr val="5429F3"/>
                </a:solidFill>
                <a:effectLst/>
                <a:latin typeface="Times New Roman" pitchFamily="18" charset="0"/>
                <a:ea typeface="Times New Roman" panose="02020603050405020304" pitchFamily="18" charset="0"/>
                <a:cs typeface="Times New Roman" pitchFamily="18" charset="0"/>
              </a:rPr>
              <a:t> trên</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a:p>
            <a:pPr marL="177165" marR="73025" indent="-6350" algn="just">
              <a:lnSpc>
                <a:spcPct val="112000"/>
              </a:lnSpc>
              <a:spcAft>
                <a:spcPts val="500"/>
              </a:spcAft>
            </a:pPr>
            <a:r>
              <a:rPr lang="en-US" sz="2400" kern="100">
                <a:solidFill>
                  <a:srgbClr val="5429F3"/>
                </a:solidFill>
                <a:latin typeface="Times New Roman" pitchFamily="18" charset="0"/>
                <a:ea typeface="Times New Roman" panose="02020603050405020304" pitchFamily="18" charset="0"/>
                <a:cs typeface="Times New Roman" pitchFamily="18" charset="0"/>
              </a:rPr>
              <a:t>……………………………………………………………………………………………………………………………………………………………………………………………………………………………………………………………...............................</a:t>
            </a:r>
            <a:r>
              <a:rPr lang="vi-VN" sz="2400" kern="100">
                <a:solidFill>
                  <a:srgbClr val="5429F3"/>
                </a:solidFill>
                <a:latin typeface="Times New Roman" pitchFamily="18" charset="0"/>
                <a:ea typeface="Times New Roman" panose="02020603050405020304" pitchFamily="18" charset="0"/>
                <a:cs typeface="Times New Roman" pitchFamily="18" charset="0"/>
              </a:rPr>
              <a:t>......................</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p:txBody>
      </p:sp>
      <p:sp>
        <p:nvSpPr>
          <p:cNvPr id="9" name="Rectangle 8">
            <a:extLst>
              <a:ext uri="{FF2B5EF4-FFF2-40B4-BE49-F238E27FC236}">
                <a16:creationId xmlns:a16="http://schemas.microsoft.com/office/drawing/2014/main" id="{FC959C6F-52DA-0028-C150-D7FF953EFECF}"/>
              </a:ext>
            </a:extLst>
          </p:cNvPr>
          <p:cNvSpPr/>
          <p:nvPr/>
        </p:nvSpPr>
        <p:spPr>
          <a:xfrm>
            <a:off x="7765774" y="762952"/>
            <a:ext cx="4289066" cy="5332095"/>
          </a:xfrm>
          <a:custGeom>
            <a:avLst/>
            <a:gdLst>
              <a:gd name="connsiteX0" fmla="*/ 0 w 4289066"/>
              <a:gd name="connsiteY0" fmla="*/ 0 h 5332095"/>
              <a:gd name="connsiteX1" fmla="*/ 493243 w 4289066"/>
              <a:gd name="connsiteY1" fmla="*/ 0 h 5332095"/>
              <a:gd name="connsiteX2" fmla="*/ 900704 w 4289066"/>
              <a:gd name="connsiteY2" fmla="*/ 0 h 5332095"/>
              <a:gd name="connsiteX3" fmla="*/ 1522618 w 4289066"/>
              <a:gd name="connsiteY3" fmla="*/ 0 h 5332095"/>
              <a:gd name="connsiteX4" fmla="*/ 2015861 w 4289066"/>
              <a:gd name="connsiteY4" fmla="*/ 0 h 5332095"/>
              <a:gd name="connsiteX5" fmla="*/ 2509104 w 4289066"/>
              <a:gd name="connsiteY5" fmla="*/ 0 h 5332095"/>
              <a:gd name="connsiteX6" fmla="*/ 3131018 w 4289066"/>
              <a:gd name="connsiteY6" fmla="*/ 0 h 5332095"/>
              <a:gd name="connsiteX7" fmla="*/ 3581370 w 4289066"/>
              <a:gd name="connsiteY7" fmla="*/ 0 h 5332095"/>
              <a:gd name="connsiteX8" fmla="*/ 4289066 w 4289066"/>
              <a:gd name="connsiteY8" fmla="*/ 0 h 5332095"/>
              <a:gd name="connsiteX9" fmla="*/ 4289066 w 4289066"/>
              <a:gd name="connsiteY9" fmla="*/ 699097 h 5332095"/>
              <a:gd name="connsiteX10" fmla="*/ 4289066 w 4289066"/>
              <a:gd name="connsiteY10" fmla="*/ 1184910 h 5332095"/>
              <a:gd name="connsiteX11" fmla="*/ 4289066 w 4289066"/>
              <a:gd name="connsiteY11" fmla="*/ 1777365 h 5332095"/>
              <a:gd name="connsiteX12" fmla="*/ 4289066 w 4289066"/>
              <a:gd name="connsiteY12" fmla="*/ 2423141 h 5332095"/>
              <a:gd name="connsiteX13" fmla="*/ 4289066 w 4289066"/>
              <a:gd name="connsiteY13" fmla="*/ 2855633 h 5332095"/>
              <a:gd name="connsiteX14" fmla="*/ 4289066 w 4289066"/>
              <a:gd name="connsiteY14" fmla="*/ 3448088 h 5332095"/>
              <a:gd name="connsiteX15" fmla="*/ 4289066 w 4289066"/>
              <a:gd name="connsiteY15" fmla="*/ 4040543 h 5332095"/>
              <a:gd name="connsiteX16" fmla="*/ 4289066 w 4289066"/>
              <a:gd name="connsiteY16" fmla="*/ 4632998 h 5332095"/>
              <a:gd name="connsiteX17" fmla="*/ 4289066 w 4289066"/>
              <a:gd name="connsiteY17" fmla="*/ 5332095 h 5332095"/>
              <a:gd name="connsiteX18" fmla="*/ 3710042 w 4289066"/>
              <a:gd name="connsiteY18" fmla="*/ 5332095 h 5332095"/>
              <a:gd name="connsiteX19" fmla="*/ 3302581 w 4289066"/>
              <a:gd name="connsiteY19" fmla="*/ 5332095 h 5332095"/>
              <a:gd name="connsiteX20" fmla="*/ 2852229 w 4289066"/>
              <a:gd name="connsiteY20" fmla="*/ 5332095 h 5332095"/>
              <a:gd name="connsiteX21" fmla="*/ 2230314 w 4289066"/>
              <a:gd name="connsiteY21" fmla="*/ 5332095 h 5332095"/>
              <a:gd name="connsiteX22" fmla="*/ 1694181 w 4289066"/>
              <a:gd name="connsiteY22" fmla="*/ 5332095 h 5332095"/>
              <a:gd name="connsiteX23" fmla="*/ 1243829 w 4289066"/>
              <a:gd name="connsiteY23" fmla="*/ 5332095 h 5332095"/>
              <a:gd name="connsiteX24" fmla="*/ 707696 w 4289066"/>
              <a:gd name="connsiteY24" fmla="*/ 5332095 h 5332095"/>
              <a:gd name="connsiteX25" fmla="*/ 0 w 4289066"/>
              <a:gd name="connsiteY25" fmla="*/ 5332095 h 5332095"/>
              <a:gd name="connsiteX26" fmla="*/ 0 w 4289066"/>
              <a:gd name="connsiteY26" fmla="*/ 4899603 h 5332095"/>
              <a:gd name="connsiteX27" fmla="*/ 0 w 4289066"/>
              <a:gd name="connsiteY27" fmla="*/ 4253827 h 5332095"/>
              <a:gd name="connsiteX28" fmla="*/ 0 w 4289066"/>
              <a:gd name="connsiteY28" fmla="*/ 3768014 h 5332095"/>
              <a:gd name="connsiteX29" fmla="*/ 0 w 4289066"/>
              <a:gd name="connsiteY29" fmla="*/ 3068917 h 5332095"/>
              <a:gd name="connsiteX30" fmla="*/ 0 w 4289066"/>
              <a:gd name="connsiteY30" fmla="*/ 2529783 h 5332095"/>
              <a:gd name="connsiteX31" fmla="*/ 0 w 4289066"/>
              <a:gd name="connsiteY31" fmla="*/ 2097291 h 5332095"/>
              <a:gd name="connsiteX32" fmla="*/ 0 w 4289066"/>
              <a:gd name="connsiteY32" fmla="*/ 1451515 h 5332095"/>
              <a:gd name="connsiteX33" fmla="*/ 0 w 4289066"/>
              <a:gd name="connsiteY33" fmla="*/ 965702 h 5332095"/>
              <a:gd name="connsiteX34" fmla="*/ 0 w 4289066"/>
              <a:gd name="connsiteY34" fmla="*/ 0 h 533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89066" h="5332095" extrusionOk="0">
                <a:moveTo>
                  <a:pt x="0" y="0"/>
                </a:moveTo>
                <a:cubicBezTo>
                  <a:pt x="131369" y="-31165"/>
                  <a:pt x="350063" y="46714"/>
                  <a:pt x="493243" y="0"/>
                </a:cubicBezTo>
                <a:cubicBezTo>
                  <a:pt x="636423" y="-46714"/>
                  <a:pt x="724446" y="20600"/>
                  <a:pt x="900704" y="0"/>
                </a:cubicBezTo>
                <a:cubicBezTo>
                  <a:pt x="1076962" y="-20600"/>
                  <a:pt x="1264120" y="56278"/>
                  <a:pt x="1522618" y="0"/>
                </a:cubicBezTo>
                <a:cubicBezTo>
                  <a:pt x="1781116" y="-56278"/>
                  <a:pt x="1809463" y="35764"/>
                  <a:pt x="2015861" y="0"/>
                </a:cubicBezTo>
                <a:cubicBezTo>
                  <a:pt x="2222259" y="-35764"/>
                  <a:pt x="2324145" y="22354"/>
                  <a:pt x="2509104" y="0"/>
                </a:cubicBezTo>
                <a:cubicBezTo>
                  <a:pt x="2694063" y="-22354"/>
                  <a:pt x="2883225" y="56734"/>
                  <a:pt x="3131018" y="0"/>
                </a:cubicBezTo>
                <a:cubicBezTo>
                  <a:pt x="3378811" y="-56734"/>
                  <a:pt x="3474726" y="53125"/>
                  <a:pt x="3581370" y="0"/>
                </a:cubicBezTo>
                <a:cubicBezTo>
                  <a:pt x="3688014" y="-53125"/>
                  <a:pt x="3974957" y="81729"/>
                  <a:pt x="4289066" y="0"/>
                </a:cubicBezTo>
                <a:cubicBezTo>
                  <a:pt x="4367300" y="258177"/>
                  <a:pt x="4219078" y="494095"/>
                  <a:pt x="4289066" y="699097"/>
                </a:cubicBezTo>
                <a:cubicBezTo>
                  <a:pt x="4359054" y="904099"/>
                  <a:pt x="4278566" y="970064"/>
                  <a:pt x="4289066" y="1184910"/>
                </a:cubicBezTo>
                <a:cubicBezTo>
                  <a:pt x="4299566" y="1399756"/>
                  <a:pt x="4234377" y="1625076"/>
                  <a:pt x="4289066" y="1777365"/>
                </a:cubicBezTo>
                <a:cubicBezTo>
                  <a:pt x="4343755" y="1929655"/>
                  <a:pt x="4285096" y="2116391"/>
                  <a:pt x="4289066" y="2423141"/>
                </a:cubicBezTo>
                <a:cubicBezTo>
                  <a:pt x="4293036" y="2729891"/>
                  <a:pt x="4254893" y="2682582"/>
                  <a:pt x="4289066" y="2855633"/>
                </a:cubicBezTo>
                <a:cubicBezTo>
                  <a:pt x="4323239" y="3028684"/>
                  <a:pt x="4252059" y="3209062"/>
                  <a:pt x="4289066" y="3448088"/>
                </a:cubicBezTo>
                <a:cubicBezTo>
                  <a:pt x="4326073" y="3687114"/>
                  <a:pt x="4270701" y="3748712"/>
                  <a:pt x="4289066" y="4040543"/>
                </a:cubicBezTo>
                <a:cubicBezTo>
                  <a:pt x="4307431" y="4332375"/>
                  <a:pt x="4284190" y="4428704"/>
                  <a:pt x="4289066" y="4632998"/>
                </a:cubicBezTo>
                <a:cubicBezTo>
                  <a:pt x="4293942" y="4837292"/>
                  <a:pt x="4279687" y="5139662"/>
                  <a:pt x="4289066" y="5332095"/>
                </a:cubicBezTo>
                <a:cubicBezTo>
                  <a:pt x="4068419" y="5375739"/>
                  <a:pt x="3969093" y="5331536"/>
                  <a:pt x="3710042" y="5332095"/>
                </a:cubicBezTo>
                <a:cubicBezTo>
                  <a:pt x="3450991" y="5332654"/>
                  <a:pt x="3469110" y="5328607"/>
                  <a:pt x="3302581" y="5332095"/>
                </a:cubicBezTo>
                <a:cubicBezTo>
                  <a:pt x="3136052" y="5335583"/>
                  <a:pt x="3015575" y="5298787"/>
                  <a:pt x="2852229" y="5332095"/>
                </a:cubicBezTo>
                <a:cubicBezTo>
                  <a:pt x="2688883" y="5365403"/>
                  <a:pt x="2374134" y="5276729"/>
                  <a:pt x="2230314" y="5332095"/>
                </a:cubicBezTo>
                <a:cubicBezTo>
                  <a:pt x="2086494" y="5387461"/>
                  <a:pt x="1854453" y="5270418"/>
                  <a:pt x="1694181" y="5332095"/>
                </a:cubicBezTo>
                <a:cubicBezTo>
                  <a:pt x="1533909" y="5393772"/>
                  <a:pt x="1367793" y="5328090"/>
                  <a:pt x="1243829" y="5332095"/>
                </a:cubicBezTo>
                <a:cubicBezTo>
                  <a:pt x="1119865" y="5336100"/>
                  <a:pt x="850175" y="5283774"/>
                  <a:pt x="707696" y="5332095"/>
                </a:cubicBezTo>
                <a:cubicBezTo>
                  <a:pt x="565217" y="5380416"/>
                  <a:pt x="265578" y="5274916"/>
                  <a:pt x="0" y="5332095"/>
                </a:cubicBezTo>
                <a:cubicBezTo>
                  <a:pt x="-14315" y="5145441"/>
                  <a:pt x="46077" y="5102128"/>
                  <a:pt x="0" y="4899603"/>
                </a:cubicBezTo>
                <a:cubicBezTo>
                  <a:pt x="-46077" y="4697078"/>
                  <a:pt x="22077" y="4566953"/>
                  <a:pt x="0" y="4253827"/>
                </a:cubicBezTo>
                <a:cubicBezTo>
                  <a:pt x="-22077" y="3940701"/>
                  <a:pt x="56292" y="3881103"/>
                  <a:pt x="0" y="3768014"/>
                </a:cubicBezTo>
                <a:cubicBezTo>
                  <a:pt x="-56292" y="3654925"/>
                  <a:pt x="75313" y="3352378"/>
                  <a:pt x="0" y="3068917"/>
                </a:cubicBezTo>
                <a:cubicBezTo>
                  <a:pt x="-75313" y="2785456"/>
                  <a:pt x="39210" y="2668328"/>
                  <a:pt x="0" y="2529783"/>
                </a:cubicBezTo>
                <a:cubicBezTo>
                  <a:pt x="-39210" y="2391238"/>
                  <a:pt x="33159" y="2205612"/>
                  <a:pt x="0" y="2097291"/>
                </a:cubicBezTo>
                <a:cubicBezTo>
                  <a:pt x="-33159" y="1988970"/>
                  <a:pt x="67772" y="1678158"/>
                  <a:pt x="0" y="1451515"/>
                </a:cubicBezTo>
                <a:cubicBezTo>
                  <a:pt x="-67772" y="1224872"/>
                  <a:pt x="29446" y="1123063"/>
                  <a:pt x="0" y="965702"/>
                </a:cubicBezTo>
                <a:cubicBezTo>
                  <a:pt x="-29446" y="808341"/>
                  <a:pt x="8535" y="239927"/>
                  <a:pt x="0" y="0"/>
                </a:cubicBezTo>
                <a:close/>
              </a:path>
            </a:pathLst>
          </a:custGeom>
          <a:noFill/>
          <a:ln w="9525">
            <a:solidFill>
              <a:schemeClr val="accent4">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F70F174-E21C-6607-0760-BBBF365B3CF4}"/>
              </a:ext>
            </a:extLst>
          </p:cNvPr>
          <p:cNvSpPr txBox="1"/>
          <p:nvPr/>
        </p:nvSpPr>
        <p:spPr>
          <a:xfrm>
            <a:off x="7765774" y="1069924"/>
            <a:ext cx="4161183" cy="5120120"/>
          </a:xfrm>
          <a:prstGeom prst="rect">
            <a:avLst/>
          </a:prstGeom>
          <a:noFill/>
        </p:spPr>
        <p:txBody>
          <a:bodyPr wrap="square">
            <a:spAutoFit/>
          </a:bodyPr>
          <a:lstStyle/>
          <a:p>
            <a:pPr marL="177165" marR="73025" indent="-6350" algn="just">
              <a:lnSpc>
                <a:spcPct val="112000"/>
              </a:lnSpc>
              <a:spcAft>
                <a:spcPts val="500"/>
              </a:spcAft>
            </a:pPr>
            <a:r>
              <a:rPr lang="en-US" sz="2400" kern="100">
                <a:solidFill>
                  <a:srgbClr val="5429F3"/>
                </a:solidFill>
                <a:latin typeface="Times New Roman" pitchFamily="18" charset="0"/>
                <a:ea typeface="Times New Roman" panose="02020603050405020304" pitchFamily="18" charset="0"/>
                <a:cs typeface="Times New Roman" pitchFamily="18" charset="0"/>
              </a:rPr>
              <a:t>2. </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Cho biết </a:t>
            </a:r>
            <a:r>
              <a:rPr lang="en-US" sz="2400" kern="100">
                <a:solidFill>
                  <a:srgbClr val="FE5468"/>
                </a:solidFill>
                <a:effectLst/>
                <a:latin typeface="Times New Roman" pitchFamily="18" charset="0"/>
                <a:ea typeface="Times New Roman" panose="02020603050405020304" pitchFamily="18" charset="0"/>
                <a:cs typeface="Times New Roman" pitchFamily="18" charset="0"/>
              </a:rPr>
              <a:t>các trung tâm công nghiệp</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 của vùng </a:t>
            </a:r>
            <a:r>
              <a:rPr lang="vi-VN" sz="2400" kern="100">
                <a:solidFill>
                  <a:srgbClr val="5429F3"/>
                </a:solidFill>
                <a:effectLst/>
                <a:latin typeface="Times New Roman" pitchFamily="18" charset="0"/>
                <a:ea typeface="Times New Roman" panose="02020603050405020304" pitchFamily="18" charset="0"/>
                <a:cs typeface="Times New Roman" pitchFamily="18" charset="0"/>
              </a:rPr>
              <a:t>và nêu các ngành công nghiệp đặc trưng của các trung tâm</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a:p>
            <a:pPr marL="177165" marR="73025" indent="-6350" algn="just">
              <a:lnSpc>
                <a:spcPct val="112000"/>
              </a:lnSpc>
              <a:spcAft>
                <a:spcPts val="500"/>
              </a:spcAft>
            </a:pPr>
            <a:r>
              <a:rPr lang="en-US" sz="2400" kern="100">
                <a:solidFill>
                  <a:srgbClr val="5429F3"/>
                </a:solidFill>
                <a:effectLst/>
                <a:latin typeface="Times New Roman" pitchFamily="18" charset="0"/>
                <a:ea typeface="Times New Roman" panose="02020603050405020304" pitchFamily="18" charset="0"/>
                <a:cs typeface="Times New Roman" pitchFamily="18" charset="0"/>
              </a:rPr>
              <a:t>……………………................................................................................................................................</a:t>
            </a:r>
            <a:r>
              <a:rPr lang="vi-VN" sz="2400" kern="100">
                <a:solidFill>
                  <a:srgbClr val="5429F3"/>
                </a:solidFill>
                <a:effectLst/>
                <a:latin typeface="Times New Roman" pitchFamily="18" charset="0"/>
                <a:ea typeface="Times New Roman" panose="02020603050405020304" pitchFamily="18" charset="0"/>
                <a:cs typeface="Times New Roman" pitchFamily="18" charset="0"/>
              </a:rPr>
              <a:t>..............................................................................................................................................................................................................................</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p:txBody>
      </p:sp>
      <p:sp>
        <p:nvSpPr>
          <p:cNvPr id="12" name="Rectangle 11">
            <a:extLst>
              <a:ext uri="{FF2B5EF4-FFF2-40B4-BE49-F238E27FC236}">
                <a16:creationId xmlns:a16="http://schemas.microsoft.com/office/drawing/2014/main" id="{E65E56C0-CBD6-355A-8927-813056DF5106}"/>
              </a:ext>
            </a:extLst>
          </p:cNvPr>
          <p:cNvSpPr/>
          <p:nvPr/>
        </p:nvSpPr>
        <p:spPr>
          <a:xfrm>
            <a:off x="1862866" y="859737"/>
            <a:ext cx="3331434" cy="473763"/>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1</a:t>
            </a:r>
            <a:endParaRPr lang="en-US" sz="2800" b="1">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5EB2D280-E4FF-A9FF-DC4B-F67D88A1A6F7}"/>
              </a:ext>
            </a:extLst>
          </p:cNvPr>
          <p:cNvSpPr/>
          <p:nvPr/>
        </p:nvSpPr>
        <p:spPr>
          <a:xfrm>
            <a:off x="9817987" y="1069924"/>
            <a:ext cx="2009465" cy="412152"/>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2</a:t>
            </a:r>
            <a:endParaRPr lang="en-US" sz="2800" b="1">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33911064-4330-C737-B915-81A9852899E9}"/>
              </a:ext>
            </a:extLst>
          </p:cNvPr>
          <p:cNvSpPr/>
          <p:nvPr/>
        </p:nvSpPr>
        <p:spPr>
          <a:xfrm>
            <a:off x="7975966" y="1488076"/>
            <a:ext cx="1742517" cy="412152"/>
          </a:xfrm>
          <a:prstGeom prst="rect">
            <a:avLst/>
          </a:prstGeom>
          <a:solidFill>
            <a:schemeClr val="bg1"/>
          </a:solidFill>
          <a:ln w="31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itchFamily="18" charset="0"/>
                <a:cs typeface="Times New Roman" pitchFamily="18" charset="0"/>
              </a:rPr>
              <a:t>2</a:t>
            </a:r>
            <a:endParaRPr lang="en-US" sz="2800" b="1">
              <a:solidFill>
                <a:srgbClr val="FF000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9543F777-0445-5AA5-4CFF-34438E2F9158}"/>
              </a:ext>
            </a:extLst>
          </p:cNvPr>
          <p:cNvSpPr/>
          <p:nvPr/>
        </p:nvSpPr>
        <p:spPr>
          <a:xfrm>
            <a:off x="91440" y="6126480"/>
            <a:ext cx="12009120" cy="70866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002060"/>
                </a:solidFill>
                <a:latin typeface="Times New Roman" pitchFamily="18" charset="0"/>
                <a:cs typeface="Times New Roman" pitchFamily="18" charset="0"/>
              </a:rPr>
              <a:t>Lớp:…………………………………..Nhóm………………………Thành viên:…………………………………………………………………......</a:t>
            </a:r>
          </a:p>
          <a:p>
            <a:r>
              <a:rPr lang="en-US">
                <a:solidFill>
                  <a:srgbClr val="002060"/>
                </a:solidFill>
                <a:latin typeface="Times New Roman" pitchFamily="18" charset="0"/>
                <a:cs typeface="Times New Roman" pitchFamily="18" charset="0"/>
              </a:rPr>
              <a:t>…………………………………...........................................................................................................................................</a:t>
            </a:r>
          </a:p>
        </p:txBody>
      </p:sp>
      <p:sp>
        <p:nvSpPr>
          <p:cNvPr id="16" name="TextBox 15">
            <a:hlinkClick r:id="rId3" action="ppaction://hlinksldjump"/>
            <a:extLst>
              <a:ext uri="{FF2B5EF4-FFF2-40B4-BE49-F238E27FC236}">
                <a16:creationId xmlns:a16="http://schemas.microsoft.com/office/drawing/2014/main" id="{A20473DC-99CA-87C5-AEFC-E5181B2A6A2C}"/>
              </a:ext>
            </a:extLst>
          </p:cNvPr>
          <p:cNvSpPr txBox="1"/>
          <p:nvPr/>
        </p:nvSpPr>
        <p:spPr>
          <a:xfrm>
            <a:off x="4679907" y="40339"/>
            <a:ext cx="4701742" cy="646331"/>
          </a:xfrm>
          <a:prstGeom prst="rect">
            <a:avLst/>
          </a:prstGeom>
          <a:noFill/>
        </p:spPr>
        <p:txBody>
          <a:bodyPr wrap="square" rtlCol="0">
            <a:spAutoFit/>
          </a:bodyPr>
          <a:lstStyle/>
          <a:p>
            <a:r>
              <a:rPr lang="en-US" sz="3600">
                <a:solidFill>
                  <a:srgbClr val="C00000"/>
                </a:solidFill>
                <a:latin typeface="Times New Roman" pitchFamily="18" charset="0"/>
                <a:cs typeface="Times New Roman" pitchFamily="18" charset="0"/>
              </a:rPr>
              <a:t>Nấc thang</a:t>
            </a:r>
            <a:r>
              <a:rPr lang="vi-VN" sz="3600">
                <a:solidFill>
                  <a:srgbClr val="C00000"/>
                </a:solidFill>
                <a:latin typeface="Times New Roman" pitchFamily="18" charset="0"/>
                <a:cs typeface="Times New Roman" pitchFamily="18" charset="0"/>
              </a:rPr>
              <a:t> 3</a:t>
            </a:r>
            <a:endParaRPr lang="en-US" sz="3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7931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BDE4"/>
        </a:solidFill>
        <a:effectLst/>
      </p:bgPr>
    </p:bg>
    <p:spTree>
      <p:nvGrpSpPr>
        <p:cNvPr id="1" name=""/>
        <p:cNvGrpSpPr/>
        <p:nvPr/>
      </p:nvGrpSpPr>
      <p:grpSpPr>
        <a:xfrm>
          <a:off x="0" y="0"/>
          <a:ext cx="0" cy="0"/>
          <a:chOff x="0" y="0"/>
          <a:chExt cx="0" cy="0"/>
        </a:xfrm>
      </p:grpSpPr>
      <p:sp>
        <p:nvSpPr>
          <p:cNvPr id="14" name="Freeform: Shape 18">
            <a:extLst>
              <a:ext uri="{FF2B5EF4-FFF2-40B4-BE49-F238E27FC236}">
                <a16:creationId xmlns:a16="http://schemas.microsoft.com/office/drawing/2014/main" id="{0C023742-CFD9-4149-A464-38618F8C7A4A}"/>
              </a:ext>
            </a:extLst>
          </p:cNvPr>
          <p:cNvSpPr/>
          <p:nvPr/>
        </p:nvSpPr>
        <p:spPr>
          <a:xfrm>
            <a:off x="0" y="0"/>
            <a:ext cx="5355377" cy="7051430"/>
          </a:xfrm>
          <a:custGeom>
            <a:avLst/>
            <a:gdLst>
              <a:gd name="connsiteX0" fmla="*/ 0 w 5167341"/>
              <a:gd name="connsiteY0" fmla="*/ 0 h 6858000"/>
              <a:gd name="connsiteX1" fmla="*/ 2110154 w 5167341"/>
              <a:gd name="connsiteY1" fmla="*/ 0 h 6858000"/>
              <a:gd name="connsiteX2" fmla="*/ 5167341 w 5167341"/>
              <a:gd name="connsiteY2" fmla="*/ 6858000 h 6858000"/>
              <a:gd name="connsiteX3" fmla="*/ 2110154 w 5167341"/>
              <a:gd name="connsiteY3" fmla="*/ 6858000 h 6858000"/>
              <a:gd name="connsiteX4" fmla="*/ 0 w 51673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41" h="6858000">
                <a:moveTo>
                  <a:pt x="0" y="0"/>
                </a:moveTo>
                <a:lnTo>
                  <a:pt x="2110154" y="0"/>
                </a:lnTo>
                <a:lnTo>
                  <a:pt x="5167341" y="6858000"/>
                </a:lnTo>
                <a:lnTo>
                  <a:pt x="2110154" y="6858000"/>
                </a:lnTo>
                <a:lnTo>
                  <a:pt x="0" y="6858000"/>
                </a:lnTo>
                <a:close/>
              </a:path>
            </a:pathLst>
          </a:custGeom>
          <a:blipFill>
            <a:blip r:embed="rId2"/>
            <a:srcRect/>
            <a:stretch>
              <a:fillRect l="-27071" t="204" r="-102263" b="2624"/>
            </a:stretch>
          </a:bli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Times New Roman" pitchFamily="18" charset="0"/>
              <a:ea typeface="#9Slide03 Roboto" panose="02000000000000000000" pitchFamily="2" charset="0"/>
              <a:cs typeface="Times New Roman" pitchFamily="18" charset="0"/>
            </a:endParaRPr>
          </a:p>
        </p:txBody>
      </p:sp>
      <p:grpSp>
        <p:nvGrpSpPr>
          <p:cNvPr id="15" name="Group 14">
            <a:extLst>
              <a:ext uri="{FF2B5EF4-FFF2-40B4-BE49-F238E27FC236}">
                <a16:creationId xmlns:a16="http://schemas.microsoft.com/office/drawing/2014/main" id="{B050FB4A-A3C9-4E2B-90E2-154D139D7AA7}"/>
              </a:ext>
            </a:extLst>
          </p:cNvPr>
          <p:cNvGrpSpPr/>
          <p:nvPr/>
        </p:nvGrpSpPr>
        <p:grpSpPr>
          <a:xfrm>
            <a:off x="10443283" y="-1298748"/>
            <a:ext cx="2756911" cy="2154530"/>
            <a:chOff x="9837179" y="-1247554"/>
            <a:chExt cx="2756911" cy="2154530"/>
          </a:xfrm>
        </p:grpSpPr>
        <p:sp>
          <p:nvSpPr>
            <p:cNvPr id="16" name="Oval 15">
              <a:extLst>
                <a:ext uri="{FF2B5EF4-FFF2-40B4-BE49-F238E27FC236}">
                  <a16:creationId xmlns:a16="http://schemas.microsoft.com/office/drawing/2014/main" id="{1CE58374-1E04-4FFC-8B04-9BA144E80B96}"/>
                </a:ext>
              </a:extLst>
            </p:cNvPr>
            <p:cNvSpPr/>
            <p:nvPr/>
          </p:nvSpPr>
          <p:spPr>
            <a:xfrm>
              <a:off x="10476532" y="-1247554"/>
              <a:ext cx="2117558" cy="2117558"/>
            </a:xfrm>
            <a:prstGeom prst="ellipse">
              <a:avLst/>
            </a:prstGeom>
            <a:no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Times New Roman" pitchFamily="18" charset="0"/>
                <a:ea typeface="#9Slide03 Roboto" panose="02000000000000000000" pitchFamily="2" charset="0"/>
                <a:cs typeface="Times New Roman" pitchFamily="18" charset="0"/>
              </a:endParaRPr>
            </a:p>
          </p:txBody>
        </p:sp>
        <p:sp>
          <p:nvSpPr>
            <p:cNvPr id="17" name="Oval 16">
              <a:extLst>
                <a:ext uri="{FF2B5EF4-FFF2-40B4-BE49-F238E27FC236}">
                  <a16:creationId xmlns:a16="http://schemas.microsoft.com/office/drawing/2014/main" id="{5DC69F50-CC55-4BCC-AF97-21EEF682FA60}"/>
                </a:ext>
              </a:extLst>
            </p:cNvPr>
            <p:cNvSpPr/>
            <p:nvPr/>
          </p:nvSpPr>
          <p:spPr>
            <a:xfrm>
              <a:off x="9837179" y="203290"/>
              <a:ext cx="310057" cy="310057"/>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Times New Roman" pitchFamily="18" charset="0"/>
                <a:ea typeface="#9Slide03 Roboto" panose="02000000000000000000" pitchFamily="2" charset="0"/>
                <a:cs typeface="Times New Roman" pitchFamily="18" charset="0"/>
              </a:endParaRPr>
            </a:p>
          </p:txBody>
        </p:sp>
        <p:sp>
          <p:nvSpPr>
            <p:cNvPr id="18" name="Oval 17">
              <a:extLst>
                <a:ext uri="{FF2B5EF4-FFF2-40B4-BE49-F238E27FC236}">
                  <a16:creationId xmlns:a16="http://schemas.microsoft.com/office/drawing/2014/main" id="{610C8BA6-202D-48E8-82A4-129C01DC26BE}"/>
                </a:ext>
              </a:extLst>
            </p:cNvPr>
            <p:cNvSpPr/>
            <p:nvPr/>
          </p:nvSpPr>
          <p:spPr>
            <a:xfrm>
              <a:off x="10424247" y="802406"/>
              <a:ext cx="104570" cy="104570"/>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Times New Roman" pitchFamily="18" charset="0"/>
                <a:ea typeface="#9Slide03 Roboto" panose="02000000000000000000" pitchFamily="2" charset="0"/>
                <a:cs typeface="Times New Roman" pitchFamily="18" charset="0"/>
              </a:endParaRPr>
            </a:p>
          </p:txBody>
        </p:sp>
      </p:grpSp>
      <p:sp>
        <p:nvSpPr>
          <p:cNvPr id="19" name="TextBox 18">
            <a:extLst>
              <a:ext uri="{FF2B5EF4-FFF2-40B4-BE49-F238E27FC236}">
                <a16:creationId xmlns:a16="http://schemas.microsoft.com/office/drawing/2014/main" id="{53C9F5D0-2F42-4FE4-A848-6072A4E6BEB8}"/>
              </a:ext>
            </a:extLst>
          </p:cNvPr>
          <p:cNvSpPr txBox="1"/>
          <p:nvPr/>
        </p:nvSpPr>
        <p:spPr>
          <a:xfrm>
            <a:off x="5493957" y="391210"/>
            <a:ext cx="6103081" cy="830997"/>
          </a:xfrm>
          <a:prstGeom prst="rect">
            <a:avLst/>
          </a:prstGeom>
          <a:noFill/>
        </p:spPr>
        <p:txBody>
          <a:bodyPr wrap="none" rtlCol="0">
            <a:spAutoFit/>
          </a:bodyPr>
          <a:lstStyle/>
          <a:p>
            <a:r>
              <a:rPr lang="en-US" sz="4800" b="1" dirty="0">
                <a:solidFill>
                  <a:srgbClr val="FF0000"/>
                </a:solidFill>
                <a:latin typeface="Times New Roman" pitchFamily="18" charset="0"/>
                <a:ea typeface="#9Slide03 Roboto Medium" panose="02000000000000000000" pitchFamily="2" charset="0"/>
                <a:cs typeface="Times New Roman" pitchFamily="18" charset="0"/>
              </a:rPr>
              <a:t>MỤC TIÊU BÀI HỌC</a:t>
            </a:r>
          </a:p>
        </p:txBody>
      </p:sp>
      <p:grpSp>
        <p:nvGrpSpPr>
          <p:cNvPr id="27" name="Group 26">
            <a:extLst>
              <a:ext uri="{FF2B5EF4-FFF2-40B4-BE49-F238E27FC236}">
                <a16:creationId xmlns:a16="http://schemas.microsoft.com/office/drawing/2014/main" id="{F7B6F82E-6100-E9D2-CFB4-D6DF3A3F3DCC}"/>
              </a:ext>
            </a:extLst>
          </p:cNvPr>
          <p:cNvGrpSpPr/>
          <p:nvPr/>
        </p:nvGrpSpPr>
        <p:grpSpPr>
          <a:xfrm>
            <a:off x="3638123" y="1875348"/>
            <a:ext cx="7736020" cy="1539362"/>
            <a:chOff x="4243913" y="3381757"/>
            <a:chExt cx="7736020" cy="1539362"/>
          </a:xfrm>
        </p:grpSpPr>
        <p:grpSp>
          <p:nvGrpSpPr>
            <p:cNvPr id="6" name="Group 5">
              <a:extLst>
                <a:ext uri="{FF2B5EF4-FFF2-40B4-BE49-F238E27FC236}">
                  <a16:creationId xmlns:a16="http://schemas.microsoft.com/office/drawing/2014/main" id="{FECD2A28-7623-45D3-8541-78977219878F}"/>
                </a:ext>
              </a:extLst>
            </p:cNvPr>
            <p:cNvGrpSpPr/>
            <p:nvPr/>
          </p:nvGrpSpPr>
          <p:grpSpPr>
            <a:xfrm>
              <a:off x="4243913" y="3381757"/>
              <a:ext cx="7736020" cy="1539362"/>
              <a:chOff x="4004997" y="2688790"/>
              <a:chExt cx="7163182" cy="1251043"/>
            </a:xfrm>
            <a:solidFill>
              <a:srgbClr val="FFFF99">
                <a:alpha val="95686"/>
              </a:srgbClr>
            </a:solidFill>
          </p:grpSpPr>
          <p:sp>
            <p:nvSpPr>
              <p:cNvPr id="7" name="Rectangle: Rounded Corners 22">
                <a:extLst>
                  <a:ext uri="{FF2B5EF4-FFF2-40B4-BE49-F238E27FC236}">
                    <a16:creationId xmlns:a16="http://schemas.microsoft.com/office/drawing/2014/main" id="{87FC3C18-8EBE-4D85-8C96-EA1A4D3D6F61}"/>
                  </a:ext>
                </a:extLst>
              </p:cNvPr>
              <p:cNvSpPr/>
              <p:nvPr/>
            </p:nvSpPr>
            <p:spPr>
              <a:xfrm>
                <a:off x="4772157" y="2688790"/>
                <a:ext cx="6396022" cy="1251043"/>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Times New Roman" pitchFamily="18" charset="0"/>
                  <a:ea typeface="#9Slide03 Roboto Medium" panose="02000000000000000000" pitchFamily="2" charset="0"/>
                  <a:cs typeface="Times New Roman" pitchFamily="18" charset="0"/>
                </a:endParaRPr>
              </a:p>
            </p:txBody>
          </p:sp>
          <p:sp>
            <p:nvSpPr>
              <p:cNvPr id="9" name="Arrow: Right 12">
                <a:extLst>
                  <a:ext uri="{FF2B5EF4-FFF2-40B4-BE49-F238E27FC236}">
                    <a16:creationId xmlns:a16="http://schemas.microsoft.com/office/drawing/2014/main" id="{E2AF0407-B0ED-4F44-986C-78BA1F00E228}"/>
                  </a:ext>
                </a:extLst>
              </p:cNvPr>
              <p:cNvSpPr/>
              <p:nvPr/>
            </p:nvSpPr>
            <p:spPr>
              <a:xfrm>
                <a:off x="4004997" y="3231997"/>
                <a:ext cx="388533" cy="396568"/>
              </a:xfrm>
              <a:prstGeom prst="rightArrow">
                <a:avLst/>
              </a:prstGeom>
              <a:grp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Times New Roman" pitchFamily="18" charset="0"/>
                  <a:ea typeface="#9Slide03 Roboto Medium" panose="02000000000000000000" pitchFamily="2" charset="0"/>
                  <a:cs typeface="Times New Roman" pitchFamily="18" charset="0"/>
                </a:endParaRPr>
              </a:p>
            </p:txBody>
          </p:sp>
        </p:grpSp>
        <p:sp>
          <p:nvSpPr>
            <p:cNvPr id="21" name="Rectangle 20"/>
            <p:cNvSpPr/>
            <p:nvPr/>
          </p:nvSpPr>
          <p:spPr>
            <a:xfrm>
              <a:off x="4999439" y="3461790"/>
              <a:ext cx="6968860" cy="1384995"/>
            </a:xfrm>
            <a:prstGeom prst="rect">
              <a:avLst/>
            </a:prstGeom>
          </p:spPr>
          <p:txBody>
            <a:bodyPr wrap="square">
              <a:spAutoFit/>
            </a:bodyPr>
            <a:lstStyle/>
            <a:p>
              <a:pPr marL="285750" indent="-285750" algn="just">
                <a:buFontTx/>
                <a:buChar char="-"/>
              </a:pPr>
              <a:r>
                <a:rPr lang="en-US" sz="2800">
                  <a:solidFill>
                    <a:srgbClr val="0000CC"/>
                  </a:solidFill>
                  <a:effectLst/>
                  <a:latin typeface="Times New Roman" pitchFamily="18" charset="0"/>
                  <a:ea typeface="Aptos" panose="020B0004020202020204" pitchFamily="34" charset="0"/>
                  <a:cs typeface="Times New Roman" pitchFamily="18" charset="0"/>
                </a:rPr>
                <a:t>Nhận xét được đặc điểm nổi bật về thành phần dân tộc, phân bố dân cư và chất lượng cuộc sống dân cư.</a:t>
              </a:r>
            </a:p>
          </p:txBody>
        </p:sp>
      </p:grpSp>
      <p:grpSp>
        <p:nvGrpSpPr>
          <p:cNvPr id="28" name="Group 27">
            <a:extLst>
              <a:ext uri="{FF2B5EF4-FFF2-40B4-BE49-F238E27FC236}">
                <a16:creationId xmlns:a16="http://schemas.microsoft.com/office/drawing/2014/main" id="{45D71AB6-703E-6514-81D3-E95F307716C7}"/>
              </a:ext>
            </a:extLst>
          </p:cNvPr>
          <p:cNvGrpSpPr/>
          <p:nvPr/>
        </p:nvGrpSpPr>
        <p:grpSpPr>
          <a:xfrm>
            <a:off x="4393649" y="4079376"/>
            <a:ext cx="7155637" cy="1287982"/>
            <a:chOff x="4823837" y="5240789"/>
            <a:chExt cx="7155637" cy="1287982"/>
          </a:xfrm>
        </p:grpSpPr>
        <p:grpSp>
          <p:nvGrpSpPr>
            <p:cNvPr id="20" name="Group 19">
              <a:extLst>
                <a:ext uri="{FF2B5EF4-FFF2-40B4-BE49-F238E27FC236}">
                  <a16:creationId xmlns:a16="http://schemas.microsoft.com/office/drawing/2014/main" id="{ADF3AF46-0A43-AD24-2458-96FEB30E142A}"/>
                </a:ext>
              </a:extLst>
            </p:cNvPr>
            <p:cNvGrpSpPr/>
            <p:nvPr/>
          </p:nvGrpSpPr>
          <p:grpSpPr>
            <a:xfrm>
              <a:off x="4823837" y="5240789"/>
              <a:ext cx="7150050" cy="1287982"/>
              <a:chOff x="4004997" y="2920729"/>
              <a:chExt cx="7163182" cy="1085173"/>
            </a:xfrm>
          </p:grpSpPr>
          <p:sp>
            <p:nvSpPr>
              <p:cNvPr id="22" name="Rectangle: Rounded Corners 22">
                <a:extLst>
                  <a:ext uri="{FF2B5EF4-FFF2-40B4-BE49-F238E27FC236}">
                    <a16:creationId xmlns:a16="http://schemas.microsoft.com/office/drawing/2014/main" id="{893D5CB2-8E34-A5CA-6E4B-E02A4431E6F8}"/>
                  </a:ext>
                </a:extLst>
              </p:cNvPr>
              <p:cNvSpPr/>
              <p:nvPr/>
            </p:nvSpPr>
            <p:spPr>
              <a:xfrm>
                <a:off x="4772157" y="2920729"/>
                <a:ext cx="6396022" cy="1085173"/>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Times New Roman" pitchFamily="18" charset="0"/>
                  <a:ea typeface="#9Slide03 Roboto Medium" panose="02000000000000000000" pitchFamily="2" charset="0"/>
                  <a:cs typeface="Times New Roman" pitchFamily="18" charset="0"/>
                </a:endParaRPr>
              </a:p>
            </p:txBody>
          </p:sp>
          <p:sp>
            <p:nvSpPr>
              <p:cNvPr id="23" name="TextBox 22">
                <a:extLst>
                  <a:ext uri="{FF2B5EF4-FFF2-40B4-BE49-F238E27FC236}">
                    <a16:creationId xmlns:a16="http://schemas.microsoft.com/office/drawing/2014/main" id="{20C7FC3A-7CAE-3367-DDA5-F0ABDBC138D0}"/>
                  </a:ext>
                </a:extLst>
              </p:cNvPr>
              <p:cNvSpPr txBox="1"/>
              <p:nvPr/>
            </p:nvSpPr>
            <p:spPr>
              <a:xfrm>
                <a:off x="4777755" y="2961104"/>
                <a:ext cx="6384826" cy="388970"/>
              </a:xfrm>
              <a:prstGeom prst="rect">
                <a:avLst/>
              </a:prstGeom>
              <a:noFill/>
              <a:ln>
                <a:noFill/>
              </a:ln>
            </p:spPr>
            <p:txBody>
              <a:bodyPr wrap="square" rtlCol="0">
                <a:spAutoFit/>
              </a:bodyPr>
              <a:lstStyle/>
              <a:p>
                <a:pPr indent="180340" algn="just">
                  <a:lnSpc>
                    <a:spcPct val="120000"/>
                  </a:lnSpc>
                  <a:tabLst>
                    <a:tab pos="4629150" algn="l"/>
                  </a:tabLst>
                </a:pPr>
                <a:endParaRPr lang="en-US" sz="2000" dirty="0">
                  <a:solidFill>
                    <a:prstClr val="white"/>
                  </a:solidFill>
                  <a:latin typeface="Times New Roman" pitchFamily="18" charset="0"/>
                  <a:ea typeface="#9Slide03 Roboto Medium" panose="02000000000000000000" pitchFamily="2" charset="0"/>
                  <a:cs typeface="Times New Roman" pitchFamily="18" charset="0"/>
                </a:endParaRPr>
              </a:p>
            </p:txBody>
          </p:sp>
          <p:sp>
            <p:nvSpPr>
              <p:cNvPr id="24" name="Arrow: Right 12">
                <a:extLst>
                  <a:ext uri="{FF2B5EF4-FFF2-40B4-BE49-F238E27FC236}">
                    <a16:creationId xmlns:a16="http://schemas.microsoft.com/office/drawing/2014/main" id="{C1EB8675-E8DE-EE42-F679-7D136A5C2E73}"/>
                  </a:ext>
                </a:extLst>
              </p:cNvPr>
              <p:cNvSpPr/>
              <p:nvPr/>
            </p:nvSpPr>
            <p:spPr>
              <a:xfrm>
                <a:off x="4004997" y="3231997"/>
                <a:ext cx="388533" cy="396568"/>
              </a:xfrm>
              <a:prstGeom prst="rightArrow">
                <a:avLst/>
              </a:prstGeom>
              <a:solidFill>
                <a:srgbClr val="FFFF99"/>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Times New Roman" pitchFamily="18" charset="0"/>
                  <a:ea typeface="#9Slide03 Roboto Medium" panose="02000000000000000000" pitchFamily="2" charset="0"/>
                  <a:cs typeface="Times New Roman" pitchFamily="18" charset="0"/>
                </a:endParaRPr>
              </a:p>
            </p:txBody>
          </p:sp>
        </p:grpSp>
        <p:sp>
          <p:nvSpPr>
            <p:cNvPr id="26" name="TextBox 25">
              <a:extLst>
                <a:ext uri="{FF2B5EF4-FFF2-40B4-BE49-F238E27FC236}">
                  <a16:creationId xmlns:a16="http://schemas.microsoft.com/office/drawing/2014/main" id="{E9B87096-6668-6331-FCBB-F9EB63F07C02}"/>
                </a:ext>
              </a:extLst>
            </p:cNvPr>
            <p:cNvSpPr txBox="1"/>
            <p:nvPr/>
          </p:nvSpPr>
          <p:spPr>
            <a:xfrm>
              <a:off x="5606353" y="5268682"/>
              <a:ext cx="6373121" cy="1212640"/>
            </a:xfrm>
            <a:prstGeom prst="rect">
              <a:avLst/>
            </a:prstGeom>
            <a:noFill/>
          </p:spPr>
          <p:txBody>
            <a:bodyPr wrap="square">
              <a:spAutoFit/>
            </a:bodyPr>
            <a:lstStyle/>
            <a:p>
              <a:pPr algn="just">
                <a:lnSpc>
                  <a:spcPct val="130000"/>
                </a:lnSpc>
                <a:spcBef>
                  <a:spcPts val="300"/>
                </a:spcBef>
                <a:spcAft>
                  <a:spcPts val="300"/>
                </a:spcAft>
              </a:pPr>
              <a:r>
                <a:rPr lang="en-US" sz="2800" kern="100">
                  <a:solidFill>
                    <a:srgbClr val="0000CC"/>
                  </a:solidFill>
                  <a:effectLst/>
                  <a:latin typeface="Times New Roman" pitchFamily="18" charset="0"/>
                  <a:ea typeface="Aptos" panose="020B0004020202020204" pitchFamily="34" charset="0"/>
                  <a:cs typeface="Times New Roman" pitchFamily="18" charset="0"/>
                </a:rPr>
                <a:t>- </a:t>
              </a:r>
              <a:r>
                <a:rPr lang="en-US" sz="2800">
                  <a:solidFill>
                    <a:srgbClr val="0000CC"/>
                  </a:solidFill>
                  <a:effectLst/>
                  <a:latin typeface="Times New Roman" pitchFamily="18" charset="0"/>
                  <a:ea typeface="Aptos" panose="020B0004020202020204" pitchFamily="34" charset="0"/>
                  <a:cs typeface="Times New Roman" pitchFamily="18" charset="0"/>
                </a:rPr>
                <a:t>Trình bày được sự phát triển và phân bố một trong các ngành kinh tế của vùng</a:t>
              </a:r>
              <a:endParaRPr lang="en-US" sz="2800" kern="100">
                <a:solidFill>
                  <a:srgbClr val="0000CC"/>
                </a:solidFill>
                <a:effectLst/>
                <a:latin typeface="Times New Roman" pitchFamily="18" charset="0"/>
                <a:ea typeface="Aptos" panose="020B0004020202020204" pitchFamily="34" charset="0"/>
                <a:cs typeface="Times New Roman" pitchFamily="18" charset="0"/>
              </a:endParaRPr>
            </a:p>
          </p:txBody>
        </p:sp>
      </p:grpSp>
    </p:spTree>
    <p:extLst>
      <p:ext uri="{BB962C8B-B14F-4D97-AF65-F5344CB8AC3E}">
        <p14:creationId xmlns:p14="http://schemas.microsoft.com/office/powerpoint/2010/main" val="4515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75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ppt_x</p:attrName>
                                        </p:attrNameLst>
                                      </p:cBhvr>
                                      <p:tavLst>
                                        <p:tav tm="0">
                                          <p:val>
                                            <p:strVal val="#ppt_x-#ppt_w*1.125000"/>
                                          </p:val>
                                        </p:tav>
                                        <p:tav tm="100000">
                                          <p:val>
                                            <p:strVal val="#ppt_x"/>
                                          </p:val>
                                        </p:tav>
                                      </p:tavLst>
                                    </p:anim>
                                    <p:animEffect transition="in" filter="wipe(righ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3B776-D9DC-29A0-AB3E-861AEC32E3C2}"/>
              </a:ext>
            </a:extLst>
          </p:cNvPr>
          <p:cNvPicPr>
            <a:picLocks noChangeAspect="1"/>
          </p:cNvPicPr>
          <p:nvPr/>
        </p:nvPicPr>
        <p:blipFill>
          <a:blip r:embed="rId3"/>
          <a:stretch>
            <a:fillRect/>
          </a:stretch>
        </p:blipFill>
        <p:spPr>
          <a:xfrm>
            <a:off x="5719587" y="0"/>
            <a:ext cx="6472414" cy="6601267"/>
          </a:xfrm>
          <a:prstGeom prst="rect">
            <a:avLst/>
          </a:prstGeom>
        </p:spPr>
      </p:pic>
      <p:sp>
        <p:nvSpPr>
          <p:cNvPr id="8" name="TextBox 7">
            <a:hlinkClick r:id="rId4" action="ppaction://hlinksldjump"/>
            <a:extLst>
              <a:ext uri="{FF2B5EF4-FFF2-40B4-BE49-F238E27FC236}">
                <a16:creationId xmlns:a16="http://schemas.microsoft.com/office/drawing/2014/main" id="{175A0680-4DF3-F77F-64A2-A88D0F42EA97}"/>
              </a:ext>
            </a:extLst>
          </p:cNvPr>
          <p:cNvSpPr txBox="1"/>
          <p:nvPr/>
        </p:nvSpPr>
        <p:spPr>
          <a:xfrm>
            <a:off x="94765" y="54714"/>
            <a:ext cx="4701742" cy="646331"/>
          </a:xfrm>
          <a:prstGeom prst="rect">
            <a:avLst/>
          </a:prstGeom>
          <a:noFill/>
        </p:spPr>
        <p:txBody>
          <a:bodyPr wrap="square" rtlCol="0">
            <a:spAutoFit/>
          </a:bodyPr>
          <a:lstStyle/>
          <a:p>
            <a:r>
              <a:rPr lang="vi-VN" sz="3600">
                <a:solidFill>
                  <a:srgbClr val="00B0F0"/>
                </a:solidFill>
                <a:latin typeface="Times New Roman" pitchFamily="18" charset="0"/>
                <a:cs typeface="Times New Roman" pitchFamily="18" charset="0"/>
              </a:rPr>
              <a:t>b. Công nghiệp</a:t>
            </a:r>
            <a:endParaRPr lang="en-US" sz="3600" dirty="0">
              <a:solidFill>
                <a:srgbClr val="00B0F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F37EFE52-E281-F38D-DA8E-99A204AB983B}"/>
              </a:ext>
            </a:extLst>
          </p:cNvPr>
          <p:cNvSpPr txBox="1"/>
          <p:nvPr/>
        </p:nvSpPr>
        <p:spPr>
          <a:xfrm>
            <a:off x="94765" y="659519"/>
            <a:ext cx="6145618" cy="461665"/>
          </a:xfrm>
          <a:prstGeom prst="rect">
            <a:avLst/>
          </a:prstGeom>
          <a:noFill/>
        </p:spPr>
        <p:txBody>
          <a:bodyPr wrap="square">
            <a:spAutoFit/>
          </a:bodyPr>
          <a:lstStyle/>
          <a:p>
            <a:pPr algn="just"/>
            <a:r>
              <a:rPr lang="vi-VN"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Công nghiệp khai khoáng </a:t>
            </a:r>
            <a:endParaRPr lang="en-US" sz="2400">
              <a:solidFill>
                <a:srgbClr val="00206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349F083-D598-BA6A-48A7-7638AEA355A4}"/>
              </a:ext>
            </a:extLst>
          </p:cNvPr>
          <p:cNvSpPr txBox="1"/>
          <p:nvPr/>
        </p:nvSpPr>
        <p:spPr>
          <a:xfrm>
            <a:off x="52233" y="1121184"/>
            <a:ext cx="6422992" cy="461665"/>
          </a:xfrm>
          <a:prstGeom prst="rect">
            <a:avLst/>
          </a:prstGeom>
          <a:noFill/>
        </p:spPr>
        <p:txBody>
          <a:bodyPr wrap="square">
            <a:spAutoFit/>
          </a:bodyPr>
          <a:lstStyle/>
          <a:p>
            <a:pPr algn="just"/>
            <a:r>
              <a:rPr lang="vi-VN"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Sản xuất điện </a:t>
            </a:r>
            <a:r>
              <a:rPr lang="vi-VN"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thuỷ điện và nhiệt điện. </a:t>
            </a:r>
            <a:endParaRPr lang="en-US" sz="2400">
              <a:solidFill>
                <a:srgbClr val="00206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D6694D3-8F9D-7EA8-1F1E-A129F6F817B7}"/>
              </a:ext>
            </a:extLst>
          </p:cNvPr>
          <p:cNvSpPr txBox="1"/>
          <p:nvPr/>
        </p:nvSpPr>
        <p:spPr>
          <a:xfrm>
            <a:off x="-17448" y="1572889"/>
            <a:ext cx="6003851" cy="461665"/>
          </a:xfrm>
          <a:prstGeom prst="rect">
            <a:avLst/>
          </a:prstGeom>
          <a:noFill/>
        </p:spPr>
        <p:txBody>
          <a:bodyPr wrap="square">
            <a:spAutoFit/>
          </a:bodyPr>
          <a:lstStyle/>
          <a:p>
            <a:r>
              <a:rPr lang="vi-VN" sz="2400">
                <a:solidFill>
                  <a:srgbClr val="002060"/>
                </a:solidFill>
                <a:effectLst/>
                <a:latin typeface="Times New Roman" pitchFamily="18" charset="0"/>
                <a:ea typeface="Times New Roman" panose="02020603050405020304" pitchFamily="18" charset="0"/>
                <a:cs typeface="Times New Roman" pitchFamily="18" charset="0"/>
              </a:rPr>
              <a:t>- </a:t>
            </a:r>
            <a:r>
              <a:rPr lang="en-US" sz="2400">
                <a:solidFill>
                  <a:srgbClr val="002060"/>
                </a:solidFill>
                <a:effectLst/>
                <a:latin typeface="Times New Roman" pitchFamily="18" charset="0"/>
                <a:ea typeface="Times New Roman" panose="02020603050405020304" pitchFamily="18" charset="0"/>
                <a:cs typeface="Times New Roman" pitchFamily="18" charset="0"/>
              </a:rPr>
              <a:t>Công nghiệp sản xuất, chế biến thực phẩm </a:t>
            </a:r>
            <a:endParaRPr lang="en-US" sz="240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86D6580-F199-F3C3-CF17-8720E0E5F380}"/>
              </a:ext>
            </a:extLst>
          </p:cNvPr>
          <p:cNvSpPr txBox="1"/>
          <p:nvPr/>
        </p:nvSpPr>
        <p:spPr>
          <a:xfrm>
            <a:off x="13509" y="2053385"/>
            <a:ext cx="5624822" cy="830997"/>
          </a:xfrm>
          <a:prstGeom prst="rect">
            <a:avLst/>
          </a:prstGeom>
          <a:noFill/>
        </p:spPr>
        <p:txBody>
          <a:bodyPr wrap="square">
            <a:spAutoFit/>
          </a:bodyPr>
          <a:lstStyle/>
          <a:p>
            <a:pPr algn="just"/>
            <a:r>
              <a:rPr lang="vi-VN" sz="2400">
                <a:solidFill>
                  <a:srgbClr val="002060"/>
                </a:solidFill>
                <a:effectLst/>
                <a:latin typeface="Times New Roman" pitchFamily="18" charset="0"/>
                <a:ea typeface="Times New Roman" panose="02020603050405020304" pitchFamily="18" charset="0"/>
                <a:cs typeface="Times New Roman" pitchFamily="18" charset="0"/>
              </a:rPr>
              <a:t>- </a:t>
            </a:r>
            <a:r>
              <a:rPr lang="en-US" sz="2400">
                <a:solidFill>
                  <a:srgbClr val="002060"/>
                </a:solidFill>
                <a:effectLst/>
                <a:latin typeface="Times New Roman" pitchFamily="18" charset="0"/>
                <a:ea typeface="Times New Roman" panose="02020603050405020304" pitchFamily="18" charset="0"/>
                <a:cs typeface="Times New Roman" pitchFamily="18" charset="0"/>
              </a:rPr>
              <a:t>Công nghiệp sản xuất sản phẩm điện tử, máy vi tính, dệt và sản xuất trang phục</a:t>
            </a:r>
            <a:endParaRPr lang="en-US" sz="2400">
              <a:solidFill>
                <a:srgbClr val="002060"/>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E6EB8948-0EC8-FAD8-7613-61685363EE31}"/>
              </a:ext>
            </a:extLst>
          </p:cNvPr>
          <p:cNvSpPr txBox="1"/>
          <p:nvPr/>
        </p:nvSpPr>
        <p:spPr>
          <a:xfrm>
            <a:off x="52233" y="2883589"/>
            <a:ext cx="6003851" cy="919611"/>
          </a:xfrm>
          <a:prstGeom prst="rect">
            <a:avLst/>
          </a:prstGeom>
          <a:noFill/>
        </p:spPr>
        <p:txBody>
          <a:bodyPr wrap="square">
            <a:spAutoFit/>
          </a:bodyPr>
          <a:lstStyle/>
          <a:p>
            <a:pPr marR="140335" lvl="0" algn="just" fontAlgn="base">
              <a:lnSpc>
                <a:spcPct val="112000"/>
              </a:lnSpc>
              <a:spcAft>
                <a:spcPts val="1350"/>
              </a:spcAft>
              <a:buClr>
                <a:srgbClr val="181717"/>
              </a:buClr>
              <a:buSzPts val="1250"/>
            </a:pPr>
            <a:r>
              <a:rPr lang="vi-VN"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4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Các trung tâm công nghiệp là Bắc Giang, Thái Nguyên, Việt Trì, Hoà Bình. </a:t>
            </a:r>
          </a:p>
        </p:txBody>
      </p:sp>
      <p:pic>
        <p:nvPicPr>
          <p:cNvPr id="19" name="Picture 18">
            <a:extLst>
              <a:ext uri="{FF2B5EF4-FFF2-40B4-BE49-F238E27FC236}">
                <a16:creationId xmlns:a16="http://schemas.microsoft.com/office/drawing/2014/main" id="{CCF8AFCF-C2F5-CC1A-441A-21EF426997D1}"/>
              </a:ext>
            </a:extLst>
          </p:cNvPr>
          <p:cNvPicPr>
            <a:picLocks noChangeAspect="1"/>
          </p:cNvPicPr>
          <p:nvPr/>
        </p:nvPicPr>
        <p:blipFill>
          <a:blip r:embed="rId5"/>
          <a:stretch>
            <a:fillRect/>
          </a:stretch>
        </p:blipFill>
        <p:spPr>
          <a:xfrm>
            <a:off x="214362" y="5460500"/>
            <a:ext cx="1674280" cy="1140767"/>
          </a:xfrm>
          <a:prstGeom prst="rect">
            <a:avLst/>
          </a:prstGeom>
        </p:spPr>
      </p:pic>
      <p:sp>
        <p:nvSpPr>
          <p:cNvPr id="20" name="TextBox 19">
            <a:extLst>
              <a:ext uri="{FF2B5EF4-FFF2-40B4-BE49-F238E27FC236}">
                <a16:creationId xmlns:a16="http://schemas.microsoft.com/office/drawing/2014/main" id="{6F48FD06-98E1-DEA4-DF29-4C6653D725A5}"/>
              </a:ext>
            </a:extLst>
          </p:cNvPr>
          <p:cNvSpPr txBox="1"/>
          <p:nvPr/>
        </p:nvSpPr>
        <p:spPr>
          <a:xfrm>
            <a:off x="0" y="3715451"/>
            <a:ext cx="5422900" cy="1569660"/>
          </a:xfrm>
          <a:prstGeom prst="rect">
            <a:avLst/>
          </a:prstGeom>
          <a:noFill/>
        </p:spPr>
        <p:txBody>
          <a:bodyPr wrap="square">
            <a:spAutoFit/>
          </a:bodyPr>
          <a:lstStyle/>
          <a:p>
            <a:pPr marL="258445" marR="6350" indent="-6350" algn="just"/>
            <a:r>
              <a:rPr lang="en-US" sz="3200" kern="100">
                <a:solidFill>
                  <a:srgbClr val="FF0000"/>
                </a:solidFill>
                <a:effectLst/>
                <a:latin typeface="Times New Roman" pitchFamily="18" charset="0"/>
                <a:ea typeface="Times New Roman" pitchFamily="18" charset="0"/>
                <a:cs typeface="Times New Roman" pitchFamily="18" charset="0"/>
              </a:rPr>
              <a:t>Vì sao thuỷ điện là ngành kinh tế thế mạnh của Trung du và miền núi Bắc Bộ?</a:t>
            </a:r>
          </a:p>
        </p:txBody>
      </p:sp>
    </p:spTree>
    <p:extLst>
      <p:ext uri="{BB962C8B-B14F-4D97-AF65-F5344CB8AC3E}">
        <p14:creationId xmlns:p14="http://schemas.microsoft.com/office/powerpoint/2010/main" val="368979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ên trong nhà máy thủy điện lớn nhất Đông Nam Á - VnExpress">
            <a:extLst>
              <a:ext uri="{FF2B5EF4-FFF2-40B4-BE49-F238E27FC236}">
                <a16:creationId xmlns:a16="http://schemas.microsoft.com/office/drawing/2014/main" id="{7F0E7F4D-7A9C-43C3-BD39-8D83CBAB3C0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A0FD3B-5984-4A0A-90E0-67EE6C34A455}"/>
              </a:ext>
            </a:extLst>
          </p:cNvPr>
          <p:cNvSpPr txBox="1"/>
          <p:nvPr/>
        </p:nvSpPr>
        <p:spPr>
          <a:xfrm>
            <a:off x="0" y="101084"/>
            <a:ext cx="6762750" cy="400110"/>
          </a:xfrm>
          <a:prstGeom prst="rect">
            <a:avLst/>
          </a:prstGeom>
          <a:noFill/>
        </p:spPr>
        <p:txBody>
          <a:bodyPr wrap="square">
            <a:spAutoFit/>
          </a:bodyPr>
          <a:lstStyle/>
          <a:p>
            <a:pPr algn="ctr"/>
            <a:r>
              <a:rPr lang="en-US" sz="2000" b="1" dirty="0" err="1">
                <a:solidFill>
                  <a:schemeClr val="bg1"/>
                </a:solidFill>
                <a:latin typeface="Times New Roman" pitchFamily="18" charset="0"/>
                <a:ea typeface="Roboto" panose="02000000000000000000" pitchFamily="2" charset="0"/>
                <a:cs typeface="Times New Roman" pitchFamily="18" charset="0"/>
              </a:rPr>
              <a:t>Thủy</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điện</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Sơn</a:t>
            </a:r>
            <a:r>
              <a:rPr lang="en-US" sz="2000" b="1" dirty="0">
                <a:solidFill>
                  <a:schemeClr val="bg1"/>
                </a:solidFill>
                <a:latin typeface="Times New Roman" pitchFamily="18" charset="0"/>
                <a:ea typeface="Roboto" panose="02000000000000000000" pitchFamily="2" charset="0"/>
                <a:cs typeface="Times New Roman" pitchFamily="18" charset="0"/>
              </a:rPr>
              <a:t> La </a:t>
            </a:r>
            <a:r>
              <a:rPr lang="en-US" sz="2000" b="1" dirty="0" err="1">
                <a:solidFill>
                  <a:schemeClr val="bg1"/>
                </a:solidFill>
                <a:latin typeface="Times New Roman" pitchFamily="18" charset="0"/>
                <a:ea typeface="Roboto" panose="02000000000000000000" pitchFamily="2" charset="0"/>
                <a:cs typeface="Times New Roman" pitchFamily="18" charset="0"/>
              </a:rPr>
              <a:t>lớn</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nhất</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Đông</a:t>
            </a:r>
            <a:r>
              <a:rPr lang="en-US" sz="2000" b="1" dirty="0">
                <a:solidFill>
                  <a:schemeClr val="bg1"/>
                </a:solidFill>
                <a:latin typeface="Times New Roman" pitchFamily="18" charset="0"/>
                <a:ea typeface="Roboto" panose="02000000000000000000" pitchFamily="2" charset="0"/>
                <a:cs typeface="Times New Roman" pitchFamily="18" charset="0"/>
              </a:rPr>
              <a:t> Nam Á – 2400MW</a:t>
            </a:r>
          </a:p>
        </p:txBody>
      </p:sp>
      <p:sp>
        <p:nvSpPr>
          <p:cNvPr id="2" name="Arrow: Striped Right 1">
            <a:hlinkClick r:id="rId3" action="ppaction://hlinksldjump"/>
            <a:extLst>
              <a:ext uri="{FF2B5EF4-FFF2-40B4-BE49-F238E27FC236}">
                <a16:creationId xmlns:a16="http://schemas.microsoft.com/office/drawing/2014/main" id="{4E4D1B85-5E06-8359-B05B-31A29ABD87D4}"/>
              </a:ext>
            </a:extLst>
          </p:cNvPr>
          <p:cNvSpPr/>
          <p:nvPr/>
        </p:nvSpPr>
        <p:spPr>
          <a:xfrm rot="10800000" flipV="1">
            <a:off x="0" y="6369267"/>
            <a:ext cx="591552" cy="48873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5DBB358-0581-62DF-9851-0BAD67FF3D96}"/>
              </a:ext>
            </a:extLst>
          </p:cNvPr>
          <p:cNvSpPr txBox="1"/>
          <p:nvPr/>
        </p:nvSpPr>
        <p:spPr>
          <a:xfrm>
            <a:off x="-3259884" y="5858455"/>
            <a:ext cx="3259874" cy="830997"/>
          </a:xfrm>
          <a:prstGeom prst="rect">
            <a:avLst/>
          </a:prstGeom>
          <a:noFill/>
        </p:spPr>
        <p:txBody>
          <a:bodyPr wrap="square" rtlCol="0">
            <a:spAutoFit/>
          </a:bodyPr>
          <a:lstStyle/>
          <a:p>
            <a:pPr algn="just"/>
            <a:r>
              <a:rPr lang="vi-VN" sz="2400">
                <a:solidFill>
                  <a:srgbClr val="FF0000"/>
                </a:solidFill>
                <a:latin typeface="Times New Roman" pitchFamily="18" charset="0"/>
                <a:cs typeface="Times New Roman" pitchFamily="18" charset="0"/>
              </a:rPr>
              <a:t>Bấm vào mũi tên để quay về nấc thang tc</a:t>
            </a:r>
            <a:endParaRPr lang="en-US" sz="24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50575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B3B5C-7DCA-8693-5E6B-0C8B7AD5077D}"/>
              </a:ext>
            </a:extLst>
          </p:cNvPr>
          <p:cNvSpPr/>
          <p:nvPr/>
        </p:nvSpPr>
        <p:spPr>
          <a:xfrm>
            <a:off x="8395334" y="648652"/>
            <a:ext cx="3659505" cy="5332095"/>
          </a:xfrm>
          <a:custGeom>
            <a:avLst/>
            <a:gdLst>
              <a:gd name="connsiteX0" fmla="*/ 0 w 3659505"/>
              <a:gd name="connsiteY0" fmla="*/ 0 h 5332095"/>
              <a:gd name="connsiteX1" fmla="*/ 486191 w 3659505"/>
              <a:gd name="connsiteY1" fmla="*/ 0 h 5332095"/>
              <a:gd name="connsiteX2" fmla="*/ 899193 w 3659505"/>
              <a:gd name="connsiteY2" fmla="*/ 0 h 5332095"/>
              <a:gd name="connsiteX3" fmla="*/ 1495169 w 3659505"/>
              <a:gd name="connsiteY3" fmla="*/ 0 h 5332095"/>
              <a:gd name="connsiteX4" fmla="*/ 1981361 w 3659505"/>
              <a:gd name="connsiteY4" fmla="*/ 0 h 5332095"/>
              <a:gd name="connsiteX5" fmla="*/ 2467552 w 3659505"/>
              <a:gd name="connsiteY5" fmla="*/ 0 h 5332095"/>
              <a:gd name="connsiteX6" fmla="*/ 3063528 w 3659505"/>
              <a:gd name="connsiteY6" fmla="*/ 0 h 5332095"/>
              <a:gd name="connsiteX7" fmla="*/ 3659505 w 3659505"/>
              <a:gd name="connsiteY7" fmla="*/ 0 h 5332095"/>
              <a:gd name="connsiteX8" fmla="*/ 3659505 w 3659505"/>
              <a:gd name="connsiteY8" fmla="*/ 699097 h 5332095"/>
              <a:gd name="connsiteX9" fmla="*/ 3659505 w 3659505"/>
              <a:gd name="connsiteY9" fmla="*/ 1184910 h 5332095"/>
              <a:gd name="connsiteX10" fmla="*/ 3659505 w 3659505"/>
              <a:gd name="connsiteY10" fmla="*/ 1670723 h 5332095"/>
              <a:gd name="connsiteX11" fmla="*/ 3659505 w 3659505"/>
              <a:gd name="connsiteY11" fmla="*/ 2263178 h 5332095"/>
              <a:gd name="connsiteX12" fmla="*/ 3659505 w 3659505"/>
              <a:gd name="connsiteY12" fmla="*/ 2908954 h 5332095"/>
              <a:gd name="connsiteX13" fmla="*/ 3659505 w 3659505"/>
              <a:gd name="connsiteY13" fmla="*/ 3341446 h 5332095"/>
              <a:gd name="connsiteX14" fmla="*/ 3659505 w 3659505"/>
              <a:gd name="connsiteY14" fmla="*/ 3933901 h 5332095"/>
              <a:gd name="connsiteX15" fmla="*/ 3659505 w 3659505"/>
              <a:gd name="connsiteY15" fmla="*/ 4526356 h 5332095"/>
              <a:gd name="connsiteX16" fmla="*/ 3659505 w 3659505"/>
              <a:gd name="connsiteY16" fmla="*/ 5332095 h 5332095"/>
              <a:gd name="connsiteX17" fmla="*/ 3100124 w 3659505"/>
              <a:gd name="connsiteY17" fmla="*/ 5332095 h 5332095"/>
              <a:gd name="connsiteX18" fmla="*/ 2577337 w 3659505"/>
              <a:gd name="connsiteY18" fmla="*/ 5332095 h 5332095"/>
              <a:gd name="connsiteX19" fmla="*/ 2164336 w 3659505"/>
              <a:gd name="connsiteY19" fmla="*/ 5332095 h 5332095"/>
              <a:gd name="connsiteX20" fmla="*/ 1714739 w 3659505"/>
              <a:gd name="connsiteY20" fmla="*/ 5332095 h 5332095"/>
              <a:gd name="connsiteX21" fmla="*/ 1118763 w 3659505"/>
              <a:gd name="connsiteY21" fmla="*/ 5332095 h 5332095"/>
              <a:gd name="connsiteX22" fmla="*/ 595977 w 3659505"/>
              <a:gd name="connsiteY22" fmla="*/ 5332095 h 5332095"/>
              <a:gd name="connsiteX23" fmla="*/ 0 w 3659505"/>
              <a:gd name="connsiteY23" fmla="*/ 5332095 h 5332095"/>
              <a:gd name="connsiteX24" fmla="*/ 0 w 3659505"/>
              <a:gd name="connsiteY24" fmla="*/ 4739640 h 5332095"/>
              <a:gd name="connsiteX25" fmla="*/ 0 w 3659505"/>
              <a:gd name="connsiteY25" fmla="*/ 4307148 h 5332095"/>
              <a:gd name="connsiteX26" fmla="*/ 0 w 3659505"/>
              <a:gd name="connsiteY26" fmla="*/ 3874656 h 5332095"/>
              <a:gd name="connsiteX27" fmla="*/ 0 w 3659505"/>
              <a:gd name="connsiteY27" fmla="*/ 3228880 h 5332095"/>
              <a:gd name="connsiteX28" fmla="*/ 0 w 3659505"/>
              <a:gd name="connsiteY28" fmla="*/ 2743067 h 5332095"/>
              <a:gd name="connsiteX29" fmla="*/ 0 w 3659505"/>
              <a:gd name="connsiteY29" fmla="*/ 2043970 h 5332095"/>
              <a:gd name="connsiteX30" fmla="*/ 0 w 3659505"/>
              <a:gd name="connsiteY30" fmla="*/ 1504836 h 5332095"/>
              <a:gd name="connsiteX31" fmla="*/ 0 w 3659505"/>
              <a:gd name="connsiteY31" fmla="*/ 1072344 h 5332095"/>
              <a:gd name="connsiteX32" fmla="*/ 0 w 3659505"/>
              <a:gd name="connsiteY32" fmla="*/ 0 h 533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9505" h="5332095" extrusionOk="0">
                <a:moveTo>
                  <a:pt x="0" y="0"/>
                </a:moveTo>
                <a:cubicBezTo>
                  <a:pt x="173985" y="-7149"/>
                  <a:pt x="291269" y="18634"/>
                  <a:pt x="486191" y="0"/>
                </a:cubicBezTo>
                <a:cubicBezTo>
                  <a:pt x="681113" y="-18634"/>
                  <a:pt x="806202" y="1256"/>
                  <a:pt x="899193" y="0"/>
                </a:cubicBezTo>
                <a:cubicBezTo>
                  <a:pt x="992184" y="-1256"/>
                  <a:pt x="1258859" y="42735"/>
                  <a:pt x="1495169" y="0"/>
                </a:cubicBezTo>
                <a:cubicBezTo>
                  <a:pt x="1731479" y="-42735"/>
                  <a:pt x="1880925" y="13037"/>
                  <a:pt x="1981361" y="0"/>
                </a:cubicBezTo>
                <a:cubicBezTo>
                  <a:pt x="2081797" y="-13037"/>
                  <a:pt x="2302160" y="48195"/>
                  <a:pt x="2467552" y="0"/>
                </a:cubicBezTo>
                <a:cubicBezTo>
                  <a:pt x="2632944" y="-48195"/>
                  <a:pt x="2880833" y="1884"/>
                  <a:pt x="3063528" y="0"/>
                </a:cubicBezTo>
                <a:cubicBezTo>
                  <a:pt x="3246223" y="-1884"/>
                  <a:pt x="3481917" y="48091"/>
                  <a:pt x="3659505" y="0"/>
                </a:cubicBezTo>
                <a:cubicBezTo>
                  <a:pt x="3713054" y="222817"/>
                  <a:pt x="3618767" y="462501"/>
                  <a:pt x="3659505" y="699097"/>
                </a:cubicBezTo>
                <a:cubicBezTo>
                  <a:pt x="3700243" y="935693"/>
                  <a:pt x="3611392" y="1077458"/>
                  <a:pt x="3659505" y="1184910"/>
                </a:cubicBezTo>
                <a:cubicBezTo>
                  <a:pt x="3707618" y="1292362"/>
                  <a:pt x="3649005" y="1455877"/>
                  <a:pt x="3659505" y="1670723"/>
                </a:cubicBezTo>
                <a:cubicBezTo>
                  <a:pt x="3670005" y="1885569"/>
                  <a:pt x="3604816" y="2110889"/>
                  <a:pt x="3659505" y="2263178"/>
                </a:cubicBezTo>
                <a:cubicBezTo>
                  <a:pt x="3714194" y="2415468"/>
                  <a:pt x="3655535" y="2602204"/>
                  <a:pt x="3659505" y="2908954"/>
                </a:cubicBezTo>
                <a:cubicBezTo>
                  <a:pt x="3663475" y="3215704"/>
                  <a:pt x="3625332" y="3168395"/>
                  <a:pt x="3659505" y="3341446"/>
                </a:cubicBezTo>
                <a:cubicBezTo>
                  <a:pt x="3693678" y="3514497"/>
                  <a:pt x="3622498" y="3694875"/>
                  <a:pt x="3659505" y="3933901"/>
                </a:cubicBezTo>
                <a:cubicBezTo>
                  <a:pt x="3696512" y="4172927"/>
                  <a:pt x="3641140" y="4234525"/>
                  <a:pt x="3659505" y="4526356"/>
                </a:cubicBezTo>
                <a:cubicBezTo>
                  <a:pt x="3677870" y="4818188"/>
                  <a:pt x="3629722" y="4943451"/>
                  <a:pt x="3659505" y="5332095"/>
                </a:cubicBezTo>
                <a:cubicBezTo>
                  <a:pt x="3485939" y="5342044"/>
                  <a:pt x="3340610" y="5304554"/>
                  <a:pt x="3100124" y="5332095"/>
                </a:cubicBezTo>
                <a:cubicBezTo>
                  <a:pt x="2859638" y="5359636"/>
                  <a:pt x="2771222" y="5321250"/>
                  <a:pt x="2577337" y="5332095"/>
                </a:cubicBezTo>
                <a:cubicBezTo>
                  <a:pt x="2383452" y="5342940"/>
                  <a:pt x="2261772" y="5320137"/>
                  <a:pt x="2164336" y="5332095"/>
                </a:cubicBezTo>
                <a:cubicBezTo>
                  <a:pt x="2066900" y="5344053"/>
                  <a:pt x="1931721" y="5316050"/>
                  <a:pt x="1714739" y="5332095"/>
                </a:cubicBezTo>
                <a:cubicBezTo>
                  <a:pt x="1497757" y="5348140"/>
                  <a:pt x="1300736" y="5306422"/>
                  <a:pt x="1118763" y="5332095"/>
                </a:cubicBezTo>
                <a:cubicBezTo>
                  <a:pt x="936790" y="5357768"/>
                  <a:pt x="847372" y="5302215"/>
                  <a:pt x="595977" y="5332095"/>
                </a:cubicBezTo>
                <a:cubicBezTo>
                  <a:pt x="344582" y="5361975"/>
                  <a:pt x="202623" y="5268552"/>
                  <a:pt x="0" y="5332095"/>
                </a:cubicBezTo>
                <a:cubicBezTo>
                  <a:pt x="-46202" y="5141458"/>
                  <a:pt x="59747" y="4948909"/>
                  <a:pt x="0" y="4739640"/>
                </a:cubicBezTo>
                <a:cubicBezTo>
                  <a:pt x="-59747" y="4530371"/>
                  <a:pt x="35962" y="4412406"/>
                  <a:pt x="0" y="4307148"/>
                </a:cubicBezTo>
                <a:cubicBezTo>
                  <a:pt x="-35962" y="4201890"/>
                  <a:pt x="46077" y="4077181"/>
                  <a:pt x="0" y="3874656"/>
                </a:cubicBezTo>
                <a:cubicBezTo>
                  <a:pt x="-46077" y="3672131"/>
                  <a:pt x="22077" y="3542006"/>
                  <a:pt x="0" y="3228880"/>
                </a:cubicBezTo>
                <a:cubicBezTo>
                  <a:pt x="-22077" y="2915754"/>
                  <a:pt x="56292" y="2856156"/>
                  <a:pt x="0" y="2743067"/>
                </a:cubicBezTo>
                <a:cubicBezTo>
                  <a:pt x="-56292" y="2629978"/>
                  <a:pt x="75313" y="2327431"/>
                  <a:pt x="0" y="2043970"/>
                </a:cubicBezTo>
                <a:cubicBezTo>
                  <a:pt x="-75313" y="1760509"/>
                  <a:pt x="39210" y="1643381"/>
                  <a:pt x="0" y="1504836"/>
                </a:cubicBezTo>
                <a:cubicBezTo>
                  <a:pt x="-39210" y="1366291"/>
                  <a:pt x="33159" y="1180665"/>
                  <a:pt x="0" y="1072344"/>
                </a:cubicBezTo>
                <a:cubicBezTo>
                  <a:pt x="-33159" y="964023"/>
                  <a:pt x="17756" y="447888"/>
                  <a:pt x="0" y="0"/>
                </a:cubicBezTo>
                <a:close/>
              </a:path>
            </a:pathLst>
          </a:custGeom>
          <a:noFill/>
          <a:ln w="9525">
            <a:solidFill>
              <a:schemeClr val="accent4">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565208E-1C9D-78C1-04C0-6B476F31476E}"/>
              </a:ext>
            </a:extLst>
          </p:cNvPr>
          <p:cNvSpPr txBox="1"/>
          <p:nvPr/>
        </p:nvSpPr>
        <p:spPr>
          <a:xfrm>
            <a:off x="8395335" y="785632"/>
            <a:ext cx="3430270" cy="5124801"/>
          </a:xfrm>
          <a:prstGeom prst="rect">
            <a:avLst/>
          </a:prstGeom>
          <a:noFill/>
        </p:spPr>
        <p:txBody>
          <a:bodyPr wrap="square">
            <a:spAutoFit/>
          </a:bodyPr>
          <a:lstStyle/>
          <a:p>
            <a:pPr marL="258445" indent="-6350" algn="just">
              <a:lnSpc>
                <a:spcPct val="112000"/>
              </a:lnSpc>
              <a:spcAft>
                <a:spcPts val="360"/>
              </a:spcAft>
            </a:pPr>
            <a:r>
              <a:rPr lang="vi-VN" sz="2400" kern="100">
                <a:solidFill>
                  <a:srgbClr val="5429F3"/>
                </a:solidFill>
                <a:latin typeface="Times New Roman" pitchFamily="18" charset="0"/>
                <a:ea typeface="Times New Roman" panose="02020603050405020304" pitchFamily="18" charset="0"/>
                <a:cs typeface="Times New Roman" pitchFamily="18" charset="0"/>
              </a:rPr>
              <a:t>2. </a:t>
            </a:r>
            <a:r>
              <a:rPr lang="en-US" sz="2400" kern="100">
                <a:solidFill>
                  <a:srgbClr val="5429F3"/>
                </a:solidFill>
                <a:effectLst/>
                <a:latin typeface="Times New Roman" pitchFamily="18" charset="0"/>
                <a:ea typeface="Times New Roman" panose="02020603050405020304" pitchFamily="18" charset="0"/>
                <a:cs typeface="Times New Roman" pitchFamily="18" charset="0"/>
              </a:rPr>
              <a:t>Kể tên một số điểm du lịch nổi tiếng của vùng Trung du và miền núi Bắc Bộ</a:t>
            </a:r>
            <a:r>
              <a:rPr lang="en-US" sz="2400" i="1" kern="100">
                <a:solidFill>
                  <a:srgbClr val="181717"/>
                </a:solidFill>
                <a:effectLst/>
                <a:latin typeface="Times New Roman" pitchFamily="18" charset="0"/>
                <a:ea typeface="Times New Roman" panose="02020603050405020304" pitchFamily="18" charset="0"/>
                <a:cs typeface="Times New Roman" pitchFamily="18" charset="0"/>
              </a:rPr>
              <a:t>.</a:t>
            </a:r>
            <a:endParaRPr lang="vi-VN" sz="2400" i="1" kern="100">
              <a:solidFill>
                <a:srgbClr val="181717"/>
              </a:solidFill>
              <a:effectLst/>
              <a:latin typeface="Times New Roman" pitchFamily="18" charset="0"/>
              <a:ea typeface="Times New Roman" panose="02020603050405020304" pitchFamily="18" charset="0"/>
              <a:cs typeface="Times New Roman" pitchFamily="18" charset="0"/>
            </a:endParaRPr>
          </a:p>
          <a:p>
            <a:pPr marL="258445" indent="-6350" algn="just">
              <a:lnSpc>
                <a:spcPct val="112000"/>
              </a:lnSpc>
              <a:spcAft>
                <a:spcPts val="360"/>
              </a:spcAft>
            </a:pPr>
            <a:r>
              <a:rPr lang="vi-VN" sz="2400" kern="100">
                <a:solidFill>
                  <a:srgbClr val="5429F3"/>
                </a:solidFill>
                <a:latin typeface="Times New Roman" pitchFamily="18" charset="0"/>
                <a:ea typeface="Times New Roman" panose="02020603050405020304" pitchFamily="18" charset="0"/>
                <a:cs typeface="Times New Roman" pitchFamily="18" charset="0"/>
              </a:rPr>
              <a:t>…………………………………………………………………………………………………………………………………………………………………….</a:t>
            </a:r>
            <a:endParaRPr lang="en-US" sz="2400" kern="100">
              <a:solidFill>
                <a:srgbClr val="5429F3"/>
              </a:solidFill>
              <a:effectLst/>
              <a:latin typeface="Times New Roman" pitchFamily="18" charset="0"/>
              <a:ea typeface="Times New Roman" panose="02020603050405020304" pitchFamily="18" charset="0"/>
              <a:cs typeface="Times New Roman" pitchFamily="18" charset="0"/>
            </a:endParaRPr>
          </a:p>
          <a:p>
            <a:pPr marL="258445" indent="-6350" algn="just">
              <a:lnSpc>
                <a:spcPct val="112000"/>
              </a:lnSpc>
              <a:spcAft>
                <a:spcPts val="360"/>
              </a:spcAft>
            </a:pPr>
            <a:endParaRPr lang="en-US" sz="2400" kern="100">
              <a:solidFill>
                <a:srgbClr val="181717"/>
              </a:solidFill>
              <a:effectLst/>
              <a:latin typeface="Times New Roman" pitchFamily="18" charset="0"/>
              <a:ea typeface="Times New Roman" panose="02020603050405020304" pitchFamily="18" charset="0"/>
              <a:cs typeface="Times New Roman" pitchFamily="18" charset="0"/>
            </a:endParaRPr>
          </a:p>
        </p:txBody>
      </p:sp>
      <p:sp>
        <p:nvSpPr>
          <p:cNvPr id="3" name="Rectangle 2">
            <a:extLst>
              <a:ext uri="{FF2B5EF4-FFF2-40B4-BE49-F238E27FC236}">
                <a16:creationId xmlns:a16="http://schemas.microsoft.com/office/drawing/2014/main" id="{E1AD9577-048A-5C8A-B4B8-972A27205BF7}"/>
              </a:ext>
            </a:extLst>
          </p:cNvPr>
          <p:cNvSpPr/>
          <p:nvPr/>
        </p:nvSpPr>
        <p:spPr>
          <a:xfrm>
            <a:off x="137160" y="625973"/>
            <a:ext cx="8028940" cy="5332095"/>
          </a:xfrm>
          <a:custGeom>
            <a:avLst/>
            <a:gdLst>
              <a:gd name="connsiteX0" fmla="*/ 0 w 8028940"/>
              <a:gd name="connsiteY0" fmla="*/ 0 h 5332095"/>
              <a:gd name="connsiteX1" fmla="*/ 493206 w 8028940"/>
              <a:gd name="connsiteY1" fmla="*/ 0 h 5332095"/>
              <a:gd name="connsiteX2" fmla="*/ 825834 w 8028940"/>
              <a:gd name="connsiteY2" fmla="*/ 0 h 5332095"/>
              <a:gd name="connsiteX3" fmla="*/ 1559908 w 8028940"/>
              <a:gd name="connsiteY3" fmla="*/ 0 h 5332095"/>
              <a:gd name="connsiteX4" fmla="*/ 2053115 w 8028940"/>
              <a:gd name="connsiteY4" fmla="*/ 0 h 5332095"/>
              <a:gd name="connsiteX5" fmla="*/ 2546321 w 8028940"/>
              <a:gd name="connsiteY5" fmla="*/ 0 h 5332095"/>
              <a:gd name="connsiteX6" fmla="*/ 3280395 w 8028940"/>
              <a:gd name="connsiteY6" fmla="*/ 0 h 5332095"/>
              <a:gd name="connsiteX7" fmla="*/ 3693312 w 8028940"/>
              <a:gd name="connsiteY7" fmla="*/ 0 h 5332095"/>
              <a:gd name="connsiteX8" fmla="*/ 4427387 w 8028940"/>
              <a:gd name="connsiteY8" fmla="*/ 0 h 5332095"/>
              <a:gd name="connsiteX9" fmla="*/ 5161461 w 8028940"/>
              <a:gd name="connsiteY9" fmla="*/ 0 h 5332095"/>
              <a:gd name="connsiteX10" fmla="*/ 5734957 w 8028940"/>
              <a:gd name="connsiteY10" fmla="*/ 0 h 5332095"/>
              <a:gd name="connsiteX11" fmla="*/ 6469032 w 8028940"/>
              <a:gd name="connsiteY11" fmla="*/ 0 h 5332095"/>
              <a:gd name="connsiteX12" fmla="*/ 6962238 w 8028940"/>
              <a:gd name="connsiteY12" fmla="*/ 0 h 5332095"/>
              <a:gd name="connsiteX13" fmla="*/ 7455444 w 8028940"/>
              <a:gd name="connsiteY13" fmla="*/ 0 h 5332095"/>
              <a:gd name="connsiteX14" fmla="*/ 8028940 w 8028940"/>
              <a:gd name="connsiteY14" fmla="*/ 0 h 5332095"/>
              <a:gd name="connsiteX15" fmla="*/ 8028940 w 8028940"/>
              <a:gd name="connsiteY15" fmla="*/ 539134 h 5332095"/>
              <a:gd name="connsiteX16" fmla="*/ 8028940 w 8028940"/>
              <a:gd name="connsiteY16" fmla="*/ 1131589 h 5332095"/>
              <a:gd name="connsiteX17" fmla="*/ 8028940 w 8028940"/>
              <a:gd name="connsiteY17" fmla="*/ 1777365 h 5332095"/>
              <a:gd name="connsiteX18" fmla="*/ 8028940 w 8028940"/>
              <a:gd name="connsiteY18" fmla="*/ 2423141 h 5332095"/>
              <a:gd name="connsiteX19" fmla="*/ 8028940 w 8028940"/>
              <a:gd name="connsiteY19" fmla="*/ 3068917 h 5332095"/>
              <a:gd name="connsiteX20" fmla="*/ 8028940 w 8028940"/>
              <a:gd name="connsiteY20" fmla="*/ 3501409 h 5332095"/>
              <a:gd name="connsiteX21" fmla="*/ 8028940 w 8028940"/>
              <a:gd name="connsiteY21" fmla="*/ 3987222 h 5332095"/>
              <a:gd name="connsiteX22" fmla="*/ 8028940 w 8028940"/>
              <a:gd name="connsiteY22" fmla="*/ 4632998 h 5332095"/>
              <a:gd name="connsiteX23" fmla="*/ 8028940 w 8028940"/>
              <a:gd name="connsiteY23" fmla="*/ 5332095 h 5332095"/>
              <a:gd name="connsiteX24" fmla="*/ 7616023 w 8028940"/>
              <a:gd name="connsiteY24" fmla="*/ 5332095 h 5332095"/>
              <a:gd name="connsiteX25" fmla="*/ 7283396 w 8028940"/>
              <a:gd name="connsiteY25" fmla="*/ 5332095 h 5332095"/>
              <a:gd name="connsiteX26" fmla="*/ 6950768 w 8028940"/>
              <a:gd name="connsiteY26" fmla="*/ 5332095 h 5332095"/>
              <a:gd name="connsiteX27" fmla="*/ 6377272 w 8028940"/>
              <a:gd name="connsiteY27" fmla="*/ 5332095 h 5332095"/>
              <a:gd name="connsiteX28" fmla="*/ 5964355 w 8028940"/>
              <a:gd name="connsiteY28" fmla="*/ 5332095 h 5332095"/>
              <a:gd name="connsiteX29" fmla="*/ 5310570 w 8028940"/>
              <a:gd name="connsiteY29" fmla="*/ 5332095 h 5332095"/>
              <a:gd name="connsiteX30" fmla="*/ 4897653 w 8028940"/>
              <a:gd name="connsiteY30" fmla="*/ 5332095 h 5332095"/>
              <a:gd name="connsiteX31" fmla="*/ 4243868 w 8028940"/>
              <a:gd name="connsiteY31" fmla="*/ 5332095 h 5332095"/>
              <a:gd name="connsiteX32" fmla="*/ 3911241 w 8028940"/>
              <a:gd name="connsiteY32" fmla="*/ 5332095 h 5332095"/>
              <a:gd name="connsiteX33" fmla="*/ 3257456 w 8028940"/>
              <a:gd name="connsiteY33" fmla="*/ 5332095 h 5332095"/>
              <a:gd name="connsiteX34" fmla="*/ 2844539 w 8028940"/>
              <a:gd name="connsiteY34" fmla="*/ 5332095 h 5332095"/>
              <a:gd name="connsiteX35" fmla="*/ 2511911 w 8028940"/>
              <a:gd name="connsiteY35" fmla="*/ 5332095 h 5332095"/>
              <a:gd name="connsiteX36" fmla="*/ 2098994 w 8028940"/>
              <a:gd name="connsiteY36" fmla="*/ 5332095 h 5332095"/>
              <a:gd name="connsiteX37" fmla="*/ 1445209 w 8028940"/>
              <a:gd name="connsiteY37" fmla="*/ 5332095 h 5332095"/>
              <a:gd name="connsiteX38" fmla="*/ 1032292 w 8028940"/>
              <a:gd name="connsiteY38" fmla="*/ 5332095 h 5332095"/>
              <a:gd name="connsiteX39" fmla="*/ 699665 w 8028940"/>
              <a:gd name="connsiteY39" fmla="*/ 5332095 h 5332095"/>
              <a:gd name="connsiteX40" fmla="*/ 0 w 8028940"/>
              <a:gd name="connsiteY40" fmla="*/ 5332095 h 5332095"/>
              <a:gd name="connsiteX41" fmla="*/ 0 w 8028940"/>
              <a:gd name="connsiteY41" fmla="*/ 4792961 h 5332095"/>
              <a:gd name="connsiteX42" fmla="*/ 0 w 8028940"/>
              <a:gd name="connsiteY42" fmla="*/ 4360469 h 5332095"/>
              <a:gd name="connsiteX43" fmla="*/ 0 w 8028940"/>
              <a:gd name="connsiteY43" fmla="*/ 3768014 h 5332095"/>
              <a:gd name="connsiteX44" fmla="*/ 0 w 8028940"/>
              <a:gd name="connsiteY44" fmla="*/ 3282201 h 5332095"/>
              <a:gd name="connsiteX45" fmla="*/ 0 w 8028940"/>
              <a:gd name="connsiteY45" fmla="*/ 2689746 h 5332095"/>
              <a:gd name="connsiteX46" fmla="*/ 0 w 8028940"/>
              <a:gd name="connsiteY46" fmla="*/ 2097291 h 5332095"/>
              <a:gd name="connsiteX47" fmla="*/ 0 w 8028940"/>
              <a:gd name="connsiteY47" fmla="*/ 1504836 h 5332095"/>
              <a:gd name="connsiteX48" fmla="*/ 0 w 8028940"/>
              <a:gd name="connsiteY48" fmla="*/ 912381 h 5332095"/>
              <a:gd name="connsiteX49" fmla="*/ 0 w 8028940"/>
              <a:gd name="connsiteY49" fmla="*/ 0 h 533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028940" h="5332095" extrusionOk="0">
                <a:moveTo>
                  <a:pt x="0" y="0"/>
                </a:moveTo>
                <a:cubicBezTo>
                  <a:pt x="224957" y="-38596"/>
                  <a:pt x="323471" y="10024"/>
                  <a:pt x="493206" y="0"/>
                </a:cubicBezTo>
                <a:cubicBezTo>
                  <a:pt x="662941" y="-10024"/>
                  <a:pt x="678269" y="27264"/>
                  <a:pt x="825834" y="0"/>
                </a:cubicBezTo>
                <a:cubicBezTo>
                  <a:pt x="973399" y="-27264"/>
                  <a:pt x="1357031" y="14986"/>
                  <a:pt x="1559908" y="0"/>
                </a:cubicBezTo>
                <a:cubicBezTo>
                  <a:pt x="1762785" y="-14986"/>
                  <a:pt x="1951516" y="36542"/>
                  <a:pt x="2053115" y="0"/>
                </a:cubicBezTo>
                <a:cubicBezTo>
                  <a:pt x="2154714" y="-36542"/>
                  <a:pt x="2437992" y="43601"/>
                  <a:pt x="2546321" y="0"/>
                </a:cubicBezTo>
                <a:cubicBezTo>
                  <a:pt x="2654650" y="-43601"/>
                  <a:pt x="2917857" y="9353"/>
                  <a:pt x="3280395" y="0"/>
                </a:cubicBezTo>
                <a:cubicBezTo>
                  <a:pt x="3642933" y="-9353"/>
                  <a:pt x="3522728" y="24567"/>
                  <a:pt x="3693312" y="0"/>
                </a:cubicBezTo>
                <a:cubicBezTo>
                  <a:pt x="3863896" y="-24567"/>
                  <a:pt x="4159474" y="16584"/>
                  <a:pt x="4427387" y="0"/>
                </a:cubicBezTo>
                <a:cubicBezTo>
                  <a:pt x="4695301" y="-16584"/>
                  <a:pt x="4946795" y="39541"/>
                  <a:pt x="5161461" y="0"/>
                </a:cubicBezTo>
                <a:cubicBezTo>
                  <a:pt x="5376127" y="-39541"/>
                  <a:pt x="5522973" y="51766"/>
                  <a:pt x="5734957" y="0"/>
                </a:cubicBezTo>
                <a:cubicBezTo>
                  <a:pt x="5946941" y="-51766"/>
                  <a:pt x="6223341" y="14154"/>
                  <a:pt x="6469032" y="0"/>
                </a:cubicBezTo>
                <a:cubicBezTo>
                  <a:pt x="6714724" y="-14154"/>
                  <a:pt x="6818377" y="5681"/>
                  <a:pt x="6962238" y="0"/>
                </a:cubicBezTo>
                <a:cubicBezTo>
                  <a:pt x="7106099" y="-5681"/>
                  <a:pt x="7290585" y="32185"/>
                  <a:pt x="7455444" y="0"/>
                </a:cubicBezTo>
                <a:cubicBezTo>
                  <a:pt x="7620303" y="-32185"/>
                  <a:pt x="7770961" y="14347"/>
                  <a:pt x="8028940" y="0"/>
                </a:cubicBezTo>
                <a:cubicBezTo>
                  <a:pt x="8078720" y="202587"/>
                  <a:pt x="7998995" y="373227"/>
                  <a:pt x="8028940" y="539134"/>
                </a:cubicBezTo>
                <a:cubicBezTo>
                  <a:pt x="8058885" y="705041"/>
                  <a:pt x="8024064" y="927295"/>
                  <a:pt x="8028940" y="1131589"/>
                </a:cubicBezTo>
                <a:cubicBezTo>
                  <a:pt x="8033816" y="1335883"/>
                  <a:pt x="8025917" y="1491231"/>
                  <a:pt x="8028940" y="1777365"/>
                </a:cubicBezTo>
                <a:cubicBezTo>
                  <a:pt x="8031963" y="2063499"/>
                  <a:pt x="7958948" y="2102221"/>
                  <a:pt x="8028940" y="2423141"/>
                </a:cubicBezTo>
                <a:cubicBezTo>
                  <a:pt x="8098932" y="2744061"/>
                  <a:pt x="7993638" y="2771636"/>
                  <a:pt x="8028940" y="3068917"/>
                </a:cubicBezTo>
                <a:cubicBezTo>
                  <a:pt x="8064242" y="3366198"/>
                  <a:pt x="7995673" y="3295192"/>
                  <a:pt x="8028940" y="3501409"/>
                </a:cubicBezTo>
                <a:cubicBezTo>
                  <a:pt x="8062207" y="3707626"/>
                  <a:pt x="8002363" y="3821609"/>
                  <a:pt x="8028940" y="3987222"/>
                </a:cubicBezTo>
                <a:cubicBezTo>
                  <a:pt x="8055517" y="4152835"/>
                  <a:pt x="8022189" y="4408841"/>
                  <a:pt x="8028940" y="4632998"/>
                </a:cubicBezTo>
                <a:cubicBezTo>
                  <a:pt x="8035691" y="4857155"/>
                  <a:pt x="8018363" y="5134136"/>
                  <a:pt x="8028940" y="5332095"/>
                </a:cubicBezTo>
                <a:cubicBezTo>
                  <a:pt x="7869714" y="5371822"/>
                  <a:pt x="7805169" y="5291242"/>
                  <a:pt x="7616023" y="5332095"/>
                </a:cubicBezTo>
                <a:cubicBezTo>
                  <a:pt x="7426877" y="5372948"/>
                  <a:pt x="7402405" y="5300958"/>
                  <a:pt x="7283396" y="5332095"/>
                </a:cubicBezTo>
                <a:cubicBezTo>
                  <a:pt x="7164387" y="5363232"/>
                  <a:pt x="7060590" y="5310385"/>
                  <a:pt x="6950768" y="5332095"/>
                </a:cubicBezTo>
                <a:cubicBezTo>
                  <a:pt x="6840946" y="5353805"/>
                  <a:pt x="6660564" y="5313708"/>
                  <a:pt x="6377272" y="5332095"/>
                </a:cubicBezTo>
                <a:cubicBezTo>
                  <a:pt x="6093980" y="5350482"/>
                  <a:pt x="6082199" y="5325028"/>
                  <a:pt x="5964355" y="5332095"/>
                </a:cubicBezTo>
                <a:cubicBezTo>
                  <a:pt x="5846511" y="5339162"/>
                  <a:pt x="5502594" y="5294234"/>
                  <a:pt x="5310570" y="5332095"/>
                </a:cubicBezTo>
                <a:cubicBezTo>
                  <a:pt x="5118547" y="5369956"/>
                  <a:pt x="5066023" y="5314484"/>
                  <a:pt x="4897653" y="5332095"/>
                </a:cubicBezTo>
                <a:cubicBezTo>
                  <a:pt x="4729283" y="5349706"/>
                  <a:pt x="4524101" y="5285584"/>
                  <a:pt x="4243868" y="5332095"/>
                </a:cubicBezTo>
                <a:cubicBezTo>
                  <a:pt x="3963636" y="5378606"/>
                  <a:pt x="4033952" y="5316808"/>
                  <a:pt x="3911241" y="5332095"/>
                </a:cubicBezTo>
                <a:cubicBezTo>
                  <a:pt x="3788530" y="5347382"/>
                  <a:pt x="3510289" y="5256939"/>
                  <a:pt x="3257456" y="5332095"/>
                </a:cubicBezTo>
                <a:cubicBezTo>
                  <a:pt x="3004623" y="5407251"/>
                  <a:pt x="2973346" y="5296322"/>
                  <a:pt x="2844539" y="5332095"/>
                </a:cubicBezTo>
                <a:cubicBezTo>
                  <a:pt x="2715732" y="5367868"/>
                  <a:pt x="2602339" y="5303704"/>
                  <a:pt x="2511911" y="5332095"/>
                </a:cubicBezTo>
                <a:cubicBezTo>
                  <a:pt x="2421483" y="5360486"/>
                  <a:pt x="2284200" y="5294236"/>
                  <a:pt x="2098994" y="5332095"/>
                </a:cubicBezTo>
                <a:cubicBezTo>
                  <a:pt x="1913788" y="5369954"/>
                  <a:pt x="1696861" y="5270922"/>
                  <a:pt x="1445209" y="5332095"/>
                </a:cubicBezTo>
                <a:cubicBezTo>
                  <a:pt x="1193557" y="5393268"/>
                  <a:pt x="1217861" y="5291049"/>
                  <a:pt x="1032292" y="5332095"/>
                </a:cubicBezTo>
                <a:cubicBezTo>
                  <a:pt x="846723" y="5373141"/>
                  <a:pt x="834556" y="5322624"/>
                  <a:pt x="699665" y="5332095"/>
                </a:cubicBezTo>
                <a:cubicBezTo>
                  <a:pt x="564774" y="5341566"/>
                  <a:pt x="155405" y="5326812"/>
                  <a:pt x="0" y="5332095"/>
                </a:cubicBezTo>
                <a:cubicBezTo>
                  <a:pt x="-33206" y="5220054"/>
                  <a:pt x="50339" y="4931738"/>
                  <a:pt x="0" y="4792961"/>
                </a:cubicBezTo>
                <a:cubicBezTo>
                  <a:pt x="-50339" y="4654184"/>
                  <a:pt x="28951" y="4499979"/>
                  <a:pt x="0" y="4360469"/>
                </a:cubicBezTo>
                <a:cubicBezTo>
                  <a:pt x="-28951" y="4220959"/>
                  <a:pt x="70284" y="3892202"/>
                  <a:pt x="0" y="3768014"/>
                </a:cubicBezTo>
                <a:cubicBezTo>
                  <a:pt x="-70284" y="3643827"/>
                  <a:pt x="37256" y="3395203"/>
                  <a:pt x="0" y="3282201"/>
                </a:cubicBezTo>
                <a:cubicBezTo>
                  <a:pt x="-37256" y="3169199"/>
                  <a:pt x="45873" y="2946125"/>
                  <a:pt x="0" y="2689746"/>
                </a:cubicBezTo>
                <a:cubicBezTo>
                  <a:pt x="-45873" y="2433367"/>
                  <a:pt x="22410" y="2236726"/>
                  <a:pt x="0" y="2097291"/>
                </a:cubicBezTo>
                <a:cubicBezTo>
                  <a:pt x="-22410" y="1957856"/>
                  <a:pt x="25818" y="1777238"/>
                  <a:pt x="0" y="1504836"/>
                </a:cubicBezTo>
                <a:cubicBezTo>
                  <a:pt x="-25818" y="1232434"/>
                  <a:pt x="23874" y="1164672"/>
                  <a:pt x="0" y="912381"/>
                </a:cubicBezTo>
                <a:cubicBezTo>
                  <a:pt x="-23874" y="660091"/>
                  <a:pt x="12762" y="438379"/>
                  <a:pt x="0" y="0"/>
                </a:cubicBezTo>
                <a:close/>
              </a:path>
            </a:pathLst>
          </a:custGeom>
          <a:noFill/>
          <a:ln w="9525">
            <a:solidFill>
              <a:schemeClr val="accent4">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E25D4AE-BBA4-5229-2B51-CDB1E0067306}"/>
              </a:ext>
            </a:extLst>
          </p:cNvPr>
          <p:cNvSpPr txBox="1"/>
          <p:nvPr/>
        </p:nvSpPr>
        <p:spPr>
          <a:xfrm>
            <a:off x="12384" y="671332"/>
            <a:ext cx="8028940" cy="5350054"/>
          </a:xfrm>
          <a:prstGeom prst="rect">
            <a:avLst/>
          </a:prstGeom>
          <a:noFill/>
        </p:spPr>
        <p:txBody>
          <a:bodyPr wrap="square">
            <a:spAutoFit/>
          </a:bodyPr>
          <a:lstStyle/>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1. DỊCH VỤ:..........................................................................</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 Giao thông vận tải</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 Thương mại</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 Du lịch</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a:t>
            </a:r>
          </a:p>
          <a:p>
            <a:pPr marL="252095" algn="just">
              <a:lnSpc>
                <a:spcPct val="112000"/>
              </a:lnSpc>
              <a:spcAft>
                <a:spcPts val="360"/>
              </a:spcAft>
            </a:pPr>
            <a:r>
              <a:rPr lang="vi-VN" sz="2200" kern="100">
                <a:solidFill>
                  <a:srgbClr val="5429F3"/>
                </a:solidFill>
                <a:latin typeface="Times New Roman" pitchFamily="18" charset="0"/>
                <a:ea typeface="Times New Roman" panose="02020603050405020304" pitchFamily="18" charset="0"/>
                <a:cs typeface="Times New Roman" pitchFamily="18" charset="0"/>
              </a:rPr>
              <a:t>.............................................................................................</a:t>
            </a:r>
            <a:endParaRPr lang="en-US" sz="2200" kern="100">
              <a:solidFill>
                <a:srgbClr val="5429F3"/>
              </a:solidFill>
              <a:effectLst/>
              <a:latin typeface="Times New Roman" pitchFamily="18" charset="0"/>
              <a:ea typeface="Times New Roman" panose="02020603050405020304" pitchFamily="18" charset="0"/>
              <a:cs typeface="Times New Roman" pitchFamily="18" charset="0"/>
            </a:endParaRPr>
          </a:p>
        </p:txBody>
      </p:sp>
      <p:sp>
        <p:nvSpPr>
          <p:cNvPr id="10" name="Rectangle 9">
            <a:extLst>
              <a:ext uri="{FF2B5EF4-FFF2-40B4-BE49-F238E27FC236}">
                <a16:creationId xmlns:a16="http://schemas.microsoft.com/office/drawing/2014/main" id="{75634261-5E10-34A9-C389-4F1F17EF8538}"/>
              </a:ext>
            </a:extLst>
          </p:cNvPr>
          <p:cNvSpPr/>
          <p:nvPr/>
        </p:nvSpPr>
        <p:spPr>
          <a:xfrm>
            <a:off x="91440" y="6117727"/>
            <a:ext cx="12009120" cy="708660"/>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002060"/>
                </a:solidFill>
                <a:latin typeface="Times New Roman" pitchFamily="18" charset="0"/>
                <a:cs typeface="Times New Roman" pitchFamily="18" charset="0"/>
              </a:rPr>
              <a:t>Lớp:…………………………………..Nhóm………………………Thành viên:…………………………………………………………………......</a:t>
            </a:r>
          </a:p>
          <a:p>
            <a:r>
              <a:rPr lang="en-US">
                <a:solidFill>
                  <a:srgbClr val="002060"/>
                </a:solidFill>
                <a:latin typeface="Times New Roman" pitchFamily="18" charset="0"/>
                <a:cs typeface="Times New Roman" pitchFamily="18" charset="0"/>
              </a:rPr>
              <a:t>…………………………………...........................................................................................................................................</a:t>
            </a:r>
          </a:p>
        </p:txBody>
      </p:sp>
      <p:sp>
        <p:nvSpPr>
          <p:cNvPr id="11" name="TextBox 10">
            <a:hlinkClick r:id="rId3" action="ppaction://hlinksldjump"/>
            <a:extLst>
              <a:ext uri="{FF2B5EF4-FFF2-40B4-BE49-F238E27FC236}">
                <a16:creationId xmlns:a16="http://schemas.microsoft.com/office/drawing/2014/main" id="{17857896-2548-2442-8FFF-AE9606E406A5}"/>
              </a:ext>
            </a:extLst>
          </p:cNvPr>
          <p:cNvSpPr txBox="1"/>
          <p:nvPr/>
        </p:nvSpPr>
        <p:spPr>
          <a:xfrm>
            <a:off x="4679907" y="40339"/>
            <a:ext cx="4701742" cy="646331"/>
          </a:xfrm>
          <a:prstGeom prst="rect">
            <a:avLst/>
          </a:prstGeom>
          <a:noFill/>
        </p:spPr>
        <p:txBody>
          <a:bodyPr wrap="square" rtlCol="0">
            <a:spAutoFit/>
          </a:bodyPr>
          <a:lstStyle/>
          <a:p>
            <a:r>
              <a:rPr lang="en-US" sz="3600">
                <a:solidFill>
                  <a:srgbClr val="C00000"/>
                </a:solidFill>
                <a:latin typeface="Times New Roman" pitchFamily="18" charset="0"/>
                <a:cs typeface="Times New Roman" pitchFamily="18" charset="0"/>
              </a:rPr>
              <a:t>Nấc thang</a:t>
            </a:r>
            <a:r>
              <a:rPr lang="vi-VN" sz="3600">
                <a:solidFill>
                  <a:srgbClr val="C00000"/>
                </a:solidFill>
                <a:latin typeface="Times New Roman" pitchFamily="18" charset="0"/>
                <a:cs typeface="Times New Roman" pitchFamily="18" charset="0"/>
              </a:rPr>
              <a:t> 5</a:t>
            </a:r>
            <a:endParaRPr lang="en-US" sz="3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072445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3B776-D9DC-29A0-AB3E-861AEC32E3C2}"/>
              </a:ext>
            </a:extLst>
          </p:cNvPr>
          <p:cNvPicPr>
            <a:picLocks noChangeAspect="1"/>
          </p:cNvPicPr>
          <p:nvPr/>
        </p:nvPicPr>
        <p:blipFill>
          <a:blip r:embed="rId2"/>
          <a:stretch>
            <a:fillRect/>
          </a:stretch>
        </p:blipFill>
        <p:spPr>
          <a:xfrm>
            <a:off x="5719587" y="0"/>
            <a:ext cx="6472414" cy="6601267"/>
          </a:xfrm>
          <a:prstGeom prst="rect">
            <a:avLst/>
          </a:prstGeom>
        </p:spPr>
      </p:pic>
      <p:sp>
        <p:nvSpPr>
          <p:cNvPr id="9" name="TextBox 8">
            <a:hlinkClick r:id="rId3" action="ppaction://hlinksldjump"/>
            <a:extLst>
              <a:ext uri="{FF2B5EF4-FFF2-40B4-BE49-F238E27FC236}">
                <a16:creationId xmlns:a16="http://schemas.microsoft.com/office/drawing/2014/main" id="{84090898-632E-F528-0461-FFAC00DD25E1}"/>
              </a:ext>
            </a:extLst>
          </p:cNvPr>
          <p:cNvSpPr txBox="1"/>
          <p:nvPr/>
        </p:nvSpPr>
        <p:spPr>
          <a:xfrm>
            <a:off x="0" y="-53163"/>
            <a:ext cx="2211572" cy="646331"/>
          </a:xfrm>
          <a:prstGeom prst="rect">
            <a:avLst/>
          </a:prstGeom>
          <a:noFill/>
        </p:spPr>
        <p:txBody>
          <a:bodyPr wrap="square" rtlCol="0">
            <a:spAutoFit/>
          </a:bodyPr>
          <a:lstStyle/>
          <a:p>
            <a:r>
              <a:rPr lang="vi-VN" sz="3600" b="1">
                <a:solidFill>
                  <a:srgbClr val="0070C0"/>
                </a:solidFill>
                <a:latin typeface="Times New Roman" pitchFamily="18" charset="0"/>
                <a:cs typeface="Times New Roman" pitchFamily="18" charset="0"/>
              </a:rPr>
              <a:t>c. Dịch vụ</a:t>
            </a:r>
            <a:endParaRPr lang="en-US" sz="3600" b="1" dirty="0">
              <a:solidFill>
                <a:srgbClr val="0070C0"/>
              </a:solidFill>
              <a:latin typeface="Times New Roman" pitchFamily="18" charset="0"/>
              <a:cs typeface="Times New Roman" pitchFamily="18" charset="0"/>
            </a:endParaRPr>
          </a:p>
        </p:txBody>
      </p:sp>
      <p:sp>
        <p:nvSpPr>
          <p:cNvPr id="17" name="TextBox 16">
            <a:hlinkClick r:id="rId3" action="ppaction://hlinksldjump"/>
            <a:extLst>
              <a:ext uri="{FF2B5EF4-FFF2-40B4-BE49-F238E27FC236}">
                <a16:creationId xmlns:a16="http://schemas.microsoft.com/office/drawing/2014/main" id="{A63D0FDF-BB01-1D39-1C97-B58119263F5B}"/>
              </a:ext>
            </a:extLst>
          </p:cNvPr>
          <p:cNvSpPr txBox="1"/>
          <p:nvPr/>
        </p:nvSpPr>
        <p:spPr>
          <a:xfrm>
            <a:off x="265085" y="779721"/>
            <a:ext cx="5454502" cy="954107"/>
          </a:xfrm>
          <a:prstGeom prst="rect">
            <a:avLst/>
          </a:prstGeom>
          <a:noFill/>
        </p:spPr>
        <p:txBody>
          <a:bodyPr wrap="square" rtlCol="0">
            <a:spAutoFit/>
          </a:bodyPr>
          <a:lstStyle/>
          <a:p>
            <a:r>
              <a:rPr lang="vi-VN" sz="2800">
                <a:solidFill>
                  <a:srgbClr val="002060"/>
                </a:solidFill>
                <a:latin typeface="Times New Roman" pitchFamily="18" charset="0"/>
                <a:cs typeface="Times New Roman" pitchFamily="18" charset="0"/>
              </a:rPr>
              <a:t>-  DV ngày càng phát triển, đóng góp 34,5 % trong cơ cấu GRDP</a:t>
            </a:r>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65703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ao tốc Bắc Giang - Lạng Sơn kết nối các tỉnh đông bắc như thế nào? -  VnExpress">
            <a:extLst>
              <a:ext uri="{FF2B5EF4-FFF2-40B4-BE49-F238E27FC236}">
                <a16:creationId xmlns:a16="http://schemas.microsoft.com/office/drawing/2014/main" id="{8FB79DEB-5611-4EB8-8729-5181BAB56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99"/>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o tốc Bắc Giang - Lạng Sơn trước ngày thông xe - VnExpress">
            <a:extLst>
              <a:ext uri="{FF2B5EF4-FFF2-40B4-BE49-F238E27FC236}">
                <a16:creationId xmlns:a16="http://schemas.microsoft.com/office/drawing/2014/main" id="{00C678BE-285F-4F22-9AE5-6C56912F8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41" r="3285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10BD1E-DB1A-4FF4-AE6A-5811DB6F30EE}"/>
              </a:ext>
            </a:extLst>
          </p:cNvPr>
          <p:cNvSpPr txBox="1"/>
          <p:nvPr/>
        </p:nvSpPr>
        <p:spPr>
          <a:xfrm>
            <a:off x="-430742" y="5682734"/>
            <a:ext cx="6762750" cy="584775"/>
          </a:xfrm>
          <a:prstGeom prst="rect">
            <a:avLst/>
          </a:prstGeom>
          <a:noFill/>
        </p:spPr>
        <p:txBody>
          <a:bodyPr wrap="square">
            <a:spAutoFit/>
          </a:bodyPr>
          <a:lstStyle/>
          <a:p>
            <a:pPr algn="ctr"/>
            <a:r>
              <a:rPr lang="en-US" sz="3200" b="1" dirty="0">
                <a:latin typeface="Times New Roman" pitchFamily="18" charset="0"/>
                <a:ea typeface="Roboto" panose="02000000000000000000" pitchFamily="2" charset="0"/>
                <a:cs typeface="Times New Roman" pitchFamily="18" charset="0"/>
              </a:rPr>
              <a:t>Cao </a:t>
            </a:r>
            <a:r>
              <a:rPr lang="en-US" sz="3200" b="1" err="1">
                <a:latin typeface="Times New Roman" pitchFamily="18" charset="0"/>
                <a:ea typeface="Roboto" panose="02000000000000000000" pitchFamily="2" charset="0"/>
                <a:cs typeface="Times New Roman" pitchFamily="18" charset="0"/>
              </a:rPr>
              <a:t>tốc</a:t>
            </a:r>
            <a:r>
              <a:rPr lang="en-US" sz="3200" b="1">
                <a:latin typeface="Times New Roman" pitchFamily="18" charset="0"/>
                <a:ea typeface="Roboto" panose="02000000000000000000" pitchFamily="2" charset="0"/>
                <a:cs typeface="Times New Roman" pitchFamily="18" charset="0"/>
              </a:rPr>
              <a:t> Bắc Giang – </a:t>
            </a:r>
            <a:r>
              <a:rPr lang="en-US" sz="3200" b="1" dirty="0" err="1">
                <a:latin typeface="Times New Roman" pitchFamily="18" charset="0"/>
                <a:ea typeface="Roboto" panose="02000000000000000000" pitchFamily="2" charset="0"/>
                <a:cs typeface="Times New Roman" pitchFamily="18" charset="0"/>
              </a:rPr>
              <a:t>Lạng</a:t>
            </a:r>
            <a:r>
              <a:rPr lang="en-US" sz="3200" b="1" dirty="0">
                <a:latin typeface="Times New Roman" pitchFamily="18" charset="0"/>
                <a:ea typeface="Roboto" panose="02000000000000000000" pitchFamily="2" charset="0"/>
                <a:cs typeface="Times New Roman" pitchFamily="18" charset="0"/>
              </a:rPr>
              <a:t> </a:t>
            </a:r>
            <a:r>
              <a:rPr lang="en-US" sz="3200" b="1" dirty="0" err="1">
                <a:latin typeface="Times New Roman" pitchFamily="18" charset="0"/>
                <a:ea typeface="Roboto" panose="02000000000000000000" pitchFamily="2" charset="0"/>
                <a:cs typeface="Times New Roman" pitchFamily="18" charset="0"/>
              </a:rPr>
              <a:t>Sơn</a:t>
            </a:r>
            <a:endParaRPr lang="en-US" sz="3200" b="1" dirty="0">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428768357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ó 2.700 doanh nghiệp tham gia xuất nhập khẩu qua Lạng Sơn trong năm 2017">
            <a:extLst>
              <a:ext uri="{FF2B5EF4-FFF2-40B4-BE49-F238E27FC236}">
                <a16:creationId xmlns:a16="http://schemas.microsoft.com/office/drawing/2014/main" id="{1DDDF4A0-8574-45C9-ADDB-6FAB685E1B98}"/>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9982"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FC4431-87F4-4ED4-A194-9EFD14E42936}"/>
              </a:ext>
            </a:extLst>
          </p:cNvPr>
          <p:cNvSpPr txBox="1"/>
          <p:nvPr/>
        </p:nvSpPr>
        <p:spPr>
          <a:xfrm>
            <a:off x="321733" y="1120259"/>
            <a:ext cx="11334750" cy="1107996"/>
          </a:xfrm>
          <a:prstGeom prst="rect">
            <a:avLst/>
          </a:prstGeom>
          <a:noFill/>
        </p:spPr>
        <p:txBody>
          <a:bodyPr wrap="square">
            <a:spAutoFit/>
          </a:bodyPr>
          <a:lstStyle/>
          <a:p>
            <a:pPr algn="ctr"/>
            <a:r>
              <a:rPr lang="en-US" sz="6600" b="1" dirty="0">
                <a:solidFill>
                  <a:schemeClr val="bg1"/>
                </a:solidFill>
                <a:latin typeface="Times New Roman" pitchFamily="18" charset="0"/>
                <a:ea typeface="Roboto" panose="02000000000000000000" pitchFamily="2" charset="0"/>
                <a:cs typeface="Times New Roman" pitchFamily="18" charset="0"/>
              </a:rPr>
              <a:t>CỬA KHẨU TÂN THANH</a:t>
            </a:r>
          </a:p>
        </p:txBody>
      </p:sp>
    </p:spTree>
    <p:extLst>
      <p:ext uri="{BB962C8B-B14F-4D97-AF65-F5344CB8AC3E}">
        <p14:creationId xmlns:p14="http://schemas.microsoft.com/office/powerpoint/2010/main" val="113139583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3B776-D9DC-29A0-AB3E-861AEC32E3C2}"/>
              </a:ext>
            </a:extLst>
          </p:cNvPr>
          <p:cNvPicPr>
            <a:picLocks noChangeAspect="1"/>
          </p:cNvPicPr>
          <p:nvPr/>
        </p:nvPicPr>
        <p:blipFill>
          <a:blip r:embed="rId2"/>
          <a:stretch>
            <a:fillRect/>
          </a:stretch>
        </p:blipFill>
        <p:spPr>
          <a:xfrm>
            <a:off x="5719587" y="0"/>
            <a:ext cx="6472414" cy="6601267"/>
          </a:xfrm>
          <a:prstGeom prst="rect">
            <a:avLst/>
          </a:prstGeom>
        </p:spPr>
      </p:pic>
      <p:sp>
        <p:nvSpPr>
          <p:cNvPr id="9" name="TextBox 8">
            <a:hlinkClick r:id="rId3" action="ppaction://hlinksldjump"/>
            <a:extLst>
              <a:ext uri="{FF2B5EF4-FFF2-40B4-BE49-F238E27FC236}">
                <a16:creationId xmlns:a16="http://schemas.microsoft.com/office/drawing/2014/main" id="{84090898-632E-F528-0461-FFAC00DD25E1}"/>
              </a:ext>
            </a:extLst>
          </p:cNvPr>
          <p:cNvSpPr txBox="1"/>
          <p:nvPr/>
        </p:nvSpPr>
        <p:spPr>
          <a:xfrm>
            <a:off x="0" y="-53163"/>
            <a:ext cx="2211572" cy="646331"/>
          </a:xfrm>
          <a:prstGeom prst="rect">
            <a:avLst/>
          </a:prstGeom>
          <a:noFill/>
        </p:spPr>
        <p:txBody>
          <a:bodyPr wrap="square" rtlCol="0">
            <a:spAutoFit/>
          </a:bodyPr>
          <a:lstStyle/>
          <a:p>
            <a:r>
              <a:rPr lang="vi-VN" sz="3600" b="1">
                <a:solidFill>
                  <a:srgbClr val="0070C0"/>
                </a:solidFill>
                <a:latin typeface="Times New Roman" pitchFamily="18" charset="0"/>
                <a:cs typeface="Times New Roman" pitchFamily="18" charset="0"/>
              </a:rPr>
              <a:t>c. Dịch vụ</a:t>
            </a:r>
            <a:endParaRPr lang="en-US" sz="3600" b="1" dirty="0">
              <a:solidFill>
                <a:srgbClr val="0070C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27A6A75-64CB-34DB-F559-26413C58AB35}"/>
              </a:ext>
            </a:extLst>
          </p:cNvPr>
          <p:cNvSpPr txBox="1"/>
          <p:nvPr/>
        </p:nvSpPr>
        <p:spPr>
          <a:xfrm>
            <a:off x="0" y="1266155"/>
            <a:ext cx="5909044" cy="1500604"/>
          </a:xfrm>
          <a:prstGeom prst="rect">
            <a:avLst/>
          </a:prstGeom>
          <a:noFill/>
        </p:spPr>
        <p:txBody>
          <a:bodyPr wrap="square">
            <a:spAutoFit/>
          </a:bodyPr>
          <a:lstStyle/>
          <a:p>
            <a:pPr marR="140335" lvl="0" algn="just" fontAlgn="base">
              <a:lnSpc>
                <a:spcPct val="112000"/>
              </a:lnSpc>
              <a:spcAft>
                <a:spcPts val="35"/>
              </a:spcAft>
              <a:buClr>
                <a:srgbClr val="181717"/>
              </a:buClr>
              <a:buSzPts val="1250"/>
            </a:pPr>
            <a:r>
              <a:rPr lang="vi-VN"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 </a:t>
            </a:r>
            <a:r>
              <a:rPr lang="en-US" sz="2800" u="none" strike="noStrike" kern="100">
                <a:solidFill>
                  <a:srgbClr val="002060"/>
                </a:solidFill>
                <a:effectLst/>
                <a:uFill>
                  <a:solidFill>
                    <a:srgbClr val="000000"/>
                  </a:solidFill>
                </a:uFill>
                <a:latin typeface="Times New Roman" pitchFamily="18" charset="0"/>
                <a:ea typeface="Times New Roman" panose="02020603050405020304" pitchFamily="18" charset="0"/>
                <a:cs typeface="Times New Roman" pitchFamily="18" charset="0"/>
              </a:rPr>
              <a:t>Du lịch là thế mạnh kinh tế của vùng, với nhiều loại hình và điểm du lịch nổi tiếng. </a:t>
            </a:r>
          </a:p>
        </p:txBody>
      </p:sp>
    </p:spTree>
    <p:extLst>
      <p:ext uri="{BB962C8B-B14F-4D97-AF65-F5344CB8AC3E}">
        <p14:creationId xmlns:p14="http://schemas.microsoft.com/office/powerpoint/2010/main" val="105884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inh nghiệm du lịch Cao Bằng - Thác Bản Giốc 4N3Đ - Baolau.vn">
            <a:extLst>
              <a:ext uri="{FF2B5EF4-FFF2-40B4-BE49-F238E27FC236}">
                <a16:creationId xmlns:a16="http://schemas.microsoft.com/office/drawing/2014/main" id="{E51BC2DE-B606-4B60-AA85-1EDCDCD196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341408"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74B0CF-4B51-4C09-B98C-2FFF21DBCECA}"/>
              </a:ext>
            </a:extLst>
          </p:cNvPr>
          <p:cNvSpPr txBox="1"/>
          <p:nvPr/>
        </p:nvSpPr>
        <p:spPr>
          <a:xfrm>
            <a:off x="1550458" y="1748909"/>
            <a:ext cx="8925954" cy="2123658"/>
          </a:xfrm>
          <a:prstGeom prst="rect">
            <a:avLst/>
          </a:prstGeom>
          <a:noFill/>
        </p:spPr>
        <p:txBody>
          <a:bodyPr wrap="square">
            <a:spAutoFit/>
          </a:bodyPr>
          <a:lstStyle/>
          <a:p>
            <a:pPr algn="ctr"/>
            <a:r>
              <a:rPr lang="en-US" sz="6600" b="1" dirty="0">
                <a:solidFill>
                  <a:schemeClr val="bg1"/>
                </a:solidFill>
                <a:latin typeface="Times New Roman" pitchFamily="18" charset="0"/>
                <a:ea typeface="Roboto" panose="02000000000000000000" pitchFamily="2" charset="0"/>
                <a:cs typeface="Times New Roman" pitchFamily="18" charset="0"/>
              </a:rPr>
              <a:t>NON NƯỚC CAO BẰNG</a:t>
            </a:r>
          </a:p>
        </p:txBody>
      </p:sp>
    </p:spTree>
    <p:extLst>
      <p:ext uri="{BB962C8B-B14F-4D97-AF65-F5344CB8AC3E}">
        <p14:creationId xmlns:p14="http://schemas.microsoft.com/office/powerpoint/2010/main" val="148524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7BB371-0EAA-0A06-BB59-447756F61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62" y="449263"/>
            <a:ext cx="5684074" cy="42025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1252BD-35CF-BDA6-A019-2EA7F6D9CB26}"/>
              </a:ext>
            </a:extLst>
          </p:cNvPr>
          <p:cNvSpPr txBox="1"/>
          <p:nvPr/>
        </p:nvSpPr>
        <p:spPr>
          <a:xfrm>
            <a:off x="6489700" y="4753402"/>
            <a:ext cx="5339598" cy="1292662"/>
          </a:xfrm>
          <a:prstGeom prst="rect">
            <a:avLst/>
          </a:prstGeom>
          <a:noFill/>
        </p:spPr>
        <p:txBody>
          <a:bodyPr wrap="square">
            <a:spAutoFit/>
          </a:bodyPr>
          <a:lstStyle/>
          <a:p>
            <a:pPr algn="just"/>
            <a:r>
              <a:rPr lang="vi-VN" sz="2600" b="0">
                <a:solidFill>
                  <a:srgbClr val="5429F3"/>
                </a:solidFill>
                <a:effectLst/>
                <a:latin typeface="+mj-lt"/>
              </a:rPr>
              <a:t>Du khách trải nghiệm tại Homestay Tài Ngào, xã Thượng Lâm, huyện Lâm Bình, Tuyên Quang.</a:t>
            </a:r>
            <a:endParaRPr lang="en-US" sz="2600">
              <a:solidFill>
                <a:srgbClr val="5429F3"/>
              </a:solidFill>
              <a:latin typeface="+mj-lt"/>
            </a:endParaRPr>
          </a:p>
        </p:txBody>
      </p:sp>
      <p:pic>
        <p:nvPicPr>
          <p:cNvPr id="1028" name="Picture 4" descr="Hà Giang: Tiềm năng phát triển du lịch nông thôn nơi cực Bắc">
            <a:extLst>
              <a:ext uri="{FF2B5EF4-FFF2-40B4-BE49-F238E27FC236}">
                <a16:creationId xmlns:a16="http://schemas.microsoft.com/office/drawing/2014/main" id="{8FE946CC-0646-9775-5179-B8A4DF99E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99" y="449263"/>
            <a:ext cx="6130763" cy="4202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496EFC-923A-BF54-482B-DA04746DFF54}"/>
              </a:ext>
            </a:extLst>
          </p:cNvPr>
          <p:cNvSpPr txBox="1"/>
          <p:nvPr/>
        </p:nvSpPr>
        <p:spPr>
          <a:xfrm>
            <a:off x="203199" y="4718904"/>
            <a:ext cx="6077739" cy="1692771"/>
          </a:xfrm>
          <a:prstGeom prst="rect">
            <a:avLst/>
          </a:prstGeom>
          <a:noFill/>
        </p:spPr>
        <p:txBody>
          <a:bodyPr wrap="square">
            <a:spAutoFit/>
          </a:bodyPr>
          <a:lstStyle/>
          <a:p>
            <a:pPr algn="just"/>
            <a:r>
              <a:rPr lang="vi-VN" sz="2600" b="0">
                <a:solidFill>
                  <a:srgbClr val="5429F3"/>
                </a:solidFill>
                <a:effectLst/>
                <a:highlight>
                  <a:srgbClr val="FFFFFF"/>
                </a:highlight>
                <a:latin typeface="+mj-lt"/>
              </a:rPr>
              <a:t>Du khách trải nghiệm thêu trang phục dân tộc Lô Lô tại Làng Văn hóa du lịch cộng đồng thôn Lô Lô Chải, xã Lũng Cú (Đồng Văn)</a:t>
            </a:r>
            <a:endParaRPr lang="en-US" sz="2600">
              <a:solidFill>
                <a:srgbClr val="5429F3"/>
              </a:solidFill>
              <a:latin typeface="+mj-lt"/>
            </a:endParaRPr>
          </a:p>
        </p:txBody>
      </p:sp>
    </p:spTree>
    <p:extLst>
      <p:ext uri="{BB962C8B-B14F-4D97-AF65-F5344CB8AC3E}">
        <p14:creationId xmlns:p14="http://schemas.microsoft.com/office/powerpoint/2010/main" val="917686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CDDB7-D9E9-7AF2-E84A-F83EB79A0C25}"/>
              </a:ext>
            </a:extLst>
          </p:cNvPr>
          <p:cNvPicPr>
            <a:picLocks noChangeAspect="1"/>
          </p:cNvPicPr>
          <p:nvPr/>
        </p:nvPicPr>
        <p:blipFill>
          <a:blip r:embed="rId3"/>
          <a:stretch>
            <a:fillRect/>
          </a:stretch>
        </p:blipFill>
        <p:spPr>
          <a:xfrm>
            <a:off x="113761" y="254000"/>
            <a:ext cx="12078240" cy="5750389"/>
          </a:xfrm>
          <a:prstGeom prst="rect">
            <a:avLst/>
          </a:prstGeom>
        </p:spPr>
      </p:pic>
    </p:spTree>
    <p:extLst>
      <p:ext uri="{BB962C8B-B14F-4D97-AF65-F5344CB8AC3E}">
        <p14:creationId xmlns:p14="http://schemas.microsoft.com/office/powerpoint/2010/main" val="1308038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3BDE4"/>
        </a:solidFill>
        <a:effectLst/>
      </p:bgPr>
    </p:bg>
    <p:spTree>
      <p:nvGrpSpPr>
        <p:cNvPr id="1" name="Shape 3627"/>
        <p:cNvGrpSpPr/>
        <p:nvPr/>
      </p:nvGrpSpPr>
      <p:grpSpPr>
        <a:xfrm>
          <a:off x="0" y="0"/>
          <a:ext cx="0" cy="0"/>
          <a:chOff x="0" y="0"/>
          <a:chExt cx="0" cy="0"/>
        </a:xfrm>
      </p:grpSpPr>
      <p:sp>
        <p:nvSpPr>
          <p:cNvPr id="3631" name="Google Shape;3631;p80"/>
          <p:cNvSpPr/>
          <p:nvPr/>
        </p:nvSpPr>
        <p:spPr>
          <a:xfrm rot="10800000" flipH="1">
            <a:off x="-86616" y="5050623"/>
            <a:ext cx="12852432" cy="7238952"/>
          </a:xfrm>
          <a:prstGeom prst="flowChartDocument">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632" name="Google Shape;3632;p80"/>
          <p:cNvSpPr/>
          <p:nvPr/>
        </p:nvSpPr>
        <p:spPr>
          <a:xfrm rot="10800000">
            <a:off x="-86617" y="5930561"/>
            <a:ext cx="12852432" cy="5467392"/>
          </a:xfrm>
          <a:prstGeom prst="flowChartDocumen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74" name="Google Shape;2840;p77"/>
          <p:cNvCxnSpPr>
            <a:cxnSpLocks/>
            <a:endCxn id="79" idx="1"/>
          </p:cNvCxnSpPr>
          <p:nvPr/>
        </p:nvCxnSpPr>
        <p:spPr>
          <a:xfrm rot="5400000">
            <a:off x="5818979" y="3466945"/>
            <a:ext cx="2172839" cy="1007397"/>
          </a:xfrm>
          <a:prstGeom prst="curvedConnector4">
            <a:avLst>
              <a:gd name="adj1" fmla="val 27386"/>
              <a:gd name="adj2" fmla="val 122692"/>
            </a:avLst>
          </a:prstGeom>
          <a:noFill/>
          <a:ln w="28575" cap="rnd" cmpd="sng">
            <a:solidFill>
              <a:schemeClr val="lt1"/>
            </a:solidFill>
            <a:prstDash val="solid"/>
            <a:round/>
            <a:headEnd type="none" w="med" len="med"/>
            <a:tailEnd type="triangle" w="med" len="med"/>
          </a:ln>
        </p:spPr>
      </p:cxnSp>
      <p:cxnSp>
        <p:nvCxnSpPr>
          <p:cNvPr id="75" name="Google Shape;2843;p77"/>
          <p:cNvCxnSpPr>
            <a:cxnSpLocks/>
            <a:stCxn id="79" idx="3"/>
          </p:cNvCxnSpPr>
          <p:nvPr/>
        </p:nvCxnSpPr>
        <p:spPr>
          <a:xfrm flipH="1" flipV="1">
            <a:off x="9368084" y="2884326"/>
            <a:ext cx="951063" cy="2171799"/>
          </a:xfrm>
          <a:prstGeom prst="curvedConnector4">
            <a:avLst>
              <a:gd name="adj1" fmla="val -24036"/>
              <a:gd name="adj2" fmla="val 72603"/>
            </a:avLst>
          </a:prstGeom>
          <a:noFill/>
          <a:ln w="28575" cap="rnd" cmpd="sng">
            <a:solidFill>
              <a:schemeClr val="lt1"/>
            </a:solidFill>
            <a:prstDash val="solid"/>
            <a:round/>
            <a:headEnd type="none" w="med" len="med"/>
            <a:tailEnd type="triangle" w="med" len="med"/>
          </a:ln>
        </p:spPr>
      </p:cxnSp>
      <p:cxnSp>
        <p:nvCxnSpPr>
          <p:cNvPr id="76" name="Google Shape;2844;p77"/>
          <p:cNvCxnSpPr>
            <a:cxnSpLocks/>
            <a:endCxn id="78" idx="1"/>
          </p:cNvCxnSpPr>
          <p:nvPr/>
        </p:nvCxnSpPr>
        <p:spPr>
          <a:xfrm rot="5400000">
            <a:off x="1237478" y="3519628"/>
            <a:ext cx="2172841" cy="902034"/>
          </a:xfrm>
          <a:prstGeom prst="curvedConnector4">
            <a:avLst>
              <a:gd name="adj1" fmla="val 27386"/>
              <a:gd name="adj2" fmla="val 125343"/>
            </a:avLst>
          </a:prstGeom>
          <a:noFill/>
          <a:ln w="28575" cap="rnd" cmpd="sng">
            <a:solidFill>
              <a:schemeClr val="lt1"/>
            </a:solidFill>
            <a:prstDash val="solid"/>
            <a:round/>
            <a:headEnd type="none" w="med" len="med"/>
            <a:tailEnd type="triangle" w="med" len="med"/>
          </a:ln>
        </p:spPr>
      </p:cxnSp>
      <p:cxnSp>
        <p:nvCxnSpPr>
          <p:cNvPr id="77" name="Google Shape;2847;p77"/>
          <p:cNvCxnSpPr>
            <a:cxnSpLocks/>
            <a:stCxn id="78" idx="3"/>
          </p:cNvCxnSpPr>
          <p:nvPr/>
        </p:nvCxnSpPr>
        <p:spPr>
          <a:xfrm flipH="1" flipV="1">
            <a:off x="4733904" y="2884326"/>
            <a:ext cx="797253" cy="2171864"/>
          </a:xfrm>
          <a:prstGeom prst="curvedConnector4">
            <a:avLst>
              <a:gd name="adj1" fmla="val -28673"/>
              <a:gd name="adj2" fmla="val 72604"/>
            </a:avLst>
          </a:prstGeom>
          <a:noFill/>
          <a:ln w="28575" cap="rnd" cmpd="sng">
            <a:solidFill>
              <a:schemeClr val="lt1"/>
            </a:solidFill>
            <a:prstDash val="solid"/>
            <a:round/>
            <a:headEnd type="none" w="med" len="med"/>
            <a:tailEnd type="triangle" w="med" len="med"/>
          </a:ln>
        </p:spPr>
      </p:cxnSp>
      <p:sp>
        <p:nvSpPr>
          <p:cNvPr id="78" name="Google Shape;2846;p77"/>
          <p:cNvSpPr/>
          <p:nvPr/>
        </p:nvSpPr>
        <p:spPr>
          <a:xfrm rot="-823">
            <a:off x="1872881" y="4074336"/>
            <a:ext cx="3658276" cy="1964583"/>
          </a:xfrm>
          <a:prstGeom prst="roundRect">
            <a:avLst>
              <a:gd name="adj" fmla="val 23688"/>
            </a:avLst>
          </a:prstGeom>
          <a:solidFill>
            <a:srgbClr val="FFFFCC"/>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CC"/>
              </a:solidFill>
              <a:latin typeface="Times New Roman" pitchFamily="18" charset="0"/>
              <a:cs typeface="Times New Roman" pitchFamily="18" charset="0"/>
              <a:sym typeface="Arial"/>
            </a:endParaRPr>
          </a:p>
        </p:txBody>
      </p:sp>
      <p:sp>
        <p:nvSpPr>
          <p:cNvPr id="79" name="Google Shape;2842;p77"/>
          <p:cNvSpPr/>
          <p:nvPr/>
        </p:nvSpPr>
        <p:spPr>
          <a:xfrm rot="-823">
            <a:off x="6401699" y="4074332"/>
            <a:ext cx="3917448" cy="1964524"/>
          </a:xfrm>
          <a:prstGeom prst="roundRect">
            <a:avLst>
              <a:gd name="adj" fmla="val 23688"/>
            </a:avLst>
          </a:prstGeom>
          <a:solidFill>
            <a:srgbClr val="FFFFCC"/>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CC"/>
              </a:solidFill>
              <a:latin typeface="Times New Roman" pitchFamily="18" charset="0"/>
              <a:cs typeface="Times New Roman" pitchFamily="18" charset="0"/>
              <a:sym typeface="Arial"/>
            </a:endParaRPr>
          </a:p>
        </p:txBody>
      </p:sp>
      <p:sp>
        <p:nvSpPr>
          <p:cNvPr id="81" name="Google Shape;2850;p77"/>
          <p:cNvSpPr txBox="1">
            <a:spLocks/>
          </p:cNvSpPr>
          <p:nvPr/>
        </p:nvSpPr>
        <p:spPr>
          <a:xfrm>
            <a:off x="1844449" y="4678196"/>
            <a:ext cx="3436199"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a:solidFill>
                  <a:srgbClr val="0000CC"/>
                </a:solidFill>
                <a:latin typeface="Times New Roman" pitchFamily="18" charset="0"/>
                <a:ea typeface="#9Slide03 Roboto Medium" panose="02000000000000000000" pitchFamily="2" charset="0"/>
                <a:cs typeface="Times New Roman" pitchFamily="18" charset="0"/>
              </a:rPr>
              <a:t>3</a:t>
            </a:r>
            <a:r>
              <a:rPr lang="vi-VN" sz="2800" b="1" kern="0">
                <a:solidFill>
                  <a:srgbClr val="0000CC"/>
                </a:solidFill>
                <a:latin typeface="Times New Roman" pitchFamily="18" charset="0"/>
                <a:ea typeface="#9Slide03 Roboto Medium" panose="02000000000000000000" pitchFamily="2" charset="0"/>
                <a:cs typeface="Times New Roman" pitchFamily="18" charset="0"/>
              </a:rPr>
              <a:t>. </a:t>
            </a:r>
            <a:r>
              <a:rPr lang="en-US" sz="2800" b="1">
                <a:solidFill>
                  <a:srgbClr val="0000CC"/>
                </a:solidFill>
                <a:latin typeface="Times New Roman" pitchFamily="18" charset="0"/>
                <a:cs typeface="Times New Roman" pitchFamily="18" charset="0"/>
              </a:rPr>
              <a:t>Dân cư- xã hội</a:t>
            </a:r>
            <a:endParaRPr lang="vi-VN" sz="2800" b="1" kern="0" dirty="0">
              <a:solidFill>
                <a:srgbClr val="0000CC"/>
              </a:solidFill>
              <a:latin typeface="Times New Roman" pitchFamily="18" charset="0"/>
              <a:ea typeface="#9Slide03 Roboto Medium" panose="02000000000000000000" pitchFamily="2" charset="0"/>
              <a:cs typeface="Times New Roman" pitchFamily="18" charset="0"/>
            </a:endParaRPr>
          </a:p>
        </p:txBody>
      </p:sp>
      <p:sp>
        <p:nvSpPr>
          <p:cNvPr id="82" name="Google Shape;2850;p77"/>
          <p:cNvSpPr txBox="1">
            <a:spLocks/>
          </p:cNvSpPr>
          <p:nvPr/>
        </p:nvSpPr>
        <p:spPr>
          <a:xfrm>
            <a:off x="6429631" y="4703442"/>
            <a:ext cx="3917920"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a:solidFill>
                  <a:srgbClr val="0000CC"/>
                </a:solidFill>
                <a:latin typeface="Times New Roman" pitchFamily="18" charset="0"/>
                <a:ea typeface="#9Slide03 Roboto Medium" panose="02000000000000000000" pitchFamily="2" charset="0"/>
                <a:cs typeface="Times New Roman" pitchFamily="18" charset="0"/>
              </a:rPr>
              <a:t>4. Sự phát triển và phân bố kinh tế</a:t>
            </a:r>
            <a:endParaRPr lang="en-US" sz="2800" b="1" kern="0" dirty="0">
              <a:solidFill>
                <a:srgbClr val="0000CC"/>
              </a:solidFill>
              <a:latin typeface="Times New Roman" pitchFamily="18" charset="0"/>
              <a:ea typeface="#9Slide03 Roboto Medium" panose="02000000000000000000" pitchFamily="2" charset="0"/>
              <a:cs typeface="Times New Roman" pitchFamily="18" charset="0"/>
            </a:endParaRPr>
          </a:p>
        </p:txBody>
      </p:sp>
      <p:sp>
        <p:nvSpPr>
          <p:cNvPr id="83" name="Oval 82"/>
          <p:cNvSpPr/>
          <p:nvPr/>
        </p:nvSpPr>
        <p:spPr>
          <a:xfrm>
            <a:off x="2769072" y="18332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4" name="Oval 83"/>
          <p:cNvSpPr/>
          <p:nvPr/>
        </p:nvSpPr>
        <p:spPr>
          <a:xfrm>
            <a:off x="7465718" y="16447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7" name="Google Shape;1719;p49"/>
          <p:cNvSpPr txBox="1">
            <a:spLocks/>
          </p:cNvSpPr>
          <p:nvPr/>
        </p:nvSpPr>
        <p:spPr>
          <a:xfrm>
            <a:off x="3890726" y="514585"/>
            <a:ext cx="5306551" cy="1042947"/>
          </a:xfrm>
          <a:prstGeom prst="rect">
            <a:avLst/>
          </a:prstGeom>
          <a:solidFill>
            <a:srgbClr val="FFFFFF"/>
          </a:solidFill>
          <a:ln>
            <a:noFill/>
          </a:ln>
        </p:spPr>
        <p:txBody>
          <a:bodyPr spcFirstLastPara="1" wrap="square" lIns="182875" tIns="45700" rIns="18287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Jura Medium"/>
              <a:buNone/>
              <a:defRPr sz="1600" b="0" i="0" u="none" strike="noStrike" cap="none">
                <a:solidFill>
                  <a:schemeClr val="dk1"/>
                </a:solidFill>
                <a:latin typeface="Jura Medium"/>
                <a:ea typeface="Jura Medium"/>
                <a:cs typeface="Jura Medium"/>
                <a:sym typeface="Jura Medium"/>
              </a:defRPr>
            </a:lvl1pPr>
            <a:lvl2pPr marL="914400" marR="0" lvl="1"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2pPr>
            <a:lvl3pPr marL="1371600" marR="0" lvl="2"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3pPr>
            <a:lvl4pPr marL="1828800" marR="0" lvl="3"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4pPr>
            <a:lvl5pPr marL="2286000" marR="0" lvl="4"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5pPr>
            <a:lvl6pPr marL="2743200" marR="0" lvl="5"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6pPr>
            <a:lvl7pPr marL="3200400" marR="0" lvl="6"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7pPr>
            <a:lvl8pPr marL="3657600" marR="0" lvl="7"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8pPr>
            <a:lvl9pPr marL="4114800" marR="0" lvl="8"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9pPr>
          </a:lstStyle>
          <a:p>
            <a:pPr marL="0" marR="0" lvl="0" indent="0" algn="r" defTabSz="914400" rtl="0" eaLnBrk="1" fontAlgn="auto" latinLnBrk="0" hangingPunct="1">
              <a:lnSpc>
                <a:spcPct val="100000"/>
              </a:lnSpc>
              <a:spcBef>
                <a:spcPts val="0"/>
              </a:spcBef>
              <a:spcAft>
                <a:spcPts val="0"/>
              </a:spcAft>
              <a:buClr>
                <a:srgbClr val="172C45"/>
              </a:buClr>
              <a:buSzPts val="1400"/>
              <a:buFont typeface="Jura Medium"/>
              <a:buNone/>
              <a:tabLst/>
              <a:defRPr/>
            </a:pPr>
            <a:endParaRPr kumimoji="0" lang="en-US" sz="1600" b="0" i="0" u="none" strike="noStrike" kern="0" cap="none" spc="0" normalizeH="0" baseline="0" noProof="0" dirty="0">
              <a:ln>
                <a:noFill/>
              </a:ln>
              <a:solidFill>
                <a:srgbClr val="172C45"/>
              </a:solidFill>
              <a:effectLst/>
              <a:uLnTx/>
              <a:uFillTx/>
              <a:latin typeface="Times New Roman" pitchFamily="18" charset="0"/>
              <a:cs typeface="Times New Roman" pitchFamily="18" charset="0"/>
              <a:sym typeface="Jura Medium"/>
            </a:endParaRPr>
          </a:p>
        </p:txBody>
      </p:sp>
      <p:grpSp>
        <p:nvGrpSpPr>
          <p:cNvPr id="88" name="Google Shape;1789;p49"/>
          <p:cNvGrpSpPr/>
          <p:nvPr/>
        </p:nvGrpSpPr>
        <p:grpSpPr>
          <a:xfrm>
            <a:off x="8933046" y="1267454"/>
            <a:ext cx="448034" cy="447956"/>
            <a:chOff x="10333025" y="2667100"/>
            <a:chExt cx="191100" cy="191075"/>
          </a:xfrm>
        </p:grpSpPr>
        <p:sp>
          <p:nvSpPr>
            <p:cNvPr id="89"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0"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1"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2"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grpSp>
        <p:nvGrpSpPr>
          <p:cNvPr id="93" name="Google Shape;1789;p49"/>
          <p:cNvGrpSpPr/>
          <p:nvPr/>
        </p:nvGrpSpPr>
        <p:grpSpPr>
          <a:xfrm>
            <a:off x="3448595" y="239936"/>
            <a:ext cx="448034" cy="447956"/>
            <a:chOff x="10333025" y="2667100"/>
            <a:chExt cx="191100" cy="191075"/>
          </a:xfrm>
        </p:grpSpPr>
        <p:sp>
          <p:nvSpPr>
            <p:cNvPr id="94"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5"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6"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97"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grpSp>
      <p:sp>
        <p:nvSpPr>
          <p:cNvPr id="99" name="Google Shape;2848;p77"/>
          <p:cNvSpPr txBox="1">
            <a:spLocks/>
          </p:cNvSpPr>
          <p:nvPr/>
        </p:nvSpPr>
        <p:spPr>
          <a:xfrm>
            <a:off x="3316913" y="664420"/>
            <a:ext cx="6454175" cy="68003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Fredoka One"/>
              <a:buNone/>
              <a:defRPr sz="4667"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2pPr>
            <a:lvl3pPr marR="0" lvl="2"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3pPr>
            <a:lvl4pPr marR="0" lvl="3"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4pPr>
            <a:lvl5pPr marR="0" lvl="4"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5pPr>
            <a:lvl6pPr marR="0" lvl="5"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6pPr>
            <a:lvl7pPr marR="0" lvl="6"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7pPr>
            <a:lvl8pPr marR="0" lvl="7"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8pPr>
            <a:lvl9pPr marR="0" lvl="8"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9pPr>
          </a:lstStyle>
          <a:p>
            <a:r>
              <a:rPr lang="en-US" sz="4800" b="1" kern="0" dirty="0">
                <a:solidFill>
                  <a:srgbClr val="FF0000"/>
                </a:solidFill>
                <a:latin typeface="Times New Roman" pitchFamily="18" charset="0"/>
                <a:ea typeface="#9Slide03 Roboto Medium" panose="02000000000000000000" pitchFamily="2" charset="0"/>
                <a:cs typeface="Times New Roman" pitchFamily="18" charset="0"/>
              </a:rPr>
              <a:t>NỘI DUNG BÀI HỌC</a:t>
            </a:r>
          </a:p>
        </p:txBody>
      </p:sp>
      <p:pic>
        <p:nvPicPr>
          <p:cNvPr id="1026" name="Picture 2" descr="Hình ảnh Biểu Tượng Hình Vẽ Phấn Trắng Trong Thương Mại điện Tử Online Dịch  Vụ Đi Mua Sắm PNG , Túi, Giỏ, Kinh Doanh PNG và Vector với nền trong suốt">
            <a:extLst>
              <a:ext uri="{FF2B5EF4-FFF2-40B4-BE49-F238E27FC236}">
                <a16:creationId xmlns:a16="http://schemas.microsoft.com/office/drawing/2014/main" id="{B9E12495-9A70-E865-9E03-BBD3D35D9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02" t="18263" r="15951" b="16630"/>
          <a:stretch/>
        </p:blipFill>
        <p:spPr bwMode="auto">
          <a:xfrm>
            <a:off x="2701700" y="1779815"/>
            <a:ext cx="2105419" cy="201844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5" name="Picture 34" descr="A globe with icons on it&#10;&#10;Description automatically generated">
            <a:extLst>
              <a:ext uri="{FF2B5EF4-FFF2-40B4-BE49-F238E27FC236}">
                <a16:creationId xmlns:a16="http://schemas.microsoft.com/office/drawing/2014/main" id="{65E715B3-6F9A-4160-F4BB-82F25C3FA713}"/>
              </a:ext>
            </a:extLst>
          </p:cNvPr>
          <p:cNvPicPr>
            <a:picLocks noChangeAspect="1"/>
          </p:cNvPicPr>
          <p:nvPr/>
        </p:nvPicPr>
        <p:blipFill rotWithShape="1">
          <a:blip r:embed="rId4">
            <a:extLst>
              <a:ext uri="{28A0092B-C50C-407E-A947-70E740481C1C}">
                <a14:useLocalDpi xmlns:a14="http://schemas.microsoft.com/office/drawing/2010/main" val="0"/>
              </a:ext>
            </a:extLst>
          </a:blip>
          <a:srcRect l="14250" r="8729"/>
          <a:stretch/>
        </p:blipFill>
        <p:spPr>
          <a:xfrm>
            <a:off x="7461273" y="1638352"/>
            <a:ext cx="1992069" cy="1997578"/>
          </a:xfrm>
          <a:prstGeom prst="flowChartConnector">
            <a:avLst/>
          </a:prstGeom>
        </p:spPr>
      </p:pic>
    </p:spTree>
    <p:extLst>
      <p:ext uri="{BB962C8B-B14F-4D97-AF65-F5344CB8AC3E}">
        <p14:creationId xmlns:p14="http://schemas.microsoft.com/office/powerpoint/2010/main" val="9164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53" presetClass="entr" presetSubtype="16"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animEffect transition="in" filter="fade">
                                      <p:cBhvr>
                                        <p:cTn id="24" dur="500"/>
                                        <p:tgtEl>
                                          <p:spTgt spid="8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p:cTn id="27" dur="500" fill="hold"/>
                                        <p:tgtEl>
                                          <p:spTgt spid="83"/>
                                        </p:tgtEl>
                                        <p:attrNameLst>
                                          <p:attrName>ppt_w</p:attrName>
                                        </p:attrNameLst>
                                      </p:cBhvr>
                                      <p:tavLst>
                                        <p:tav tm="0">
                                          <p:val>
                                            <p:fltVal val="0"/>
                                          </p:val>
                                        </p:tav>
                                        <p:tav tm="100000">
                                          <p:val>
                                            <p:strVal val="#ppt_w"/>
                                          </p:val>
                                        </p:tav>
                                      </p:tavLst>
                                    </p:anim>
                                    <p:anim calcmode="lin" valueType="num">
                                      <p:cBhvr>
                                        <p:cTn id="28" dur="500" fill="hold"/>
                                        <p:tgtEl>
                                          <p:spTgt spid="83"/>
                                        </p:tgtEl>
                                        <p:attrNameLst>
                                          <p:attrName>ppt_h</p:attrName>
                                        </p:attrNameLst>
                                      </p:cBhvr>
                                      <p:tavLst>
                                        <p:tav tm="0">
                                          <p:val>
                                            <p:fltVal val="0"/>
                                          </p:val>
                                        </p:tav>
                                        <p:tav tm="100000">
                                          <p:val>
                                            <p:strVal val="#ppt_h"/>
                                          </p:val>
                                        </p:tav>
                                      </p:tavLst>
                                    </p:anim>
                                    <p:animEffect transition="in" filter="fade">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animEffect transition="in" filter="fade">
                                      <p:cBhvr>
                                        <p:cTn id="36" dur="500"/>
                                        <p:tgtEl>
                                          <p:spTgt spid="74"/>
                                        </p:tgtEl>
                                      </p:cBhvr>
                                    </p:animEffect>
                                  </p:childTnLst>
                                </p:cTn>
                              </p:par>
                              <p:par>
                                <p:cTn id="37" presetID="53" presetClass="entr" presetSubtype="16"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p:cTn id="39" dur="500" fill="hold"/>
                                        <p:tgtEl>
                                          <p:spTgt spid="75"/>
                                        </p:tgtEl>
                                        <p:attrNameLst>
                                          <p:attrName>ppt_w</p:attrName>
                                        </p:attrNameLst>
                                      </p:cBhvr>
                                      <p:tavLst>
                                        <p:tav tm="0">
                                          <p:val>
                                            <p:fltVal val="0"/>
                                          </p:val>
                                        </p:tav>
                                        <p:tav tm="100000">
                                          <p:val>
                                            <p:strVal val="#ppt_w"/>
                                          </p:val>
                                        </p:tav>
                                      </p:tavLst>
                                    </p:anim>
                                    <p:anim calcmode="lin" valueType="num">
                                      <p:cBhvr>
                                        <p:cTn id="40" dur="500" fill="hold"/>
                                        <p:tgtEl>
                                          <p:spTgt spid="75"/>
                                        </p:tgtEl>
                                        <p:attrNameLst>
                                          <p:attrName>ppt_h</p:attrName>
                                        </p:attrNameLst>
                                      </p:cBhvr>
                                      <p:tavLst>
                                        <p:tav tm="0">
                                          <p:val>
                                            <p:fltVal val="0"/>
                                          </p:val>
                                        </p:tav>
                                        <p:tav tm="100000">
                                          <p:val>
                                            <p:strVal val="#ppt_h"/>
                                          </p:val>
                                        </p:tav>
                                      </p:tavLst>
                                    </p:anim>
                                    <p:animEffect transition="in" filter="fade">
                                      <p:cBhvr>
                                        <p:cTn id="41" dur="500"/>
                                        <p:tgtEl>
                                          <p:spTgt spid="7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p:cTn id="44" dur="500" fill="hold"/>
                                        <p:tgtEl>
                                          <p:spTgt spid="79"/>
                                        </p:tgtEl>
                                        <p:attrNameLst>
                                          <p:attrName>ppt_w</p:attrName>
                                        </p:attrNameLst>
                                      </p:cBhvr>
                                      <p:tavLst>
                                        <p:tav tm="0">
                                          <p:val>
                                            <p:fltVal val="0"/>
                                          </p:val>
                                        </p:tav>
                                        <p:tav tm="100000">
                                          <p:val>
                                            <p:strVal val="#ppt_w"/>
                                          </p:val>
                                        </p:tav>
                                      </p:tavLst>
                                    </p:anim>
                                    <p:anim calcmode="lin" valueType="num">
                                      <p:cBhvr>
                                        <p:cTn id="45" dur="500" fill="hold"/>
                                        <p:tgtEl>
                                          <p:spTgt spid="79"/>
                                        </p:tgtEl>
                                        <p:attrNameLst>
                                          <p:attrName>ppt_h</p:attrName>
                                        </p:attrNameLst>
                                      </p:cBhvr>
                                      <p:tavLst>
                                        <p:tav tm="0">
                                          <p:val>
                                            <p:fltVal val="0"/>
                                          </p:val>
                                        </p:tav>
                                        <p:tav tm="100000">
                                          <p:val>
                                            <p:strVal val="#ppt_h"/>
                                          </p:val>
                                        </p:tav>
                                      </p:tavLst>
                                    </p:anim>
                                    <p:animEffect transition="in" filter="fade">
                                      <p:cBhvr>
                                        <p:cTn id="46" dur="500"/>
                                        <p:tgtEl>
                                          <p:spTgt spid="7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500" fill="hold"/>
                                        <p:tgtEl>
                                          <p:spTgt spid="82"/>
                                        </p:tgtEl>
                                        <p:attrNameLst>
                                          <p:attrName>ppt_w</p:attrName>
                                        </p:attrNameLst>
                                      </p:cBhvr>
                                      <p:tavLst>
                                        <p:tav tm="0">
                                          <p:val>
                                            <p:fltVal val="0"/>
                                          </p:val>
                                        </p:tav>
                                        <p:tav tm="100000">
                                          <p:val>
                                            <p:strVal val="#ppt_w"/>
                                          </p:val>
                                        </p:tav>
                                      </p:tavLst>
                                    </p:anim>
                                    <p:anim calcmode="lin" valueType="num">
                                      <p:cBhvr>
                                        <p:cTn id="50" dur="500" fill="hold"/>
                                        <p:tgtEl>
                                          <p:spTgt spid="82"/>
                                        </p:tgtEl>
                                        <p:attrNameLst>
                                          <p:attrName>ppt_h</p:attrName>
                                        </p:attrNameLst>
                                      </p:cBhvr>
                                      <p:tavLst>
                                        <p:tav tm="0">
                                          <p:val>
                                            <p:fltVal val="0"/>
                                          </p:val>
                                        </p:tav>
                                        <p:tav tm="100000">
                                          <p:val>
                                            <p:strVal val="#ppt_h"/>
                                          </p:val>
                                        </p:tav>
                                      </p:tavLst>
                                    </p:anim>
                                    <p:animEffect transition="in" filter="fade">
                                      <p:cBhvr>
                                        <p:cTn id="51" dur="500"/>
                                        <p:tgtEl>
                                          <p:spTgt spid="8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p:bldP spid="82" grpId="0"/>
      <p:bldP spid="83"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4" name="Group 3">
            <a:extLst>
              <a:ext uri="{FF2B5EF4-FFF2-40B4-BE49-F238E27FC236}">
                <a16:creationId xmlns:a16="http://schemas.microsoft.com/office/drawing/2014/main" id="{126511B1-8111-14C4-2718-883FF7B65AD3}"/>
              </a:ext>
            </a:extLst>
          </p:cNvPr>
          <p:cNvGrpSpPr/>
          <p:nvPr/>
        </p:nvGrpSpPr>
        <p:grpSpPr>
          <a:xfrm>
            <a:off x="160020" y="1085850"/>
            <a:ext cx="11830050" cy="4892040"/>
            <a:chOff x="553534" y="1646534"/>
            <a:chExt cx="11084933" cy="4051700"/>
          </a:xfrm>
        </p:grpSpPr>
        <p:grpSp>
          <p:nvGrpSpPr>
            <p:cNvPr id="1535" name="Google Shape;1535;p34"/>
            <p:cNvGrpSpPr/>
            <p:nvPr/>
          </p:nvGrpSpPr>
          <p:grpSpPr>
            <a:xfrm>
              <a:off x="4604933" y="2503167"/>
              <a:ext cx="2964667" cy="2366400"/>
              <a:chOff x="3453700" y="1877375"/>
              <a:chExt cx="2223500" cy="1774800"/>
            </a:xfrm>
          </p:grpSpPr>
          <p:sp>
            <p:nvSpPr>
              <p:cNvPr id="1536" name="Google Shape;1536;p34"/>
              <p:cNvSpPr/>
              <p:nvPr/>
            </p:nvSpPr>
            <p:spPr>
              <a:xfrm>
                <a:off x="3686475" y="1877375"/>
                <a:ext cx="1775225" cy="1774800"/>
              </a:xfrm>
              <a:custGeom>
                <a:avLst/>
                <a:gdLst/>
                <a:ahLst/>
                <a:cxnLst/>
                <a:rect l="l" t="t" r="r" b="b"/>
                <a:pathLst>
                  <a:path w="71009" h="70992" extrusionOk="0">
                    <a:moveTo>
                      <a:pt x="35440" y="1"/>
                    </a:moveTo>
                    <a:cubicBezTo>
                      <a:pt x="35103" y="1"/>
                      <a:pt x="34766" y="7"/>
                      <a:pt x="34433" y="19"/>
                    </a:cubicBezTo>
                    <a:lnTo>
                      <a:pt x="34445" y="519"/>
                    </a:lnTo>
                    <a:cubicBezTo>
                      <a:pt x="34778" y="507"/>
                      <a:pt x="35112" y="501"/>
                      <a:pt x="35445" y="501"/>
                    </a:cubicBezTo>
                    <a:cubicBezTo>
                      <a:pt x="35778" y="501"/>
                      <a:pt x="36112" y="507"/>
                      <a:pt x="36445" y="519"/>
                    </a:cubicBezTo>
                    <a:lnTo>
                      <a:pt x="36457" y="19"/>
                    </a:lnTo>
                    <a:cubicBezTo>
                      <a:pt x="36118" y="7"/>
                      <a:pt x="35778" y="1"/>
                      <a:pt x="35440" y="1"/>
                    </a:cubicBezTo>
                    <a:close/>
                    <a:moveTo>
                      <a:pt x="38481" y="126"/>
                    </a:moveTo>
                    <a:lnTo>
                      <a:pt x="38445" y="626"/>
                    </a:lnTo>
                    <a:cubicBezTo>
                      <a:pt x="39100" y="685"/>
                      <a:pt x="39767" y="757"/>
                      <a:pt x="40422" y="852"/>
                    </a:cubicBezTo>
                    <a:lnTo>
                      <a:pt x="40493" y="352"/>
                    </a:lnTo>
                    <a:cubicBezTo>
                      <a:pt x="39826" y="257"/>
                      <a:pt x="39160" y="185"/>
                      <a:pt x="38481" y="126"/>
                    </a:cubicBezTo>
                    <a:close/>
                    <a:moveTo>
                      <a:pt x="32409" y="138"/>
                    </a:moveTo>
                    <a:cubicBezTo>
                      <a:pt x="31742" y="197"/>
                      <a:pt x="31063" y="269"/>
                      <a:pt x="30397" y="364"/>
                    </a:cubicBezTo>
                    <a:lnTo>
                      <a:pt x="30468" y="864"/>
                    </a:lnTo>
                    <a:cubicBezTo>
                      <a:pt x="31123" y="769"/>
                      <a:pt x="31790" y="697"/>
                      <a:pt x="32456" y="638"/>
                    </a:cubicBezTo>
                    <a:lnTo>
                      <a:pt x="32409" y="138"/>
                    </a:lnTo>
                    <a:close/>
                    <a:moveTo>
                      <a:pt x="42493" y="685"/>
                    </a:moveTo>
                    <a:lnTo>
                      <a:pt x="42398" y="1185"/>
                    </a:lnTo>
                    <a:cubicBezTo>
                      <a:pt x="43041" y="1316"/>
                      <a:pt x="43708" y="1459"/>
                      <a:pt x="44339" y="1626"/>
                    </a:cubicBezTo>
                    <a:lnTo>
                      <a:pt x="44470" y="1138"/>
                    </a:lnTo>
                    <a:cubicBezTo>
                      <a:pt x="43815" y="971"/>
                      <a:pt x="43160" y="816"/>
                      <a:pt x="42493" y="685"/>
                    </a:cubicBezTo>
                    <a:close/>
                    <a:moveTo>
                      <a:pt x="28396" y="709"/>
                    </a:moveTo>
                    <a:cubicBezTo>
                      <a:pt x="27742" y="852"/>
                      <a:pt x="27075" y="1007"/>
                      <a:pt x="26420" y="1173"/>
                    </a:cubicBezTo>
                    <a:lnTo>
                      <a:pt x="26551" y="1662"/>
                    </a:lnTo>
                    <a:cubicBezTo>
                      <a:pt x="27194" y="1495"/>
                      <a:pt x="27849" y="1340"/>
                      <a:pt x="28504" y="1209"/>
                    </a:cubicBezTo>
                    <a:lnTo>
                      <a:pt x="28396" y="709"/>
                    </a:lnTo>
                    <a:close/>
                    <a:moveTo>
                      <a:pt x="46423" y="1709"/>
                    </a:moveTo>
                    <a:lnTo>
                      <a:pt x="46268" y="2186"/>
                    </a:lnTo>
                    <a:cubicBezTo>
                      <a:pt x="46899" y="2388"/>
                      <a:pt x="47530" y="2614"/>
                      <a:pt x="48149" y="2864"/>
                    </a:cubicBezTo>
                    <a:lnTo>
                      <a:pt x="48328" y="2388"/>
                    </a:lnTo>
                    <a:cubicBezTo>
                      <a:pt x="47708" y="2150"/>
                      <a:pt x="47054" y="1912"/>
                      <a:pt x="46423" y="1709"/>
                    </a:cubicBezTo>
                    <a:close/>
                    <a:moveTo>
                      <a:pt x="24479" y="1745"/>
                    </a:moveTo>
                    <a:cubicBezTo>
                      <a:pt x="23836" y="1959"/>
                      <a:pt x="23193" y="2186"/>
                      <a:pt x="22574" y="2436"/>
                    </a:cubicBezTo>
                    <a:lnTo>
                      <a:pt x="22753" y="2900"/>
                    </a:lnTo>
                    <a:cubicBezTo>
                      <a:pt x="23372" y="2662"/>
                      <a:pt x="24003" y="2436"/>
                      <a:pt x="24634" y="2221"/>
                    </a:cubicBezTo>
                    <a:lnTo>
                      <a:pt x="24479" y="1745"/>
                    </a:lnTo>
                    <a:close/>
                    <a:moveTo>
                      <a:pt x="50209" y="3174"/>
                    </a:moveTo>
                    <a:lnTo>
                      <a:pt x="49994" y="3638"/>
                    </a:lnTo>
                    <a:cubicBezTo>
                      <a:pt x="50602" y="3912"/>
                      <a:pt x="51209" y="4210"/>
                      <a:pt x="51792" y="4519"/>
                    </a:cubicBezTo>
                    <a:lnTo>
                      <a:pt x="52030" y="4067"/>
                    </a:lnTo>
                    <a:cubicBezTo>
                      <a:pt x="51435" y="3757"/>
                      <a:pt x="50816" y="3459"/>
                      <a:pt x="50209" y="3174"/>
                    </a:cubicBezTo>
                    <a:close/>
                    <a:moveTo>
                      <a:pt x="20705" y="3221"/>
                    </a:moveTo>
                    <a:cubicBezTo>
                      <a:pt x="20098" y="3507"/>
                      <a:pt x="19491" y="3805"/>
                      <a:pt x="18895" y="4114"/>
                    </a:cubicBezTo>
                    <a:lnTo>
                      <a:pt x="19133" y="4567"/>
                    </a:lnTo>
                    <a:cubicBezTo>
                      <a:pt x="19717" y="4257"/>
                      <a:pt x="20312" y="3960"/>
                      <a:pt x="20919" y="3674"/>
                    </a:cubicBezTo>
                    <a:lnTo>
                      <a:pt x="20705" y="3221"/>
                    </a:lnTo>
                    <a:close/>
                    <a:moveTo>
                      <a:pt x="53793" y="5067"/>
                    </a:moveTo>
                    <a:lnTo>
                      <a:pt x="53531" y="5495"/>
                    </a:lnTo>
                    <a:cubicBezTo>
                      <a:pt x="54102" y="5841"/>
                      <a:pt x="54674" y="6210"/>
                      <a:pt x="55221" y="6579"/>
                    </a:cubicBezTo>
                    <a:lnTo>
                      <a:pt x="55495" y="6162"/>
                    </a:lnTo>
                    <a:cubicBezTo>
                      <a:pt x="54947" y="5781"/>
                      <a:pt x="54364" y="5412"/>
                      <a:pt x="53793" y="5067"/>
                    </a:cubicBezTo>
                    <a:close/>
                    <a:moveTo>
                      <a:pt x="17133" y="5114"/>
                    </a:moveTo>
                    <a:cubicBezTo>
                      <a:pt x="16562" y="5472"/>
                      <a:pt x="15990" y="5841"/>
                      <a:pt x="15431" y="6222"/>
                    </a:cubicBezTo>
                    <a:lnTo>
                      <a:pt x="15716" y="6627"/>
                    </a:lnTo>
                    <a:cubicBezTo>
                      <a:pt x="16264" y="6257"/>
                      <a:pt x="16824" y="5888"/>
                      <a:pt x="17395" y="5543"/>
                    </a:cubicBezTo>
                    <a:lnTo>
                      <a:pt x="17133" y="5114"/>
                    </a:lnTo>
                    <a:close/>
                    <a:moveTo>
                      <a:pt x="57138" y="7353"/>
                    </a:moveTo>
                    <a:lnTo>
                      <a:pt x="56841" y="7758"/>
                    </a:lnTo>
                    <a:cubicBezTo>
                      <a:pt x="57364" y="8162"/>
                      <a:pt x="57888" y="8579"/>
                      <a:pt x="58388" y="9020"/>
                    </a:cubicBezTo>
                    <a:lnTo>
                      <a:pt x="58710" y="8639"/>
                    </a:lnTo>
                    <a:cubicBezTo>
                      <a:pt x="58210" y="8198"/>
                      <a:pt x="57674" y="7770"/>
                      <a:pt x="57138" y="7353"/>
                    </a:cubicBezTo>
                    <a:close/>
                    <a:moveTo>
                      <a:pt x="13799" y="7412"/>
                    </a:moveTo>
                    <a:cubicBezTo>
                      <a:pt x="13264" y="7817"/>
                      <a:pt x="12740" y="8258"/>
                      <a:pt x="12228" y="8698"/>
                    </a:cubicBezTo>
                    <a:lnTo>
                      <a:pt x="12561" y="9079"/>
                    </a:lnTo>
                    <a:cubicBezTo>
                      <a:pt x="13061" y="8639"/>
                      <a:pt x="13573" y="8210"/>
                      <a:pt x="14097" y="7805"/>
                    </a:cubicBezTo>
                    <a:lnTo>
                      <a:pt x="13799" y="7412"/>
                    </a:lnTo>
                    <a:close/>
                    <a:moveTo>
                      <a:pt x="60210" y="10008"/>
                    </a:moveTo>
                    <a:lnTo>
                      <a:pt x="59853" y="10365"/>
                    </a:lnTo>
                    <a:cubicBezTo>
                      <a:pt x="60341" y="10829"/>
                      <a:pt x="60805" y="11306"/>
                      <a:pt x="61258" y="11794"/>
                    </a:cubicBezTo>
                    <a:lnTo>
                      <a:pt x="61627" y="11460"/>
                    </a:lnTo>
                    <a:cubicBezTo>
                      <a:pt x="61162" y="10960"/>
                      <a:pt x="60698" y="10472"/>
                      <a:pt x="60210" y="10008"/>
                    </a:cubicBezTo>
                    <a:close/>
                    <a:moveTo>
                      <a:pt x="10739" y="10067"/>
                    </a:moveTo>
                    <a:cubicBezTo>
                      <a:pt x="10251" y="10544"/>
                      <a:pt x="9775" y="11032"/>
                      <a:pt x="9323" y="11520"/>
                    </a:cubicBezTo>
                    <a:lnTo>
                      <a:pt x="9692" y="11865"/>
                    </a:lnTo>
                    <a:cubicBezTo>
                      <a:pt x="10144" y="11377"/>
                      <a:pt x="10609" y="10889"/>
                      <a:pt x="11085" y="10425"/>
                    </a:cubicBezTo>
                    <a:lnTo>
                      <a:pt x="10739" y="10067"/>
                    </a:lnTo>
                    <a:close/>
                    <a:moveTo>
                      <a:pt x="62948" y="12984"/>
                    </a:moveTo>
                    <a:lnTo>
                      <a:pt x="62567" y="13306"/>
                    </a:lnTo>
                    <a:cubicBezTo>
                      <a:pt x="62984" y="13818"/>
                      <a:pt x="63401" y="14354"/>
                      <a:pt x="63794" y="14889"/>
                    </a:cubicBezTo>
                    <a:lnTo>
                      <a:pt x="64199" y="14592"/>
                    </a:lnTo>
                    <a:cubicBezTo>
                      <a:pt x="63794" y="14044"/>
                      <a:pt x="63377" y="13508"/>
                      <a:pt x="62948" y="12984"/>
                    </a:cubicBezTo>
                    <a:close/>
                    <a:moveTo>
                      <a:pt x="8001" y="13056"/>
                    </a:moveTo>
                    <a:cubicBezTo>
                      <a:pt x="7572" y="13580"/>
                      <a:pt x="7156" y="14116"/>
                      <a:pt x="6763" y="14663"/>
                    </a:cubicBezTo>
                    <a:lnTo>
                      <a:pt x="7168" y="14961"/>
                    </a:lnTo>
                    <a:cubicBezTo>
                      <a:pt x="7561" y="14425"/>
                      <a:pt x="7965" y="13889"/>
                      <a:pt x="8382" y="13377"/>
                    </a:cubicBezTo>
                    <a:lnTo>
                      <a:pt x="8001" y="13056"/>
                    </a:lnTo>
                    <a:close/>
                    <a:moveTo>
                      <a:pt x="65342" y="16259"/>
                    </a:moveTo>
                    <a:lnTo>
                      <a:pt x="64925" y="16533"/>
                    </a:lnTo>
                    <a:cubicBezTo>
                      <a:pt x="65282" y="17092"/>
                      <a:pt x="65627" y="17664"/>
                      <a:pt x="65961" y="18235"/>
                    </a:cubicBezTo>
                    <a:lnTo>
                      <a:pt x="66389" y="17985"/>
                    </a:lnTo>
                    <a:cubicBezTo>
                      <a:pt x="66056" y="17402"/>
                      <a:pt x="65711" y="16818"/>
                      <a:pt x="65342" y="16259"/>
                    </a:cubicBezTo>
                    <a:close/>
                    <a:moveTo>
                      <a:pt x="5620" y="16342"/>
                    </a:moveTo>
                    <a:cubicBezTo>
                      <a:pt x="5251" y="16902"/>
                      <a:pt x="4894" y="17485"/>
                      <a:pt x="4572" y="18080"/>
                    </a:cubicBezTo>
                    <a:lnTo>
                      <a:pt x="5001" y="18318"/>
                    </a:lnTo>
                    <a:cubicBezTo>
                      <a:pt x="5334" y="17747"/>
                      <a:pt x="5679" y="17164"/>
                      <a:pt x="6037" y="16604"/>
                    </a:cubicBezTo>
                    <a:lnTo>
                      <a:pt x="5620" y="16342"/>
                    </a:lnTo>
                    <a:close/>
                    <a:moveTo>
                      <a:pt x="67342" y="19783"/>
                    </a:moveTo>
                    <a:lnTo>
                      <a:pt x="66889" y="19997"/>
                    </a:lnTo>
                    <a:cubicBezTo>
                      <a:pt x="67187" y="20593"/>
                      <a:pt x="67461" y="21200"/>
                      <a:pt x="67723" y="21819"/>
                    </a:cubicBezTo>
                    <a:lnTo>
                      <a:pt x="68187" y="21616"/>
                    </a:lnTo>
                    <a:cubicBezTo>
                      <a:pt x="67925" y="20997"/>
                      <a:pt x="67639" y="20378"/>
                      <a:pt x="67342" y="19783"/>
                    </a:cubicBezTo>
                    <a:close/>
                    <a:moveTo>
                      <a:pt x="3620" y="19866"/>
                    </a:moveTo>
                    <a:cubicBezTo>
                      <a:pt x="3322" y="20473"/>
                      <a:pt x="3036" y="21093"/>
                      <a:pt x="2774" y="21724"/>
                    </a:cubicBezTo>
                    <a:lnTo>
                      <a:pt x="3239" y="21914"/>
                    </a:lnTo>
                    <a:cubicBezTo>
                      <a:pt x="3500" y="21307"/>
                      <a:pt x="3774" y="20688"/>
                      <a:pt x="4072" y="20092"/>
                    </a:cubicBezTo>
                    <a:lnTo>
                      <a:pt x="3620" y="19866"/>
                    </a:lnTo>
                    <a:close/>
                    <a:moveTo>
                      <a:pt x="68925" y="23498"/>
                    </a:moveTo>
                    <a:lnTo>
                      <a:pt x="68449" y="23664"/>
                    </a:lnTo>
                    <a:cubicBezTo>
                      <a:pt x="68675" y="24295"/>
                      <a:pt x="68890" y="24938"/>
                      <a:pt x="69068" y="25569"/>
                    </a:cubicBezTo>
                    <a:lnTo>
                      <a:pt x="69556" y="25426"/>
                    </a:lnTo>
                    <a:cubicBezTo>
                      <a:pt x="69366" y="24784"/>
                      <a:pt x="69152" y="24129"/>
                      <a:pt x="68925" y="23498"/>
                    </a:cubicBezTo>
                    <a:close/>
                    <a:moveTo>
                      <a:pt x="2048" y="23617"/>
                    </a:moveTo>
                    <a:cubicBezTo>
                      <a:pt x="1822" y="24248"/>
                      <a:pt x="1607" y="24891"/>
                      <a:pt x="1417" y="25546"/>
                    </a:cubicBezTo>
                    <a:lnTo>
                      <a:pt x="1905" y="25677"/>
                    </a:lnTo>
                    <a:cubicBezTo>
                      <a:pt x="2084" y="25045"/>
                      <a:pt x="2298" y="24403"/>
                      <a:pt x="2512" y="23783"/>
                    </a:cubicBezTo>
                    <a:lnTo>
                      <a:pt x="2048" y="23617"/>
                    </a:lnTo>
                    <a:close/>
                    <a:moveTo>
                      <a:pt x="70080" y="27391"/>
                    </a:moveTo>
                    <a:lnTo>
                      <a:pt x="69580" y="27498"/>
                    </a:lnTo>
                    <a:cubicBezTo>
                      <a:pt x="69735" y="28141"/>
                      <a:pt x="69866" y="28808"/>
                      <a:pt x="69985" y="29463"/>
                    </a:cubicBezTo>
                    <a:lnTo>
                      <a:pt x="70485" y="29367"/>
                    </a:lnTo>
                    <a:cubicBezTo>
                      <a:pt x="70366" y="28713"/>
                      <a:pt x="70223" y="28046"/>
                      <a:pt x="70080" y="27391"/>
                    </a:cubicBezTo>
                    <a:close/>
                    <a:moveTo>
                      <a:pt x="905" y="27498"/>
                    </a:moveTo>
                    <a:cubicBezTo>
                      <a:pt x="762" y="28153"/>
                      <a:pt x="619" y="28832"/>
                      <a:pt x="512" y="29486"/>
                    </a:cubicBezTo>
                    <a:lnTo>
                      <a:pt x="1012" y="29570"/>
                    </a:lnTo>
                    <a:cubicBezTo>
                      <a:pt x="1119" y="28915"/>
                      <a:pt x="1250" y="28260"/>
                      <a:pt x="1393" y="27617"/>
                    </a:cubicBezTo>
                    <a:lnTo>
                      <a:pt x="905" y="27498"/>
                    </a:lnTo>
                    <a:close/>
                    <a:moveTo>
                      <a:pt x="70771" y="31380"/>
                    </a:moveTo>
                    <a:lnTo>
                      <a:pt x="70271" y="31439"/>
                    </a:lnTo>
                    <a:cubicBezTo>
                      <a:pt x="70342" y="32094"/>
                      <a:pt x="70402" y="32761"/>
                      <a:pt x="70437" y="33427"/>
                    </a:cubicBezTo>
                    <a:lnTo>
                      <a:pt x="70949" y="33392"/>
                    </a:lnTo>
                    <a:cubicBezTo>
                      <a:pt x="70902" y="32725"/>
                      <a:pt x="70842" y="32046"/>
                      <a:pt x="70771" y="31380"/>
                    </a:cubicBezTo>
                    <a:close/>
                    <a:moveTo>
                      <a:pt x="226" y="31499"/>
                    </a:moveTo>
                    <a:cubicBezTo>
                      <a:pt x="155" y="32165"/>
                      <a:pt x="95" y="32844"/>
                      <a:pt x="60" y="33511"/>
                    </a:cubicBezTo>
                    <a:lnTo>
                      <a:pt x="560" y="33547"/>
                    </a:lnTo>
                    <a:cubicBezTo>
                      <a:pt x="595" y="32880"/>
                      <a:pt x="655" y="32213"/>
                      <a:pt x="726" y="31558"/>
                    </a:cubicBezTo>
                    <a:lnTo>
                      <a:pt x="226" y="31499"/>
                    </a:lnTo>
                    <a:close/>
                    <a:moveTo>
                      <a:pt x="70509" y="35428"/>
                    </a:moveTo>
                    <a:lnTo>
                      <a:pt x="70509" y="35499"/>
                    </a:lnTo>
                    <a:cubicBezTo>
                      <a:pt x="70509" y="36166"/>
                      <a:pt x="70485" y="36845"/>
                      <a:pt x="70449" y="37499"/>
                    </a:cubicBezTo>
                    <a:lnTo>
                      <a:pt x="70949" y="37523"/>
                    </a:lnTo>
                    <a:cubicBezTo>
                      <a:pt x="70985" y="36856"/>
                      <a:pt x="71009" y="36178"/>
                      <a:pt x="71009" y="35499"/>
                    </a:cubicBezTo>
                    <a:lnTo>
                      <a:pt x="71009" y="35428"/>
                    </a:lnTo>
                    <a:close/>
                    <a:moveTo>
                      <a:pt x="0" y="35547"/>
                    </a:moveTo>
                    <a:cubicBezTo>
                      <a:pt x="0" y="36214"/>
                      <a:pt x="24" y="36892"/>
                      <a:pt x="60" y="37571"/>
                    </a:cubicBezTo>
                    <a:lnTo>
                      <a:pt x="560" y="37535"/>
                    </a:lnTo>
                    <a:cubicBezTo>
                      <a:pt x="524" y="36880"/>
                      <a:pt x="512" y="36202"/>
                      <a:pt x="500" y="35547"/>
                    </a:cubicBezTo>
                    <a:close/>
                    <a:moveTo>
                      <a:pt x="70283" y="39488"/>
                    </a:moveTo>
                    <a:cubicBezTo>
                      <a:pt x="70199" y="40154"/>
                      <a:pt x="70104" y="40821"/>
                      <a:pt x="69997" y="41464"/>
                    </a:cubicBezTo>
                    <a:lnTo>
                      <a:pt x="70497" y="41559"/>
                    </a:lnTo>
                    <a:cubicBezTo>
                      <a:pt x="70604" y="40893"/>
                      <a:pt x="70699" y="40214"/>
                      <a:pt x="70783" y="39547"/>
                    </a:cubicBezTo>
                    <a:lnTo>
                      <a:pt x="70283" y="39488"/>
                    </a:lnTo>
                    <a:close/>
                    <a:moveTo>
                      <a:pt x="738" y="39535"/>
                    </a:moveTo>
                    <a:lnTo>
                      <a:pt x="238" y="39583"/>
                    </a:lnTo>
                    <a:cubicBezTo>
                      <a:pt x="310" y="40262"/>
                      <a:pt x="405" y="40928"/>
                      <a:pt x="524" y="41595"/>
                    </a:cubicBezTo>
                    <a:lnTo>
                      <a:pt x="1024" y="41512"/>
                    </a:lnTo>
                    <a:cubicBezTo>
                      <a:pt x="905" y="40857"/>
                      <a:pt x="810" y="40190"/>
                      <a:pt x="738" y="39535"/>
                    </a:cubicBezTo>
                    <a:close/>
                    <a:moveTo>
                      <a:pt x="69604" y="43429"/>
                    </a:moveTo>
                    <a:cubicBezTo>
                      <a:pt x="69449" y="44072"/>
                      <a:pt x="69283" y="44726"/>
                      <a:pt x="69092" y="45357"/>
                    </a:cubicBezTo>
                    <a:lnTo>
                      <a:pt x="69580" y="45500"/>
                    </a:lnTo>
                    <a:cubicBezTo>
                      <a:pt x="69771" y="44857"/>
                      <a:pt x="69937" y="44203"/>
                      <a:pt x="70092" y="43548"/>
                    </a:cubicBezTo>
                    <a:lnTo>
                      <a:pt x="69604" y="43429"/>
                    </a:lnTo>
                    <a:close/>
                    <a:moveTo>
                      <a:pt x="1417" y="43464"/>
                    </a:moveTo>
                    <a:lnTo>
                      <a:pt x="929" y="43583"/>
                    </a:lnTo>
                    <a:cubicBezTo>
                      <a:pt x="1084" y="44238"/>
                      <a:pt x="1250" y="44893"/>
                      <a:pt x="1441" y="45536"/>
                    </a:cubicBezTo>
                    <a:lnTo>
                      <a:pt x="1929" y="45393"/>
                    </a:lnTo>
                    <a:cubicBezTo>
                      <a:pt x="1738" y="44762"/>
                      <a:pt x="1572" y="44107"/>
                      <a:pt x="1417" y="43464"/>
                    </a:cubicBezTo>
                    <a:close/>
                    <a:moveTo>
                      <a:pt x="68485" y="47262"/>
                    </a:moveTo>
                    <a:cubicBezTo>
                      <a:pt x="68259" y="47882"/>
                      <a:pt x="68009" y="48513"/>
                      <a:pt x="67747" y="49132"/>
                    </a:cubicBezTo>
                    <a:lnTo>
                      <a:pt x="68211" y="49322"/>
                    </a:lnTo>
                    <a:cubicBezTo>
                      <a:pt x="68473" y="48703"/>
                      <a:pt x="68723" y="48060"/>
                      <a:pt x="68949" y="47429"/>
                    </a:cubicBezTo>
                    <a:lnTo>
                      <a:pt x="68485" y="47262"/>
                    </a:lnTo>
                    <a:close/>
                    <a:moveTo>
                      <a:pt x="2548" y="47298"/>
                    </a:moveTo>
                    <a:lnTo>
                      <a:pt x="2072" y="47465"/>
                    </a:lnTo>
                    <a:cubicBezTo>
                      <a:pt x="2298" y="48096"/>
                      <a:pt x="2548" y="48739"/>
                      <a:pt x="2810" y="49358"/>
                    </a:cubicBezTo>
                    <a:lnTo>
                      <a:pt x="3274" y="49156"/>
                    </a:lnTo>
                    <a:cubicBezTo>
                      <a:pt x="3012" y="48548"/>
                      <a:pt x="2762" y="47917"/>
                      <a:pt x="2548" y="47298"/>
                    </a:cubicBezTo>
                    <a:close/>
                    <a:moveTo>
                      <a:pt x="66925" y="50942"/>
                    </a:moveTo>
                    <a:cubicBezTo>
                      <a:pt x="66627" y="51537"/>
                      <a:pt x="66318" y="52132"/>
                      <a:pt x="65985" y="52716"/>
                    </a:cubicBezTo>
                    <a:lnTo>
                      <a:pt x="66425" y="52966"/>
                    </a:lnTo>
                    <a:cubicBezTo>
                      <a:pt x="66758" y="52382"/>
                      <a:pt x="67080" y="51775"/>
                      <a:pt x="67366" y="51168"/>
                    </a:cubicBezTo>
                    <a:lnTo>
                      <a:pt x="66925" y="50942"/>
                    </a:lnTo>
                    <a:close/>
                    <a:moveTo>
                      <a:pt x="4096" y="50965"/>
                    </a:moveTo>
                    <a:lnTo>
                      <a:pt x="3643" y="51192"/>
                    </a:lnTo>
                    <a:cubicBezTo>
                      <a:pt x="3941" y="51799"/>
                      <a:pt x="4262" y="52394"/>
                      <a:pt x="4596" y="52977"/>
                    </a:cubicBezTo>
                    <a:lnTo>
                      <a:pt x="5036" y="52727"/>
                    </a:lnTo>
                    <a:cubicBezTo>
                      <a:pt x="4703" y="52156"/>
                      <a:pt x="4393" y="51561"/>
                      <a:pt x="4096" y="50965"/>
                    </a:cubicBezTo>
                    <a:close/>
                    <a:moveTo>
                      <a:pt x="64949" y="54430"/>
                    </a:moveTo>
                    <a:cubicBezTo>
                      <a:pt x="64591" y="54990"/>
                      <a:pt x="64210" y="55537"/>
                      <a:pt x="63818" y="56073"/>
                    </a:cubicBezTo>
                    <a:lnTo>
                      <a:pt x="64222" y="56371"/>
                    </a:lnTo>
                    <a:cubicBezTo>
                      <a:pt x="64627" y="55835"/>
                      <a:pt x="65008" y="55263"/>
                      <a:pt x="65377" y="54704"/>
                    </a:cubicBezTo>
                    <a:lnTo>
                      <a:pt x="64949" y="54430"/>
                    </a:lnTo>
                    <a:close/>
                    <a:moveTo>
                      <a:pt x="6072" y="54442"/>
                    </a:moveTo>
                    <a:lnTo>
                      <a:pt x="5644" y="54716"/>
                    </a:lnTo>
                    <a:cubicBezTo>
                      <a:pt x="6013" y="55275"/>
                      <a:pt x="6394" y="55847"/>
                      <a:pt x="6787" y="56383"/>
                    </a:cubicBezTo>
                    <a:lnTo>
                      <a:pt x="7203" y="56085"/>
                    </a:lnTo>
                    <a:cubicBezTo>
                      <a:pt x="6810" y="55549"/>
                      <a:pt x="6429" y="55002"/>
                      <a:pt x="6072" y="54442"/>
                    </a:cubicBezTo>
                    <a:close/>
                    <a:moveTo>
                      <a:pt x="8418" y="57669"/>
                    </a:moveTo>
                    <a:lnTo>
                      <a:pt x="8025" y="57990"/>
                    </a:lnTo>
                    <a:cubicBezTo>
                      <a:pt x="8453" y="58514"/>
                      <a:pt x="8906" y="59026"/>
                      <a:pt x="9358" y="59514"/>
                    </a:cubicBezTo>
                    <a:lnTo>
                      <a:pt x="9727" y="59181"/>
                    </a:lnTo>
                    <a:cubicBezTo>
                      <a:pt x="9275" y="58692"/>
                      <a:pt x="8834" y="58180"/>
                      <a:pt x="8418" y="57669"/>
                    </a:cubicBezTo>
                    <a:close/>
                    <a:moveTo>
                      <a:pt x="62603" y="57657"/>
                    </a:moveTo>
                    <a:cubicBezTo>
                      <a:pt x="62175" y="58169"/>
                      <a:pt x="61734" y="58681"/>
                      <a:pt x="61282" y="59169"/>
                    </a:cubicBezTo>
                    <a:lnTo>
                      <a:pt x="61663" y="59514"/>
                    </a:lnTo>
                    <a:cubicBezTo>
                      <a:pt x="62115" y="59014"/>
                      <a:pt x="62556" y="58502"/>
                      <a:pt x="62984" y="57978"/>
                    </a:cubicBezTo>
                    <a:lnTo>
                      <a:pt x="62603" y="57657"/>
                    </a:lnTo>
                    <a:close/>
                    <a:moveTo>
                      <a:pt x="59889" y="60597"/>
                    </a:moveTo>
                    <a:cubicBezTo>
                      <a:pt x="59412" y="61062"/>
                      <a:pt x="58924" y="61514"/>
                      <a:pt x="58424" y="61955"/>
                    </a:cubicBezTo>
                    <a:lnTo>
                      <a:pt x="58757" y="62336"/>
                    </a:lnTo>
                    <a:cubicBezTo>
                      <a:pt x="59257" y="61895"/>
                      <a:pt x="59758" y="61431"/>
                      <a:pt x="60246" y="60967"/>
                    </a:cubicBezTo>
                    <a:lnTo>
                      <a:pt x="59889" y="60597"/>
                    </a:lnTo>
                    <a:close/>
                    <a:moveTo>
                      <a:pt x="11120" y="60609"/>
                    </a:moveTo>
                    <a:lnTo>
                      <a:pt x="10775" y="60967"/>
                    </a:lnTo>
                    <a:cubicBezTo>
                      <a:pt x="11251" y="61443"/>
                      <a:pt x="11752" y="61907"/>
                      <a:pt x="12263" y="62348"/>
                    </a:cubicBezTo>
                    <a:lnTo>
                      <a:pt x="12597" y="61967"/>
                    </a:lnTo>
                    <a:cubicBezTo>
                      <a:pt x="12097" y="61526"/>
                      <a:pt x="11597" y="61074"/>
                      <a:pt x="11120" y="60609"/>
                    </a:cubicBezTo>
                    <a:close/>
                    <a:moveTo>
                      <a:pt x="56876" y="63217"/>
                    </a:moveTo>
                    <a:cubicBezTo>
                      <a:pt x="56352" y="63622"/>
                      <a:pt x="55805" y="64015"/>
                      <a:pt x="55257" y="64396"/>
                    </a:cubicBezTo>
                    <a:lnTo>
                      <a:pt x="55543" y="64812"/>
                    </a:lnTo>
                    <a:cubicBezTo>
                      <a:pt x="56102" y="64431"/>
                      <a:pt x="56650" y="64026"/>
                      <a:pt x="57186" y="63622"/>
                    </a:cubicBezTo>
                    <a:lnTo>
                      <a:pt x="56876" y="63217"/>
                    </a:lnTo>
                    <a:close/>
                    <a:moveTo>
                      <a:pt x="14145" y="63229"/>
                    </a:moveTo>
                    <a:lnTo>
                      <a:pt x="13835" y="63622"/>
                    </a:lnTo>
                    <a:cubicBezTo>
                      <a:pt x="14371" y="64038"/>
                      <a:pt x="14919" y="64443"/>
                      <a:pt x="15478" y="64824"/>
                    </a:cubicBezTo>
                    <a:lnTo>
                      <a:pt x="15764" y="64407"/>
                    </a:lnTo>
                    <a:cubicBezTo>
                      <a:pt x="15216" y="64026"/>
                      <a:pt x="14669" y="63634"/>
                      <a:pt x="14145" y="63229"/>
                    </a:cubicBezTo>
                    <a:close/>
                    <a:moveTo>
                      <a:pt x="53578" y="65479"/>
                    </a:moveTo>
                    <a:cubicBezTo>
                      <a:pt x="53019" y="65824"/>
                      <a:pt x="52435" y="66146"/>
                      <a:pt x="51840" y="66455"/>
                    </a:cubicBezTo>
                    <a:lnTo>
                      <a:pt x="52078" y="66908"/>
                    </a:lnTo>
                    <a:cubicBezTo>
                      <a:pt x="52673" y="66586"/>
                      <a:pt x="53269" y="66253"/>
                      <a:pt x="53840" y="65908"/>
                    </a:cubicBezTo>
                    <a:lnTo>
                      <a:pt x="53578" y="65479"/>
                    </a:lnTo>
                    <a:close/>
                    <a:moveTo>
                      <a:pt x="17443" y="65491"/>
                    </a:moveTo>
                    <a:lnTo>
                      <a:pt x="17181" y="65920"/>
                    </a:lnTo>
                    <a:cubicBezTo>
                      <a:pt x="17764" y="66265"/>
                      <a:pt x="18348" y="66598"/>
                      <a:pt x="18943" y="66920"/>
                    </a:cubicBezTo>
                    <a:lnTo>
                      <a:pt x="19181" y="66467"/>
                    </a:lnTo>
                    <a:cubicBezTo>
                      <a:pt x="18598" y="66158"/>
                      <a:pt x="18014" y="65824"/>
                      <a:pt x="17443" y="65491"/>
                    </a:cubicBezTo>
                    <a:close/>
                    <a:moveTo>
                      <a:pt x="50054" y="67336"/>
                    </a:moveTo>
                    <a:cubicBezTo>
                      <a:pt x="49459" y="67622"/>
                      <a:pt x="48840" y="67884"/>
                      <a:pt x="48220" y="68122"/>
                    </a:cubicBezTo>
                    <a:lnTo>
                      <a:pt x="48399" y="68587"/>
                    </a:lnTo>
                    <a:cubicBezTo>
                      <a:pt x="49030" y="68348"/>
                      <a:pt x="49649" y="68075"/>
                      <a:pt x="50268" y="67801"/>
                    </a:cubicBezTo>
                    <a:lnTo>
                      <a:pt x="50054" y="67336"/>
                    </a:lnTo>
                    <a:close/>
                    <a:moveTo>
                      <a:pt x="20979" y="67348"/>
                    </a:moveTo>
                    <a:lnTo>
                      <a:pt x="20765" y="67813"/>
                    </a:lnTo>
                    <a:cubicBezTo>
                      <a:pt x="21384" y="68086"/>
                      <a:pt x="22015" y="68360"/>
                      <a:pt x="22646" y="68598"/>
                    </a:cubicBezTo>
                    <a:lnTo>
                      <a:pt x="22824" y="68134"/>
                    </a:lnTo>
                    <a:cubicBezTo>
                      <a:pt x="22205" y="67896"/>
                      <a:pt x="21586" y="67634"/>
                      <a:pt x="20979" y="67348"/>
                    </a:cubicBezTo>
                    <a:close/>
                    <a:moveTo>
                      <a:pt x="46339" y="68789"/>
                    </a:moveTo>
                    <a:cubicBezTo>
                      <a:pt x="45708" y="68991"/>
                      <a:pt x="45065" y="69182"/>
                      <a:pt x="44422" y="69360"/>
                    </a:cubicBezTo>
                    <a:lnTo>
                      <a:pt x="44541" y="69837"/>
                    </a:lnTo>
                    <a:cubicBezTo>
                      <a:pt x="45196" y="69670"/>
                      <a:pt x="45851" y="69480"/>
                      <a:pt x="46494" y="69265"/>
                    </a:cubicBezTo>
                    <a:lnTo>
                      <a:pt x="46339" y="68789"/>
                    </a:lnTo>
                    <a:close/>
                    <a:moveTo>
                      <a:pt x="24706" y="68801"/>
                    </a:moveTo>
                    <a:lnTo>
                      <a:pt x="24551" y="69277"/>
                    </a:lnTo>
                    <a:cubicBezTo>
                      <a:pt x="25194" y="69491"/>
                      <a:pt x="25849" y="69682"/>
                      <a:pt x="26503" y="69849"/>
                    </a:cubicBezTo>
                    <a:lnTo>
                      <a:pt x="26622" y="69360"/>
                    </a:lnTo>
                    <a:cubicBezTo>
                      <a:pt x="25991" y="69194"/>
                      <a:pt x="25337" y="69003"/>
                      <a:pt x="24706" y="68801"/>
                    </a:cubicBezTo>
                    <a:close/>
                    <a:moveTo>
                      <a:pt x="28575" y="69813"/>
                    </a:moveTo>
                    <a:lnTo>
                      <a:pt x="28480" y="70313"/>
                    </a:lnTo>
                    <a:cubicBezTo>
                      <a:pt x="29135" y="70444"/>
                      <a:pt x="29801" y="70551"/>
                      <a:pt x="30468" y="70646"/>
                    </a:cubicBezTo>
                    <a:lnTo>
                      <a:pt x="30540" y="70146"/>
                    </a:lnTo>
                    <a:cubicBezTo>
                      <a:pt x="29885" y="70063"/>
                      <a:pt x="29218" y="69944"/>
                      <a:pt x="28575" y="69813"/>
                    </a:cubicBezTo>
                    <a:close/>
                    <a:moveTo>
                      <a:pt x="42470" y="69801"/>
                    </a:moveTo>
                    <a:cubicBezTo>
                      <a:pt x="41827" y="69932"/>
                      <a:pt x="41160" y="70051"/>
                      <a:pt x="40505" y="70146"/>
                    </a:cubicBezTo>
                    <a:lnTo>
                      <a:pt x="40577" y="70646"/>
                    </a:lnTo>
                    <a:cubicBezTo>
                      <a:pt x="41243" y="70551"/>
                      <a:pt x="41910" y="70432"/>
                      <a:pt x="42577" y="70301"/>
                    </a:cubicBezTo>
                    <a:lnTo>
                      <a:pt x="42470" y="69801"/>
                    </a:lnTo>
                    <a:close/>
                    <a:moveTo>
                      <a:pt x="32528" y="70372"/>
                    </a:moveTo>
                    <a:lnTo>
                      <a:pt x="32492" y="70873"/>
                    </a:lnTo>
                    <a:cubicBezTo>
                      <a:pt x="33159" y="70932"/>
                      <a:pt x="33838" y="70968"/>
                      <a:pt x="34516" y="70992"/>
                    </a:cubicBezTo>
                    <a:lnTo>
                      <a:pt x="34528" y="70492"/>
                    </a:lnTo>
                    <a:cubicBezTo>
                      <a:pt x="33861" y="70468"/>
                      <a:pt x="33183" y="70432"/>
                      <a:pt x="32528" y="70372"/>
                    </a:cubicBezTo>
                    <a:close/>
                    <a:moveTo>
                      <a:pt x="38517" y="70372"/>
                    </a:moveTo>
                    <a:cubicBezTo>
                      <a:pt x="37862" y="70432"/>
                      <a:pt x="37183" y="70468"/>
                      <a:pt x="36528" y="70480"/>
                    </a:cubicBezTo>
                    <a:lnTo>
                      <a:pt x="36540" y="70992"/>
                    </a:lnTo>
                    <a:cubicBezTo>
                      <a:pt x="37207" y="70968"/>
                      <a:pt x="37898" y="70932"/>
                      <a:pt x="38564" y="70873"/>
                    </a:cubicBezTo>
                    <a:lnTo>
                      <a:pt x="38517" y="70372"/>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37" name="Google Shape;1537;p34"/>
              <p:cNvSpPr/>
              <p:nvPr/>
            </p:nvSpPr>
            <p:spPr>
              <a:xfrm>
                <a:off x="4971750" y="3202400"/>
                <a:ext cx="114025" cy="114025"/>
              </a:xfrm>
              <a:custGeom>
                <a:avLst/>
                <a:gdLst/>
                <a:ahLst/>
                <a:cxnLst/>
                <a:rect l="l" t="t" r="r" b="b"/>
                <a:pathLst>
                  <a:path w="4561" h="4561" extrusionOk="0">
                    <a:moveTo>
                      <a:pt x="2286" y="0"/>
                    </a:moveTo>
                    <a:cubicBezTo>
                      <a:pt x="1024" y="0"/>
                      <a:pt x="0" y="1024"/>
                      <a:pt x="0" y="2274"/>
                    </a:cubicBezTo>
                    <a:cubicBezTo>
                      <a:pt x="0" y="3536"/>
                      <a:pt x="1024" y="4560"/>
                      <a:pt x="2286" y="4560"/>
                    </a:cubicBezTo>
                    <a:cubicBezTo>
                      <a:pt x="3536" y="4560"/>
                      <a:pt x="4560" y="3536"/>
                      <a:pt x="4560" y="2274"/>
                    </a:cubicBezTo>
                    <a:cubicBezTo>
                      <a:pt x="4560" y="1024"/>
                      <a:pt x="3536" y="0"/>
                      <a:pt x="2286" y="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38" name="Google Shape;1538;p34"/>
              <p:cNvSpPr/>
              <p:nvPr/>
            </p:nvSpPr>
            <p:spPr>
              <a:xfrm>
                <a:off x="3453700" y="2708000"/>
                <a:ext cx="114025" cy="114025"/>
              </a:xfrm>
              <a:custGeom>
                <a:avLst/>
                <a:gdLst/>
                <a:ahLst/>
                <a:cxnLst/>
                <a:rect l="l" t="t" r="r" b="b"/>
                <a:pathLst>
                  <a:path w="4561" h="4561" extrusionOk="0">
                    <a:moveTo>
                      <a:pt x="2274" y="0"/>
                    </a:moveTo>
                    <a:cubicBezTo>
                      <a:pt x="1012" y="0"/>
                      <a:pt x="0" y="1024"/>
                      <a:pt x="0" y="2274"/>
                    </a:cubicBezTo>
                    <a:cubicBezTo>
                      <a:pt x="0" y="3536"/>
                      <a:pt x="1012" y="4560"/>
                      <a:pt x="2274" y="4560"/>
                    </a:cubicBezTo>
                    <a:cubicBezTo>
                      <a:pt x="3537" y="4560"/>
                      <a:pt x="4560" y="3536"/>
                      <a:pt x="4560" y="2274"/>
                    </a:cubicBezTo>
                    <a:cubicBezTo>
                      <a:pt x="4560" y="1024"/>
                      <a:pt x="3537" y="0"/>
                      <a:pt x="2274" y="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39" name="Google Shape;1539;p34"/>
              <p:cNvSpPr/>
              <p:nvPr/>
            </p:nvSpPr>
            <p:spPr>
              <a:xfrm>
                <a:off x="3523650" y="2774375"/>
                <a:ext cx="375075" cy="25"/>
              </a:xfrm>
              <a:custGeom>
                <a:avLst/>
                <a:gdLst/>
                <a:ahLst/>
                <a:cxnLst/>
                <a:rect l="l" t="t" r="r" b="b"/>
                <a:pathLst>
                  <a:path w="15003" h="1" fill="none" extrusionOk="0">
                    <a:moveTo>
                      <a:pt x="15002" y="0"/>
                    </a:moveTo>
                    <a:lnTo>
                      <a:pt x="0" y="0"/>
                    </a:lnTo>
                  </a:path>
                </a:pathLst>
              </a:custGeom>
              <a:noFill/>
              <a:ln w="247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0" name="Google Shape;1540;p34"/>
              <p:cNvSpPr/>
              <p:nvPr/>
            </p:nvSpPr>
            <p:spPr>
              <a:xfrm>
                <a:off x="5245300" y="2774375"/>
                <a:ext cx="375050" cy="25"/>
              </a:xfrm>
              <a:custGeom>
                <a:avLst/>
                <a:gdLst/>
                <a:ahLst/>
                <a:cxnLst/>
                <a:rect l="l" t="t" r="r" b="b"/>
                <a:pathLst>
                  <a:path w="15002" h="1" fill="none" extrusionOk="0">
                    <a:moveTo>
                      <a:pt x="0" y="0"/>
                    </a:moveTo>
                    <a:lnTo>
                      <a:pt x="15002" y="0"/>
                    </a:lnTo>
                  </a:path>
                </a:pathLst>
              </a:custGeom>
              <a:noFill/>
              <a:ln w="247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1" name="Google Shape;1541;p34"/>
              <p:cNvSpPr/>
              <p:nvPr/>
            </p:nvSpPr>
            <p:spPr>
              <a:xfrm>
                <a:off x="5563175" y="2708000"/>
                <a:ext cx="114025" cy="114025"/>
              </a:xfrm>
              <a:custGeom>
                <a:avLst/>
                <a:gdLst/>
                <a:ahLst/>
                <a:cxnLst/>
                <a:rect l="l" t="t" r="r" b="b"/>
                <a:pathLst>
                  <a:path w="4561" h="4561" extrusionOk="0">
                    <a:moveTo>
                      <a:pt x="2287" y="0"/>
                    </a:moveTo>
                    <a:cubicBezTo>
                      <a:pt x="1025" y="0"/>
                      <a:pt x="1" y="1024"/>
                      <a:pt x="1" y="2274"/>
                    </a:cubicBezTo>
                    <a:cubicBezTo>
                      <a:pt x="1" y="3536"/>
                      <a:pt x="1025" y="4560"/>
                      <a:pt x="2287" y="4560"/>
                    </a:cubicBezTo>
                    <a:cubicBezTo>
                      <a:pt x="3549" y="4560"/>
                      <a:pt x="4561" y="3536"/>
                      <a:pt x="4561" y="2274"/>
                    </a:cubicBezTo>
                    <a:cubicBezTo>
                      <a:pt x="4561" y="1024"/>
                      <a:pt x="3549" y="0"/>
                      <a:pt x="2287" y="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42" name="Google Shape;1542;p34"/>
              <p:cNvSpPr/>
              <p:nvPr/>
            </p:nvSpPr>
            <p:spPr>
              <a:xfrm>
                <a:off x="3901075" y="2091850"/>
                <a:ext cx="1346025" cy="1346300"/>
              </a:xfrm>
              <a:custGeom>
                <a:avLst/>
                <a:gdLst/>
                <a:ahLst/>
                <a:cxnLst/>
                <a:rect l="l" t="t" r="r" b="b"/>
                <a:pathLst>
                  <a:path w="53841" h="53852" extrusionOk="0">
                    <a:moveTo>
                      <a:pt x="26920" y="0"/>
                    </a:moveTo>
                    <a:cubicBezTo>
                      <a:pt x="12050" y="0"/>
                      <a:pt x="0" y="12049"/>
                      <a:pt x="0" y="26920"/>
                    </a:cubicBezTo>
                    <a:cubicBezTo>
                      <a:pt x="0" y="41791"/>
                      <a:pt x="12050" y="53852"/>
                      <a:pt x="26920" y="53852"/>
                    </a:cubicBezTo>
                    <a:cubicBezTo>
                      <a:pt x="41791" y="53852"/>
                      <a:pt x="53841" y="41791"/>
                      <a:pt x="53841" y="26920"/>
                    </a:cubicBezTo>
                    <a:cubicBezTo>
                      <a:pt x="53841" y="12049"/>
                      <a:pt x="41791" y="0"/>
                      <a:pt x="26920" y="0"/>
                    </a:cubicBezTo>
                    <a:close/>
                  </a:path>
                </a:pathLst>
              </a:custGeom>
              <a:solidFill>
                <a:schemeClr val="lt2"/>
              </a:solidFill>
              <a:ln w="23825"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nvGrpSpPr>
              <p:cNvPr id="1543" name="Google Shape;1543;p34"/>
              <p:cNvGrpSpPr/>
              <p:nvPr/>
            </p:nvGrpSpPr>
            <p:grpSpPr>
              <a:xfrm>
                <a:off x="4076100" y="2222500"/>
                <a:ext cx="995975" cy="1085000"/>
                <a:chOff x="4076100" y="2222500"/>
                <a:chExt cx="995975" cy="1085000"/>
              </a:xfrm>
            </p:grpSpPr>
            <p:grpSp>
              <p:nvGrpSpPr>
                <p:cNvPr id="1544" name="Google Shape;1544;p34"/>
                <p:cNvGrpSpPr/>
                <p:nvPr/>
              </p:nvGrpSpPr>
              <p:grpSpPr>
                <a:xfrm>
                  <a:off x="4076100" y="2222500"/>
                  <a:ext cx="476875" cy="1085000"/>
                  <a:chOff x="4076100" y="2222500"/>
                  <a:chExt cx="476875" cy="1085000"/>
                </a:xfrm>
              </p:grpSpPr>
              <p:sp>
                <p:nvSpPr>
                  <p:cNvPr id="1545" name="Google Shape;1545;p34"/>
                  <p:cNvSpPr/>
                  <p:nvPr/>
                </p:nvSpPr>
                <p:spPr>
                  <a:xfrm>
                    <a:off x="4076100" y="2222500"/>
                    <a:ext cx="476875" cy="1085000"/>
                  </a:xfrm>
                  <a:custGeom>
                    <a:avLst/>
                    <a:gdLst/>
                    <a:ahLst/>
                    <a:cxnLst/>
                    <a:rect l="l" t="t" r="r" b="b"/>
                    <a:pathLst>
                      <a:path w="19075" h="43400" extrusionOk="0">
                        <a:moveTo>
                          <a:pt x="16598" y="1"/>
                        </a:moveTo>
                        <a:cubicBezTo>
                          <a:pt x="15228" y="1"/>
                          <a:pt x="14574" y="775"/>
                          <a:pt x="14300" y="1906"/>
                        </a:cubicBezTo>
                        <a:cubicBezTo>
                          <a:pt x="14062" y="1870"/>
                          <a:pt x="13823" y="1846"/>
                          <a:pt x="13573" y="1846"/>
                        </a:cubicBezTo>
                        <a:cubicBezTo>
                          <a:pt x="10906" y="1846"/>
                          <a:pt x="8740" y="4013"/>
                          <a:pt x="8740" y="6680"/>
                        </a:cubicBezTo>
                        <a:cubicBezTo>
                          <a:pt x="8740" y="6823"/>
                          <a:pt x="8740" y="6954"/>
                          <a:pt x="8751" y="7073"/>
                        </a:cubicBezTo>
                        <a:cubicBezTo>
                          <a:pt x="8144" y="6823"/>
                          <a:pt x="7466" y="6680"/>
                          <a:pt x="6763" y="6680"/>
                        </a:cubicBezTo>
                        <a:cubicBezTo>
                          <a:pt x="3846" y="6680"/>
                          <a:pt x="1477" y="9050"/>
                          <a:pt x="1477" y="11967"/>
                        </a:cubicBezTo>
                        <a:cubicBezTo>
                          <a:pt x="1477" y="12895"/>
                          <a:pt x="1715" y="13776"/>
                          <a:pt x="2143" y="14527"/>
                        </a:cubicBezTo>
                        <a:cubicBezTo>
                          <a:pt x="834" y="15562"/>
                          <a:pt x="0" y="17170"/>
                          <a:pt x="0" y="18956"/>
                        </a:cubicBezTo>
                        <a:cubicBezTo>
                          <a:pt x="0" y="20980"/>
                          <a:pt x="1060" y="22742"/>
                          <a:pt x="2655" y="23754"/>
                        </a:cubicBezTo>
                        <a:cubicBezTo>
                          <a:pt x="1917" y="24659"/>
                          <a:pt x="1477" y="25814"/>
                          <a:pt x="1477" y="27076"/>
                        </a:cubicBezTo>
                        <a:cubicBezTo>
                          <a:pt x="1477" y="29112"/>
                          <a:pt x="2644" y="30886"/>
                          <a:pt x="4346" y="31767"/>
                        </a:cubicBezTo>
                        <a:cubicBezTo>
                          <a:pt x="4322" y="31957"/>
                          <a:pt x="4310" y="32160"/>
                          <a:pt x="4310" y="32350"/>
                        </a:cubicBezTo>
                        <a:cubicBezTo>
                          <a:pt x="4310" y="34815"/>
                          <a:pt x="5977" y="36863"/>
                          <a:pt x="8251" y="37458"/>
                        </a:cubicBezTo>
                        <a:cubicBezTo>
                          <a:pt x="8918" y="39339"/>
                          <a:pt x="10704" y="40696"/>
                          <a:pt x="12811" y="40696"/>
                        </a:cubicBezTo>
                        <a:cubicBezTo>
                          <a:pt x="13276" y="40696"/>
                          <a:pt x="13728" y="40625"/>
                          <a:pt x="14157" y="40506"/>
                        </a:cubicBezTo>
                        <a:cubicBezTo>
                          <a:pt x="14264" y="42149"/>
                          <a:pt x="14847" y="43399"/>
                          <a:pt x="16598" y="43399"/>
                        </a:cubicBezTo>
                        <a:cubicBezTo>
                          <a:pt x="19067" y="43399"/>
                          <a:pt x="19039" y="41268"/>
                          <a:pt x="19074" y="41268"/>
                        </a:cubicBezTo>
                        <a:cubicBezTo>
                          <a:pt x="19074" y="41268"/>
                          <a:pt x="19074" y="41268"/>
                          <a:pt x="19074" y="41268"/>
                        </a:cubicBezTo>
                        <a:cubicBezTo>
                          <a:pt x="19074" y="41268"/>
                          <a:pt x="19015" y="2323"/>
                          <a:pt x="18991" y="2323"/>
                        </a:cubicBezTo>
                        <a:cubicBezTo>
                          <a:pt x="18943" y="2013"/>
                          <a:pt x="18872" y="1727"/>
                          <a:pt x="18776" y="1465"/>
                        </a:cubicBezTo>
                        <a:cubicBezTo>
                          <a:pt x="18443" y="572"/>
                          <a:pt x="17788" y="1"/>
                          <a:pt x="1659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1546" name="Google Shape;1546;p34"/>
                  <p:cNvGrpSpPr/>
                  <p:nvPr/>
                </p:nvGrpSpPr>
                <p:grpSpPr>
                  <a:xfrm>
                    <a:off x="4129675" y="2371050"/>
                    <a:ext cx="422100" cy="812925"/>
                    <a:chOff x="4129675" y="2371050"/>
                    <a:chExt cx="422100" cy="812925"/>
                  </a:xfrm>
                </p:grpSpPr>
                <p:sp>
                  <p:nvSpPr>
                    <p:cNvPr id="1547" name="Google Shape;1547;p34"/>
                    <p:cNvSpPr/>
                    <p:nvPr/>
                  </p:nvSpPr>
                  <p:spPr>
                    <a:xfrm>
                      <a:off x="4355000" y="2516900"/>
                      <a:ext cx="196775" cy="247975"/>
                    </a:xfrm>
                    <a:custGeom>
                      <a:avLst/>
                      <a:gdLst/>
                      <a:ahLst/>
                      <a:cxnLst/>
                      <a:rect l="l" t="t" r="r" b="b"/>
                      <a:pathLst>
                        <a:path w="7871" h="9919" fill="none" extrusionOk="0">
                          <a:moveTo>
                            <a:pt x="7871" y="0"/>
                          </a:moveTo>
                          <a:cubicBezTo>
                            <a:pt x="7871" y="0"/>
                            <a:pt x="0" y="477"/>
                            <a:pt x="2203" y="991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8" name="Google Shape;1548;p34"/>
                    <p:cNvSpPr/>
                    <p:nvPr/>
                  </p:nvSpPr>
                  <p:spPr>
                    <a:xfrm>
                      <a:off x="4422875" y="2371050"/>
                      <a:ext cx="128300" cy="121175"/>
                    </a:xfrm>
                    <a:custGeom>
                      <a:avLst/>
                      <a:gdLst/>
                      <a:ahLst/>
                      <a:cxnLst/>
                      <a:rect l="l" t="t" r="r" b="b"/>
                      <a:pathLst>
                        <a:path w="5132" h="4847" fill="none" extrusionOk="0">
                          <a:moveTo>
                            <a:pt x="0" y="1524"/>
                          </a:moveTo>
                          <a:cubicBezTo>
                            <a:pt x="0" y="1524"/>
                            <a:pt x="5132" y="0"/>
                            <a:pt x="5132" y="484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9" name="Google Shape;1549;p34"/>
                    <p:cNvSpPr/>
                    <p:nvPr/>
                  </p:nvSpPr>
                  <p:spPr>
                    <a:xfrm>
                      <a:off x="4294575" y="2389500"/>
                      <a:ext cx="42000" cy="102725"/>
                    </a:xfrm>
                    <a:custGeom>
                      <a:avLst/>
                      <a:gdLst/>
                      <a:ahLst/>
                      <a:cxnLst/>
                      <a:rect l="l" t="t" r="r" b="b"/>
                      <a:pathLst>
                        <a:path w="1680" h="4109" fill="none" extrusionOk="0">
                          <a:moveTo>
                            <a:pt x="1" y="0"/>
                          </a:moveTo>
                          <a:cubicBezTo>
                            <a:pt x="1" y="0"/>
                            <a:pt x="1" y="2334"/>
                            <a:pt x="1679" y="4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0" name="Google Shape;1550;p34"/>
                    <p:cNvSpPr/>
                    <p:nvPr/>
                  </p:nvSpPr>
                  <p:spPr>
                    <a:xfrm>
                      <a:off x="4129675" y="2529100"/>
                      <a:ext cx="250950" cy="72950"/>
                    </a:xfrm>
                    <a:custGeom>
                      <a:avLst/>
                      <a:gdLst/>
                      <a:ahLst/>
                      <a:cxnLst/>
                      <a:rect l="l" t="t" r="r" b="b"/>
                      <a:pathLst>
                        <a:path w="10038" h="2918" fill="none" extrusionOk="0">
                          <a:moveTo>
                            <a:pt x="0" y="2263"/>
                          </a:moveTo>
                          <a:cubicBezTo>
                            <a:pt x="2858" y="0"/>
                            <a:pt x="5632" y="2917"/>
                            <a:pt x="5632" y="2917"/>
                          </a:cubicBezTo>
                          <a:cubicBezTo>
                            <a:pt x="5632" y="2917"/>
                            <a:pt x="6227" y="322"/>
                            <a:pt x="10037" y="1405"/>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1" name="Google Shape;1551;p34"/>
                    <p:cNvSpPr/>
                    <p:nvPr/>
                  </p:nvSpPr>
                  <p:spPr>
                    <a:xfrm>
                      <a:off x="4183250" y="2786875"/>
                      <a:ext cx="132175" cy="244400"/>
                    </a:xfrm>
                    <a:custGeom>
                      <a:avLst/>
                      <a:gdLst/>
                      <a:ahLst/>
                      <a:cxnLst/>
                      <a:rect l="l" t="t" r="r" b="b"/>
                      <a:pathLst>
                        <a:path w="5287" h="9776" fill="none" extrusionOk="0">
                          <a:moveTo>
                            <a:pt x="24" y="9775"/>
                          </a:moveTo>
                          <a:cubicBezTo>
                            <a:pt x="24" y="9775"/>
                            <a:pt x="1" y="4894"/>
                            <a:pt x="3787" y="5370"/>
                          </a:cubicBezTo>
                          <a:cubicBezTo>
                            <a:pt x="3787" y="5370"/>
                            <a:pt x="1822" y="2691"/>
                            <a:pt x="5287"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2" name="Google Shape;1552;p34"/>
                    <p:cNvSpPr/>
                    <p:nvPr/>
                  </p:nvSpPr>
                  <p:spPr>
                    <a:xfrm>
                      <a:off x="4255875" y="3031250"/>
                      <a:ext cx="58675" cy="152725"/>
                    </a:xfrm>
                    <a:custGeom>
                      <a:avLst/>
                      <a:gdLst/>
                      <a:ahLst/>
                      <a:cxnLst/>
                      <a:rect l="l" t="t" r="r" b="b"/>
                      <a:pathLst>
                        <a:path w="2347" h="6109" fill="none" extrusionOk="0">
                          <a:moveTo>
                            <a:pt x="2346" y="0"/>
                          </a:moveTo>
                          <a:cubicBezTo>
                            <a:pt x="2346" y="0"/>
                            <a:pt x="1" y="2536"/>
                            <a:pt x="1549" y="6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3" name="Google Shape;1553;p34"/>
                    <p:cNvSpPr/>
                    <p:nvPr/>
                  </p:nvSpPr>
                  <p:spPr>
                    <a:xfrm>
                      <a:off x="4380600" y="3020525"/>
                      <a:ext cx="170575" cy="102425"/>
                    </a:xfrm>
                    <a:custGeom>
                      <a:avLst/>
                      <a:gdLst/>
                      <a:ahLst/>
                      <a:cxnLst/>
                      <a:rect l="l" t="t" r="r" b="b"/>
                      <a:pathLst>
                        <a:path w="6823" h="4097" fill="none" extrusionOk="0">
                          <a:moveTo>
                            <a:pt x="6823" y="429"/>
                          </a:moveTo>
                          <a:cubicBezTo>
                            <a:pt x="3227" y="1"/>
                            <a:pt x="1691" y="3489"/>
                            <a:pt x="1691" y="3489"/>
                          </a:cubicBezTo>
                          <a:cubicBezTo>
                            <a:pt x="1691" y="3489"/>
                            <a:pt x="739" y="3072"/>
                            <a:pt x="0" y="409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4" name="Google Shape;1554;p34"/>
                    <p:cNvSpPr/>
                    <p:nvPr/>
                  </p:nvSpPr>
                  <p:spPr>
                    <a:xfrm>
                      <a:off x="4249625" y="2682700"/>
                      <a:ext cx="150650" cy="84550"/>
                    </a:xfrm>
                    <a:custGeom>
                      <a:avLst/>
                      <a:gdLst/>
                      <a:ahLst/>
                      <a:cxnLst/>
                      <a:rect l="l" t="t" r="r" b="b"/>
                      <a:pathLst>
                        <a:path w="6026" h="3382" fill="none" extrusionOk="0">
                          <a:moveTo>
                            <a:pt x="6025" y="0"/>
                          </a:moveTo>
                          <a:cubicBezTo>
                            <a:pt x="6025" y="0"/>
                            <a:pt x="2394" y="3381"/>
                            <a:pt x="1"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5" name="Google Shape;1555;p34"/>
                    <p:cNvSpPr/>
                    <p:nvPr/>
                  </p:nvSpPr>
                  <p:spPr>
                    <a:xfrm>
                      <a:off x="4400250" y="2834800"/>
                      <a:ext cx="150925" cy="74425"/>
                    </a:xfrm>
                    <a:custGeom>
                      <a:avLst/>
                      <a:gdLst/>
                      <a:ahLst/>
                      <a:cxnLst/>
                      <a:rect l="l" t="t" r="r" b="b"/>
                      <a:pathLst>
                        <a:path w="6037" h="2977" fill="none" extrusionOk="0">
                          <a:moveTo>
                            <a:pt x="0" y="965"/>
                          </a:moveTo>
                          <a:cubicBezTo>
                            <a:pt x="0" y="965"/>
                            <a:pt x="3763" y="0"/>
                            <a:pt x="6037" y="2977"/>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1556" name="Google Shape;1556;p34"/>
                <p:cNvGrpSpPr/>
                <p:nvPr/>
              </p:nvGrpSpPr>
              <p:grpSpPr>
                <a:xfrm>
                  <a:off x="4595200" y="2222500"/>
                  <a:ext cx="476875" cy="1085000"/>
                  <a:chOff x="4595200" y="2222500"/>
                  <a:chExt cx="476875" cy="1085000"/>
                </a:xfrm>
              </p:grpSpPr>
              <p:sp>
                <p:nvSpPr>
                  <p:cNvPr id="1557" name="Google Shape;1557;p34"/>
                  <p:cNvSpPr/>
                  <p:nvPr/>
                </p:nvSpPr>
                <p:spPr>
                  <a:xfrm>
                    <a:off x="4595200" y="2222500"/>
                    <a:ext cx="476875" cy="1085000"/>
                  </a:xfrm>
                  <a:custGeom>
                    <a:avLst/>
                    <a:gdLst/>
                    <a:ahLst/>
                    <a:cxnLst/>
                    <a:rect l="l" t="t" r="r" b="b"/>
                    <a:pathLst>
                      <a:path w="19075" h="43400" extrusionOk="0">
                        <a:moveTo>
                          <a:pt x="2477" y="1"/>
                        </a:moveTo>
                        <a:cubicBezTo>
                          <a:pt x="1287" y="1"/>
                          <a:pt x="632" y="572"/>
                          <a:pt x="298" y="1465"/>
                        </a:cubicBezTo>
                        <a:cubicBezTo>
                          <a:pt x="203" y="1727"/>
                          <a:pt x="132" y="2013"/>
                          <a:pt x="84" y="2323"/>
                        </a:cubicBezTo>
                        <a:cubicBezTo>
                          <a:pt x="60" y="2323"/>
                          <a:pt x="1" y="41268"/>
                          <a:pt x="1" y="41268"/>
                        </a:cubicBezTo>
                        <a:cubicBezTo>
                          <a:pt x="1" y="41268"/>
                          <a:pt x="1" y="41268"/>
                          <a:pt x="1" y="41268"/>
                        </a:cubicBezTo>
                        <a:cubicBezTo>
                          <a:pt x="36" y="41268"/>
                          <a:pt x="8" y="43399"/>
                          <a:pt x="2477" y="43399"/>
                        </a:cubicBezTo>
                        <a:cubicBezTo>
                          <a:pt x="4228" y="43399"/>
                          <a:pt x="4811" y="42149"/>
                          <a:pt x="4918" y="40506"/>
                        </a:cubicBezTo>
                        <a:cubicBezTo>
                          <a:pt x="5347" y="40625"/>
                          <a:pt x="5799" y="40696"/>
                          <a:pt x="6264" y="40696"/>
                        </a:cubicBezTo>
                        <a:cubicBezTo>
                          <a:pt x="8371" y="40696"/>
                          <a:pt x="10157" y="39339"/>
                          <a:pt x="10824" y="37458"/>
                        </a:cubicBezTo>
                        <a:cubicBezTo>
                          <a:pt x="13098" y="36863"/>
                          <a:pt x="14765" y="34815"/>
                          <a:pt x="14765" y="32350"/>
                        </a:cubicBezTo>
                        <a:cubicBezTo>
                          <a:pt x="14765" y="32160"/>
                          <a:pt x="14753" y="31957"/>
                          <a:pt x="14729" y="31767"/>
                        </a:cubicBezTo>
                        <a:cubicBezTo>
                          <a:pt x="16431" y="30886"/>
                          <a:pt x="17598" y="29112"/>
                          <a:pt x="17598" y="27076"/>
                        </a:cubicBezTo>
                        <a:cubicBezTo>
                          <a:pt x="17598" y="25814"/>
                          <a:pt x="17158" y="24659"/>
                          <a:pt x="16420" y="23754"/>
                        </a:cubicBezTo>
                        <a:cubicBezTo>
                          <a:pt x="18015" y="22742"/>
                          <a:pt x="19075" y="20980"/>
                          <a:pt x="19075" y="18956"/>
                        </a:cubicBezTo>
                        <a:cubicBezTo>
                          <a:pt x="19075" y="17170"/>
                          <a:pt x="18241" y="15562"/>
                          <a:pt x="16932" y="14527"/>
                        </a:cubicBezTo>
                        <a:cubicBezTo>
                          <a:pt x="17360" y="13776"/>
                          <a:pt x="17598" y="12895"/>
                          <a:pt x="17598" y="11967"/>
                        </a:cubicBezTo>
                        <a:cubicBezTo>
                          <a:pt x="17598" y="9050"/>
                          <a:pt x="15229" y="6680"/>
                          <a:pt x="12312" y="6680"/>
                        </a:cubicBezTo>
                        <a:cubicBezTo>
                          <a:pt x="11609" y="6680"/>
                          <a:pt x="10931" y="6823"/>
                          <a:pt x="10324" y="7073"/>
                        </a:cubicBezTo>
                        <a:cubicBezTo>
                          <a:pt x="10335" y="6954"/>
                          <a:pt x="10335" y="6823"/>
                          <a:pt x="10335" y="6680"/>
                        </a:cubicBezTo>
                        <a:cubicBezTo>
                          <a:pt x="10335" y="4013"/>
                          <a:pt x="8169" y="1846"/>
                          <a:pt x="5502" y="1846"/>
                        </a:cubicBezTo>
                        <a:cubicBezTo>
                          <a:pt x="5252" y="1846"/>
                          <a:pt x="5013" y="1870"/>
                          <a:pt x="4775" y="1906"/>
                        </a:cubicBezTo>
                        <a:cubicBezTo>
                          <a:pt x="4501" y="775"/>
                          <a:pt x="3847" y="1"/>
                          <a:pt x="247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1558" name="Google Shape;1558;p34"/>
                  <p:cNvGrpSpPr/>
                  <p:nvPr/>
                </p:nvGrpSpPr>
                <p:grpSpPr>
                  <a:xfrm>
                    <a:off x="4596400" y="2371050"/>
                    <a:ext cx="422100" cy="812925"/>
                    <a:chOff x="4596400" y="2371050"/>
                    <a:chExt cx="422100" cy="812925"/>
                  </a:xfrm>
                </p:grpSpPr>
                <p:sp>
                  <p:nvSpPr>
                    <p:cNvPr id="1559" name="Google Shape;1559;p34"/>
                    <p:cNvSpPr/>
                    <p:nvPr/>
                  </p:nvSpPr>
                  <p:spPr>
                    <a:xfrm>
                      <a:off x="4596400" y="2516900"/>
                      <a:ext cx="196775" cy="247975"/>
                    </a:xfrm>
                    <a:custGeom>
                      <a:avLst/>
                      <a:gdLst/>
                      <a:ahLst/>
                      <a:cxnLst/>
                      <a:rect l="l" t="t" r="r" b="b"/>
                      <a:pathLst>
                        <a:path w="7871" h="9919" fill="none" extrusionOk="0">
                          <a:moveTo>
                            <a:pt x="0" y="0"/>
                          </a:moveTo>
                          <a:cubicBezTo>
                            <a:pt x="0" y="0"/>
                            <a:pt x="7871" y="477"/>
                            <a:pt x="5668" y="991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0" name="Google Shape;1560;p34"/>
                    <p:cNvSpPr/>
                    <p:nvPr/>
                  </p:nvSpPr>
                  <p:spPr>
                    <a:xfrm>
                      <a:off x="4597000" y="2371050"/>
                      <a:ext cx="128300" cy="121175"/>
                    </a:xfrm>
                    <a:custGeom>
                      <a:avLst/>
                      <a:gdLst/>
                      <a:ahLst/>
                      <a:cxnLst/>
                      <a:rect l="l" t="t" r="r" b="b"/>
                      <a:pathLst>
                        <a:path w="5132" h="4847" fill="none" extrusionOk="0">
                          <a:moveTo>
                            <a:pt x="5132" y="1524"/>
                          </a:moveTo>
                          <a:cubicBezTo>
                            <a:pt x="5132" y="1524"/>
                            <a:pt x="0" y="0"/>
                            <a:pt x="0" y="484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1" name="Google Shape;1561;p34"/>
                    <p:cNvSpPr/>
                    <p:nvPr/>
                  </p:nvSpPr>
                  <p:spPr>
                    <a:xfrm>
                      <a:off x="4811600" y="2389500"/>
                      <a:ext cx="42000" cy="102725"/>
                    </a:xfrm>
                    <a:custGeom>
                      <a:avLst/>
                      <a:gdLst/>
                      <a:ahLst/>
                      <a:cxnLst/>
                      <a:rect l="l" t="t" r="r" b="b"/>
                      <a:pathLst>
                        <a:path w="1680" h="4109" fill="none" extrusionOk="0">
                          <a:moveTo>
                            <a:pt x="1679" y="0"/>
                          </a:moveTo>
                          <a:cubicBezTo>
                            <a:pt x="1679" y="0"/>
                            <a:pt x="1679" y="2334"/>
                            <a:pt x="1" y="4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2" name="Google Shape;1562;p34"/>
                    <p:cNvSpPr/>
                    <p:nvPr/>
                  </p:nvSpPr>
                  <p:spPr>
                    <a:xfrm>
                      <a:off x="4767550" y="2529100"/>
                      <a:ext cx="250950" cy="72950"/>
                    </a:xfrm>
                    <a:custGeom>
                      <a:avLst/>
                      <a:gdLst/>
                      <a:ahLst/>
                      <a:cxnLst/>
                      <a:rect l="l" t="t" r="r" b="b"/>
                      <a:pathLst>
                        <a:path w="10038" h="2918" fill="none" extrusionOk="0">
                          <a:moveTo>
                            <a:pt x="10038" y="2263"/>
                          </a:moveTo>
                          <a:cubicBezTo>
                            <a:pt x="7180" y="0"/>
                            <a:pt x="4406" y="2917"/>
                            <a:pt x="4406" y="2917"/>
                          </a:cubicBezTo>
                          <a:cubicBezTo>
                            <a:pt x="4406" y="2917"/>
                            <a:pt x="3811" y="322"/>
                            <a:pt x="1" y="1405"/>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3" name="Google Shape;1563;p34"/>
                    <p:cNvSpPr/>
                    <p:nvPr/>
                  </p:nvSpPr>
                  <p:spPr>
                    <a:xfrm>
                      <a:off x="4832750" y="2786875"/>
                      <a:ext cx="132175" cy="244400"/>
                    </a:xfrm>
                    <a:custGeom>
                      <a:avLst/>
                      <a:gdLst/>
                      <a:ahLst/>
                      <a:cxnLst/>
                      <a:rect l="l" t="t" r="r" b="b"/>
                      <a:pathLst>
                        <a:path w="5287" h="9776" fill="none" extrusionOk="0">
                          <a:moveTo>
                            <a:pt x="5263" y="9775"/>
                          </a:moveTo>
                          <a:cubicBezTo>
                            <a:pt x="5263" y="9775"/>
                            <a:pt x="5286" y="4894"/>
                            <a:pt x="1500" y="5370"/>
                          </a:cubicBezTo>
                          <a:cubicBezTo>
                            <a:pt x="1500" y="5370"/>
                            <a:pt x="3465" y="2691"/>
                            <a:pt x="0"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4" name="Google Shape;1564;p34"/>
                    <p:cNvSpPr/>
                    <p:nvPr/>
                  </p:nvSpPr>
                  <p:spPr>
                    <a:xfrm>
                      <a:off x="4833625" y="3031250"/>
                      <a:ext cx="58675" cy="152725"/>
                    </a:xfrm>
                    <a:custGeom>
                      <a:avLst/>
                      <a:gdLst/>
                      <a:ahLst/>
                      <a:cxnLst/>
                      <a:rect l="l" t="t" r="r" b="b"/>
                      <a:pathLst>
                        <a:path w="2347" h="6109" fill="none" extrusionOk="0">
                          <a:moveTo>
                            <a:pt x="1" y="0"/>
                          </a:moveTo>
                          <a:cubicBezTo>
                            <a:pt x="1" y="0"/>
                            <a:pt x="2346" y="2536"/>
                            <a:pt x="798" y="6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5" name="Google Shape;1565;p34"/>
                    <p:cNvSpPr/>
                    <p:nvPr/>
                  </p:nvSpPr>
                  <p:spPr>
                    <a:xfrm>
                      <a:off x="4597000" y="3020525"/>
                      <a:ext cx="170575" cy="102425"/>
                    </a:xfrm>
                    <a:custGeom>
                      <a:avLst/>
                      <a:gdLst/>
                      <a:ahLst/>
                      <a:cxnLst/>
                      <a:rect l="l" t="t" r="r" b="b"/>
                      <a:pathLst>
                        <a:path w="6823" h="4097" fill="none" extrusionOk="0">
                          <a:moveTo>
                            <a:pt x="0" y="429"/>
                          </a:moveTo>
                          <a:cubicBezTo>
                            <a:pt x="3596" y="1"/>
                            <a:pt x="5132" y="3489"/>
                            <a:pt x="5132" y="3489"/>
                          </a:cubicBezTo>
                          <a:cubicBezTo>
                            <a:pt x="5132" y="3489"/>
                            <a:pt x="6084" y="3072"/>
                            <a:pt x="6823" y="409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6" name="Google Shape;1566;p34"/>
                    <p:cNvSpPr/>
                    <p:nvPr/>
                  </p:nvSpPr>
                  <p:spPr>
                    <a:xfrm>
                      <a:off x="4747900" y="2682700"/>
                      <a:ext cx="150650" cy="84550"/>
                    </a:xfrm>
                    <a:custGeom>
                      <a:avLst/>
                      <a:gdLst/>
                      <a:ahLst/>
                      <a:cxnLst/>
                      <a:rect l="l" t="t" r="r" b="b"/>
                      <a:pathLst>
                        <a:path w="6026" h="3382" fill="none" extrusionOk="0">
                          <a:moveTo>
                            <a:pt x="1" y="0"/>
                          </a:moveTo>
                          <a:cubicBezTo>
                            <a:pt x="1" y="0"/>
                            <a:pt x="3632" y="3381"/>
                            <a:pt x="6025"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7" name="Google Shape;1567;p34"/>
                    <p:cNvSpPr/>
                    <p:nvPr/>
                  </p:nvSpPr>
                  <p:spPr>
                    <a:xfrm>
                      <a:off x="4597000" y="2834800"/>
                      <a:ext cx="150925" cy="74425"/>
                    </a:xfrm>
                    <a:custGeom>
                      <a:avLst/>
                      <a:gdLst/>
                      <a:ahLst/>
                      <a:cxnLst/>
                      <a:rect l="l" t="t" r="r" b="b"/>
                      <a:pathLst>
                        <a:path w="6037" h="2977" fill="none" extrusionOk="0">
                          <a:moveTo>
                            <a:pt x="6037" y="965"/>
                          </a:moveTo>
                          <a:cubicBezTo>
                            <a:pt x="6037" y="965"/>
                            <a:pt x="2274" y="0"/>
                            <a:pt x="0" y="2977"/>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sp>
            <p:nvSpPr>
              <p:cNvPr id="1568" name="Google Shape;1568;p34"/>
              <p:cNvSpPr/>
              <p:nvPr/>
            </p:nvSpPr>
            <p:spPr>
              <a:xfrm>
                <a:off x="4063600" y="2229950"/>
                <a:ext cx="114025" cy="114025"/>
              </a:xfrm>
              <a:custGeom>
                <a:avLst/>
                <a:gdLst/>
                <a:ahLst/>
                <a:cxnLst/>
                <a:rect l="l" t="t" r="r" b="b"/>
                <a:pathLst>
                  <a:path w="4561" h="4561" extrusionOk="0">
                    <a:moveTo>
                      <a:pt x="2274" y="1"/>
                    </a:moveTo>
                    <a:cubicBezTo>
                      <a:pt x="1024" y="1"/>
                      <a:pt x="0" y="1025"/>
                      <a:pt x="0" y="2287"/>
                    </a:cubicBezTo>
                    <a:cubicBezTo>
                      <a:pt x="0" y="3537"/>
                      <a:pt x="1024" y="4561"/>
                      <a:pt x="2274" y="4561"/>
                    </a:cubicBezTo>
                    <a:cubicBezTo>
                      <a:pt x="3536" y="4561"/>
                      <a:pt x="4560" y="3537"/>
                      <a:pt x="4560" y="2287"/>
                    </a:cubicBezTo>
                    <a:cubicBezTo>
                      <a:pt x="4560" y="1025"/>
                      <a:pt x="3536" y="1"/>
                      <a:pt x="2274"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69" name="Google Shape;1569;p34"/>
              <p:cNvSpPr/>
              <p:nvPr/>
            </p:nvSpPr>
            <p:spPr>
              <a:xfrm>
                <a:off x="4063600" y="3202400"/>
                <a:ext cx="114025" cy="114025"/>
              </a:xfrm>
              <a:custGeom>
                <a:avLst/>
                <a:gdLst/>
                <a:ahLst/>
                <a:cxnLst/>
                <a:rect l="l" t="t" r="r" b="b"/>
                <a:pathLst>
                  <a:path w="4561" h="4561" extrusionOk="0">
                    <a:moveTo>
                      <a:pt x="2274" y="0"/>
                    </a:moveTo>
                    <a:cubicBezTo>
                      <a:pt x="1024" y="0"/>
                      <a:pt x="0" y="1024"/>
                      <a:pt x="0" y="2274"/>
                    </a:cubicBezTo>
                    <a:cubicBezTo>
                      <a:pt x="0" y="3536"/>
                      <a:pt x="1024" y="4560"/>
                      <a:pt x="2274" y="4560"/>
                    </a:cubicBezTo>
                    <a:cubicBezTo>
                      <a:pt x="3536" y="4560"/>
                      <a:pt x="4560" y="3536"/>
                      <a:pt x="4560" y="2274"/>
                    </a:cubicBezTo>
                    <a:cubicBezTo>
                      <a:pt x="4560" y="1024"/>
                      <a:pt x="3536" y="0"/>
                      <a:pt x="2274" y="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570" name="Google Shape;1570;p34"/>
              <p:cNvSpPr/>
              <p:nvPr/>
            </p:nvSpPr>
            <p:spPr>
              <a:xfrm>
                <a:off x="4984250" y="2229950"/>
                <a:ext cx="114025" cy="114025"/>
              </a:xfrm>
              <a:custGeom>
                <a:avLst/>
                <a:gdLst/>
                <a:ahLst/>
                <a:cxnLst/>
                <a:rect l="l" t="t" r="r" b="b"/>
                <a:pathLst>
                  <a:path w="4561" h="4561" extrusionOk="0">
                    <a:moveTo>
                      <a:pt x="2286" y="1"/>
                    </a:moveTo>
                    <a:cubicBezTo>
                      <a:pt x="1024" y="1"/>
                      <a:pt x="0" y="1025"/>
                      <a:pt x="0" y="2287"/>
                    </a:cubicBezTo>
                    <a:cubicBezTo>
                      <a:pt x="0" y="3537"/>
                      <a:pt x="1024" y="4561"/>
                      <a:pt x="2286" y="4561"/>
                    </a:cubicBezTo>
                    <a:cubicBezTo>
                      <a:pt x="3548" y="4561"/>
                      <a:pt x="4560" y="3537"/>
                      <a:pt x="4560" y="2287"/>
                    </a:cubicBezTo>
                    <a:cubicBezTo>
                      <a:pt x="4560" y="1025"/>
                      <a:pt x="3548" y="1"/>
                      <a:pt x="2286"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nvGrpSpPr>
            <p:cNvPr id="1571" name="Google Shape;1571;p34"/>
            <p:cNvGrpSpPr/>
            <p:nvPr/>
          </p:nvGrpSpPr>
          <p:grpSpPr>
            <a:xfrm>
              <a:off x="6730601" y="1646534"/>
              <a:ext cx="4514567" cy="1402967"/>
              <a:chOff x="5047950" y="1234900"/>
              <a:chExt cx="3385925" cy="1052225"/>
            </a:xfrm>
          </p:grpSpPr>
          <p:sp>
            <p:nvSpPr>
              <p:cNvPr id="1572" name="Google Shape;1572;p34"/>
              <p:cNvSpPr/>
              <p:nvPr/>
            </p:nvSpPr>
            <p:spPr>
              <a:xfrm>
                <a:off x="5047950" y="1459025"/>
                <a:ext cx="755475" cy="828100"/>
              </a:xfrm>
              <a:custGeom>
                <a:avLst/>
                <a:gdLst/>
                <a:ahLst/>
                <a:cxnLst/>
                <a:rect l="l" t="t" r="r" b="b"/>
                <a:pathLst>
                  <a:path w="30219" h="33124" fill="none" extrusionOk="0">
                    <a:moveTo>
                      <a:pt x="30218" y="1"/>
                    </a:moveTo>
                    <a:lnTo>
                      <a:pt x="15276" y="1"/>
                    </a:lnTo>
                    <a:cubicBezTo>
                      <a:pt x="12645" y="1"/>
                      <a:pt x="12109" y="2953"/>
                      <a:pt x="12109" y="2953"/>
                    </a:cubicBezTo>
                    <a:lnTo>
                      <a:pt x="12109" y="22551"/>
                    </a:lnTo>
                    <a:lnTo>
                      <a:pt x="0" y="22551"/>
                    </a:lnTo>
                    <a:lnTo>
                      <a:pt x="0" y="33124"/>
                    </a:lnTo>
                  </a:path>
                </a:pathLst>
              </a:custGeom>
              <a:noFill/>
              <a:ln w="265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3" name="Google Shape;1573;p34"/>
              <p:cNvSpPr/>
              <p:nvPr/>
            </p:nvSpPr>
            <p:spPr>
              <a:xfrm>
                <a:off x="5633125" y="1459025"/>
                <a:ext cx="1573450" cy="25"/>
              </a:xfrm>
              <a:custGeom>
                <a:avLst/>
                <a:gdLst/>
                <a:ahLst/>
                <a:cxnLst/>
                <a:rect l="l" t="t" r="r" b="b"/>
                <a:pathLst>
                  <a:path w="62938" h="1" fill="none" extrusionOk="0">
                    <a:moveTo>
                      <a:pt x="1" y="1"/>
                    </a:moveTo>
                    <a:lnTo>
                      <a:pt x="62937" y="1"/>
                    </a:lnTo>
                  </a:path>
                </a:pathLst>
              </a:custGeom>
              <a:noFill/>
              <a:ln w="247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4" name="Google Shape;1574;p34"/>
              <p:cNvSpPr/>
              <p:nvPr/>
            </p:nvSpPr>
            <p:spPr>
              <a:xfrm>
                <a:off x="7206550" y="1405750"/>
                <a:ext cx="114025" cy="114025"/>
              </a:xfrm>
              <a:custGeom>
                <a:avLst/>
                <a:gdLst/>
                <a:ahLst/>
                <a:cxnLst/>
                <a:rect l="l" t="t" r="r" b="b"/>
                <a:pathLst>
                  <a:path w="4561" h="4561" extrusionOk="0">
                    <a:moveTo>
                      <a:pt x="2286" y="0"/>
                    </a:moveTo>
                    <a:cubicBezTo>
                      <a:pt x="1024" y="0"/>
                      <a:pt x="0" y="1024"/>
                      <a:pt x="0" y="2274"/>
                    </a:cubicBezTo>
                    <a:cubicBezTo>
                      <a:pt x="0" y="3536"/>
                      <a:pt x="1024" y="4560"/>
                      <a:pt x="2286" y="4560"/>
                    </a:cubicBezTo>
                    <a:cubicBezTo>
                      <a:pt x="3548" y="4560"/>
                      <a:pt x="4560" y="3536"/>
                      <a:pt x="4560" y="2274"/>
                    </a:cubicBezTo>
                    <a:cubicBezTo>
                      <a:pt x="4560" y="1024"/>
                      <a:pt x="3548" y="0"/>
                      <a:pt x="2286"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575" name="Google Shape;1575;p34"/>
              <p:cNvSpPr/>
              <p:nvPr/>
            </p:nvSpPr>
            <p:spPr>
              <a:xfrm>
                <a:off x="5670350" y="1234900"/>
                <a:ext cx="791175" cy="457225"/>
              </a:xfrm>
              <a:custGeom>
                <a:avLst/>
                <a:gdLst/>
                <a:ahLst/>
                <a:cxnLst/>
                <a:rect l="l" t="t" r="r" b="b"/>
                <a:pathLst>
                  <a:path w="31647" h="18289" extrusionOk="0">
                    <a:moveTo>
                      <a:pt x="4227" y="0"/>
                    </a:moveTo>
                    <a:cubicBezTo>
                      <a:pt x="1893" y="0"/>
                      <a:pt x="0" y="2286"/>
                      <a:pt x="0" y="5108"/>
                    </a:cubicBezTo>
                    <a:lnTo>
                      <a:pt x="0" y="13180"/>
                    </a:lnTo>
                    <a:cubicBezTo>
                      <a:pt x="0" y="16002"/>
                      <a:pt x="1893" y="18288"/>
                      <a:pt x="4227" y="18288"/>
                    </a:cubicBezTo>
                    <a:lnTo>
                      <a:pt x="27432" y="18288"/>
                    </a:lnTo>
                    <a:cubicBezTo>
                      <a:pt x="29754" y="18288"/>
                      <a:pt x="31647" y="16002"/>
                      <a:pt x="31647" y="13180"/>
                    </a:cubicBezTo>
                    <a:lnTo>
                      <a:pt x="31647" y="5108"/>
                    </a:lnTo>
                    <a:cubicBezTo>
                      <a:pt x="31647" y="2286"/>
                      <a:pt x="29754" y="0"/>
                      <a:pt x="27432" y="0"/>
                    </a:cubicBezTo>
                    <a:close/>
                  </a:path>
                </a:pathLst>
              </a:custGeom>
              <a:solidFill>
                <a:srgbClr val="5EB2FC"/>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01</a:t>
                </a:r>
                <a:endParaRPr sz="2533">
                  <a:solidFill>
                    <a:srgbClr val="FFFFFF"/>
                  </a:solidFill>
                  <a:latin typeface="Fira Sans Extra Condensed"/>
                  <a:ea typeface="Fira Sans Extra Condensed"/>
                  <a:cs typeface="Fira Sans Extra Condensed"/>
                  <a:sym typeface="Fira Sans Extra Condensed"/>
                </a:endParaRPr>
              </a:p>
            </p:txBody>
          </p:sp>
          <p:sp>
            <p:nvSpPr>
              <p:cNvPr id="1576" name="Google Shape;1576;p34"/>
              <p:cNvSpPr txBox="1"/>
              <p:nvPr/>
            </p:nvSpPr>
            <p:spPr>
              <a:xfrm>
                <a:off x="7320575" y="1293575"/>
                <a:ext cx="1113300" cy="330900"/>
              </a:xfrm>
              <a:prstGeom prst="rect">
                <a:avLst/>
              </a:prstGeom>
              <a:noFill/>
              <a:ln>
                <a:noFill/>
              </a:ln>
            </p:spPr>
            <p:txBody>
              <a:bodyPr spcFirstLastPara="1" wrap="square" lIns="121900" tIns="121900" rIns="121900" bIns="121900" anchor="ctr" anchorCtr="0">
                <a:noAutofit/>
              </a:bodyPr>
              <a:lstStyle/>
              <a:p>
                <a:r>
                  <a:rPr lang="en" sz="2267">
                    <a:solidFill>
                      <a:schemeClr val="accent1"/>
                    </a:solidFill>
                    <a:latin typeface="Fira Sans Extra Condensed"/>
                    <a:ea typeface="Fira Sans Extra Condensed"/>
                    <a:cs typeface="Fira Sans Extra Condensed"/>
                    <a:sym typeface="Fira Sans Extra Condensed"/>
                  </a:rPr>
                  <a:t>Mercury</a:t>
                </a:r>
                <a:endParaRPr sz="2267">
                  <a:solidFill>
                    <a:schemeClr val="accent1"/>
                  </a:solidFill>
                  <a:latin typeface="Fira Sans Extra Condensed"/>
                  <a:ea typeface="Fira Sans Extra Condensed"/>
                  <a:cs typeface="Fira Sans Extra Condensed"/>
                  <a:sym typeface="Fira Sans Extra Condensed"/>
                </a:endParaRPr>
              </a:p>
            </p:txBody>
          </p:sp>
        </p:grpSp>
        <p:grpSp>
          <p:nvGrpSpPr>
            <p:cNvPr id="1577" name="Google Shape;1577;p34"/>
            <p:cNvGrpSpPr/>
            <p:nvPr/>
          </p:nvGrpSpPr>
          <p:grpSpPr>
            <a:xfrm>
              <a:off x="6696867" y="4345667"/>
              <a:ext cx="4548300" cy="1352567"/>
              <a:chOff x="5022650" y="3259250"/>
              <a:chExt cx="3411225" cy="1014425"/>
            </a:xfrm>
          </p:grpSpPr>
          <p:sp>
            <p:nvSpPr>
              <p:cNvPr id="1578" name="Google Shape;1578;p34"/>
              <p:cNvSpPr/>
              <p:nvPr/>
            </p:nvSpPr>
            <p:spPr>
              <a:xfrm>
                <a:off x="5022650" y="3259250"/>
                <a:ext cx="755775" cy="790300"/>
              </a:xfrm>
              <a:custGeom>
                <a:avLst/>
                <a:gdLst/>
                <a:ahLst/>
                <a:cxnLst/>
                <a:rect l="l" t="t" r="r" b="b"/>
                <a:pathLst>
                  <a:path w="30231" h="31612" fill="none" extrusionOk="0">
                    <a:moveTo>
                      <a:pt x="30230" y="31611"/>
                    </a:moveTo>
                    <a:lnTo>
                      <a:pt x="15288" y="31611"/>
                    </a:lnTo>
                    <a:cubicBezTo>
                      <a:pt x="12645" y="31611"/>
                      <a:pt x="12121" y="28659"/>
                      <a:pt x="12121" y="28659"/>
                    </a:cubicBezTo>
                    <a:lnTo>
                      <a:pt x="12121" y="9061"/>
                    </a:lnTo>
                    <a:lnTo>
                      <a:pt x="0" y="9061"/>
                    </a:lnTo>
                    <a:lnTo>
                      <a:pt x="0" y="0"/>
                    </a:lnTo>
                  </a:path>
                </a:pathLst>
              </a:custGeom>
              <a:noFill/>
              <a:ln w="265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9" name="Google Shape;1579;p34"/>
              <p:cNvSpPr/>
              <p:nvPr/>
            </p:nvSpPr>
            <p:spPr>
              <a:xfrm>
                <a:off x="6040925" y="4049525"/>
                <a:ext cx="1165650" cy="25"/>
              </a:xfrm>
              <a:custGeom>
                <a:avLst/>
                <a:gdLst/>
                <a:ahLst/>
                <a:cxnLst/>
                <a:rect l="l" t="t" r="r" b="b"/>
                <a:pathLst>
                  <a:path w="46626" h="1" fill="none" extrusionOk="0">
                    <a:moveTo>
                      <a:pt x="1" y="0"/>
                    </a:moveTo>
                    <a:lnTo>
                      <a:pt x="46625" y="0"/>
                    </a:lnTo>
                  </a:path>
                </a:pathLst>
              </a:custGeom>
              <a:noFill/>
              <a:ln w="211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80" name="Google Shape;1580;p34"/>
              <p:cNvSpPr/>
              <p:nvPr/>
            </p:nvSpPr>
            <p:spPr>
              <a:xfrm>
                <a:off x="7206550" y="3988800"/>
                <a:ext cx="114025" cy="114025"/>
              </a:xfrm>
              <a:custGeom>
                <a:avLst/>
                <a:gdLst/>
                <a:ahLst/>
                <a:cxnLst/>
                <a:rect l="l" t="t" r="r" b="b"/>
                <a:pathLst>
                  <a:path w="4561" h="4561" extrusionOk="0">
                    <a:moveTo>
                      <a:pt x="2286" y="1"/>
                    </a:moveTo>
                    <a:cubicBezTo>
                      <a:pt x="1024" y="1"/>
                      <a:pt x="0" y="1024"/>
                      <a:pt x="0" y="2287"/>
                    </a:cubicBezTo>
                    <a:cubicBezTo>
                      <a:pt x="0" y="3549"/>
                      <a:pt x="1024" y="4561"/>
                      <a:pt x="2286" y="4561"/>
                    </a:cubicBezTo>
                    <a:cubicBezTo>
                      <a:pt x="3548" y="4561"/>
                      <a:pt x="4560" y="3549"/>
                      <a:pt x="4560" y="2287"/>
                    </a:cubicBezTo>
                    <a:cubicBezTo>
                      <a:pt x="4560" y="1024"/>
                      <a:pt x="3548" y="1"/>
                      <a:pt x="2286" y="1"/>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1581" name="Google Shape;1581;p34"/>
              <p:cNvSpPr/>
              <p:nvPr/>
            </p:nvSpPr>
            <p:spPr>
              <a:xfrm>
                <a:off x="5637000" y="3816450"/>
                <a:ext cx="790900" cy="457225"/>
              </a:xfrm>
              <a:custGeom>
                <a:avLst/>
                <a:gdLst/>
                <a:ahLst/>
                <a:cxnLst/>
                <a:rect l="l" t="t" r="r" b="b"/>
                <a:pathLst>
                  <a:path w="31636" h="18289" extrusionOk="0">
                    <a:moveTo>
                      <a:pt x="4216" y="1"/>
                    </a:moveTo>
                    <a:cubicBezTo>
                      <a:pt x="1882" y="1"/>
                      <a:pt x="1" y="2287"/>
                      <a:pt x="1" y="5109"/>
                    </a:cubicBezTo>
                    <a:lnTo>
                      <a:pt x="1" y="13181"/>
                    </a:lnTo>
                    <a:cubicBezTo>
                      <a:pt x="1" y="16003"/>
                      <a:pt x="1882" y="18289"/>
                      <a:pt x="4216" y="18289"/>
                    </a:cubicBezTo>
                    <a:lnTo>
                      <a:pt x="27421" y="18289"/>
                    </a:lnTo>
                    <a:cubicBezTo>
                      <a:pt x="29754" y="18289"/>
                      <a:pt x="31636" y="16003"/>
                      <a:pt x="31636" y="13181"/>
                    </a:cubicBezTo>
                    <a:lnTo>
                      <a:pt x="31636" y="5109"/>
                    </a:lnTo>
                    <a:cubicBezTo>
                      <a:pt x="31636" y="2287"/>
                      <a:pt x="29754" y="1"/>
                      <a:pt x="27421" y="1"/>
                    </a:cubicBezTo>
                    <a:close/>
                  </a:path>
                </a:pathLst>
              </a:custGeom>
              <a:solidFill>
                <a:srgbClr val="EC3A3B"/>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04</a:t>
                </a:r>
                <a:endParaRPr sz="2533">
                  <a:solidFill>
                    <a:srgbClr val="FFFFFF"/>
                  </a:solidFill>
                  <a:latin typeface="Fira Sans Extra Condensed"/>
                  <a:ea typeface="Fira Sans Extra Condensed"/>
                  <a:cs typeface="Fira Sans Extra Condensed"/>
                  <a:sym typeface="Fira Sans Extra Condensed"/>
                </a:endParaRPr>
              </a:p>
            </p:txBody>
          </p:sp>
          <p:sp>
            <p:nvSpPr>
              <p:cNvPr id="1582" name="Google Shape;1582;p34"/>
              <p:cNvSpPr txBox="1"/>
              <p:nvPr/>
            </p:nvSpPr>
            <p:spPr>
              <a:xfrm>
                <a:off x="7320575" y="3879613"/>
                <a:ext cx="1113300" cy="330900"/>
              </a:xfrm>
              <a:prstGeom prst="rect">
                <a:avLst/>
              </a:prstGeom>
              <a:noFill/>
              <a:ln>
                <a:noFill/>
              </a:ln>
            </p:spPr>
            <p:txBody>
              <a:bodyPr spcFirstLastPara="1" wrap="square" lIns="121900" tIns="121900" rIns="121900" bIns="121900" anchor="ctr" anchorCtr="0">
                <a:noAutofit/>
              </a:bodyPr>
              <a:lstStyle/>
              <a:p>
                <a:r>
                  <a:rPr lang="en" sz="2267">
                    <a:solidFill>
                      <a:schemeClr val="accent6"/>
                    </a:solidFill>
                    <a:latin typeface="Fira Sans Extra Condensed"/>
                    <a:ea typeface="Fira Sans Extra Condensed"/>
                    <a:cs typeface="Fira Sans Extra Condensed"/>
                    <a:sym typeface="Fira Sans Extra Condensed"/>
                  </a:rPr>
                  <a:t>Jupiter</a:t>
                </a:r>
                <a:endParaRPr sz="2267">
                  <a:solidFill>
                    <a:schemeClr val="accent6"/>
                  </a:solidFill>
                  <a:latin typeface="Fira Sans Extra Condensed"/>
                  <a:ea typeface="Fira Sans Extra Condensed"/>
                  <a:cs typeface="Fira Sans Extra Condensed"/>
                  <a:sym typeface="Fira Sans Extra Condensed"/>
                </a:endParaRPr>
              </a:p>
            </p:txBody>
          </p:sp>
        </p:grpSp>
        <p:grpSp>
          <p:nvGrpSpPr>
            <p:cNvPr id="1583" name="Google Shape;1583;p34"/>
            <p:cNvGrpSpPr/>
            <p:nvPr/>
          </p:nvGrpSpPr>
          <p:grpSpPr>
            <a:xfrm>
              <a:off x="7493779" y="2804200"/>
              <a:ext cx="4144688" cy="972267"/>
              <a:chOff x="5620334" y="2103150"/>
              <a:chExt cx="3108516" cy="729200"/>
            </a:xfrm>
          </p:grpSpPr>
          <p:grpSp>
            <p:nvGrpSpPr>
              <p:cNvPr id="1584" name="Google Shape;1584;p34"/>
              <p:cNvGrpSpPr/>
              <p:nvPr/>
            </p:nvGrpSpPr>
            <p:grpSpPr>
              <a:xfrm rot="10800000" flipH="1">
                <a:off x="5620334" y="2287125"/>
                <a:ext cx="1910264" cy="545225"/>
                <a:chOff x="7009125" y="3498000"/>
                <a:chExt cx="1738500" cy="496200"/>
              </a:xfrm>
            </p:grpSpPr>
            <p:sp>
              <p:nvSpPr>
                <p:cNvPr id="1585" name="Google Shape;1585;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586" name="Google Shape;1586;p34"/>
                <p:cNvCxnSpPr>
                  <a:stCxn id="1585" idx="0"/>
                </p:cNvCxnSpPr>
                <p:nvPr/>
              </p:nvCxnSpPr>
              <p:spPr>
                <a:xfrm>
                  <a:off x="7257225" y="3994200"/>
                  <a:ext cx="1490400" cy="0"/>
                </a:xfrm>
                <a:prstGeom prst="straightConnector1">
                  <a:avLst/>
                </a:prstGeom>
                <a:noFill/>
                <a:ln w="28575" cap="flat" cmpd="sng">
                  <a:solidFill>
                    <a:schemeClr val="dk1"/>
                  </a:solidFill>
                  <a:prstDash val="solid"/>
                  <a:round/>
                  <a:headEnd type="none" w="med" len="med"/>
                  <a:tailEnd type="none" w="med" len="med"/>
                </a:ln>
              </p:spPr>
            </p:cxnSp>
            <p:cxnSp>
              <p:nvCxnSpPr>
                <p:cNvPr id="1587" name="Google Shape;1587;p34"/>
                <p:cNvCxnSpPr>
                  <a:stCxn id="1585"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588" name="Google Shape;1588;p34"/>
              <p:cNvSpPr/>
              <p:nvPr/>
            </p:nvSpPr>
            <p:spPr>
              <a:xfrm>
                <a:off x="6015025" y="2103150"/>
                <a:ext cx="791200" cy="456925"/>
              </a:xfrm>
              <a:custGeom>
                <a:avLst/>
                <a:gdLst/>
                <a:ahLst/>
                <a:cxnLst/>
                <a:rect l="l" t="t" r="r" b="b"/>
                <a:pathLst>
                  <a:path w="31648" h="18277" extrusionOk="0">
                    <a:moveTo>
                      <a:pt x="4215" y="1"/>
                    </a:moveTo>
                    <a:cubicBezTo>
                      <a:pt x="1894" y="1"/>
                      <a:pt x="1" y="2287"/>
                      <a:pt x="1" y="5096"/>
                    </a:cubicBezTo>
                    <a:lnTo>
                      <a:pt x="1" y="13181"/>
                    </a:lnTo>
                    <a:cubicBezTo>
                      <a:pt x="1" y="16003"/>
                      <a:pt x="1894" y="18277"/>
                      <a:pt x="4215" y="18277"/>
                    </a:cubicBezTo>
                    <a:lnTo>
                      <a:pt x="27421" y="18277"/>
                    </a:lnTo>
                    <a:cubicBezTo>
                      <a:pt x="29754" y="18277"/>
                      <a:pt x="31647" y="16003"/>
                      <a:pt x="31647" y="13181"/>
                    </a:cubicBezTo>
                    <a:lnTo>
                      <a:pt x="31647" y="5096"/>
                    </a:lnTo>
                    <a:cubicBezTo>
                      <a:pt x="31647" y="2287"/>
                      <a:pt x="29754" y="1"/>
                      <a:pt x="27421" y="1"/>
                    </a:cubicBezTo>
                    <a:close/>
                  </a:path>
                </a:pathLst>
              </a:custGeom>
              <a:solidFill>
                <a:srgbClr val="69E781"/>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02</a:t>
                </a:r>
                <a:endParaRPr sz="2533">
                  <a:solidFill>
                    <a:srgbClr val="FFFFFF"/>
                  </a:solidFill>
                  <a:latin typeface="Fira Sans Extra Condensed"/>
                  <a:ea typeface="Fira Sans Extra Condensed"/>
                  <a:cs typeface="Fira Sans Extra Condensed"/>
                  <a:sym typeface="Fira Sans Extra Condensed"/>
                </a:endParaRPr>
              </a:p>
            </p:txBody>
          </p:sp>
          <p:sp>
            <p:nvSpPr>
              <p:cNvPr id="1589" name="Google Shape;1589;p34"/>
              <p:cNvSpPr/>
              <p:nvPr/>
            </p:nvSpPr>
            <p:spPr>
              <a:xfrm>
                <a:off x="7501525" y="2222225"/>
                <a:ext cx="114025" cy="114025"/>
              </a:xfrm>
              <a:custGeom>
                <a:avLst/>
                <a:gdLst/>
                <a:ahLst/>
                <a:cxnLst/>
                <a:rect l="l" t="t" r="r" b="b"/>
                <a:pathLst>
                  <a:path w="4561" h="4561" extrusionOk="0">
                    <a:moveTo>
                      <a:pt x="2275" y="0"/>
                    </a:moveTo>
                    <a:cubicBezTo>
                      <a:pt x="1013" y="0"/>
                      <a:pt x="0" y="1024"/>
                      <a:pt x="0" y="2274"/>
                    </a:cubicBezTo>
                    <a:cubicBezTo>
                      <a:pt x="0" y="3536"/>
                      <a:pt x="1013" y="4560"/>
                      <a:pt x="2275" y="4560"/>
                    </a:cubicBezTo>
                    <a:cubicBezTo>
                      <a:pt x="3537" y="4560"/>
                      <a:pt x="4561" y="3536"/>
                      <a:pt x="4561" y="2274"/>
                    </a:cubicBezTo>
                    <a:cubicBezTo>
                      <a:pt x="4561" y="1024"/>
                      <a:pt x="3537" y="0"/>
                      <a:pt x="2275"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90" name="Google Shape;1590;p34"/>
              <p:cNvSpPr txBox="1"/>
              <p:nvPr/>
            </p:nvSpPr>
            <p:spPr>
              <a:xfrm>
                <a:off x="7615550" y="2113788"/>
                <a:ext cx="1113300" cy="330900"/>
              </a:xfrm>
              <a:prstGeom prst="rect">
                <a:avLst/>
              </a:prstGeom>
              <a:noFill/>
              <a:ln>
                <a:noFill/>
              </a:ln>
            </p:spPr>
            <p:txBody>
              <a:bodyPr spcFirstLastPara="1" wrap="square" lIns="121900" tIns="121900" rIns="121900" bIns="121900" anchor="ctr" anchorCtr="0">
                <a:noAutofit/>
              </a:bodyPr>
              <a:lstStyle/>
              <a:p>
                <a:r>
                  <a:rPr lang="en" sz="2267">
                    <a:solidFill>
                      <a:schemeClr val="accent2"/>
                    </a:solidFill>
                    <a:latin typeface="Fira Sans Extra Condensed"/>
                    <a:ea typeface="Fira Sans Extra Condensed"/>
                    <a:cs typeface="Fira Sans Extra Condensed"/>
                    <a:sym typeface="Fira Sans Extra Condensed"/>
                  </a:rPr>
                  <a:t>Mars</a:t>
                </a:r>
                <a:endParaRPr sz="2267">
                  <a:solidFill>
                    <a:schemeClr val="accent2"/>
                  </a:solidFill>
                  <a:latin typeface="Fira Sans Extra Condensed"/>
                  <a:ea typeface="Fira Sans Extra Condensed"/>
                  <a:cs typeface="Fira Sans Extra Condensed"/>
                  <a:sym typeface="Fira Sans Extra Condensed"/>
                </a:endParaRPr>
              </a:p>
            </p:txBody>
          </p:sp>
        </p:grpSp>
        <p:grpSp>
          <p:nvGrpSpPr>
            <p:cNvPr id="1591" name="Google Shape;1591;p34"/>
            <p:cNvGrpSpPr/>
            <p:nvPr/>
          </p:nvGrpSpPr>
          <p:grpSpPr>
            <a:xfrm>
              <a:off x="7493779" y="3616933"/>
              <a:ext cx="4144688" cy="979600"/>
              <a:chOff x="5620334" y="2712700"/>
              <a:chExt cx="3108516" cy="734700"/>
            </a:xfrm>
          </p:grpSpPr>
          <p:grpSp>
            <p:nvGrpSpPr>
              <p:cNvPr id="1592" name="Google Shape;1592;p34"/>
              <p:cNvGrpSpPr/>
              <p:nvPr/>
            </p:nvGrpSpPr>
            <p:grpSpPr>
              <a:xfrm>
                <a:off x="5620334" y="2712700"/>
                <a:ext cx="1910264" cy="545225"/>
                <a:chOff x="7009125" y="3498000"/>
                <a:chExt cx="1738500" cy="496200"/>
              </a:xfrm>
            </p:grpSpPr>
            <p:sp>
              <p:nvSpPr>
                <p:cNvPr id="1593" name="Google Shape;1593;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594" name="Google Shape;1594;p34"/>
                <p:cNvCxnSpPr>
                  <a:stCxn id="1593" idx="0"/>
                </p:cNvCxnSpPr>
                <p:nvPr/>
              </p:nvCxnSpPr>
              <p:spPr>
                <a:xfrm>
                  <a:off x="7257225" y="3994200"/>
                  <a:ext cx="1490400" cy="0"/>
                </a:xfrm>
                <a:prstGeom prst="straightConnector1">
                  <a:avLst/>
                </a:prstGeom>
                <a:noFill/>
                <a:ln w="28575" cap="flat" cmpd="sng">
                  <a:solidFill>
                    <a:schemeClr val="dk1"/>
                  </a:solidFill>
                  <a:prstDash val="solid"/>
                  <a:round/>
                  <a:headEnd type="none" w="med" len="med"/>
                  <a:tailEnd type="none" w="med" len="med"/>
                </a:ln>
              </p:spPr>
            </p:cxnSp>
            <p:cxnSp>
              <p:nvCxnSpPr>
                <p:cNvPr id="1595" name="Google Shape;1595;p34"/>
                <p:cNvCxnSpPr>
                  <a:stCxn id="1593"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596" name="Google Shape;1596;p34"/>
              <p:cNvSpPr/>
              <p:nvPr/>
            </p:nvSpPr>
            <p:spPr>
              <a:xfrm>
                <a:off x="6017125" y="2990175"/>
                <a:ext cx="791175" cy="457225"/>
              </a:xfrm>
              <a:custGeom>
                <a:avLst/>
                <a:gdLst/>
                <a:ahLst/>
                <a:cxnLst/>
                <a:rect l="l" t="t" r="r" b="b"/>
                <a:pathLst>
                  <a:path w="31647" h="18289" extrusionOk="0">
                    <a:moveTo>
                      <a:pt x="4227" y="0"/>
                    </a:moveTo>
                    <a:cubicBezTo>
                      <a:pt x="1893" y="0"/>
                      <a:pt x="0" y="2286"/>
                      <a:pt x="0" y="5108"/>
                    </a:cubicBezTo>
                    <a:lnTo>
                      <a:pt x="0" y="13180"/>
                    </a:lnTo>
                    <a:cubicBezTo>
                      <a:pt x="0" y="16002"/>
                      <a:pt x="1893" y="18288"/>
                      <a:pt x="4227" y="18288"/>
                    </a:cubicBezTo>
                    <a:lnTo>
                      <a:pt x="27432" y="18288"/>
                    </a:lnTo>
                    <a:cubicBezTo>
                      <a:pt x="29754" y="18288"/>
                      <a:pt x="31647" y="16002"/>
                      <a:pt x="31647" y="13180"/>
                    </a:cubicBezTo>
                    <a:lnTo>
                      <a:pt x="31647" y="5108"/>
                    </a:lnTo>
                    <a:cubicBezTo>
                      <a:pt x="31647" y="2286"/>
                      <a:pt x="29754" y="0"/>
                      <a:pt x="27432" y="0"/>
                    </a:cubicBezTo>
                    <a:close/>
                  </a:path>
                </a:pathLst>
              </a:custGeom>
              <a:solidFill>
                <a:srgbClr val="FCBD24"/>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03</a:t>
                </a:r>
                <a:endParaRPr sz="2533">
                  <a:solidFill>
                    <a:srgbClr val="FFFFFF"/>
                  </a:solidFill>
                  <a:latin typeface="Fira Sans Extra Condensed"/>
                  <a:ea typeface="Fira Sans Extra Condensed"/>
                  <a:cs typeface="Fira Sans Extra Condensed"/>
                  <a:sym typeface="Fira Sans Extra Condensed"/>
                </a:endParaRPr>
              </a:p>
            </p:txBody>
          </p:sp>
          <p:sp>
            <p:nvSpPr>
              <p:cNvPr id="1597" name="Google Shape;1597;p34"/>
              <p:cNvSpPr/>
              <p:nvPr/>
            </p:nvSpPr>
            <p:spPr>
              <a:xfrm>
                <a:off x="7501525" y="3188400"/>
                <a:ext cx="114025" cy="114025"/>
              </a:xfrm>
              <a:custGeom>
                <a:avLst/>
                <a:gdLst/>
                <a:ahLst/>
                <a:cxnLst/>
                <a:rect l="l" t="t" r="r" b="b"/>
                <a:pathLst>
                  <a:path w="4561" h="4561" extrusionOk="0">
                    <a:moveTo>
                      <a:pt x="2275" y="1"/>
                    </a:moveTo>
                    <a:cubicBezTo>
                      <a:pt x="1013" y="1"/>
                      <a:pt x="0" y="1025"/>
                      <a:pt x="0" y="2287"/>
                    </a:cubicBezTo>
                    <a:cubicBezTo>
                      <a:pt x="0" y="3549"/>
                      <a:pt x="1013" y="4561"/>
                      <a:pt x="2275" y="4561"/>
                    </a:cubicBezTo>
                    <a:cubicBezTo>
                      <a:pt x="3537" y="4561"/>
                      <a:pt x="4561" y="3549"/>
                      <a:pt x="4561" y="2287"/>
                    </a:cubicBezTo>
                    <a:cubicBezTo>
                      <a:pt x="4561" y="1025"/>
                      <a:pt x="3537" y="1"/>
                      <a:pt x="2275"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598" name="Google Shape;1598;p34"/>
              <p:cNvSpPr txBox="1"/>
              <p:nvPr/>
            </p:nvSpPr>
            <p:spPr>
              <a:xfrm>
                <a:off x="7615550" y="3079363"/>
                <a:ext cx="1113300" cy="330900"/>
              </a:xfrm>
              <a:prstGeom prst="rect">
                <a:avLst/>
              </a:prstGeom>
              <a:noFill/>
              <a:ln>
                <a:noFill/>
              </a:ln>
            </p:spPr>
            <p:txBody>
              <a:bodyPr spcFirstLastPara="1" wrap="square" lIns="121900" tIns="121900" rIns="121900" bIns="121900" anchor="ctr" anchorCtr="0">
                <a:noAutofit/>
              </a:bodyPr>
              <a:lstStyle/>
              <a:p>
                <a:r>
                  <a:rPr lang="en" sz="2267">
                    <a:solidFill>
                      <a:schemeClr val="accent5"/>
                    </a:solidFill>
                    <a:latin typeface="Fira Sans Extra Condensed"/>
                    <a:ea typeface="Fira Sans Extra Condensed"/>
                    <a:cs typeface="Fira Sans Extra Condensed"/>
                    <a:sym typeface="Fira Sans Extra Condensed"/>
                  </a:rPr>
                  <a:t>Venus</a:t>
                </a:r>
                <a:endParaRPr sz="2267">
                  <a:solidFill>
                    <a:schemeClr val="accent5"/>
                  </a:solidFill>
                  <a:latin typeface="Fira Sans Extra Condensed"/>
                  <a:ea typeface="Fira Sans Extra Condensed"/>
                  <a:cs typeface="Fira Sans Extra Condensed"/>
                  <a:sym typeface="Fira Sans Extra Condensed"/>
                </a:endParaRPr>
              </a:p>
            </p:txBody>
          </p:sp>
        </p:grpSp>
        <p:grpSp>
          <p:nvGrpSpPr>
            <p:cNvPr id="1599" name="Google Shape;1599;p34"/>
            <p:cNvGrpSpPr/>
            <p:nvPr/>
          </p:nvGrpSpPr>
          <p:grpSpPr>
            <a:xfrm>
              <a:off x="911534" y="1646534"/>
              <a:ext cx="4583233" cy="1402967"/>
              <a:chOff x="683650" y="1234900"/>
              <a:chExt cx="3437425" cy="1052225"/>
            </a:xfrm>
          </p:grpSpPr>
          <p:sp>
            <p:nvSpPr>
              <p:cNvPr id="1600" name="Google Shape;1600;p34"/>
              <p:cNvSpPr/>
              <p:nvPr/>
            </p:nvSpPr>
            <p:spPr>
              <a:xfrm>
                <a:off x="3365600" y="1459025"/>
                <a:ext cx="755475" cy="828100"/>
              </a:xfrm>
              <a:custGeom>
                <a:avLst/>
                <a:gdLst/>
                <a:ahLst/>
                <a:cxnLst/>
                <a:rect l="l" t="t" r="r" b="b"/>
                <a:pathLst>
                  <a:path w="30219" h="33124" fill="none" extrusionOk="0">
                    <a:moveTo>
                      <a:pt x="0" y="1"/>
                    </a:moveTo>
                    <a:lnTo>
                      <a:pt x="14942" y="1"/>
                    </a:lnTo>
                    <a:cubicBezTo>
                      <a:pt x="17574" y="1"/>
                      <a:pt x="18110" y="2953"/>
                      <a:pt x="18110" y="2953"/>
                    </a:cubicBezTo>
                    <a:lnTo>
                      <a:pt x="18110" y="22551"/>
                    </a:lnTo>
                    <a:lnTo>
                      <a:pt x="30218" y="22551"/>
                    </a:lnTo>
                    <a:lnTo>
                      <a:pt x="30218" y="33124"/>
                    </a:lnTo>
                  </a:path>
                </a:pathLst>
              </a:custGeom>
              <a:noFill/>
              <a:ln w="253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1" name="Google Shape;1601;p34"/>
              <p:cNvSpPr/>
              <p:nvPr/>
            </p:nvSpPr>
            <p:spPr>
              <a:xfrm>
                <a:off x="1897550" y="1459025"/>
                <a:ext cx="1612725" cy="25"/>
              </a:xfrm>
              <a:custGeom>
                <a:avLst/>
                <a:gdLst/>
                <a:ahLst/>
                <a:cxnLst/>
                <a:rect l="l" t="t" r="r" b="b"/>
                <a:pathLst>
                  <a:path w="64509" h="1" fill="none" extrusionOk="0">
                    <a:moveTo>
                      <a:pt x="64509" y="1"/>
                    </a:moveTo>
                    <a:lnTo>
                      <a:pt x="0" y="1"/>
                    </a:lnTo>
                  </a:path>
                </a:pathLst>
              </a:custGeom>
              <a:noFill/>
              <a:ln w="253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2" name="Google Shape;1602;p34"/>
              <p:cNvSpPr/>
              <p:nvPr/>
            </p:nvSpPr>
            <p:spPr>
              <a:xfrm>
                <a:off x="1796950" y="1405750"/>
                <a:ext cx="114025" cy="114025"/>
              </a:xfrm>
              <a:custGeom>
                <a:avLst/>
                <a:gdLst/>
                <a:ahLst/>
                <a:cxnLst/>
                <a:rect l="l" t="t" r="r" b="b"/>
                <a:pathLst>
                  <a:path w="4561" h="4561" extrusionOk="0">
                    <a:moveTo>
                      <a:pt x="2274" y="0"/>
                    </a:moveTo>
                    <a:cubicBezTo>
                      <a:pt x="1012" y="0"/>
                      <a:pt x="0" y="1024"/>
                      <a:pt x="0" y="2274"/>
                    </a:cubicBezTo>
                    <a:cubicBezTo>
                      <a:pt x="0" y="3536"/>
                      <a:pt x="1012" y="4560"/>
                      <a:pt x="2274" y="4560"/>
                    </a:cubicBezTo>
                    <a:cubicBezTo>
                      <a:pt x="3536" y="4560"/>
                      <a:pt x="4560" y="3536"/>
                      <a:pt x="4560" y="2274"/>
                    </a:cubicBezTo>
                    <a:cubicBezTo>
                      <a:pt x="4560" y="1024"/>
                      <a:pt x="3536" y="0"/>
                      <a:pt x="2274" y="0"/>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603" name="Google Shape;1603;p34"/>
              <p:cNvSpPr/>
              <p:nvPr/>
            </p:nvSpPr>
            <p:spPr>
              <a:xfrm>
                <a:off x="2678900" y="1234900"/>
                <a:ext cx="790900" cy="457225"/>
              </a:xfrm>
              <a:custGeom>
                <a:avLst/>
                <a:gdLst/>
                <a:ahLst/>
                <a:cxnLst/>
                <a:rect l="l" t="t" r="r" b="b"/>
                <a:pathLst>
                  <a:path w="31636" h="18289" extrusionOk="0">
                    <a:moveTo>
                      <a:pt x="4215" y="0"/>
                    </a:moveTo>
                    <a:cubicBezTo>
                      <a:pt x="1882" y="0"/>
                      <a:pt x="0" y="2286"/>
                      <a:pt x="0" y="5108"/>
                    </a:cubicBezTo>
                    <a:lnTo>
                      <a:pt x="0" y="13180"/>
                    </a:lnTo>
                    <a:cubicBezTo>
                      <a:pt x="0" y="16002"/>
                      <a:pt x="1882" y="18288"/>
                      <a:pt x="4215" y="18288"/>
                    </a:cubicBezTo>
                    <a:lnTo>
                      <a:pt x="27420" y="18288"/>
                    </a:lnTo>
                    <a:cubicBezTo>
                      <a:pt x="29754" y="18288"/>
                      <a:pt x="31635" y="16002"/>
                      <a:pt x="31635" y="13180"/>
                    </a:cubicBezTo>
                    <a:lnTo>
                      <a:pt x="31635" y="5108"/>
                    </a:lnTo>
                    <a:cubicBezTo>
                      <a:pt x="31635" y="2286"/>
                      <a:pt x="29754" y="0"/>
                      <a:pt x="27420" y="0"/>
                    </a:cubicBezTo>
                    <a:close/>
                  </a:path>
                </a:pathLst>
              </a:custGeom>
              <a:solidFill>
                <a:srgbClr val="5EB2FC"/>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A</a:t>
                </a:r>
                <a:endParaRPr sz="2533">
                  <a:solidFill>
                    <a:srgbClr val="FFFFFF"/>
                  </a:solidFill>
                  <a:latin typeface="Fira Sans Extra Condensed"/>
                  <a:ea typeface="Fira Sans Extra Condensed"/>
                  <a:cs typeface="Fira Sans Extra Condensed"/>
                  <a:sym typeface="Fira Sans Extra Condensed"/>
                </a:endParaRPr>
              </a:p>
            </p:txBody>
          </p:sp>
          <p:sp>
            <p:nvSpPr>
              <p:cNvPr id="1604" name="Google Shape;1604;p34"/>
              <p:cNvSpPr txBox="1"/>
              <p:nvPr/>
            </p:nvSpPr>
            <p:spPr>
              <a:xfrm>
                <a:off x="683650" y="1293575"/>
                <a:ext cx="1113300" cy="330900"/>
              </a:xfrm>
              <a:prstGeom prst="rect">
                <a:avLst/>
              </a:prstGeom>
              <a:noFill/>
              <a:ln>
                <a:noFill/>
              </a:ln>
            </p:spPr>
            <p:txBody>
              <a:bodyPr spcFirstLastPara="1" wrap="square" lIns="121900" tIns="121900" rIns="121900" bIns="121900" anchor="ctr" anchorCtr="0">
                <a:noAutofit/>
              </a:bodyPr>
              <a:lstStyle/>
              <a:p>
                <a:pPr algn="r"/>
                <a:r>
                  <a:rPr lang="en" sz="2267">
                    <a:solidFill>
                      <a:schemeClr val="accent1"/>
                    </a:solidFill>
                    <a:latin typeface="Fira Sans Extra Condensed"/>
                    <a:ea typeface="Fira Sans Extra Condensed"/>
                    <a:cs typeface="Fira Sans Extra Condensed"/>
                    <a:sym typeface="Fira Sans Extra Condensed"/>
                  </a:rPr>
                  <a:t>Mercury</a:t>
                </a:r>
                <a:endParaRPr sz="2267">
                  <a:solidFill>
                    <a:schemeClr val="accent1"/>
                  </a:solidFill>
                  <a:latin typeface="Fira Sans Extra Condensed"/>
                  <a:ea typeface="Fira Sans Extra Condensed"/>
                  <a:cs typeface="Fira Sans Extra Condensed"/>
                  <a:sym typeface="Fira Sans Extra Condensed"/>
                </a:endParaRPr>
              </a:p>
            </p:txBody>
          </p:sp>
        </p:grpSp>
        <p:grpSp>
          <p:nvGrpSpPr>
            <p:cNvPr id="1605" name="Google Shape;1605;p34"/>
            <p:cNvGrpSpPr/>
            <p:nvPr/>
          </p:nvGrpSpPr>
          <p:grpSpPr>
            <a:xfrm>
              <a:off x="911534" y="4421867"/>
              <a:ext cx="4583233" cy="1276367"/>
              <a:chOff x="683650" y="3316400"/>
              <a:chExt cx="3437425" cy="957275"/>
            </a:xfrm>
          </p:grpSpPr>
          <p:sp>
            <p:nvSpPr>
              <p:cNvPr id="1606" name="Google Shape;1606;p34"/>
              <p:cNvSpPr/>
              <p:nvPr/>
            </p:nvSpPr>
            <p:spPr>
              <a:xfrm>
                <a:off x="3365600" y="3316400"/>
                <a:ext cx="755475" cy="733150"/>
              </a:xfrm>
              <a:custGeom>
                <a:avLst/>
                <a:gdLst/>
                <a:ahLst/>
                <a:cxnLst/>
                <a:rect l="l" t="t" r="r" b="b"/>
                <a:pathLst>
                  <a:path w="30219" h="29326" fill="none" extrusionOk="0">
                    <a:moveTo>
                      <a:pt x="0" y="29325"/>
                    </a:moveTo>
                    <a:lnTo>
                      <a:pt x="14942" y="29325"/>
                    </a:lnTo>
                    <a:cubicBezTo>
                      <a:pt x="17574" y="29325"/>
                      <a:pt x="18110" y="26373"/>
                      <a:pt x="18110" y="26373"/>
                    </a:cubicBezTo>
                    <a:lnTo>
                      <a:pt x="18110" y="6775"/>
                    </a:lnTo>
                    <a:lnTo>
                      <a:pt x="30218" y="6775"/>
                    </a:lnTo>
                    <a:lnTo>
                      <a:pt x="30218" y="0"/>
                    </a:lnTo>
                  </a:path>
                </a:pathLst>
              </a:custGeom>
              <a:noFill/>
              <a:ln w="265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7" name="Google Shape;1607;p34"/>
              <p:cNvSpPr/>
              <p:nvPr/>
            </p:nvSpPr>
            <p:spPr>
              <a:xfrm>
                <a:off x="1897550" y="4049525"/>
                <a:ext cx="1613025" cy="25"/>
              </a:xfrm>
              <a:custGeom>
                <a:avLst/>
                <a:gdLst/>
                <a:ahLst/>
                <a:cxnLst/>
                <a:rect l="l" t="t" r="r" b="b"/>
                <a:pathLst>
                  <a:path w="64521" h="1" fill="none" extrusionOk="0">
                    <a:moveTo>
                      <a:pt x="64520" y="0"/>
                    </a:moveTo>
                    <a:lnTo>
                      <a:pt x="0" y="0"/>
                    </a:lnTo>
                  </a:path>
                </a:pathLst>
              </a:custGeom>
              <a:noFill/>
              <a:ln w="247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8" name="Google Shape;1608;p34"/>
              <p:cNvSpPr/>
              <p:nvPr/>
            </p:nvSpPr>
            <p:spPr>
              <a:xfrm>
                <a:off x="2678900" y="3816450"/>
                <a:ext cx="790900" cy="457225"/>
              </a:xfrm>
              <a:custGeom>
                <a:avLst/>
                <a:gdLst/>
                <a:ahLst/>
                <a:cxnLst/>
                <a:rect l="l" t="t" r="r" b="b"/>
                <a:pathLst>
                  <a:path w="31636" h="18289" extrusionOk="0">
                    <a:moveTo>
                      <a:pt x="4215" y="1"/>
                    </a:moveTo>
                    <a:cubicBezTo>
                      <a:pt x="1882" y="1"/>
                      <a:pt x="0" y="2287"/>
                      <a:pt x="0" y="5109"/>
                    </a:cubicBezTo>
                    <a:lnTo>
                      <a:pt x="0" y="13181"/>
                    </a:lnTo>
                    <a:cubicBezTo>
                      <a:pt x="0" y="16003"/>
                      <a:pt x="1882" y="18289"/>
                      <a:pt x="4215" y="18289"/>
                    </a:cubicBezTo>
                    <a:lnTo>
                      <a:pt x="27420" y="18289"/>
                    </a:lnTo>
                    <a:cubicBezTo>
                      <a:pt x="29754" y="18289"/>
                      <a:pt x="31635" y="16003"/>
                      <a:pt x="31635" y="13181"/>
                    </a:cubicBezTo>
                    <a:lnTo>
                      <a:pt x="31635" y="5109"/>
                    </a:lnTo>
                    <a:cubicBezTo>
                      <a:pt x="31635" y="2287"/>
                      <a:pt x="29754" y="1"/>
                      <a:pt x="27420" y="1"/>
                    </a:cubicBezTo>
                    <a:close/>
                  </a:path>
                </a:pathLst>
              </a:custGeom>
              <a:solidFill>
                <a:srgbClr val="EC3A3B"/>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D</a:t>
                </a:r>
                <a:endParaRPr sz="2533">
                  <a:solidFill>
                    <a:srgbClr val="FFFFFF"/>
                  </a:solidFill>
                  <a:latin typeface="Fira Sans Extra Condensed"/>
                  <a:ea typeface="Fira Sans Extra Condensed"/>
                  <a:cs typeface="Fira Sans Extra Condensed"/>
                  <a:sym typeface="Fira Sans Extra Condensed"/>
                </a:endParaRPr>
              </a:p>
            </p:txBody>
          </p:sp>
          <p:sp>
            <p:nvSpPr>
              <p:cNvPr id="1609" name="Google Shape;1609;p34"/>
              <p:cNvSpPr/>
              <p:nvPr/>
            </p:nvSpPr>
            <p:spPr>
              <a:xfrm>
                <a:off x="1796950" y="3988800"/>
                <a:ext cx="114025" cy="114025"/>
              </a:xfrm>
              <a:custGeom>
                <a:avLst/>
                <a:gdLst/>
                <a:ahLst/>
                <a:cxnLst/>
                <a:rect l="l" t="t" r="r" b="b"/>
                <a:pathLst>
                  <a:path w="4561" h="4561" extrusionOk="0">
                    <a:moveTo>
                      <a:pt x="2274" y="1"/>
                    </a:moveTo>
                    <a:cubicBezTo>
                      <a:pt x="1012" y="1"/>
                      <a:pt x="0" y="1024"/>
                      <a:pt x="0" y="2287"/>
                    </a:cubicBezTo>
                    <a:cubicBezTo>
                      <a:pt x="0" y="3549"/>
                      <a:pt x="1012" y="4561"/>
                      <a:pt x="2274" y="4561"/>
                    </a:cubicBezTo>
                    <a:cubicBezTo>
                      <a:pt x="3536" y="4561"/>
                      <a:pt x="4560" y="3549"/>
                      <a:pt x="4560" y="2287"/>
                    </a:cubicBezTo>
                    <a:cubicBezTo>
                      <a:pt x="4560" y="1024"/>
                      <a:pt x="3536" y="1"/>
                      <a:pt x="2274" y="1"/>
                    </a:cubicBezTo>
                    <a:close/>
                  </a:path>
                </a:pathLst>
              </a:custGeom>
              <a:solidFill>
                <a:srgbClr val="EC3A3B"/>
              </a:solidFill>
              <a:ln>
                <a:noFill/>
              </a:ln>
            </p:spPr>
            <p:txBody>
              <a:bodyPr spcFirstLastPara="1" wrap="square" lIns="121900" tIns="121900" rIns="121900" bIns="121900" anchor="ctr" anchorCtr="0">
                <a:noAutofit/>
              </a:bodyPr>
              <a:lstStyle/>
              <a:p>
                <a:endParaRPr sz="2400"/>
              </a:p>
            </p:txBody>
          </p:sp>
          <p:sp>
            <p:nvSpPr>
              <p:cNvPr id="1610" name="Google Shape;1610;p34"/>
              <p:cNvSpPr txBox="1"/>
              <p:nvPr/>
            </p:nvSpPr>
            <p:spPr>
              <a:xfrm>
                <a:off x="683650" y="3879613"/>
                <a:ext cx="1113300" cy="330900"/>
              </a:xfrm>
              <a:prstGeom prst="rect">
                <a:avLst/>
              </a:prstGeom>
              <a:noFill/>
              <a:ln>
                <a:noFill/>
              </a:ln>
            </p:spPr>
            <p:txBody>
              <a:bodyPr spcFirstLastPara="1" wrap="square" lIns="121900" tIns="121900" rIns="121900" bIns="121900" anchor="ctr" anchorCtr="0">
                <a:noAutofit/>
              </a:bodyPr>
              <a:lstStyle/>
              <a:p>
                <a:pPr algn="r"/>
                <a:r>
                  <a:rPr lang="en" sz="2267">
                    <a:solidFill>
                      <a:schemeClr val="accent6"/>
                    </a:solidFill>
                    <a:latin typeface="Fira Sans Extra Condensed"/>
                    <a:ea typeface="Fira Sans Extra Condensed"/>
                    <a:cs typeface="Fira Sans Extra Condensed"/>
                    <a:sym typeface="Fira Sans Extra Condensed"/>
                  </a:rPr>
                  <a:t>Jupiter</a:t>
                </a:r>
                <a:endParaRPr sz="2267">
                  <a:solidFill>
                    <a:schemeClr val="accent6"/>
                  </a:solidFill>
                  <a:latin typeface="Fira Sans Extra Condensed"/>
                  <a:ea typeface="Fira Sans Extra Condensed"/>
                  <a:cs typeface="Fira Sans Extra Condensed"/>
                  <a:sym typeface="Fira Sans Extra Condensed"/>
                </a:endParaRPr>
              </a:p>
            </p:txBody>
          </p:sp>
        </p:grpSp>
        <p:grpSp>
          <p:nvGrpSpPr>
            <p:cNvPr id="1611" name="Google Shape;1611;p34"/>
            <p:cNvGrpSpPr/>
            <p:nvPr/>
          </p:nvGrpSpPr>
          <p:grpSpPr>
            <a:xfrm>
              <a:off x="553534" y="2804200"/>
              <a:ext cx="4126831" cy="972267"/>
              <a:chOff x="415150" y="2103150"/>
              <a:chExt cx="3095123" cy="729200"/>
            </a:xfrm>
          </p:grpSpPr>
          <p:grpSp>
            <p:nvGrpSpPr>
              <p:cNvPr id="1612" name="Google Shape;1612;p34"/>
              <p:cNvGrpSpPr/>
              <p:nvPr/>
            </p:nvGrpSpPr>
            <p:grpSpPr>
              <a:xfrm rot="10800000">
                <a:off x="1600009" y="2287125"/>
                <a:ext cx="1910264" cy="545225"/>
                <a:chOff x="7009125" y="3498000"/>
                <a:chExt cx="1738500" cy="496200"/>
              </a:xfrm>
            </p:grpSpPr>
            <p:sp>
              <p:nvSpPr>
                <p:cNvPr id="1613" name="Google Shape;1613;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614" name="Google Shape;1614;p34"/>
                <p:cNvCxnSpPr>
                  <a:stCxn id="1613" idx="0"/>
                </p:cNvCxnSpPr>
                <p:nvPr/>
              </p:nvCxnSpPr>
              <p:spPr>
                <a:xfrm>
                  <a:off x="7257225" y="3994200"/>
                  <a:ext cx="1490400" cy="0"/>
                </a:xfrm>
                <a:prstGeom prst="straightConnector1">
                  <a:avLst/>
                </a:prstGeom>
                <a:noFill/>
                <a:ln w="28575" cap="flat" cmpd="sng">
                  <a:solidFill>
                    <a:schemeClr val="dk1"/>
                  </a:solidFill>
                  <a:prstDash val="solid"/>
                  <a:round/>
                  <a:headEnd type="none" w="med" len="med"/>
                  <a:tailEnd type="none" w="med" len="med"/>
                </a:ln>
              </p:spPr>
            </p:cxnSp>
            <p:cxnSp>
              <p:nvCxnSpPr>
                <p:cNvPr id="1615" name="Google Shape;1615;p34"/>
                <p:cNvCxnSpPr>
                  <a:stCxn id="1613"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616" name="Google Shape;1616;p34"/>
              <p:cNvSpPr/>
              <p:nvPr/>
            </p:nvSpPr>
            <p:spPr>
              <a:xfrm>
                <a:off x="2371425" y="2103150"/>
                <a:ext cx="790900" cy="456925"/>
              </a:xfrm>
              <a:custGeom>
                <a:avLst/>
                <a:gdLst/>
                <a:ahLst/>
                <a:cxnLst/>
                <a:rect l="l" t="t" r="r" b="b"/>
                <a:pathLst>
                  <a:path w="31636" h="18277" extrusionOk="0">
                    <a:moveTo>
                      <a:pt x="4215" y="1"/>
                    </a:moveTo>
                    <a:cubicBezTo>
                      <a:pt x="1881" y="1"/>
                      <a:pt x="0" y="2287"/>
                      <a:pt x="0" y="5096"/>
                    </a:cubicBezTo>
                    <a:lnTo>
                      <a:pt x="0" y="13181"/>
                    </a:lnTo>
                    <a:cubicBezTo>
                      <a:pt x="0" y="16003"/>
                      <a:pt x="1881" y="18277"/>
                      <a:pt x="4215" y="18277"/>
                    </a:cubicBezTo>
                    <a:lnTo>
                      <a:pt x="27420" y="18277"/>
                    </a:lnTo>
                    <a:cubicBezTo>
                      <a:pt x="29754" y="18277"/>
                      <a:pt x="31635" y="16003"/>
                      <a:pt x="31635" y="13181"/>
                    </a:cubicBezTo>
                    <a:lnTo>
                      <a:pt x="31635" y="5096"/>
                    </a:lnTo>
                    <a:cubicBezTo>
                      <a:pt x="31635" y="2287"/>
                      <a:pt x="29754" y="1"/>
                      <a:pt x="27420" y="1"/>
                    </a:cubicBezTo>
                    <a:close/>
                  </a:path>
                </a:pathLst>
              </a:custGeom>
              <a:solidFill>
                <a:srgbClr val="69E781"/>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B</a:t>
                </a:r>
                <a:endParaRPr sz="2533">
                  <a:solidFill>
                    <a:srgbClr val="FFFFFF"/>
                  </a:solidFill>
                  <a:latin typeface="Fira Sans Extra Condensed"/>
                  <a:ea typeface="Fira Sans Extra Condensed"/>
                  <a:cs typeface="Fira Sans Extra Condensed"/>
                  <a:sym typeface="Fira Sans Extra Condensed"/>
                </a:endParaRPr>
              </a:p>
            </p:txBody>
          </p:sp>
          <p:sp>
            <p:nvSpPr>
              <p:cNvPr id="1617" name="Google Shape;1617;p34"/>
              <p:cNvSpPr/>
              <p:nvPr/>
            </p:nvSpPr>
            <p:spPr>
              <a:xfrm>
                <a:off x="1528450" y="2234725"/>
                <a:ext cx="114025" cy="114025"/>
              </a:xfrm>
              <a:custGeom>
                <a:avLst/>
                <a:gdLst/>
                <a:ahLst/>
                <a:cxnLst/>
                <a:rect l="l" t="t" r="r" b="b"/>
                <a:pathLst>
                  <a:path w="4561" h="4561" extrusionOk="0">
                    <a:moveTo>
                      <a:pt x="2275" y="0"/>
                    </a:moveTo>
                    <a:cubicBezTo>
                      <a:pt x="1025" y="0"/>
                      <a:pt x="1" y="1024"/>
                      <a:pt x="1" y="2286"/>
                    </a:cubicBezTo>
                    <a:cubicBezTo>
                      <a:pt x="1" y="3548"/>
                      <a:pt x="1025" y="4560"/>
                      <a:pt x="2275" y="4560"/>
                    </a:cubicBezTo>
                    <a:cubicBezTo>
                      <a:pt x="3537" y="4560"/>
                      <a:pt x="4561" y="3548"/>
                      <a:pt x="4561" y="2286"/>
                    </a:cubicBezTo>
                    <a:cubicBezTo>
                      <a:pt x="4561" y="1024"/>
                      <a:pt x="3537" y="0"/>
                      <a:pt x="2275" y="0"/>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618" name="Google Shape;1618;p34"/>
              <p:cNvSpPr txBox="1"/>
              <p:nvPr/>
            </p:nvSpPr>
            <p:spPr>
              <a:xfrm>
                <a:off x="415150" y="2113788"/>
                <a:ext cx="1113300" cy="330900"/>
              </a:xfrm>
              <a:prstGeom prst="rect">
                <a:avLst/>
              </a:prstGeom>
              <a:noFill/>
              <a:ln>
                <a:noFill/>
              </a:ln>
            </p:spPr>
            <p:txBody>
              <a:bodyPr spcFirstLastPara="1" wrap="square" lIns="121900" tIns="121900" rIns="121900" bIns="121900" anchor="ctr" anchorCtr="0">
                <a:noAutofit/>
              </a:bodyPr>
              <a:lstStyle/>
              <a:p>
                <a:pPr algn="r"/>
                <a:r>
                  <a:rPr lang="en" sz="2267">
                    <a:solidFill>
                      <a:schemeClr val="accent2"/>
                    </a:solidFill>
                    <a:latin typeface="Fira Sans Extra Condensed"/>
                    <a:ea typeface="Fira Sans Extra Condensed"/>
                    <a:cs typeface="Fira Sans Extra Condensed"/>
                    <a:sym typeface="Fira Sans Extra Condensed"/>
                  </a:rPr>
                  <a:t>Mars</a:t>
                </a:r>
                <a:endParaRPr sz="2267">
                  <a:solidFill>
                    <a:schemeClr val="accent2"/>
                  </a:solidFill>
                  <a:latin typeface="Fira Sans Extra Condensed"/>
                  <a:ea typeface="Fira Sans Extra Condensed"/>
                  <a:cs typeface="Fira Sans Extra Condensed"/>
                  <a:sym typeface="Fira Sans Extra Condensed"/>
                </a:endParaRPr>
              </a:p>
            </p:txBody>
          </p:sp>
        </p:grpSp>
        <p:grpSp>
          <p:nvGrpSpPr>
            <p:cNvPr id="1619" name="Google Shape;1619;p34"/>
            <p:cNvGrpSpPr/>
            <p:nvPr/>
          </p:nvGrpSpPr>
          <p:grpSpPr>
            <a:xfrm>
              <a:off x="553534" y="3616933"/>
              <a:ext cx="4126831" cy="979600"/>
              <a:chOff x="415150" y="2712700"/>
              <a:chExt cx="3095123" cy="734700"/>
            </a:xfrm>
          </p:grpSpPr>
          <p:grpSp>
            <p:nvGrpSpPr>
              <p:cNvPr id="1620" name="Google Shape;1620;p34"/>
              <p:cNvGrpSpPr/>
              <p:nvPr/>
            </p:nvGrpSpPr>
            <p:grpSpPr>
              <a:xfrm flipH="1">
                <a:off x="1600009" y="2712700"/>
                <a:ext cx="1910264" cy="545225"/>
                <a:chOff x="7009125" y="3498000"/>
                <a:chExt cx="1738500" cy="496200"/>
              </a:xfrm>
            </p:grpSpPr>
            <p:sp>
              <p:nvSpPr>
                <p:cNvPr id="1621" name="Google Shape;1621;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622" name="Google Shape;1622;p34"/>
                <p:cNvCxnSpPr>
                  <a:stCxn id="1621" idx="0"/>
                </p:cNvCxnSpPr>
                <p:nvPr/>
              </p:nvCxnSpPr>
              <p:spPr>
                <a:xfrm>
                  <a:off x="7257225" y="3994200"/>
                  <a:ext cx="1490400" cy="0"/>
                </a:xfrm>
                <a:prstGeom prst="straightConnector1">
                  <a:avLst/>
                </a:prstGeom>
                <a:noFill/>
                <a:ln w="28575" cap="flat" cmpd="sng">
                  <a:solidFill>
                    <a:schemeClr val="dk1"/>
                  </a:solidFill>
                  <a:prstDash val="solid"/>
                  <a:round/>
                  <a:headEnd type="none" w="med" len="med"/>
                  <a:tailEnd type="none" w="med" len="med"/>
                </a:ln>
              </p:spPr>
            </p:cxnSp>
            <p:cxnSp>
              <p:nvCxnSpPr>
                <p:cNvPr id="1623" name="Google Shape;1623;p34"/>
                <p:cNvCxnSpPr>
                  <a:stCxn id="1621"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624" name="Google Shape;1624;p34"/>
              <p:cNvSpPr/>
              <p:nvPr/>
            </p:nvSpPr>
            <p:spPr>
              <a:xfrm>
                <a:off x="2334800" y="2990175"/>
                <a:ext cx="790900" cy="457225"/>
              </a:xfrm>
              <a:custGeom>
                <a:avLst/>
                <a:gdLst/>
                <a:ahLst/>
                <a:cxnLst/>
                <a:rect l="l" t="t" r="r" b="b"/>
                <a:pathLst>
                  <a:path w="31636" h="18289" extrusionOk="0">
                    <a:moveTo>
                      <a:pt x="4216" y="0"/>
                    </a:moveTo>
                    <a:cubicBezTo>
                      <a:pt x="1882" y="0"/>
                      <a:pt x="1" y="2286"/>
                      <a:pt x="1" y="5108"/>
                    </a:cubicBezTo>
                    <a:lnTo>
                      <a:pt x="1" y="13180"/>
                    </a:lnTo>
                    <a:cubicBezTo>
                      <a:pt x="1" y="16002"/>
                      <a:pt x="1882" y="18288"/>
                      <a:pt x="4216" y="18288"/>
                    </a:cubicBezTo>
                    <a:lnTo>
                      <a:pt x="27421" y="18288"/>
                    </a:lnTo>
                    <a:cubicBezTo>
                      <a:pt x="29754" y="18288"/>
                      <a:pt x="31636" y="16002"/>
                      <a:pt x="31636" y="13180"/>
                    </a:cubicBezTo>
                    <a:lnTo>
                      <a:pt x="31636" y="5108"/>
                    </a:lnTo>
                    <a:cubicBezTo>
                      <a:pt x="31636" y="2286"/>
                      <a:pt x="29754" y="0"/>
                      <a:pt x="27421" y="0"/>
                    </a:cubicBezTo>
                    <a:close/>
                  </a:path>
                </a:pathLst>
              </a:custGeom>
              <a:solidFill>
                <a:srgbClr val="FCBD24"/>
              </a:solidFill>
              <a:ln w="12500"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Fira Sans Extra Condensed"/>
                    <a:ea typeface="Fira Sans Extra Condensed"/>
                    <a:cs typeface="Fira Sans Extra Condensed"/>
                    <a:sym typeface="Fira Sans Extra Condensed"/>
                  </a:rPr>
                  <a:t>C</a:t>
                </a:r>
                <a:endParaRPr sz="2533">
                  <a:solidFill>
                    <a:srgbClr val="FFFFFF"/>
                  </a:solidFill>
                  <a:latin typeface="Fira Sans Extra Condensed"/>
                  <a:ea typeface="Fira Sans Extra Condensed"/>
                  <a:cs typeface="Fira Sans Extra Condensed"/>
                  <a:sym typeface="Fira Sans Extra Condensed"/>
                </a:endParaRPr>
              </a:p>
            </p:txBody>
          </p:sp>
          <p:sp>
            <p:nvSpPr>
              <p:cNvPr id="1625" name="Google Shape;1625;p34"/>
              <p:cNvSpPr/>
              <p:nvPr/>
            </p:nvSpPr>
            <p:spPr>
              <a:xfrm>
                <a:off x="1528450" y="3187800"/>
                <a:ext cx="114025" cy="114025"/>
              </a:xfrm>
              <a:custGeom>
                <a:avLst/>
                <a:gdLst/>
                <a:ahLst/>
                <a:cxnLst/>
                <a:rect l="l" t="t" r="r" b="b"/>
                <a:pathLst>
                  <a:path w="4561" h="4561" extrusionOk="0">
                    <a:moveTo>
                      <a:pt x="2275" y="1"/>
                    </a:moveTo>
                    <a:cubicBezTo>
                      <a:pt x="1025" y="1"/>
                      <a:pt x="1" y="1025"/>
                      <a:pt x="1" y="2287"/>
                    </a:cubicBezTo>
                    <a:cubicBezTo>
                      <a:pt x="1" y="3549"/>
                      <a:pt x="1025" y="4561"/>
                      <a:pt x="2275" y="4561"/>
                    </a:cubicBezTo>
                    <a:cubicBezTo>
                      <a:pt x="3537" y="4561"/>
                      <a:pt x="4561" y="3549"/>
                      <a:pt x="4561" y="2287"/>
                    </a:cubicBezTo>
                    <a:cubicBezTo>
                      <a:pt x="4561" y="1025"/>
                      <a:pt x="3537" y="1"/>
                      <a:pt x="2275"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26" name="Google Shape;1626;p34"/>
              <p:cNvSpPr txBox="1"/>
              <p:nvPr/>
            </p:nvSpPr>
            <p:spPr>
              <a:xfrm>
                <a:off x="415150" y="3079363"/>
                <a:ext cx="1113300" cy="330900"/>
              </a:xfrm>
              <a:prstGeom prst="rect">
                <a:avLst/>
              </a:prstGeom>
              <a:noFill/>
              <a:ln>
                <a:noFill/>
              </a:ln>
            </p:spPr>
            <p:txBody>
              <a:bodyPr spcFirstLastPara="1" wrap="square" lIns="121900" tIns="121900" rIns="121900" bIns="121900" anchor="ctr" anchorCtr="0">
                <a:noAutofit/>
              </a:bodyPr>
              <a:lstStyle/>
              <a:p>
                <a:pPr algn="r"/>
                <a:r>
                  <a:rPr lang="en" sz="2267">
                    <a:solidFill>
                      <a:schemeClr val="accent5"/>
                    </a:solidFill>
                    <a:latin typeface="Fira Sans Extra Condensed"/>
                    <a:ea typeface="Fira Sans Extra Condensed"/>
                    <a:cs typeface="Fira Sans Extra Condensed"/>
                    <a:sym typeface="Fira Sans Extra Condensed"/>
                  </a:rPr>
                  <a:t>Venus</a:t>
                </a:r>
                <a:endParaRPr sz="2267">
                  <a:solidFill>
                    <a:schemeClr val="accent5"/>
                  </a:solidFill>
                  <a:latin typeface="Fira Sans Extra Condensed"/>
                  <a:ea typeface="Fira Sans Extra Condensed"/>
                  <a:cs typeface="Fira Sans Extra Condensed"/>
                  <a:sym typeface="Fira Sans Extra Condensed"/>
                </a:endParaRPr>
              </a:p>
            </p:txBody>
          </p:sp>
        </p:grpSp>
      </p:grpSp>
    </p:spTree>
    <p:extLst>
      <p:ext uri="{BB962C8B-B14F-4D97-AF65-F5344CB8AC3E}">
        <p14:creationId xmlns:p14="http://schemas.microsoft.com/office/powerpoint/2010/main" val="3242535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96.jpg" descr="Image result for thung lÅ©ng báº¯c sÆ¡n">
            <a:extLst>
              <a:ext uri="{FF2B5EF4-FFF2-40B4-BE49-F238E27FC236}">
                <a16:creationId xmlns:a16="http://schemas.microsoft.com/office/drawing/2014/main" id="{5FF66CDF-82A3-C066-DE93-2FB2CB8538FC}"/>
              </a:ext>
            </a:extLst>
          </p:cNvPr>
          <p:cNvPicPr/>
          <p:nvPr/>
        </p:nvPicPr>
        <p:blipFill rotWithShape="1">
          <a:blip r:embed="rId2">
            <a:alphaModFix amt="50000"/>
          </a:blip>
          <a:srcRect/>
          <a:stretch/>
        </p:blipFill>
        <p:spPr>
          <a:xfrm>
            <a:off x="20" y="1"/>
            <a:ext cx="12191980" cy="6857999"/>
          </a:xfrm>
          <a:prstGeom prst="rect">
            <a:avLst/>
          </a:prstGeom>
        </p:spPr>
      </p:pic>
      <p:sp>
        <p:nvSpPr>
          <p:cNvPr id="5" name="TextBox 4">
            <a:extLst>
              <a:ext uri="{FF2B5EF4-FFF2-40B4-BE49-F238E27FC236}">
                <a16:creationId xmlns:a16="http://schemas.microsoft.com/office/drawing/2014/main" id="{D8DD8BBD-AB0E-3BC3-1B9F-44D711DDC376}"/>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solidFill>
                  <a:srgbClr val="FFFF00"/>
                </a:solidFill>
                <a:latin typeface="+mj-lt"/>
                <a:ea typeface="+mj-ea"/>
                <a:cs typeface="+mj-cs"/>
              </a:rPr>
              <a:t>LUYỆN TẬP</a:t>
            </a:r>
            <a:endParaRPr lang="en-US" sz="6000">
              <a:solidFill>
                <a:srgbClr val="FFFF00"/>
              </a:solidFill>
              <a:latin typeface="+mj-lt"/>
              <a:ea typeface="+mj-ea"/>
              <a:cs typeface="+mj-cs"/>
            </a:endParaRPr>
          </a:p>
        </p:txBody>
      </p:sp>
    </p:spTree>
    <p:extLst>
      <p:ext uri="{BB962C8B-B14F-4D97-AF65-F5344CB8AC3E}">
        <p14:creationId xmlns:p14="http://schemas.microsoft.com/office/powerpoint/2010/main" val="29664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3CDBC0-2EFB-498C-8D73-512CE230B4A1}"/>
              </a:ext>
            </a:extLst>
          </p:cNvPr>
          <p:cNvSpPr>
            <a:spLocks noGrp="1"/>
          </p:cNvSpPr>
          <p:nvPr>
            <p:ph idx="1"/>
          </p:nvPr>
        </p:nvSpPr>
        <p:spPr>
          <a:xfrm>
            <a:off x="6944420" y="2047113"/>
            <a:ext cx="4789351" cy="2061051"/>
          </a:xfrm>
        </p:spPr>
        <p:txBody>
          <a:bodyPr>
            <a:normAutofit fontScale="92500"/>
          </a:bodyPr>
          <a:lstStyle/>
          <a:p>
            <a:r>
              <a:rPr lang="en-US" dirty="0" err="1">
                <a:solidFill>
                  <a:srgbClr val="7030A0"/>
                </a:solidFill>
                <a:latin typeface="Times New Roman" pitchFamily="18" charset="0"/>
                <a:cs typeface="Times New Roman" pitchFamily="18" charset="0"/>
              </a:rPr>
              <a:t>Trình</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bày</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thông</a:t>
            </a:r>
            <a:r>
              <a:rPr lang="en-US" dirty="0">
                <a:solidFill>
                  <a:srgbClr val="7030A0"/>
                </a:solidFill>
                <a:latin typeface="Times New Roman" pitchFamily="18" charset="0"/>
                <a:cs typeface="Times New Roman" pitchFamily="18" charset="0"/>
              </a:rPr>
              <a:t> tin </a:t>
            </a:r>
            <a:r>
              <a:rPr lang="en-US" dirty="0" err="1">
                <a:solidFill>
                  <a:srgbClr val="7030A0"/>
                </a:solidFill>
                <a:latin typeface="Times New Roman" pitchFamily="18" charset="0"/>
                <a:cs typeface="Times New Roman" pitchFamily="18" charset="0"/>
              </a:rPr>
              <a:t>ngắn</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gọn</a:t>
            </a:r>
            <a:endParaRPr lang="en-US" dirty="0">
              <a:solidFill>
                <a:srgbClr val="7030A0"/>
              </a:solidFill>
              <a:latin typeface="Times New Roman" pitchFamily="18" charset="0"/>
              <a:cs typeface="Times New Roman" pitchFamily="18" charset="0"/>
            </a:endParaRPr>
          </a:p>
          <a:p>
            <a:r>
              <a:rPr lang="en-US" dirty="0" err="1">
                <a:solidFill>
                  <a:srgbClr val="7030A0"/>
                </a:solidFill>
                <a:latin typeface="Times New Roman" pitchFamily="18" charset="0"/>
                <a:cs typeface="Times New Roman" pitchFamily="18" charset="0"/>
              </a:rPr>
              <a:t>Lí</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giải</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rõ</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ràng</a:t>
            </a:r>
            <a:endParaRPr lang="en-US" dirty="0">
              <a:solidFill>
                <a:srgbClr val="7030A0"/>
              </a:solidFill>
              <a:latin typeface="Times New Roman" pitchFamily="18" charset="0"/>
              <a:cs typeface="Times New Roman" pitchFamily="18" charset="0"/>
            </a:endParaRPr>
          </a:p>
          <a:p>
            <a:r>
              <a:rPr lang="en-US" dirty="0" err="1">
                <a:solidFill>
                  <a:srgbClr val="7030A0"/>
                </a:solidFill>
                <a:latin typeface="Times New Roman" pitchFamily="18" charset="0"/>
                <a:cs typeface="Times New Roman" pitchFamily="18" charset="0"/>
              </a:rPr>
              <a:t>Đánh</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giá</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thuyết</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phục</a:t>
            </a:r>
            <a:endParaRPr lang="en-US" dirty="0">
              <a:solidFill>
                <a:srgbClr val="7030A0"/>
              </a:solidFill>
              <a:latin typeface="Times New Roman" pitchFamily="18" charset="0"/>
              <a:cs typeface="Times New Roman" pitchFamily="18" charset="0"/>
            </a:endParaRPr>
          </a:p>
          <a:p>
            <a:r>
              <a:rPr lang="en-US" dirty="0" err="1">
                <a:solidFill>
                  <a:srgbClr val="7030A0"/>
                </a:solidFill>
                <a:latin typeface="Times New Roman" pitchFamily="18" charset="0"/>
                <a:cs typeface="Times New Roman" pitchFamily="18" charset="0"/>
              </a:rPr>
              <a:t>Tự</a:t>
            </a:r>
            <a:r>
              <a:rPr lang="en-US" dirty="0">
                <a:solidFill>
                  <a:srgbClr val="7030A0"/>
                </a:solidFill>
                <a:latin typeface="Times New Roman" pitchFamily="18" charset="0"/>
                <a:cs typeface="Times New Roman" pitchFamily="18" charset="0"/>
              </a:rPr>
              <a:t> tin </a:t>
            </a:r>
            <a:r>
              <a:rPr lang="en-US" dirty="0" err="1">
                <a:solidFill>
                  <a:srgbClr val="7030A0"/>
                </a:solidFill>
                <a:latin typeface="Times New Roman" pitchFamily="18" charset="0"/>
                <a:cs typeface="Times New Roman" pitchFamily="18" charset="0"/>
              </a:rPr>
              <a:t>tỏa</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sáng</a:t>
            </a:r>
            <a:endParaRPr lang="en-US" dirty="0">
              <a:solidFill>
                <a:srgbClr val="7030A0"/>
              </a:solidFill>
              <a:latin typeface="Times New Roman" pitchFamily="18" charset="0"/>
              <a:cs typeface="Times New Roman" pitchFamily="18" charset="0"/>
            </a:endParaRPr>
          </a:p>
        </p:txBody>
      </p:sp>
      <p:sp>
        <p:nvSpPr>
          <p:cNvPr id="11" name="Title 1">
            <a:extLst>
              <a:ext uri="{FF2B5EF4-FFF2-40B4-BE49-F238E27FC236}">
                <a16:creationId xmlns:a16="http://schemas.microsoft.com/office/drawing/2014/main" id="{88CF5BEC-6760-4B03-89B4-9AD9EF76FB92}"/>
              </a:ext>
            </a:extLst>
          </p:cNvPr>
          <p:cNvSpPr txBox="1">
            <a:spLocks/>
          </p:cNvSpPr>
          <p:nvPr/>
        </p:nvSpPr>
        <p:spPr>
          <a:xfrm>
            <a:off x="6264307" y="283287"/>
            <a:ext cx="5125314" cy="15378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en-US" sz="4000" b="1" dirty="0">
                <a:solidFill>
                  <a:srgbClr val="002060"/>
                </a:solidFill>
                <a:latin typeface="Times New Roman" pitchFamily="18" charset="0"/>
                <a:cs typeface="Times New Roman" pitchFamily="18" charset="0"/>
              </a:rPr>
              <a:t>TÔI LÀ </a:t>
            </a:r>
          </a:p>
          <a:p>
            <a:pPr>
              <a:lnSpc>
                <a:spcPct val="130000"/>
              </a:lnSpc>
            </a:pPr>
            <a:r>
              <a:rPr lang="en-US" sz="4000" b="1" dirty="0">
                <a:solidFill>
                  <a:srgbClr val="002060"/>
                </a:solidFill>
                <a:latin typeface="Times New Roman" pitchFamily="18" charset="0"/>
                <a:cs typeface="Times New Roman" pitchFamily="18" charset="0"/>
              </a:rPr>
              <a:t>NHÀ ĐẦU TƯ</a:t>
            </a:r>
          </a:p>
        </p:txBody>
      </p:sp>
      <p:sp>
        <p:nvSpPr>
          <p:cNvPr id="12" name="Frame 11">
            <a:extLst>
              <a:ext uri="{FF2B5EF4-FFF2-40B4-BE49-F238E27FC236}">
                <a16:creationId xmlns:a16="http://schemas.microsoft.com/office/drawing/2014/main" id="{7C5026B0-2558-4497-8311-F06F23910CC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pic>
        <p:nvPicPr>
          <p:cNvPr id="10" name="Picture 2" descr="Related image">
            <a:extLst>
              <a:ext uri="{FF2B5EF4-FFF2-40B4-BE49-F238E27FC236}">
                <a16:creationId xmlns:a16="http://schemas.microsoft.com/office/drawing/2014/main" id="{C9CF29D7-7783-4098-A934-E98084683D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3673" y="4249371"/>
            <a:ext cx="2559825" cy="1922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vest icon">
            <a:extLst>
              <a:ext uri="{FF2B5EF4-FFF2-40B4-BE49-F238E27FC236}">
                <a16:creationId xmlns:a16="http://schemas.microsoft.com/office/drawing/2014/main" id="{45AC24CD-2025-4BF7-9CDE-C5985EDE47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148"/>
          <a:stretch/>
        </p:blipFill>
        <p:spPr bwMode="auto">
          <a:xfrm>
            <a:off x="9434256" y="4334120"/>
            <a:ext cx="1955365" cy="1753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44EF7FA-B02D-4964-AC95-83A634547464}"/>
              </a:ext>
            </a:extLst>
          </p:cNvPr>
          <p:cNvSpPr/>
          <p:nvPr/>
        </p:nvSpPr>
        <p:spPr>
          <a:xfrm>
            <a:off x="458229" y="635927"/>
            <a:ext cx="5787216" cy="4601260"/>
          </a:xfrm>
          <a:prstGeom prst="rect">
            <a:avLst/>
          </a:prstGeom>
          <a:ln>
            <a:solidFill>
              <a:srgbClr val="0070C0"/>
            </a:solidFill>
            <a:prstDash val="dash"/>
          </a:ln>
        </p:spPr>
        <p:txBody>
          <a:bodyPr wrap="square">
            <a:spAutoFit/>
          </a:bodyPr>
          <a:lstStyle/>
          <a:p>
            <a:pPr>
              <a:spcBef>
                <a:spcPts val="600"/>
              </a:spcBef>
              <a:spcAft>
                <a:spcPts val="0"/>
              </a:spcAft>
            </a:pPr>
            <a:r>
              <a:rPr lang="en-US" sz="3200">
                <a:solidFill>
                  <a:srgbClr val="0070C0"/>
                </a:solidFill>
                <a:latin typeface="Times New Roman" panose="02020603050405020304" pitchFamily="18" charset="0"/>
                <a:ea typeface="Calibri" panose="020F0502020204030204" pitchFamily="34" charset="0"/>
                <a:cs typeface="Times New Roman" pitchFamily="18" charset="0"/>
              </a:rPr>
              <a:t>- Tại sao, dù là vùng giàu tài nguyên nhưng Trung du và miền núi Bắc Bộ vẫn nghèo nhất nước ta, đặc biệt là Tây Bắc? </a:t>
            </a:r>
          </a:p>
          <a:p>
            <a:pPr>
              <a:spcBef>
                <a:spcPts val="600"/>
              </a:spcBef>
              <a:spcAft>
                <a:spcPts val="0"/>
              </a:spcAft>
            </a:pPr>
            <a:r>
              <a:rPr lang="en-US" sz="3200">
                <a:solidFill>
                  <a:srgbClr val="0070C0"/>
                </a:solidFill>
                <a:latin typeface="Times New Roman" panose="02020603050405020304" pitchFamily="18" charset="0"/>
                <a:ea typeface="Calibri" panose="020F0502020204030204" pitchFamily="34" charset="0"/>
                <a:cs typeface="Times New Roman" pitchFamily="18" charset="0"/>
              </a:rPr>
              <a:t>- Nếu em là lãnh đạo địa phương, em sẽ đầu tư phát triển thế nào để nâng cao chất lượng cuộc sống người dân và phát triển kinh tế bền vững ở vùng này?</a:t>
            </a:r>
          </a:p>
        </p:txBody>
      </p:sp>
    </p:spTree>
    <p:extLst>
      <p:ext uri="{BB962C8B-B14F-4D97-AF65-F5344CB8AC3E}">
        <p14:creationId xmlns:p14="http://schemas.microsoft.com/office/powerpoint/2010/main" val="143291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3CDBC0-2EFB-498C-8D73-512CE230B4A1}"/>
              </a:ext>
            </a:extLst>
          </p:cNvPr>
          <p:cNvSpPr>
            <a:spLocks noGrp="1"/>
          </p:cNvSpPr>
          <p:nvPr>
            <p:ph idx="1"/>
          </p:nvPr>
        </p:nvSpPr>
        <p:spPr>
          <a:xfrm>
            <a:off x="215969" y="1866998"/>
            <a:ext cx="5456842" cy="1937226"/>
          </a:xfrm>
        </p:spPr>
        <p:txBody>
          <a:bodyPr>
            <a:noAutofit/>
          </a:bodyPr>
          <a:lstStyle/>
          <a:p>
            <a:pPr>
              <a:lnSpc>
                <a:spcPct val="130000"/>
              </a:lnSpc>
            </a:pPr>
            <a:r>
              <a:rPr lang="en-US" dirty="0" err="1">
                <a:solidFill>
                  <a:srgbClr val="7030A0"/>
                </a:solidFill>
                <a:latin typeface="Times New Roman" pitchFamily="18" charset="0"/>
                <a:cs typeface="Times New Roman" pitchFamily="18" charset="0"/>
              </a:rPr>
              <a:t>Phát</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triển</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hạ</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tầng</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thu</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hút</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vốn</a:t>
            </a:r>
            <a:endParaRPr lang="en-US" dirty="0">
              <a:solidFill>
                <a:srgbClr val="7030A0"/>
              </a:solidFill>
              <a:latin typeface="Times New Roman" pitchFamily="18" charset="0"/>
              <a:cs typeface="Times New Roman" pitchFamily="18" charset="0"/>
            </a:endParaRPr>
          </a:p>
          <a:p>
            <a:pPr>
              <a:lnSpc>
                <a:spcPct val="130000"/>
              </a:lnSpc>
            </a:pPr>
            <a:r>
              <a:rPr lang="en-US" dirty="0" err="1">
                <a:solidFill>
                  <a:srgbClr val="7030A0"/>
                </a:solidFill>
                <a:latin typeface="Times New Roman" pitchFamily="18" charset="0"/>
                <a:cs typeface="Times New Roman" pitchFamily="18" charset="0"/>
              </a:rPr>
              <a:t>Nâng</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cao</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dân</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trí</a:t>
            </a:r>
            <a:endParaRPr lang="en-US" dirty="0">
              <a:solidFill>
                <a:srgbClr val="7030A0"/>
              </a:solidFill>
              <a:latin typeface="Times New Roman" pitchFamily="18" charset="0"/>
              <a:cs typeface="Times New Roman" pitchFamily="18" charset="0"/>
            </a:endParaRPr>
          </a:p>
          <a:p>
            <a:pPr>
              <a:lnSpc>
                <a:spcPct val="130000"/>
              </a:lnSpc>
            </a:pPr>
            <a:r>
              <a:rPr lang="en-US" dirty="0" err="1">
                <a:solidFill>
                  <a:srgbClr val="7030A0"/>
                </a:solidFill>
                <a:latin typeface="Times New Roman" pitchFamily="18" charset="0"/>
                <a:cs typeface="Times New Roman" pitchFamily="18" charset="0"/>
              </a:rPr>
              <a:t>Phát</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triển</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công</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nghiệp</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chế</a:t>
            </a:r>
            <a:r>
              <a:rPr lang="en-US" dirty="0">
                <a:solidFill>
                  <a:srgbClr val="7030A0"/>
                </a:solidFill>
                <a:latin typeface="Times New Roman" pitchFamily="18" charset="0"/>
                <a:cs typeface="Times New Roman" pitchFamily="18" charset="0"/>
              </a:rPr>
              <a:t> </a:t>
            </a:r>
            <a:r>
              <a:rPr lang="en-US" dirty="0" err="1">
                <a:solidFill>
                  <a:srgbClr val="7030A0"/>
                </a:solidFill>
                <a:latin typeface="Times New Roman" pitchFamily="18" charset="0"/>
                <a:cs typeface="Times New Roman" pitchFamily="18" charset="0"/>
              </a:rPr>
              <a:t>biến</a:t>
            </a:r>
            <a:endParaRPr lang="en-US" dirty="0">
              <a:solidFill>
                <a:srgbClr val="7030A0"/>
              </a:solidFill>
              <a:latin typeface="Times New Roman" pitchFamily="18" charset="0"/>
              <a:cs typeface="Times New Roman" pitchFamily="18" charset="0"/>
            </a:endParaRPr>
          </a:p>
        </p:txBody>
      </p:sp>
      <p:sp>
        <p:nvSpPr>
          <p:cNvPr id="11" name="Title 1">
            <a:extLst>
              <a:ext uri="{FF2B5EF4-FFF2-40B4-BE49-F238E27FC236}">
                <a16:creationId xmlns:a16="http://schemas.microsoft.com/office/drawing/2014/main" id="{88CF5BEC-6760-4B03-89B4-9AD9EF76FB92}"/>
              </a:ext>
            </a:extLst>
          </p:cNvPr>
          <p:cNvSpPr txBox="1">
            <a:spLocks/>
          </p:cNvSpPr>
          <p:nvPr/>
        </p:nvSpPr>
        <p:spPr>
          <a:xfrm>
            <a:off x="141259" y="329128"/>
            <a:ext cx="5125314" cy="15378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en-US" sz="4400" b="1" dirty="0">
                <a:solidFill>
                  <a:srgbClr val="002060"/>
                </a:solidFill>
                <a:latin typeface="Times New Roman" pitchFamily="18" charset="0"/>
                <a:cs typeface="Times New Roman" pitchFamily="18" charset="0"/>
              </a:rPr>
              <a:t>GIẢI PHÁP NÀO CHO TD&amp;MNBB?</a:t>
            </a:r>
          </a:p>
        </p:txBody>
      </p:sp>
      <p:sp>
        <p:nvSpPr>
          <p:cNvPr id="12" name="Frame 11">
            <a:extLst>
              <a:ext uri="{FF2B5EF4-FFF2-40B4-BE49-F238E27FC236}">
                <a16:creationId xmlns:a16="http://schemas.microsoft.com/office/drawing/2014/main" id="{7C5026B0-2558-4497-8311-F06F23910CC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pic>
        <p:nvPicPr>
          <p:cNvPr id="3074" name="Picture 2" descr="VGP News :. | Thủ tướng Phạm Minh Chính: NHNN cần xác định những việc trọng  điểm, cấp bách để xử lý dứt điểm | BÁO ĐIỆN TỬ CHÍNH PHỦ NƯỚC CHXHCN VIỆT  NAM">
            <a:extLst>
              <a:ext uri="{FF2B5EF4-FFF2-40B4-BE49-F238E27FC236}">
                <a16:creationId xmlns:a16="http://schemas.microsoft.com/office/drawing/2014/main" id="{ECE445F8-94AF-41DF-AC5A-6CDEB40E5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00" r="14400"/>
          <a:stretch/>
        </p:blipFill>
        <p:spPr bwMode="auto">
          <a:xfrm>
            <a:off x="5672811" y="845573"/>
            <a:ext cx="6041145" cy="552665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F3CEB8A6-E5B3-43F0-B9EA-36472CD0D281}"/>
              </a:ext>
            </a:extLst>
          </p:cNvPr>
          <p:cNvSpPr/>
          <p:nvPr/>
        </p:nvSpPr>
        <p:spPr>
          <a:xfrm>
            <a:off x="9505950" y="981075"/>
            <a:ext cx="2208006" cy="1504950"/>
          </a:xfrm>
          <a:prstGeom prst="wedgeRoundRectCallout">
            <a:avLst>
              <a:gd name="adj1" fmla="val -75401"/>
              <a:gd name="adj2" fmla="val 4167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trọng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a:t>
            </a:r>
          </a:p>
        </p:txBody>
      </p:sp>
      <p:sp>
        <p:nvSpPr>
          <p:cNvPr id="7" name="Content Placeholder 3">
            <a:extLst>
              <a:ext uri="{FF2B5EF4-FFF2-40B4-BE49-F238E27FC236}">
                <a16:creationId xmlns:a16="http://schemas.microsoft.com/office/drawing/2014/main" id="{DE7166A1-6833-4CA5-9B1D-3EFA1244AD82}"/>
              </a:ext>
            </a:extLst>
          </p:cNvPr>
          <p:cNvSpPr txBox="1">
            <a:spLocks/>
          </p:cNvSpPr>
          <p:nvPr/>
        </p:nvSpPr>
        <p:spPr>
          <a:xfrm>
            <a:off x="472272" y="4265144"/>
            <a:ext cx="4722495" cy="237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b="1" dirty="0">
                <a:solidFill>
                  <a:srgbClr val="0070C0"/>
                </a:solidFill>
                <a:latin typeface="Times New Roman" pitchFamily="18" charset="0"/>
                <a:cs typeface="Times New Roman" pitchFamily="18" charset="0"/>
              </a:rPr>
              <a:t>BẢO VỆ RỪNG</a:t>
            </a:r>
          </a:p>
          <a:p>
            <a:pPr marL="0" indent="0" algn="ctr">
              <a:lnSpc>
                <a:spcPct val="130000"/>
              </a:lnSpc>
              <a:spcBef>
                <a:spcPts val="0"/>
              </a:spcBef>
              <a:buNone/>
            </a:pPr>
            <a:r>
              <a:rPr lang="en-US" b="1" dirty="0">
                <a:solidFill>
                  <a:srgbClr val="0070C0"/>
                </a:solidFill>
                <a:latin typeface="Times New Roman" pitchFamily="18" charset="0"/>
                <a:cs typeface="Times New Roman" pitchFamily="18" charset="0"/>
              </a:rPr>
              <a:t>PHÁT TRIỂN BỀN VỮNG</a:t>
            </a:r>
          </a:p>
          <a:p>
            <a:pPr marL="0" indent="0" algn="ctr">
              <a:lnSpc>
                <a:spcPct val="130000"/>
              </a:lnSpc>
              <a:spcBef>
                <a:spcPts val="0"/>
              </a:spcBef>
              <a:buNone/>
            </a:pPr>
            <a:r>
              <a:rPr lang="en-US" b="1" dirty="0">
                <a:solidFill>
                  <a:srgbClr val="0070C0"/>
                </a:solidFill>
                <a:latin typeface="Times New Roman" pitchFamily="18" charset="0"/>
                <a:cs typeface="Times New Roman" pitchFamily="18" charset="0"/>
              </a:rPr>
              <a:t>CHỐNG THIÊN TAI</a:t>
            </a:r>
          </a:p>
        </p:txBody>
      </p:sp>
    </p:spTree>
    <p:extLst>
      <p:ext uri="{BB962C8B-B14F-4D97-AF65-F5344CB8AC3E}">
        <p14:creationId xmlns:p14="http://schemas.microsoft.com/office/powerpoint/2010/main" val="24814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85127" y="1349434"/>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3600" b="1" dirty="0">
                <a:solidFill>
                  <a:schemeClr val="accent5">
                    <a:lumMod val="75000"/>
                  </a:schemeClr>
                </a:solidFill>
                <a:latin typeface="Times New Roman" pitchFamily="18" charset="0"/>
                <a:cs typeface="Times New Roman" pitchFamily="18" charset="0"/>
              </a:rPr>
              <a:t>NHIỆM VỤ 1</a:t>
            </a:r>
          </a:p>
        </p:txBody>
      </p:sp>
      <p:pic>
        <p:nvPicPr>
          <p:cNvPr id="15" name="Picture 14"/>
          <p:cNvPicPr>
            <a:picLocks noChangeAspect="1"/>
          </p:cNvPicPr>
          <p:nvPr/>
        </p:nvPicPr>
        <p:blipFill>
          <a:blip r:embed="rId2"/>
          <a:stretch>
            <a:fillRect/>
          </a:stretch>
        </p:blipFill>
        <p:spPr>
          <a:xfrm>
            <a:off x="398402" y="272532"/>
            <a:ext cx="2112022" cy="168961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1838"/>
            <a:ext cx="12192000" cy="3776162"/>
          </a:xfrm>
          <a:prstGeom prst="rect">
            <a:avLst/>
          </a:prstGeom>
        </p:spPr>
      </p:pic>
      <p:sp>
        <p:nvSpPr>
          <p:cNvPr id="4" name="Title 1"/>
          <p:cNvSpPr txBox="1">
            <a:spLocks/>
          </p:cNvSpPr>
          <p:nvPr/>
        </p:nvSpPr>
        <p:spPr>
          <a:xfrm>
            <a:off x="371807" y="1514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vi-VN" sz="5400" dirty="0">
                <a:solidFill>
                  <a:srgbClr val="C00000"/>
                </a:solidFill>
                <a:latin typeface="Times New Roman" pitchFamily="18" charset="0"/>
                <a:cs typeface="Times New Roman" pitchFamily="18" charset="0"/>
              </a:rPr>
              <a:t>VẬN DỤNG </a:t>
            </a:r>
            <a:endParaRPr lang="en-US" sz="5400" dirty="0">
              <a:solidFill>
                <a:srgbClr val="C0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74F28FDC-463E-2A66-E122-651CD5F5621E}"/>
              </a:ext>
            </a:extLst>
          </p:cNvPr>
          <p:cNvSpPr txBox="1"/>
          <p:nvPr/>
        </p:nvSpPr>
        <p:spPr>
          <a:xfrm>
            <a:off x="171450" y="2039206"/>
            <a:ext cx="11849100" cy="1200329"/>
          </a:xfrm>
          <a:prstGeom prst="rect">
            <a:avLst/>
          </a:prstGeom>
          <a:noFill/>
        </p:spPr>
        <p:txBody>
          <a:bodyPr wrap="square">
            <a:spAutoFit/>
          </a:bodyPr>
          <a:lstStyle/>
          <a:p>
            <a:pPr indent="457200" algn="ctr"/>
            <a:r>
              <a:rPr lang="en-US" sz="3600">
                <a:solidFill>
                  <a:srgbClr val="0070C0"/>
                </a:solidFill>
                <a:latin typeface="Times New Roman" pitchFamily="18" charset="0"/>
                <a:ea typeface="Arial" panose="020B0604020202020204" pitchFamily="34" charset="0"/>
                <a:cs typeface="Times New Roman" pitchFamily="18" charset="0"/>
              </a:rPr>
              <a:t>1. </a:t>
            </a:r>
            <a:r>
              <a:rPr lang="vi-VN" sz="3600">
                <a:solidFill>
                  <a:srgbClr val="0070C0"/>
                </a:solidFill>
                <a:latin typeface="Times New Roman" pitchFamily="18" charset="0"/>
                <a:cs typeface="Times New Roman" pitchFamily="18" charset="0"/>
              </a:rPr>
              <a:t>Tìm hiểu và giới thiệu với bạn về một địa điểm du lịch nổi tiếng của vùng Trung du và miền núi Bắc Bộ.</a:t>
            </a:r>
            <a:endParaRPr lang="en-US" sz="3600">
              <a:solidFill>
                <a:srgbClr val="0070C0"/>
              </a:solidFill>
              <a:latin typeface="Times New Roman" pitchFamily="18" charset="0"/>
              <a:cs typeface="Times New Roman" pitchFamily="18" charset="0"/>
            </a:endParaRPr>
          </a:p>
        </p:txBody>
      </p:sp>
      <p:pic>
        <p:nvPicPr>
          <p:cNvPr id="12" name="Picture 2" descr="Halong Bay | Line art, Line illustration, Illustrations and posters">
            <a:extLst>
              <a:ext uri="{FF2B5EF4-FFF2-40B4-BE49-F238E27FC236}">
                <a16:creationId xmlns:a16="http://schemas.microsoft.com/office/drawing/2014/main" id="{FD8D804B-12E4-3163-B58F-E5273CAB4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33" t="12375" r="9667" b="6625"/>
          <a:stretch/>
        </p:blipFill>
        <p:spPr bwMode="auto">
          <a:xfrm>
            <a:off x="9061450" y="3239535"/>
            <a:ext cx="3130550" cy="239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512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6AB14FB3-EA59-4094-8680-1A93302193C8}"/>
              </a:ext>
            </a:extLst>
          </p:cNvPr>
          <p:cNvSpPr txBox="1">
            <a:spLocks noChangeArrowheads="1"/>
          </p:cNvSpPr>
          <p:nvPr/>
        </p:nvSpPr>
        <p:spPr bwMode="auto">
          <a:xfrm>
            <a:off x="609245" y="2038894"/>
            <a:ext cx="11430000" cy="251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nSpc>
                <a:spcPct val="120000"/>
              </a:lnSpc>
              <a:spcBef>
                <a:spcPts val="600"/>
              </a:spcBef>
              <a:buFontTx/>
              <a:buChar char="-"/>
            </a:pPr>
            <a:r>
              <a:rPr lang="en-US" altLang="en-US" sz="3200">
                <a:solidFill>
                  <a:srgbClr val="0070C0"/>
                </a:solidFill>
                <a:cs typeface="Times New Roman" pitchFamily="18" charset="0"/>
              </a:rPr>
              <a:t> Hoàn thành bài tập vận dụng.</a:t>
            </a:r>
            <a:endParaRPr lang="en-US" altLang="en-US" sz="3200" dirty="0">
              <a:solidFill>
                <a:srgbClr val="0070C0"/>
              </a:solidFill>
              <a:cs typeface="Times New Roman" pitchFamily="18" charset="0"/>
            </a:endParaRPr>
          </a:p>
          <a:p>
            <a:r>
              <a:rPr lang="en-US" altLang="en-US" sz="3200">
                <a:solidFill>
                  <a:srgbClr val="FF0000"/>
                </a:solidFill>
                <a:cs typeface="Times New Roman" pitchFamily="18" charset="0"/>
              </a:rPr>
              <a:t> - Chuẩn </a:t>
            </a:r>
            <a:r>
              <a:rPr lang="en-US" altLang="en-US" sz="3200" dirty="0" err="1">
                <a:solidFill>
                  <a:srgbClr val="FF0000"/>
                </a:solidFill>
                <a:cs typeface="Times New Roman" pitchFamily="18" charset="0"/>
              </a:rPr>
              <a:t>bị</a:t>
            </a:r>
            <a:r>
              <a:rPr lang="en-US" altLang="en-US" sz="3200" dirty="0">
                <a:solidFill>
                  <a:srgbClr val="FF0000"/>
                </a:solidFill>
                <a:cs typeface="Times New Roman" pitchFamily="18" charset="0"/>
              </a:rPr>
              <a:t> </a:t>
            </a:r>
            <a:r>
              <a:rPr lang="en-US" altLang="en-US" sz="3200" err="1">
                <a:solidFill>
                  <a:srgbClr val="FF0000"/>
                </a:solidFill>
                <a:cs typeface="Times New Roman" pitchFamily="18" charset="0"/>
              </a:rPr>
              <a:t>bài</a:t>
            </a:r>
            <a:r>
              <a:rPr lang="en-US" altLang="en-US" sz="3200">
                <a:solidFill>
                  <a:srgbClr val="FF0000"/>
                </a:solidFill>
                <a:cs typeface="Times New Roman" pitchFamily="18" charset="0"/>
              </a:rPr>
              <a:t> </a:t>
            </a:r>
            <a:r>
              <a:rPr lang="vi-VN" altLang="en-US" sz="3200">
                <a:solidFill>
                  <a:srgbClr val="FF0000"/>
                </a:solidFill>
                <a:cs typeface="Times New Roman" pitchFamily="18" charset="0"/>
              </a:rPr>
              <a:t>12</a:t>
            </a:r>
            <a:r>
              <a:rPr lang="en-US" altLang="en-US" sz="3200">
                <a:solidFill>
                  <a:srgbClr val="FF0000"/>
                </a:solidFill>
                <a:cs typeface="Times New Roman" pitchFamily="18" charset="0"/>
              </a:rPr>
              <a:t> : </a:t>
            </a:r>
            <a:r>
              <a:rPr lang="vi-VN" altLang="en-US" sz="3200">
                <a:solidFill>
                  <a:srgbClr val="0070C0"/>
                </a:solidFill>
                <a:cs typeface="Times New Roman" pitchFamily="18" charset="0"/>
              </a:rPr>
              <a:t>VÙNG ĐỒNG BẰNG SÔNG HỒNG</a:t>
            </a:r>
            <a:endParaRPr lang="en-US" sz="3200">
              <a:solidFill>
                <a:srgbClr val="0070C0"/>
              </a:solidFill>
              <a:cs typeface="Times New Roman" pitchFamily="18" charset="0"/>
            </a:endParaRPr>
          </a:p>
          <a:p>
            <a:pPr>
              <a:lnSpc>
                <a:spcPct val="120000"/>
              </a:lnSpc>
              <a:spcBef>
                <a:spcPts val="600"/>
              </a:spcBef>
            </a:pPr>
            <a:r>
              <a:rPr lang="en-US" altLang="en-US" sz="3200">
                <a:solidFill>
                  <a:srgbClr val="0070C0"/>
                </a:solidFill>
                <a:cs typeface="Times New Roman" pitchFamily="18" charset="0"/>
              </a:rPr>
              <a:t>  </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Đọc</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bài</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và</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trả</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lời</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các</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câu</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hỏi</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trong</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từng</a:t>
            </a:r>
            <a:r>
              <a:rPr lang="en-US" altLang="en-US" sz="3200" dirty="0">
                <a:solidFill>
                  <a:srgbClr val="0070C0"/>
                </a:solidFill>
                <a:cs typeface="Times New Roman" pitchFamily="18" charset="0"/>
              </a:rPr>
              <a:t> </a:t>
            </a:r>
            <a:r>
              <a:rPr lang="en-US" altLang="en-US" sz="3200" dirty="0" err="1">
                <a:solidFill>
                  <a:srgbClr val="0070C0"/>
                </a:solidFill>
                <a:cs typeface="Times New Roman" pitchFamily="18" charset="0"/>
              </a:rPr>
              <a:t>mục</a:t>
            </a:r>
            <a:r>
              <a:rPr lang="en-US" altLang="en-US" sz="3200" dirty="0">
                <a:solidFill>
                  <a:srgbClr val="0070C0"/>
                </a:solidFill>
                <a:cs typeface="Times New Roman" pitchFamily="18" charset="0"/>
              </a:rPr>
              <a:t> .</a:t>
            </a:r>
          </a:p>
          <a:p>
            <a:pPr>
              <a:lnSpc>
                <a:spcPct val="120000"/>
              </a:lnSpc>
              <a:spcBef>
                <a:spcPts val="600"/>
              </a:spcBef>
            </a:pPr>
            <a:r>
              <a:rPr lang="en-US" altLang="en-US" sz="3200">
                <a:solidFill>
                  <a:srgbClr val="002060"/>
                </a:solidFill>
                <a:cs typeface="Times New Roman" pitchFamily="18" charset="0"/>
              </a:rPr>
              <a:t> </a:t>
            </a:r>
            <a:endParaRPr lang="en-US" altLang="en-US" sz="3200" dirty="0">
              <a:solidFill>
                <a:srgbClr val="002060"/>
              </a:solidFill>
              <a:cs typeface="Times New Roman" pitchFamily="18" charset="0"/>
            </a:endParaRPr>
          </a:p>
        </p:txBody>
      </p:sp>
      <p:grpSp>
        <p:nvGrpSpPr>
          <p:cNvPr id="4" name="Group 3">
            <a:extLst>
              <a:ext uri="{FF2B5EF4-FFF2-40B4-BE49-F238E27FC236}">
                <a16:creationId xmlns:a16="http://schemas.microsoft.com/office/drawing/2014/main" id="{ECF7D902-524A-4382-9831-5C5D948AD2CC}"/>
              </a:ext>
            </a:extLst>
          </p:cNvPr>
          <p:cNvGrpSpPr/>
          <p:nvPr/>
        </p:nvGrpSpPr>
        <p:grpSpPr>
          <a:xfrm>
            <a:off x="2458063" y="733542"/>
            <a:ext cx="7161818" cy="830997"/>
            <a:chOff x="3005070" y="77982"/>
            <a:chExt cx="6181859" cy="716733"/>
          </a:xfrm>
          <a:solidFill>
            <a:schemeClr val="accent4">
              <a:lumMod val="20000"/>
              <a:lumOff val="80000"/>
            </a:schemeClr>
          </a:solidFill>
        </p:grpSpPr>
        <p:sp>
          <p:nvSpPr>
            <p:cNvPr id="5" name="Rectangle: Rounded Corners 4">
              <a:extLst>
                <a:ext uri="{FF2B5EF4-FFF2-40B4-BE49-F238E27FC236}">
                  <a16:creationId xmlns:a16="http://schemas.microsoft.com/office/drawing/2014/main" id="{FA2B761E-AF5F-4174-A309-7DEEB3EFD761}"/>
                </a:ext>
              </a:extLst>
            </p:cNvPr>
            <p:cNvSpPr/>
            <p:nvPr/>
          </p:nvSpPr>
          <p:spPr>
            <a:xfrm>
              <a:off x="3005070" y="116455"/>
              <a:ext cx="6181859" cy="6551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79D3053-2271-43F5-9B19-C8E8B74D76CC}"/>
                </a:ext>
              </a:extLst>
            </p:cNvPr>
            <p:cNvSpPr txBox="1"/>
            <p:nvPr/>
          </p:nvSpPr>
          <p:spPr>
            <a:xfrm>
              <a:off x="3223647" y="77982"/>
              <a:ext cx="5796367" cy="716733"/>
            </a:xfrm>
            <a:prstGeom prst="rect">
              <a:avLst/>
            </a:prstGeom>
            <a:grpFill/>
          </p:spPr>
          <p:txBody>
            <a:bodyPr wrap="square" rtlCol="0">
              <a:spAutoFit/>
            </a:bodyPr>
            <a:lstStyle/>
            <a:p>
              <a:pPr algn="ctr"/>
              <a:r>
                <a:rPr lang="en-US" sz="48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H</a:t>
              </a:r>
              <a:r>
                <a:rPr lang="vi-VN" sz="48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ỚNG DẪN TỰ HỌC</a:t>
              </a:r>
            </a:p>
          </p:txBody>
        </p:sp>
      </p:grpSp>
      <p:grpSp>
        <p:nvGrpSpPr>
          <p:cNvPr id="29" name="Group 28">
            <a:extLst>
              <a:ext uri="{FF2B5EF4-FFF2-40B4-BE49-F238E27FC236}">
                <a16:creationId xmlns:a16="http://schemas.microsoft.com/office/drawing/2014/main" id="{9C1B5463-E557-4F52-884C-A440F91E677A}"/>
              </a:ext>
            </a:extLst>
          </p:cNvPr>
          <p:cNvGrpSpPr/>
          <p:nvPr/>
        </p:nvGrpSpPr>
        <p:grpSpPr>
          <a:xfrm flipH="1">
            <a:off x="10037851" y="688185"/>
            <a:ext cx="1295736" cy="1232838"/>
            <a:chOff x="-21148" y="1804728"/>
            <a:chExt cx="4201492" cy="4745163"/>
          </a:xfrm>
        </p:grpSpPr>
        <p:grpSp>
          <p:nvGrpSpPr>
            <p:cNvPr id="7" name="Group 13318">
              <a:extLst>
                <a:ext uri="{FF2B5EF4-FFF2-40B4-BE49-F238E27FC236}">
                  <a16:creationId xmlns:a16="http://schemas.microsoft.com/office/drawing/2014/main" id="{47A0ABA6-DCCD-4AC9-95B6-4405D5380FCF}"/>
                </a:ext>
              </a:extLst>
            </p:cNvPr>
            <p:cNvGrpSpPr/>
            <p:nvPr/>
          </p:nvGrpSpPr>
          <p:grpSpPr>
            <a:xfrm rot="19917947">
              <a:off x="1959185" y="1804728"/>
              <a:ext cx="2221159" cy="4745163"/>
              <a:chOff x="1359132" y="345882"/>
              <a:chExt cx="1966239" cy="4200564"/>
            </a:xfrm>
          </p:grpSpPr>
          <p:grpSp>
            <p:nvGrpSpPr>
              <p:cNvPr id="8" name="Group 23">
                <a:extLst>
                  <a:ext uri="{FF2B5EF4-FFF2-40B4-BE49-F238E27FC236}">
                    <a16:creationId xmlns:a16="http://schemas.microsoft.com/office/drawing/2014/main" id="{CA31AA78-29F4-48D0-9D18-EE94C81E14AF}"/>
                  </a:ext>
                </a:extLst>
              </p:cNvPr>
              <p:cNvGrpSpPr/>
              <p:nvPr/>
            </p:nvGrpSpPr>
            <p:grpSpPr>
              <a:xfrm>
                <a:off x="2073901" y="2186669"/>
                <a:ext cx="501313" cy="2359777"/>
                <a:chOff x="2810055" y="1677194"/>
                <a:chExt cx="535258" cy="2519562"/>
              </a:xfrm>
            </p:grpSpPr>
            <p:sp>
              <p:nvSpPr>
                <p:cNvPr id="21" name="Rectangle 8">
                  <a:extLst>
                    <a:ext uri="{FF2B5EF4-FFF2-40B4-BE49-F238E27FC236}">
                      <a16:creationId xmlns:a16="http://schemas.microsoft.com/office/drawing/2014/main" id="{66F7CB78-782F-49EB-8CA8-52B7F12BCDE5}"/>
                    </a:ext>
                  </a:extLst>
                </p:cNvPr>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2" name="Rectangle 8">
                  <a:extLst>
                    <a:ext uri="{FF2B5EF4-FFF2-40B4-BE49-F238E27FC236}">
                      <a16:creationId xmlns:a16="http://schemas.microsoft.com/office/drawing/2014/main" id="{AD3EEEE3-1D42-4944-817F-CA7686FD2BD1}"/>
                    </a:ext>
                  </a:extLst>
                </p:cNvPr>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3" name="Rectangle 8">
                  <a:extLst>
                    <a:ext uri="{FF2B5EF4-FFF2-40B4-BE49-F238E27FC236}">
                      <a16:creationId xmlns:a16="http://schemas.microsoft.com/office/drawing/2014/main" id="{FE3D5A6C-83B1-4B6F-A91F-03D451E34C98}"/>
                    </a:ext>
                  </a:extLst>
                </p:cNvPr>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4" name="Rectangle 2">
                  <a:extLst>
                    <a:ext uri="{FF2B5EF4-FFF2-40B4-BE49-F238E27FC236}">
                      <a16:creationId xmlns:a16="http://schemas.microsoft.com/office/drawing/2014/main" id="{02B91C48-E179-45A3-9178-0C7FF4CD8C65}"/>
                    </a:ext>
                  </a:extLst>
                </p:cNvPr>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5" name="Rectangle 2">
                  <a:extLst>
                    <a:ext uri="{FF2B5EF4-FFF2-40B4-BE49-F238E27FC236}">
                      <a16:creationId xmlns:a16="http://schemas.microsoft.com/office/drawing/2014/main" id="{85B9046D-EC26-4D4E-B016-077CE0CD02B2}"/>
                    </a:ext>
                  </a:extLst>
                </p:cNvPr>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6" name="Rectangle 2">
                  <a:extLst>
                    <a:ext uri="{FF2B5EF4-FFF2-40B4-BE49-F238E27FC236}">
                      <a16:creationId xmlns:a16="http://schemas.microsoft.com/office/drawing/2014/main" id="{1AAE5926-5D74-416F-8402-7384AAD8159A}"/>
                    </a:ext>
                  </a:extLst>
                </p:cNvPr>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27" name="Isosceles Triangle 4">
                  <a:extLst>
                    <a:ext uri="{FF2B5EF4-FFF2-40B4-BE49-F238E27FC236}">
                      <a16:creationId xmlns:a16="http://schemas.microsoft.com/office/drawing/2014/main" id="{E80E3ACA-EA1C-4042-AB9E-18D06775EDB1}"/>
                    </a:ext>
                  </a:extLst>
                </p:cNvPr>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grpSp>
          <p:grpSp>
            <p:nvGrpSpPr>
              <p:cNvPr id="9" name="Group 26">
                <a:extLst>
                  <a:ext uri="{FF2B5EF4-FFF2-40B4-BE49-F238E27FC236}">
                    <a16:creationId xmlns:a16="http://schemas.microsoft.com/office/drawing/2014/main" id="{6CAE29AD-B27E-4351-9A39-5879A9B8E72B}"/>
                  </a:ext>
                </a:extLst>
              </p:cNvPr>
              <p:cNvGrpSpPr/>
              <p:nvPr/>
            </p:nvGrpSpPr>
            <p:grpSpPr>
              <a:xfrm>
                <a:off x="1359132" y="345882"/>
                <a:ext cx="1966239" cy="1811155"/>
                <a:chOff x="1888981" y="1110787"/>
                <a:chExt cx="2254374" cy="2076562"/>
              </a:xfrm>
            </p:grpSpPr>
            <p:sp>
              <p:nvSpPr>
                <p:cNvPr id="10" name="Teardrop 30">
                  <a:extLst>
                    <a:ext uri="{FF2B5EF4-FFF2-40B4-BE49-F238E27FC236}">
                      <a16:creationId xmlns:a16="http://schemas.microsoft.com/office/drawing/2014/main" id="{87B9B8B5-6A4F-4AE2-AA73-45845EF0D9D7}"/>
                    </a:ext>
                  </a:extLst>
                </p:cNvPr>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11" name="Trapezoid 24">
                  <a:extLst>
                    <a:ext uri="{FF2B5EF4-FFF2-40B4-BE49-F238E27FC236}">
                      <a16:creationId xmlns:a16="http://schemas.microsoft.com/office/drawing/2014/main" id="{38A32E0B-D77B-4DAC-AACD-6FBFE2AF9814}"/>
                    </a:ext>
                  </a:extLst>
                </p:cNvPr>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sp>
              <p:nvSpPr>
                <p:cNvPr id="12" name="Rounded Rectangle 18">
                  <a:extLst>
                    <a:ext uri="{FF2B5EF4-FFF2-40B4-BE49-F238E27FC236}">
                      <a16:creationId xmlns:a16="http://schemas.microsoft.com/office/drawing/2014/main" id="{1CB10AFF-D862-42A3-9068-644AB461A005}"/>
                    </a:ext>
                  </a:extLst>
                </p:cNvPr>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3" name="Rounded Rectangle 19">
                  <a:extLst>
                    <a:ext uri="{FF2B5EF4-FFF2-40B4-BE49-F238E27FC236}">
                      <a16:creationId xmlns:a16="http://schemas.microsoft.com/office/drawing/2014/main" id="{64F2B805-4B15-413B-9776-5FECAF4180B6}"/>
                    </a:ext>
                  </a:extLst>
                </p:cNvPr>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4" name="Rounded Rectangle 20">
                  <a:extLst>
                    <a:ext uri="{FF2B5EF4-FFF2-40B4-BE49-F238E27FC236}">
                      <a16:creationId xmlns:a16="http://schemas.microsoft.com/office/drawing/2014/main" id="{34371690-8D05-4D16-8220-2C89103ECE2E}"/>
                    </a:ext>
                  </a:extLst>
                </p:cNvPr>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5" name="Rounded Rectangle 21">
                  <a:extLst>
                    <a:ext uri="{FF2B5EF4-FFF2-40B4-BE49-F238E27FC236}">
                      <a16:creationId xmlns:a16="http://schemas.microsoft.com/office/drawing/2014/main" id="{051D4B42-B7E4-4AAE-B7AD-CE0AEA61F4D1}"/>
                    </a:ext>
                  </a:extLst>
                </p:cNvPr>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6" name="Rounded Rectangle 22">
                  <a:extLst>
                    <a:ext uri="{FF2B5EF4-FFF2-40B4-BE49-F238E27FC236}">
                      <a16:creationId xmlns:a16="http://schemas.microsoft.com/office/drawing/2014/main" id="{8FBAB0B4-278F-4FB7-892D-2210A0E1C66C}"/>
                    </a:ext>
                  </a:extLst>
                </p:cNvPr>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7" name="Rounded Rectangle 25">
                  <a:extLst>
                    <a:ext uri="{FF2B5EF4-FFF2-40B4-BE49-F238E27FC236}">
                      <a16:creationId xmlns:a16="http://schemas.microsoft.com/office/drawing/2014/main" id="{CC43EBE5-DE2A-48D1-B42B-2A47B730447A}"/>
                    </a:ext>
                  </a:extLst>
                </p:cNvPr>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Times New Roman" pitchFamily="18" charset="0"/>
                    <a:ea typeface="Arial Unicode MS"/>
                    <a:cs typeface="Times New Roman" pitchFamily="18" charset="0"/>
                  </a:endParaRPr>
                </a:p>
              </p:txBody>
            </p:sp>
            <p:sp>
              <p:nvSpPr>
                <p:cNvPr id="18" name="Rounded Rectangle 27">
                  <a:extLst>
                    <a:ext uri="{FF2B5EF4-FFF2-40B4-BE49-F238E27FC236}">
                      <a16:creationId xmlns:a16="http://schemas.microsoft.com/office/drawing/2014/main" id="{8FDE76B1-2FFB-471F-B933-A91AF94B3577}"/>
                    </a:ext>
                  </a:extLst>
                </p:cNvPr>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19" name="Rounded Rectangle 28">
                  <a:extLst>
                    <a:ext uri="{FF2B5EF4-FFF2-40B4-BE49-F238E27FC236}">
                      <a16:creationId xmlns:a16="http://schemas.microsoft.com/office/drawing/2014/main" id="{73F02D3D-52E2-4C95-916A-AC8DFCDF22AD}"/>
                    </a:ext>
                  </a:extLst>
                </p:cNvPr>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sp>
              <p:nvSpPr>
                <p:cNvPr id="20" name="Rounded Rectangle 29">
                  <a:extLst>
                    <a:ext uri="{FF2B5EF4-FFF2-40B4-BE49-F238E27FC236}">
                      <a16:creationId xmlns:a16="http://schemas.microsoft.com/office/drawing/2014/main" id="{C9ED59E1-3274-4E8C-B4B2-89D892331336}"/>
                    </a:ext>
                  </a:extLst>
                </p:cNvPr>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Times New Roman" pitchFamily="18" charset="0"/>
                    <a:ea typeface="Arial Unicode MS"/>
                    <a:cs typeface="Times New Roman" pitchFamily="18" charset="0"/>
                  </a:endParaRPr>
                </a:p>
              </p:txBody>
            </p:sp>
          </p:grpSp>
        </p:grpSp>
        <p:sp>
          <p:nvSpPr>
            <p:cNvPr id="28" name="Freeform 13312">
              <a:extLst>
                <a:ext uri="{FF2B5EF4-FFF2-40B4-BE49-F238E27FC236}">
                  <a16:creationId xmlns:a16="http://schemas.microsoft.com/office/drawing/2014/main" id="{E89702F6-118C-4D72-99DA-F7B056925CE5}"/>
                </a:ext>
              </a:extLst>
            </p:cNvPr>
            <p:cNvSpPr/>
            <p:nvPr/>
          </p:nvSpPr>
          <p:spPr>
            <a:xfrm>
              <a:off x="-21148" y="3373509"/>
              <a:ext cx="4122240" cy="2584669"/>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Times New Roman" pitchFamily="18" charset="0"/>
                <a:ea typeface="Arial Unicode MS"/>
                <a:cs typeface="Times New Roman" pitchFamily="18" charset="0"/>
              </a:endParaRPr>
            </a:p>
          </p:txBody>
        </p:sp>
      </p:grpSp>
      <p:pic>
        <p:nvPicPr>
          <p:cNvPr id="30" name="图片 40">
            <a:extLst>
              <a:ext uri="{FF2B5EF4-FFF2-40B4-BE49-F238E27FC236}">
                <a16:creationId xmlns:a16="http://schemas.microsoft.com/office/drawing/2014/main" id="{90B084FB-1E50-4BC0-AD7D-FE6131A8F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225" y="4167481"/>
            <a:ext cx="3962400" cy="2690519"/>
          </a:xfrm>
          <a:prstGeom prst="rect">
            <a:avLst/>
          </a:prstGeom>
        </p:spPr>
      </p:pic>
      <p:sp>
        <p:nvSpPr>
          <p:cNvPr id="31" name="Frame 30">
            <a:extLst>
              <a:ext uri="{FF2B5EF4-FFF2-40B4-BE49-F238E27FC236}">
                <a16:creationId xmlns:a16="http://schemas.microsoft.com/office/drawing/2014/main" id="{6954F664-21A2-40E7-AF11-A8F29E17C73E}"/>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83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850;p77">
            <a:extLst>
              <a:ext uri="{FF2B5EF4-FFF2-40B4-BE49-F238E27FC236}">
                <a16:creationId xmlns:a16="http://schemas.microsoft.com/office/drawing/2014/main" id="{4DF23B68-EE9C-31C7-84EF-FAFAF3BBFD45}"/>
              </a:ext>
            </a:extLst>
          </p:cNvPr>
          <p:cNvSpPr txBox="1">
            <a:spLocks/>
          </p:cNvSpPr>
          <p:nvPr/>
        </p:nvSpPr>
        <p:spPr>
          <a:xfrm>
            <a:off x="6248862" y="4249744"/>
            <a:ext cx="5390144" cy="1160633"/>
          </a:xfrm>
          <a:prstGeom prst="rect">
            <a:avLst/>
          </a:prstGeom>
        </p:spPr>
        <p:txBody>
          <a:bodyPr spcFirstLastPara="1" vert="horz" lIns="91440" tIns="45720" rIns="91440" bIns="45720" rtlCol="0" anchor="t" anchorCtr="0">
            <a:normAutofit fontScale="7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lnSpc>
                <a:spcPct val="90000"/>
              </a:lnSpc>
              <a:spcBef>
                <a:spcPct val="0"/>
              </a:spcBef>
              <a:spcAft>
                <a:spcPts val="600"/>
              </a:spcAft>
            </a:pPr>
            <a:endParaRPr lang="en-US" sz="6000" b="1">
              <a:solidFill>
                <a:srgbClr val="00B050"/>
              </a:solidFill>
              <a:latin typeface="#9Slide03 Bebas Neue ZSmall" panose="020B0606020202050201" pitchFamily="34" charset="0"/>
              <a:ea typeface="+mj-ea"/>
              <a:cs typeface="+mj-cs"/>
            </a:endParaRPr>
          </a:p>
          <a:p>
            <a:pPr algn="r">
              <a:lnSpc>
                <a:spcPct val="90000"/>
              </a:lnSpc>
              <a:spcBef>
                <a:spcPct val="0"/>
              </a:spcBef>
              <a:spcAft>
                <a:spcPts val="600"/>
              </a:spcAft>
            </a:pPr>
            <a:r>
              <a:rPr lang="en-US" sz="6000" b="1" kern="1200">
                <a:solidFill>
                  <a:srgbClr val="00B050"/>
                </a:solidFill>
                <a:latin typeface="#9Slide03 Bebas Neue ZSmall" panose="020B0606020202050201" pitchFamily="34" charset="0"/>
                <a:ea typeface="+mj-ea"/>
                <a:cs typeface="+mj-cs"/>
              </a:rPr>
              <a:t>3. Dân cư- xã hội</a:t>
            </a:r>
          </a:p>
        </p:txBody>
      </p:sp>
      <p:pic>
        <p:nvPicPr>
          <p:cNvPr id="1030" name="Picture 6" descr="Lan tỏa những giá trị văn hóa truyền thống của các dân tộc vùng Tây Bắc -  Nông thôn Việt">
            <a:extLst>
              <a:ext uri="{FF2B5EF4-FFF2-40B4-BE49-F238E27FC236}">
                <a16:creationId xmlns:a16="http://schemas.microsoft.com/office/drawing/2014/main" id="{E620EA27-747A-CDC6-C0C6-949D396C7EF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5386" r="17037" b="1"/>
          <a:stretch/>
        </p:blipFill>
        <p:spPr bwMode="auto">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1038" name="Freeform: Shape 1037">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Shape 1039">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Shape 1040">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26" name="Picture 2" descr="Nhìn lại bức tranh kinh tế vùng Trung du và miền núi phía Bắc: Có chính  sách nhưng chưa tạo đột phá (Bài 3) | Báo Dân tộc và Phát triển">
            <a:extLst>
              <a:ext uri="{FF2B5EF4-FFF2-40B4-BE49-F238E27FC236}">
                <a16:creationId xmlns:a16="http://schemas.microsoft.com/office/drawing/2014/main" id="{E1F7BCB0-4728-72A7-3481-D3EE7552A2A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2545" r="31047" b="-2"/>
          <a:stretch/>
        </p:blipFill>
        <p:spPr bwMode="auto">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1043" name="Group 1042">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1044" name="Freeform: Shape 1043">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44">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Freeform: Shape 1045">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47" name="Freeform: Shape 1046">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Tổ chức Ngày hội văn hoá, thể thao và du lịch các dân tộc vùng Tây Bắc lần  thứ XIII năm 2016, tại tỉnh Lào Cai">
            <a:extLst>
              <a:ext uri="{FF2B5EF4-FFF2-40B4-BE49-F238E27FC236}">
                <a16:creationId xmlns:a16="http://schemas.microsoft.com/office/drawing/2014/main" id="{6D7B3034-421C-9947-2A83-F3A2179A9AFA}"/>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r="26108" b="-3"/>
          <a:stretch/>
        </p:blipFill>
        <p:spPr bwMode="auto">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1049" name="Group 1048">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1050" name="Freeform: Shape 1049">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1" name="Freeform: Shape 1050">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2" name="Freeform: Shape 1051">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53" name="Freeform: Shape 1052">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081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82989-01AC-0974-7362-C8D5F1F7413C}"/>
              </a:ext>
            </a:extLst>
          </p:cNvPr>
          <p:cNvSpPr txBox="1"/>
          <p:nvPr/>
        </p:nvSpPr>
        <p:spPr>
          <a:xfrm>
            <a:off x="1724025" y="1278642"/>
            <a:ext cx="8942070" cy="1754326"/>
          </a:xfrm>
          <a:custGeom>
            <a:avLst/>
            <a:gdLst>
              <a:gd name="connsiteX0" fmla="*/ 0 w 8942070"/>
              <a:gd name="connsiteY0" fmla="*/ 0 h 1754326"/>
              <a:gd name="connsiteX1" fmla="*/ 777272 w 8942070"/>
              <a:gd name="connsiteY1" fmla="*/ 0 h 1754326"/>
              <a:gd name="connsiteX2" fmla="*/ 1643965 w 8942070"/>
              <a:gd name="connsiteY2" fmla="*/ 0 h 1754326"/>
              <a:gd name="connsiteX3" fmla="*/ 2152975 w 8942070"/>
              <a:gd name="connsiteY3" fmla="*/ 0 h 1754326"/>
              <a:gd name="connsiteX4" fmla="*/ 2930248 w 8942070"/>
              <a:gd name="connsiteY4" fmla="*/ 0 h 1754326"/>
              <a:gd name="connsiteX5" fmla="*/ 3439258 w 8942070"/>
              <a:gd name="connsiteY5" fmla="*/ 0 h 1754326"/>
              <a:gd name="connsiteX6" fmla="*/ 4127109 w 8942070"/>
              <a:gd name="connsiteY6" fmla="*/ 0 h 1754326"/>
              <a:gd name="connsiteX7" fmla="*/ 4904381 w 8942070"/>
              <a:gd name="connsiteY7" fmla="*/ 0 h 1754326"/>
              <a:gd name="connsiteX8" fmla="*/ 5323971 w 8942070"/>
              <a:gd name="connsiteY8" fmla="*/ 0 h 1754326"/>
              <a:gd name="connsiteX9" fmla="*/ 5743560 w 8942070"/>
              <a:gd name="connsiteY9" fmla="*/ 0 h 1754326"/>
              <a:gd name="connsiteX10" fmla="*/ 6610253 w 8942070"/>
              <a:gd name="connsiteY10" fmla="*/ 0 h 1754326"/>
              <a:gd name="connsiteX11" fmla="*/ 7298105 w 8942070"/>
              <a:gd name="connsiteY11" fmla="*/ 0 h 1754326"/>
              <a:gd name="connsiteX12" fmla="*/ 7717694 w 8942070"/>
              <a:gd name="connsiteY12" fmla="*/ 0 h 1754326"/>
              <a:gd name="connsiteX13" fmla="*/ 8942070 w 8942070"/>
              <a:gd name="connsiteY13" fmla="*/ 0 h 1754326"/>
              <a:gd name="connsiteX14" fmla="*/ 8942070 w 8942070"/>
              <a:gd name="connsiteY14" fmla="*/ 619862 h 1754326"/>
              <a:gd name="connsiteX15" fmla="*/ 8942070 w 8942070"/>
              <a:gd name="connsiteY15" fmla="*/ 1169551 h 1754326"/>
              <a:gd name="connsiteX16" fmla="*/ 8942070 w 8942070"/>
              <a:gd name="connsiteY16" fmla="*/ 1754326 h 1754326"/>
              <a:gd name="connsiteX17" fmla="*/ 8522481 w 8942070"/>
              <a:gd name="connsiteY17" fmla="*/ 1754326 h 1754326"/>
              <a:gd name="connsiteX18" fmla="*/ 7655788 w 8942070"/>
              <a:gd name="connsiteY18" fmla="*/ 1754326 h 1754326"/>
              <a:gd name="connsiteX19" fmla="*/ 6878515 w 8942070"/>
              <a:gd name="connsiteY19" fmla="*/ 1754326 h 1754326"/>
              <a:gd name="connsiteX20" fmla="*/ 6101243 w 8942070"/>
              <a:gd name="connsiteY20" fmla="*/ 1754326 h 1754326"/>
              <a:gd name="connsiteX21" fmla="*/ 5323971 w 8942070"/>
              <a:gd name="connsiteY21" fmla="*/ 1754326 h 1754326"/>
              <a:gd name="connsiteX22" fmla="*/ 4814961 w 8942070"/>
              <a:gd name="connsiteY22" fmla="*/ 1754326 h 1754326"/>
              <a:gd name="connsiteX23" fmla="*/ 3948268 w 8942070"/>
              <a:gd name="connsiteY23" fmla="*/ 1754326 h 1754326"/>
              <a:gd name="connsiteX24" fmla="*/ 3260416 w 8942070"/>
              <a:gd name="connsiteY24" fmla="*/ 1754326 h 1754326"/>
              <a:gd name="connsiteX25" fmla="*/ 2840827 w 8942070"/>
              <a:gd name="connsiteY25" fmla="*/ 1754326 h 1754326"/>
              <a:gd name="connsiteX26" fmla="*/ 2152975 w 8942070"/>
              <a:gd name="connsiteY26" fmla="*/ 1754326 h 1754326"/>
              <a:gd name="connsiteX27" fmla="*/ 1554544 w 8942070"/>
              <a:gd name="connsiteY27" fmla="*/ 1754326 h 1754326"/>
              <a:gd name="connsiteX28" fmla="*/ 956114 w 8942070"/>
              <a:gd name="connsiteY28" fmla="*/ 1754326 h 1754326"/>
              <a:gd name="connsiteX29" fmla="*/ 0 w 8942070"/>
              <a:gd name="connsiteY29" fmla="*/ 1754326 h 1754326"/>
              <a:gd name="connsiteX30" fmla="*/ 0 w 8942070"/>
              <a:gd name="connsiteY30" fmla="*/ 1187094 h 1754326"/>
              <a:gd name="connsiteX31" fmla="*/ 0 w 8942070"/>
              <a:gd name="connsiteY31" fmla="*/ 584775 h 1754326"/>
              <a:gd name="connsiteX32" fmla="*/ 0 w 8942070"/>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2070" h="1754326" fill="none" extrusionOk="0">
                <a:moveTo>
                  <a:pt x="0" y="0"/>
                </a:moveTo>
                <a:cubicBezTo>
                  <a:pt x="297998" y="33369"/>
                  <a:pt x="401058" y="8547"/>
                  <a:pt x="777272" y="0"/>
                </a:cubicBezTo>
                <a:cubicBezTo>
                  <a:pt x="1153486" y="-8547"/>
                  <a:pt x="1215836" y="19872"/>
                  <a:pt x="1643965" y="0"/>
                </a:cubicBezTo>
                <a:cubicBezTo>
                  <a:pt x="2072094" y="-19872"/>
                  <a:pt x="1994719" y="-12649"/>
                  <a:pt x="2152975" y="0"/>
                </a:cubicBezTo>
                <a:cubicBezTo>
                  <a:pt x="2311231" y="12649"/>
                  <a:pt x="2634811" y="-30307"/>
                  <a:pt x="2930248" y="0"/>
                </a:cubicBezTo>
                <a:cubicBezTo>
                  <a:pt x="3225685" y="30307"/>
                  <a:pt x="3313507" y="10998"/>
                  <a:pt x="3439258" y="0"/>
                </a:cubicBezTo>
                <a:cubicBezTo>
                  <a:pt x="3565009" y="-10998"/>
                  <a:pt x="3902030" y="-24374"/>
                  <a:pt x="4127109" y="0"/>
                </a:cubicBezTo>
                <a:cubicBezTo>
                  <a:pt x="4352188" y="24374"/>
                  <a:pt x="4616205" y="28227"/>
                  <a:pt x="4904381" y="0"/>
                </a:cubicBezTo>
                <a:cubicBezTo>
                  <a:pt x="5192557" y="-28227"/>
                  <a:pt x="5217794" y="5571"/>
                  <a:pt x="5323971" y="0"/>
                </a:cubicBezTo>
                <a:cubicBezTo>
                  <a:pt x="5430148" y="-5571"/>
                  <a:pt x="5633817" y="6120"/>
                  <a:pt x="5743560" y="0"/>
                </a:cubicBezTo>
                <a:cubicBezTo>
                  <a:pt x="5853303" y="-6120"/>
                  <a:pt x="6217041" y="-14545"/>
                  <a:pt x="6610253" y="0"/>
                </a:cubicBezTo>
                <a:cubicBezTo>
                  <a:pt x="7003465" y="14545"/>
                  <a:pt x="6955344" y="-606"/>
                  <a:pt x="7298105" y="0"/>
                </a:cubicBezTo>
                <a:cubicBezTo>
                  <a:pt x="7640866" y="606"/>
                  <a:pt x="7600008" y="13175"/>
                  <a:pt x="7717694" y="0"/>
                </a:cubicBezTo>
                <a:cubicBezTo>
                  <a:pt x="7835380" y="-13175"/>
                  <a:pt x="8453233" y="46858"/>
                  <a:pt x="8942070" y="0"/>
                </a:cubicBezTo>
                <a:cubicBezTo>
                  <a:pt x="8964845" y="200675"/>
                  <a:pt x="8961669" y="414784"/>
                  <a:pt x="8942070" y="619862"/>
                </a:cubicBezTo>
                <a:cubicBezTo>
                  <a:pt x="8922471" y="824940"/>
                  <a:pt x="8918775" y="1002779"/>
                  <a:pt x="8942070" y="1169551"/>
                </a:cubicBezTo>
                <a:cubicBezTo>
                  <a:pt x="8965365" y="1336323"/>
                  <a:pt x="8934053" y="1620294"/>
                  <a:pt x="8942070" y="1754326"/>
                </a:cubicBezTo>
                <a:cubicBezTo>
                  <a:pt x="8834410" y="1761145"/>
                  <a:pt x="8668902" y="1737568"/>
                  <a:pt x="8522481" y="1754326"/>
                </a:cubicBezTo>
                <a:cubicBezTo>
                  <a:pt x="8376060" y="1771084"/>
                  <a:pt x="8030274" y="1723111"/>
                  <a:pt x="7655788" y="1754326"/>
                </a:cubicBezTo>
                <a:cubicBezTo>
                  <a:pt x="7281302" y="1785541"/>
                  <a:pt x="7135242" y="1728082"/>
                  <a:pt x="6878515" y="1754326"/>
                </a:cubicBezTo>
                <a:cubicBezTo>
                  <a:pt x="6621788" y="1780570"/>
                  <a:pt x="6427878" y="1739682"/>
                  <a:pt x="6101243" y="1754326"/>
                </a:cubicBezTo>
                <a:cubicBezTo>
                  <a:pt x="5774608" y="1768970"/>
                  <a:pt x="5665602" y="1746738"/>
                  <a:pt x="5323971" y="1754326"/>
                </a:cubicBezTo>
                <a:cubicBezTo>
                  <a:pt x="4982340" y="1761914"/>
                  <a:pt x="5036493" y="1748922"/>
                  <a:pt x="4814961" y="1754326"/>
                </a:cubicBezTo>
                <a:cubicBezTo>
                  <a:pt x="4593429" y="1759731"/>
                  <a:pt x="4364994" y="1739962"/>
                  <a:pt x="3948268" y="1754326"/>
                </a:cubicBezTo>
                <a:cubicBezTo>
                  <a:pt x="3531542" y="1768690"/>
                  <a:pt x="3507965" y="1768264"/>
                  <a:pt x="3260416" y="1754326"/>
                </a:cubicBezTo>
                <a:cubicBezTo>
                  <a:pt x="3012867" y="1740388"/>
                  <a:pt x="3025039" y="1758301"/>
                  <a:pt x="2840827" y="1754326"/>
                </a:cubicBezTo>
                <a:cubicBezTo>
                  <a:pt x="2656615" y="1750351"/>
                  <a:pt x="2386654" y="1726485"/>
                  <a:pt x="2152975" y="1754326"/>
                </a:cubicBezTo>
                <a:cubicBezTo>
                  <a:pt x="1919296" y="1782167"/>
                  <a:pt x="1706098" y="1758231"/>
                  <a:pt x="1554544" y="1754326"/>
                </a:cubicBezTo>
                <a:cubicBezTo>
                  <a:pt x="1402990" y="1750421"/>
                  <a:pt x="1174700" y="1756792"/>
                  <a:pt x="956114" y="1754326"/>
                </a:cubicBezTo>
                <a:cubicBezTo>
                  <a:pt x="737528" y="1751861"/>
                  <a:pt x="440199" y="1769285"/>
                  <a:pt x="0" y="1754326"/>
                </a:cubicBezTo>
                <a:cubicBezTo>
                  <a:pt x="-21492" y="1529260"/>
                  <a:pt x="-14714" y="1392501"/>
                  <a:pt x="0" y="1187094"/>
                </a:cubicBezTo>
                <a:cubicBezTo>
                  <a:pt x="14714" y="981687"/>
                  <a:pt x="-24613" y="798804"/>
                  <a:pt x="0" y="584775"/>
                </a:cubicBezTo>
                <a:cubicBezTo>
                  <a:pt x="24613" y="370746"/>
                  <a:pt x="11916" y="224438"/>
                  <a:pt x="0" y="0"/>
                </a:cubicBezTo>
                <a:close/>
              </a:path>
              <a:path w="8942070" h="1754326" stroke="0" extrusionOk="0">
                <a:moveTo>
                  <a:pt x="0" y="0"/>
                </a:moveTo>
                <a:cubicBezTo>
                  <a:pt x="132746" y="-3422"/>
                  <a:pt x="359103" y="-4323"/>
                  <a:pt x="598431" y="0"/>
                </a:cubicBezTo>
                <a:cubicBezTo>
                  <a:pt x="837759" y="4323"/>
                  <a:pt x="853613" y="12614"/>
                  <a:pt x="1018020" y="0"/>
                </a:cubicBezTo>
                <a:cubicBezTo>
                  <a:pt x="1182427" y="-12614"/>
                  <a:pt x="1494372" y="-6064"/>
                  <a:pt x="1884713" y="0"/>
                </a:cubicBezTo>
                <a:cubicBezTo>
                  <a:pt x="2275054" y="6064"/>
                  <a:pt x="2342651" y="7820"/>
                  <a:pt x="2483144" y="0"/>
                </a:cubicBezTo>
                <a:cubicBezTo>
                  <a:pt x="2623637" y="-7820"/>
                  <a:pt x="2812003" y="-24455"/>
                  <a:pt x="3081575" y="0"/>
                </a:cubicBezTo>
                <a:cubicBezTo>
                  <a:pt x="3351147" y="24455"/>
                  <a:pt x="3661686" y="-3759"/>
                  <a:pt x="3948268" y="0"/>
                </a:cubicBezTo>
                <a:cubicBezTo>
                  <a:pt x="4234850" y="3759"/>
                  <a:pt x="4254606" y="-8093"/>
                  <a:pt x="4457278" y="0"/>
                </a:cubicBezTo>
                <a:cubicBezTo>
                  <a:pt x="4659950" y="8093"/>
                  <a:pt x="4909175" y="-32903"/>
                  <a:pt x="5323971" y="0"/>
                </a:cubicBezTo>
                <a:cubicBezTo>
                  <a:pt x="5738767" y="32903"/>
                  <a:pt x="5917837" y="3198"/>
                  <a:pt x="6190664" y="0"/>
                </a:cubicBezTo>
                <a:cubicBezTo>
                  <a:pt x="6463491" y="-3198"/>
                  <a:pt x="6592913" y="-3868"/>
                  <a:pt x="6878515" y="0"/>
                </a:cubicBezTo>
                <a:cubicBezTo>
                  <a:pt x="7164117" y="3868"/>
                  <a:pt x="7571759" y="-23163"/>
                  <a:pt x="7745208" y="0"/>
                </a:cubicBezTo>
                <a:cubicBezTo>
                  <a:pt x="7918657" y="23163"/>
                  <a:pt x="8212810" y="-11126"/>
                  <a:pt x="8343639" y="0"/>
                </a:cubicBezTo>
                <a:cubicBezTo>
                  <a:pt x="8474468" y="11126"/>
                  <a:pt x="8726407" y="-27834"/>
                  <a:pt x="8942070" y="0"/>
                </a:cubicBezTo>
                <a:cubicBezTo>
                  <a:pt x="8967438" y="300044"/>
                  <a:pt x="8950201" y="311075"/>
                  <a:pt x="8942070" y="602319"/>
                </a:cubicBezTo>
                <a:cubicBezTo>
                  <a:pt x="8933939" y="893563"/>
                  <a:pt x="8916304" y="1046544"/>
                  <a:pt x="8942070" y="1187094"/>
                </a:cubicBezTo>
                <a:cubicBezTo>
                  <a:pt x="8967836" y="1327645"/>
                  <a:pt x="8962247" y="1563542"/>
                  <a:pt x="8942070" y="1754326"/>
                </a:cubicBezTo>
                <a:cubicBezTo>
                  <a:pt x="8580780" y="1730148"/>
                  <a:pt x="8358584" y="1784448"/>
                  <a:pt x="8164798" y="1754326"/>
                </a:cubicBezTo>
                <a:cubicBezTo>
                  <a:pt x="7971012" y="1724204"/>
                  <a:pt x="7733786" y="1763058"/>
                  <a:pt x="7476946" y="1754326"/>
                </a:cubicBezTo>
                <a:cubicBezTo>
                  <a:pt x="7220106" y="1745594"/>
                  <a:pt x="7262011" y="1733979"/>
                  <a:pt x="7057357" y="1754326"/>
                </a:cubicBezTo>
                <a:cubicBezTo>
                  <a:pt x="6852703" y="1774673"/>
                  <a:pt x="6800003" y="1775816"/>
                  <a:pt x="6548347" y="1754326"/>
                </a:cubicBezTo>
                <a:cubicBezTo>
                  <a:pt x="6296691" y="1732837"/>
                  <a:pt x="6107125" y="1774103"/>
                  <a:pt x="5681654" y="1754326"/>
                </a:cubicBezTo>
                <a:cubicBezTo>
                  <a:pt x="5256183" y="1734549"/>
                  <a:pt x="5211737" y="1778852"/>
                  <a:pt x="4993802" y="1754326"/>
                </a:cubicBezTo>
                <a:cubicBezTo>
                  <a:pt x="4775867" y="1729800"/>
                  <a:pt x="4624440" y="1773672"/>
                  <a:pt x="4484792" y="1754326"/>
                </a:cubicBezTo>
                <a:cubicBezTo>
                  <a:pt x="4345144" y="1734981"/>
                  <a:pt x="3937496" y="1731019"/>
                  <a:pt x="3796940" y="1754326"/>
                </a:cubicBezTo>
                <a:cubicBezTo>
                  <a:pt x="3656384" y="1777633"/>
                  <a:pt x="3467632" y="1766178"/>
                  <a:pt x="3377351" y="1754326"/>
                </a:cubicBezTo>
                <a:cubicBezTo>
                  <a:pt x="3287070" y="1742474"/>
                  <a:pt x="3078895" y="1759895"/>
                  <a:pt x="2957762" y="1754326"/>
                </a:cubicBezTo>
                <a:cubicBezTo>
                  <a:pt x="2836629" y="1748757"/>
                  <a:pt x="2602477" y="1767887"/>
                  <a:pt x="2269910" y="1754326"/>
                </a:cubicBezTo>
                <a:cubicBezTo>
                  <a:pt x="1937343" y="1740765"/>
                  <a:pt x="1931793" y="1759781"/>
                  <a:pt x="1760900" y="1754326"/>
                </a:cubicBezTo>
                <a:cubicBezTo>
                  <a:pt x="1590007" y="1748872"/>
                  <a:pt x="1183249" y="1726709"/>
                  <a:pt x="983628" y="1754326"/>
                </a:cubicBezTo>
                <a:cubicBezTo>
                  <a:pt x="784007" y="1781943"/>
                  <a:pt x="238971" y="1716822"/>
                  <a:pt x="0" y="1754326"/>
                </a:cubicBezTo>
                <a:cubicBezTo>
                  <a:pt x="4484" y="1509684"/>
                  <a:pt x="7438" y="1308471"/>
                  <a:pt x="0" y="1152007"/>
                </a:cubicBezTo>
                <a:cubicBezTo>
                  <a:pt x="-7438" y="995543"/>
                  <a:pt x="-21092" y="841818"/>
                  <a:pt x="0" y="549689"/>
                </a:cubicBezTo>
                <a:cubicBezTo>
                  <a:pt x="21092" y="257560"/>
                  <a:pt x="-3860" y="266288"/>
                  <a:pt x="0" y="0"/>
                </a:cubicBezTo>
                <a:close/>
              </a:path>
            </a:pathLst>
          </a:custGeom>
          <a:solidFill>
            <a:schemeClr val="bg1"/>
          </a:solidFill>
          <a:ln>
            <a:solidFill>
              <a:srgbClr val="92D4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ctr"/>
            <a:r>
              <a:rPr lang="vi-VN" sz="3600">
                <a:solidFill>
                  <a:srgbClr val="C00000"/>
                </a:solidFill>
                <a:effectLst/>
                <a:latin typeface="Times New Roman" pitchFamily="18" charset="0"/>
                <a:ea typeface="Arial" panose="020B0604020202020204" pitchFamily="34" charset="0"/>
                <a:cs typeface="Times New Roman" pitchFamily="18" charset="0"/>
              </a:rPr>
              <a:t> Dựa vào thông tin mục a, hãy nhận xét đặc điểm nổi bật về thành phần dân tộc ở vùng Trung du và miền núi Bắc Bộ.</a:t>
            </a:r>
            <a:endParaRPr lang="en-US" sz="3600">
              <a:solidFill>
                <a:srgbClr val="C00000"/>
              </a:solidFill>
              <a:effectLst/>
              <a:latin typeface="Times New Roman" pitchFamily="18" charset="0"/>
              <a:ea typeface="Arial" panose="020B0604020202020204" pitchFamily="34" charset="0"/>
              <a:cs typeface="Times New Roman" pitchFamily="18" charset="0"/>
            </a:endParaRPr>
          </a:p>
        </p:txBody>
      </p:sp>
      <p:pic>
        <p:nvPicPr>
          <p:cNvPr id="2052" name="Picture 4" descr="Vén màn những nét đặc sắc văn hóa vùng Đông Bắc">
            <a:extLst>
              <a:ext uri="{FF2B5EF4-FFF2-40B4-BE49-F238E27FC236}">
                <a16:creationId xmlns:a16="http://schemas.microsoft.com/office/drawing/2014/main" id="{75D9FDF2-1C70-67FC-DEDF-3D08A301B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 y="3825032"/>
            <a:ext cx="3987165" cy="2863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ản mạn Tây Bắc">
            <a:extLst>
              <a:ext uri="{FF2B5EF4-FFF2-40B4-BE49-F238E27FC236}">
                <a16:creationId xmlns:a16="http://schemas.microsoft.com/office/drawing/2014/main" id="{99EDF623-8329-70FA-7CFD-2753A24C7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948" y="3824676"/>
            <a:ext cx="4098805" cy="28632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ung động trước nét đẹp trẻ em vùng cao | Nơi chia sẻ kinh nghiệm du lịch">
            <a:extLst>
              <a:ext uri="{FF2B5EF4-FFF2-40B4-BE49-F238E27FC236}">
                <a16:creationId xmlns:a16="http://schemas.microsoft.com/office/drawing/2014/main" id="{7D543577-8D27-18C5-9374-64BE618AC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232" y="3847536"/>
            <a:ext cx="3843896" cy="2840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D6294C-C19B-DDB3-972A-AB2DC0AE600D}"/>
              </a:ext>
            </a:extLst>
          </p:cNvPr>
          <p:cNvSpPr txBox="1"/>
          <p:nvPr/>
        </p:nvSpPr>
        <p:spPr>
          <a:xfrm>
            <a:off x="75247" y="100012"/>
            <a:ext cx="6119813" cy="646331"/>
          </a:xfrm>
          <a:prstGeom prst="rect">
            <a:avLst/>
          </a:prstGeom>
          <a:solidFill>
            <a:srgbClr val="00B050"/>
          </a:solidFill>
        </p:spPr>
        <p:txBody>
          <a:bodyPr wrap="square" rtlCol="0">
            <a:spAutoFit/>
          </a:bodyPr>
          <a:lstStyle/>
          <a:p>
            <a:pPr algn="ctr"/>
            <a:r>
              <a:rPr lang="en-US" sz="3600" b="1">
                <a:solidFill>
                  <a:schemeClr val="bg1"/>
                </a:solidFill>
                <a:latin typeface="Times New Roman" pitchFamily="18" charset="0"/>
                <a:cs typeface="Times New Roman" pitchFamily="18" charset="0"/>
              </a:rPr>
              <a:t>A,THÀNH PHẦN DÂN CƯ</a:t>
            </a:r>
          </a:p>
        </p:txBody>
      </p:sp>
    </p:spTree>
    <p:extLst>
      <p:ext uri="{BB962C8B-B14F-4D97-AF65-F5344CB8AC3E}">
        <p14:creationId xmlns:p14="http://schemas.microsoft.com/office/powerpoint/2010/main" val="6680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27" name="Group 26">
            <a:extLst>
              <a:ext uri="{FF2B5EF4-FFF2-40B4-BE49-F238E27FC236}">
                <a16:creationId xmlns:a16="http://schemas.microsoft.com/office/drawing/2014/main" id="{ECC84FC4-AA0B-78F8-A427-5E912B2C33AB}"/>
              </a:ext>
            </a:extLst>
          </p:cNvPr>
          <p:cNvGrpSpPr/>
          <p:nvPr/>
        </p:nvGrpSpPr>
        <p:grpSpPr>
          <a:xfrm>
            <a:off x="939784" y="200955"/>
            <a:ext cx="10697411" cy="6456090"/>
            <a:chOff x="0" y="547630"/>
            <a:chExt cx="10697411" cy="6456090"/>
          </a:xfrm>
        </p:grpSpPr>
        <p:grpSp>
          <p:nvGrpSpPr>
            <p:cNvPr id="1535" name="Google Shape;1535;p34"/>
            <p:cNvGrpSpPr/>
            <p:nvPr/>
          </p:nvGrpSpPr>
          <p:grpSpPr>
            <a:xfrm>
              <a:off x="0" y="2120152"/>
              <a:ext cx="3212860" cy="2857202"/>
              <a:chOff x="3686475" y="1877375"/>
              <a:chExt cx="1990725" cy="1774800"/>
            </a:xfrm>
          </p:grpSpPr>
          <p:sp>
            <p:nvSpPr>
              <p:cNvPr id="1536" name="Google Shape;1536;p34"/>
              <p:cNvSpPr/>
              <p:nvPr/>
            </p:nvSpPr>
            <p:spPr>
              <a:xfrm>
                <a:off x="3686475" y="1877375"/>
                <a:ext cx="1775225" cy="1774800"/>
              </a:xfrm>
              <a:custGeom>
                <a:avLst/>
                <a:gdLst/>
                <a:ahLst/>
                <a:cxnLst/>
                <a:rect l="l" t="t" r="r" b="b"/>
                <a:pathLst>
                  <a:path w="71009" h="70992" extrusionOk="0">
                    <a:moveTo>
                      <a:pt x="35440" y="1"/>
                    </a:moveTo>
                    <a:cubicBezTo>
                      <a:pt x="35103" y="1"/>
                      <a:pt x="34766" y="7"/>
                      <a:pt x="34433" y="19"/>
                    </a:cubicBezTo>
                    <a:lnTo>
                      <a:pt x="34445" y="519"/>
                    </a:lnTo>
                    <a:cubicBezTo>
                      <a:pt x="34778" y="507"/>
                      <a:pt x="35112" y="501"/>
                      <a:pt x="35445" y="501"/>
                    </a:cubicBezTo>
                    <a:cubicBezTo>
                      <a:pt x="35778" y="501"/>
                      <a:pt x="36112" y="507"/>
                      <a:pt x="36445" y="519"/>
                    </a:cubicBezTo>
                    <a:lnTo>
                      <a:pt x="36457" y="19"/>
                    </a:lnTo>
                    <a:cubicBezTo>
                      <a:pt x="36118" y="7"/>
                      <a:pt x="35778" y="1"/>
                      <a:pt x="35440" y="1"/>
                    </a:cubicBezTo>
                    <a:close/>
                    <a:moveTo>
                      <a:pt x="38481" y="126"/>
                    </a:moveTo>
                    <a:lnTo>
                      <a:pt x="38445" y="626"/>
                    </a:lnTo>
                    <a:cubicBezTo>
                      <a:pt x="39100" y="685"/>
                      <a:pt x="39767" y="757"/>
                      <a:pt x="40422" y="852"/>
                    </a:cubicBezTo>
                    <a:lnTo>
                      <a:pt x="40493" y="352"/>
                    </a:lnTo>
                    <a:cubicBezTo>
                      <a:pt x="39826" y="257"/>
                      <a:pt x="39160" y="185"/>
                      <a:pt x="38481" y="126"/>
                    </a:cubicBezTo>
                    <a:close/>
                    <a:moveTo>
                      <a:pt x="32409" y="138"/>
                    </a:moveTo>
                    <a:cubicBezTo>
                      <a:pt x="31742" y="197"/>
                      <a:pt x="31063" y="269"/>
                      <a:pt x="30397" y="364"/>
                    </a:cubicBezTo>
                    <a:lnTo>
                      <a:pt x="30468" y="864"/>
                    </a:lnTo>
                    <a:cubicBezTo>
                      <a:pt x="31123" y="769"/>
                      <a:pt x="31790" y="697"/>
                      <a:pt x="32456" y="638"/>
                    </a:cubicBezTo>
                    <a:lnTo>
                      <a:pt x="32409" y="138"/>
                    </a:lnTo>
                    <a:close/>
                    <a:moveTo>
                      <a:pt x="42493" y="685"/>
                    </a:moveTo>
                    <a:lnTo>
                      <a:pt x="42398" y="1185"/>
                    </a:lnTo>
                    <a:cubicBezTo>
                      <a:pt x="43041" y="1316"/>
                      <a:pt x="43708" y="1459"/>
                      <a:pt x="44339" y="1626"/>
                    </a:cubicBezTo>
                    <a:lnTo>
                      <a:pt x="44470" y="1138"/>
                    </a:lnTo>
                    <a:cubicBezTo>
                      <a:pt x="43815" y="971"/>
                      <a:pt x="43160" y="816"/>
                      <a:pt x="42493" y="685"/>
                    </a:cubicBezTo>
                    <a:close/>
                    <a:moveTo>
                      <a:pt x="28396" y="709"/>
                    </a:moveTo>
                    <a:cubicBezTo>
                      <a:pt x="27742" y="852"/>
                      <a:pt x="27075" y="1007"/>
                      <a:pt x="26420" y="1173"/>
                    </a:cubicBezTo>
                    <a:lnTo>
                      <a:pt x="26551" y="1662"/>
                    </a:lnTo>
                    <a:cubicBezTo>
                      <a:pt x="27194" y="1495"/>
                      <a:pt x="27849" y="1340"/>
                      <a:pt x="28504" y="1209"/>
                    </a:cubicBezTo>
                    <a:lnTo>
                      <a:pt x="28396" y="709"/>
                    </a:lnTo>
                    <a:close/>
                    <a:moveTo>
                      <a:pt x="46423" y="1709"/>
                    </a:moveTo>
                    <a:lnTo>
                      <a:pt x="46268" y="2186"/>
                    </a:lnTo>
                    <a:cubicBezTo>
                      <a:pt x="46899" y="2388"/>
                      <a:pt x="47530" y="2614"/>
                      <a:pt x="48149" y="2864"/>
                    </a:cubicBezTo>
                    <a:lnTo>
                      <a:pt x="48328" y="2388"/>
                    </a:lnTo>
                    <a:cubicBezTo>
                      <a:pt x="47708" y="2150"/>
                      <a:pt x="47054" y="1912"/>
                      <a:pt x="46423" y="1709"/>
                    </a:cubicBezTo>
                    <a:close/>
                    <a:moveTo>
                      <a:pt x="24479" y="1745"/>
                    </a:moveTo>
                    <a:cubicBezTo>
                      <a:pt x="23836" y="1959"/>
                      <a:pt x="23193" y="2186"/>
                      <a:pt x="22574" y="2436"/>
                    </a:cubicBezTo>
                    <a:lnTo>
                      <a:pt x="22753" y="2900"/>
                    </a:lnTo>
                    <a:cubicBezTo>
                      <a:pt x="23372" y="2662"/>
                      <a:pt x="24003" y="2436"/>
                      <a:pt x="24634" y="2221"/>
                    </a:cubicBezTo>
                    <a:lnTo>
                      <a:pt x="24479" y="1745"/>
                    </a:lnTo>
                    <a:close/>
                    <a:moveTo>
                      <a:pt x="50209" y="3174"/>
                    </a:moveTo>
                    <a:lnTo>
                      <a:pt x="49994" y="3638"/>
                    </a:lnTo>
                    <a:cubicBezTo>
                      <a:pt x="50602" y="3912"/>
                      <a:pt x="51209" y="4210"/>
                      <a:pt x="51792" y="4519"/>
                    </a:cubicBezTo>
                    <a:lnTo>
                      <a:pt x="52030" y="4067"/>
                    </a:lnTo>
                    <a:cubicBezTo>
                      <a:pt x="51435" y="3757"/>
                      <a:pt x="50816" y="3459"/>
                      <a:pt x="50209" y="3174"/>
                    </a:cubicBezTo>
                    <a:close/>
                    <a:moveTo>
                      <a:pt x="20705" y="3221"/>
                    </a:moveTo>
                    <a:cubicBezTo>
                      <a:pt x="20098" y="3507"/>
                      <a:pt x="19491" y="3805"/>
                      <a:pt x="18895" y="4114"/>
                    </a:cubicBezTo>
                    <a:lnTo>
                      <a:pt x="19133" y="4567"/>
                    </a:lnTo>
                    <a:cubicBezTo>
                      <a:pt x="19717" y="4257"/>
                      <a:pt x="20312" y="3960"/>
                      <a:pt x="20919" y="3674"/>
                    </a:cubicBezTo>
                    <a:lnTo>
                      <a:pt x="20705" y="3221"/>
                    </a:lnTo>
                    <a:close/>
                    <a:moveTo>
                      <a:pt x="53793" y="5067"/>
                    </a:moveTo>
                    <a:lnTo>
                      <a:pt x="53531" y="5495"/>
                    </a:lnTo>
                    <a:cubicBezTo>
                      <a:pt x="54102" y="5841"/>
                      <a:pt x="54674" y="6210"/>
                      <a:pt x="55221" y="6579"/>
                    </a:cubicBezTo>
                    <a:lnTo>
                      <a:pt x="55495" y="6162"/>
                    </a:lnTo>
                    <a:cubicBezTo>
                      <a:pt x="54947" y="5781"/>
                      <a:pt x="54364" y="5412"/>
                      <a:pt x="53793" y="5067"/>
                    </a:cubicBezTo>
                    <a:close/>
                    <a:moveTo>
                      <a:pt x="17133" y="5114"/>
                    </a:moveTo>
                    <a:cubicBezTo>
                      <a:pt x="16562" y="5472"/>
                      <a:pt x="15990" y="5841"/>
                      <a:pt x="15431" y="6222"/>
                    </a:cubicBezTo>
                    <a:lnTo>
                      <a:pt x="15716" y="6627"/>
                    </a:lnTo>
                    <a:cubicBezTo>
                      <a:pt x="16264" y="6257"/>
                      <a:pt x="16824" y="5888"/>
                      <a:pt x="17395" y="5543"/>
                    </a:cubicBezTo>
                    <a:lnTo>
                      <a:pt x="17133" y="5114"/>
                    </a:lnTo>
                    <a:close/>
                    <a:moveTo>
                      <a:pt x="57138" y="7353"/>
                    </a:moveTo>
                    <a:lnTo>
                      <a:pt x="56841" y="7758"/>
                    </a:lnTo>
                    <a:cubicBezTo>
                      <a:pt x="57364" y="8162"/>
                      <a:pt x="57888" y="8579"/>
                      <a:pt x="58388" y="9020"/>
                    </a:cubicBezTo>
                    <a:lnTo>
                      <a:pt x="58710" y="8639"/>
                    </a:lnTo>
                    <a:cubicBezTo>
                      <a:pt x="58210" y="8198"/>
                      <a:pt x="57674" y="7770"/>
                      <a:pt x="57138" y="7353"/>
                    </a:cubicBezTo>
                    <a:close/>
                    <a:moveTo>
                      <a:pt x="13799" y="7412"/>
                    </a:moveTo>
                    <a:cubicBezTo>
                      <a:pt x="13264" y="7817"/>
                      <a:pt x="12740" y="8258"/>
                      <a:pt x="12228" y="8698"/>
                    </a:cubicBezTo>
                    <a:lnTo>
                      <a:pt x="12561" y="9079"/>
                    </a:lnTo>
                    <a:cubicBezTo>
                      <a:pt x="13061" y="8639"/>
                      <a:pt x="13573" y="8210"/>
                      <a:pt x="14097" y="7805"/>
                    </a:cubicBezTo>
                    <a:lnTo>
                      <a:pt x="13799" y="7412"/>
                    </a:lnTo>
                    <a:close/>
                    <a:moveTo>
                      <a:pt x="60210" y="10008"/>
                    </a:moveTo>
                    <a:lnTo>
                      <a:pt x="59853" y="10365"/>
                    </a:lnTo>
                    <a:cubicBezTo>
                      <a:pt x="60341" y="10829"/>
                      <a:pt x="60805" y="11306"/>
                      <a:pt x="61258" y="11794"/>
                    </a:cubicBezTo>
                    <a:lnTo>
                      <a:pt x="61627" y="11460"/>
                    </a:lnTo>
                    <a:cubicBezTo>
                      <a:pt x="61162" y="10960"/>
                      <a:pt x="60698" y="10472"/>
                      <a:pt x="60210" y="10008"/>
                    </a:cubicBezTo>
                    <a:close/>
                    <a:moveTo>
                      <a:pt x="10739" y="10067"/>
                    </a:moveTo>
                    <a:cubicBezTo>
                      <a:pt x="10251" y="10544"/>
                      <a:pt x="9775" y="11032"/>
                      <a:pt x="9323" y="11520"/>
                    </a:cubicBezTo>
                    <a:lnTo>
                      <a:pt x="9692" y="11865"/>
                    </a:lnTo>
                    <a:cubicBezTo>
                      <a:pt x="10144" y="11377"/>
                      <a:pt x="10609" y="10889"/>
                      <a:pt x="11085" y="10425"/>
                    </a:cubicBezTo>
                    <a:lnTo>
                      <a:pt x="10739" y="10067"/>
                    </a:lnTo>
                    <a:close/>
                    <a:moveTo>
                      <a:pt x="62948" y="12984"/>
                    </a:moveTo>
                    <a:lnTo>
                      <a:pt x="62567" y="13306"/>
                    </a:lnTo>
                    <a:cubicBezTo>
                      <a:pt x="62984" y="13818"/>
                      <a:pt x="63401" y="14354"/>
                      <a:pt x="63794" y="14889"/>
                    </a:cubicBezTo>
                    <a:lnTo>
                      <a:pt x="64199" y="14592"/>
                    </a:lnTo>
                    <a:cubicBezTo>
                      <a:pt x="63794" y="14044"/>
                      <a:pt x="63377" y="13508"/>
                      <a:pt x="62948" y="12984"/>
                    </a:cubicBezTo>
                    <a:close/>
                    <a:moveTo>
                      <a:pt x="8001" y="13056"/>
                    </a:moveTo>
                    <a:cubicBezTo>
                      <a:pt x="7572" y="13580"/>
                      <a:pt x="7156" y="14116"/>
                      <a:pt x="6763" y="14663"/>
                    </a:cubicBezTo>
                    <a:lnTo>
                      <a:pt x="7168" y="14961"/>
                    </a:lnTo>
                    <a:cubicBezTo>
                      <a:pt x="7561" y="14425"/>
                      <a:pt x="7965" y="13889"/>
                      <a:pt x="8382" y="13377"/>
                    </a:cubicBezTo>
                    <a:lnTo>
                      <a:pt x="8001" y="13056"/>
                    </a:lnTo>
                    <a:close/>
                    <a:moveTo>
                      <a:pt x="65342" y="16259"/>
                    </a:moveTo>
                    <a:lnTo>
                      <a:pt x="64925" y="16533"/>
                    </a:lnTo>
                    <a:cubicBezTo>
                      <a:pt x="65282" y="17092"/>
                      <a:pt x="65627" y="17664"/>
                      <a:pt x="65961" y="18235"/>
                    </a:cubicBezTo>
                    <a:lnTo>
                      <a:pt x="66389" y="17985"/>
                    </a:lnTo>
                    <a:cubicBezTo>
                      <a:pt x="66056" y="17402"/>
                      <a:pt x="65711" y="16818"/>
                      <a:pt x="65342" y="16259"/>
                    </a:cubicBezTo>
                    <a:close/>
                    <a:moveTo>
                      <a:pt x="5620" y="16342"/>
                    </a:moveTo>
                    <a:cubicBezTo>
                      <a:pt x="5251" y="16902"/>
                      <a:pt x="4894" y="17485"/>
                      <a:pt x="4572" y="18080"/>
                    </a:cubicBezTo>
                    <a:lnTo>
                      <a:pt x="5001" y="18318"/>
                    </a:lnTo>
                    <a:cubicBezTo>
                      <a:pt x="5334" y="17747"/>
                      <a:pt x="5679" y="17164"/>
                      <a:pt x="6037" y="16604"/>
                    </a:cubicBezTo>
                    <a:lnTo>
                      <a:pt x="5620" y="16342"/>
                    </a:lnTo>
                    <a:close/>
                    <a:moveTo>
                      <a:pt x="67342" y="19783"/>
                    </a:moveTo>
                    <a:lnTo>
                      <a:pt x="66889" y="19997"/>
                    </a:lnTo>
                    <a:cubicBezTo>
                      <a:pt x="67187" y="20593"/>
                      <a:pt x="67461" y="21200"/>
                      <a:pt x="67723" y="21819"/>
                    </a:cubicBezTo>
                    <a:lnTo>
                      <a:pt x="68187" y="21616"/>
                    </a:lnTo>
                    <a:cubicBezTo>
                      <a:pt x="67925" y="20997"/>
                      <a:pt x="67639" y="20378"/>
                      <a:pt x="67342" y="19783"/>
                    </a:cubicBezTo>
                    <a:close/>
                    <a:moveTo>
                      <a:pt x="3620" y="19866"/>
                    </a:moveTo>
                    <a:cubicBezTo>
                      <a:pt x="3322" y="20473"/>
                      <a:pt x="3036" y="21093"/>
                      <a:pt x="2774" y="21724"/>
                    </a:cubicBezTo>
                    <a:lnTo>
                      <a:pt x="3239" y="21914"/>
                    </a:lnTo>
                    <a:cubicBezTo>
                      <a:pt x="3500" y="21307"/>
                      <a:pt x="3774" y="20688"/>
                      <a:pt x="4072" y="20092"/>
                    </a:cubicBezTo>
                    <a:lnTo>
                      <a:pt x="3620" y="19866"/>
                    </a:lnTo>
                    <a:close/>
                    <a:moveTo>
                      <a:pt x="68925" y="23498"/>
                    </a:moveTo>
                    <a:lnTo>
                      <a:pt x="68449" y="23664"/>
                    </a:lnTo>
                    <a:cubicBezTo>
                      <a:pt x="68675" y="24295"/>
                      <a:pt x="68890" y="24938"/>
                      <a:pt x="69068" y="25569"/>
                    </a:cubicBezTo>
                    <a:lnTo>
                      <a:pt x="69556" y="25426"/>
                    </a:lnTo>
                    <a:cubicBezTo>
                      <a:pt x="69366" y="24784"/>
                      <a:pt x="69152" y="24129"/>
                      <a:pt x="68925" y="23498"/>
                    </a:cubicBezTo>
                    <a:close/>
                    <a:moveTo>
                      <a:pt x="2048" y="23617"/>
                    </a:moveTo>
                    <a:cubicBezTo>
                      <a:pt x="1822" y="24248"/>
                      <a:pt x="1607" y="24891"/>
                      <a:pt x="1417" y="25546"/>
                    </a:cubicBezTo>
                    <a:lnTo>
                      <a:pt x="1905" y="25677"/>
                    </a:lnTo>
                    <a:cubicBezTo>
                      <a:pt x="2084" y="25045"/>
                      <a:pt x="2298" y="24403"/>
                      <a:pt x="2512" y="23783"/>
                    </a:cubicBezTo>
                    <a:lnTo>
                      <a:pt x="2048" y="23617"/>
                    </a:lnTo>
                    <a:close/>
                    <a:moveTo>
                      <a:pt x="70080" y="27391"/>
                    </a:moveTo>
                    <a:lnTo>
                      <a:pt x="69580" y="27498"/>
                    </a:lnTo>
                    <a:cubicBezTo>
                      <a:pt x="69735" y="28141"/>
                      <a:pt x="69866" y="28808"/>
                      <a:pt x="69985" y="29463"/>
                    </a:cubicBezTo>
                    <a:lnTo>
                      <a:pt x="70485" y="29367"/>
                    </a:lnTo>
                    <a:cubicBezTo>
                      <a:pt x="70366" y="28713"/>
                      <a:pt x="70223" y="28046"/>
                      <a:pt x="70080" y="27391"/>
                    </a:cubicBezTo>
                    <a:close/>
                    <a:moveTo>
                      <a:pt x="905" y="27498"/>
                    </a:moveTo>
                    <a:cubicBezTo>
                      <a:pt x="762" y="28153"/>
                      <a:pt x="619" y="28832"/>
                      <a:pt x="512" y="29486"/>
                    </a:cubicBezTo>
                    <a:lnTo>
                      <a:pt x="1012" y="29570"/>
                    </a:lnTo>
                    <a:cubicBezTo>
                      <a:pt x="1119" y="28915"/>
                      <a:pt x="1250" y="28260"/>
                      <a:pt x="1393" y="27617"/>
                    </a:cubicBezTo>
                    <a:lnTo>
                      <a:pt x="905" y="27498"/>
                    </a:lnTo>
                    <a:close/>
                    <a:moveTo>
                      <a:pt x="70771" y="31380"/>
                    </a:moveTo>
                    <a:lnTo>
                      <a:pt x="70271" y="31439"/>
                    </a:lnTo>
                    <a:cubicBezTo>
                      <a:pt x="70342" y="32094"/>
                      <a:pt x="70402" y="32761"/>
                      <a:pt x="70437" y="33427"/>
                    </a:cubicBezTo>
                    <a:lnTo>
                      <a:pt x="70949" y="33392"/>
                    </a:lnTo>
                    <a:cubicBezTo>
                      <a:pt x="70902" y="32725"/>
                      <a:pt x="70842" y="32046"/>
                      <a:pt x="70771" y="31380"/>
                    </a:cubicBezTo>
                    <a:close/>
                    <a:moveTo>
                      <a:pt x="226" y="31499"/>
                    </a:moveTo>
                    <a:cubicBezTo>
                      <a:pt x="155" y="32165"/>
                      <a:pt x="95" y="32844"/>
                      <a:pt x="60" y="33511"/>
                    </a:cubicBezTo>
                    <a:lnTo>
                      <a:pt x="560" y="33547"/>
                    </a:lnTo>
                    <a:cubicBezTo>
                      <a:pt x="595" y="32880"/>
                      <a:pt x="655" y="32213"/>
                      <a:pt x="726" y="31558"/>
                    </a:cubicBezTo>
                    <a:lnTo>
                      <a:pt x="226" y="31499"/>
                    </a:lnTo>
                    <a:close/>
                    <a:moveTo>
                      <a:pt x="70509" y="35428"/>
                    </a:moveTo>
                    <a:lnTo>
                      <a:pt x="70509" y="35499"/>
                    </a:lnTo>
                    <a:cubicBezTo>
                      <a:pt x="70509" y="36166"/>
                      <a:pt x="70485" y="36845"/>
                      <a:pt x="70449" y="37499"/>
                    </a:cubicBezTo>
                    <a:lnTo>
                      <a:pt x="70949" y="37523"/>
                    </a:lnTo>
                    <a:cubicBezTo>
                      <a:pt x="70985" y="36856"/>
                      <a:pt x="71009" y="36178"/>
                      <a:pt x="71009" y="35499"/>
                    </a:cubicBezTo>
                    <a:lnTo>
                      <a:pt x="71009" y="35428"/>
                    </a:lnTo>
                    <a:close/>
                    <a:moveTo>
                      <a:pt x="0" y="35547"/>
                    </a:moveTo>
                    <a:cubicBezTo>
                      <a:pt x="0" y="36214"/>
                      <a:pt x="24" y="36892"/>
                      <a:pt x="60" y="37571"/>
                    </a:cubicBezTo>
                    <a:lnTo>
                      <a:pt x="560" y="37535"/>
                    </a:lnTo>
                    <a:cubicBezTo>
                      <a:pt x="524" y="36880"/>
                      <a:pt x="512" y="36202"/>
                      <a:pt x="500" y="35547"/>
                    </a:cubicBezTo>
                    <a:close/>
                    <a:moveTo>
                      <a:pt x="70283" y="39488"/>
                    </a:moveTo>
                    <a:cubicBezTo>
                      <a:pt x="70199" y="40154"/>
                      <a:pt x="70104" y="40821"/>
                      <a:pt x="69997" y="41464"/>
                    </a:cubicBezTo>
                    <a:lnTo>
                      <a:pt x="70497" y="41559"/>
                    </a:lnTo>
                    <a:cubicBezTo>
                      <a:pt x="70604" y="40893"/>
                      <a:pt x="70699" y="40214"/>
                      <a:pt x="70783" y="39547"/>
                    </a:cubicBezTo>
                    <a:lnTo>
                      <a:pt x="70283" y="39488"/>
                    </a:lnTo>
                    <a:close/>
                    <a:moveTo>
                      <a:pt x="738" y="39535"/>
                    </a:moveTo>
                    <a:lnTo>
                      <a:pt x="238" y="39583"/>
                    </a:lnTo>
                    <a:cubicBezTo>
                      <a:pt x="310" y="40262"/>
                      <a:pt x="405" y="40928"/>
                      <a:pt x="524" y="41595"/>
                    </a:cubicBezTo>
                    <a:lnTo>
                      <a:pt x="1024" y="41512"/>
                    </a:lnTo>
                    <a:cubicBezTo>
                      <a:pt x="905" y="40857"/>
                      <a:pt x="810" y="40190"/>
                      <a:pt x="738" y="39535"/>
                    </a:cubicBezTo>
                    <a:close/>
                    <a:moveTo>
                      <a:pt x="69604" y="43429"/>
                    </a:moveTo>
                    <a:cubicBezTo>
                      <a:pt x="69449" y="44072"/>
                      <a:pt x="69283" y="44726"/>
                      <a:pt x="69092" y="45357"/>
                    </a:cubicBezTo>
                    <a:lnTo>
                      <a:pt x="69580" y="45500"/>
                    </a:lnTo>
                    <a:cubicBezTo>
                      <a:pt x="69771" y="44857"/>
                      <a:pt x="69937" y="44203"/>
                      <a:pt x="70092" y="43548"/>
                    </a:cubicBezTo>
                    <a:lnTo>
                      <a:pt x="69604" y="43429"/>
                    </a:lnTo>
                    <a:close/>
                    <a:moveTo>
                      <a:pt x="1417" y="43464"/>
                    </a:moveTo>
                    <a:lnTo>
                      <a:pt x="929" y="43583"/>
                    </a:lnTo>
                    <a:cubicBezTo>
                      <a:pt x="1084" y="44238"/>
                      <a:pt x="1250" y="44893"/>
                      <a:pt x="1441" y="45536"/>
                    </a:cubicBezTo>
                    <a:lnTo>
                      <a:pt x="1929" y="45393"/>
                    </a:lnTo>
                    <a:cubicBezTo>
                      <a:pt x="1738" y="44762"/>
                      <a:pt x="1572" y="44107"/>
                      <a:pt x="1417" y="43464"/>
                    </a:cubicBezTo>
                    <a:close/>
                    <a:moveTo>
                      <a:pt x="68485" y="47262"/>
                    </a:moveTo>
                    <a:cubicBezTo>
                      <a:pt x="68259" y="47882"/>
                      <a:pt x="68009" y="48513"/>
                      <a:pt x="67747" y="49132"/>
                    </a:cubicBezTo>
                    <a:lnTo>
                      <a:pt x="68211" y="49322"/>
                    </a:lnTo>
                    <a:cubicBezTo>
                      <a:pt x="68473" y="48703"/>
                      <a:pt x="68723" y="48060"/>
                      <a:pt x="68949" y="47429"/>
                    </a:cubicBezTo>
                    <a:lnTo>
                      <a:pt x="68485" y="47262"/>
                    </a:lnTo>
                    <a:close/>
                    <a:moveTo>
                      <a:pt x="2548" y="47298"/>
                    </a:moveTo>
                    <a:lnTo>
                      <a:pt x="2072" y="47465"/>
                    </a:lnTo>
                    <a:cubicBezTo>
                      <a:pt x="2298" y="48096"/>
                      <a:pt x="2548" y="48739"/>
                      <a:pt x="2810" y="49358"/>
                    </a:cubicBezTo>
                    <a:lnTo>
                      <a:pt x="3274" y="49156"/>
                    </a:lnTo>
                    <a:cubicBezTo>
                      <a:pt x="3012" y="48548"/>
                      <a:pt x="2762" y="47917"/>
                      <a:pt x="2548" y="47298"/>
                    </a:cubicBezTo>
                    <a:close/>
                    <a:moveTo>
                      <a:pt x="66925" y="50942"/>
                    </a:moveTo>
                    <a:cubicBezTo>
                      <a:pt x="66627" y="51537"/>
                      <a:pt x="66318" y="52132"/>
                      <a:pt x="65985" y="52716"/>
                    </a:cubicBezTo>
                    <a:lnTo>
                      <a:pt x="66425" y="52966"/>
                    </a:lnTo>
                    <a:cubicBezTo>
                      <a:pt x="66758" y="52382"/>
                      <a:pt x="67080" y="51775"/>
                      <a:pt x="67366" y="51168"/>
                    </a:cubicBezTo>
                    <a:lnTo>
                      <a:pt x="66925" y="50942"/>
                    </a:lnTo>
                    <a:close/>
                    <a:moveTo>
                      <a:pt x="4096" y="50965"/>
                    </a:moveTo>
                    <a:lnTo>
                      <a:pt x="3643" y="51192"/>
                    </a:lnTo>
                    <a:cubicBezTo>
                      <a:pt x="3941" y="51799"/>
                      <a:pt x="4262" y="52394"/>
                      <a:pt x="4596" y="52977"/>
                    </a:cubicBezTo>
                    <a:lnTo>
                      <a:pt x="5036" y="52727"/>
                    </a:lnTo>
                    <a:cubicBezTo>
                      <a:pt x="4703" y="52156"/>
                      <a:pt x="4393" y="51561"/>
                      <a:pt x="4096" y="50965"/>
                    </a:cubicBezTo>
                    <a:close/>
                    <a:moveTo>
                      <a:pt x="64949" y="54430"/>
                    </a:moveTo>
                    <a:cubicBezTo>
                      <a:pt x="64591" y="54990"/>
                      <a:pt x="64210" y="55537"/>
                      <a:pt x="63818" y="56073"/>
                    </a:cubicBezTo>
                    <a:lnTo>
                      <a:pt x="64222" y="56371"/>
                    </a:lnTo>
                    <a:cubicBezTo>
                      <a:pt x="64627" y="55835"/>
                      <a:pt x="65008" y="55263"/>
                      <a:pt x="65377" y="54704"/>
                    </a:cubicBezTo>
                    <a:lnTo>
                      <a:pt x="64949" y="54430"/>
                    </a:lnTo>
                    <a:close/>
                    <a:moveTo>
                      <a:pt x="6072" y="54442"/>
                    </a:moveTo>
                    <a:lnTo>
                      <a:pt x="5644" y="54716"/>
                    </a:lnTo>
                    <a:cubicBezTo>
                      <a:pt x="6013" y="55275"/>
                      <a:pt x="6394" y="55847"/>
                      <a:pt x="6787" y="56383"/>
                    </a:cubicBezTo>
                    <a:lnTo>
                      <a:pt x="7203" y="56085"/>
                    </a:lnTo>
                    <a:cubicBezTo>
                      <a:pt x="6810" y="55549"/>
                      <a:pt x="6429" y="55002"/>
                      <a:pt x="6072" y="54442"/>
                    </a:cubicBezTo>
                    <a:close/>
                    <a:moveTo>
                      <a:pt x="8418" y="57669"/>
                    </a:moveTo>
                    <a:lnTo>
                      <a:pt x="8025" y="57990"/>
                    </a:lnTo>
                    <a:cubicBezTo>
                      <a:pt x="8453" y="58514"/>
                      <a:pt x="8906" y="59026"/>
                      <a:pt x="9358" y="59514"/>
                    </a:cubicBezTo>
                    <a:lnTo>
                      <a:pt x="9727" y="59181"/>
                    </a:lnTo>
                    <a:cubicBezTo>
                      <a:pt x="9275" y="58692"/>
                      <a:pt x="8834" y="58180"/>
                      <a:pt x="8418" y="57669"/>
                    </a:cubicBezTo>
                    <a:close/>
                    <a:moveTo>
                      <a:pt x="62603" y="57657"/>
                    </a:moveTo>
                    <a:cubicBezTo>
                      <a:pt x="62175" y="58169"/>
                      <a:pt x="61734" y="58681"/>
                      <a:pt x="61282" y="59169"/>
                    </a:cubicBezTo>
                    <a:lnTo>
                      <a:pt x="61663" y="59514"/>
                    </a:lnTo>
                    <a:cubicBezTo>
                      <a:pt x="62115" y="59014"/>
                      <a:pt x="62556" y="58502"/>
                      <a:pt x="62984" y="57978"/>
                    </a:cubicBezTo>
                    <a:lnTo>
                      <a:pt x="62603" y="57657"/>
                    </a:lnTo>
                    <a:close/>
                    <a:moveTo>
                      <a:pt x="59889" y="60597"/>
                    </a:moveTo>
                    <a:cubicBezTo>
                      <a:pt x="59412" y="61062"/>
                      <a:pt x="58924" y="61514"/>
                      <a:pt x="58424" y="61955"/>
                    </a:cubicBezTo>
                    <a:lnTo>
                      <a:pt x="58757" y="62336"/>
                    </a:lnTo>
                    <a:cubicBezTo>
                      <a:pt x="59257" y="61895"/>
                      <a:pt x="59758" y="61431"/>
                      <a:pt x="60246" y="60967"/>
                    </a:cubicBezTo>
                    <a:lnTo>
                      <a:pt x="59889" y="60597"/>
                    </a:lnTo>
                    <a:close/>
                    <a:moveTo>
                      <a:pt x="11120" y="60609"/>
                    </a:moveTo>
                    <a:lnTo>
                      <a:pt x="10775" y="60967"/>
                    </a:lnTo>
                    <a:cubicBezTo>
                      <a:pt x="11251" y="61443"/>
                      <a:pt x="11752" y="61907"/>
                      <a:pt x="12263" y="62348"/>
                    </a:cubicBezTo>
                    <a:lnTo>
                      <a:pt x="12597" y="61967"/>
                    </a:lnTo>
                    <a:cubicBezTo>
                      <a:pt x="12097" y="61526"/>
                      <a:pt x="11597" y="61074"/>
                      <a:pt x="11120" y="60609"/>
                    </a:cubicBezTo>
                    <a:close/>
                    <a:moveTo>
                      <a:pt x="56876" y="63217"/>
                    </a:moveTo>
                    <a:cubicBezTo>
                      <a:pt x="56352" y="63622"/>
                      <a:pt x="55805" y="64015"/>
                      <a:pt x="55257" y="64396"/>
                    </a:cubicBezTo>
                    <a:lnTo>
                      <a:pt x="55543" y="64812"/>
                    </a:lnTo>
                    <a:cubicBezTo>
                      <a:pt x="56102" y="64431"/>
                      <a:pt x="56650" y="64026"/>
                      <a:pt x="57186" y="63622"/>
                    </a:cubicBezTo>
                    <a:lnTo>
                      <a:pt x="56876" y="63217"/>
                    </a:lnTo>
                    <a:close/>
                    <a:moveTo>
                      <a:pt x="14145" y="63229"/>
                    </a:moveTo>
                    <a:lnTo>
                      <a:pt x="13835" y="63622"/>
                    </a:lnTo>
                    <a:cubicBezTo>
                      <a:pt x="14371" y="64038"/>
                      <a:pt x="14919" y="64443"/>
                      <a:pt x="15478" y="64824"/>
                    </a:cubicBezTo>
                    <a:lnTo>
                      <a:pt x="15764" y="64407"/>
                    </a:lnTo>
                    <a:cubicBezTo>
                      <a:pt x="15216" y="64026"/>
                      <a:pt x="14669" y="63634"/>
                      <a:pt x="14145" y="63229"/>
                    </a:cubicBezTo>
                    <a:close/>
                    <a:moveTo>
                      <a:pt x="53578" y="65479"/>
                    </a:moveTo>
                    <a:cubicBezTo>
                      <a:pt x="53019" y="65824"/>
                      <a:pt x="52435" y="66146"/>
                      <a:pt x="51840" y="66455"/>
                    </a:cubicBezTo>
                    <a:lnTo>
                      <a:pt x="52078" y="66908"/>
                    </a:lnTo>
                    <a:cubicBezTo>
                      <a:pt x="52673" y="66586"/>
                      <a:pt x="53269" y="66253"/>
                      <a:pt x="53840" y="65908"/>
                    </a:cubicBezTo>
                    <a:lnTo>
                      <a:pt x="53578" y="65479"/>
                    </a:lnTo>
                    <a:close/>
                    <a:moveTo>
                      <a:pt x="17443" y="65491"/>
                    </a:moveTo>
                    <a:lnTo>
                      <a:pt x="17181" y="65920"/>
                    </a:lnTo>
                    <a:cubicBezTo>
                      <a:pt x="17764" y="66265"/>
                      <a:pt x="18348" y="66598"/>
                      <a:pt x="18943" y="66920"/>
                    </a:cubicBezTo>
                    <a:lnTo>
                      <a:pt x="19181" y="66467"/>
                    </a:lnTo>
                    <a:cubicBezTo>
                      <a:pt x="18598" y="66158"/>
                      <a:pt x="18014" y="65824"/>
                      <a:pt x="17443" y="65491"/>
                    </a:cubicBezTo>
                    <a:close/>
                    <a:moveTo>
                      <a:pt x="50054" y="67336"/>
                    </a:moveTo>
                    <a:cubicBezTo>
                      <a:pt x="49459" y="67622"/>
                      <a:pt x="48840" y="67884"/>
                      <a:pt x="48220" y="68122"/>
                    </a:cubicBezTo>
                    <a:lnTo>
                      <a:pt x="48399" y="68587"/>
                    </a:lnTo>
                    <a:cubicBezTo>
                      <a:pt x="49030" y="68348"/>
                      <a:pt x="49649" y="68075"/>
                      <a:pt x="50268" y="67801"/>
                    </a:cubicBezTo>
                    <a:lnTo>
                      <a:pt x="50054" y="67336"/>
                    </a:lnTo>
                    <a:close/>
                    <a:moveTo>
                      <a:pt x="20979" y="67348"/>
                    </a:moveTo>
                    <a:lnTo>
                      <a:pt x="20765" y="67813"/>
                    </a:lnTo>
                    <a:cubicBezTo>
                      <a:pt x="21384" y="68086"/>
                      <a:pt x="22015" y="68360"/>
                      <a:pt x="22646" y="68598"/>
                    </a:cubicBezTo>
                    <a:lnTo>
                      <a:pt x="22824" y="68134"/>
                    </a:lnTo>
                    <a:cubicBezTo>
                      <a:pt x="22205" y="67896"/>
                      <a:pt x="21586" y="67634"/>
                      <a:pt x="20979" y="67348"/>
                    </a:cubicBezTo>
                    <a:close/>
                    <a:moveTo>
                      <a:pt x="46339" y="68789"/>
                    </a:moveTo>
                    <a:cubicBezTo>
                      <a:pt x="45708" y="68991"/>
                      <a:pt x="45065" y="69182"/>
                      <a:pt x="44422" y="69360"/>
                    </a:cubicBezTo>
                    <a:lnTo>
                      <a:pt x="44541" y="69837"/>
                    </a:lnTo>
                    <a:cubicBezTo>
                      <a:pt x="45196" y="69670"/>
                      <a:pt x="45851" y="69480"/>
                      <a:pt x="46494" y="69265"/>
                    </a:cubicBezTo>
                    <a:lnTo>
                      <a:pt x="46339" y="68789"/>
                    </a:lnTo>
                    <a:close/>
                    <a:moveTo>
                      <a:pt x="24706" y="68801"/>
                    </a:moveTo>
                    <a:lnTo>
                      <a:pt x="24551" y="69277"/>
                    </a:lnTo>
                    <a:cubicBezTo>
                      <a:pt x="25194" y="69491"/>
                      <a:pt x="25849" y="69682"/>
                      <a:pt x="26503" y="69849"/>
                    </a:cubicBezTo>
                    <a:lnTo>
                      <a:pt x="26622" y="69360"/>
                    </a:lnTo>
                    <a:cubicBezTo>
                      <a:pt x="25991" y="69194"/>
                      <a:pt x="25337" y="69003"/>
                      <a:pt x="24706" y="68801"/>
                    </a:cubicBezTo>
                    <a:close/>
                    <a:moveTo>
                      <a:pt x="28575" y="69813"/>
                    </a:moveTo>
                    <a:lnTo>
                      <a:pt x="28480" y="70313"/>
                    </a:lnTo>
                    <a:cubicBezTo>
                      <a:pt x="29135" y="70444"/>
                      <a:pt x="29801" y="70551"/>
                      <a:pt x="30468" y="70646"/>
                    </a:cubicBezTo>
                    <a:lnTo>
                      <a:pt x="30540" y="70146"/>
                    </a:lnTo>
                    <a:cubicBezTo>
                      <a:pt x="29885" y="70063"/>
                      <a:pt x="29218" y="69944"/>
                      <a:pt x="28575" y="69813"/>
                    </a:cubicBezTo>
                    <a:close/>
                    <a:moveTo>
                      <a:pt x="42470" y="69801"/>
                    </a:moveTo>
                    <a:cubicBezTo>
                      <a:pt x="41827" y="69932"/>
                      <a:pt x="41160" y="70051"/>
                      <a:pt x="40505" y="70146"/>
                    </a:cubicBezTo>
                    <a:lnTo>
                      <a:pt x="40577" y="70646"/>
                    </a:lnTo>
                    <a:cubicBezTo>
                      <a:pt x="41243" y="70551"/>
                      <a:pt x="41910" y="70432"/>
                      <a:pt x="42577" y="70301"/>
                    </a:cubicBezTo>
                    <a:lnTo>
                      <a:pt x="42470" y="69801"/>
                    </a:lnTo>
                    <a:close/>
                    <a:moveTo>
                      <a:pt x="32528" y="70372"/>
                    </a:moveTo>
                    <a:lnTo>
                      <a:pt x="32492" y="70873"/>
                    </a:lnTo>
                    <a:cubicBezTo>
                      <a:pt x="33159" y="70932"/>
                      <a:pt x="33838" y="70968"/>
                      <a:pt x="34516" y="70992"/>
                    </a:cubicBezTo>
                    <a:lnTo>
                      <a:pt x="34528" y="70492"/>
                    </a:lnTo>
                    <a:cubicBezTo>
                      <a:pt x="33861" y="70468"/>
                      <a:pt x="33183" y="70432"/>
                      <a:pt x="32528" y="70372"/>
                    </a:cubicBezTo>
                    <a:close/>
                    <a:moveTo>
                      <a:pt x="38517" y="70372"/>
                    </a:moveTo>
                    <a:cubicBezTo>
                      <a:pt x="37862" y="70432"/>
                      <a:pt x="37183" y="70468"/>
                      <a:pt x="36528" y="70480"/>
                    </a:cubicBezTo>
                    <a:lnTo>
                      <a:pt x="36540" y="70992"/>
                    </a:lnTo>
                    <a:cubicBezTo>
                      <a:pt x="37207" y="70968"/>
                      <a:pt x="37898" y="70932"/>
                      <a:pt x="38564" y="70873"/>
                    </a:cubicBezTo>
                    <a:lnTo>
                      <a:pt x="38517" y="70372"/>
                    </a:ln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37" name="Google Shape;1537;p34"/>
              <p:cNvSpPr/>
              <p:nvPr/>
            </p:nvSpPr>
            <p:spPr>
              <a:xfrm>
                <a:off x="4971750" y="3202400"/>
                <a:ext cx="114025" cy="114025"/>
              </a:xfrm>
              <a:custGeom>
                <a:avLst/>
                <a:gdLst/>
                <a:ahLst/>
                <a:cxnLst/>
                <a:rect l="l" t="t" r="r" b="b"/>
                <a:pathLst>
                  <a:path w="4561" h="4561" extrusionOk="0">
                    <a:moveTo>
                      <a:pt x="2286" y="0"/>
                    </a:moveTo>
                    <a:cubicBezTo>
                      <a:pt x="1024" y="0"/>
                      <a:pt x="0" y="1024"/>
                      <a:pt x="0" y="2274"/>
                    </a:cubicBezTo>
                    <a:cubicBezTo>
                      <a:pt x="0" y="3536"/>
                      <a:pt x="1024" y="4560"/>
                      <a:pt x="2286" y="4560"/>
                    </a:cubicBezTo>
                    <a:cubicBezTo>
                      <a:pt x="3536" y="4560"/>
                      <a:pt x="4560" y="3536"/>
                      <a:pt x="4560" y="2274"/>
                    </a:cubicBezTo>
                    <a:cubicBezTo>
                      <a:pt x="4560" y="1024"/>
                      <a:pt x="3536" y="0"/>
                      <a:pt x="2286" y="0"/>
                    </a:cubicBez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40" name="Google Shape;1540;p34"/>
              <p:cNvSpPr/>
              <p:nvPr/>
            </p:nvSpPr>
            <p:spPr>
              <a:xfrm>
                <a:off x="5245300" y="2774375"/>
                <a:ext cx="375050" cy="25"/>
              </a:xfrm>
              <a:custGeom>
                <a:avLst/>
                <a:gdLst/>
                <a:ahLst/>
                <a:cxnLst/>
                <a:rect l="l" t="t" r="r" b="b"/>
                <a:pathLst>
                  <a:path w="15002" h="1" fill="none" extrusionOk="0">
                    <a:moveTo>
                      <a:pt x="0" y="0"/>
                    </a:moveTo>
                    <a:lnTo>
                      <a:pt x="15002" y="0"/>
                    </a:lnTo>
                  </a:path>
                </a:pathLst>
              </a:custGeom>
              <a:noFill/>
              <a:ln w="247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41" name="Google Shape;1541;p34"/>
              <p:cNvSpPr/>
              <p:nvPr/>
            </p:nvSpPr>
            <p:spPr>
              <a:xfrm>
                <a:off x="5563175" y="2708000"/>
                <a:ext cx="114025" cy="114025"/>
              </a:xfrm>
              <a:custGeom>
                <a:avLst/>
                <a:gdLst/>
                <a:ahLst/>
                <a:cxnLst/>
                <a:rect l="l" t="t" r="r" b="b"/>
                <a:pathLst>
                  <a:path w="4561" h="4561" extrusionOk="0">
                    <a:moveTo>
                      <a:pt x="2287" y="0"/>
                    </a:moveTo>
                    <a:cubicBezTo>
                      <a:pt x="1025" y="0"/>
                      <a:pt x="1" y="1024"/>
                      <a:pt x="1" y="2274"/>
                    </a:cubicBezTo>
                    <a:cubicBezTo>
                      <a:pt x="1" y="3536"/>
                      <a:pt x="1025" y="4560"/>
                      <a:pt x="2287" y="4560"/>
                    </a:cubicBezTo>
                    <a:cubicBezTo>
                      <a:pt x="3549" y="4560"/>
                      <a:pt x="4561" y="3536"/>
                      <a:pt x="4561" y="2274"/>
                    </a:cubicBezTo>
                    <a:cubicBezTo>
                      <a:pt x="4561" y="1024"/>
                      <a:pt x="3549" y="0"/>
                      <a:pt x="2287" y="0"/>
                    </a:cubicBez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42" name="Google Shape;1542;p34"/>
              <p:cNvSpPr/>
              <p:nvPr/>
            </p:nvSpPr>
            <p:spPr>
              <a:xfrm>
                <a:off x="3901075" y="2091850"/>
                <a:ext cx="1346025" cy="1346300"/>
              </a:xfrm>
              <a:custGeom>
                <a:avLst/>
                <a:gdLst/>
                <a:ahLst/>
                <a:cxnLst/>
                <a:rect l="l" t="t" r="r" b="b"/>
                <a:pathLst>
                  <a:path w="53841" h="53852" extrusionOk="0">
                    <a:moveTo>
                      <a:pt x="26920" y="0"/>
                    </a:moveTo>
                    <a:cubicBezTo>
                      <a:pt x="12050" y="0"/>
                      <a:pt x="0" y="12049"/>
                      <a:pt x="0" y="26920"/>
                    </a:cubicBezTo>
                    <a:cubicBezTo>
                      <a:pt x="0" y="41791"/>
                      <a:pt x="12050" y="53852"/>
                      <a:pt x="26920" y="53852"/>
                    </a:cubicBezTo>
                    <a:cubicBezTo>
                      <a:pt x="41791" y="53852"/>
                      <a:pt x="53841" y="41791"/>
                      <a:pt x="53841" y="26920"/>
                    </a:cubicBezTo>
                    <a:cubicBezTo>
                      <a:pt x="53841" y="12049"/>
                      <a:pt x="41791" y="0"/>
                      <a:pt x="26920" y="0"/>
                    </a:cubicBezTo>
                    <a:close/>
                  </a:path>
                </a:pathLst>
              </a:custGeom>
              <a:solidFill>
                <a:schemeClr val="lt2"/>
              </a:solidFill>
              <a:ln w="23825" cap="flat" cmpd="sng">
                <a:solidFill>
                  <a:srgbClr val="000000"/>
                </a:solidFill>
                <a:prstDash val="solid"/>
                <a:miter lim="11906"/>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nvGrpSpPr>
              <p:cNvPr id="1543" name="Google Shape;1543;p34"/>
              <p:cNvGrpSpPr/>
              <p:nvPr/>
            </p:nvGrpSpPr>
            <p:grpSpPr>
              <a:xfrm>
                <a:off x="4076100" y="2222500"/>
                <a:ext cx="995975" cy="1085000"/>
                <a:chOff x="4076100" y="2222500"/>
                <a:chExt cx="995975" cy="1085000"/>
              </a:xfrm>
            </p:grpSpPr>
            <p:grpSp>
              <p:nvGrpSpPr>
                <p:cNvPr id="1544" name="Google Shape;1544;p34"/>
                <p:cNvGrpSpPr/>
                <p:nvPr/>
              </p:nvGrpSpPr>
              <p:grpSpPr>
                <a:xfrm>
                  <a:off x="4076100" y="2222500"/>
                  <a:ext cx="476875" cy="1085000"/>
                  <a:chOff x="4076100" y="2222500"/>
                  <a:chExt cx="476875" cy="1085000"/>
                </a:xfrm>
              </p:grpSpPr>
              <p:sp>
                <p:nvSpPr>
                  <p:cNvPr id="1545" name="Google Shape;1545;p34"/>
                  <p:cNvSpPr/>
                  <p:nvPr/>
                </p:nvSpPr>
                <p:spPr>
                  <a:xfrm>
                    <a:off x="4076100" y="2222500"/>
                    <a:ext cx="476875" cy="1085000"/>
                  </a:xfrm>
                  <a:custGeom>
                    <a:avLst/>
                    <a:gdLst/>
                    <a:ahLst/>
                    <a:cxnLst/>
                    <a:rect l="l" t="t" r="r" b="b"/>
                    <a:pathLst>
                      <a:path w="19075" h="43400" extrusionOk="0">
                        <a:moveTo>
                          <a:pt x="16598" y="1"/>
                        </a:moveTo>
                        <a:cubicBezTo>
                          <a:pt x="15228" y="1"/>
                          <a:pt x="14574" y="775"/>
                          <a:pt x="14300" y="1906"/>
                        </a:cubicBezTo>
                        <a:cubicBezTo>
                          <a:pt x="14062" y="1870"/>
                          <a:pt x="13823" y="1846"/>
                          <a:pt x="13573" y="1846"/>
                        </a:cubicBezTo>
                        <a:cubicBezTo>
                          <a:pt x="10906" y="1846"/>
                          <a:pt x="8740" y="4013"/>
                          <a:pt x="8740" y="6680"/>
                        </a:cubicBezTo>
                        <a:cubicBezTo>
                          <a:pt x="8740" y="6823"/>
                          <a:pt x="8740" y="6954"/>
                          <a:pt x="8751" y="7073"/>
                        </a:cubicBezTo>
                        <a:cubicBezTo>
                          <a:pt x="8144" y="6823"/>
                          <a:pt x="7466" y="6680"/>
                          <a:pt x="6763" y="6680"/>
                        </a:cubicBezTo>
                        <a:cubicBezTo>
                          <a:pt x="3846" y="6680"/>
                          <a:pt x="1477" y="9050"/>
                          <a:pt x="1477" y="11967"/>
                        </a:cubicBezTo>
                        <a:cubicBezTo>
                          <a:pt x="1477" y="12895"/>
                          <a:pt x="1715" y="13776"/>
                          <a:pt x="2143" y="14527"/>
                        </a:cubicBezTo>
                        <a:cubicBezTo>
                          <a:pt x="834" y="15562"/>
                          <a:pt x="0" y="17170"/>
                          <a:pt x="0" y="18956"/>
                        </a:cubicBezTo>
                        <a:cubicBezTo>
                          <a:pt x="0" y="20980"/>
                          <a:pt x="1060" y="22742"/>
                          <a:pt x="2655" y="23754"/>
                        </a:cubicBezTo>
                        <a:cubicBezTo>
                          <a:pt x="1917" y="24659"/>
                          <a:pt x="1477" y="25814"/>
                          <a:pt x="1477" y="27076"/>
                        </a:cubicBezTo>
                        <a:cubicBezTo>
                          <a:pt x="1477" y="29112"/>
                          <a:pt x="2644" y="30886"/>
                          <a:pt x="4346" y="31767"/>
                        </a:cubicBezTo>
                        <a:cubicBezTo>
                          <a:pt x="4322" y="31957"/>
                          <a:pt x="4310" y="32160"/>
                          <a:pt x="4310" y="32350"/>
                        </a:cubicBezTo>
                        <a:cubicBezTo>
                          <a:pt x="4310" y="34815"/>
                          <a:pt x="5977" y="36863"/>
                          <a:pt x="8251" y="37458"/>
                        </a:cubicBezTo>
                        <a:cubicBezTo>
                          <a:pt x="8918" y="39339"/>
                          <a:pt x="10704" y="40696"/>
                          <a:pt x="12811" y="40696"/>
                        </a:cubicBezTo>
                        <a:cubicBezTo>
                          <a:pt x="13276" y="40696"/>
                          <a:pt x="13728" y="40625"/>
                          <a:pt x="14157" y="40506"/>
                        </a:cubicBezTo>
                        <a:cubicBezTo>
                          <a:pt x="14264" y="42149"/>
                          <a:pt x="14847" y="43399"/>
                          <a:pt x="16598" y="43399"/>
                        </a:cubicBezTo>
                        <a:cubicBezTo>
                          <a:pt x="19067" y="43399"/>
                          <a:pt x="19039" y="41268"/>
                          <a:pt x="19074" y="41268"/>
                        </a:cubicBezTo>
                        <a:cubicBezTo>
                          <a:pt x="19074" y="41268"/>
                          <a:pt x="19074" y="41268"/>
                          <a:pt x="19074" y="41268"/>
                        </a:cubicBezTo>
                        <a:cubicBezTo>
                          <a:pt x="19074" y="41268"/>
                          <a:pt x="19015" y="2323"/>
                          <a:pt x="18991" y="2323"/>
                        </a:cubicBezTo>
                        <a:cubicBezTo>
                          <a:pt x="18943" y="2013"/>
                          <a:pt x="18872" y="1727"/>
                          <a:pt x="18776" y="1465"/>
                        </a:cubicBezTo>
                        <a:cubicBezTo>
                          <a:pt x="18443" y="572"/>
                          <a:pt x="17788" y="1"/>
                          <a:pt x="16598"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nvGrpSpPr>
                  <p:cNvPr id="1546" name="Google Shape;1546;p34"/>
                  <p:cNvGrpSpPr/>
                  <p:nvPr/>
                </p:nvGrpSpPr>
                <p:grpSpPr>
                  <a:xfrm>
                    <a:off x="4129675" y="2371050"/>
                    <a:ext cx="422100" cy="812925"/>
                    <a:chOff x="4129675" y="2371050"/>
                    <a:chExt cx="422100" cy="812925"/>
                  </a:xfrm>
                </p:grpSpPr>
                <p:sp>
                  <p:nvSpPr>
                    <p:cNvPr id="1547" name="Google Shape;1547;p34"/>
                    <p:cNvSpPr/>
                    <p:nvPr/>
                  </p:nvSpPr>
                  <p:spPr>
                    <a:xfrm>
                      <a:off x="4355000" y="2516900"/>
                      <a:ext cx="196775" cy="247975"/>
                    </a:xfrm>
                    <a:custGeom>
                      <a:avLst/>
                      <a:gdLst/>
                      <a:ahLst/>
                      <a:cxnLst/>
                      <a:rect l="l" t="t" r="r" b="b"/>
                      <a:pathLst>
                        <a:path w="7871" h="9919" fill="none" extrusionOk="0">
                          <a:moveTo>
                            <a:pt x="7871" y="0"/>
                          </a:moveTo>
                          <a:cubicBezTo>
                            <a:pt x="7871" y="0"/>
                            <a:pt x="0" y="477"/>
                            <a:pt x="2203" y="991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48" name="Google Shape;1548;p34"/>
                    <p:cNvSpPr/>
                    <p:nvPr/>
                  </p:nvSpPr>
                  <p:spPr>
                    <a:xfrm>
                      <a:off x="4422875" y="2371050"/>
                      <a:ext cx="128300" cy="121175"/>
                    </a:xfrm>
                    <a:custGeom>
                      <a:avLst/>
                      <a:gdLst/>
                      <a:ahLst/>
                      <a:cxnLst/>
                      <a:rect l="l" t="t" r="r" b="b"/>
                      <a:pathLst>
                        <a:path w="5132" h="4847" fill="none" extrusionOk="0">
                          <a:moveTo>
                            <a:pt x="0" y="1524"/>
                          </a:moveTo>
                          <a:cubicBezTo>
                            <a:pt x="0" y="1524"/>
                            <a:pt x="5132" y="0"/>
                            <a:pt x="5132" y="484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49" name="Google Shape;1549;p34"/>
                    <p:cNvSpPr/>
                    <p:nvPr/>
                  </p:nvSpPr>
                  <p:spPr>
                    <a:xfrm>
                      <a:off x="4294575" y="2389500"/>
                      <a:ext cx="42000" cy="102725"/>
                    </a:xfrm>
                    <a:custGeom>
                      <a:avLst/>
                      <a:gdLst/>
                      <a:ahLst/>
                      <a:cxnLst/>
                      <a:rect l="l" t="t" r="r" b="b"/>
                      <a:pathLst>
                        <a:path w="1680" h="4109" fill="none" extrusionOk="0">
                          <a:moveTo>
                            <a:pt x="1" y="0"/>
                          </a:moveTo>
                          <a:cubicBezTo>
                            <a:pt x="1" y="0"/>
                            <a:pt x="1" y="2334"/>
                            <a:pt x="1679" y="4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0" name="Google Shape;1550;p34"/>
                    <p:cNvSpPr/>
                    <p:nvPr/>
                  </p:nvSpPr>
                  <p:spPr>
                    <a:xfrm>
                      <a:off x="4129675" y="2529100"/>
                      <a:ext cx="250950" cy="72950"/>
                    </a:xfrm>
                    <a:custGeom>
                      <a:avLst/>
                      <a:gdLst/>
                      <a:ahLst/>
                      <a:cxnLst/>
                      <a:rect l="l" t="t" r="r" b="b"/>
                      <a:pathLst>
                        <a:path w="10038" h="2918" fill="none" extrusionOk="0">
                          <a:moveTo>
                            <a:pt x="0" y="2263"/>
                          </a:moveTo>
                          <a:cubicBezTo>
                            <a:pt x="2858" y="0"/>
                            <a:pt x="5632" y="2917"/>
                            <a:pt x="5632" y="2917"/>
                          </a:cubicBezTo>
                          <a:cubicBezTo>
                            <a:pt x="5632" y="2917"/>
                            <a:pt x="6227" y="322"/>
                            <a:pt x="10037" y="1405"/>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1" name="Google Shape;1551;p34"/>
                    <p:cNvSpPr/>
                    <p:nvPr/>
                  </p:nvSpPr>
                  <p:spPr>
                    <a:xfrm>
                      <a:off x="4183250" y="2786875"/>
                      <a:ext cx="132175" cy="244400"/>
                    </a:xfrm>
                    <a:custGeom>
                      <a:avLst/>
                      <a:gdLst/>
                      <a:ahLst/>
                      <a:cxnLst/>
                      <a:rect l="l" t="t" r="r" b="b"/>
                      <a:pathLst>
                        <a:path w="5287" h="9776" fill="none" extrusionOk="0">
                          <a:moveTo>
                            <a:pt x="24" y="9775"/>
                          </a:moveTo>
                          <a:cubicBezTo>
                            <a:pt x="24" y="9775"/>
                            <a:pt x="1" y="4894"/>
                            <a:pt x="3787" y="5370"/>
                          </a:cubicBezTo>
                          <a:cubicBezTo>
                            <a:pt x="3787" y="5370"/>
                            <a:pt x="1822" y="2691"/>
                            <a:pt x="5287"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2" name="Google Shape;1552;p34"/>
                    <p:cNvSpPr/>
                    <p:nvPr/>
                  </p:nvSpPr>
                  <p:spPr>
                    <a:xfrm>
                      <a:off x="4255875" y="3031250"/>
                      <a:ext cx="58675" cy="152725"/>
                    </a:xfrm>
                    <a:custGeom>
                      <a:avLst/>
                      <a:gdLst/>
                      <a:ahLst/>
                      <a:cxnLst/>
                      <a:rect l="l" t="t" r="r" b="b"/>
                      <a:pathLst>
                        <a:path w="2347" h="6109" fill="none" extrusionOk="0">
                          <a:moveTo>
                            <a:pt x="2346" y="0"/>
                          </a:moveTo>
                          <a:cubicBezTo>
                            <a:pt x="2346" y="0"/>
                            <a:pt x="1" y="2536"/>
                            <a:pt x="1549" y="6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3" name="Google Shape;1553;p34"/>
                    <p:cNvSpPr/>
                    <p:nvPr/>
                  </p:nvSpPr>
                  <p:spPr>
                    <a:xfrm>
                      <a:off x="4380600" y="3020525"/>
                      <a:ext cx="170575" cy="102425"/>
                    </a:xfrm>
                    <a:custGeom>
                      <a:avLst/>
                      <a:gdLst/>
                      <a:ahLst/>
                      <a:cxnLst/>
                      <a:rect l="l" t="t" r="r" b="b"/>
                      <a:pathLst>
                        <a:path w="6823" h="4097" fill="none" extrusionOk="0">
                          <a:moveTo>
                            <a:pt x="6823" y="429"/>
                          </a:moveTo>
                          <a:cubicBezTo>
                            <a:pt x="3227" y="1"/>
                            <a:pt x="1691" y="3489"/>
                            <a:pt x="1691" y="3489"/>
                          </a:cubicBezTo>
                          <a:cubicBezTo>
                            <a:pt x="1691" y="3489"/>
                            <a:pt x="739" y="3072"/>
                            <a:pt x="0" y="409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4" name="Google Shape;1554;p34"/>
                    <p:cNvSpPr/>
                    <p:nvPr/>
                  </p:nvSpPr>
                  <p:spPr>
                    <a:xfrm>
                      <a:off x="4249625" y="2682700"/>
                      <a:ext cx="150650" cy="84550"/>
                    </a:xfrm>
                    <a:custGeom>
                      <a:avLst/>
                      <a:gdLst/>
                      <a:ahLst/>
                      <a:cxnLst/>
                      <a:rect l="l" t="t" r="r" b="b"/>
                      <a:pathLst>
                        <a:path w="6026" h="3382" fill="none" extrusionOk="0">
                          <a:moveTo>
                            <a:pt x="6025" y="0"/>
                          </a:moveTo>
                          <a:cubicBezTo>
                            <a:pt x="6025" y="0"/>
                            <a:pt x="2394" y="3381"/>
                            <a:pt x="1"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55" name="Google Shape;1555;p34"/>
                    <p:cNvSpPr/>
                    <p:nvPr/>
                  </p:nvSpPr>
                  <p:spPr>
                    <a:xfrm>
                      <a:off x="4400250" y="2834800"/>
                      <a:ext cx="150925" cy="74425"/>
                    </a:xfrm>
                    <a:custGeom>
                      <a:avLst/>
                      <a:gdLst/>
                      <a:ahLst/>
                      <a:cxnLst/>
                      <a:rect l="l" t="t" r="r" b="b"/>
                      <a:pathLst>
                        <a:path w="6037" h="2977" fill="none" extrusionOk="0">
                          <a:moveTo>
                            <a:pt x="0" y="965"/>
                          </a:moveTo>
                          <a:cubicBezTo>
                            <a:pt x="0" y="965"/>
                            <a:pt x="3763" y="0"/>
                            <a:pt x="6037" y="2977"/>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grpSp>
            <p:grpSp>
              <p:nvGrpSpPr>
                <p:cNvPr id="1556" name="Google Shape;1556;p34"/>
                <p:cNvGrpSpPr/>
                <p:nvPr/>
              </p:nvGrpSpPr>
              <p:grpSpPr>
                <a:xfrm>
                  <a:off x="4595200" y="2222500"/>
                  <a:ext cx="476875" cy="1085000"/>
                  <a:chOff x="4595200" y="2222500"/>
                  <a:chExt cx="476875" cy="1085000"/>
                </a:xfrm>
              </p:grpSpPr>
              <p:sp>
                <p:nvSpPr>
                  <p:cNvPr id="1557" name="Google Shape;1557;p34"/>
                  <p:cNvSpPr/>
                  <p:nvPr/>
                </p:nvSpPr>
                <p:spPr>
                  <a:xfrm>
                    <a:off x="4595200" y="2222500"/>
                    <a:ext cx="476875" cy="1085000"/>
                  </a:xfrm>
                  <a:custGeom>
                    <a:avLst/>
                    <a:gdLst/>
                    <a:ahLst/>
                    <a:cxnLst/>
                    <a:rect l="l" t="t" r="r" b="b"/>
                    <a:pathLst>
                      <a:path w="19075" h="43400" extrusionOk="0">
                        <a:moveTo>
                          <a:pt x="2477" y="1"/>
                        </a:moveTo>
                        <a:cubicBezTo>
                          <a:pt x="1287" y="1"/>
                          <a:pt x="632" y="572"/>
                          <a:pt x="298" y="1465"/>
                        </a:cubicBezTo>
                        <a:cubicBezTo>
                          <a:pt x="203" y="1727"/>
                          <a:pt x="132" y="2013"/>
                          <a:pt x="84" y="2323"/>
                        </a:cubicBezTo>
                        <a:cubicBezTo>
                          <a:pt x="60" y="2323"/>
                          <a:pt x="1" y="41268"/>
                          <a:pt x="1" y="41268"/>
                        </a:cubicBezTo>
                        <a:cubicBezTo>
                          <a:pt x="1" y="41268"/>
                          <a:pt x="1" y="41268"/>
                          <a:pt x="1" y="41268"/>
                        </a:cubicBezTo>
                        <a:cubicBezTo>
                          <a:pt x="36" y="41268"/>
                          <a:pt x="8" y="43399"/>
                          <a:pt x="2477" y="43399"/>
                        </a:cubicBezTo>
                        <a:cubicBezTo>
                          <a:pt x="4228" y="43399"/>
                          <a:pt x="4811" y="42149"/>
                          <a:pt x="4918" y="40506"/>
                        </a:cubicBezTo>
                        <a:cubicBezTo>
                          <a:pt x="5347" y="40625"/>
                          <a:pt x="5799" y="40696"/>
                          <a:pt x="6264" y="40696"/>
                        </a:cubicBezTo>
                        <a:cubicBezTo>
                          <a:pt x="8371" y="40696"/>
                          <a:pt x="10157" y="39339"/>
                          <a:pt x="10824" y="37458"/>
                        </a:cubicBezTo>
                        <a:cubicBezTo>
                          <a:pt x="13098" y="36863"/>
                          <a:pt x="14765" y="34815"/>
                          <a:pt x="14765" y="32350"/>
                        </a:cubicBezTo>
                        <a:cubicBezTo>
                          <a:pt x="14765" y="32160"/>
                          <a:pt x="14753" y="31957"/>
                          <a:pt x="14729" y="31767"/>
                        </a:cubicBezTo>
                        <a:cubicBezTo>
                          <a:pt x="16431" y="30886"/>
                          <a:pt x="17598" y="29112"/>
                          <a:pt x="17598" y="27076"/>
                        </a:cubicBezTo>
                        <a:cubicBezTo>
                          <a:pt x="17598" y="25814"/>
                          <a:pt x="17158" y="24659"/>
                          <a:pt x="16420" y="23754"/>
                        </a:cubicBezTo>
                        <a:cubicBezTo>
                          <a:pt x="18015" y="22742"/>
                          <a:pt x="19075" y="20980"/>
                          <a:pt x="19075" y="18956"/>
                        </a:cubicBezTo>
                        <a:cubicBezTo>
                          <a:pt x="19075" y="17170"/>
                          <a:pt x="18241" y="15562"/>
                          <a:pt x="16932" y="14527"/>
                        </a:cubicBezTo>
                        <a:cubicBezTo>
                          <a:pt x="17360" y="13776"/>
                          <a:pt x="17598" y="12895"/>
                          <a:pt x="17598" y="11967"/>
                        </a:cubicBezTo>
                        <a:cubicBezTo>
                          <a:pt x="17598" y="9050"/>
                          <a:pt x="15229" y="6680"/>
                          <a:pt x="12312" y="6680"/>
                        </a:cubicBezTo>
                        <a:cubicBezTo>
                          <a:pt x="11609" y="6680"/>
                          <a:pt x="10931" y="6823"/>
                          <a:pt x="10324" y="7073"/>
                        </a:cubicBezTo>
                        <a:cubicBezTo>
                          <a:pt x="10335" y="6954"/>
                          <a:pt x="10335" y="6823"/>
                          <a:pt x="10335" y="6680"/>
                        </a:cubicBezTo>
                        <a:cubicBezTo>
                          <a:pt x="10335" y="4013"/>
                          <a:pt x="8169" y="1846"/>
                          <a:pt x="5502" y="1846"/>
                        </a:cubicBezTo>
                        <a:cubicBezTo>
                          <a:pt x="5252" y="1846"/>
                          <a:pt x="5013" y="1870"/>
                          <a:pt x="4775" y="1906"/>
                        </a:cubicBezTo>
                        <a:cubicBezTo>
                          <a:pt x="4501" y="775"/>
                          <a:pt x="3847" y="1"/>
                          <a:pt x="2477"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nvGrpSpPr>
                  <p:cNvPr id="1558" name="Google Shape;1558;p34"/>
                  <p:cNvGrpSpPr/>
                  <p:nvPr/>
                </p:nvGrpSpPr>
                <p:grpSpPr>
                  <a:xfrm>
                    <a:off x="4596400" y="2371050"/>
                    <a:ext cx="422100" cy="812925"/>
                    <a:chOff x="4596400" y="2371050"/>
                    <a:chExt cx="422100" cy="812925"/>
                  </a:xfrm>
                </p:grpSpPr>
                <p:sp>
                  <p:nvSpPr>
                    <p:cNvPr id="1559" name="Google Shape;1559;p34"/>
                    <p:cNvSpPr/>
                    <p:nvPr/>
                  </p:nvSpPr>
                  <p:spPr>
                    <a:xfrm>
                      <a:off x="4596400" y="2516900"/>
                      <a:ext cx="196775" cy="247975"/>
                    </a:xfrm>
                    <a:custGeom>
                      <a:avLst/>
                      <a:gdLst/>
                      <a:ahLst/>
                      <a:cxnLst/>
                      <a:rect l="l" t="t" r="r" b="b"/>
                      <a:pathLst>
                        <a:path w="7871" h="9919" fill="none" extrusionOk="0">
                          <a:moveTo>
                            <a:pt x="0" y="0"/>
                          </a:moveTo>
                          <a:cubicBezTo>
                            <a:pt x="0" y="0"/>
                            <a:pt x="7871" y="477"/>
                            <a:pt x="5668" y="991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0" name="Google Shape;1560;p34"/>
                    <p:cNvSpPr/>
                    <p:nvPr/>
                  </p:nvSpPr>
                  <p:spPr>
                    <a:xfrm>
                      <a:off x="4597000" y="2371050"/>
                      <a:ext cx="128300" cy="121175"/>
                    </a:xfrm>
                    <a:custGeom>
                      <a:avLst/>
                      <a:gdLst/>
                      <a:ahLst/>
                      <a:cxnLst/>
                      <a:rect l="l" t="t" r="r" b="b"/>
                      <a:pathLst>
                        <a:path w="5132" h="4847" fill="none" extrusionOk="0">
                          <a:moveTo>
                            <a:pt x="5132" y="1524"/>
                          </a:moveTo>
                          <a:cubicBezTo>
                            <a:pt x="5132" y="1524"/>
                            <a:pt x="0" y="0"/>
                            <a:pt x="0" y="484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1" name="Google Shape;1561;p34"/>
                    <p:cNvSpPr/>
                    <p:nvPr/>
                  </p:nvSpPr>
                  <p:spPr>
                    <a:xfrm>
                      <a:off x="4811600" y="2389500"/>
                      <a:ext cx="42000" cy="102725"/>
                    </a:xfrm>
                    <a:custGeom>
                      <a:avLst/>
                      <a:gdLst/>
                      <a:ahLst/>
                      <a:cxnLst/>
                      <a:rect l="l" t="t" r="r" b="b"/>
                      <a:pathLst>
                        <a:path w="1680" h="4109" fill="none" extrusionOk="0">
                          <a:moveTo>
                            <a:pt x="1679" y="0"/>
                          </a:moveTo>
                          <a:cubicBezTo>
                            <a:pt x="1679" y="0"/>
                            <a:pt x="1679" y="2334"/>
                            <a:pt x="1" y="4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2" name="Google Shape;1562;p34"/>
                    <p:cNvSpPr/>
                    <p:nvPr/>
                  </p:nvSpPr>
                  <p:spPr>
                    <a:xfrm>
                      <a:off x="4767550" y="2529100"/>
                      <a:ext cx="250950" cy="72950"/>
                    </a:xfrm>
                    <a:custGeom>
                      <a:avLst/>
                      <a:gdLst/>
                      <a:ahLst/>
                      <a:cxnLst/>
                      <a:rect l="l" t="t" r="r" b="b"/>
                      <a:pathLst>
                        <a:path w="10038" h="2918" fill="none" extrusionOk="0">
                          <a:moveTo>
                            <a:pt x="10038" y="2263"/>
                          </a:moveTo>
                          <a:cubicBezTo>
                            <a:pt x="7180" y="0"/>
                            <a:pt x="4406" y="2917"/>
                            <a:pt x="4406" y="2917"/>
                          </a:cubicBezTo>
                          <a:cubicBezTo>
                            <a:pt x="4406" y="2917"/>
                            <a:pt x="3811" y="322"/>
                            <a:pt x="1" y="1405"/>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3" name="Google Shape;1563;p34"/>
                    <p:cNvSpPr/>
                    <p:nvPr/>
                  </p:nvSpPr>
                  <p:spPr>
                    <a:xfrm>
                      <a:off x="4832750" y="2786875"/>
                      <a:ext cx="132175" cy="244400"/>
                    </a:xfrm>
                    <a:custGeom>
                      <a:avLst/>
                      <a:gdLst/>
                      <a:ahLst/>
                      <a:cxnLst/>
                      <a:rect l="l" t="t" r="r" b="b"/>
                      <a:pathLst>
                        <a:path w="5287" h="9776" fill="none" extrusionOk="0">
                          <a:moveTo>
                            <a:pt x="5263" y="9775"/>
                          </a:moveTo>
                          <a:cubicBezTo>
                            <a:pt x="5263" y="9775"/>
                            <a:pt x="5286" y="4894"/>
                            <a:pt x="1500" y="5370"/>
                          </a:cubicBezTo>
                          <a:cubicBezTo>
                            <a:pt x="1500" y="5370"/>
                            <a:pt x="3465" y="2691"/>
                            <a:pt x="0"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4" name="Google Shape;1564;p34"/>
                    <p:cNvSpPr/>
                    <p:nvPr/>
                  </p:nvSpPr>
                  <p:spPr>
                    <a:xfrm>
                      <a:off x="4833625" y="3031250"/>
                      <a:ext cx="58675" cy="152725"/>
                    </a:xfrm>
                    <a:custGeom>
                      <a:avLst/>
                      <a:gdLst/>
                      <a:ahLst/>
                      <a:cxnLst/>
                      <a:rect l="l" t="t" r="r" b="b"/>
                      <a:pathLst>
                        <a:path w="2347" h="6109" fill="none" extrusionOk="0">
                          <a:moveTo>
                            <a:pt x="1" y="0"/>
                          </a:moveTo>
                          <a:cubicBezTo>
                            <a:pt x="1" y="0"/>
                            <a:pt x="2346" y="2536"/>
                            <a:pt x="798" y="6108"/>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5" name="Google Shape;1565;p34"/>
                    <p:cNvSpPr/>
                    <p:nvPr/>
                  </p:nvSpPr>
                  <p:spPr>
                    <a:xfrm>
                      <a:off x="4597000" y="3020525"/>
                      <a:ext cx="170575" cy="102425"/>
                    </a:xfrm>
                    <a:custGeom>
                      <a:avLst/>
                      <a:gdLst/>
                      <a:ahLst/>
                      <a:cxnLst/>
                      <a:rect l="l" t="t" r="r" b="b"/>
                      <a:pathLst>
                        <a:path w="6823" h="4097" fill="none" extrusionOk="0">
                          <a:moveTo>
                            <a:pt x="0" y="429"/>
                          </a:moveTo>
                          <a:cubicBezTo>
                            <a:pt x="3596" y="1"/>
                            <a:pt x="5132" y="3489"/>
                            <a:pt x="5132" y="3489"/>
                          </a:cubicBezTo>
                          <a:cubicBezTo>
                            <a:pt x="5132" y="3489"/>
                            <a:pt x="6084" y="3072"/>
                            <a:pt x="6823" y="409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6" name="Google Shape;1566;p34"/>
                    <p:cNvSpPr/>
                    <p:nvPr/>
                  </p:nvSpPr>
                  <p:spPr>
                    <a:xfrm>
                      <a:off x="4747900" y="2682700"/>
                      <a:ext cx="150650" cy="84550"/>
                    </a:xfrm>
                    <a:custGeom>
                      <a:avLst/>
                      <a:gdLst/>
                      <a:ahLst/>
                      <a:cxnLst/>
                      <a:rect l="l" t="t" r="r" b="b"/>
                      <a:pathLst>
                        <a:path w="6026" h="3382" fill="none" extrusionOk="0">
                          <a:moveTo>
                            <a:pt x="1" y="0"/>
                          </a:moveTo>
                          <a:cubicBezTo>
                            <a:pt x="1" y="0"/>
                            <a:pt x="3632" y="3381"/>
                            <a:pt x="6025" y="0"/>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7" name="Google Shape;1567;p34"/>
                    <p:cNvSpPr/>
                    <p:nvPr/>
                  </p:nvSpPr>
                  <p:spPr>
                    <a:xfrm>
                      <a:off x="4597000" y="2834800"/>
                      <a:ext cx="150925" cy="74425"/>
                    </a:xfrm>
                    <a:custGeom>
                      <a:avLst/>
                      <a:gdLst/>
                      <a:ahLst/>
                      <a:cxnLst/>
                      <a:rect l="l" t="t" r="r" b="b"/>
                      <a:pathLst>
                        <a:path w="6037" h="2977" fill="none" extrusionOk="0">
                          <a:moveTo>
                            <a:pt x="6037" y="965"/>
                          </a:moveTo>
                          <a:cubicBezTo>
                            <a:pt x="6037" y="965"/>
                            <a:pt x="2274" y="0"/>
                            <a:pt x="0" y="2977"/>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grpSp>
          </p:grpSp>
          <p:sp>
            <p:nvSpPr>
              <p:cNvPr id="1568" name="Google Shape;1568;p34"/>
              <p:cNvSpPr/>
              <p:nvPr/>
            </p:nvSpPr>
            <p:spPr>
              <a:xfrm>
                <a:off x="4481174" y="2038425"/>
                <a:ext cx="114025" cy="114025"/>
              </a:xfrm>
              <a:custGeom>
                <a:avLst/>
                <a:gdLst/>
                <a:ahLst/>
                <a:cxnLst/>
                <a:rect l="l" t="t" r="r" b="b"/>
                <a:pathLst>
                  <a:path w="4561" h="4561" extrusionOk="0">
                    <a:moveTo>
                      <a:pt x="2274" y="1"/>
                    </a:moveTo>
                    <a:cubicBezTo>
                      <a:pt x="1024" y="1"/>
                      <a:pt x="0" y="1025"/>
                      <a:pt x="0" y="2287"/>
                    </a:cubicBezTo>
                    <a:cubicBezTo>
                      <a:pt x="0" y="3537"/>
                      <a:pt x="1024" y="4561"/>
                      <a:pt x="2274" y="4561"/>
                    </a:cubicBezTo>
                    <a:cubicBezTo>
                      <a:pt x="3536" y="4561"/>
                      <a:pt x="4560" y="3537"/>
                      <a:pt x="4560" y="2287"/>
                    </a:cubicBezTo>
                    <a:cubicBezTo>
                      <a:pt x="4560" y="1025"/>
                      <a:pt x="3536" y="1"/>
                      <a:pt x="2274" y="1"/>
                    </a:cubicBez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69" name="Google Shape;1569;p34"/>
              <p:cNvSpPr/>
              <p:nvPr/>
            </p:nvSpPr>
            <p:spPr>
              <a:xfrm>
                <a:off x="4494162" y="3422246"/>
                <a:ext cx="114025" cy="114025"/>
              </a:xfrm>
              <a:custGeom>
                <a:avLst/>
                <a:gdLst/>
                <a:ahLst/>
                <a:cxnLst/>
                <a:rect l="l" t="t" r="r" b="b"/>
                <a:pathLst>
                  <a:path w="4561" h="4561" extrusionOk="0">
                    <a:moveTo>
                      <a:pt x="2274" y="0"/>
                    </a:moveTo>
                    <a:cubicBezTo>
                      <a:pt x="1024" y="0"/>
                      <a:pt x="0" y="1024"/>
                      <a:pt x="0" y="2274"/>
                    </a:cubicBezTo>
                    <a:cubicBezTo>
                      <a:pt x="0" y="3536"/>
                      <a:pt x="1024" y="4560"/>
                      <a:pt x="2274" y="4560"/>
                    </a:cubicBezTo>
                    <a:cubicBezTo>
                      <a:pt x="3536" y="4560"/>
                      <a:pt x="4560" y="3536"/>
                      <a:pt x="4560" y="2274"/>
                    </a:cubicBezTo>
                    <a:cubicBezTo>
                      <a:pt x="4560" y="1024"/>
                      <a:pt x="3536" y="0"/>
                      <a:pt x="2274" y="0"/>
                    </a:cubicBez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70" name="Google Shape;1570;p34"/>
              <p:cNvSpPr/>
              <p:nvPr/>
            </p:nvSpPr>
            <p:spPr>
              <a:xfrm>
                <a:off x="4984250" y="2229950"/>
                <a:ext cx="114025" cy="114025"/>
              </a:xfrm>
              <a:custGeom>
                <a:avLst/>
                <a:gdLst/>
                <a:ahLst/>
                <a:cxnLst/>
                <a:rect l="l" t="t" r="r" b="b"/>
                <a:pathLst>
                  <a:path w="4561" h="4561" extrusionOk="0">
                    <a:moveTo>
                      <a:pt x="2286" y="1"/>
                    </a:moveTo>
                    <a:cubicBezTo>
                      <a:pt x="1024" y="1"/>
                      <a:pt x="0" y="1025"/>
                      <a:pt x="0" y="2287"/>
                    </a:cubicBezTo>
                    <a:cubicBezTo>
                      <a:pt x="0" y="3537"/>
                      <a:pt x="1024" y="4561"/>
                      <a:pt x="2286" y="4561"/>
                    </a:cubicBezTo>
                    <a:cubicBezTo>
                      <a:pt x="3548" y="4561"/>
                      <a:pt x="4560" y="3537"/>
                      <a:pt x="4560" y="2287"/>
                    </a:cubicBezTo>
                    <a:cubicBezTo>
                      <a:pt x="4560" y="1025"/>
                      <a:pt x="3548" y="1"/>
                      <a:pt x="2286" y="1"/>
                    </a:cubicBezTo>
                    <a:close/>
                  </a:path>
                </a:pathLst>
              </a:custGeom>
              <a:solidFill>
                <a:srgbClr val="00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grpSp>
          <p:nvGrpSpPr>
            <p:cNvPr id="26" name="Group 25">
              <a:extLst>
                <a:ext uri="{FF2B5EF4-FFF2-40B4-BE49-F238E27FC236}">
                  <a16:creationId xmlns:a16="http://schemas.microsoft.com/office/drawing/2014/main" id="{772C6FDF-63A3-6756-2AF4-56961BBB69B8}"/>
                </a:ext>
              </a:extLst>
            </p:cNvPr>
            <p:cNvGrpSpPr/>
            <p:nvPr/>
          </p:nvGrpSpPr>
          <p:grpSpPr>
            <a:xfrm>
              <a:off x="1341433" y="547630"/>
              <a:ext cx="9355978" cy="6456090"/>
              <a:chOff x="1341433" y="547630"/>
              <a:chExt cx="9355978" cy="6456090"/>
            </a:xfrm>
          </p:grpSpPr>
          <p:grpSp>
            <p:nvGrpSpPr>
              <p:cNvPr id="1571" name="Google Shape;1571;p34"/>
              <p:cNvGrpSpPr/>
              <p:nvPr/>
            </p:nvGrpSpPr>
            <p:grpSpPr>
              <a:xfrm>
                <a:off x="1341433" y="547630"/>
                <a:ext cx="6300137" cy="1899688"/>
                <a:chOff x="5047950" y="1107101"/>
                <a:chExt cx="3051306" cy="1180024"/>
              </a:xfrm>
            </p:grpSpPr>
            <p:sp>
              <p:nvSpPr>
                <p:cNvPr id="1572" name="Google Shape;1572;p34"/>
                <p:cNvSpPr/>
                <p:nvPr/>
              </p:nvSpPr>
              <p:spPr>
                <a:xfrm>
                  <a:off x="5047950" y="1459025"/>
                  <a:ext cx="755475" cy="828100"/>
                </a:xfrm>
                <a:custGeom>
                  <a:avLst/>
                  <a:gdLst/>
                  <a:ahLst/>
                  <a:cxnLst/>
                  <a:rect l="l" t="t" r="r" b="b"/>
                  <a:pathLst>
                    <a:path w="30219" h="33124" fill="none" extrusionOk="0">
                      <a:moveTo>
                        <a:pt x="30218" y="1"/>
                      </a:moveTo>
                      <a:lnTo>
                        <a:pt x="15276" y="1"/>
                      </a:lnTo>
                      <a:cubicBezTo>
                        <a:pt x="12645" y="1"/>
                        <a:pt x="12109" y="2953"/>
                        <a:pt x="12109" y="2953"/>
                      </a:cubicBezTo>
                      <a:lnTo>
                        <a:pt x="12109" y="22551"/>
                      </a:lnTo>
                      <a:lnTo>
                        <a:pt x="0" y="22551"/>
                      </a:lnTo>
                      <a:lnTo>
                        <a:pt x="0" y="33124"/>
                      </a:lnTo>
                    </a:path>
                  </a:pathLst>
                </a:custGeom>
                <a:noFill/>
                <a:ln w="265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73" name="Google Shape;1573;p34"/>
                <p:cNvSpPr/>
                <p:nvPr/>
              </p:nvSpPr>
              <p:spPr>
                <a:xfrm>
                  <a:off x="5747538" y="1445038"/>
                  <a:ext cx="2309901" cy="44009"/>
                </a:xfrm>
                <a:custGeom>
                  <a:avLst/>
                  <a:gdLst/>
                  <a:ahLst/>
                  <a:cxnLst/>
                  <a:rect l="l" t="t" r="r" b="b"/>
                  <a:pathLst>
                    <a:path w="62938" h="1" fill="none" extrusionOk="0">
                      <a:moveTo>
                        <a:pt x="1" y="1"/>
                      </a:moveTo>
                      <a:lnTo>
                        <a:pt x="62937" y="1"/>
                      </a:lnTo>
                    </a:path>
                  </a:pathLst>
                </a:custGeom>
                <a:noFill/>
                <a:ln w="24700" cap="rnd" cmpd="sng">
                  <a:solidFill>
                    <a:schemeClr val="accent4">
                      <a:lumMod val="60000"/>
                      <a:lumOff val="4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74" name="Google Shape;1574;p34"/>
                <p:cNvSpPr/>
                <p:nvPr/>
              </p:nvSpPr>
              <p:spPr>
                <a:xfrm>
                  <a:off x="8015622" y="1441087"/>
                  <a:ext cx="83634" cy="121726"/>
                </a:xfrm>
                <a:custGeom>
                  <a:avLst/>
                  <a:gdLst/>
                  <a:ahLst/>
                  <a:cxnLst/>
                  <a:rect l="l" t="t" r="r" b="b"/>
                  <a:pathLst>
                    <a:path w="4561" h="4561" extrusionOk="0">
                      <a:moveTo>
                        <a:pt x="2286" y="0"/>
                      </a:moveTo>
                      <a:cubicBezTo>
                        <a:pt x="1024" y="0"/>
                        <a:pt x="0" y="1024"/>
                        <a:pt x="0" y="2274"/>
                      </a:cubicBezTo>
                      <a:cubicBezTo>
                        <a:pt x="0" y="3536"/>
                        <a:pt x="1024" y="4560"/>
                        <a:pt x="2286" y="4560"/>
                      </a:cubicBezTo>
                      <a:cubicBezTo>
                        <a:pt x="3548" y="4560"/>
                        <a:pt x="4560" y="3536"/>
                        <a:pt x="4560" y="2274"/>
                      </a:cubicBezTo>
                      <a:cubicBezTo>
                        <a:pt x="4560" y="1024"/>
                        <a:pt x="3548" y="0"/>
                        <a:pt x="2286"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75" name="Google Shape;1575;p34"/>
                <p:cNvSpPr/>
                <p:nvPr/>
              </p:nvSpPr>
              <p:spPr>
                <a:xfrm>
                  <a:off x="5670350" y="1107101"/>
                  <a:ext cx="1422200" cy="626998"/>
                </a:xfrm>
                <a:custGeom>
                  <a:avLst/>
                  <a:gdLst/>
                  <a:ahLst/>
                  <a:cxnLst/>
                  <a:rect l="l" t="t" r="r" b="b"/>
                  <a:pathLst>
                    <a:path w="31647" h="18289" extrusionOk="0">
                      <a:moveTo>
                        <a:pt x="4227" y="0"/>
                      </a:moveTo>
                      <a:cubicBezTo>
                        <a:pt x="1893" y="0"/>
                        <a:pt x="0" y="2286"/>
                        <a:pt x="0" y="5108"/>
                      </a:cubicBezTo>
                      <a:lnTo>
                        <a:pt x="0" y="13180"/>
                      </a:lnTo>
                      <a:cubicBezTo>
                        <a:pt x="0" y="16002"/>
                        <a:pt x="1893" y="18288"/>
                        <a:pt x="4227" y="18288"/>
                      </a:cubicBezTo>
                      <a:lnTo>
                        <a:pt x="27432" y="18288"/>
                      </a:lnTo>
                      <a:cubicBezTo>
                        <a:pt x="29754" y="18288"/>
                        <a:pt x="31647" y="16002"/>
                        <a:pt x="31647" y="13180"/>
                      </a:cubicBezTo>
                      <a:lnTo>
                        <a:pt x="31647" y="5108"/>
                      </a:lnTo>
                      <a:cubicBezTo>
                        <a:pt x="31647" y="2286"/>
                        <a:pt x="29754" y="0"/>
                        <a:pt x="27432" y="0"/>
                      </a:cubicBezTo>
                      <a:close/>
                    </a:path>
                  </a:pathLst>
                </a:custGeom>
                <a:solidFill>
                  <a:schemeClr val="bg1"/>
                </a:solidFill>
                <a:ln w="19050" cap="flat" cmpd="sng">
                  <a:solidFill>
                    <a:srgbClr val="5429F3"/>
                  </a:solidFill>
                  <a:prstDash val="solid"/>
                  <a:miter lim="11906"/>
                  <a:headEnd type="none" w="sm" len="sm"/>
                  <a:tailEnd type="none" w="sm" len="sm"/>
                </a:ln>
              </p:spPr>
              <p:txBody>
                <a:bodyPr spcFirstLastPara="1" wrap="square" lIns="121900" tIns="121900" rIns="121900" bIns="121900" anchor="ctr" anchorCtr="0">
                  <a:noAutofit/>
                </a:bodyPr>
                <a:lstStyle/>
                <a:p>
                  <a:pPr algn="ctr"/>
                  <a:endParaRPr sz="2533">
                    <a:solidFill>
                      <a:srgbClr val="FFFFFF"/>
                    </a:solidFill>
                    <a:latin typeface="Times New Roman" pitchFamily="18" charset="0"/>
                    <a:ea typeface="Fira Sans Extra Condensed"/>
                    <a:cs typeface="Times New Roman" pitchFamily="18" charset="0"/>
                    <a:sym typeface="Fira Sans Extra Condensed"/>
                  </a:endParaRPr>
                </a:p>
              </p:txBody>
            </p:sp>
          </p:grpSp>
          <p:grpSp>
            <p:nvGrpSpPr>
              <p:cNvPr id="1577" name="Google Shape;1577;p34"/>
              <p:cNvGrpSpPr/>
              <p:nvPr/>
            </p:nvGrpSpPr>
            <p:grpSpPr>
              <a:xfrm>
                <a:off x="1348994" y="4837154"/>
                <a:ext cx="8704631" cy="1633095"/>
                <a:chOff x="5022650" y="3259250"/>
                <a:chExt cx="6117277" cy="1014425"/>
              </a:xfrm>
            </p:grpSpPr>
            <p:sp>
              <p:nvSpPr>
                <p:cNvPr id="1578" name="Google Shape;1578;p34"/>
                <p:cNvSpPr/>
                <p:nvPr/>
              </p:nvSpPr>
              <p:spPr>
                <a:xfrm>
                  <a:off x="5022650" y="3259250"/>
                  <a:ext cx="755775" cy="790300"/>
                </a:xfrm>
                <a:custGeom>
                  <a:avLst/>
                  <a:gdLst/>
                  <a:ahLst/>
                  <a:cxnLst/>
                  <a:rect l="l" t="t" r="r" b="b"/>
                  <a:pathLst>
                    <a:path w="30231" h="31612" fill="none" extrusionOk="0">
                      <a:moveTo>
                        <a:pt x="30230" y="31611"/>
                      </a:moveTo>
                      <a:lnTo>
                        <a:pt x="15288" y="31611"/>
                      </a:lnTo>
                      <a:cubicBezTo>
                        <a:pt x="12645" y="31611"/>
                        <a:pt x="12121" y="28659"/>
                        <a:pt x="12121" y="28659"/>
                      </a:cubicBezTo>
                      <a:lnTo>
                        <a:pt x="12121" y="9061"/>
                      </a:lnTo>
                      <a:lnTo>
                        <a:pt x="0" y="9061"/>
                      </a:lnTo>
                      <a:lnTo>
                        <a:pt x="0" y="0"/>
                      </a:lnTo>
                    </a:path>
                  </a:pathLst>
                </a:custGeom>
                <a:noFill/>
                <a:ln w="26500"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79" name="Google Shape;1579;p34"/>
                <p:cNvSpPr/>
                <p:nvPr/>
              </p:nvSpPr>
              <p:spPr>
                <a:xfrm>
                  <a:off x="6040924" y="4049515"/>
                  <a:ext cx="5049906" cy="114025"/>
                </a:xfrm>
                <a:custGeom>
                  <a:avLst/>
                  <a:gdLst/>
                  <a:ahLst/>
                  <a:cxnLst/>
                  <a:rect l="l" t="t" r="r" b="b"/>
                  <a:pathLst>
                    <a:path w="46626" h="1" fill="none" extrusionOk="0">
                      <a:moveTo>
                        <a:pt x="1" y="0"/>
                      </a:moveTo>
                      <a:lnTo>
                        <a:pt x="46625" y="0"/>
                      </a:lnTo>
                    </a:path>
                  </a:pathLst>
                </a:custGeom>
                <a:noFill/>
                <a:ln w="21125" cap="rnd"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80" name="Google Shape;1580;p34"/>
                <p:cNvSpPr/>
                <p:nvPr/>
              </p:nvSpPr>
              <p:spPr>
                <a:xfrm>
                  <a:off x="11025902" y="3980698"/>
                  <a:ext cx="114025" cy="114025"/>
                </a:xfrm>
                <a:custGeom>
                  <a:avLst/>
                  <a:gdLst/>
                  <a:ahLst/>
                  <a:cxnLst/>
                  <a:rect l="l" t="t" r="r" b="b"/>
                  <a:pathLst>
                    <a:path w="4561" h="4561" extrusionOk="0">
                      <a:moveTo>
                        <a:pt x="2286" y="1"/>
                      </a:moveTo>
                      <a:cubicBezTo>
                        <a:pt x="1024" y="1"/>
                        <a:pt x="0" y="1024"/>
                        <a:pt x="0" y="2287"/>
                      </a:cubicBezTo>
                      <a:cubicBezTo>
                        <a:pt x="0" y="3549"/>
                        <a:pt x="1024" y="4561"/>
                        <a:pt x="2286" y="4561"/>
                      </a:cubicBezTo>
                      <a:cubicBezTo>
                        <a:pt x="3548" y="4561"/>
                        <a:pt x="4560" y="3549"/>
                        <a:pt x="4560" y="2287"/>
                      </a:cubicBezTo>
                      <a:cubicBezTo>
                        <a:pt x="4560" y="1024"/>
                        <a:pt x="3548" y="1"/>
                        <a:pt x="2286" y="1"/>
                      </a:cubicBezTo>
                      <a:close/>
                    </a:path>
                  </a:pathLst>
                </a:custGeom>
                <a:solidFill>
                  <a:srgbClr val="EC3A3B"/>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581" name="Google Shape;1581;p34"/>
                <p:cNvSpPr/>
                <p:nvPr/>
              </p:nvSpPr>
              <p:spPr>
                <a:xfrm>
                  <a:off x="5637000" y="3642378"/>
                  <a:ext cx="2958328" cy="631297"/>
                </a:xfrm>
                <a:custGeom>
                  <a:avLst/>
                  <a:gdLst/>
                  <a:ahLst/>
                  <a:cxnLst/>
                  <a:rect l="l" t="t" r="r" b="b"/>
                  <a:pathLst>
                    <a:path w="31636" h="18289" extrusionOk="0">
                      <a:moveTo>
                        <a:pt x="4216" y="1"/>
                      </a:moveTo>
                      <a:cubicBezTo>
                        <a:pt x="1882" y="1"/>
                        <a:pt x="1" y="2287"/>
                        <a:pt x="1" y="5109"/>
                      </a:cubicBezTo>
                      <a:lnTo>
                        <a:pt x="1" y="13181"/>
                      </a:lnTo>
                      <a:cubicBezTo>
                        <a:pt x="1" y="16003"/>
                        <a:pt x="1882" y="18289"/>
                        <a:pt x="4216" y="18289"/>
                      </a:cubicBezTo>
                      <a:lnTo>
                        <a:pt x="27421" y="18289"/>
                      </a:lnTo>
                      <a:cubicBezTo>
                        <a:pt x="29754" y="18289"/>
                        <a:pt x="31636" y="16003"/>
                        <a:pt x="31636" y="13181"/>
                      </a:cubicBezTo>
                      <a:lnTo>
                        <a:pt x="31636" y="5109"/>
                      </a:lnTo>
                      <a:cubicBezTo>
                        <a:pt x="31636" y="2287"/>
                        <a:pt x="29754" y="1"/>
                        <a:pt x="27421" y="1"/>
                      </a:cubicBezTo>
                      <a:close/>
                    </a:path>
                  </a:pathLst>
                </a:custGeom>
                <a:solidFill>
                  <a:schemeClr val="bg1"/>
                </a:solidFill>
                <a:ln w="19050" cap="flat" cmpd="sng">
                  <a:solidFill>
                    <a:srgbClr val="C00000"/>
                  </a:solidFill>
                  <a:prstDash val="solid"/>
                  <a:miter lim="11906"/>
                  <a:headEnd type="none" w="sm" len="sm"/>
                  <a:tailEnd type="none" w="sm" len="sm"/>
                </a:ln>
              </p:spPr>
              <p:txBody>
                <a:bodyPr spcFirstLastPara="1" wrap="square" lIns="121900" tIns="121900" rIns="121900" bIns="121900" anchor="ctr" anchorCtr="0">
                  <a:noAutofit/>
                </a:bodyPr>
                <a:lstStyle/>
                <a:p>
                  <a:pPr algn="ctr"/>
                  <a:r>
                    <a:rPr lang="en" sz="2533">
                      <a:solidFill>
                        <a:srgbClr val="FFFFFF"/>
                      </a:solidFill>
                      <a:latin typeface="Times New Roman" pitchFamily="18" charset="0"/>
                      <a:ea typeface="Fira Sans Extra Condensed"/>
                      <a:cs typeface="Times New Roman" pitchFamily="18" charset="0"/>
                      <a:sym typeface="Fira Sans Extra Condensed"/>
                    </a:rPr>
                    <a:t>04</a:t>
                  </a:r>
                  <a:endParaRPr sz="2533">
                    <a:solidFill>
                      <a:srgbClr val="FFFFFF"/>
                    </a:solidFill>
                    <a:latin typeface="Times New Roman" pitchFamily="18" charset="0"/>
                    <a:ea typeface="Fira Sans Extra Condensed"/>
                    <a:cs typeface="Times New Roman" pitchFamily="18" charset="0"/>
                    <a:sym typeface="Fira Sans Extra Condensed"/>
                  </a:endParaRPr>
                </a:p>
              </p:txBody>
            </p:sp>
          </p:grpSp>
          <p:grpSp>
            <p:nvGrpSpPr>
              <p:cNvPr id="1583" name="Google Shape;1583;p34"/>
              <p:cNvGrpSpPr/>
              <p:nvPr/>
            </p:nvGrpSpPr>
            <p:grpSpPr>
              <a:xfrm>
                <a:off x="3120847" y="2288463"/>
                <a:ext cx="6526071" cy="1345568"/>
                <a:chOff x="5620334" y="1996525"/>
                <a:chExt cx="4586269" cy="835824"/>
              </a:xfrm>
            </p:grpSpPr>
            <p:grpSp>
              <p:nvGrpSpPr>
                <p:cNvPr id="1584" name="Google Shape;1584;p34"/>
                <p:cNvGrpSpPr/>
                <p:nvPr/>
              </p:nvGrpSpPr>
              <p:grpSpPr>
                <a:xfrm rot="10800000" flipH="1">
                  <a:off x="5620334" y="2280030"/>
                  <a:ext cx="4586269" cy="552319"/>
                  <a:chOff x="7009125" y="3498000"/>
                  <a:chExt cx="4173888" cy="502656"/>
                </a:xfrm>
              </p:grpSpPr>
              <p:sp>
                <p:nvSpPr>
                  <p:cNvPr id="1585" name="Google Shape;1585;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cxnSp>
                <p:nvCxnSpPr>
                  <p:cNvPr id="1586" name="Google Shape;1586;p34"/>
                  <p:cNvCxnSpPr>
                    <a:cxnSpLocks/>
                  </p:cNvCxnSpPr>
                  <p:nvPr/>
                </p:nvCxnSpPr>
                <p:spPr>
                  <a:xfrm rot="10800000" flipH="1">
                    <a:off x="7257225" y="3994562"/>
                    <a:ext cx="3925788" cy="6094"/>
                  </a:xfrm>
                  <a:prstGeom prst="straightConnector1">
                    <a:avLst/>
                  </a:prstGeom>
                  <a:noFill/>
                  <a:ln w="28575" cap="flat" cmpd="sng">
                    <a:solidFill>
                      <a:srgbClr val="92D050"/>
                    </a:solidFill>
                    <a:prstDash val="solid"/>
                    <a:round/>
                    <a:headEnd type="none" w="med" len="med"/>
                    <a:tailEnd type="none" w="med" len="med"/>
                  </a:ln>
                </p:spPr>
              </p:cxnSp>
              <p:cxnSp>
                <p:nvCxnSpPr>
                  <p:cNvPr id="1587" name="Google Shape;1587;p34"/>
                  <p:cNvCxnSpPr>
                    <a:stCxn id="1585"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588" name="Google Shape;1588;p34"/>
                <p:cNvSpPr/>
                <p:nvPr/>
              </p:nvSpPr>
              <p:spPr>
                <a:xfrm>
                  <a:off x="6015024" y="1996525"/>
                  <a:ext cx="1870404" cy="563550"/>
                </a:xfrm>
                <a:custGeom>
                  <a:avLst/>
                  <a:gdLst/>
                  <a:ahLst/>
                  <a:cxnLst/>
                  <a:rect l="l" t="t" r="r" b="b"/>
                  <a:pathLst>
                    <a:path w="31648" h="18277" extrusionOk="0">
                      <a:moveTo>
                        <a:pt x="4215" y="1"/>
                      </a:moveTo>
                      <a:cubicBezTo>
                        <a:pt x="1894" y="1"/>
                        <a:pt x="1" y="2287"/>
                        <a:pt x="1" y="5096"/>
                      </a:cubicBezTo>
                      <a:lnTo>
                        <a:pt x="1" y="13181"/>
                      </a:lnTo>
                      <a:cubicBezTo>
                        <a:pt x="1" y="16003"/>
                        <a:pt x="1894" y="18277"/>
                        <a:pt x="4215" y="18277"/>
                      </a:cubicBezTo>
                      <a:lnTo>
                        <a:pt x="27421" y="18277"/>
                      </a:lnTo>
                      <a:cubicBezTo>
                        <a:pt x="29754" y="18277"/>
                        <a:pt x="31647" y="16003"/>
                        <a:pt x="31647" y="13181"/>
                      </a:cubicBezTo>
                      <a:lnTo>
                        <a:pt x="31647" y="5096"/>
                      </a:lnTo>
                      <a:cubicBezTo>
                        <a:pt x="31647" y="2287"/>
                        <a:pt x="29754" y="1"/>
                        <a:pt x="27421" y="1"/>
                      </a:cubicBezTo>
                      <a:close/>
                    </a:path>
                  </a:pathLst>
                </a:custGeom>
                <a:solidFill>
                  <a:schemeClr val="bg1"/>
                </a:solidFill>
                <a:ln w="22225" cap="flat" cmpd="sng">
                  <a:solidFill>
                    <a:srgbClr val="00B050"/>
                  </a:solidFill>
                  <a:prstDash val="solid"/>
                  <a:miter lim="11906"/>
                  <a:headEnd type="none" w="sm" len="sm"/>
                  <a:tailEnd type="none" w="sm" len="sm"/>
                </a:ln>
              </p:spPr>
              <p:txBody>
                <a:bodyPr spcFirstLastPara="1" wrap="square" lIns="121900" tIns="121900" rIns="121900" bIns="121900" anchor="ctr" anchorCtr="0">
                  <a:noAutofit/>
                </a:bodyPr>
                <a:lstStyle/>
                <a:p>
                  <a:pPr algn="ctr"/>
                  <a:endParaRPr sz="2533">
                    <a:solidFill>
                      <a:srgbClr val="FFFFFF"/>
                    </a:solidFill>
                    <a:latin typeface="Times New Roman" pitchFamily="18" charset="0"/>
                    <a:ea typeface="Fira Sans Extra Condensed"/>
                    <a:cs typeface="Times New Roman" pitchFamily="18" charset="0"/>
                    <a:sym typeface="Fira Sans Extra Condensed"/>
                  </a:endParaRPr>
                </a:p>
              </p:txBody>
            </p:sp>
            <p:sp>
              <p:nvSpPr>
                <p:cNvPr id="1589" name="Google Shape;1589;p34"/>
                <p:cNvSpPr/>
                <p:nvPr/>
              </p:nvSpPr>
              <p:spPr>
                <a:xfrm>
                  <a:off x="10092578" y="2221287"/>
                  <a:ext cx="114025" cy="114025"/>
                </a:xfrm>
                <a:custGeom>
                  <a:avLst/>
                  <a:gdLst/>
                  <a:ahLst/>
                  <a:cxnLst/>
                  <a:rect l="l" t="t" r="r" b="b"/>
                  <a:pathLst>
                    <a:path w="4561" h="4561" extrusionOk="0">
                      <a:moveTo>
                        <a:pt x="2275" y="0"/>
                      </a:moveTo>
                      <a:cubicBezTo>
                        <a:pt x="1013" y="0"/>
                        <a:pt x="0" y="1024"/>
                        <a:pt x="0" y="2274"/>
                      </a:cubicBezTo>
                      <a:cubicBezTo>
                        <a:pt x="0" y="3536"/>
                        <a:pt x="1013" y="4560"/>
                        <a:pt x="2275" y="4560"/>
                      </a:cubicBezTo>
                      <a:cubicBezTo>
                        <a:pt x="3537" y="4560"/>
                        <a:pt x="4561" y="3536"/>
                        <a:pt x="4561" y="2274"/>
                      </a:cubicBezTo>
                      <a:cubicBezTo>
                        <a:pt x="4561" y="1024"/>
                        <a:pt x="3537" y="0"/>
                        <a:pt x="2275" y="0"/>
                      </a:cubicBezTo>
                      <a:close/>
                    </a:path>
                  </a:pathLst>
                </a:custGeom>
                <a:solidFill>
                  <a:srgbClr val="69E781"/>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grpSp>
            <p:nvGrpSpPr>
              <p:cNvPr id="1591" name="Google Shape;1591;p34"/>
              <p:cNvGrpSpPr/>
              <p:nvPr/>
            </p:nvGrpSpPr>
            <p:grpSpPr>
              <a:xfrm>
                <a:off x="3131941" y="3464919"/>
                <a:ext cx="7533366" cy="1350939"/>
                <a:chOff x="5620334" y="2712700"/>
                <a:chExt cx="5294157" cy="839159"/>
              </a:xfrm>
            </p:grpSpPr>
            <p:grpSp>
              <p:nvGrpSpPr>
                <p:cNvPr id="1592" name="Google Shape;1592;p34"/>
                <p:cNvGrpSpPr/>
                <p:nvPr/>
              </p:nvGrpSpPr>
              <p:grpSpPr>
                <a:xfrm>
                  <a:off x="5620334" y="2712700"/>
                  <a:ext cx="5237145" cy="545225"/>
                  <a:chOff x="7009125" y="3498000"/>
                  <a:chExt cx="4766240" cy="496200"/>
                </a:xfrm>
              </p:grpSpPr>
              <p:sp>
                <p:nvSpPr>
                  <p:cNvPr id="1593" name="Google Shape;1593;p34"/>
                  <p:cNvSpPr/>
                  <p:nvPr/>
                </p:nvSpPr>
                <p:spPr>
                  <a:xfrm rot="10800000">
                    <a:off x="7009125" y="3498000"/>
                    <a:ext cx="496200" cy="496200"/>
                  </a:xfrm>
                  <a:prstGeom prst="arc">
                    <a:avLst>
                      <a:gd name="adj1" fmla="val 16200000"/>
                      <a:gd name="adj2" fmla="val 0"/>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cxnSp>
                <p:nvCxnSpPr>
                  <p:cNvPr id="1594" name="Google Shape;1594;p34"/>
                  <p:cNvCxnSpPr>
                    <a:cxnSpLocks/>
                    <a:stCxn id="1593" idx="0"/>
                  </p:cNvCxnSpPr>
                  <p:nvPr/>
                </p:nvCxnSpPr>
                <p:spPr>
                  <a:xfrm>
                    <a:off x="7257225" y="3994200"/>
                    <a:ext cx="4518140" cy="0"/>
                  </a:xfrm>
                  <a:prstGeom prst="straightConnector1">
                    <a:avLst/>
                  </a:prstGeom>
                  <a:noFill/>
                  <a:ln w="28575" cap="flat" cmpd="sng">
                    <a:solidFill>
                      <a:srgbClr val="7030A0"/>
                    </a:solidFill>
                    <a:prstDash val="solid"/>
                    <a:round/>
                    <a:headEnd type="none" w="med" len="med"/>
                    <a:tailEnd type="none" w="med" len="med"/>
                  </a:ln>
                </p:spPr>
              </p:cxnSp>
              <p:cxnSp>
                <p:nvCxnSpPr>
                  <p:cNvPr id="1595" name="Google Shape;1595;p34"/>
                  <p:cNvCxnSpPr>
                    <a:stCxn id="1593" idx="2"/>
                  </p:cNvCxnSpPr>
                  <p:nvPr/>
                </p:nvCxnSpPr>
                <p:spPr>
                  <a:xfrm rot="10800000">
                    <a:off x="7009125" y="3542100"/>
                    <a:ext cx="0" cy="204000"/>
                  </a:xfrm>
                  <a:prstGeom prst="straightConnector1">
                    <a:avLst/>
                  </a:prstGeom>
                  <a:noFill/>
                  <a:ln w="28575" cap="flat" cmpd="sng">
                    <a:solidFill>
                      <a:schemeClr val="dk1"/>
                    </a:solidFill>
                    <a:prstDash val="solid"/>
                    <a:round/>
                    <a:headEnd type="none" w="med" len="med"/>
                    <a:tailEnd type="none" w="med" len="med"/>
                  </a:ln>
                </p:spPr>
              </p:cxnSp>
            </p:grpSp>
            <p:sp>
              <p:nvSpPr>
                <p:cNvPr id="1596" name="Google Shape;1596;p34"/>
                <p:cNvSpPr/>
                <p:nvPr/>
              </p:nvSpPr>
              <p:spPr>
                <a:xfrm>
                  <a:off x="6017125" y="2834802"/>
                  <a:ext cx="2618988" cy="717057"/>
                </a:xfrm>
                <a:custGeom>
                  <a:avLst/>
                  <a:gdLst/>
                  <a:ahLst/>
                  <a:cxnLst/>
                  <a:rect l="l" t="t" r="r" b="b"/>
                  <a:pathLst>
                    <a:path w="31647" h="18289" extrusionOk="0">
                      <a:moveTo>
                        <a:pt x="4227" y="0"/>
                      </a:moveTo>
                      <a:cubicBezTo>
                        <a:pt x="1893" y="0"/>
                        <a:pt x="0" y="2286"/>
                        <a:pt x="0" y="5108"/>
                      </a:cubicBezTo>
                      <a:lnTo>
                        <a:pt x="0" y="13180"/>
                      </a:lnTo>
                      <a:cubicBezTo>
                        <a:pt x="0" y="16002"/>
                        <a:pt x="1893" y="18288"/>
                        <a:pt x="4227" y="18288"/>
                      </a:cubicBezTo>
                      <a:lnTo>
                        <a:pt x="27432" y="18288"/>
                      </a:lnTo>
                      <a:cubicBezTo>
                        <a:pt x="29754" y="18288"/>
                        <a:pt x="31647" y="16002"/>
                        <a:pt x="31647" y="13180"/>
                      </a:cubicBezTo>
                      <a:lnTo>
                        <a:pt x="31647" y="5108"/>
                      </a:lnTo>
                      <a:cubicBezTo>
                        <a:pt x="31647" y="2286"/>
                        <a:pt x="29754" y="0"/>
                        <a:pt x="27432" y="0"/>
                      </a:cubicBezTo>
                      <a:close/>
                    </a:path>
                  </a:pathLst>
                </a:custGeom>
                <a:solidFill>
                  <a:schemeClr val="bg1"/>
                </a:solidFill>
                <a:ln w="25400" cap="flat" cmpd="sng">
                  <a:solidFill>
                    <a:srgbClr val="7030A0"/>
                  </a:solidFill>
                  <a:prstDash val="solid"/>
                  <a:miter lim="11906"/>
                  <a:headEnd type="none" w="sm" len="sm"/>
                  <a:tailEnd type="none" w="sm" len="sm"/>
                </a:ln>
              </p:spPr>
              <p:txBody>
                <a:bodyPr spcFirstLastPara="1" wrap="square" lIns="121900" tIns="121900" rIns="121900" bIns="121900" anchor="ctr" anchorCtr="0">
                  <a:noAutofit/>
                </a:bodyPr>
                <a:lstStyle/>
                <a:p>
                  <a:pPr algn="ctr"/>
                  <a:endParaRPr sz="2533">
                    <a:solidFill>
                      <a:srgbClr val="FFFFFF"/>
                    </a:solidFill>
                    <a:latin typeface="Times New Roman" pitchFamily="18" charset="0"/>
                    <a:ea typeface="Fira Sans Extra Condensed"/>
                    <a:cs typeface="Times New Roman" pitchFamily="18" charset="0"/>
                    <a:sym typeface="Fira Sans Extra Condensed"/>
                  </a:endParaRPr>
                </a:p>
              </p:txBody>
            </p:sp>
            <p:sp>
              <p:nvSpPr>
                <p:cNvPr id="1597" name="Google Shape;1597;p34"/>
                <p:cNvSpPr/>
                <p:nvPr/>
              </p:nvSpPr>
              <p:spPr>
                <a:xfrm>
                  <a:off x="10800466" y="3187800"/>
                  <a:ext cx="114025" cy="114025"/>
                </a:xfrm>
                <a:custGeom>
                  <a:avLst/>
                  <a:gdLst/>
                  <a:ahLst/>
                  <a:cxnLst/>
                  <a:rect l="l" t="t" r="r" b="b"/>
                  <a:pathLst>
                    <a:path w="4561" h="4561" extrusionOk="0">
                      <a:moveTo>
                        <a:pt x="2275" y="1"/>
                      </a:moveTo>
                      <a:cubicBezTo>
                        <a:pt x="1013" y="1"/>
                        <a:pt x="0" y="1025"/>
                        <a:pt x="0" y="2287"/>
                      </a:cubicBezTo>
                      <a:cubicBezTo>
                        <a:pt x="0" y="3549"/>
                        <a:pt x="1013" y="4561"/>
                        <a:pt x="2275" y="4561"/>
                      </a:cubicBezTo>
                      <a:cubicBezTo>
                        <a:pt x="3537" y="4561"/>
                        <a:pt x="4561" y="3549"/>
                        <a:pt x="4561" y="2287"/>
                      </a:cubicBezTo>
                      <a:cubicBezTo>
                        <a:pt x="4561" y="1025"/>
                        <a:pt x="3537" y="1"/>
                        <a:pt x="2275" y="1"/>
                      </a:cubicBezTo>
                      <a:close/>
                    </a:path>
                  </a:pathLst>
                </a:custGeom>
                <a:solidFill>
                  <a:srgbClr val="FCBD24"/>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sp>
            <p:nvSpPr>
              <p:cNvPr id="5" name="TextBox 4">
                <a:extLst>
                  <a:ext uri="{FF2B5EF4-FFF2-40B4-BE49-F238E27FC236}">
                    <a16:creationId xmlns:a16="http://schemas.microsoft.com/office/drawing/2014/main" id="{3485BFE4-3310-8C77-57D0-E335D1770230}"/>
                  </a:ext>
                </a:extLst>
              </p:cNvPr>
              <p:cNvSpPr txBox="1"/>
              <p:nvPr/>
            </p:nvSpPr>
            <p:spPr>
              <a:xfrm>
                <a:off x="2648035" y="649934"/>
                <a:ext cx="3052013" cy="830997"/>
              </a:xfrm>
              <a:prstGeom prst="rect">
                <a:avLst/>
              </a:prstGeom>
              <a:noFill/>
            </p:spPr>
            <p:txBody>
              <a:bodyPr wrap="square" rtlCol="0">
                <a:spAutoFit/>
              </a:bodyPr>
              <a:lstStyle/>
              <a:p>
                <a:pPr algn="ctr"/>
                <a:r>
                  <a:rPr lang="en-US" sz="2400">
                    <a:solidFill>
                      <a:srgbClr val="5429F3"/>
                    </a:solidFill>
                    <a:latin typeface="Times New Roman" pitchFamily="18" charset="0"/>
                    <a:cs typeface="Times New Roman" pitchFamily="18" charset="0"/>
                  </a:rPr>
                  <a:t>Thành phần dân tộc đa dạng</a:t>
                </a:r>
              </a:p>
            </p:txBody>
          </p:sp>
          <p:sp>
            <p:nvSpPr>
              <p:cNvPr id="7" name="TextBox 6">
                <a:extLst>
                  <a:ext uri="{FF2B5EF4-FFF2-40B4-BE49-F238E27FC236}">
                    <a16:creationId xmlns:a16="http://schemas.microsoft.com/office/drawing/2014/main" id="{C9732AE9-7170-8104-C203-1BDB6EFF79D3}"/>
                  </a:ext>
                </a:extLst>
              </p:cNvPr>
              <p:cNvSpPr txBox="1"/>
              <p:nvPr/>
            </p:nvSpPr>
            <p:spPr>
              <a:xfrm>
                <a:off x="5453229" y="774827"/>
                <a:ext cx="2233457" cy="430887"/>
              </a:xfrm>
              <a:prstGeom prst="rect">
                <a:avLst/>
              </a:prstGeom>
              <a:noFill/>
            </p:spPr>
            <p:txBody>
              <a:bodyPr wrap="square">
                <a:spAutoFit/>
              </a:bodyPr>
              <a:lstStyle/>
              <a:p>
                <a:pPr algn="ctr"/>
                <a:r>
                  <a:rPr lang="en-US" sz="2200">
                    <a:solidFill>
                      <a:srgbClr val="5429F3"/>
                    </a:solidFill>
                    <a:latin typeface="Times New Roman" pitchFamily="18" charset="0"/>
                    <a:ea typeface="Fira Sans Extra Condensed"/>
                    <a:cs typeface="Times New Roman" pitchFamily="18" charset="0"/>
                    <a:sym typeface="Fira Sans Extra Condensed"/>
                  </a:rPr>
                  <a:t>Kinh</a:t>
                </a:r>
              </a:p>
            </p:txBody>
          </p:sp>
          <p:sp>
            <p:nvSpPr>
              <p:cNvPr id="8" name="TextBox 7">
                <a:extLst>
                  <a:ext uri="{FF2B5EF4-FFF2-40B4-BE49-F238E27FC236}">
                    <a16:creationId xmlns:a16="http://schemas.microsoft.com/office/drawing/2014/main" id="{8DCD7383-6183-BC02-F739-55B3E2BC956A}"/>
                  </a:ext>
                </a:extLst>
              </p:cNvPr>
              <p:cNvSpPr txBox="1"/>
              <p:nvPr/>
            </p:nvSpPr>
            <p:spPr>
              <a:xfrm>
                <a:off x="5505423" y="1231318"/>
                <a:ext cx="2233457" cy="430887"/>
              </a:xfrm>
              <a:prstGeom prst="rect">
                <a:avLst/>
              </a:prstGeom>
              <a:noFill/>
            </p:spPr>
            <p:txBody>
              <a:bodyPr wrap="square">
                <a:spAutoFit/>
              </a:bodyPr>
              <a:lstStyle/>
              <a:p>
                <a:pPr algn="ctr"/>
                <a:r>
                  <a:rPr lang="en-US" sz="2200">
                    <a:solidFill>
                      <a:srgbClr val="5429F3"/>
                    </a:solidFill>
                    <a:latin typeface="Times New Roman" pitchFamily="18" charset="0"/>
                    <a:ea typeface="Fira Sans Extra Condensed"/>
                    <a:cs typeface="Times New Roman" pitchFamily="18" charset="0"/>
                    <a:sym typeface="Fira Sans Extra Condensed"/>
                  </a:rPr>
                  <a:t>DT thiểu số</a:t>
                </a:r>
              </a:p>
            </p:txBody>
          </p:sp>
          <p:sp>
            <p:nvSpPr>
              <p:cNvPr id="10" name="TextBox 9">
                <a:extLst>
                  <a:ext uri="{FF2B5EF4-FFF2-40B4-BE49-F238E27FC236}">
                    <a16:creationId xmlns:a16="http://schemas.microsoft.com/office/drawing/2014/main" id="{21667384-3BD5-D2BA-9537-55695FCD04E6}"/>
                  </a:ext>
                </a:extLst>
              </p:cNvPr>
              <p:cNvSpPr txBox="1"/>
              <p:nvPr/>
            </p:nvSpPr>
            <p:spPr>
              <a:xfrm>
                <a:off x="2648035" y="2323932"/>
                <a:ext cx="4730761" cy="830997"/>
              </a:xfrm>
              <a:prstGeom prst="rect">
                <a:avLst/>
              </a:prstGeom>
              <a:noFill/>
            </p:spPr>
            <p:txBody>
              <a:bodyPr wrap="square" rtlCol="0">
                <a:spAutoFit/>
              </a:bodyPr>
              <a:lstStyle/>
              <a:p>
                <a:pPr algn="ctr"/>
                <a:r>
                  <a:rPr lang="en-US" sz="2400">
                    <a:solidFill>
                      <a:srgbClr val="00B050"/>
                    </a:solidFill>
                    <a:latin typeface="Times New Roman" pitchFamily="18" charset="0"/>
                    <a:cs typeface="Times New Roman" pitchFamily="18" charset="0"/>
                  </a:rPr>
                  <a:t>Dân tộc thiểu số</a:t>
                </a:r>
              </a:p>
              <a:p>
                <a:pPr algn="ctr"/>
                <a:r>
                  <a:rPr lang="en-US" sz="2400">
                    <a:solidFill>
                      <a:srgbClr val="00B050"/>
                    </a:solidFill>
                    <a:latin typeface="Times New Roman" pitchFamily="18" charset="0"/>
                    <a:cs typeface="Times New Roman" pitchFamily="18" charset="0"/>
                  </a:rPr>
                  <a:t> chiếm 50%</a:t>
                </a:r>
              </a:p>
            </p:txBody>
          </p:sp>
          <p:sp>
            <p:nvSpPr>
              <p:cNvPr id="12" name="TextBox 11">
                <a:extLst>
                  <a:ext uri="{FF2B5EF4-FFF2-40B4-BE49-F238E27FC236}">
                    <a16:creationId xmlns:a16="http://schemas.microsoft.com/office/drawing/2014/main" id="{1168D1FF-8276-6C3C-1A74-8B11E7161E1F}"/>
                  </a:ext>
                </a:extLst>
              </p:cNvPr>
              <p:cNvSpPr txBox="1"/>
              <p:nvPr/>
            </p:nvSpPr>
            <p:spPr>
              <a:xfrm>
                <a:off x="6307084" y="2249583"/>
                <a:ext cx="3177581" cy="430887"/>
              </a:xfrm>
              <a:prstGeom prst="rect">
                <a:avLst/>
              </a:prstGeom>
              <a:noFill/>
            </p:spPr>
            <p:txBody>
              <a:bodyPr wrap="square">
                <a:spAutoFit/>
              </a:bodyPr>
              <a:lstStyle/>
              <a:p>
                <a:pPr algn="ctr"/>
                <a:r>
                  <a:rPr lang="vi-VN" sz="2200">
                    <a:solidFill>
                      <a:srgbClr val="00B050"/>
                    </a:solidFill>
                    <a:latin typeface="Times New Roman" pitchFamily="18" charset="0"/>
                    <a:ea typeface="Fira Sans Extra Condensed"/>
                    <a:cs typeface="Times New Roman" pitchFamily="18" charset="0"/>
                    <a:sym typeface="Fira Sans Extra Condensed"/>
                  </a:rPr>
                  <a:t>Thái, Mường, Dao</a:t>
                </a:r>
              </a:p>
            </p:txBody>
          </p:sp>
          <p:sp>
            <p:nvSpPr>
              <p:cNvPr id="14" name="TextBox 13">
                <a:extLst>
                  <a:ext uri="{FF2B5EF4-FFF2-40B4-BE49-F238E27FC236}">
                    <a16:creationId xmlns:a16="http://schemas.microsoft.com/office/drawing/2014/main" id="{2971F3ED-4169-03E3-9F90-658632029E33}"/>
                  </a:ext>
                </a:extLst>
              </p:cNvPr>
              <p:cNvSpPr txBox="1"/>
              <p:nvPr/>
            </p:nvSpPr>
            <p:spPr>
              <a:xfrm>
                <a:off x="6343982" y="2754014"/>
                <a:ext cx="3177581" cy="430887"/>
              </a:xfrm>
              <a:prstGeom prst="rect">
                <a:avLst/>
              </a:prstGeom>
              <a:noFill/>
            </p:spPr>
            <p:txBody>
              <a:bodyPr wrap="square">
                <a:spAutoFit/>
              </a:bodyPr>
              <a:lstStyle/>
              <a:p>
                <a:pPr algn="ctr"/>
                <a:r>
                  <a:rPr lang="en-US" sz="2200">
                    <a:solidFill>
                      <a:srgbClr val="00B050"/>
                    </a:solidFill>
                    <a:latin typeface="Times New Roman" pitchFamily="18" charset="0"/>
                    <a:ea typeface="Fira Sans Extra Condensed"/>
                    <a:cs typeface="Times New Roman" pitchFamily="18" charset="0"/>
                    <a:sym typeface="Fira Sans Extra Condensed"/>
                  </a:rPr>
                  <a:t>HMông, </a:t>
                </a:r>
                <a:r>
                  <a:rPr lang="vi-VN" sz="2200">
                    <a:solidFill>
                      <a:srgbClr val="00B050"/>
                    </a:solidFill>
                    <a:latin typeface="Times New Roman" pitchFamily="18" charset="0"/>
                    <a:ea typeface="Fira Sans Extra Condensed"/>
                    <a:cs typeface="Times New Roman" pitchFamily="18" charset="0"/>
                    <a:sym typeface="Fira Sans Extra Condensed"/>
                  </a:rPr>
                  <a:t>Tày</a:t>
                </a:r>
                <a:r>
                  <a:rPr lang="en-US" sz="2200">
                    <a:solidFill>
                      <a:srgbClr val="00B050"/>
                    </a:solidFill>
                    <a:latin typeface="Times New Roman" pitchFamily="18" charset="0"/>
                    <a:ea typeface="Fira Sans Extra Condensed"/>
                    <a:cs typeface="Times New Roman" pitchFamily="18" charset="0"/>
                    <a:sym typeface="Fira Sans Extra Condensed"/>
                  </a:rPr>
                  <a:t>, Nùng</a:t>
                </a:r>
                <a:endParaRPr lang="vi-VN" sz="2200">
                  <a:solidFill>
                    <a:srgbClr val="00B050"/>
                  </a:solidFill>
                  <a:latin typeface="Times New Roman" pitchFamily="18" charset="0"/>
                  <a:ea typeface="Fira Sans Extra Condensed"/>
                  <a:cs typeface="Times New Roman" pitchFamily="18" charset="0"/>
                  <a:sym typeface="Fira Sans Extra Condensed"/>
                </a:endParaRPr>
              </a:p>
            </p:txBody>
          </p:sp>
          <p:sp>
            <p:nvSpPr>
              <p:cNvPr id="18" name="TextBox 17">
                <a:extLst>
                  <a:ext uri="{FF2B5EF4-FFF2-40B4-BE49-F238E27FC236}">
                    <a16:creationId xmlns:a16="http://schemas.microsoft.com/office/drawing/2014/main" id="{51F62A37-FE2B-05A1-D41E-D1DB53B0E1CF}"/>
                  </a:ext>
                </a:extLst>
              </p:cNvPr>
              <p:cNvSpPr txBox="1"/>
              <p:nvPr/>
            </p:nvSpPr>
            <p:spPr>
              <a:xfrm>
                <a:off x="3867656" y="3614732"/>
                <a:ext cx="3327755" cy="1200329"/>
              </a:xfrm>
              <a:prstGeom prst="rect">
                <a:avLst/>
              </a:prstGeom>
              <a:noFill/>
            </p:spPr>
            <p:txBody>
              <a:bodyPr wrap="square">
                <a:spAutoFit/>
              </a:bodyPr>
              <a:lstStyle/>
              <a:p>
                <a:pPr algn="ctr"/>
                <a:r>
                  <a:rPr lang="en-US" sz="2400">
                    <a:solidFill>
                      <a:srgbClr val="7030A0"/>
                    </a:solidFill>
                    <a:latin typeface="Times New Roman" pitchFamily="18" charset="0"/>
                    <a:cs typeface="Times New Roman" pitchFamily="18" charset="0"/>
                  </a:rPr>
                  <a:t>Các dân tộc sinh sống đan xen </a:t>
                </a:r>
                <a:r>
                  <a:rPr lang="vi-VN" sz="2400">
                    <a:solidFill>
                      <a:srgbClr val="7030A0"/>
                    </a:solidFill>
                    <a:effectLst/>
                    <a:latin typeface="Times New Roman" pitchFamily="18" charset="0"/>
                    <a:ea typeface="Arial" panose="020B0604020202020204" pitchFamily="34" charset="0"/>
                    <a:cs typeface="Times New Roman" pitchFamily="18" charset="0"/>
                  </a:rPr>
                  <a:t>nhưng vẫn có khu vực cư trú đặc trưng</a:t>
                </a:r>
                <a:endParaRPr lang="en-US" sz="2400">
                  <a:solidFill>
                    <a:srgbClr val="7030A0"/>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042982FA-5967-98C8-D2B8-004CA716AFE1}"/>
                  </a:ext>
                </a:extLst>
              </p:cNvPr>
              <p:cNvSpPr txBox="1"/>
              <p:nvPr/>
            </p:nvSpPr>
            <p:spPr>
              <a:xfrm>
                <a:off x="7280657" y="3822852"/>
                <a:ext cx="3416754" cy="430887"/>
              </a:xfrm>
              <a:prstGeom prst="rect">
                <a:avLst/>
              </a:prstGeom>
              <a:noFill/>
            </p:spPr>
            <p:txBody>
              <a:bodyPr wrap="square">
                <a:spAutoFit/>
              </a:bodyPr>
              <a:lstStyle/>
              <a:p>
                <a:pPr algn="ctr"/>
                <a:r>
                  <a:rPr lang="vi-VN" sz="2200">
                    <a:solidFill>
                      <a:srgbClr val="7030A0"/>
                    </a:solidFill>
                    <a:latin typeface="Times New Roman" pitchFamily="18" charset="0"/>
                    <a:ea typeface="Fira Sans Extra Condensed"/>
                    <a:cs typeface="Times New Roman" pitchFamily="18" charset="0"/>
                    <a:sym typeface="Fira Sans Extra Condensed"/>
                  </a:rPr>
                  <a:t>Tây Bắc: Thái, Mường</a:t>
                </a:r>
              </a:p>
            </p:txBody>
          </p:sp>
          <p:sp>
            <p:nvSpPr>
              <p:cNvPr id="22" name="TextBox 21">
                <a:extLst>
                  <a:ext uri="{FF2B5EF4-FFF2-40B4-BE49-F238E27FC236}">
                    <a16:creationId xmlns:a16="http://schemas.microsoft.com/office/drawing/2014/main" id="{B4509BB6-BC99-1F2D-1B44-0FBFAAFB6A8E}"/>
                  </a:ext>
                </a:extLst>
              </p:cNvPr>
              <p:cNvSpPr txBox="1"/>
              <p:nvPr/>
            </p:nvSpPr>
            <p:spPr>
              <a:xfrm>
                <a:off x="7510424" y="4434489"/>
                <a:ext cx="2957221" cy="430887"/>
              </a:xfrm>
              <a:prstGeom prst="rect">
                <a:avLst/>
              </a:prstGeom>
              <a:noFill/>
            </p:spPr>
            <p:txBody>
              <a:bodyPr wrap="square">
                <a:spAutoFit/>
              </a:bodyPr>
              <a:lstStyle/>
              <a:p>
                <a:pPr algn="ctr"/>
                <a:r>
                  <a:rPr lang="en-US" sz="2200">
                    <a:solidFill>
                      <a:srgbClr val="7030A0"/>
                    </a:solidFill>
                    <a:latin typeface="Times New Roman" pitchFamily="18" charset="0"/>
                    <a:ea typeface="Fira Sans Extra Condensed"/>
                    <a:cs typeface="Times New Roman" pitchFamily="18" charset="0"/>
                    <a:sym typeface="Fira Sans Extra Condensed"/>
                  </a:rPr>
                  <a:t>Đông Bắc: Tày, Nùng</a:t>
                </a:r>
              </a:p>
            </p:txBody>
          </p:sp>
          <p:sp>
            <p:nvSpPr>
              <p:cNvPr id="23" name="TextBox 22">
                <a:extLst>
                  <a:ext uri="{FF2B5EF4-FFF2-40B4-BE49-F238E27FC236}">
                    <a16:creationId xmlns:a16="http://schemas.microsoft.com/office/drawing/2014/main" id="{F2F485C2-4691-1F8F-99D5-5D6AFE8D4CDF}"/>
                  </a:ext>
                </a:extLst>
              </p:cNvPr>
              <p:cNvSpPr txBox="1"/>
              <p:nvPr/>
            </p:nvSpPr>
            <p:spPr>
              <a:xfrm>
                <a:off x="2208237" y="5581522"/>
                <a:ext cx="4209578" cy="830997"/>
              </a:xfrm>
              <a:prstGeom prst="rect">
                <a:avLst/>
              </a:prstGeom>
              <a:noFill/>
            </p:spPr>
            <p:txBody>
              <a:bodyPr wrap="square">
                <a:spAutoFit/>
              </a:bodyPr>
              <a:lstStyle/>
              <a:p>
                <a:pPr algn="ctr"/>
                <a:r>
                  <a:rPr lang="en-US" sz="2400">
                    <a:solidFill>
                      <a:srgbClr val="C00000"/>
                    </a:solidFill>
                    <a:latin typeface="Times New Roman" pitchFamily="18" charset="0"/>
                    <a:ea typeface="Arial" panose="020B0604020202020204" pitchFamily="34" charset="0"/>
                    <a:cs typeface="Times New Roman" pitchFamily="18" charset="0"/>
                  </a:rPr>
                  <a:t>V</a:t>
                </a:r>
                <a:r>
                  <a:rPr lang="vi-VN" sz="2400">
                    <a:solidFill>
                      <a:srgbClr val="C00000"/>
                    </a:solidFill>
                    <a:effectLst/>
                    <a:latin typeface="Times New Roman" pitchFamily="18" charset="0"/>
                    <a:ea typeface="Arial" panose="020B0604020202020204" pitchFamily="34" charset="0"/>
                    <a:cs typeface="Times New Roman" pitchFamily="18" charset="0"/>
                  </a:rPr>
                  <a:t>ăn hoá, phong tục tập quán đa dạng</a:t>
                </a:r>
                <a:endParaRPr lang="en-US" sz="2400">
                  <a:solidFill>
                    <a:srgbClr val="C0000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C8F2E723-F034-3B9B-F0F3-C0F4AF0108B4}"/>
                  </a:ext>
                </a:extLst>
              </p:cNvPr>
              <p:cNvSpPr txBox="1"/>
              <p:nvPr/>
            </p:nvSpPr>
            <p:spPr>
              <a:xfrm>
                <a:off x="6264231" y="5620950"/>
                <a:ext cx="3416754" cy="430887"/>
              </a:xfrm>
              <a:prstGeom prst="rect">
                <a:avLst/>
              </a:prstGeom>
              <a:noFill/>
            </p:spPr>
            <p:txBody>
              <a:bodyPr wrap="square">
                <a:spAutoFit/>
              </a:bodyPr>
              <a:lstStyle/>
              <a:p>
                <a:pPr algn="ctr"/>
                <a:r>
                  <a:rPr lang="en-US" sz="2200">
                    <a:solidFill>
                      <a:srgbClr val="C00000"/>
                    </a:solidFill>
                    <a:latin typeface="Times New Roman" pitchFamily="18" charset="0"/>
                    <a:ea typeface="Fira Sans Extra Condensed"/>
                    <a:cs typeface="Times New Roman" pitchFamily="18" charset="0"/>
                    <a:sym typeface="Fira Sans Extra Condensed"/>
                  </a:rPr>
                  <a:t>Có nhiều kinh nghiệm</a:t>
                </a:r>
                <a:endParaRPr lang="vi-VN" sz="2200">
                  <a:solidFill>
                    <a:srgbClr val="C00000"/>
                  </a:solidFill>
                  <a:latin typeface="Times New Roman" pitchFamily="18" charset="0"/>
                  <a:ea typeface="Fira Sans Extra Condensed"/>
                  <a:cs typeface="Times New Roman" pitchFamily="18" charset="0"/>
                  <a:sym typeface="Fira Sans Extra Condensed"/>
                </a:endParaRPr>
              </a:p>
            </p:txBody>
          </p:sp>
          <p:sp>
            <p:nvSpPr>
              <p:cNvPr id="25" name="TextBox 24">
                <a:extLst>
                  <a:ext uri="{FF2B5EF4-FFF2-40B4-BE49-F238E27FC236}">
                    <a16:creationId xmlns:a16="http://schemas.microsoft.com/office/drawing/2014/main" id="{50933C39-0D79-2CDB-2136-8547F4CF1EF6}"/>
                  </a:ext>
                </a:extLst>
              </p:cNvPr>
              <p:cNvSpPr txBox="1"/>
              <p:nvPr/>
            </p:nvSpPr>
            <p:spPr>
              <a:xfrm>
                <a:off x="6484935" y="6234279"/>
                <a:ext cx="3416754" cy="769441"/>
              </a:xfrm>
              <a:prstGeom prst="rect">
                <a:avLst/>
              </a:prstGeom>
              <a:noFill/>
            </p:spPr>
            <p:txBody>
              <a:bodyPr wrap="square">
                <a:spAutoFit/>
              </a:bodyPr>
              <a:lstStyle/>
              <a:p>
                <a:pPr algn="ctr"/>
                <a:r>
                  <a:rPr lang="en-US" sz="2200">
                    <a:solidFill>
                      <a:srgbClr val="C00000"/>
                    </a:solidFill>
                    <a:latin typeface="Times New Roman" pitchFamily="18" charset="0"/>
                    <a:ea typeface="Fira Sans Extra Condensed"/>
                    <a:cs typeface="Times New Roman" pitchFamily="18" charset="0"/>
                    <a:sym typeface="Fira Sans Extra Condensed"/>
                  </a:rPr>
                  <a:t>Sản xuất nông, lâm nghiệp</a:t>
                </a:r>
              </a:p>
              <a:p>
                <a:pPr algn="ctr"/>
                <a:endParaRPr lang="vi-VN" sz="2200">
                  <a:solidFill>
                    <a:srgbClr val="C00000"/>
                  </a:solidFill>
                  <a:latin typeface="Times New Roman" pitchFamily="18" charset="0"/>
                  <a:ea typeface="Fira Sans Extra Condensed"/>
                  <a:cs typeface="Times New Roman" pitchFamily="18" charset="0"/>
                  <a:sym typeface="Fira Sans Extra Condensed"/>
                </a:endParaRPr>
              </a:p>
            </p:txBody>
          </p:sp>
        </p:grpSp>
      </p:grpSp>
      <p:pic>
        <p:nvPicPr>
          <p:cNvPr id="3074" name="Picture 2" descr="Nét đẹp hồn nhiên của trẻ em vùng cao lay động lòng người - 5555 | VNTOUR">
            <a:extLst>
              <a:ext uri="{FF2B5EF4-FFF2-40B4-BE49-F238E27FC236}">
                <a16:creationId xmlns:a16="http://schemas.microsoft.com/office/drawing/2014/main" id="{97609AFD-B381-EAA0-052B-51C59CF08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144" y="1835330"/>
            <a:ext cx="2717332" cy="268337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0A7630A-7D4E-55C5-B9C1-0C687A2C1422}"/>
              </a:ext>
            </a:extLst>
          </p:cNvPr>
          <p:cNvSpPr txBox="1"/>
          <p:nvPr/>
        </p:nvSpPr>
        <p:spPr>
          <a:xfrm>
            <a:off x="1453739" y="3586511"/>
            <a:ext cx="1636313" cy="923330"/>
          </a:xfrm>
          <a:prstGeom prst="rect">
            <a:avLst/>
          </a:prstGeom>
          <a:noFill/>
        </p:spPr>
        <p:txBody>
          <a:bodyPr wrap="square" rtlCol="0">
            <a:spAutoFit/>
          </a:bodyPr>
          <a:lstStyle/>
          <a:p>
            <a:pPr algn="ctr"/>
            <a:r>
              <a:rPr lang="en-US" b="1">
                <a:solidFill>
                  <a:schemeClr val="bg1"/>
                </a:solidFill>
                <a:latin typeface="Times New Roman" pitchFamily="18" charset="0"/>
                <a:cs typeface="Times New Roman" pitchFamily="18" charset="0"/>
              </a:rPr>
              <a:t>THÀNH PHẦN DÂN CƯ</a:t>
            </a:r>
          </a:p>
        </p:txBody>
      </p:sp>
      <p:pic>
        <p:nvPicPr>
          <p:cNvPr id="29" name="Picture 28" descr="book9">
            <a:extLst>
              <a:ext uri="{FF2B5EF4-FFF2-40B4-BE49-F238E27FC236}">
                <a16:creationId xmlns:a16="http://schemas.microsoft.com/office/drawing/2014/main" id="{1F7CBB0A-A407-1733-5946-8E32F12F444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32722" y="52422"/>
            <a:ext cx="1810354" cy="147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bố kết quả chính thức và tổng kết tổng điều tra dân số và nhà ở năm  2019 | Tạp chí Tuyên giáo">
            <a:extLst>
              <a:ext uri="{FF2B5EF4-FFF2-40B4-BE49-F238E27FC236}">
                <a16:creationId xmlns:a16="http://schemas.microsoft.com/office/drawing/2014/main" id="{D2E523DF-F2CA-4899-9712-780AF422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 y="85089"/>
            <a:ext cx="4758690" cy="6730523"/>
          </a:xfrm>
          <a:prstGeom prst="rect">
            <a:avLst/>
          </a:prstGeom>
          <a:ln w="53975" cap="sq" cmpd="thickThin">
            <a:solidFill>
              <a:srgbClr val="156082"/>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EAB258-047A-4993-B81D-B01BD7EDC61F}"/>
              </a:ext>
            </a:extLst>
          </p:cNvPr>
          <p:cNvSpPr txBox="1"/>
          <p:nvPr/>
        </p:nvSpPr>
        <p:spPr>
          <a:xfrm>
            <a:off x="5168900" y="41843"/>
            <a:ext cx="6807200" cy="1384995"/>
          </a:xfrm>
          <a:prstGeom prst="rect">
            <a:avLst/>
          </a:prstGeom>
          <a:solidFill>
            <a:srgbClr val="FFFFDD"/>
          </a:solidFill>
        </p:spPr>
        <p:txBody>
          <a:bodyPr wrap="square" rtlCol="0">
            <a:spAutoFit/>
          </a:bodyPr>
          <a:lstStyle/>
          <a:p>
            <a:r>
              <a:rPr lang="en-US" sz="2800">
                <a:solidFill>
                  <a:srgbClr val="FF0000"/>
                </a:solidFill>
                <a:latin typeface="Times New Roman" pitchFamily="18" charset="0"/>
                <a:ea typeface="Tahoma" panose="020B0604030504040204" pitchFamily="34" charset="0"/>
                <a:cs typeface="Times New Roman" pitchFamily="18" charset="0"/>
              </a:rPr>
              <a:t>Em có nhận xét gì về dân số các tỉnh Trung du và miền núi Bắc Bộ?</a:t>
            </a:r>
          </a:p>
          <a:p>
            <a:r>
              <a:rPr lang="en-US" sz="2800">
                <a:solidFill>
                  <a:srgbClr val="FF0000"/>
                </a:solidFill>
                <a:latin typeface="Times New Roman" pitchFamily="18" charset="0"/>
                <a:ea typeface="Tahoma" panose="020B0604030504040204" pitchFamily="34" charset="0"/>
                <a:cs typeface="Times New Roman" pitchFamily="18" charset="0"/>
              </a:rPr>
              <a:t>Tại sao mật dộ dân số của vùng rất thấp?</a:t>
            </a:r>
            <a:endParaRPr lang="en-US" sz="2800" dirty="0">
              <a:solidFill>
                <a:srgbClr val="FF0000"/>
              </a:solidFill>
              <a:latin typeface="Times New Roman" pitchFamily="18" charset="0"/>
              <a:ea typeface="Tahoma" panose="020B0604030504040204" pitchFamily="34" charset="0"/>
              <a:cs typeface="Times New Roman" pitchFamily="18" charset="0"/>
            </a:endParaRPr>
          </a:p>
        </p:txBody>
      </p:sp>
      <p:sp>
        <p:nvSpPr>
          <p:cNvPr id="3" name="TextBox 2">
            <a:extLst>
              <a:ext uri="{FF2B5EF4-FFF2-40B4-BE49-F238E27FC236}">
                <a16:creationId xmlns:a16="http://schemas.microsoft.com/office/drawing/2014/main" id="{6A4A4EA2-5614-4516-A9BE-89181ADF0E10}"/>
              </a:ext>
            </a:extLst>
          </p:cNvPr>
          <p:cNvSpPr txBox="1"/>
          <p:nvPr/>
        </p:nvSpPr>
        <p:spPr>
          <a:xfrm>
            <a:off x="5440363" y="1746311"/>
            <a:ext cx="3035300" cy="830997"/>
          </a:xfrm>
          <a:prstGeom prst="rect">
            <a:avLst/>
          </a:prstGeom>
          <a:solidFill>
            <a:srgbClr val="C00000"/>
          </a:solidFill>
        </p:spPr>
        <p:txBody>
          <a:bodyPr wrap="square" rtlCol="0">
            <a:spAutoFit/>
          </a:bodyPr>
          <a:lstStyle/>
          <a:p>
            <a:r>
              <a:rPr lang="en-US" sz="2400" b="1" dirty="0">
                <a:solidFill>
                  <a:schemeClr val="bg1"/>
                </a:solidFill>
                <a:latin typeface="Times New Roman" pitchFamily="18" charset="0"/>
                <a:ea typeface="Tahoma" panose="020B0604030504040204" pitchFamily="34" charset="0"/>
                <a:cs typeface="Times New Roman" pitchFamily="18" charset="0"/>
              </a:rPr>
              <a:t>1 </a:t>
            </a:r>
            <a:r>
              <a:rPr lang="en-US" sz="2400" b="1" dirty="0" err="1">
                <a:solidFill>
                  <a:schemeClr val="bg1"/>
                </a:solidFill>
                <a:latin typeface="Times New Roman" pitchFamily="18" charset="0"/>
                <a:ea typeface="Tahoma" panose="020B0604030504040204" pitchFamily="34" charset="0"/>
                <a:cs typeface="Times New Roman" pitchFamily="18" charset="0"/>
              </a:rPr>
              <a:t>phút</a:t>
            </a:r>
            <a:r>
              <a:rPr lang="en-US" sz="2400" b="1" dirty="0">
                <a:solidFill>
                  <a:schemeClr val="bg1"/>
                </a:solidFill>
                <a:latin typeface="Times New Roman" pitchFamily="18" charset="0"/>
                <a:ea typeface="Tahoma" panose="020B0604030504040204" pitchFamily="34" charset="0"/>
                <a:cs typeface="Times New Roman" pitchFamily="18" charset="0"/>
              </a:rPr>
              <a:t> </a:t>
            </a:r>
            <a:r>
              <a:rPr lang="en-US" sz="2400" b="1" dirty="0" err="1">
                <a:solidFill>
                  <a:schemeClr val="bg1"/>
                </a:solidFill>
                <a:latin typeface="Times New Roman" pitchFamily="18" charset="0"/>
                <a:ea typeface="Tahoma" panose="020B0604030504040204" pitchFamily="34" charset="0"/>
                <a:cs typeface="Times New Roman" pitchFamily="18" charset="0"/>
              </a:rPr>
              <a:t>viết</a:t>
            </a:r>
            <a:r>
              <a:rPr lang="en-US" sz="2400" b="1" dirty="0">
                <a:solidFill>
                  <a:schemeClr val="bg1"/>
                </a:solidFill>
                <a:latin typeface="Times New Roman" pitchFamily="18" charset="0"/>
                <a:ea typeface="Tahoma" panose="020B0604030504040204" pitchFamily="34" charset="0"/>
                <a:cs typeface="Times New Roman" pitchFamily="18" charset="0"/>
              </a:rPr>
              <a:t> ra </a:t>
            </a:r>
            <a:r>
              <a:rPr lang="en-US" sz="2400" b="1" dirty="0" err="1">
                <a:solidFill>
                  <a:schemeClr val="bg1"/>
                </a:solidFill>
                <a:latin typeface="Times New Roman" pitchFamily="18" charset="0"/>
                <a:ea typeface="Tahoma" panose="020B0604030504040204" pitchFamily="34" charset="0"/>
                <a:cs typeface="Times New Roman" pitchFamily="18" charset="0"/>
              </a:rPr>
              <a:t>giấy</a:t>
            </a:r>
            <a:endParaRPr lang="en-US" sz="2400" b="1" dirty="0">
              <a:solidFill>
                <a:schemeClr val="bg1"/>
              </a:solidFill>
              <a:latin typeface="Times New Roman" pitchFamily="18" charset="0"/>
              <a:ea typeface="Tahoma" panose="020B0604030504040204" pitchFamily="34" charset="0"/>
              <a:cs typeface="Times New Roman" pitchFamily="18" charset="0"/>
            </a:endParaRPr>
          </a:p>
          <a:p>
            <a:r>
              <a:rPr lang="en-US" sz="2400" b="1" dirty="0">
                <a:solidFill>
                  <a:schemeClr val="bg1"/>
                </a:solidFill>
                <a:latin typeface="Times New Roman" pitchFamily="18" charset="0"/>
                <a:ea typeface="Tahoma" panose="020B0604030504040204" pitchFamily="34" charset="0"/>
                <a:cs typeface="Times New Roman" pitchFamily="18" charset="0"/>
              </a:rPr>
              <a:t>1 </a:t>
            </a:r>
            <a:r>
              <a:rPr lang="en-US" sz="2400" b="1" dirty="0" err="1">
                <a:solidFill>
                  <a:schemeClr val="bg1"/>
                </a:solidFill>
                <a:latin typeface="Times New Roman" pitchFamily="18" charset="0"/>
                <a:ea typeface="Tahoma" panose="020B0604030504040204" pitchFamily="34" charset="0"/>
                <a:cs typeface="Times New Roman" pitchFamily="18" charset="0"/>
              </a:rPr>
              <a:t>phút</a:t>
            </a:r>
            <a:r>
              <a:rPr lang="en-US" sz="2400" b="1" dirty="0">
                <a:solidFill>
                  <a:schemeClr val="bg1"/>
                </a:solidFill>
                <a:latin typeface="Times New Roman" pitchFamily="18" charset="0"/>
                <a:ea typeface="Tahoma" panose="020B0604030504040204" pitchFamily="34" charset="0"/>
                <a:cs typeface="Times New Roman" pitchFamily="18" charset="0"/>
              </a:rPr>
              <a:t> chia </a:t>
            </a:r>
            <a:r>
              <a:rPr lang="en-US" sz="2400" b="1" dirty="0" err="1">
                <a:solidFill>
                  <a:schemeClr val="bg1"/>
                </a:solidFill>
                <a:latin typeface="Times New Roman" pitchFamily="18" charset="0"/>
                <a:ea typeface="Tahoma" panose="020B0604030504040204" pitchFamily="34" charset="0"/>
                <a:cs typeface="Times New Roman" pitchFamily="18" charset="0"/>
              </a:rPr>
              <a:t>sẻ</a:t>
            </a:r>
            <a:endParaRPr lang="en-US" sz="2400" b="1" dirty="0">
              <a:solidFill>
                <a:schemeClr val="bg1"/>
              </a:solidFill>
              <a:latin typeface="Times New Roman" pitchFamily="18" charset="0"/>
              <a:ea typeface="Tahoma" panose="020B0604030504040204" pitchFamily="34" charset="0"/>
              <a:cs typeface="Times New Roman" pitchFamily="18" charset="0"/>
            </a:endParaRPr>
          </a:p>
        </p:txBody>
      </p:sp>
      <p:pic>
        <p:nvPicPr>
          <p:cNvPr id="4" name="2 Minute Timer (Nho)">
            <a:hlinkClick r:id="" action="ppaction://media"/>
            <a:extLst>
              <a:ext uri="{FF2B5EF4-FFF2-40B4-BE49-F238E27FC236}">
                <a16:creationId xmlns:a16="http://schemas.microsoft.com/office/drawing/2014/main" id="{0C448305-7F0C-4BCC-98E7-96C90C8B23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2288" y="2846877"/>
            <a:ext cx="2711450" cy="1524000"/>
          </a:xfrm>
          <a:prstGeom prst="rect">
            <a:avLst/>
          </a:prstGeom>
        </p:spPr>
      </p:pic>
      <p:pic>
        <p:nvPicPr>
          <p:cNvPr id="5" name="Picture 4" descr="Think, Pair, Share -">
            <a:extLst>
              <a:ext uri="{FF2B5EF4-FFF2-40B4-BE49-F238E27FC236}">
                <a16:creationId xmlns:a16="http://schemas.microsoft.com/office/drawing/2014/main" id="{E1985B27-44C8-41CE-9F26-37FDDAE06BD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148" b="26852"/>
          <a:stretch/>
        </p:blipFill>
        <p:spPr bwMode="auto">
          <a:xfrm>
            <a:off x="8628063" y="1620185"/>
            <a:ext cx="3314700" cy="1267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81D1AF-4EF5-4272-94D0-FBF7604234CA}"/>
              </a:ext>
            </a:extLst>
          </p:cNvPr>
          <p:cNvSpPr txBox="1"/>
          <p:nvPr/>
        </p:nvSpPr>
        <p:spPr>
          <a:xfrm>
            <a:off x="5091746" y="4581071"/>
            <a:ext cx="7100254" cy="2246769"/>
          </a:xfrm>
          <a:prstGeom prst="rect">
            <a:avLst/>
          </a:prstGeom>
          <a:solidFill>
            <a:srgbClr val="F6FAC0"/>
          </a:solidFill>
        </p:spPr>
        <p:txBody>
          <a:bodyPr wrap="square" rtlCol="0">
            <a:spAutoFit/>
          </a:bodyPr>
          <a:lstStyle/>
          <a:p>
            <a:r>
              <a:rPr lang="en-US" sz="2800" dirty="0" err="1">
                <a:solidFill>
                  <a:srgbClr val="3333FF"/>
                </a:solidFill>
                <a:latin typeface="Times New Roman" pitchFamily="18" charset="0"/>
                <a:ea typeface="Tahoma" panose="020B0604030504040204" pitchFamily="34" charset="0"/>
                <a:cs typeface="Times New Roman" pitchFamily="18" charset="0"/>
              </a:rPr>
              <a:t>Quy</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mô</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dân</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err="1">
                <a:solidFill>
                  <a:srgbClr val="3333FF"/>
                </a:solidFill>
                <a:latin typeface="Times New Roman" pitchFamily="18" charset="0"/>
                <a:ea typeface="Tahoma" panose="020B0604030504040204" pitchFamily="34" charset="0"/>
                <a:cs typeface="Times New Roman" pitchFamily="18" charset="0"/>
              </a:rPr>
              <a:t>số</a:t>
            </a:r>
            <a:r>
              <a:rPr lang="en-US" sz="2800">
                <a:solidFill>
                  <a:srgbClr val="3333FF"/>
                </a:solidFill>
                <a:latin typeface="Times New Roman" pitchFamily="18" charset="0"/>
                <a:ea typeface="Tahoma" panose="020B0604030504040204" pitchFamily="34" charset="0"/>
                <a:cs typeface="Times New Roman" pitchFamily="18" charset="0"/>
              </a:rPr>
              <a:t> thấp, S lớn (116 898,15 </a:t>
            </a:r>
            <a:r>
              <a:rPr lang="en-US" sz="2800">
                <a:solidFill>
                  <a:srgbClr val="5429F3"/>
                </a:solidFill>
                <a:latin typeface="Times New Roman" pitchFamily="18" charset="0"/>
                <a:cs typeface="Times New Roman" pitchFamily="18" charset="0"/>
              </a:rPr>
              <a:t>km</a:t>
            </a:r>
            <a:r>
              <a:rPr lang="en-US" sz="2800" baseline="30000">
                <a:solidFill>
                  <a:srgbClr val="5429F3"/>
                </a:solidFill>
                <a:latin typeface="Times New Roman" pitchFamily="18" charset="0"/>
                <a:cs typeface="Times New Roman" pitchFamily="18" charset="0"/>
              </a:rPr>
              <a:t>2</a:t>
            </a:r>
            <a:r>
              <a:rPr lang="en-US" sz="2800">
                <a:solidFill>
                  <a:srgbClr val="3333FF"/>
                </a:solidFill>
                <a:latin typeface="Times New Roman" pitchFamily="18" charset="0"/>
                <a:ea typeface="Tahoma" panose="020B0604030504040204" pitchFamily="34" charset="0"/>
                <a:cs typeface="Times New Roman" pitchFamily="18" charset="0"/>
              </a:rPr>
              <a:t>)</a:t>
            </a:r>
            <a:endParaRPr lang="en-US" sz="2800" dirty="0">
              <a:solidFill>
                <a:srgbClr val="3333FF"/>
              </a:solidFill>
              <a:latin typeface="Times New Roman" pitchFamily="18" charset="0"/>
              <a:ea typeface="Tahoma" panose="020B0604030504040204" pitchFamily="34" charset="0"/>
              <a:cs typeface="Times New Roman" pitchFamily="18" charset="0"/>
            </a:endParaRPr>
          </a:p>
          <a:p>
            <a:r>
              <a:rPr lang="en-US" sz="2800">
                <a:solidFill>
                  <a:srgbClr val="3333FF"/>
                </a:solidFill>
                <a:latin typeface="Times New Roman" pitchFamily="18" charset="0"/>
                <a:ea typeface="Tahoma" panose="020B0604030504040204" pitchFamily="34" charset="0"/>
                <a:cs typeface="Times New Roman" pitchFamily="18" charset="0"/>
              </a:rPr>
              <a:t>Nguyên </a:t>
            </a:r>
            <a:r>
              <a:rPr lang="en-US" sz="2800" dirty="0" err="1">
                <a:solidFill>
                  <a:srgbClr val="3333FF"/>
                </a:solidFill>
                <a:latin typeface="Times New Roman" pitchFamily="18" charset="0"/>
                <a:ea typeface="Tahoma" panose="020B0604030504040204" pitchFamily="34" charset="0"/>
                <a:cs typeface="Times New Roman" pitchFamily="18" charset="0"/>
              </a:rPr>
              <a:t>nhân</a:t>
            </a:r>
            <a:r>
              <a:rPr lang="en-US" sz="2800" dirty="0">
                <a:solidFill>
                  <a:srgbClr val="3333FF"/>
                </a:solidFill>
                <a:latin typeface="Times New Roman" pitchFamily="18" charset="0"/>
                <a:ea typeface="Tahoma" panose="020B0604030504040204" pitchFamily="34" charset="0"/>
                <a:cs typeface="Times New Roman" pitchFamily="18" charset="0"/>
              </a:rPr>
              <a:t>: </a:t>
            </a:r>
          </a:p>
          <a:p>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Địa</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hình</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khí</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hậu</a:t>
            </a:r>
            <a:endParaRPr lang="en-US" sz="2800" dirty="0">
              <a:solidFill>
                <a:srgbClr val="3333FF"/>
              </a:solidFill>
              <a:latin typeface="Times New Roman" pitchFamily="18" charset="0"/>
              <a:ea typeface="Tahoma" panose="020B0604030504040204" pitchFamily="34" charset="0"/>
              <a:cs typeface="Times New Roman" pitchFamily="18" charset="0"/>
            </a:endParaRPr>
          </a:p>
          <a:p>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Tính</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chất</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nền</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kinh</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tế</a:t>
            </a:r>
            <a:r>
              <a:rPr lang="en-US" sz="2800" dirty="0">
                <a:solidFill>
                  <a:srgbClr val="3333FF"/>
                </a:solidFill>
                <a:latin typeface="Times New Roman" pitchFamily="18" charset="0"/>
                <a:ea typeface="Tahoma" panose="020B0604030504040204" pitchFamily="34" charset="0"/>
                <a:cs typeface="Times New Roman" pitchFamily="18" charset="0"/>
              </a:rPr>
              <a:t> (NN, </a:t>
            </a:r>
            <a:r>
              <a:rPr lang="en-US" sz="2800" dirty="0" err="1">
                <a:solidFill>
                  <a:srgbClr val="3333FF"/>
                </a:solidFill>
                <a:latin typeface="Times New Roman" pitchFamily="18" charset="0"/>
                <a:ea typeface="Tahoma" panose="020B0604030504040204" pitchFamily="34" charset="0"/>
                <a:cs typeface="Times New Roman" pitchFamily="18" charset="0"/>
              </a:rPr>
              <a:t>lâm</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nghiệp</a:t>
            </a:r>
            <a:r>
              <a:rPr lang="en-US" sz="2800" dirty="0">
                <a:solidFill>
                  <a:srgbClr val="3333FF"/>
                </a:solidFill>
                <a:latin typeface="Times New Roman" pitchFamily="18" charset="0"/>
                <a:ea typeface="Tahoma" panose="020B0604030504040204" pitchFamily="34" charset="0"/>
                <a:cs typeface="Times New Roman" pitchFamily="18" charset="0"/>
              </a:rPr>
              <a:t>)</a:t>
            </a:r>
          </a:p>
          <a:p>
            <a:r>
              <a:rPr lang="en-US" sz="2800" dirty="0">
                <a:solidFill>
                  <a:srgbClr val="3333FF"/>
                </a:solidFill>
                <a:latin typeface="Times New Roman" pitchFamily="18" charset="0"/>
                <a:ea typeface="Tahoma" panose="020B0604030504040204" pitchFamily="34" charset="0"/>
                <a:cs typeface="Times New Roman" pitchFamily="18" charset="0"/>
              </a:rPr>
              <a:t>+ CSHT </a:t>
            </a:r>
            <a:r>
              <a:rPr lang="en-US" sz="2800" dirty="0" err="1">
                <a:solidFill>
                  <a:srgbClr val="3333FF"/>
                </a:solidFill>
                <a:latin typeface="Times New Roman" pitchFamily="18" charset="0"/>
                <a:ea typeface="Tahoma" panose="020B0604030504040204" pitchFamily="34" charset="0"/>
                <a:cs typeface="Times New Roman" pitchFamily="18" charset="0"/>
              </a:rPr>
              <a:t>hạn</a:t>
            </a:r>
            <a:r>
              <a:rPr lang="en-US" sz="2800" dirty="0">
                <a:solidFill>
                  <a:srgbClr val="3333FF"/>
                </a:solidFill>
                <a:latin typeface="Times New Roman" pitchFamily="18" charset="0"/>
                <a:ea typeface="Tahoma" panose="020B0604030504040204" pitchFamily="34" charset="0"/>
                <a:cs typeface="Times New Roman" pitchFamily="18" charset="0"/>
              </a:rPr>
              <a:t> </a:t>
            </a:r>
            <a:r>
              <a:rPr lang="en-US" sz="2800" dirty="0" err="1">
                <a:solidFill>
                  <a:srgbClr val="3333FF"/>
                </a:solidFill>
                <a:latin typeface="Times New Roman" pitchFamily="18" charset="0"/>
                <a:ea typeface="Tahoma" panose="020B0604030504040204" pitchFamily="34" charset="0"/>
                <a:cs typeface="Times New Roman" pitchFamily="18" charset="0"/>
              </a:rPr>
              <a:t>chế</a:t>
            </a:r>
            <a:endParaRPr lang="en-US" sz="2800" dirty="0">
              <a:solidFill>
                <a:srgbClr val="3333FF"/>
              </a:solidFill>
              <a:latin typeface="Times New Roman" pitchFamily="18" charset="0"/>
              <a:ea typeface="Tahoma" panose="020B0604030504040204" pitchFamily="34" charset="0"/>
              <a:cs typeface="Times New Roman" pitchFamily="18" charset="0"/>
            </a:endParaRPr>
          </a:p>
        </p:txBody>
      </p:sp>
      <p:pic>
        <p:nvPicPr>
          <p:cNvPr id="7" name="Picture 6" descr="DU LỊCH VÒNG CUNG TÂY BẮC">
            <a:extLst>
              <a:ext uri="{FF2B5EF4-FFF2-40B4-BE49-F238E27FC236}">
                <a16:creationId xmlns:a16="http://schemas.microsoft.com/office/drawing/2014/main" id="{9A3AE781-36A2-40FA-A98C-81AB9B1822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8063" y="2932765"/>
            <a:ext cx="3314700" cy="149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0982989-01AC-0974-7362-C8D5F1F7413C}"/>
              </a:ext>
            </a:extLst>
          </p:cNvPr>
          <p:cNvSpPr txBox="1"/>
          <p:nvPr/>
        </p:nvSpPr>
        <p:spPr>
          <a:xfrm>
            <a:off x="64159" y="76019"/>
            <a:ext cx="6921183" cy="1138773"/>
          </a:xfrm>
          <a:custGeom>
            <a:avLst/>
            <a:gdLst>
              <a:gd name="connsiteX0" fmla="*/ 0 w 6921183"/>
              <a:gd name="connsiteY0" fmla="*/ 0 h 1138773"/>
              <a:gd name="connsiteX1" fmla="*/ 484483 w 6921183"/>
              <a:gd name="connsiteY1" fmla="*/ 0 h 1138773"/>
              <a:gd name="connsiteX2" fmla="*/ 1315025 w 6921183"/>
              <a:gd name="connsiteY2" fmla="*/ 0 h 1138773"/>
              <a:gd name="connsiteX3" fmla="*/ 2076355 w 6921183"/>
              <a:gd name="connsiteY3" fmla="*/ 0 h 1138773"/>
              <a:gd name="connsiteX4" fmla="*/ 2560838 w 6921183"/>
              <a:gd name="connsiteY4" fmla="*/ 0 h 1138773"/>
              <a:gd name="connsiteX5" fmla="*/ 3183744 w 6921183"/>
              <a:gd name="connsiteY5" fmla="*/ 0 h 1138773"/>
              <a:gd name="connsiteX6" fmla="*/ 4014286 w 6921183"/>
              <a:gd name="connsiteY6" fmla="*/ 0 h 1138773"/>
              <a:gd name="connsiteX7" fmla="*/ 4706404 w 6921183"/>
              <a:gd name="connsiteY7" fmla="*/ 0 h 1138773"/>
              <a:gd name="connsiteX8" fmla="*/ 5467735 w 6921183"/>
              <a:gd name="connsiteY8" fmla="*/ 0 h 1138773"/>
              <a:gd name="connsiteX9" fmla="*/ 6090641 w 6921183"/>
              <a:gd name="connsiteY9" fmla="*/ 0 h 1138773"/>
              <a:gd name="connsiteX10" fmla="*/ 6921183 w 6921183"/>
              <a:gd name="connsiteY10" fmla="*/ 0 h 1138773"/>
              <a:gd name="connsiteX11" fmla="*/ 6921183 w 6921183"/>
              <a:gd name="connsiteY11" fmla="*/ 592162 h 1138773"/>
              <a:gd name="connsiteX12" fmla="*/ 6921183 w 6921183"/>
              <a:gd name="connsiteY12" fmla="*/ 1138773 h 1138773"/>
              <a:gd name="connsiteX13" fmla="*/ 6436700 w 6921183"/>
              <a:gd name="connsiteY13" fmla="*/ 1138773 h 1138773"/>
              <a:gd name="connsiteX14" fmla="*/ 5952217 w 6921183"/>
              <a:gd name="connsiteY14" fmla="*/ 1138773 h 1138773"/>
              <a:gd name="connsiteX15" fmla="*/ 5190887 w 6921183"/>
              <a:gd name="connsiteY15" fmla="*/ 1138773 h 1138773"/>
              <a:gd name="connsiteX16" fmla="*/ 4706404 w 6921183"/>
              <a:gd name="connsiteY16" fmla="*/ 1138773 h 1138773"/>
              <a:gd name="connsiteX17" fmla="*/ 4014286 w 6921183"/>
              <a:gd name="connsiteY17" fmla="*/ 1138773 h 1138773"/>
              <a:gd name="connsiteX18" fmla="*/ 3460592 w 6921183"/>
              <a:gd name="connsiteY18" fmla="*/ 1138773 h 1138773"/>
              <a:gd name="connsiteX19" fmla="*/ 2768473 w 6921183"/>
              <a:gd name="connsiteY19" fmla="*/ 1138773 h 1138773"/>
              <a:gd name="connsiteX20" fmla="*/ 2076355 w 6921183"/>
              <a:gd name="connsiteY20" fmla="*/ 1138773 h 1138773"/>
              <a:gd name="connsiteX21" fmla="*/ 1384237 w 6921183"/>
              <a:gd name="connsiteY21" fmla="*/ 1138773 h 1138773"/>
              <a:gd name="connsiteX22" fmla="*/ 692118 w 6921183"/>
              <a:gd name="connsiteY22" fmla="*/ 1138773 h 1138773"/>
              <a:gd name="connsiteX23" fmla="*/ 0 w 6921183"/>
              <a:gd name="connsiteY23" fmla="*/ 1138773 h 1138773"/>
              <a:gd name="connsiteX24" fmla="*/ 0 w 6921183"/>
              <a:gd name="connsiteY24" fmla="*/ 557999 h 1138773"/>
              <a:gd name="connsiteX25" fmla="*/ 0 w 6921183"/>
              <a:gd name="connsiteY25" fmla="*/ 0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21183" h="1138773" fill="none" extrusionOk="0">
                <a:moveTo>
                  <a:pt x="0" y="0"/>
                </a:moveTo>
                <a:cubicBezTo>
                  <a:pt x="134885" y="-9714"/>
                  <a:pt x="270832" y="9330"/>
                  <a:pt x="484483" y="0"/>
                </a:cubicBezTo>
                <a:cubicBezTo>
                  <a:pt x="698134" y="-9330"/>
                  <a:pt x="1054699" y="27181"/>
                  <a:pt x="1315025" y="0"/>
                </a:cubicBezTo>
                <a:cubicBezTo>
                  <a:pt x="1575351" y="-27181"/>
                  <a:pt x="1845959" y="145"/>
                  <a:pt x="2076355" y="0"/>
                </a:cubicBezTo>
                <a:cubicBezTo>
                  <a:pt x="2306751" y="-145"/>
                  <a:pt x="2398065" y="-16311"/>
                  <a:pt x="2560838" y="0"/>
                </a:cubicBezTo>
                <a:cubicBezTo>
                  <a:pt x="2723611" y="16311"/>
                  <a:pt x="3016977" y="-26453"/>
                  <a:pt x="3183744" y="0"/>
                </a:cubicBezTo>
                <a:cubicBezTo>
                  <a:pt x="3350511" y="26453"/>
                  <a:pt x="3669665" y="26193"/>
                  <a:pt x="4014286" y="0"/>
                </a:cubicBezTo>
                <a:cubicBezTo>
                  <a:pt x="4358907" y="-26193"/>
                  <a:pt x="4511961" y="-6922"/>
                  <a:pt x="4706404" y="0"/>
                </a:cubicBezTo>
                <a:cubicBezTo>
                  <a:pt x="4900847" y="6922"/>
                  <a:pt x="5302351" y="-16108"/>
                  <a:pt x="5467735" y="0"/>
                </a:cubicBezTo>
                <a:cubicBezTo>
                  <a:pt x="5633119" y="16108"/>
                  <a:pt x="5893072" y="29731"/>
                  <a:pt x="6090641" y="0"/>
                </a:cubicBezTo>
                <a:cubicBezTo>
                  <a:pt x="6288210" y="-29731"/>
                  <a:pt x="6516796" y="-17504"/>
                  <a:pt x="6921183" y="0"/>
                </a:cubicBezTo>
                <a:cubicBezTo>
                  <a:pt x="6897537" y="162527"/>
                  <a:pt x="6931771" y="351696"/>
                  <a:pt x="6921183" y="592162"/>
                </a:cubicBezTo>
                <a:cubicBezTo>
                  <a:pt x="6910595" y="832628"/>
                  <a:pt x="6910942" y="905799"/>
                  <a:pt x="6921183" y="1138773"/>
                </a:cubicBezTo>
                <a:cubicBezTo>
                  <a:pt x="6694543" y="1127041"/>
                  <a:pt x="6555601" y="1126521"/>
                  <a:pt x="6436700" y="1138773"/>
                </a:cubicBezTo>
                <a:cubicBezTo>
                  <a:pt x="6317799" y="1151025"/>
                  <a:pt x="6173555" y="1120961"/>
                  <a:pt x="5952217" y="1138773"/>
                </a:cubicBezTo>
                <a:cubicBezTo>
                  <a:pt x="5730879" y="1156585"/>
                  <a:pt x="5377949" y="1144695"/>
                  <a:pt x="5190887" y="1138773"/>
                </a:cubicBezTo>
                <a:cubicBezTo>
                  <a:pt x="5003825" y="1132852"/>
                  <a:pt x="4894855" y="1147402"/>
                  <a:pt x="4706404" y="1138773"/>
                </a:cubicBezTo>
                <a:cubicBezTo>
                  <a:pt x="4517953" y="1130144"/>
                  <a:pt x="4357476" y="1118500"/>
                  <a:pt x="4014286" y="1138773"/>
                </a:cubicBezTo>
                <a:cubicBezTo>
                  <a:pt x="3671096" y="1159046"/>
                  <a:pt x="3582564" y="1151635"/>
                  <a:pt x="3460592" y="1138773"/>
                </a:cubicBezTo>
                <a:cubicBezTo>
                  <a:pt x="3338620" y="1125911"/>
                  <a:pt x="2943769" y="1107203"/>
                  <a:pt x="2768473" y="1138773"/>
                </a:cubicBezTo>
                <a:cubicBezTo>
                  <a:pt x="2593177" y="1170343"/>
                  <a:pt x="2383670" y="1159276"/>
                  <a:pt x="2076355" y="1138773"/>
                </a:cubicBezTo>
                <a:cubicBezTo>
                  <a:pt x="1769040" y="1118270"/>
                  <a:pt x="1544078" y="1114058"/>
                  <a:pt x="1384237" y="1138773"/>
                </a:cubicBezTo>
                <a:cubicBezTo>
                  <a:pt x="1224396" y="1163488"/>
                  <a:pt x="930165" y="1148994"/>
                  <a:pt x="692118" y="1138773"/>
                </a:cubicBezTo>
                <a:cubicBezTo>
                  <a:pt x="454071" y="1128552"/>
                  <a:pt x="237738" y="1155510"/>
                  <a:pt x="0" y="1138773"/>
                </a:cubicBezTo>
                <a:cubicBezTo>
                  <a:pt x="-14470" y="1022458"/>
                  <a:pt x="2485" y="674811"/>
                  <a:pt x="0" y="557999"/>
                </a:cubicBezTo>
                <a:cubicBezTo>
                  <a:pt x="-2485" y="441187"/>
                  <a:pt x="20002" y="172098"/>
                  <a:pt x="0" y="0"/>
                </a:cubicBezTo>
                <a:close/>
              </a:path>
              <a:path w="6921183" h="1138773" stroke="0" extrusionOk="0">
                <a:moveTo>
                  <a:pt x="0" y="0"/>
                </a:moveTo>
                <a:cubicBezTo>
                  <a:pt x="310413" y="-3093"/>
                  <a:pt x="339017" y="-5096"/>
                  <a:pt x="622906" y="0"/>
                </a:cubicBezTo>
                <a:cubicBezTo>
                  <a:pt x="906795" y="5096"/>
                  <a:pt x="921281" y="14894"/>
                  <a:pt x="1107389" y="0"/>
                </a:cubicBezTo>
                <a:cubicBezTo>
                  <a:pt x="1293497" y="-14894"/>
                  <a:pt x="1626065" y="-4585"/>
                  <a:pt x="1937931" y="0"/>
                </a:cubicBezTo>
                <a:cubicBezTo>
                  <a:pt x="2249797" y="4585"/>
                  <a:pt x="2373231" y="6958"/>
                  <a:pt x="2560838" y="0"/>
                </a:cubicBezTo>
                <a:cubicBezTo>
                  <a:pt x="2748445" y="-6958"/>
                  <a:pt x="2989959" y="-30020"/>
                  <a:pt x="3183744" y="0"/>
                </a:cubicBezTo>
                <a:cubicBezTo>
                  <a:pt x="3377529" y="30020"/>
                  <a:pt x="3802350" y="19222"/>
                  <a:pt x="4014286" y="0"/>
                </a:cubicBezTo>
                <a:cubicBezTo>
                  <a:pt x="4226222" y="-19222"/>
                  <a:pt x="4363908" y="-7826"/>
                  <a:pt x="4567981" y="0"/>
                </a:cubicBezTo>
                <a:cubicBezTo>
                  <a:pt x="4772054" y="7826"/>
                  <a:pt x="5122871" y="28422"/>
                  <a:pt x="5398523" y="0"/>
                </a:cubicBezTo>
                <a:cubicBezTo>
                  <a:pt x="5674175" y="-28422"/>
                  <a:pt x="6024695" y="-39599"/>
                  <a:pt x="6229065" y="0"/>
                </a:cubicBezTo>
                <a:cubicBezTo>
                  <a:pt x="6433435" y="39599"/>
                  <a:pt x="6656803" y="-29020"/>
                  <a:pt x="6921183" y="0"/>
                </a:cubicBezTo>
                <a:cubicBezTo>
                  <a:pt x="6943348" y="205968"/>
                  <a:pt x="6939336" y="304532"/>
                  <a:pt x="6921183" y="592162"/>
                </a:cubicBezTo>
                <a:cubicBezTo>
                  <a:pt x="6903030" y="879792"/>
                  <a:pt x="6939569" y="987951"/>
                  <a:pt x="6921183" y="1138773"/>
                </a:cubicBezTo>
                <a:cubicBezTo>
                  <a:pt x="6720390" y="1157054"/>
                  <a:pt x="6614903" y="1141530"/>
                  <a:pt x="6436700" y="1138773"/>
                </a:cubicBezTo>
                <a:cubicBezTo>
                  <a:pt x="6258497" y="1136016"/>
                  <a:pt x="5935808" y="1114495"/>
                  <a:pt x="5606158" y="1138773"/>
                </a:cubicBezTo>
                <a:cubicBezTo>
                  <a:pt x="5276508" y="1163051"/>
                  <a:pt x="5290931" y="1165324"/>
                  <a:pt x="5052464" y="1138773"/>
                </a:cubicBezTo>
                <a:cubicBezTo>
                  <a:pt x="4813997" y="1112222"/>
                  <a:pt x="4567883" y="1156672"/>
                  <a:pt x="4360345" y="1138773"/>
                </a:cubicBezTo>
                <a:cubicBezTo>
                  <a:pt x="4152807" y="1120874"/>
                  <a:pt x="3725268" y="1125398"/>
                  <a:pt x="3529803" y="1138773"/>
                </a:cubicBezTo>
                <a:cubicBezTo>
                  <a:pt x="3334338" y="1152148"/>
                  <a:pt x="3019791" y="1135530"/>
                  <a:pt x="2837685" y="1138773"/>
                </a:cubicBezTo>
                <a:cubicBezTo>
                  <a:pt x="2655579" y="1142016"/>
                  <a:pt x="2475599" y="1155081"/>
                  <a:pt x="2353202" y="1138773"/>
                </a:cubicBezTo>
                <a:cubicBezTo>
                  <a:pt x="2230805" y="1122465"/>
                  <a:pt x="2026299" y="1147482"/>
                  <a:pt x="1799508" y="1138773"/>
                </a:cubicBezTo>
                <a:cubicBezTo>
                  <a:pt x="1572717" y="1130064"/>
                  <a:pt x="1379592" y="1141056"/>
                  <a:pt x="968966" y="1138773"/>
                </a:cubicBezTo>
                <a:cubicBezTo>
                  <a:pt x="558340" y="1136490"/>
                  <a:pt x="365159" y="1132609"/>
                  <a:pt x="0" y="1138773"/>
                </a:cubicBezTo>
                <a:cubicBezTo>
                  <a:pt x="17909" y="881067"/>
                  <a:pt x="12551" y="716548"/>
                  <a:pt x="0" y="592162"/>
                </a:cubicBezTo>
                <a:cubicBezTo>
                  <a:pt x="-12551" y="467776"/>
                  <a:pt x="-21672" y="286416"/>
                  <a:pt x="0" y="0"/>
                </a:cubicBezTo>
                <a:close/>
              </a:path>
            </a:pathLst>
          </a:custGeom>
          <a:solidFill>
            <a:schemeClr val="bg1"/>
          </a:solidFill>
          <a:ln w="1905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ctr"/>
            <a:r>
              <a:rPr lang="vi-VN" sz="3400">
                <a:solidFill>
                  <a:srgbClr val="C00000"/>
                </a:solidFill>
                <a:effectLst/>
                <a:latin typeface="Times New Roman" pitchFamily="18" charset="0"/>
                <a:ea typeface="Arial" panose="020B0604020202020204" pitchFamily="34" charset="0"/>
                <a:cs typeface="Times New Roman" pitchFamily="18" charset="0"/>
              </a:rPr>
              <a:t> </a:t>
            </a:r>
            <a:r>
              <a:rPr lang="en-US" sz="3400">
                <a:solidFill>
                  <a:srgbClr val="C00000"/>
                </a:solidFill>
                <a:effectLst/>
                <a:latin typeface="Times New Roman" pitchFamily="18" charset="0"/>
                <a:ea typeface="Arial" panose="020B0604020202020204" pitchFamily="34" charset="0"/>
                <a:cs typeface="Times New Roman" pitchFamily="18" charset="0"/>
              </a:rPr>
              <a:t>Nhận xét đặc điểm phân bố dân cư </a:t>
            </a:r>
            <a:r>
              <a:rPr lang="vi-VN" sz="3400">
                <a:solidFill>
                  <a:srgbClr val="C00000"/>
                </a:solidFill>
                <a:effectLst/>
                <a:latin typeface="Times New Roman" pitchFamily="18" charset="0"/>
                <a:ea typeface="Arial" panose="020B0604020202020204" pitchFamily="34" charset="0"/>
                <a:cs typeface="Times New Roman" pitchFamily="18" charset="0"/>
              </a:rPr>
              <a:t>ở vùng Trung du và miền núi Bắc Bộ.</a:t>
            </a:r>
            <a:endParaRPr lang="en-US" sz="3400">
              <a:solidFill>
                <a:srgbClr val="C00000"/>
              </a:solidFill>
              <a:effectLst/>
              <a:latin typeface="Times New Roman" pitchFamily="18" charset="0"/>
              <a:ea typeface="Arial" panose="020B0604020202020204" pitchFamily="34" charset="0"/>
              <a:cs typeface="Times New Roman" pitchFamily="18" charset="0"/>
            </a:endParaRPr>
          </a:p>
        </p:txBody>
      </p:sp>
      <p:pic>
        <p:nvPicPr>
          <p:cNvPr id="15" name="Picture 14">
            <a:extLst>
              <a:ext uri="{FF2B5EF4-FFF2-40B4-BE49-F238E27FC236}">
                <a16:creationId xmlns:a16="http://schemas.microsoft.com/office/drawing/2014/main" id="{83BD57AB-021B-F7D7-4DE4-0036589BB94B}"/>
              </a:ext>
            </a:extLst>
          </p:cNvPr>
          <p:cNvPicPr>
            <a:picLocks noChangeAspect="1"/>
          </p:cNvPicPr>
          <p:nvPr/>
        </p:nvPicPr>
        <p:blipFill>
          <a:blip r:embed="rId2"/>
          <a:stretch>
            <a:fillRect/>
          </a:stretch>
        </p:blipFill>
        <p:spPr>
          <a:xfrm>
            <a:off x="0" y="1250566"/>
            <a:ext cx="6970135" cy="5268948"/>
          </a:xfrm>
          <a:prstGeom prst="rect">
            <a:avLst/>
          </a:prstGeom>
        </p:spPr>
      </p:pic>
      <p:grpSp>
        <p:nvGrpSpPr>
          <p:cNvPr id="22" name="Group 21">
            <a:extLst>
              <a:ext uri="{FF2B5EF4-FFF2-40B4-BE49-F238E27FC236}">
                <a16:creationId xmlns:a16="http://schemas.microsoft.com/office/drawing/2014/main" id="{A438070A-C925-1C43-CF49-6D0F09AE709B}"/>
              </a:ext>
            </a:extLst>
          </p:cNvPr>
          <p:cNvGrpSpPr/>
          <p:nvPr/>
        </p:nvGrpSpPr>
        <p:grpSpPr>
          <a:xfrm>
            <a:off x="6985342" y="936149"/>
            <a:ext cx="4536784" cy="1313685"/>
            <a:chOff x="5359023" y="1487196"/>
            <a:chExt cx="4710807" cy="1487892"/>
          </a:xfrm>
        </p:grpSpPr>
        <p:pic>
          <p:nvPicPr>
            <p:cNvPr id="23" name="Picture 22">
              <a:extLst>
                <a:ext uri="{FF2B5EF4-FFF2-40B4-BE49-F238E27FC236}">
                  <a16:creationId xmlns:a16="http://schemas.microsoft.com/office/drawing/2014/main" id="{4AAC427B-FE9C-C8F6-46EA-69AB12DA4554}"/>
                </a:ext>
              </a:extLst>
            </p:cNvPr>
            <p:cNvPicPr>
              <a:picLocks noChangeAspect="1"/>
            </p:cNvPicPr>
            <p:nvPr/>
          </p:nvPicPr>
          <p:blipFill rotWithShape="1">
            <a:blip r:embed="rId3"/>
            <a:srcRect l="47350" r="35057"/>
            <a:stretch/>
          </p:blipFill>
          <p:spPr>
            <a:xfrm>
              <a:off x="5359023" y="1487196"/>
              <a:ext cx="1473954" cy="1487892"/>
            </a:xfrm>
            <a:prstGeom prst="rect">
              <a:avLst/>
            </a:prstGeom>
          </p:spPr>
        </p:pic>
        <p:sp>
          <p:nvSpPr>
            <p:cNvPr id="24" name="TextBox 23">
              <a:extLst>
                <a:ext uri="{FF2B5EF4-FFF2-40B4-BE49-F238E27FC236}">
                  <a16:creationId xmlns:a16="http://schemas.microsoft.com/office/drawing/2014/main" id="{B4453822-0999-E667-DA95-43852733A7CA}"/>
                </a:ext>
              </a:extLst>
            </p:cNvPr>
            <p:cNvSpPr txBox="1"/>
            <p:nvPr/>
          </p:nvSpPr>
          <p:spPr>
            <a:xfrm>
              <a:off x="6480810" y="1556246"/>
              <a:ext cx="3589020" cy="1359504"/>
            </a:xfrm>
            <a:prstGeom prst="rect">
              <a:avLst/>
            </a:prstGeom>
            <a:noFill/>
          </p:spPr>
          <p:txBody>
            <a:bodyPr wrap="square">
              <a:spAutoFit/>
            </a:bodyPr>
            <a:lstStyle/>
            <a:p>
              <a:pPr algn="ctr"/>
              <a:r>
                <a:rPr lang="en-US" sz="2000">
                  <a:solidFill>
                    <a:srgbClr val="5429F3"/>
                  </a:solidFill>
                  <a:effectLst/>
                  <a:latin typeface="Times New Roman" pitchFamily="18" charset="0"/>
                  <a:ea typeface="Arial" panose="020B0604020202020204" pitchFamily="34" charset="0"/>
                  <a:cs typeface="Times New Roman" pitchFamily="18" charset="0"/>
                </a:rPr>
                <a:t>Dân số (năm 2021)</a:t>
              </a:r>
            </a:p>
            <a:p>
              <a:pPr algn="ctr"/>
              <a:r>
                <a:rPr lang="en-US" sz="3200">
                  <a:solidFill>
                    <a:srgbClr val="00B050"/>
                  </a:solidFill>
                  <a:latin typeface="Times New Roman" pitchFamily="18" charset="0"/>
                  <a:ea typeface="Arial" panose="020B0604020202020204" pitchFamily="34" charset="0"/>
                  <a:cs typeface="Times New Roman" pitchFamily="18" charset="0"/>
                </a:rPr>
                <a:t>12,9 triệu người</a:t>
              </a:r>
            </a:p>
            <a:p>
              <a:pPr algn="ctr"/>
              <a:r>
                <a:rPr lang="en-US" sz="2000">
                  <a:solidFill>
                    <a:srgbClr val="5429F3"/>
                  </a:solidFill>
                  <a:effectLst/>
                  <a:latin typeface="Times New Roman" pitchFamily="18" charset="0"/>
                  <a:ea typeface="Arial" panose="020B0604020202020204" pitchFamily="34" charset="0"/>
                  <a:cs typeface="Times New Roman" pitchFamily="18" charset="0"/>
                </a:rPr>
                <a:t>( 13,1 % d</a:t>
              </a:r>
              <a:r>
                <a:rPr lang="en-US" sz="2000">
                  <a:solidFill>
                    <a:srgbClr val="5429F3"/>
                  </a:solidFill>
                  <a:latin typeface="Times New Roman" pitchFamily="18" charset="0"/>
                  <a:ea typeface="Arial" panose="020B0604020202020204" pitchFamily="34" charset="0"/>
                  <a:cs typeface="Times New Roman" pitchFamily="18" charset="0"/>
                </a:rPr>
                <a:t>ân số cả nước)</a:t>
              </a:r>
              <a:endParaRPr lang="en-US" sz="2000">
                <a:solidFill>
                  <a:srgbClr val="5429F3"/>
                </a:solidFill>
                <a:effectLst/>
                <a:latin typeface="Times New Roman" pitchFamily="18" charset="0"/>
                <a:ea typeface="Arial" panose="020B0604020202020204" pitchFamily="34" charset="0"/>
                <a:cs typeface="Times New Roman" pitchFamily="18" charset="0"/>
              </a:endParaRPr>
            </a:p>
          </p:txBody>
        </p:sp>
      </p:grpSp>
      <p:grpSp>
        <p:nvGrpSpPr>
          <p:cNvPr id="30" name="Group 29">
            <a:extLst>
              <a:ext uri="{FF2B5EF4-FFF2-40B4-BE49-F238E27FC236}">
                <a16:creationId xmlns:a16="http://schemas.microsoft.com/office/drawing/2014/main" id="{19FF10FC-9755-00C2-E031-3F4519172E82}"/>
              </a:ext>
            </a:extLst>
          </p:cNvPr>
          <p:cNvGrpSpPr/>
          <p:nvPr/>
        </p:nvGrpSpPr>
        <p:grpSpPr>
          <a:xfrm>
            <a:off x="6828312" y="2360272"/>
            <a:ext cx="5304313" cy="2336844"/>
            <a:chOff x="6828312" y="2360272"/>
            <a:chExt cx="5304313" cy="2336844"/>
          </a:xfrm>
        </p:grpSpPr>
        <p:grpSp>
          <p:nvGrpSpPr>
            <p:cNvPr id="18" name="Group 17">
              <a:extLst>
                <a:ext uri="{FF2B5EF4-FFF2-40B4-BE49-F238E27FC236}">
                  <a16:creationId xmlns:a16="http://schemas.microsoft.com/office/drawing/2014/main" id="{E0450CFD-EF14-4370-B565-279734656F0B}"/>
                </a:ext>
              </a:extLst>
            </p:cNvPr>
            <p:cNvGrpSpPr/>
            <p:nvPr/>
          </p:nvGrpSpPr>
          <p:grpSpPr>
            <a:xfrm>
              <a:off x="6828312" y="2360272"/>
              <a:ext cx="5304313" cy="2336844"/>
              <a:chOff x="3182829" y="3368273"/>
              <a:chExt cx="5666217" cy="2679147"/>
            </a:xfrm>
          </p:grpSpPr>
          <p:pic>
            <p:nvPicPr>
              <p:cNvPr id="19" name="Picture 2" descr="Mật độ dân số&quot; – 9.640 Ảnh, vector, đối tượng 3D và hình chụp có sẵn |  Shutterstock">
                <a:extLst>
                  <a:ext uri="{FF2B5EF4-FFF2-40B4-BE49-F238E27FC236}">
                    <a16:creationId xmlns:a16="http://schemas.microsoft.com/office/drawing/2014/main" id="{25D6BA43-A4BE-65A6-1445-949F830ECD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69"/>
              <a:stretch/>
            </p:blipFill>
            <p:spPr bwMode="auto">
              <a:xfrm>
                <a:off x="4883172" y="3368273"/>
                <a:ext cx="1898708" cy="13761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BF391BE-14EC-C455-4F91-849F8154C289}"/>
                  </a:ext>
                </a:extLst>
              </p:cNvPr>
              <p:cNvSpPr txBox="1"/>
              <p:nvPr/>
            </p:nvSpPr>
            <p:spPr>
              <a:xfrm>
                <a:off x="5954936" y="4777124"/>
                <a:ext cx="2894110" cy="1270296"/>
              </a:xfrm>
              <a:prstGeom prst="rect">
                <a:avLst/>
              </a:prstGeom>
              <a:noFill/>
              <a:ln>
                <a:solidFill>
                  <a:srgbClr val="00B0F0"/>
                </a:solidFill>
                <a:prstDash val="sysDash"/>
              </a:ln>
            </p:spPr>
            <p:txBody>
              <a:bodyPr wrap="square">
                <a:spAutoFit/>
              </a:bodyPr>
              <a:lstStyle/>
              <a:p>
                <a:pPr algn="ctr"/>
                <a:r>
                  <a:rPr lang="en-US" sz="2200">
                    <a:solidFill>
                      <a:srgbClr val="5429F3"/>
                    </a:solidFill>
                    <a:latin typeface="Times New Roman" pitchFamily="18" charset="0"/>
                    <a:ea typeface="Arial" panose="020B0604020202020204" pitchFamily="34" charset="0"/>
                    <a:cs typeface="Times New Roman" pitchFamily="18" charset="0"/>
                  </a:rPr>
                  <a:t>D</a:t>
                </a:r>
                <a:r>
                  <a:rPr lang="vi-VN" sz="2200">
                    <a:solidFill>
                      <a:srgbClr val="5429F3"/>
                    </a:solidFill>
                    <a:effectLst/>
                    <a:latin typeface="Times New Roman" pitchFamily="18" charset="0"/>
                    <a:ea typeface="Arial" panose="020B0604020202020204" pitchFamily="34" charset="0"/>
                    <a:cs typeface="Times New Roman" pitchFamily="18" charset="0"/>
                  </a:rPr>
                  <a:t>ân cư phân</a:t>
                </a:r>
                <a:r>
                  <a:rPr lang="en-US" sz="2200">
                    <a:solidFill>
                      <a:srgbClr val="5429F3"/>
                    </a:solidFill>
                    <a:effectLst/>
                    <a:latin typeface="Times New Roman" pitchFamily="18" charset="0"/>
                    <a:ea typeface="Arial" panose="020B0604020202020204" pitchFamily="34" charset="0"/>
                    <a:cs typeface="Times New Roman" pitchFamily="18" charset="0"/>
                  </a:rPr>
                  <a:t> bố</a:t>
                </a:r>
                <a:r>
                  <a:rPr lang="vi-VN" sz="2200">
                    <a:solidFill>
                      <a:srgbClr val="5429F3"/>
                    </a:solidFill>
                    <a:effectLst/>
                    <a:latin typeface="Times New Roman" pitchFamily="18" charset="0"/>
                    <a:ea typeface="Arial" panose="020B0604020202020204" pitchFamily="34" charset="0"/>
                    <a:cs typeface="Times New Roman" pitchFamily="18" charset="0"/>
                  </a:rPr>
                  <a:t> </a:t>
                </a:r>
                <a:r>
                  <a:rPr lang="en-US" sz="2200">
                    <a:solidFill>
                      <a:srgbClr val="5429F3"/>
                    </a:solidFill>
                    <a:effectLst/>
                    <a:latin typeface="Times New Roman" pitchFamily="18" charset="0"/>
                    <a:ea typeface="Arial" panose="020B0604020202020204" pitchFamily="34" charset="0"/>
                    <a:cs typeface="Times New Roman" pitchFamily="18" charset="0"/>
                  </a:rPr>
                  <a:t>không đều:</a:t>
                </a:r>
              </a:p>
              <a:p>
                <a:pPr algn="ctr"/>
                <a:r>
                  <a:rPr lang="vi-VN" sz="2200">
                    <a:solidFill>
                      <a:srgbClr val="00B050"/>
                    </a:solidFill>
                    <a:effectLst/>
                    <a:latin typeface="Times New Roman" pitchFamily="18" charset="0"/>
                    <a:ea typeface="Arial" panose="020B0604020202020204" pitchFamily="34" charset="0"/>
                    <a:cs typeface="Times New Roman" pitchFamily="18" charset="0"/>
                  </a:rPr>
                  <a:t>Đông Bắc </a:t>
                </a:r>
                <a:r>
                  <a:rPr lang="en-US" sz="2200">
                    <a:solidFill>
                      <a:srgbClr val="00B050"/>
                    </a:solidFill>
                    <a:effectLst/>
                    <a:latin typeface="Times New Roman" pitchFamily="18" charset="0"/>
                    <a:ea typeface="Arial" panose="020B0604020202020204" pitchFamily="34" charset="0"/>
                    <a:cs typeface="Times New Roman" pitchFamily="18" charset="0"/>
                  </a:rPr>
                  <a:t>&gt;</a:t>
                </a:r>
                <a:r>
                  <a:rPr lang="vi-VN" sz="2200">
                    <a:solidFill>
                      <a:srgbClr val="00B050"/>
                    </a:solidFill>
                    <a:effectLst/>
                    <a:latin typeface="Times New Roman" pitchFamily="18" charset="0"/>
                    <a:ea typeface="Arial" panose="020B0604020202020204" pitchFamily="34" charset="0"/>
                    <a:cs typeface="Times New Roman" pitchFamily="18" charset="0"/>
                  </a:rPr>
                  <a:t>Tây Bắc</a:t>
                </a:r>
                <a:endParaRPr lang="en-US" sz="2200">
                  <a:solidFill>
                    <a:srgbClr val="5429F3"/>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55AB80CD-4676-22E9-7249-0B27359B6EFE}"/>
                  </a:ext>
                </a:extLst>
              </p:cNvPr>
              <p:cNvSpPr txBox="1"/>
              <p:nvPr/>
            </p:nvSpPr>
            <p:spPr>
              <a:xfrm>
                <a:off x="3182829" y="4777124"/>
                <a:ext cx="2702023" cy="1270296"/>
              </a:xfrm>
              <a:prstGeom prst="rect">
                <a:avLst/>
              </a:prstGeom>
              <a:noFill/>
              <a:ln>
                <a:solidFill>
                  <a:srgbClr val="00B0F0"/>
                </a:solidFill>
                <a:prstDash val="sysDash"/>
              </a:ln>
            </p:spPr>
            <p:txBody>
              <a:bodyPr wrap="square">
                <a:spAutoFit/>
              </a:bodyPr>
              <a:lstStyle/>
              <a:p>
                <a:pPr algn="ctr"/>
                <a:r>
                  <a:rPr lang="vi-VN" sz="2200">
                    <a:solidFill>
                      <a:srgbClr val="5429F3"/>
                    </a:solidFill>
                    <a:effectLst/>
                    <a:latin typeface="Times New Roman" pitchFamily="18" charset="0"/>
                    <a:ea typeface="Arial" panose="020B0604020202020204" pitchFamily="34" charset="0"/>
                    <a:cs typeface="Times New Roman" pitchFamily="18" charset="0"/>
                  </a:rPr>
                  <a:t>Mật độ dân số thấp hơn </a:t>
                </a:r>
                <a:r>
                  <a:rPr lang="en-US" sz="2200">
                    <a:solidFill>
                      <a:srgbClr val="5429F3"/>
                    </a:solidFill>
                    <a:effectLst/>
                    <a:latin typeface="Times New Roman" pitchFamily="18" charset="0"/>
                    <a:ea typeface="Arial" panose="020B0604020202020204" pitchFamily="34" charset="0"/>
                    <a:cs typeface="Times New Roman" pitchFamily="18" charset="0"/>
                  </a:rPr>
                  <a:t>TB </a:t>
                </a:r>
                <a:r>
                  <a:rPr lang="vi-VN" sz="2200">
                    <a:solidFill>
                      <a:srgbClr val="5429F3"/>
                    </a:solidFill>
                    <a:effectLst/>
                    <a:latin typeface="Times New Roman" pitchFamily="18" charset="0"/>
                    <a:ea typeface="Arial" panose="020B0604020202020204" pitchFamily="34" charset="0"/>
                    <a:cs typeface="Times New Roman" pitchFamily="18" charset="0"/>
                  </a:rPr>
                  <a:t>cả nước </a:t>
                </a:r>
                <a:endParaRPr lang="en-US" sz="2200">
                  <a:solidFill>
                    <a:srgbClr val="5429F3"/>
                  </a:solidFill>
                  <a:effectLst/>
                  <a:latin typeface="Times New Roman" pitchFamily="18" charset="0"/>
                  <a:ea typeface="Arial" panose="020B0604020202020204" pitchFamily="34" charset="0"/>
                  <a:cs typeface="Times New Roman" pitchFamily="18" charset="0"/>
                </a:endParaRPr>
              </a:p>
              <a:p>
                <a:pPr algn="ctr"/>
                <a:r>
                  <a:rPr lang="vi-VN" sz="2200">
                    <a:solidFill>
                      <a:srgbClr val="00B050"/>
                    </a:solidFill>
                    <a:effectLst/>
                    <a:latin typeface="Times New Roman" pitchFamily="18" charset="0"/>
                    <a:ea typeface="Arial" panose="020B0604020202020204" pitchFamily="34" charset="0"/>
                    <a:cs typeface="Times New Roman" pitchFamily="18" charset="0"/>
                  </a:rPr>
                  <a:t>(136 người/km</a:t>
                </a:r>
                <a:r>
                  <a:rPr lang="en-US" sz="2200" baseline="30000">
                    <a:solidFill>
                      <a:srgbClr val="00B050"/>
                    </a:solidFill>
                    <a:effectLst/>
                    <a:latin typeface="Times New Roman" pitchFamily="18" charset="0"/>
                    <a:ea typeface="Arial" panose="020B0604020202020204" pitchFamily="34" charset="0"/>
                    <a:cs typeface="Times New Roman" pitchFamily="18" charset="0"/>
                  </a:rPr>
                  <a:t>2</a:t>
                </a:r>
                <a:r>
                  <a:rPr lang="en-US" sz="2200">
                    <a:solidFill>
                      <a:srgbClr val="00B050"/>
                    </a:solidFill>
                    <a:effectLst/>
                    <a:latin typeface="Times New Roman" pitchFamily="18" charset="0"/>
                    <a:ea typeface="Arial" panose="020B0604020202020204" pitchFamily="34" charset="0"/>
                    <a:cs typeface="Times New Roman" pitchFamily="18" charset="0"/>
                  </a:rPr>
                  <a:t> </a:t>
                </a:r>
                <a:endParaRPr lang="en-US" sz="2200">
                  <a:solidFill>
                    <a:srgbClr val="00B050"/>
                  </a:solidFill>
                  <a:latin typeface="Times New Roman" pitchFamily="18" charset="0"/>
                  <a:cs typeface="Times New Roman" pitchFamily="18" charset="0"/>
                </a:endParaRPr>
              </a:p>
            </p:txBody>
          </p:sp>
        </p:grpSp>
        <p:sp>
          <p:nvSpPr>
            <p:cNvPr id="1795" name="Google Shape;1795;p36"/>
            <p:cNvSpPr/>
            <p:nvPr/>
          </p:nvSpPr>
          <p:spPr>
            <a:xfrm>
              <a:off x="9793907" y="3429000"/>
              <a:ext cx="157882" cy="164959"/>
            </a:xfrm>
            <a:custGeom>
              <a:avLst/>
              <a:gdLst/>
              <a:ahLst/>
              <a:cxnLst/>
              <a:rect l="l" t="t" r="r" b="b"/>
              <a:pathLst>
                <a:path w="7585" h="7925" extrusionOk="0">
                  <a:moveTo>
                    <a:pt x="2486" y="0"/>
                  </a:moveTo>
                  <a:cubicBezTo>
                    <a:pt x="1159" y="0"/>
                    <a:pt x="1" y="900"/>
                    <a:pt x="1" y="900"/>
                  </a:cubicBezTo>
                  <a:cubicBezTo>
                    <a:pt x="186" y="846"/>
                    <a:pt x="395" y="821"/>
                    <a:pt x="616" y="821"/>
                  </a:cubicBezTo>
                  <a:cubicBezTo>
                    <a:pt x="1430" y="821"/>
                    <a:pt x="2398" y="1163"/>
                    <a:pt x="2894" y="1697"/>
                  </a:cubicBezTo>
                  <a:cubicBezTo>
                    <a:pt x="3525" y="2376"/>
                    <a:pt x="3882" y="3567"/>
                    <a:pt x="3882" y="3567"/>
                  </a:cubicBezTo>
                  <a:lnTo>
                    <a:pt x="1942" y="3567"/>
                  </a:lnTo>
                  <a:lnTo>
                    <a:pt x="4847" y="7924"/>
                  </a:lnTo>
                  <a:lnTo>
                    <a:pt x="7585" y="3471"/>
                  </a:lnTo>
                  <a:lnTo>
                    <a:pt x="6002" y="3471"/>
                  </a:lnTo>
                  <a:cubicBezTo>
                    <a:pt x="6002" y="3471"/>
                    <a:pt x="5561" y="1352"/>
                    <a:pt x="3787" y="340"/>
                  </a:cubicBezTo>
                  <a:cubicBezTo>
                    <a:pt x="3358" y="93"/>
                    <a:pt x="2913" y="0"/>
                    <a:pt x="248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94" name="Google Shape;1794;p36"/>
            <p:cNvSpPr/>
            <p:nvPr/>
          </p:nvSpPr>
          <p:spPr>
            <a:xfrm rot="13021051">
              <a:off x="8764632" y="3429000"/>
              <a:ext cx="157882" cy="164959"/>
            </a:xfrm>
            <a:custGeom>
              <a:avLst/>
              <a:gdLst/>
              <a:ahLst/>
              <a:cxnLst/>
              <a:rect l="l" t="t" r="r" b="b"/>
              <a:pathLst>
                <a:path w="7585" h="7925" extrusionOk="0">
                  <a:moveTo>
                    <a:pt x="2739" y="0"/>
                  </a:moveTo>
                  <a:lnTo>
                    <a:pt x="0" y="4441"/>
                  </a:lnTo>
                  <a:lnTo>
                    <a:pt x="1584" y="4441"/>
                  </a:lnTo>
                  <a:cubicBezTo>
                    <a:pt x="1584" y="4441"/>
                    <a:pt x="2012" y="6572"/>
                    <a:pt x="3786" y="7585"/>
                  </a:cubicBezTo>
                  <a:cubicBezTo>
                    <a:pt x="4219" y="7831"/>
                    <a:pt x="4665" y="7924"/>
                    <a:pt x="5094" y="7924"/>
                  </a:cubicBezTo>
                  <a:cubicBezTo>
                    <a:pt x="6426" y="7924"/>
                    <a:pt x="7584" y="7025"/>
                    <a:pt x="7585" y="7025"/>
                  </a:cubicBezTo>
                  <a:lnTo>
                    <a:pt x="7585" y="7025"/>
                  </a:lnTo>
                  <a:cubicBezTo>
                    <a:pt x="7397" y="7078"/>
                    <a:pt x="7185" y="7103"/>
                    <a:pt x="6963" y="7103"/>
                  </a:cubicBezTo>
                  <a:cubicBezTo>
                    <a:pt x="6144" y="7103"/>
                    <a:pt x="5178" y="6761"/>
                    <a:pt x="4691" y="6227"/>
                  </a:cubicBezTo>
                  <a:cubicBezTo>
                    <a:pt x="4060" y="5549"/>
                    <a:pt x="3691" y="4358"/>
                    <a:pt x="3691" y="4358"/>
                  </a:cubicBezTo>
                  <a:lnTo>
                    <a:pt x="5632" y="4358"/>
                  </a:lnTo>
                  <a:lnTo>
                    <a:pt x="2739"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33" name="Group 32">
            <a:extLst>
              <a:ext uri="{FF2B5EF4-FFF2-40B4-BE49-F238E27FC236}">
                <a16:creationId xmlns:a16="http://schemas.microsoft.com/office/drawing/2014/main" id="{781D9B4B-3B1B-EDB7-D589-2D8C3C74F861}"/>
              </a:ext>
            </a:extLst>
          </p:cNvPr>
          <p:cNvGrpSpPr/>
          <p:nvPr/>
        </p:nvGrpSpPr>
        <p:grpSpPr>
          <a:xfrm>
            <a:off x="6804562" y="4697116"/>
            <a:ext cx="5339938" cy="2039389"/>
            <a:chOff x="6804562" y="4697116"/>
            <a:chExt cx="5339938" cy="2039389"/>
          </a:xfrm>
        </p:grpSpPr>
        <p:sp>
          <p:nvSpPr>
            <p:cNvPr id="29" name="TextBox 28">
              <a:extLst>
                <a:ext uri="{FF2B5EF4-FFF2-40B4-BE49-F238E27FC236}">
                  <a16:creationId xmlns:a16="http://schemas.microsoft.com/office/drawing/2014/main" id="{5ADAE947-2A64-C32E-F521-3AA01A372B9C}"/>
                </a:ext>
              </a:extLst>
            </p:cNvPr>
            <p:cNvSpPr txBox="1"/>
            <p:nvPr/>
          </p:nvSpPr>
          <p:spPr>
            <a:xfrm>
              <a:off x="6804562" y="5905508"/>
              <a:ext cx="5339938" cy="830997"/>
            </a:xfrm>
            <a:prstGeom prst="rect">
              <a:avLst/>
            </a:prstGeom>
            <a:noFill/>
            <a:ln>
              <a:solidFill>
                <a:srgbClr val="00B0F0"/>
              </a:solidFill>
              <a:prstDash val="sysDash"/>
            </a:ln>
          </p:spPr>
          <p:txBody>
            <a:bodyPr wrap="square">
              <a:spAutoFit/>
            </a:bodyPr>
            <a:lstStyle/>
            <a:p>
              <a:pPr algn="ctr"/>
              <a:r>
                <a:rPr lang="vi-VN" sz="2400">
                  <a:solidFill>
                    <a:srgbClr val="5429F3"/>
                  </a:solidFill>
                  <a:effectLst/>
                  <a:latin typeface="Times New Roman" pitchFamily="18" charset="0"/>
                  <a:ea typeface="Arial" panose="020B0604020202020204" pitchFamily="34" charset="0"/>
                  <a:cs typeface="Times New Roman" pitchFamily="18" charset="0"/>
                </a:rPr>
                <a:t>Dân cư chủ yếu sinh sống ở nông thôn</a:t>
              </a:r>
              <a:endParaRPr lang="en-US" sz="2400">
                <a:solidFill>
                  <a:srgbClr val="5429F3"/>
                </a:solidFill>
                <a:effectLst/>
                <a:latin typeface="Times New Roman" pitchFamily="18" charset="0"/>
                <a:ea typeface="Arial" panose="020B0604020202020204" pitchFamily="34" charset="0"/>
                <a:cs typeface="Times New Roman" pitchFamily="18" charset="0"/>
              </a:endParaRPr>
            </a:p>
            <a:p>
              <a:pPr algn="ctr"/>
              <a:r>
                <a:rPr lang="en-US" sz="2400">
                  <a:solidFill>
                    <a:srgbClr val="00B050"/>
                  </a:solidFill>
                  <a:latin typeface="Times New Roman" pitchFamily="18" charset="0"/>
                  <a:cs typeface="Times New Roman" pitchFamily="18" charset="0"/>
                </a:rPr>
                <a:t>(79,5%)</a:t>
              </a:r>
            </a:p>
          </p:txBody>
        </p:sp>
        <p:pic>
          <p:nvPicPr>
            <p:cNvPr id="32" name="Picture 31">
              <a:extLst>
                <a:ext uri="{FF2B5EF4-FFF2-40B4-BE49-F238E27FC236}">
                  <a16:creationId xmlns:a16="http://schemas.microsoft.com/office/drawing/2014/main" id="{DEC653D9-D210-DE35-1970-63ECF4A46BB1}"/>
                </a:ext>
              </a:extLst>
            </p:cNvPr>
            <p:cNvPicPr>
              <a:picLocks noChangeAspect="1"/>
            </p:cNvPicPr>
            <p:nvPr/>
          </p:nvPicPr>
          <p:blipFill rotWithShape="1">
            <a:blip r:embed="rId5"/>
            <a:srcRect l="3339" t="2863" r="3415" b="-1137"/>
            <a:stretch/>
          </p:blipFill>
          <p:spPr>
            <a:xfrm>
              <a:off x="8843573" y="4697116"/>
              <a:ext cx="1107761" cy="1138773"/>
            </a:xfrm>
            <a:prstGeom prst="flowChartConnector">
              <a:avLst/>
            </a:prstGeom>
          </p:spPr>
        </p:pic>
      </p:grpSp>
      <p:sp>
        <p:nvSpPr>
          <p:cNvPr id="35" name="TextBox 34">
            <a:extLst>
              <a:ext uri="{FF2B5EF4-FFF2-40B4-BE49-F238E27FC236}">
                <a16:creationId xmlns:a16="http://schemas.microsoft.com/office/drawing/2014/main" id="{C7B9429D-BB17-E24A-AC24-CB9455589132}"/>
              </a:ext>
            </a:extLst>
          </p:cNvPr>
          <p:cNvSpPr txBox="1"/>
          <p:nvPr/>
        </p:nvSpPr>
        <p:spPr>
          <a:xfrm>
            <a:off x="7806464" y="167248"/>
            <a:ext cx="3974886" cy="523220"/>
          </a:xfrm>
          <a:prstGeom prst="rect">
            <a:avLst/>
          </a:prstGeom>
          <a:solidFill>
            <a:srgbClr val="00B050"/>
          </a:solidFill>
        </p:spPr>
        <p:txBody>
          <a:bodyPr wrap="square">
            <a:spAutoFit/>
          </a:bodyPr>
          <a:lstStyle/>
          <a:p>
            <a:pPr algn="ctr"/>
            <a:r>
              <a:rPr lang="en-US" sz="2800" b="1">
                <a:solidFill>
                  <a:schemeClr val="bg1"/>
                </a:solidFill>
                <a:latin typeface="Times New Roman" pitchFamily="18" charset="0"/>
                <a:cs typeface="Times New Roman" pitchFamily="18" charset="0"/>
              </a:rPr>
              <a:t>B. PHÂN</a:t>
            </a:r>
            <a:r>
              <a:rPr lang="en-US" sz="2800" b="1">
                <a:solidFill>
                  <a:srgbClr val="FF0000"/>
                </a:solidFill>
                <a:latin typeface="Times New Roman" pitchFamily="18" charset="0"/>
                <a:cs typeface="Times New Roman" pitchFamily="18" charset="0"/>
              </a:rPr>
              <a:t> </a:t>
            </a:r>
            <a:r>
              <a:rPr lang="en-US" sz="2800" b="1">
                <a:solidFill>
                  <a:schemeClr val="bg1"/>
                </a:solidFill>
                <a:latin typeface="Times New Roman" pitchFamily="18" charset="0"/>
                <a:cs typeface="Times New Roman" pitchFamily="18" charset="0"/>
              </a:rPr>
              <a:t>BỐ DÂN CƯ</a:t>
            </a:r>
          </a:p>
        </p:txBody>
      </p:sp>
      <p:pic>
        <p:nvPicPr>
          <p:cNvPr id="36" name="Picture 35" descr="book9">
            <a:extLst>
              <a:ext uri="{FF2B5EF4-FFF2-40B4-BE49-F238E27FC236}">
                <a16:creationId xmlns:a16="http://schemas.microsoft.com/office/drawing/2014/main" id="{1A67F1E7-BBEC-DF1E-1449-F771645193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65720" y="2149021"/>
            <a:ext cx="1366905" cy="111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63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77CA-B089-8DD5-56B1-594B729B2613}"/>
              </a:ext>
            </a:extLst>
          </p:cNvPr>
          <p:cNvPicPr>
            <a:picLocks noChangeAspect="1"/>
          </p:cNvPicPr>
          <p:nvPr/>
        </p:nvPicPr>
        <p:blipFill>
          <a:blip r:embed="rId4"/>
          <a:stretch>
            <a:fillRect/>
          </a:stretch>
        </p:blipFill>
        <p:spPr>
          <a:xfrm>
            <a:off x="1543050" y="3034209"/>
            <a:ext cx="9391650" cy="3684543"/>
          </a:xfrm>
          <a:prstGeom prst="rect">
            <a:avLst/>
          </a:prstGeom>
        </p:spPr>
      </p:pic>
      <p:pic>
        <p:nvPicPr>
          <p:cNvPr id="4" name="2 Minute Timer (To)">
            <a:hlinkClick r:id="" action="ppaction://media"/>
            <a:extLst>
              <a:ext uri="{FF2B5EF4-FFF2-40B4-BE49-F238E27FC236}">
                <a16:creationId xmlns:a16="http://schemas.microsoft.com/office/drawing/2014/main" id="{848950EB-023B-DA42-0706-429626DF5F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920" y="139248"/>
            <a:ext cx="2396490" cy="1284963"/>
          </a:xfrm>
          <a:prstGeom prst="rect">
            <a:avLst/>
          </a:prstGeom>
        </p:spPr>
      </p:pic>
      <p:sp>
        <p:nvSpPr>
          <p:cNvPr id="6" name="TextBox 5">
            <a:extLst>
              <a:ext uri="{FF2B5EF4-FFF2-40B4-BE49-F238E27FC236}">
                <a16:creationId xmlns:a16="http://schemas.microsoft.com/office/drawing/2014/main" id="{4B7A79D1-9718-4A68-C9F8-895769959B18}"/>
              </a:ext>
            </a:extLst>
          </p:cNvPr>
          <p:cNvSpPr txBox="1"/>
          <p:nvPr/>
        </p:nvSpPr>
        <p:spPr>
          <a:xfrm>
            <a:off x="3211830" y="371789"/>
            <a:ext cx="6366510" cy="1015663"/>
          </a:xfrm>
          <a:prstGeom prst="rect">
            <a:avLst/>
          </a:prstGeom>
          <a:noFill/>
        </p:spPr>
        <p:txBody>
          <a:bodyPr wrap="square" rtlCol="0">
            <a:spAutoFit/>
          </a:bodyPr>
          <a:lstStyle/>
          <a:p>
            <a:r>
              <a:rPr lang="en-US" sz="6000">
                <a:solidFill>
                  <a:srgbClr val="00B050"/>
                </a:solidFill>
                <a:latin typeface="Times New Roman" pitchFamily="18" charset="0"/>
                <a:cs typeface="Times New Roman" pitchFamily="18" charset="0"/>
              </a:rPr>
              <a:t>AI NHANH HƠN</a:t>
            </a:r>
          </a:p>
        </p:txBody>
      </p:sp>
      <p:sp>
        <p:nvSpPr>
          <p:cNvPr id="8" name="TextBox 7">
            <a:extLst>
              <a:ext uri="{FF2B5EF4-FFF2-40B4-BE49-F238E27FC236}">
                <a16:creationId xmlns:a16="http://schemas.microsoft.com/office/drawing/2014/main" id="{5A4A8297-97A7-E8F7-E394-3CB17EB2ECD1}"/>
              </a:ext>
            </a:extLst>
          </p:cNvPr>
          <p:cNvSpPr txBox="1"/>
          <p:nvPr/>
        </p:nvSpPr>
        <p:spPr>
          <a:xfrm>
            <a:off x="442912" y="1758066"/>
            <a:ext cx="10952798" cy="954107"/>
          </a:xfrm>
          <a:prstGeom prst="rect">
            <a:avLst/>
          </a:prstGeom>
          <a:noFill/>
        </p:spPr>
        <p:txBody>
          <a:bodyPr wrap="square">
            <a:spAutoFit/>
          </a:bodyPr>
          <a:lstStyle/>
          <a:p>
            <a:pPr algn="ctr"/>
            <a:r>
              <a:rPr lang="vi-VN" sz="2800">
                <a:solidFill>
                  <a:srgbClr val="FF0000"/>
                </a:solidFill>
                <a:effectLst/>
                <a:latin typeface="Times New Roman" pitchFamily="18" charset="0"/>
                <a:ea typeface="Arial" panose="020B0604020202020204" pitchFamily="34" charset="0"/>
                <a:cs typeface="Times New Roman" pitchFamily="18" charset="0"/>
              </a:rPr>
              <a:t>Dựa vào thông tin mục c và bảng 11.2, hãy nhận xét về chất lượng cuộc sống dân cư vùng Trung du và miền núi Bắc Bộ.</a:t>
            </a:r>
            <a:endParaRPr lang="en-US" sz="2800">
              <a:solidFill>
                <a:srgbClr val="FF0000"/>
              </a:solidFill>
              <a:effectLst/>
              <a:latin typeface="Times New Roman" pitchFamily="18" charset="0"/>
              <a:ea typeface="Arial" panose="020B0604020202020204" pitchFamily="34" charset="0"/>
              <a:cs typeface="Times New Roman" pitchFamily="18" charset="0"/>
            </a:endParaRPr>
          </a:p>
        </p:txBody>
      </p:sp>
      <p:pic>
        <p:nvPicPr>
          <p:cNvPr id="9" name="Picture 2" descr="(Ảnh: Let's Discover the Doors of Knowledge - WordPress.com)">
            <a:extLst>
              <a:ext uri="{FF2B5EF4-FFF2-40B4-BE49-F238E27FC236}">
                <a16:creationId xmlns:a16="http://schemas.microsoft.com/office/drawing/2014/main" id="{8A5F24C3-CA3B-754E-F47C-C24D47B50A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2431" y="74479"/>
            <a:ext cx="2170657" cy="161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4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4896</TotalTime>
  <Words>2213</Words>
  <Application>Microsoft Office PowerPoint</Application>
  <PresentationFormat>Widescreen</PresentationFormat>
  <Paragraphs>257</Paragraphs>
  <Slides>35</Slides>
  <Notes>15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Meiryo</vt:lpstr>
      <vt:lpstr>#9Slide03 Bebas Neue ZSmall</vt:lpstr>
      <vt:lpstr>#9Slide03 SFU Futura_12</vt:lpstr>
      <vt:lpstr>#9Slide05 Fourth Light</vt:lpstr>
      <vt:lpstr>#9Slide07 IcielBC Cubano Normal</vt:lpstr>
      <vt:lpstr>Aptos</vt:lpstr>
      <vt:lpstr>Aptos Display</vt:lpstr>
      <vt:lpstr>Arial</vt:lpstr>
      <vt:lpstr>Fira Sans Extra Condensed</vt:lpstr>
      <vt:lpstr>Fredoka One</vt:lpstr>
      <vt:lpstr>Jura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78</cp:revision>
  <dcterms:created xsi:type="dcterms:W3CDTF">2024-06-07T13:28:11Z</dcterms:created>
  <dcterms:modified xsi:type="dcterms:W3CDTF">2025-11-21T03:26:34Z</dcterms:modified>
</cp:coreProperties>
</file>