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0" r:id="rId3"/>
    <p:sldId id="261" r:id="rId4"/>
    <p:sldId id="273" r:id="rId5"/>
    <p:sldId id="417" r:id="rId6"/>
    <p:sldId id="418" r:id="rId7"/>
    <p:sldId id="422" r:id="rId8"/>
    <p:sldId id="421" r:id="rId9"/>
    <p:sldId id="256" r:id="rId10"/>
    <p:sldId id="262" r:id="rId11"/>
    <p:sldId id="263" r:id="rId12"/>
    <p:sldId id="423" r:id="rId13"/>
    <p:sldId id="419" r:id="rId14"/>
    <p:sldId id="290" r:id="rId15"/>
    <p:sldId id="425" r:id="rId16"/>
    <p:sldId id="264" r:id="rId17"/>
    <p:sldId id="426" r:id="rId18"/>
    <p:sldId id="427" r:id="rId19"/>
    <p:sldId id="428" r:id="rId20"/>
    <p:sldId id="272" r:id="rId21"/>
    <p:sldId id="277" r:id="rId22"/>
    <p:sldId id="430" r:id="rId23"/>
    <p:sldId id="431" r:id="rId24"/>
    <p:sldId id="432" r:id="rId25"/>
    <p:sldId id="433" r:id="rId26"/>
    <p:sldId id="434" r:id="rId27"/>
    <p:sldId id="576" r:id="rId28"/>
    <p:sldId id="575" r:id="rId29"/>
    <p:sldId id="28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9FB"/>
    <a:srgbClr val="B6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CFF34-654D-4211-9FF0-C75FEEAF5F3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AA28-6B8A-4C89-82DB-F74513C86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3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E1906-85CF-4B65-B3A5-F915753F5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xmlns="" id="{9460C78C-3894-4D01-8D8D-AD08807BD8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xmlns="" id="{E6B5A224-DBFD-4E3F-B902-6CD70D3F79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Để thể hiện các đối t</a:t>
            </a:r>
            <a:r>
              <a:rPr lang="vi-VN" altLang="en-US"/>
              <a:t>ư</a:t>
            </a:r>
            <a:r>
              <a:rPr lang="en-US" altLang="en-US"/>
              <a:t>ợng địa lí trên bản đồ, ng</a:t>
            </a:r>
            <a:r>
              <a:rPr lang="vi-VN" altLang="en-US"/>
              <a:t>ư</a:t>
            </a:r>
            <a:r>
              <a:rPr lang="en-US" altLang="en-US"/>
              <a:t>ời ta phải sửu dụng các dấu hiệu quy </a:t>
            </a:r>
            <a:r>
              <a:rPr lang="vi-VN" altLang="en-US"/>
              <a:t>ư</a:t>
            </a:r>
            <a:r>
              <a:rPr lang="en-US" altLang="en-US"/>
              <a:t>ớc gọi là kí hiệu bản đồ</a:t>
            </a: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xmlns="" id="{B736AB4A-240E-4DA9-AFAF-EE651C8BD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1C5DC2-76FF-4B28-8197-76DD5713686B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9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Điểm: thủ đô, thành phố, điểm quặng, du lịch. Đ</a:t>
            </a:r>
            <a:r>
              <a:rPr lang="vi-VN"/>
              <a:t>ư</a:t>
            </a:r>
            <a:r>
              <a:rPr lang="en-US"/>
              <a:t>ờng: tuyến đ</a:t>
            </a:r>
            <a:r>
              <a:rPr lang="vi-VN"/>
              <a:t>ư</a:t>
            </a:r>
            <a:r>
              <a:rPr lang="en-US"/>
              <a:t>ờng biển, dòng biển, h</a:t>
            </a:r>
            <a:r>
              <a:rPr lang="vi-VN"/>
              <a:t>ư</a:t>
            </a:r>
            <a:r>
              <a:rPr lang="en-US"/>
              <a:t>ớng gió.  Diện tích: vùng trồng lúa, khu vực phân bố các loại đất, rừng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7AA28-6B8A-4C89-82DB-F74513C861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05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Vì các kí hiệu trên bản đồ đ</a:t>
            </a:r>
            <a:r>
              <a:rPr lang="vi-VN"/>
              <a:t>ư</a:t>
            </a:r>
            <a:r>
              <a:rPr lang="en-US"/>
              <a:t>ợc giải thích ở bảng chú giải. Bảng chú giải th</a:t>
            </a:r>
            <a:r>
              <a:rPr lang="vi-VN"/>
              <a:t>ư</a:t>
            </a:r>
            <a:r>
              <a:rPr lang="en-US"/>
              <a:t>ờng đ</a:t>
            </a:r>
            <a:r>
              <a:rPr lang="vi-VN"/>
              <a:t>ư</a:t>
            </a:r>
            <a:r>
              <a:rPr lang="en-US"/>
              <a:t>ợc bố trí ở phía d</a:t>
            </a:r>
            <a:r>
              <a:rPr lang="vi-VN"/>
              <a:t>ư</a:t>
            </a:r>
            <a:r>
              <a:rPr lang="en-US"/>
              <a:t>ới hoặc những góc trống trên bản đồ.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7AA28-6B8A-4C89-82DB-F74513C861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xmlns="" id="{0C5FFA99-B2DC-4688-A983-6A49656732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hfdh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xmlns="" id="{DF7888C6-8DD2-4946-B667-EE789BB4A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CD2745F-9C3F-4A28-B001-1B19D3128AF2}" type="slidenum">
              <a:rPr lang="en-US" altLang="en-US" smtClean="0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F33C72B5-51DC-42AF-BFE0-4BDEBF558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xmlns="" id="{A0A8F09F-B00C-4129-89DC-397ED2527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2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xmlns="" id="{13C8E42C-FFC4-4FB5-BD31-014916291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xmlns="" id="{03193DE7-0CC4-48A8-B9FD-876E24203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954E0563-7FEB-4BFF-9BEC-9E297F1C4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D559DB4-1E6F-4477-B53A-AC2105D8A9F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37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A2D70C-E19F-4FEC-A2FE-002CDD427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8C5273-23DB-40E5-B511-439BA75E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CC6B4-B84E-4CB9-94D6-26BE8FF7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93FFA4-E55F-4D0C-B329-2611CBD7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1DA5DB-3F08-46DE-86FF-2AA46AEF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E9AFE-3E8B-4E7B-BD5B-44F406D7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DA1444-3098-4577-80E0-BE8FD8730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25BEA3-9C87-43D8-AAF6-F40C3AE6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F3AEA-0049-4DE7-890F-C12E3CA4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D8A575-979D-43CF-9B34-2D085132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6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669FC2-87DC-4703-9CFB-97C9A3218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10CED3-68DE-469D-90CA-E92161B04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45FBFB-449C-4889-96CD-61C944BE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814920-6636-43C6-BE83-A054D9DB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281AC-AB7A-42AB-97C3-7883430F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1F74-0A47-4AF8-96D4-BF5629FA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6CCA0D-5F1C-408F-8A76-98BB63EAB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226B9-5CFE-47BF-B2FD-29309987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911BF-98F7-499B-AE61-6CE3FC51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B8E89C-BD41-49A9-87A8-BD7D3265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3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EC0A2-3001-4A4F-901F-FEC8EEC8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0B2495-AAB1-41B4-BB42-B64C75D1E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BF096-7EF8-49BA-8955-483930B3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EDF74B-FB24-451D-B5E1-18611A8D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F3217-C7A7-4334-A1B0-03733620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7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E0C1E-78BB-47DB-B239-519C127A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703611-5C70-4117-AACE-46BE6878A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FD929E-86C8-48D8-B0BE-2AD6F521B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B62D8F-7EBA-49A0-B029-0EE1C82A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FC4328-CE5E-456E-84C2-1D82784A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C63D39-500A-4759-8C3B-87EAFA54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052A6-74A5-4146-B82A-B7F6636E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03C87-8DF5-4FAB-BFF7-C79CDFEF3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6C54BB-6999-4668-9D76-E398FFA1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B4D02B-0205-4F10-98C7-73A9D44EB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2294E7-19FE-486B-A4BF-314A91135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35BA22-12F3-4A8F-A928-2AB364A7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65A0A2-34C6-4D3B-ADBD-A03850B3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6B9802-4295-43E8-9233-2C7A6EB2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D136B-CDD3-4D36-BA46-8CA699F9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DDF79D-9D6F-4329-B7F6-2B6B1EEF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90C6AE-D4B2-4D18-A12D-5C61CE14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27D8AC-3CE5-4C6E-BEB7-362E4E5F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7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F2B014-871E-4046-A975-61AF8941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342274-A30E-4E72-B51A-46C9138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D410B7-24DA-41D2-9D50-41FA8C40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E6FE1-5EA7-4551-BBE4-F380B7E7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C5C4C8-58A9-47B5-B9DF-3EA94BC34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23B3D0-3DF3-4D5C-B930-7AD66A05B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7D4BD9-0FC7-4D0C-8685-7C6C9B8F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C0322F-45DB-4FF9-A4A8-598AB106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3B640-4427-4642-A7D0-A0EF1E07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3AC48-08DD-490D-A707-557C686D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F08363-9ED0-452E-A23D-ECFE80B9E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7B27DB-C3FB-4CB1-8B0A-D0FB6B3D4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CC131A-6E5A-4306-94B5-A3F7E98F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14510E-ACF6-4537-BEAE-F32BB02D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6FCCEA-B433-42A2-8BD8-B0B8012F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E9F9DA-7F49-44BF-BCBB-3E4040CC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8A1802-B019-47DE-BF4D-4D8F7726D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3D5CD-FDB0-48E6-9AB9-1CC4AD90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56C0-9DAC-4F32-9A0C-36FB13BDD0D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DFEB0A-56FE-43E6-AA2F-FB3E46A74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D9CCC-00DB-48D4-BB43-4010B0F57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slide" Target="slide21.xml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slide" Target="slide22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7.gif"/><Relationship Id="rId24" Type="http://schemas.openxmlformats.org/officeDocument/2006/relationships/image" Target="../media/image37.png"/><Relationship Id="rId32" Type="http://schemas.openxmlformats.org/officeDocument/2006/relationships/slide" Target="slide25.xml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28" Type="http://schemas.openxmlformats.org/officeDocument/2006/relationships/slide" Target="slide26.xml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31" Type="http://schemas.openxmlformats.org/officeDocument/2006/relationships/image" Target="../media/image41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Relationship Id="rId14" Type="http://schemas.openxmlformats.org/officeDocument/2006/relationships/image" Target="../media/image29.png"/><Relationship Id="rId22" Type="http://schemas.openxmlformats.org/officeDocument/2006/relationships/slide" Target="slide23.xml"/><Relationship Id="rId27" Type="http://schemas.openxmlformats.org/officeDocument/2006/relationships/image" Target="../media/image39.png"/><Relationship Id="rId30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audio" Target="../media/audio3.wav"/><Relationship Id="rId7" Type="http://schemas.openxmlformats.org/officeDocument/2006/relationships/image" Target="../media/image4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A125E5-C10C-4358-9378-97E0C3956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95738" y="899284"/>
            <a:ext cx="4551748" cy="5826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48A1A4-D1DE-4C29-8228-5A119ED0ADE4}"/>
              </a:ext>
            </a:extLst>
          </p:cNvPr>
          <p:cNvSpPr txBox="1"/>
          <p:nvPr/>
        </p:nvSpPr>
        <p:spPr>
          <a:xfrm>
            <a:off x="5340475" y="1391569"/>
            <a:ext cx="24384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GIẢI</a:t>
            </a: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xmlns="" id="{677A9DE9-5BCB-4922-8FF8-18CA84A4F9C1}"/>
              </a:ext>
            </a:extLst>
          </p:cNvPr>
          <p:cNvSpPr/>
          <p:nvPr/>
        </p:nvSpPr>
        <p:spPr>
          <a:xfrm rot="5563561">
            <a:off x="5035048" y="1498057"/>
            <a:ext cx="228600" cy="371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CB6979-65A2-4CB5-8198-1A539B0E5242}"/>
              </a:ext>
            </a:extLst>
          </p:cNvPr>
          <p:cNvGrpSpPr/>
          <p:nvPr/>
        </p:nvGrpSpPr>
        <p:grpSpPr>
          <a:xfrm>
            <a:off x="5433464" y="1560946"/>
            <a:ext cx="6506108" cy="3905486"/>
            <a:chOff x="6742459" y="1765200"/>
            <a:chExt cx="5100793" cy="4094954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xmlns="" id="{8F643BFE-505F-488E-BA7B-1D888EE78DD1}"/>
                </a:ext>
              </a:extLst>
            </p:cNvPr>
            <p:cNvSpPr/>
            <p:nvPr/>
          </p:nvSpPr>
          <p:spPr>
            <a:xfrm>
              <a:off x="6742459" y="1765200"/>
              <a:ext cx="5100793" cy="4094954"/>
            </a:xfrm>
            <a:prstGeom prst="cloudCallout">
              <a:avLst>
                <a:gd name="adj1" fmla="val -109788"/>
                <a:gd name="adj2" fmla="val -2492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B6D34C4-C033-4723-B7D5-B364DECBF331}"/>
                </a:ext>
              </a:extLst>
            </p:cNvPr>
            <p:cNvSpPr txBox="1"/>
            <p:nvPr/>
          </p:nvSpPr>
          <p:spPr>
            <a:xfrm>
              <a:off x="7063677" y="2882185"/>
              <a:ext cx="4694058" cy="183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khi xem bản đồ, việc tr</a:t>
              </a:r>
              <a:r>
                <a:rPr lang="vi-V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tiên là phải</a:t>
              </a:r>
            </a:p>
            <a:p>
              <a:pPr algn="ctr"/>
              <a:r>
                <a: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đọc bảng chú giải?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C3245A-9DD0-404F-8C17-DB0ED7785645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7B9F114-46AB-421D-8184-DF58A4A57F60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499D1A-6B58-4B7C-BD6D-6F99B87CA75E}"/>
              </a:ext>
            </a:extLst>
          </p:cNvPr>
          <p:cNvSpPr txBox="1"/>
          <p:nvPr/>
        </p:nvSpPr>
        <p:spPr>
          <a:xfrm>
            <a:off x="1083179" y="153994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7712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4F5282-7B23-4B92-9CD2-88CF3489B68F}"/>
              </a:ext>
            </a:extLst>
          </p:cNvPr>
          <p:cNvSpPr txBox="1"/>
          <p:nvPr/>
        </p:nvSpPr>
        <p:spPr>
          <a:xfrm>
            <a:off x="0" y="15260"/>
            <a:ext cx="43535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Bảng chú giải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1EB173-A755-4CA3-A041-73F3A612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7" t="31855" r="50205" b="28186"/>
          <a:stretch/>
        </p:blipFill>
        <p:spPr>
          <a:xfrm>
            <a:off x="2335208" y="2015235"/>
            <a:ext cx="4494882" cy="445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7EC76D-D1E2-460C-856F-603FE8978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9" t="36434" r="29685" b="27985"/>
          <a:stretch/>
        </p:blipFill>
        <p:spPr>
          <a:xfrm>
            <a:off x="7078393" y="1993969"/>
            <a:ext cx="4586822" cy="4450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38B5F3-3B3F-41D5-8CB1-ED470FB30B52}"/>
              </a:ext>
            </a:extLst>
          </p:cNvPr>
          <p:cNvSpPr txBox="1"/>
          <p:nvPr/>
        </p:nvSpPr>
        <p:spPr>
          <a:xfrm>
            <a:off x="3861126" y="6334780"/>
            <a:ext cx="697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Bảng chú giải bản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0E8780-DF4F-4586-A6C9-732D7836AE1B}"/>
              </a:ext>
            </a:extLst>
          </p:cNvPr>
          <p:cNvSpPr txBox="1"/>
          <p:nvPr/>
        </p:nvSpPr>
        <p:spPr>
          <a:xfrm>
            <a:off x="606054" y="790423"/>
            <a:ext cx="1140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Bảng chú giải nào của bản đồ hành chính, bảng chú giải nào của bản đồ tự nhiên?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6B0A19-98EB-4A2B-B68F-819E75F6BEE6}"/>
              </a:ext>
            </a:extLst>
          </p:cNvPr>
          <p:cNvSpPr txBox="1"/>
          <p:nvPr/>
        </p:nvSpPr>
        <p:spPr>
          <a:xfrm>
            <a:off x="334066" y="723146"/>
            <a:ext cx="11331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Kể 3 đối tượng địa lí thể hiện trên bản đồ tự nhiên, 3 đối tượng thể hiện trên bản đồ hành chính?</a:t>
            </a:r>
          </a:p>
        </p:txBody>
      </p:sp>
    </p:spTree>
    <p:extLst>
      <p:ext uri="{BB962C8B-B14F-4D97-AF65-F5344CB8AC3E}">
        <p14:creationId xmlns:p14="http://schemas.microsoft.com/office/powerpoint/2010/main" val="12537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EBFC8D4-762F-43DB-A629-0D74AA993EB6}"/>
              </a:ext>
            </a:extLst>
          </p:cNvPr>
          <p:cNvSpPr/>
          <p:nvPr/>
        </p:nvSpPr>
        <p:spPr>
          <a:xfrm>
            <a:off x="909198" y="159720"/>
            <a:ext cx="8266700" cy="7875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951729" y="159720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 Đọc một số bản đồ thông dụng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27F0F49-423C-4B47-BE71-FE2FEE7FDF1B}"/>
              </a:ext>
            </a:extLst>
          </p:cNvPr>
          <p:cNvSpPr/>
          <p:nvPr/>
        </p:nvSpPr>
        <p:spPr>
          <a:xfrm>
            <a:off x="95858" y="32873"/>
            <a:ext cx="1023320" cy="102332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8A001C9B-DFCA-4166-B5E8-DC5C7FBB88FC}"/>
              </a:ext>
            </a:extLst>
          </p:cNvPr>
          <p:cNvSpPr/>
          <p:nvPr/>
        </p:nvSpPr>
        <p:spPr>
          <a:xfrm>
            <a:off x="2265680" y="2428241"/>
            <a:ext cx="6370565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đọc bản đồ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334C58-7E1D-4360-B24F-BF8A170BE207}"/>
              </a:ext>
            </a:extLst>
          </p:cNvPr>
          <p:cNvSpPr txBox="1"/>
          <p:nvPr/>
        </p:nvSpPr>
        <p:spPr>
          <a:xfrm>
            <a:off x="607518" y="1183039"/>
            <a:ext cx="515246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Cách đọc bản đồ</a:t>
            </a:r>
          </a:p>
        </p:txBody>
      </p:sp>
    </p:spTree>
    <p:extLst>
      <p:ext uri="{BB962C8B-B14F-4D97-AF65-F5344CB8AC3E}">
        <p14:creationId xmlns:p14="http://schemas.microsoft.com/office/powerpoint/2010/main" val="7936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02DB97-5AB6-40BA-AF4F-40EBBF02CB6C}"/>
              </a:ext>
            </a:extLst>
          </p:cNvPr>
          <p:cNvSpPr txBox="1"/>
          <p:nvPr/>
        </p:nvSpPr>
        <p:spPr>
          <a:xfrm>
            <a:off x="186040" y="991226"/>
            <a:ext cx="106698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Đọc bản đồ tự nhiên, bản đồ hành chính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0B0B81-8470-47A3-B83B-4F9908ACA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0" t="23999" r="37062" b="9334"/>
          <a:stretch/>
        </p:blipFill>
        <p:spPr>
          <a:xfrm>
            <a:off x="1173363" y="1759919"/>
            <a:ext cx="3764319" cy="5144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219290-32CD-4C53-8D40-4BAC458A9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967773" y="1800307"/>
            <a:ext cx="3928709" cy="50292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4A53A90-E7E3-41F8-AA3F-F25286B6866A}"/>
              </a:ext>
            </a:extLst>
          </p:cNvPr>
          <p:cNvSpPr/>
          <p:nvPr/>
        </p:nvSpPr>
        <p:spPr>
          <a:xfrm>
            <a:off x="909198" y="95922"/>
            <a:ext cx="8266700" cy="7875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E07C92-7036-45F1-B2FE-01805A6FCD7B}"/>
              </a:ext>
            </a:extLst>
          </p:cNvPr>
          <p:cNvSpPr txBox="1"/>
          <p:nvPr/>
        </p:nvSpPr>
        <p:spPr>
          <a:xfrm>
            <a:off x="951729" y="95922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 Đọc một số bản đồ thông dụng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A083C8C-7B5C-448C-A682-F0F2ADE7ED53}"/>
              </a:ext>
            </a:extLst>
          </p:cNvPr>
          <p:cNvSpPr/>
          <p:nvPr/>
        </p:nvSpPr>
        <p:spPr>
          <a:xfrm>
            <a:off x="95858" y="-30925"/>
            <a:ext cx="1023320" cy="102332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15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9">
            <a:extLst>
              <a:ext uri="{FF2B5EF4-FFF2-40B4-BE49-F238E27FC236}">
                <a16:creationId xmlns:a16="http://schemas.microsoft.com/office/drawing/2014/main" xmlns="" id="{D5D1BFF6-7DD8-402F-AF76-DA6D2E82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5029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xmlns="" id="{816AA0C0-5C9F-430B-8337-AE53A290CD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8000" y="147320"/>
            <a:ext cx="6756400" cy="745550"/>
          </a:xfrm>
          <a:prstGeom prst="roundRect">
            <a:avLst>
              <a:gd name="adj" fmla="val 50000"/>
            </a:avLst>
          </a:prstGeom>
          <a:gradFill rotWithShape="1">
            <a:gsLst>
              <a:gs pos="87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14EF8FD-8D65-4B85-B142-A90D02549BD3}"/>
              </a:ext>
            </a:extLst>
          </p:cNvPr>
          <p:cNvSpPr/>
          <p:nvPr/>
        </p:nvSpPr>
        <p:spPr>
          <a:xfrm>
            <a:off x="111758" y="1431478"/>
            <a:ext cx="5872480" cy="5471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88858F-7DFE-4DC5-A6C4-7F3FBEFD1ABD}"/>
              </a:ext>
            </a:extLst>
          </p:cNvPr>
          <p:cNvSpPr txBox="1"/>
          <p:nvPr/>
        </p:nvSpPr>
        <p:spPr>
          <a:xfrm>
            <a:off x="589282" y="1528296"/>
            <a:ext cx="5506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 đồ tự nhiên thế giới (102-103 sgk)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5DACB94-56BB-4B6A-BE35-6D376523630D}"/>
              </a:ext>
            </a:extLst>
          </p:cNvPr>
          <p:cNvSpPr/>
          <p:nvPr/>
        </p:nvSpPr>
        <p:spPr>
          <a:xfrm>
            <a:off x="6319520" y="1476245"/>
            <a:ext cx="5760722" cy="54265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828545-DF16-4380-A3CF-D9E53ECC3655}"/>
              </a:ext>
            </a:extLst>
          </p:cNvPr>
          <p:cNvSpPr txBox="1"/>
          <p:nvPr/>
        </p:nvSpPr>
        <p:spPr>
          <a:xfrm>
            <a:off x="6727792" y="1431479"/>
            <a:ext cx="517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B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 đồ hành chính Việt Nam (117 sgk)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A875F8-856F-4DBA-8F65-55E12FF6629D}"/>
              </a:ext>
            </a:extLst>
          </p:cNvPr>
          <p:cNvSpPr txBox="1"/>
          <p:nvPr/>
        </p:nvSpPr>
        <p:spPr>
          <a:xfrm>
            <a:off x="238758" y="2590791"/>
            <a:ext cx="5618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nội dung và lãnh thổ đ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thể hiện trên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trong bảng chú giải thể hiện đối t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nào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dãy núi, đồng bằng, dòng sông lớn ở Châu Mĩ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9CAF51-75DD-45D8-8A5F-F7FBF7CC48FD}"/>
              </a:ext>
            </a:extLst>
          </p:cNvPr>
          <p:cNvSpPr txBox="1"/>
          <p:nvPr/>
        </p:nvSpPr>
        <p:spPr>
          <a:xfrm>
            <a:off x="6380484" y="2378452"/>
            <a:ext cx="5730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nội dung và lãnh thổ đ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thể hiện trên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bản đồ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trong bảng chú giải thể hiện đối t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nào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và xác định trên bản đồ tên, vị trí: thủ đô, các TP trực thuộc trung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 tỉnh/TP      n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em đang sống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EAA148-BDAB-48DD-AC07-9AB6D7F2539C}"/>
              </a:ext>
            </a:extLst>
          </p:cNvPr>
          <p:cNvSpPr txBox="1"/>
          <p:nvPr/>
        </p:nvSpPr>
        <p:spPr>
          <a:xfrm>
            <a:off x="1805941" y="927429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1,3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F0A7EF-2E63-41EB-A882-B1DFA4803512}"/>
              </a:ext>
            </a:extLst>
          </p:cNvPr>
          <p:cNvSpPr txBox="1"/>
          <p:nvPr/>
        </p:nvSpPr>
        <p:spPr>
          <a:xfrm>
            <a:off x="8663941" y="970597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2,4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/>
      <p:bldP spid="6" grpId="0"/>
      <p:bldP spid="11" grpId="0"/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52772A-D897-497A-BF8C-ACE2797B6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0" t="23999" r="37062" b="9334"/>
          <a:stretch/>
        </p:blipFill>
        <p:spPr>
          <a:xfrm>
            <a:off x="416560" y="132079"/>
            <a:ext cx="4754880" cy="6498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7125CC-9961-43A1-8F7C-5C9414B84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9" t="27555" r="36834" b="9482"/>
          <a:stretch/>
        </p:blipFill>
        <p:spPr>
          <a:xfrm>
            <a:off x="6263418" y="0"/>
            <a:ext cx="5298662" cy="67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035C390B-4A8C-4F08-839A-164418110E2E}"/>
              </a:ext>
            </a:extLst>
          </p:cNvPr>
          <p:cNvSpPr/>
          <p:nvPr/>
        </p:nvSpPr>
        <p:spPr>
          <a:xfrm>
            <a:off x="2381856" y="1778001"/>
            <a:ext cx="7046624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tìm đường đi trên bản đồ?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A144597-4DD9-4FF1-ABAE-AA1BE98A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55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70C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70C0"/>
                </a:solidFill>
                <a:ea typeface="Open Sans"/>
              </a:rPr>
              <a:t>ớc 1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492C71F8-8CD6-4403-A190-F9C39443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603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B05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B050"/>
                </a:solidFill>
                <a:ea typeface="Open Sans"/>
              </a:rPr>
              <a:t>ớc 2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1C44BF63-F1DF-40AD-8EB0-E539D75D0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35" y="5198777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C0000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C00000"/>
                </a:solidFill>
                <a:ea typeface="Open Sans"/>
              </a:rPr>
              <a:t>ớc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0F60E1E-0785-4538-B45A-2FC169FDB267}"/>
              </a:ext>
            </a:extLst>
          </p:cNvPr>
          <p:cNvGrpSpPr/>
          <p:nvPr/>
        </p:nvGrpSpPr>
        <p:grpSpPr>
          <a:xfrm>
            <a:off x="85224" y="3168506"/>
            <a:ext cx="4148891" cy="1863551"/>
            <a:chOff x="2695" y="1375244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20386C32-6684-4034-8584-8C40890DBD6D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xmlns="" id="{1F2FCCBF-B86D-42CA-9418-8D070FF8AC29}"/>
                </a:ext>
              </a:extLst>
            </p:cNvPr>
            <p:cNvSpPr txBox="1"/>
            <p:nvPr/>
          </p:nvSpPr>
          <p:spPr>
            <a:xfrm>
              <a:off x="659450" y="1375244"/>
              <a:ext cx="1970266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Xác định nơi đi, nơi đến, hướng đi trên bản đồ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D7AFEE4-FC5B-4427-B153-6F5140613249}"/>
              </a:ext>
            </a:extLst>
          </p:cNvPr>
          <p:cNvGrpSpPr/>
          <p:nvPr/>
        </p:nvGrpSpPr>
        <p:grpSpPr>
          <a:xfrm>
            <a:off x="3648009" y="3168506"/>
            <a:ext cx="4659046" cy="1946911"/>
            <a:chOff x="2695" y="1375244"/>
            <a:chExt cx="3283776" cy="1372266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xmlns="" id="{C73E8AEC-9D2E-49E4-8118-A9EFBB3F4143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xmlns="" id="{C5B82599-DC8F-4571-8C00-CD5929288F89}"/>
                </a:ext>
              </a:extLst>
            </p:cNvPr>
            <p:cNvSpPr txBox="1"/>
            <p:nvPr/>
          </p:nvSpPr>
          <p:spPr>
            <a:xfrm>
              <a:off x="590840" y="1434000"/>
              <a:ext cx="238092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Tìm các cung đường có thể đi, chọn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cung đường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thích hợp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D0E1686-A815-4217-9EBB-E4B7CAE2ECB7}"/>
              </a:ext>
            </a:extLst>
          </p:cNvPr>
          <p:cNvGrpSpPr/>
          <p:nvPr/>
        </p:nvGrpSpPr>
        <p:grpSpPr>
          <a:xfrm>
            <a:off x="7720949" y="3168507"/>
            <a:ext cx="4219417" cy="1863550"/>
            <a:chOff x="2695" y="1375244"/>
            <a:chExt cx="3283776" cy="131351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xmlns="" id="{D90B47E4-EDB4-40CB-9651-B9258E86DCF8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xmlns="" id="{7AD5A0DF-5257-468F-8A40-F4227CF88023}"/>
                </a:ext>
              </a:extLst>
            </p:cNvPr>
            <p:cNvSpPr txBox="1"/>
            <p:nvPr/>
          </p:nvSpPr>
          <p:spPr>
            <a:xfrm>
              <a:off x="659450" y="1375244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Dựa vào tỉ lệ 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bản đồ, xác định khoảng cách</a:t>
              </a:r>
            </a:p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thực tế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214541" y="1054008"/>
            <a:ext cx="853586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Tìm đ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bản đồ giấy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DE1960B-3048-4A16-8433-17B4A663EF03}"/>
              </a:ext>
            </a:extLst>
          </p:cNvPr>
          <p:cNvSpPr/>
          <p:nvPr/>
        </p:nvSpPr>
        <p:spPr>
          <a:xfrm>
            <a:off x="645038" y="99735"/>
            <a:ext cx="7554082" cy="7875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6AB95C6-9765-4EBC-95BA-F5D4E3378149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108CBB-4A8B-4DD1-819A-A4C77C75E1E0}"/>
              </a:ext>
            </a:extLst>
          </p:cNvPr>
          <p:cNvSpPr txBox="1"/>
          <p:nvPr/>
        </p:nvSpPr>
        <p:spPr>
          <a:xfrm>
            <a:off x="1113964" y="71755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11202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/>
      <p:bldP spid="10" grpId="0"/>
      <p:bldP spid="11" grpId="0"/>
      <p:bldP spid="21" grpId="0" animBg="1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412542" y="0"/>
            <a:ext cx="1186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Tìm trên bản đồ các địa điểm: Trường SĐSP Đà Lạt,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Ga Đà Lạt, Bảo tàng Lâm Đồng?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F54FC0-109F-4485-A06F-8E276FD9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2" t="32404" r="26221" b="15349"/>
          <a:stretch/>
        </p:blipFill>
        <p:spPr>
          <a:xfrm>
            <a:off x="1801155" y="1200329"/>
            <a:ext cx="8589689" cy="5234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27AC7C-C0E8-4F93-9D14-8BD54B85A48C}"/>
              </a:ext>
            </a:extLst>
          </p:cNvPr>
          <p:cNvSpPr txBox="1"/>
          <p:nvPr/>
        </p:nvSpPr>
        <p:spPr>
          <a:xfrm>
            <a:off x="1862115" y="6334780"/>
            <a:ext cx="896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3. Một phần bản đồ du lịch thành phố Đà Lạt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73DDD1-CFA8-460A-91B8-77999209E3DA}"/>
              </a:ext>
            </a:extLst>
          </p:cNvPr>
          <p:cNvSpPr txBox="1"/>
          <p:nvPr/>
        </p:nvSpPr>
        <p:spPr>
          <a:xfrm>
            <a:off x="412541" y="-1"/>
            <a:ext cx="1186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Mô tả đường đi từ Trường SĐSP Đà Lạt đến Ga Đà Lạt, từ Ga Đà Lạt đến Bảo tàng Lâm Đồng?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xmlns="" id="{7D69D82D-23BA-4091-9115-BB944108376B}"/>
              </a:ext>
            </a:extLst>
          </p:cNvPr>
          <p:cNvSpPr/>
          <p:nvPr/>
        </p:nvSpPr>
        <p:spPr>
          <a:xfrm>
            <a:off x="5685183" y="2711395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2C64EFC3-1BA2-4F5A-B35D-FD5CD74F8E35}"/>
              </a:ext>
            </a:extLst>
          </p:cNvPr>
          <p:cNvSpPr/>
          <p:nvPr/>
        </p:nvSpPr>
        <p:spPr>
          <a:xfrm>
            <a:off x="7395640" y="4248768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89D59F15-63DB-47ED-A5BF-8A20DD501AE2}"/>
              </a:ext>
            </a:extLst>
          </p:cNvPr>
          <p:cNvSpPr/>
          <p:nvPr/>
        </p:nvSpPr>
        <p:spPr>
          <a:xfrm>
            <a:off x="6214527" y="3630393"/>
            <a:ext cx="258418" cy="2743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182156" y="1056193"/>
            <a:ext cx="8706663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Tìm đ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google 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B9141C-EE80-4C96-992D-2D094520819E}"/>
              </a:ext>
            </a:extLst>
          </p:cNvPr>
          <p:cNvSpPr/>
          <p:nvPr/>
        </p:nvSpPr>
        <p:spPr>
          <a:xfrm>
            <a:off x="555515" y="1872999"/>
            <a:ext cx="103629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wed: </a:t>
            </a:r>
            <a:r>
              <a:rPr lang="en-US" sz="4400">
                <a:solidFill>
                  <a:srgbClr val="3829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 //www.google.com maps</a:t>
            </a:r>
          </a:p>
        </p:txBody>
      </p:sp>
      <p:pic>
        <p:nvPicPr>
          <p:cNvPr id="4" name="Picture 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xmlns="" id="{0BCFACA1-166D-4A57-B457-8104BCA4D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" b="9610"/>
          <a:stretch/>
        </p:blipFill>
        <p:spPr>
          <a:xfrm>
            <a:off x="32060" y="2751360"/>
            <a:ext cx="4940136" cy="4013163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7497E35-5D5A-4965-B53B-2BCF6A2A6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r="12112" b="11515"/>
          <a:stretch/>
        </p:blipFill>
        <p:spPr>
          <a:xfrm>
            <a:off x="5023263" y="2642261"/>
            <a:ext cx="2185056" cy="4106640"/>
          </a:xfrm>
          <a:prstGeom prst="rect">
            <a:avLst/>
          </a:prstGeom>
        </p:spPr>
      </p:pic>
      <p:pic>
        <p:nvPicPr>
          <p:cNvPr id="28" name="Picture 2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0F04EEA0-3A23-4A0F-8B43-F9AC212314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6927" r="6009" b="27765"/>
          <a:stretch/>
        </p:blipFill>
        <p:spPr>
          <a:xfrm>
            <a:off x="7469579" y="2957563"/>
            <a:ext cx="4536374" cy="3476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04A8E0-DCDF-42F8-AF40-131A9498A03B}"/>
              </a:ext>
            </a:extLst>
          </p:cNvPr>
          <p:cNvSpPr/>
          <p:nvPr/>
        </p:nvSpPr>
        <p:spPr>
          <a:xfrm>
            <a:off x="645038" y="99735"/>
            <a:ext cx="7554082" cy="7875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ACA97FC-38E3-441E-84F6-9276063F1AAB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2272C0-9708-46B3-8AAD-FA9E8B513BB1}"/>
              </a:ext>
            </a:extLst>
          </p:cNvPr>
          <p:cNvSpPr txBox="1"/>
          <p:nvPr/>
        </p:nvSpPr>
        <p:spPr>
          <a:xfrm>
            <a:off x="1113964" y="71755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31429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EBD634-3062-4973-BB39-8D21D69EEE08}"/>
              </a:ext>
            </a:extLst>
          </p:cNvPr>
          <p:cNvSpPr/>
          <p:nvPr/>
        </p:nvSpPr>
        <p:spPr>
          <a:xfrm>
            <a:off x="1026160" y="50800"/>
            <a:ext cx="6715760" cy="858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3EB54-B10C-4020-A114-CCC408E5EA63}"/>
              </a:ext>
            </a:extLst>
          </p:cNvPr>
          <p:cNvSpPr txBox="1"/>
          <p:nvPr/>
        </p:nvSpPr>
        <p:spPr>
          <a:xfrm>
            <a:off x="1026160" y="159720"/>
            <a:ext cx="908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Tìm đ</a:t>
            </a:r>
            <a:r>
              <a:rPr lang="vi-VN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ư</a:t>
            </a: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itchFamily="34" charset="0"/>
              </a:rPr>
              <a:t>ờng đi trên bản đồ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27F0F49-423C-4B47-BE71-FE2FEE7FDF1B}"/>
              </a:ext>
            </a:extLst>
          </p:cNvPr>
          <p:cNvSpPr/>
          <p:nvPr/>
        </p:nvSpPr>
        <p:spPr>
          <a:xfrm>
            <a:off x="32060" y="32873"/>
            <a:ext cx="914400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035C390B-4A8C-4F08-839A-164418110E2E}"/>
              </a:ext>
            </a:extLst>
          </p:cNvPr>
          <p:cNvSpPr/>
          <p:nvPr/>
        </p:nvSpPr>
        <p:spPr>
          <a:xfrm>
            <a:off x="2381855" y="1778001"/>
            <a:ext cx="8460315" cy="392163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tìm đường đi trên google map?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F9F209-D126-4674-9148-2F47A12E2480}"/>
              </a:ext>
            </a:extLst>
          </p:cNvPr>
          <p:cNvSpPr txBox="1"/>
          <p:nvPr/>
        </p:nvSpPr>
        <p:spPr>
          <a:xfrm>
            <a:off x="182156" y="1056193"/>
            <a:ext cx="1110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Tìm đ</a:t>
            </a:r>
            <a:r>
              <a:rPr lang="vi-VN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đi trên google map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5A700562-9CB8-4177-A141-EBC58A7B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55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70C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70C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70C0"/>
                </a:solidFill>
                <a:ea typeface="Open Sans"/>
              </a:rPr>
              <a:t>ớc 1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3556E852-A9E0-4780-9B73-6DA5697A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603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00B05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00B050"/>
                </a:solidFill>
                <a:ea typeface="Open Sans"/>
              </a:rPr>
              <a:t>ớc 2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81DC6DB5-5A3A-4F9D-827C-DC144AD6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35" y="6220054"/>
            <a:ext cx="245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ea typeface="Open Sans"/>
              </a:rPr>
              <a:t>B</a:t>
            </a:r>
            <a:r>
              <a:rPr lang="vi-VN" altLang="en-US" b="1">
                <a:solidFill>
                  <a:srgbClr val="C00000"/>
                </a:solidFill>
                <a:ea typeface="Open Sans"/>
              </a:rPr>
              <a:t>ư</a:t>
            </a:r>
            <a:r>
              <a:rPr lang="en-US" altLang="en-US" b="1">
                <a:solidFill>
                  <a:srgbClr val="C00000"/>
                </a:solidFill>
                <a:ea typeface="Open Sans"/>
              </a:rPr>
              <a:t>ớc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EA5353-CD4E-49BB-8A64-C3C2C2AA1A76}"/>
              </a:ext>
            </a:extLst>
          </p:cNvPr>
          <p:cNvGrpSpPr/>
          <p:nvPr/>
        </p:nvGrpSpPr>
        <p:grpSpPr>
          <a:xfrm>
            <a:off x="85224" y="4189783"/>
            <a:ext cx="4148891" cy="1863551"/>
            <a:chOff x="2695" y="1375244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C710EDDC-9226-46A8-8438-F7220B01E2BA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xmlns="" id="{93008B0A-A66C-4F85-A371-181D2197E061}"/>
                </a:ext>
              </a:extLst>
            </p:cNvPr>
            <p:cNvSpPr txBox="1"/>
            <p:nvPr/>
          </p:nvSpPr>
          <p:spPr>
            <a:xfrm>
              <a:off x="659450" y="1375244"/>
              <a:ext cx="1970266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Mở google map trên thiết bị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11F198C-A148-4C7F-B490-543E0B4E048C}"/>
              </a:ext>
            </a:extLst>
          </p:cNvPr>
          <p:cNvGrpSpPr/>
          <p:nvPr/>
        </p:nvGrpSpPr>
        <p:grpSpPr>
          <a:xfrm>
            <a:off x="3648009" y="4189783"/>
            <a:ext cx="4659046" cy="1946911"/>
            <a:chOff x="2695" y="1375244"/>
            <a:chExt cx="3283776" cy="1372266"/>
          </a:xfrm>
        </p:grpSpPr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xmlns="" id="{A4A1858B-D3E8-4364-A25D-2199CB12F6FC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Chevron 4">
              <a:extLst>
                <a:ext uri="{FF2B5EF4-FFF2-40B4-BE49-F238E27FC236}">
                  <a16:creationId xmlns:a16="http://schemas.microsoft.com/office/drawing/2014/main" xmlns="" id="{EAE4AD6D-6AD9-48BD-974F-D82545E7E1B2}"/>
                </a:ext>
              </a:extLst>
            </p:cNvPr>
            <p:cNvSpPr txBox="1"/>
            <p:nvPr/>
          </p:nvSpPr>
          <p:spPr>
            <a:xfrm>
              <a:off x="590840" y="1434000"/>
              <a:ext cx="238092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Nhập tên địa điểm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cần đến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590894A-9535-4871-809A-6E246096EE97}"/>
              </a:ext>
            </a:extLst>
          </p:cNvPr>
          <p:cNvGrpSpPr/>
          <p:nvPr/>
        </p:nvGrpSpPr>
        <p:grpSpPr>
          <a:xfrm>
            <a:off x="7720949" y="4189784"/>
            <a:ext cx="4219417" cy="1863550"/>
            <a:chOff x="2695" y="1375244"/>
            <a:chExt cx="3283776" cy="1313510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xmlns="" id="{0C42944B-9A00-4DA3-9940-BBDE2A65DB96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xmlns="" id="{4A5549D0-66DC-42D9-9D63-BC4736EC5231}"/>
                </a:ext>
              </a:extLst>
            </p:cNvPr>
            <p:cNvSpPr txBox="1"/>
            <p:nvPr/>
          </p:nvSpPr>
          <p:spPr>
            <a:xfrm>
              <a:off x="659450" y="1375244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Để tìm đ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ờng đi: nhập 2 địa điểm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đi, n</a:t>
              </a:r>
              <a:r>
                <a:rPr lang="vi-V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 đến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EB37E0-1CFD-4568-878E-735CCB02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0" t="30995" r="22175" b="50000"/>
          <a:stretch/>
        </p:blipFill>
        <p:spPr>
          <a:xfrm>
            <a:off x="3616866" y="2848636"/>
            <a:ext cx="3681350" cy="1303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502F8-EB0C-4DF6-A79B-6A56EFBA0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59" t="30996" r="19211" b="10517"/>
          <a:stretch/>
        </p:blipFill>
        <p:spPr>
          <a:xfrm>
            <a:off x="7741920" y="645698"/>
            <a:ext cx="3579688" cy="34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5" grpId="0" animBg="1"/>
      <p:bldP spid="5" grpId="1" animBg="1"/>
      <p:bldP spid="21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3636335" y="250725"/>
            <a:ext cx="855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VÀ BẢNG CHÚ GIẢI BẢN ĐỒ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TÌM ĐƯỜNG ĐI TRÊN BẢN ĐỒ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E630DEA8-A82C-4999-8F18-4CC975E5156D}"/>
              </a:ext>
            </a:extLst>
          </p:cNvPr>
          <p:cNvSpPr/>
          <p:nvPr/>
        </p:nvSpPr>
        <p:spPr>
          <a:xfrm>
            <a:off x="91440" y="91440"/>
            <a:ext cx="3544895" cy="142731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26C170-07C4-489B-BB56-D4E29A286BFB}"/>
              </a:ext>
            </a:extLst>
          </p:cNvPr>
          <p:cNvSpPr txBox="1"/>
          <p:nvPr/>
        </p:nvSpPr>
        <p:spPr>
          <a:xfrm>
            <a:off x="594360" y="293151"/>
            <a:ext cx="322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8DDCA6-9217-4E10-8406-65264EEA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33480" r="22328" b="19880"/>
          <a:stretch/>
        </p:blipFill>
        <p:spPr>
          <a:xfrm>
            <a:off x="0" y="1351240"/>
            <a:ext cx="12100560" cy="5638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7E68AC-9529-4F40-91F8-506EE08D9CA8}"/>
              </a:ext>
            </a:extLst>
          </p:cNvPr>
          <p:cNvSpPr/>
          <p:nvPr/>
        </p:nvSpPr>
        <p:spPr>
          <a:xfrm>
            <a:off x="0" y="1351240"/>
            <a:ext cx="1889760" cy="70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85DF7-08A6-4352-895D-075290D4D27E}"/>
              </a:ext>
            </a:extLst>
          </p:cNvPr>
          <p:cNvSpPr/>
          <p:nvPr/>
        </p:nvSpPr>
        <p:spPr>
          <a:xfrm>
            <a:off x="-81280" y="6858000"/>
            <a:ext cx="1767840" cy="174506"/>
          </a:xfrm>
          <a:prstGeom prst="rect">
            <a:avLst/>
          </a:prstGeom>
          <a:solidFill>
            <a:srgbClr val="B6F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C9E1AFCF-DD5D-4D80-8758-DAF3EEAF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1233489"/>
            <a:ext cx="5434012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37">
            <a:extLst>
              <a:ext uri="{FF2B5EF4-FFF2-40B4-BE49-F238E27FC236}">
                <a16:creationId xmlns:a16="http://schemas.microsoft.com/office/drawing/2014/main" xmlns="" id="{68423924-111C-4CCF-B38D-D51E9B7F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6"/>
          <a:stretch>
            <a:fillRect/>
          </a:stretch>
        </p:blipFill>
        <p:spPr bwMode="auto">
          <a:xfrm>
            <a:off x="1527176" y="857250"/>
            <a:ext cx="9140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5">
            <a:extLst>
              <a:ext uri="{FF2B5EF4-FFF2-40B4-BE49-F238E27FC236}">
                <a16:creationId xmlns:a16="http://schemas.microsoft.com/office/drawing/2014/main" xmlns="" id="{289F1906-FE13-409C-AAE8-1866BEC3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68275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6">
            <a:hlinkClick r:id="rId7" action="ppaction://hlinksldjump"/>
            <a:extLst>
              <a:ext uri="{FF2B5EF4-FFF2-40B4-BE49-F238E27FC236}">
                <a16:creationId xmlns:a16="http://schemas.microsoft.com/office/drawing/2014/main" xmlns="" id="{38BC22C6-D75C-4B48-9BF2-A8F93DFB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520825"/>
            <a:ext cx="795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7">
            <a:extLst>
              <a:ext uri="{FF2B5EF4-FFF2-40B4-BE49-F238E27FC236}">
                <a16:creationId xmlns:a16="http://schemas.microsoft.com/office/drawing/2014/main" xmlns="" id="{1B0B6DA1-B4C5-4E98-A5BD-19BF0B9E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2160589"/>
            <a:ext cx="8445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D226C7EB-A3C9-4579-8E60-0AF0EA59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125413"/>
            <a:ext cx="132080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9">
            <a:extLst>
              <a:ext uri="{FF2B5EF4-FFF2-40B4-BE49-F238E27FC236}">
                <a16:creationId xmlns:a16="http://schemas.microsoft.com/office/drawing/2014/main" xmlns="" id="{D7340E46-1ACA-4426-BFAD-CCD40A40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6" y="4148138"/>
            <a:ext cx="4857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9D7C82D-16B9-4154-BCED-570582BF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6097270"/>
            <a:ext cx="8858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EECC14E3-BA4E-4248-B7BB-1BF37E15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5032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7C637689-CB89-49DE-A2C4-ADB0C09D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456" y="50729"/>
            <a:ext cx="74384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 – VẬN DỤNG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xmlns="" id="{08317B8F-32AC-49B9-A839-FDB713DCEF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4" y="891641"/>
            <a:ext cx="6216332" cy="4858260"/>
          </a:xfrm>
          <a:prstGeom prst="rect">
            <a:avLst/>
          </a:prstGeom>
        </p:spPr>
      </p:pic>
      <p:pic>
        <p:nvPicPr>
          <p:cNvPr id="126" name="den3">
            <a:extLst>
              <a:ext uri="{FF2B5EF4-FFF2-40B4-BE49-F238E27FC236}">
                <a16:creationId xmlns:a16="http://schemas.microsoft.com/office/drawing/2014/main" xmlns="" id="{69A934FB-B6D6-4F2E-B9AC-501D84AB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01" y="891641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>
            <a:extLst>
              <a:ext uri="{FF2B5EF4-FFF2-40B4-BE49-F238E27FC236}">
                <a16:creationId xmlns:a16="http://schemas.microsoft.com/office/drawing/2014/main" xmlns="" id="{84E70D04-47F1-4290-9676-83904B6A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32" y="1159512"/>
            <a:ext cx="21526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>
            <a:extLst>
              <a:ext uri="{FF2B5EF4-FFF2-40B4-BE49-F238E27FC236}">
                <a16:creationId xmlns:a16="http://schemas.microsoft.com/office/drawing/2014/main" xmlns="" id="{20E8845B-43B4-44CD-8B93-CF7359E3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9" y="835688"/>
            <a:ext cx="22320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>
            <a:extLst>
              <a:ext uri="{FF2B5EF4-FFF2-40B4-BE49-F238E27FC236}">
                <a16:creationId xmlns:a16="http://schemas.microsoft.com/office/drawing/2014/main" xmlns="" id="{368B9810-BC1C-430B-8633-52546CE9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6" y="2733954"/>
            <a:ext cx="21177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08E37CF-3953-4B71-A7A1-801C2BC7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46" y="1162018"/>
            <a:ext cx="225901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C338B05-948C-40CB-A6D0-1F6BA661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7" y="847052"/>
            <a:ext cx="219233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>
            <a:extLst>
              <a:ext uri="{FF2B5EF4-FFF2-40B4-BE49-F238E27FC236}">
                <a16:creationId xmlns:a16="http://schemas.microsoft.com/office/drawing/2014/main" xmlns="" id="{664830EF-1BF0-490B-84DE-0F9D82A91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40" y="2992359"/>
            <a:ext cx="22463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>
            <a:extLst>
              <a:ext uri="{FF2B5EF4-FFF2-40B4-BE49-F238E27FC236}">
                <a16:creationId xmlns:a16="http://schemas.microsoft.com/office/drawing/2014/main" xmlns="" id="{C3DCC4D8-9C6F-4075-B070-1947336D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9" y="2696224"/>
            <a:ext cx="21939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3051B70-0DF4-4855-BA3C-E758A3CD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6" y="828995"/>
            <a:ext cx="22161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>
            <a:hlinkClick r:id="rId28" action="ppaction://hlinksldjump"/>
            <a:extLst>
              <a:ext uri="{FF2B5EF4-FFF2-40B4-BE49-F238E27FC236}">
                <a16:creationId xmlns:a16="http://schemas.microsoft.com/office/drawing/2014/main" xmlns="" id="{7A942475-A51D-4AAA-AD21-04AC2266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62" y="2674304"/>
            <a:ext cx="235267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8A11A898-8FE9-43EF-A8FE-0460B9E0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12" y="2695894"/>
            <a:ext cx="2143125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>
            <a:hlinkClick r:id="rId32" action="ppaction://hlinksldjump"/>
            <a:extLst>
              <a:ext uri="{FF2B5EF4-FFF2-40B4-BE49-F238E27FC236}">
                <a16:creationId xmlns:a16="http://schemas.microsoft.com/office/drawing/2014/main" xmlns="" id="{5A35D2DD-FFC6-47BD-B406-BA06A6894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17" y="3011806"/>
            <a:ext cx="23590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891173" y="265323"/>
            <a:ext cx="9460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bản đồ dùng để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342664" y="108112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Xác định phương hướng trên bản đồ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274417" y="1876206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Xác định tọa độ địa lí trên bản đồ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287450" y="2671284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Thể hiện các đối t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trên bản đồ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274416" y="3656169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Biết tỉ lệ của bản đồ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95819" y="265323"/>
            <a:ext cx="995590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thể hiện một nhà máy trên bản đồ,  ng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ta dùng loại kí hiệu nào?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693521" y="177528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Kí hiệu điểm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619092" y="243823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Kí hiệu đ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661551" y="309247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Kí hiệu diện tích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704010" y="382803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Cả ba loại kí hiệu trên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140506"/>
            <a:ext cx="100773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 gia nào không tiếp giáp  trên đất liền với n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ta?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782417" y="1536750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Trung Quốc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750883" y="237343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Lào 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782417" y="3138122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Cam – pu - chia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813951" y="3890303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Ma – lai- xi- 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3"/>
            <a:ext cx="100415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 đảo Hoàng Sa là đ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vị hành chính thuộc tỉnh/ thành phố nào?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972584" y="1629365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Quảng Nam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972584" y="2413027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Đà Nẵng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930403" y="3139878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Khánh Hòa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917370" y="3837510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Phú Yên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Kí hiệu điểm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481615" y="265323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kí hiệu sau thuộc loại kí hiệu nào?</a:t>
            </a:r>
          </a:p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C3E2937-5452-4F5A-9306-0B8452FAD95D}"/>
              </a:ext>
            </a:extLst>
          </p:cNvPr>
          <p:cNvSpPr txBox="1"/>
          <p:nvPr/>
        </p:nvSpPr>
        <p:spPr>
          <a:xfrm>
            <a:off x="2984554" y="1420428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6B95E0-F1BD-413F-A13E-DC6AC29A1EC0}"/>
              </a:ext>
            </a:extLst>
          </p:cNvPr>
          <p:cNvSpPr/>
          <p:nvPr/>
        </p:nvSpPr>
        <p:spPr>
          <a:xfrm>
            <a:off x="1987228" y="1569100"/>
            <a:ext cx="542159" cy="5051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5271912-2242-4A35-A7E9-E31B7AE409BB}"/>
              </a:ext>
            </a:extLst>
          </p:cNvPr>
          <p:cNvSpPr txBox="1"/>
          <p:nvPr/>
        </p:nvSpPr>
        <p:spPr>
          <a:xfrm>
            <a:off x="2984554" y="3464353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</a:t>
            </a:r>
          </a:p>
          <a:p>
            <a:endParaRPr lang="en-US"/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xmlns="" id="{B6B21A61-6F9B-4D5B-B6AB-A94E3D3D8425}"/>
              </a:ext>
            </a:extLst>
          </p:cNvPr>
          <p:cNvSpPr/>
          <p:nvPr/>
        </p:nvSpPr>
        <p:spPr>
          <a:xfrm rot="10800000">
            <a:off x="1891173" y="2611691"/>
            <a:ext cx="788232" cy="5051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4AE8F96-F03C-43E9-AC3B-CF89B5EFCF03}"/>
              </a:ext>
            </a:extLst>
          </p:cNvPr>
          <p:cNvSpPr txBox="1"/>
          <p:nvPr/>
        </p:nvSpPr>
        <p:spPr>
          <a:xfrm>
            <a:off x="2984554" y="2575534"/>
            <a:ext cx="105320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 mỏ</a:t>
            </a:r>
          </a:p>
          <a:p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CFEF198A-27CE-4C30-9375-C5DDE045D1C6}"/>
              </a:ext>
            </a:extLst>
          </p:cNvPr>
          <p:cNvSpPr/>
          <p:nvPr/>
        </p:nvSpPr>
        <p:spPr>
          <a:xfrm>
            <a:off x="1987228" y="3546045"/>
            <a:ext cx="668845" cy="5051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CAE894-1534-466E-9489-4E21C3A97BBD}"/>
              </a:ext>
            </a:extLst>
          </p:cNvPr>
          <p:cNvSpPr txBox="1"/>
          <p:nvPr/>
        </p:nvSpPr>
        <p:spPr>
          <a:xfrm>
            <a:off x="2306924" y="3301883"/>
            <a:ext cx="90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3143</a:t>
            </a:r>
          </a:p>
        </p:txBody>
      </p:sp>
    </p:spTree>
    <p:extLst>
      <p:ext uri="{BB962C8B-B14F-4D97-AF65-F5344CB8AC3E}">
        <p14:creationId xmlns:p14="http://schemas.microsoft.com/office/powerpoint/2010/main" val="16659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5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1" grpId="0"/>
      <p:bldP spid="4" grpId="0" animBg="1"/>
      <p:bldP spid="48" grpId="0"/>
      <p:bldP spid="6" grpId="0" animBg="1"/>
      <p:bldP spid="49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25BC8B6-8FAC-46D8-81C0-ACB95FD1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1" y="5610225"/>
            <a:ext cx="18002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9">
            <a:extLst>
              <a:ext uri="{FF2B5EF4-FFF2-40B4-BE49-F238E27FC236}">
                <a16:creationId xmlns:a16="http://schemas.microsoft.com/office/drawing/2014/main" xmlns="" id="{1F8CB0A6-EDAB-43EF-B47F-0C2019DD1BA0}"/>
              </a:ext>
            </a:extLst>
          </p:cNvPr>
          <p:cNvSpPr/>
          <p:nvPr/>
        </p:nvSpPr>
        <p:spPr>
          <a:xfrm>
            <a:off x="1274417" y="155575"/>
            <a:ext cx="10882591" cy="4487703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400" b="1" dirty="0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xmlns="" id="{4D195466-CEEF-4C55-9B34-B29AC659078C}"/>
              </a:ext>
            </a:extLst>
          </p:cNvPr>
          <p:cNvGrpSpPr>
            <a:grpSpLocks/>
          </p:cNvGrpSpPr>
          <p:nvPr/>
        </p:nvGrpSpPr>
        <p:grpSpPr bwMode="auto">
          <a:xfrm>
            <a:off x="528320" y="1081128"/>
            <a:ext cx="280989" cy="4157089"/>
            <a:chOff x="393013" y="984263"/>
            <a:chExt cx="455948" cy="3302991"/>
          </a:xfrm>
        </p:grpSpPr>
        <p:cxnSp>
          <p:nvCxnSpPr>
            <p:cNvPr id="31" name="Straight Connector 12">
              <a:extLst>
                <a:ext uri="{FF2B5EF4-FFF2-40B4-BE49-F238E27FC236}">
                  <a16:creationId xmlns:a16="http://schemas.microsoft.com/office/drawing/2014/main" xmlns="" id="{9464FE79-A8E4-42A7-ACE8-40A257B2E907}"/>
                </a:ext>
              </a:extLst>
            </p:cNvPr>
            <p:cNvCxnSpPr>
              <a:stCxn id="47" idx="4"/>
              <a:endCxn id="33" idx="0"/>
            </p:cNvCxnSpPr>
            <p:nvPr/>
          </p:nvCxnSpPr>
          <p:spPr>
            <a:xfrm flipH="1">
              <a:off x="620988" y="984263"/>
              <a:ext cx="14194" cy="2847044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70" name="Group 4">
              <a:extLst>
                <a:ext uri="{FF2B5EF4-FFF2-40B4-BE49-F238E27FC236}">
                  <a16:creationId xmlns:a16="http://schemas.microsoft.com/office/drawing/2014/main" xmlns="" id="{1A0E86CA-EF33-4AC3-AA7F-073C84567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33" name="Oval 63">
                <a:extLst>
                  <a:ext uri="{FF2B5EF4-FFF2-40B4-BE49-F238E27FC236}">
                    <a16:creationId xmlns:a16="http://schemas.microsoft.com/office/drawing/2014/main" xmlns="" id="{DBCD69D9-0C37-4DD7-8FCC-8E9808D1677C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4" name="Oval 64">
                <a:extLst>
                  <a:ext uri="{FF2B5EF4-FFF2-40B4-BE49-F238E27FC236}">
                    <a16:creationId xmlns:a16="http://schemas.microsoft.com/office/drawing/2014/main" xmlns="" id="{9CF27A5E-5704-4FEF-9B71-DC553B7ACFBB}"/>
                  </a:ext>
                </a:extLst>
              </p:cNvPr>
              <p:cNvSpPr/>
              <p:nvPr/>
            </p:nvSpPr>
            <p:spPr>
              <a:xfrm>
                <a:off x="349889" y="3277942"/>
                <a:ext cx="124120" cy="123956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xmlns="" id="{1915A3A9-9211-45D7-AFBD-1FEDADCB7135}"/>
              </a:ext>
            </a:extLst>
          </p:cNvPr>
          <p:cNvGrpSpPr>
            <a:grpSpLocks/>
          </p:cNvGrpSpPr>
          <p:nvPr/>
        </p:nvGrpSpPr>
        <p:grpSpPr bwMode="auto">
          <a:xfrm>
            <a:off x="910306" y="4822395"/>
            <a:ext cx="11103335" cy="2042267"/>
            <a:chOff x="-334481" y="1997894"/>
            <a:chExt cx="14803524" cy="3073945"/>
          </a:xfrm>
        </p:grpSpPr>
        <p:grpSp>
          <p:nvGrpSpPr>
            <p:cNvPr id="10259" name="Group 22">
              <a:extLst>
                <a:ext uri="{FF2B5EF4-FFF2-40B4-BE49-F238E27FC236}">
                  <a16:creationId xmlns:a16="http://schemas.microsoft.com/office/drawing/2014/main" xmlns="" id="{E6148509-0611-41CF-A257-5083599E0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595" y="2124203"/>
              <a:ext cx="7968248" cy="2947636"/>
              <a:chOff x="716980" y="1289495"/>
              <a:chExt cx="4964734" cy="2734225"/>
            </a:xfrm>
          </p:grpSpPr>
          <p:sp>
            <p:nvSpPr>
              <p:cNvPr id="42" name="Parallelogram 17">
                <a:extLst>
                  <a:ext uri="{FF2B5EF4-FFF2-40B4-BE49-F238E27FC236}">
                    <a16:creationId xmlns:a16="http://schemas.microsoft.com/office/drawing/2014/main" xmlns="" id="{A4B5038F-26F7-49DA-8ED5-CA6EEFE92308}"/>
                  </a:ext>
                </a:extLst>
              </p:cNvPr>
              <p:cNvSpPr/>
              <p:nvPr/>
            </p:nvSpPr>
            <p:spPr>
              <a:xfrm>
                <a:off x="947779" y="1877673"/>
                <a:ext cx="4733935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Parallelogram 6">
                <a:extLst>
                  <a:ext uri="{FF2B5EF4-FFF2-40B4-BE49-F238E27FC236}">
                    <a16:creationId xmlns:a16="http://schemas.microsoft.com/office/drawing/2014/main" xmlns="" id="{E8B556B1-2081-401E-AC38-D4187094C483}"/>
                  </a:ext>
                </a:extLst>
              </p:cNvPr>
              <p:cNvSpPr/>
              <p:nvPr/>
            </p:nvSpPr>
            <p:spPr>
              <a:xfrm flipH="1">
                <a:off x="716980" y="1289495"/>
                <a:ext cx="1403137" cy="534163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xmlns="" id="{1F38671B-53A3-4F23-B6AB-7E87FB920F1A}"/>
                  </a:ext>
                </a:extLst>
              </p:cNvPr>
              <p:cNvSpPr/>
              <p:nvPr/>
            </p:nvSpPr>
            <p:spPr>
              <a:xfrm>
                <a:off x="1522079" y="3797642"/>
                <a:ext cx="3113540" cy="226078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37" name="Straight Connector 74">
              <a:extLst>
                <a:ext uri="{FF2B5EF4-FFF2-40B4-BE49-F238E27FC236}">
                  <a16:creationId xmlns:a16="http://schemas.microsoft.com/office/drawing/2014/main" xmlns="" id="{32AA4167-1BCC-4B95-ABAA-C1D80E0B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334481" y="1997894"/>
              <a:ext cx="14803524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2">
              <a:extLst>
                <a:ext uri="{FF2B5EF4-FFF2-40B4-BE49-F238E27FC236}">
                  <a16:creationId xmlns:a16="http://schemas.microsoft.com/office/drawing/2014/main" xmlns="" id="{95E48937-EE12-4BC2-A37B-37AFC3F1C4DA}"/>
                </a:ext>
              </a:extLst>
            </p:cNvPr>
            <p:cNvCxnSpPr/>
            <p:nvPr/>
          </p:nvCxnSpPr>
          <p:spPr>
            <a:xfrm>
              <a:off x="973260" y="4864692"/>
              <a:ext cx="5519747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29">
              <a:extLst>
                <a:ext uri="{FF2B5EF4-FFF2-40B4-BE49-F238E27FC236}">
                  <a16:creationId xmlns:a16="http://schemas.microsoft.com/office/drawing/2014/main" xmlns="" id="{B1036BE5-C91C-45B6-A413-E1260128DA0C}"/>
                </a:ext>
              </a:extLst>
            </p:cNvPr>
            <p:cNvSpPr/>
            <p:nvPr/>
          </p:nvSpPr>
          <p:spPr>
            <a:xfrm>
              <a:off x="150970" y="2680612"/>
              <a:ext cx="7672438" cy="2066870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3" name="Picture 14">
              <a:extLst>
                <a:ext uri="{FF2B5EF4-FFF2-40B4-BE49-F238E27FC236}">
                  <a16:creationId xmlns:a16="http://schemas.microsoft.com/office/drawing/2014/main" xmlns="" id="{A00FF4BC-AB28-4A0D-BBF4-85E55726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282897" y="2548182"/>
              <a:ext cx="5540511" cy="33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xmlns="" id="{6CF234C4-CC83-40F5-BE09-5F450D53D088}"/>
              </a:ext>
            </a:extLst>
          </p:cNvPr>
          <p:cNvGrpSpPr>
            <a:grpSpLocks/>
          </p:cNvGrpSpPr>
          <p:nvPr/>
        </p:nvGrpSpPr>
        <p:grpSpPr bwMode="auto">
          <a:xfrm>
            <a:off x="245745" y="309177"/>
            <a:ext cx="812800" cy="811213"/>
            <a:chOff x="83662" y="159259"/>
            <a:chExt cx="1082288" cy="1082288"/>
          </a:xfrm>
        </p:grpSpPr>
        <p:sp>
          <p:nvSpPr>
            <p:cNvPr id="47" name="Oval 28">
              <a:extLst>
                <a:ext uri="{FF2B5EF4-FFF2-40B4-BE49-F238E27FC236}">
                  <a16:creationId xmlns:a16="http://schemas.microsoft.com/office/drawing/2014/main" xmlns="" id="{C858C511-6B31-4808-ADCA-3D4B7719A51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500" b="1" dirty="0">
                <a:solidFill>
                  <a:srgbClr val="008CF5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256" name="Picture 31">
              <a:extLst>
                <a:ext uri="{FF2B5EF4-FFF2-40B4-BE49-F238E27FC236}">
                  <a16:creationId xmlns:a16="http://schemas.microsoft.com/office/drawing/2014/main" xmlns="" id="{A1EDD761-4E84-4928-8BAB-9C4AC1F0C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32">
              <a:extLst>
                <a:ext uri="{FF2B5EF4-FFF2-40B4-BE49-F238E27FC236}">
                  <a16:creationId xmlns:a16="http://schemas.microsoft.com/office/drawing/2014/main" xmlns="" id="{6FB08850-B047-457B-9134-7D3EA7E4C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B79F626-9891-4F47-82B3-271B951E0409}"/>
                </a:ext>
              </a:extLst>
            </p:cNvPr>
            <p:cNvSpPr txBox="1"/>
            <p:nvPr/>
          </p:nvSpPr>
          <p:spPr>
            <a:xfrm>
              <a:off x="323642" y="277249"/>
              <a:ext cx="602353" cy="8931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50" b="1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75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Parallelogram 34">
            <a:extLst>
              <a:ext uri="{FF2B5EF4-FFF2-40B4-BE49-F238E27FC236}">
                <a16:creationId xmlns:a16="http://schemas.microsoft.com/office/drawing/2014/main" xmlns="" id="{D581A812-3470-4DDF-9B04-DAFD19CF1D3D}"/>
              </a:ext>
            </a:extLst>
          </p:cNvPr>
          <p:cNvSpPr/>
          <p:nvPr/>
        </p:nvSpPr>
        <p:spPr>
          <a:xfrm flipH="1">
            <a:off x="7456171" y="6414136"/>
            <a:ext cx="474663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50" b="1" dirty="0">
                <a:solidFill>
                  <a:srgbClr val="FF0000"/>
                </a:solidFill>
                <a:cs typeface="Arial" panose="020B0604020202020204" pitchFamily="34" charset="0"/>
              </a:rPr>
              <a:t>ANS</a:t>
            </a:r>
          </a:p>
        </p:txBody>
      </p:sp>
      <p:sp>
        <p:nvSpPr>
          <p:cNvPr id="53" name="Parallelogram 36">
            <a:extLst>
              <a:ext uri="{FF2B5EF4-FFF2-40B4-BE49-F238E27FC236}">
                <a16:creationId xmlns:a16="http://schemas.microsoft.com/office/drawing/2014/main" xmlns="" id="{12508787-0EBC-4485-B623-B5BC816FCE51}"/>
              </a:ext>
            </a:extLst>
          </p:cNvPr>
          <p:cNvSpPr/>
          <p:nvPr/>
        </p:nvSpPr>
        <p:spPr>
          <a:xfrm flipH="1">
            <a:off x="7930833" y="6414136"/>
            <a:ext cx="493712" cy="15557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" b="1" dirty="0">
                <a:solidFill>
                  <a:srgbClr val="FF0000"/>
                </a:solidFill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6C46BB-ED85-41B9-AC45-91EAE257D564}"/>
              </a:ext>
            </a:extLst>
          </p:cNvPr>
          <p:cNvSpPr txBox="1"/>
          <p:nvPr/>
        </p:nvSpPr>
        <p:spPr>
          <a:xfrm>
            <a:off x="1342665" y="265323"/>
            <a:ext cx="112557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tỉnh sắp xếp theo thứ tự từ bắc vào nam?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13A825B-57C4-4446-A27A-FB68F18C1D86}"/>
              </a:ext>
            </a:extLst>
          </p:cNvPr>
          <p:cNvSpPr txBox="1"/>
          <p:nvPr/>
        </p:nvSpPr>
        <p:spPr>
          <a:xfrm>
            <a:off x="1410911" y="1684120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Nghệ An- Thanh Hóa - Hà Tĩnh- Quảng Bình</a:t>
            </a:r>
          </a:p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2DBADC9-FB28-4BBB-921B-A4F136E0E127}"/>
              </a:ext>
            </a:extLst>
          </p:cNvPr>
          <p:cNvSpPr txBox="1"/>
          <p:nvPr/>
        </p:nvSpPr>
        <p:spPr>
          <a:xfrm>
            <a:off x="1342664" y="2444115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Thanh Hóa - Nghệ An - Hà Tĩnh - Quảng Bình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F64C571-D6EC-4E69-94B2-19DC0C51929F}"/>
              </a:ext>
            </a:extLst>
          </p:cNvPr>
          <p:cNvSpPr txBox="1"/>
          <p:nvPr/>
        </p:nvSpPr>
        <p:spPr>
          <a:xfrm>
            <a:off x="1302947" y="3165417"/>
            <a:ext cx="111033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Hà Tĩnh- Nghệ An- Thanh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 - Quảng Bình</a:t>
            </a:r>
          </a:p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9CCAC68-2D90-410C-97B0-A5C96190F887}"/>
              </a:ext>
            </a:extLst>
          </p:cNvPr>
          <p:cNvSpPr txBox="1"/>
          <p:nvPr/>
        </p:nvSpPr>
        <p:spPr>
          <a:xfrm>
            <a:off x="1331477" y="3880383"/>
            <a:ext cx="11103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Quảng Bình - Hà Tĩnh - Nghệ An - Thanh Hóa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B860A5-068C-48B1-9591-D49BBAE5C9ED}"/>
              </a:ext>
            </a:extLst>
          </p:cNvPr>
          <p:cNvSpPr txBox="1"/>
          <p:nvPr/>
        </p:nvSpPr>
        <p:spPr>
          <a:xfrm>
            <a:off x="137160" y="967542"/>
            <a:ext cx="115519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bản đồ du lịch Việt Nam để lên kế hoạch cho một chuyến đi du lịch 3 ngày. Hãy chọn các điểm dừng chân và lên kế hoạch cho chuyến đi. Hãy chọn phương tiện di chuyển và nơi em muốn dùng chân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7BC15A69-571E-4C2D-969F-B01A9D72E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894" y="95470"/>
            <a:ext cx="74384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650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852BA-64BC-4A93-987D-E6AA6DCDAE2A}"/>
              </a:ext>
            </a:extLst>
          </p:cNvPr>
          <p:cNvSpPr/>
          <p:nvPr/>
        </p:nvSpPr>
        <p:spPr>
          <a:xfrm>
            <a:off x="4539454" y="97269"/>
            <a:ext cx="40991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00B0F0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Dặn dò</a:t>
            </a:r>
            <a:endParaRPr lang="en-US" sz="8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D944677-6880-4F53-B849-C62007EDEE04}"/>
              </a:ext>
            </a:extLst>
          </p:cNvPr>
          <p:cNvSpPr/>
          <p:nvPr/>
        </p:nvSpPr>
        <p:spPr>
          <a:xfrm>
            <a:off x="438682" y="142070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7AEACDF-D747-4C3A-9A72-EB4E7B2AEA5A}"/>
              </a:ext>
            </a:extLst>
          </p:cNvPr>
          <p:cNvSpPr/>
          <p:nvPr/>
        </p:nvSpPr>
        <p:spPr>
          <a:xfrm>
            <a:off x="438682" y="304630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AE6F80-0560-4D65-9D9C-B045793B8BDC}"/>
              </a:ext>
            </a:extLst>
          </p:cNvPr>
          <p:cNvSpPr/>
          <p:nvPr/>
        </p:nvSpPr>
        <p:spPr>
          <a:xfrm>
            <a:off x="438682" y="467190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92D5503-6A68-42CA-99D0-099608EF9AE3}"/>
              </a:ext>
            </a:extLst>
          </p:cNvPr>
          <p:cNvSpPr/>
          <p:nvPr/>
        </p:nvSpPr>
        <p:spPr>
          <a:xfrm>
            <a:off x="1196667" y="1612054"/>
            <a:ext cx="1075054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EDB3F47F-35EB-42C9-84CF-6F0073265371}"/>
              </a:ext>
            </a:extLst>
          </p:cNvPr>
          <p:cNvSpPr/>
          <p:nvPr/>
        </p:nvSpPr>
        <p:spPr>
          <a:xfrm>
            <a:off x="1312173" y="3221567"/>
            <a:ext cx="10553762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 ( BT 1,3)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04583AF2-8326-436E-8DA3-71F792431511}"/>
              </a:ext>
            </a:extLst>
          </p:cNvPr>
          <p:cNvSpPr/>
          <p:nvPr/>
        </p:nvSpPr>
        <p:spPr>
          <a:xfrm>
            <a:off x="1446416" y="4532838"/>
            <a:ext cx="103585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5: Lược đồ trí nhớ.Với các nội dung: - Khái niệm lược đồ trí nhớ. Các bước vẽ lược đồ trí nhớ.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9DD9AF-8465-4F62-A2C1-D0F2093CA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26" y="0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" y="92588"/>
            <a:ext cx="11978640" cy="676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930525" y="2397950"/>
            <a:ext cx="68707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Cảm </a:t>
            </a:r>
            <a:r>
              <a:rPr lang="vi-VN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ơ</a:t>
            </a: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n quý thầy cô và các em,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91603"/>
                </a:solidFill>
                <a:latin typeface="Times New Roman" panose="02020603050405020304" pitchFamily="18" charset="0"/>
              </a:rPr>
              <a:t>Chúc quý thầy cô và các em sức khỏe!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vi-VN" b="1">
              <a:solidFill>
                <a:srgbClr val="C9160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C7795-ACB4-46DB-ADA5-C0B7A901FE15}"/>
              </a:ext>
            </a:extLst>
          </p:cNvPr>
          <p:cNvSpPr txBox="1"/>
          <p:nvPr/>
        </p:nvSpPr>
        <p:spPr>
          <a:xfrm>
            <a:off x="3279391" y="436880"/>
            <a:ext cx="5895089" cy="1037739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91920" y="2697604"/>
            <a:ext cx="8087360" cy="914400"/>
            <a:chOff x="1112720" y="2220084"/>
            <a:chExt cx="5681780" cy="914400"/>
          </a:xfrm>
          <a:solidFill>
            <a:srgbClr val="3829FB"/>
          </a:solidFill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12720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189885" y="2384346"/>
              <a:ext cx="544044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Kí iệu và bảng chú giải trên bản đồ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91920" y="4270854"/>
            <a:ext cx="7384740" cy="914400"/>
            <a:chOff x="1112720" y="3244694"/>
            <a:chExt cx="10380780" cy="9144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661F6BCF-F3D5-4088-ADC5-38B729BDBA8F}"/>
                </a:ext>
              </a:extLst>
            </p:cNvPr>
            <p:cNvSpPr/>
            <p:nvPr/>
          </p:nvSpPr>
          <p:spPr>
            <a:xfrm>
              <a:off x="1112720" y="3244694"/>
              <a:ext cx="10380780" cy="91440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B0A2323-2FC6-419E-ABCB-E8D578D7E3C7}"/>
                </a:ext>
              </a:extLst>
            </p:cNvPr>
            <p:cNvSpPr txBox="1"/>
            <p:nvPr/>
          </p:nvSpPr>
          <p:spPr>
            <a:xfrm>
              <a:off x="1229115" y="3408956"/>
              <a:ext cx="99293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Đọc một số bản đồ thông dụng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91920" y="5724313"/>
            <a:ext cx="6126480" cy="914400"/>
            <a:chOff x="1112720" y="4220633"/>
            <a:chExt cx="5231976" cy="914400"/>
          </a:xfrm>
          <a:noFill/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220633"/>
              <a:ext cx="5213531" cy="914400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178835" y="4446067"/>
              <a:ext cx="5165861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Tìm đ</a:t>
              </a:r>
              <a:r>
                <a:rPr lang="vi-VN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ư</a:t>
              </a:r>
              <a:r>
                <a:rPr lang="en-US" sz="33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ờng đi trên bản đồ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151587" y="2592486"/>
            <a:ext cx="1201273" cy="1128025"/>
          </a:xfrm>
          <a:prstGeom prst="ellipse">
            <a:avLst/>
          </a:prstGeom>
          <a:solidFill>
            <a:srgbClr val="382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151587" y="4122567"/>
            <a:ext cx="1201273" cy="120127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151587" y="5556556"/>
            <a:ext cx="1201273" cy="120127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446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58160" y="832849"/>
            <a:ext cx="801624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59" y="3044194"/>
            <a:ext cx="3421920" cy="342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41" y="3104951"/>
            <a:ext cx="3281317" cy="328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51" y="3104950"/>
            <a:ext cx="3281317" cy="328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xmlns="" id="{2D894F3C-DEBC-4D5E-8C2D-1E5900A3F346}"/>
              </a:ext>
            </a:extLst>
          </p:cNvPr>
          <p:cNvSpPr/>
          <p:nvPr/>
        </p:nvSpPr>
        <p:spPr>
          <a:xfrm>
            <a:off x="2599239" y="80210"/>
            <a:ext cx="7924800" cy="2866394"/>
          </a:xfrm>
          <a:prstGeom prst="wav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24D0B7E-2159-4D1F-9D12-7EB101AD458D}"/>
              </a:ext>
            </a:extLst>
          </p:cNvPr>
          <p:cNvSpPr/>
          <p:nvPr/>
        </p:nvSpPr>
        <p:spPr>
          <a:xfrm>
            <a:off x="254000" y="335280"/>
            <a:ext cx="2204720" cy="2164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9818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52507A-3D7A-486A-BE49-1EFC383FC757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14D76524-4B65-4BB1-9BBB-91DD0370888B}"/>
              </a:ext>
            </a:extLst>
          </p:cNvPr>
          <p:cNvSpPr/>
          <p:nvPr/>
        </p:nvSpPr>
        <p:spPr>
          <a:xfrm>
            <a:off x="82091" y="1902241"/>
            <a:ext cx="2932431" cy="384032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 hiệu bản đồ</a:t>
            </a:r>
            <a:endParaRPr lang="en-US" sz="4000" b="1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C699A61-3F4E-4266-8279-99F2097F5477}"/>
              </a:ext>
            </a:extLst>
          </p:cNvPr>
          <p:cNvGrpSpPr/>
          <p:nvPr/>
        </p:nvGrpSpPr>
        <p:grpSpPr>
          <a:xfrm>
            <a:off x="3301079" y="1735502"/>
            <a:ext cx="5278750" cy="1006856"/>
            <a:chOff x="698758" y="503428"/>
            <a:chExt cx="6028341" cy="10068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B466054-17CB-43ED-B340-A88D381C0DB0}"/>
                </a:ext>
              </a:extLst>
            </p:cNvPr>
            <p:cNvSpPr/>
            <p:nvPr/>
          </p:nvSpPr>
          <p:spPr>
            <a:xfrm>
              <a:off x="698758" y="503428"/>
              <a:ext cx="6028341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F5D3DAE-785F-4D61-86D0-BBEE2B48BE8A}"/>
                </a:ext>
              </a:extLst>
            </p:cNvPr>
            <p:cNvSpPr txBox="1"/>
            <p:nvPr/>
          </p:nvSpPr>
          <p:spPr>
            <a:xfrm>
              <a:off x="698758" y="503428"/>
              <a:ext cx="6028341" cy="100685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 mô của đối tượng</a:t>
              </a:r>
              <a:endPara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E302E50-2B0A-4354-B7CD-E4B7D81F1AD8}"/>
              </a:ext>
            </a:extLst>
          </p:cNvPr>
          <p:cNvSpPr/>
          <p:nvPr/>
        </p:nvSpPr>
        <p:spPr>
          <a:xfrm>
            <a:off x="2724967" y="1566961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1C4F9CD-3EE1-4C61-83BD-000449897B95}"/>
              </a:ext>
            </a:extLst>
          </p:cNvPr>
          <p:cNvGrpSpPr/>
          <p:nvPr/>
        </p:nvGrpSpPr>
        <p:grpSpPr>
          <a:xfrm>
            <a:off x="3696740" y="3365906"/>
            <a:ext cx="5662349" cy="1006856"/>
            <a:chOff x="1064750" y="2013712"/>
            <a:chExt cx="5662349" cy="10068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FE9D647-ACA1-46A7-8483-F6B590BDFA84}"/>
                </a:ext>
              </a:extLst>
            </p:cNvPr>
            <p:cNvSpPr/>
            <p:nvPr/>
          </p:nvSpPr>
          <p:spPr>
            <a:xfrm>
              <a:off x="1064750" y="2013712"/>
              <a:ext cx="5662349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4C840B6-F5B4-4425-9386-3E164C411B3A}"/>
                </a:ext>
              </a:extLst>
            </p:cNvPr>
            <p:cNvSpPr txBox="1"/>
            <p:nvPr/>
          </p:nvSpPr>
          <p:spPr>
            <a:xfrm>
              <a:off x="1064750" y="2013712"/>
              <a:ext cx="5662349" cy="10068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của đối tượng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8D5B450-B590-4184-9062-601AEA14AF4E}"/>
              </a:ext>
            </a:extLst>
          </p:cNvPr>
          <p:cNvSpPr/>
          <p:nvPr/>
        </p:nvSpPr>
        <p:spPr>
          <a:xfrm>
            <a:off x="3067455" y="3240049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1AD1B9-15E7-4A73-BD7A-0ABA3ED4C2E8}"/>
              </a:ext>
            </a:extLst>
          </p:cNvPr>
          <p:cNvGrpSpPr/>
          <p:nvPr/>
        </p:nvGrpSpPr>
        <p:grpSpPr>
          <a:xfrm>
            <a:off x="3343616" y="5205341"/>
            <a:ext cx="6028341" cy="1006856"/>
            <a:chOff x="698758" y="3523996"/>
            <a:chExt cx="6028341" cy="100685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B26D5D4-5931-4F9F-AAFE-4CCED05EB3BC}"/>
                </a:ext>
              </a:extLst>
            </p:cNvPr>
            <p:cNvSpPr/>
            <p:nvPr/>
          </p:nvSpPr>
          <p:spPr>
            <a:xfrm>
              <a:off x="698758" y="3523996"/>
              <a:ext cx="6028341" cy="10068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F00208F-D623-49BA-9C90-B5D23D35D89C}"/>
                </a:ext>
              </a:extLst>
            </p:cNvPr>
            <p:cNvSpPr txBox="1"/>
            <p:nvPr/>
          </p:nvSpPr>
          <p:spPr>
            <a:xfrm>
              <a:off x="698758" y="3523996"/>
              <a:ext cx="6028341" cy="10068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99192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 phần của các đối tượng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7661366-10DF-417D-8DF7-4BF2DD475781}"/>
              </a:ext>
            </a:extLst>
          </p:cNvPr>
          <p:cNvSpPr/>
          <p:nvPr/>
        </p:nvSpPr>
        <p:spPr>
          <a:xfrm>
            <a:off x="2714331" y="5079484"/>
            <a:ext cx="1258570" cy="125857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C2B3F63-B84B-4363-8F05-9B8ADA77B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8" t="46822" r="64419" b="44523"/>
          <a:stretch/>
        </p:blipFill>
        <p:spPr>
          <a:xfrm>
            <a:off x="8633003" y="1692818"/>
            <a:ext cx="3399086" cy="858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4377FD0-A46A-421A-A598-323F444A5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8" t="58231" r="76372" b="34048"/>
          <a:stretch/>
        </p:blipFill>
        <p:spPr>
          <a:xfrm>
            <a:off x="9338769" y="3176453"/>
            <a:ext cx="2208972" cy="1310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A9800CE-7824-4F14-93B0-A98640E8E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5" t="65426" r="64331" b="18295"/>
          <a:stretch/>
        </p:blipFill>
        <p:spPr>
          <a:xfrm>
            <a:off x="9231143" y="5153325"/>
            <a:ext cx="2710210" cy="12481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A0504D-CD09-46E8-A2DD-2523A7E2BA1E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90071C0-3523-4035-B0A2-82ADD571E9BB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5" grpId="0" animBg="1"/>
      <p:bldP spid="19" grpId="0" animBg="1"/>
      <p:bldP spid="27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AC84F3D-AE6C-42CF-9072-B52A9C3932F5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E660F3-1BC6-4030-98A4-068312E78F04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50A4254-D02B-4855-918F-C468D910A907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9D0409-AAF2-4820-B227-FBA0761671EF}"/>
              </a:ext>
            </a:extLst>
          </p:cNvPr>
          <p:cNvSpPr txBox="1"/>
          <p:nvPr/>
        </p:nvSpPr>
        <p:spPr>
          <a:xfrm>
            <a:off x="6379536" y="6111807"/>
            <a:ext cx="46251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Hình 1. Một số kí hiệu trên bản đồ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2D4B03-7139-46A3-94C0-287409CD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2" t="34108" r="44535" b="24806"/>
          <a:stretch/>
        </p:blipFill>
        <p:spPr>
          <a:xfrm>
            <a:off x="4993760" y="963548"/>
            <a:ext cx="7198240" cy="574558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4DEC225-13B1-4449-BA38-6D3815ED170A}"/>
              </a:ext>
            </a:extLst>
          </p:cNvPr>
          <p:cNvSpPr/>
          <p:nvPr/>
        </p:nvSpPr>
        <p:spPr>
          <a:xfrm>
            <a:off x="186419" y="1928528"/>
            <a:ext cx="4103058" cy="4279232"/>
          </a:xfrm>
          <a:prstGeom prst="wedgeRoundRectCallout">
            <a:avLst>
              <a:gd name="adj1" fmla="val 75633"/>
              <a:gd name="adj2" fmla="val -12786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DA70996F-ED5F-4E18-87F2-0B53A39E21AE}"/>
              </a:ext>
            </a:extLst>
          </p:cNvPr>
          <p:cNvSpPr/>
          <p:nvPr/>
        </p:nvSpPr>
        <p:spPr>
          <a:xfrm>
            <a:off x="297704" y="2137952"/>
            <a:ext cx="3991773" cy="2048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 SGK/115  cho biết có mấy loại kí hiệu bản đồ ? Đó là những loại nào ?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86BD99-07BE-4C4B-9729-F088969449AB}"/>
              </a:ext>
            </a:extLst>
          </p:cNvPr>
          <p:cNvSpPr txBox="1"/>
          <p:nvPr/>
        </p:nvSpPr>
        <p:spPr>
          <a:xfrm>
            <a:off x="6207760" y="6111807"/>
            <a:ext cx="5212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3829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Một số kí hiệu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318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398D34-35D9-40A7-8A4A-00CF87DF6851}"/>
              </a:ext>
            </a:extLst>
          </p:cNvPr>
          <p:cNvSpPr txBox="1"/>
          <p:nvPr/>
        </p:nvSpPr>
        <p:spPr>
          <a:xfrm>
            <a:off x="34372" y="2384635"/>
            <a:ext cx="11993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biểu hiện vị trí, đặc điểm… của các đối tượng địa lí được đưa lên bản đồ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318EDF-0430-4477-9F7A-652F9F8BC35F}"/>
              </a:ext>
            </a:extLst>
          </p:cNvPr>
          <p:cNvSpPr txBox="1"/>
          <p:nvPr/>
        </p:nvSpPr>
        <p:spPr>
          <a:xfrm>
            <a:off x="539269" y="1233889"/>
            <a:ext cx="511238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Kí hiệu bản đồ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EB230F-FA76-44AF-9840-AC796FAA586C}"/>
              </a:ext>
            </a:extLst>
          </p:cNvPr>
          <p:cNvSpPr txBox="1"/>
          <p:nvPr/>
        </p:nvSpPr>
        <p:spPr>
          <a:xfrm>
            <a:off x="0" y="3857558"/>
            <a:ext cx="116658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loại kí hiệu: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điểm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đường</a:t>
            </a:r>
          </a:p>
          <a:p>
            <a:r>
              <a:rPr lang="fr-FR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Kí hiệu diện tích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E546B4C-E2CC-4C5C-83BC-A61314730DEF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9FDC94-22C0-41C8-BF66-6F3351B97075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87B270B-837C-445C-B5A6-02F9A04958A2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90919CD6-E752-45AF-865F-5056F50AE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577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3463804-41EF-4E47-A8FE-3681CF9A14CA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B4373B-24E5-4DC0-9340-F378B0CC389B}"/>
              </a:ext>
            </a:extLst>
          </p:cNvPr>
          <p:cNvSpPr txBox="1"/>
          <p:nvPr/>
        </p:nvSpPr>
        <p:spPr>
          <a:xfrm>
            <a:off x="1016149" y="177021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218B4A1-D1A9-4577-9982-101252035D19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92790B3A-B08A-4FB4-A87B-DF7062C79AE1}"/>
              </a:ext>
            </a:extLst>
          </p:cNvPr>
          <p:cNvSpPr/>
          <p:nvPr/>
        </p:nvSpPr>
        <p:spPr>
          <a:xfrm>
            <a:off x="1818640" y="1290320"/>
            <a:ext cx="7721845" cy="50595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F621C6-F383-411C-8104-2CD3DE9B09BC}"/>
              </a:ext>
            </a:extLst>
          </p:cNvPr>
          <p:cNvSpPr txBox="1"/>
          <p:nvPr/>
        </p:nvSpPr>
        <p:spPr>
          <a:xfrm>
            <a:off x="2438522" y="2281216"/>
            <a:ext cx="674611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têm một số đối tượng địa lí được thể hiện bằng kí hiệu: điểm, đường, diện tích?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xmlns="" id="{77F8F57E-8243-48F1-8DAC-A1ED6D208E2A}"/>
              </a:ext>
            </a:extLst>
          </p:cNvPr>
          <p:cNvSpPr/>
          <p:nvPr/>
        </p:nvSpPr>
        <p:spPr>
          <a:xfrm>
            <a:off x="457200" y="1076349"/>
            <a:ext cx="11043920" cy="1352589"/>
          </a:xfrm>
          <a:prstGeom prst="wedgeRectCallout">
            <a:avLst>
              <a:gd name="adj1" fmla="val -29021"/>
              <a:gd name="adj2" fmla="val 1017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846AC-AAE7-4088-8AC3-1EB79DD7392E}"/>
              </a:ext>
            </a:extLst>
          </p:cNvPr>
          <p:cNvSpPr txBox="1"/>
          <p:nvPr/>
        </p:nvSpPr>
        <p:spPr>
          <a:xfrm>
            <a:off x="690338" y="1095443"/>
            <a:ext cx="1035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hành chính việt Nam (trang 117 SGK) cho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4798287-4560-43CD-AD1B-0F4009F8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51" y="3353430"/>
            <a:ext cx="914401" cy="86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03EBF1-33CF-4453-A838-C6913EB804AD}"/>
              </a:ext>
            </a:extLst>
          </p:cNvPr>
          <p:cNvSpPr txBox="1"/>
          <p:nvPr/>
        </p:nvSpPr>
        <p:spPr>
          <a:xfrm>
            <a:off x="796608" y="4566291"/>
            <a:ext cx="304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- -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4DCE5A-108A-48CE-B1AF-E639BFEC984C}"/>
              </a:ext>
            </a:extLst>
          </p:cNvPr>
          <p:cNvSpPr txBox="1"/>
          <p:nvPr/>
        </p:nvSpPr>
        <p:spPr>
          <a:xfrm>
            <a:off x="-201544" y="5541032"/>
            <a:ext cx="304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A9814-1885-4CEF-A54E-7842528D5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86" t="66977" r="24738" b="29112"/>
          <a:stretch/>
        </p:blipFill>
        <p:spPr>
          <a:xfrm>
            <a:off x="725488" y="5336579"/>
            <a:ext cx="1520456" cy="646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B55F59-0579-406B-8134-13C78D0D34A1}"/>
              </a:ext>
            </a:extLst>
          </p:cNvPr>
          <p:cNvSpPr txBox="1"/>
          <p:nvPr/>
        </p:nvSpPr>
        <p:spPr>
          <a:xfrm>
            <a:off x="3179611" y="3497240"/>
            <a:ext cx="3048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70F65A-6358-4D1E-812A-B913BCCAEDFE}"/>
              </a:ext>
            </a:extLst>
          </p:cNvPr>
          <p:cNvSpPr txBox="1"/>
          <p:nvPr/>
        </p:nvSpPr>
        <p:spPr>
          <a:xfrm>
            <a:off x="3179611" y="4461343"/>
            <a:ext cx="38064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Ranh giới tỉnh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F95170-0E11-43CE-A3F5-106DC9926FC0}"/>
              </a:ext>
            </a:extLst>
          </p:cNvPr>
          <p:cNvSpPr txBox="1"/>
          <p:nvPr/>
        </p:nvSpPr>
        <p:spPr>
          <a:xfrm>
            <a:off x="3172975" y="5286792"/>
            <a:ext cx="53607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Ranh giới quốc gia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302D0F9-D1D1-4DD4-BDD1-D18593395A8D}"/>
              </a:ext>
            </a:extLst>
          </p:cNvPr>
          <p:cNvSpPr/>
          <p:nvPr/>
        </p:nvSpPr>
        <p:spPr>
          <a:xfrm>
            <a:off x="619760" y="170614"/>
            <a:ext cx="8564880" cy="740426"/>
          </a:xfrm>
          <a:prstGeom prst="roundRect">
            <a:avLst/>
          </a:prstGeom>
          <a:solidFill>
            <a:srgbClr val="382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3D5044A-35B5-4232-967C-3CD13CF9EFE3}"/>
              </a:ext>
            </a:extLst>
          </p:cNvPr>
          <p:cNvSpPr txBox="1"/>
          <p:nvPr/>
        </p:nvSpPr>
        <p:spPr>
          <a:xfrm>
            <a:off x="1083179" y="153994"/>
            <a:ext cx="803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Kí hiệu và bảng chú giải trên bản đồ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979DE84-6ACF-4553-A134-7F40E5AB59FE}"/>
              </a:ext>
            </a:extLst>
          </p:cNvPr>
          <p:cNvSpPr/>
          <p:nvPr/>
        </p:nvSpPr>
        <p:spPr>
          <a:xfrm>
            <a:off x="0" y="104904"/>
            <a:ext cx="914400" cy="858644"/>
          </a:xfrm>
          <a:prstGeom prst="ellipse">
            <a:avLst/>
          </a:prstGeom>
          <a:solidFill>
            <a:srgbClr val="3829FB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5E4541BC-FB18-4AD8-BF3C-C2B02D16D948}"/>
              </a:ext>
            </a:extLst>
          </p:cNvPr>
          <p:cNvSpPr/>
          <p:nvPr/>
        </p:nvSpPr>
        <p:spPr>
          <a:xfrm>
            <a:off x="5574906" y="823352"/>
            <a:ext cx="6637594" cy="3921638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EC2701-7A2E-4754-86AA-73C6893744F2}"/>
              </a:ext>
            </a:extLst>
          </p:cNvPr>
          <p:cNvSpPr txBox="1"/>
          <p:nvPr/>
        </p:nvSpPr>
        <p:spPr>
          <a:xfrm>
            <a:off x="6015721" y="1710591"/>
            <a:ext cx="6077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975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8" grpId="1"/>
      <p:bldP spid="10" grpId="0"/>
      <p:bldP spid="13" grpId="0" animBg="1"/>
      <p:bldP spid="14" grpId="0" animBg="1"/>
      <p:bldP spid="15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12920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1346</Words>
  <Application>Microsoft Office PowerPoint</Application>
  <PresentationFormat>Widescreen</PresentationFormat>
  <Paragraphs>193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#9Slide03 IcielNovecento sans E</vt:lpstr>
      <vt:lpstr>#9Slide03 Neutra</vt:lpstr>
      <vt:lpstr>Arial</vt:lpstr>
      <vt:lpstr>Calibri</vt:lpstr>
      <vt:lpstr>Calibri Light</vt:lpstr>
      <vt:lpstr>Open Sans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Cho biết ý nghĩa của những kí hiệu dưới đây?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61</cp:revision>
  <dcterms:created xsi:type="dcterms:W3CDTF">2021-07-02T09:02:04Z</dcterms:created>
  <dcterms:modified xsi:type="dcterms:W3CDTF">2022-08-08T15:42:08Z</dcterms:modified>
</cp:coreProperties>
</file>