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2" r:id="rId3"/>
    <p:sldId id="263" r:id="rId4"/>
    <p:sldId id="267" r:id="rId5"/>
    <p:sldId id="256" r:id="rId6"/>
    <p:sldId id="270" r:id="rId7"/>
    <p:sldId id="271" r:id="rId8"/>
    <p:sldId id="578" r:id="rId9"/>
    <p:sldId id="281" r:id="rId10"/>
    <p:sldId id="273" r:id="rId11"/>
    <p:sldId id="280" r:id="rId12"/>
    <p:sldId id="261" r:id="rId13"/>
    <p:sldId id="282" r:id="rId14"/>
    <p:sldId id="272" r:id="rId15"/>
    <p:sldId id="579" r:id="rId16"/>
    <p:sldId id="264" r:id="rId17"/>
    <p:sldId id="283" r:id="rId18"/>
    <p:sldId id="576" r:id="rId19"/>
    <p:sldId id="577" r:id="rId20"/>
    <p:sldId id="580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A00"/>
    <a:srgbClr val="CCFF99"/>
    <a:srgbClr val="99FF33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09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740DA-E98E-46B6-91C8-333935F99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>
          <a:xfrm>
            <a:off x="0" y="1574124"/>
            <a:ext cx="12192000" cy="7068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3723640" y="27841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KHOẢNG CÁCH THỰC TẾ 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TỈ LỆ BẢN ĐỒ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630DEA8-A82C-4999-8F18-4CC975E5156D}"/>
              </a:ext>
            </a:extLst>
          </p:cNvPr>
          <p:cNvSpPr/>
          <p:nvPr/>
        </p:nvSpPr>
        <p:spPr>
          <a:xfrm>
            <a:off x="91440" y="91440"/>
            <a:ext cx="3544895" cy="142731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C170-07C4-489B-BB56-D4E29A286BFB}"/>
              </a:ext>
            </a:extLst>
          </p:cNvPr>
          <p:cNvSpPr txBox="1"/>
          <p:nvPr/>
        </p:nvSpPr>
        <p:spPr>
          <a:xfrm>
            <a:off x="594360" y="293151"/>
            <a:ext cx="322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18">
            <a:extLst>
              <a:ext uri="{FF2B5EF4-FFF2-40B4-BE49-F238E27FC236}">
                <a16:creationId xmlns:a16="http://schemas.microsoft.com/office/drawing/2014/main" id="{878754CA-E66E-47D7-BA33-02B0DA54817B}"/>
              </a:ext>
            </a:extLst>
          </p:cNvPr>
          <p:cNvSpPr txBox="1"/>
          <p:nvPr/>
        </p:nvSpPr>
        <p:spPr>
          <a:xfrm>
            <a:off x="605933" y="2365869"/>
            <a:ext cx="1264704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1: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Dùng thước tỉ lệ đo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khoảng cách  trên bản đồ từ  A đến B.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6" name="Google Shape;125;p18">
            <a:extLst>
              <a:ext uri="{FF2B5EF4-FFF2-40B4-BE49-F238E27FC236}">
                <a16:creationId xmlns:a16="http://schemas.microsoft.com/office/drawing/2014/main" id="{8A3F66EF-B732-4E14-B5CD-1B1FFE7070E5}"/>
              </a:ext>
            </a:extLst>
          </p:cNvPr>
          <p:cNvSpPr txBox="1"/>
          <p:nvPr/>
        </p:nvSpPr>
        <p:spPr>
          <a:xfrm>
            <a:off x="426736" y="4216708"/>
            <a:ext cx="12572850" cy="78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2: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Lấy số đo khoảng cách  trên bản đồ từ  A đến B nhân với mẫu số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của tỉ lệ bản đồ.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48E48-6F05-492B-A35F-9B02664D629E}"/>
              </a:ext>
            </a:extLst>
          </p:cNvPr>
          <p:cNvSpPr txBox="1"/>
          <p:nvPr/>
        </p:nvSpPr>
        <p:spPr>
          <a:xfrm>
            <a:off x="605933" y="1253300"/>
            <a:ext cx="584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Bản đồ tỉ lệ số: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9033BF-00B7-4F5F-8CFC-A8E8BCFF0186}"/>
              </a:ext>
            </a:extLst>
          </p:cNvPr>
          <p:cNvSpPr/>
          <p:nvPr/>
        </p:nvSpPr>
        <p:spPr>
          <a:xfrm>
            <a:off x="698441" y="123013"/>
            <a:ext cx="10795118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Tính khoảng cách thực tế dựa vào tỉ lệ bản đồ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717E642-C661-42F2-8ABC-A84B9F20E42C}"/>
              </a:ext>
            </a:extLst>
          </p:cNvPr>
          <p:cNvSpPr/>
          <p:nvPr/>
        </p:nvSpPr>
        <p:spPr>
          <a:xfrm>
            <a:off x="81280" y="21241"/>
            <a:ext cx="1105164" cy="109078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n do mot khu vuc cua thanh pho Da Nang (ti le 17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2777" r="908"/>
          <a:stretch>
            <a:fillRect/>
          </a:stretch>
        </p:blipFill>
        <p:spPr bwMode="auto">
          <a:xfrm>
            <a:off x="2885440" y="957262"/>
            <a:ext cx="8686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8067041" y="6443663"/>
            <a:ext cx="3192463" cy="119063"/>
            <a:chOff x="2544" y="3120"/>
            <a:chExt cx="1287" cy="46"/>
          </a:xfrm>
        </p:grpSpPr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544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798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058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312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572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Oval 16"/>
          <p:cNvSpPr>
            <a:spLocks noChangeArrowheads="1"/>
          </p:cNvSpPr>
          <p:nvPr/>
        </p:nvSpPr>
        <p:spPr bwMode="auto">
          <a:xfrm flipH="1">
            <a:off x="8332294" y="2418917"/>
            <a:ext cx="309385" cy="22860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006179" y="4663053"/>
            <a:ext cx="228600" cy="2285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6123940" y="2543174"/>
            <a:ext cx="2335213" cy="224803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88CBA-366D-453E-B0E2-366682DCB024}"/>
              </a:ext>
            </a:extLst>
          </p:cNvPr>
          <p:cNvSpPr txBox="1"/>
          <p:nvPr/>
        </p:nvSpPr>
        <p:spPr>
          <a:xfrm rot="18634288">
            <a:off x="6581843" y="3124725"/>
            <a:ext cx="9245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71AE3-6E30-49C4-AFE8-CE57E405BA04}"/>
              </a:ext>
            </a:extLst>
          </p:cNvPr>
          <p:cNvSpPr txBox="1"/>
          <p:nvPr/>
        </p:nvSpPr>
        <p:spPr>
          <a:xfrm>
            <a:off x="2509520" y="172720"/>
            <a:ext cx="933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4075" indent="-228600">
              <a:buClr>
                <a:srgbClr val="0033CC"/>
              </a:buClr>
              <a:buSzPts val="2000"/>
            </a:pPr>
            <a:r>
              <a:rPr lang="en-US" sz="24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Tính khoảng cách từ khách sạn Hải Vân   -   Thu Bồn             </a:t>
            </a:r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7BF66-DACE-4FBD-8214-F9DF5581A826}"/>
              </a:ext>
            </a:extLst>
          </p:cNvPr>
          <p:cNvSpPr txBox="1"/>
          <p:nvPr/>
        </p:nvSpPr>
        <p:spPr>
          <a:xfrm>
            <a:off x="380823" y="6180028"/>
            <a:ext cx="717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 x 7500= 30000 cm = 300m</a:t>
            </a:r>
          </a:p>
        </p:txBody>
      </p:sp>
    </p:spTree>
    <p:extLst>
      <p:ext uri="{BB962C8B-B14F-4D97-AF65-F5344CB8AC3E}">
        <p14:creationId xmlns:p14="http://schemas.microsoft.com/office/powerpoint/2010/main" val="7251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8" grpId="1" animBg="1"/>
      <p:bldP spid="13329" grpId="0" animBg="1"/>
      <p:bldP spid="13329" grpId="1" animBg="1"/>
      <p:bldP spid="13330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5;p18">
            <a:extLst>
              <a:ext uri="{FF2B5EF4-FFF2-40B4-BE49-F238E27FC236}">
                <a16:creationId xmlns:a16="http://schemas.microsoft.com/office/drawing/2014/main" id="{79982D69-E3B5-4198-A0F1-091FB483909A}"/>
              </a:ext>
            </a:extLst>
          </p:cNvPr>
          <p:cNvSpPr txBox="1"/>
          <p:nvPr/>
        </p:nvSpPr>
        <p:spPr>
          <a:xfrm>
            <a:off x="356434" y="2510280"/>
            <a:ext cx="125728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1: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Dùng thước đo khoảng cách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từ A đến B trên bản đồ .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B7CEB-23EF-42D7-90A8-98479D2A4A18}"/>
              </a:ext>
            </a:extLst>
          </p:cNvPr>
          <p:cNvSpPr txBox="1"/>
          <p:nvPr/>
        </p:nvSpPr>
        <p:spPr>
          <a:xfrm>
            <a:off x="356434" y="1112021"/>
            <a:ext cx="881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Google Shape;125;p18">
            <a:extLst>
              <a:ext uri="{FF2B5EF4-FFF2-40B4-BE49-F238E27FC236}">
                <a16:creationId xmlns:a16="http://schemas.microsoft.com/office/drawing/2014/main" id="{F17BCAC0-EE43-4860-B930-56AAFC7D3946}"/>
              </a:ext>
            </a:extLst>
          </p:cNvPr>
          <p:cNvSpPr txBox="1"/>
          <p:nvPr/>
        </p:nvSpPr>
        <p:spPr>
          <a:xfrm>
            <a:off x="448001" y="4282005"/>
            <a:ext cx="125728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+ Bước 2: </a:t>
            </a: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Áp thước vào thước tỉ lệ trên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bản đồ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12EB91-AE22-4D02-B982-5992BCED33DF}"/>
              </a:ext>
            </a:extLst>
          </p:cNvPr>
          <p:cNvSpPr/>
          <p:nvPr/>
        </p:nvSpPr>
        <p:spPr>
          <a:xfrm>
            <a:off x="698441" y="123013"/>
            <a:ext cx="10795118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Tính khoảng cách thực tế dựa vào tỉ lệ bản đồ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CC801E7-0E7C-4112-A9E9-EB993E7CBCDF}"/>
              </a:ext>
            </a:extLst>
          </p:cNvPr>
          <p:cNvSpPr/>
          <p:nvPr/>
        </p:nvSpPr>
        <p:spPr>
          <a:xfrm>
            <a:off x="81280" y="21241"/>
            <a:ext cx="1105164" cy="109078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n do mot khu vuc cua thanh pho Da Nang (ti le 17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2777" r="908"/>
          <a:stretch>
            <a:fillRect/>
          </a:stretch>
        </p:blipFill>
        <p:spPr bwMode="auto">
          <a:xfrm>
            <a:off x="1828800" y="194632"/>
            <a:ext cx="86868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021418" y="5670014"/>
            <a:ext cx="3192463" cy="119063"/>
            <a:chOff x="2544" y="3120"/>
            <a:chExt cx="1287" cy="46"/>
          </a:xfrm>
        </p:grpSpPr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544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798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058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312" y="3120"/>
              <a:ext cx="25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572" y="3120"/>
              <a:ext cx="259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Oval 16"/>
          <p:cNvSpPr>
            <a:spLocks noChangeArrowheads="1"/>
          </p:cNvSpPr>
          <p:nvPr/>
        </p:nvSpPr>
        <p:spPr bwMode="auto">
          <a:xfrm flipH="1">
            <a:off x="7275654" y="1766455"/>
            <a:ext cx="309385" cy="22860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949539" y="4010591"/>
            <a:ext cx="228600" cy="2285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5067300" y="1890712"/>
            <a:ext cx="2335213" cy="224803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Google Shape;307;p31"/>
          <p:cNvSpPr txBox="1"/>
          <p:nvPr/>
        </p:nvSpPr>
        <p:spPr>
          <a:xfrm>
            <a:off x="900906" y="5812921"/>
            <a:ext cx="10667999" cy="126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54075" indent="-228600">
              <a:buClr>
                <a:srgbClr val="0033CC"/>
              </a:buClr>
              <a:buSzPts val="2000"/>
            </a:pPr>
            <a:r>
              <a:rPr lang="en-US" sz="2800" b="1" u="sng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Tính khoảng cách từ khách sạn Hải Vân   -   Thu Bồn</a:t>
            </a: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16255 L -0.13282 0.395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5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41 0.00231 L -0.32864 -0.001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8" grpId="1" animBg="1"/>
      <p:bldP spid="13329" grpId="0" animBg="1"/>
      <p:bldP spid="13329" grpId="1" animBg="1"/>
      <p:bldP spid="13330" grpId="0" animBg="1"/>
      <p:bldP spid="13330" grpId="1" animBg="1"/>
      <p:bldP spid="1333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9FA04F-BD32-43CF-A169-DD1BA2775205}"/>
              </a:ext>
            </a:extLst>
          </p:cNvPr>
          <p:cNvSpPr/>
          <p:nvPr/>
        </p:nvSpPr>
        <p:spPr>
          <a:xfrm>
            <a:off x="3132218" y="156981"/>
            <a:ext cx="5005942" cy="676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E622E-7E18-4607-93DE-14E2EC623FA1}"/>
              </a:ext>
            </a:extLst>
          </p:cNvPr>
          <p:cNvSpPr txBox="1"/>
          <p:nvPr/>
        </p:nvSpPr>
        <p:spPr>
          <a:xfrm>
            <a:off x="111760" y="1147578"/>
            <a:ext cx="120091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1,2: 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bản đồ hành chính có tỉ lệ 1 : 6 000 000, 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cách từ Hà Nội đến TP  Hải Phòng và TP Vinh ( Nghệ An) lần lượt là1,5 cm và 5 cm, vậy trên thực tế hai TP đó cách thủ đô Hà Nội là bao nhiêu km?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01C77-5FDD-4C6D-B09C-7931ACCD253C}"/>
              </a:ext>
            </a:extLst>
          </p:cNvPr>
          <p:cNvSpPr txBox="1"/>
          <p:nvPr/>
        </p:nvSpPr>
        <p:spPr>
          <a:xfrm>
            <a:off x="111760" y="4183215"/>
            <a:ext cx="122123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3,4: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địa điểm có khoảng  cách thực tế là  25 km, thì trên bản đồ có tỉ lệ 1: 500 000, khoảng cách giữa hai địa điểm đó là bao nhiêu cm?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0165D6-074E-49E4-A5F2-5DC93049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>
          <a:xfrm>
            <a:off x="8432309" y="113711"/>
            <a:ext cx="1905463" cy="9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3;p33">
            <a:extLst>
              <a:ext uri="{FF2B5EF4-FFF2-40B4-BE49-F238E27FC236}">
                <a16:creationId xmlns:a16="http://schemas.microsoft.com/office/drawing/2014/main" id="{4B15E7F5-5D2F-4F39-A8F2-5D6D40301118}"/>
              </a:ext>
            </a:extLst>
          </p:cNvPr>
          <p:cNvSpPr txBox="1"/>
          <p:nvPr/>
        </p:nvSpPr>
        <p:spPr>
          <a:xfrm>
            <a:off x="-474368" y="1515844"/>
            <a:ext cx="12920368" cy="20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*Khoảng cách thực tế t</a:t>
            </a: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ừ Hà Nội </a:t>
            </a: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TP Hải Phòng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Cách 1: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1,5 cm  x  6000 000 =   9 000 000 cm  =  90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 2:</a:t>
            </a: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đổi 6000000cm= 60km</a:t>
            </a:r>
            <a:endParaRPr lang="en-US" sz="3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1,5 cm  x  60    =   </a:t>
            </a:r>
            <a:r>
              <a:rPr lang="en-US" sz="36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90</a:t>
            </a: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CB588F-8052-4AD0-85E9-448A0A5EF45F}"/>
              </a:ext>
            </a:extLst>
          </p:cNvPr>
          <p:cNvSpPr/>
          <p:nvPr/>
        </p:nvSpPr>
        <p:spPr>
          <a:xfrm>
            <a:off x="698441" y="123013"/>
            <a:ext cx="3213159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Nhóm 1,2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43;p33">
            <a:extLst>
              <a:ext uri="{FF2B5EF4-FFF2-40B4-BE49-F238E27FC236}">
                <a16:creationId xmlns:a16="http://schemas.microsoft.com/office/drawing/2014/main" id="{A4B2B0E6-E0AB-4286-AECC-18B1C4D95229}"/>
              </a:ext>
            </a:extLst>
          </p:cNvPr>
          <p:cNvSpPr txBox="1"/>
          <p:nvPr/>
        </p:nvSpPr>
        <p:spPr>
          <a:xfrm>
            <a:off x="-393700" y="4404422"/>
            <a:ext cx="12585700" cy="20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 Khoảng cách thực tế t</a:t>
            </a: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ừ Hà Nội </a:t>
            </a:r>
            <a:r>
              <a:rPr lang="en-US" sz="36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  TP Vinh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Cách 1: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cm  x  6000 000 =   30 000 000 cm  =  300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6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 2:</a:t>
            </a: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đổi 6000000cm= 60km</a:t>
            </a:r>
            <a:endParaRPr lang="en-US" sz="3600" b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540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cm  x  60    =   300 km 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3;p33">
            <a:extLst>
              <a:ext uri="{FF2B5EF4-FFF2-40B4-BE49-F238E27FC236}">
                <a16:creationId xmlns:a16="http://schemas.microsoft.com/office/drawing/2014/main" id="{8BD0A9FD-0BF6-4EDF-ABE8-081821D4F434}"/>
              </a:ext>
            </a:extLst>
          </p:cNvPr>
          <p:cNvSpPr txBox="1"/>
          <p:nvPr/>
        </p:nvSpPr>
        <p:spPr>
          <a:xfrm>
            <a:off x="-572770" y="1473200"/>
            <a:ext cx="12764770" cy="20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6975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4000" b="1" i="0" u="none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Khoảng cách 2 điểm trên bản đồ tỉ lệ 1:500 000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40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4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Đổi 500 000 cm = 5 km</a:t>
            </a:r>
            <a:r>
              <a:rPr lang="en-US" sz="4000" b="1" i="0" u="none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25 km  :  </a:t>
            </a: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=   5 cm ( Vì 1cm trên bản đồ tỉ lệ</a:t>
            </a:r>
          </a:p>
          <a:p>
            <a:pPr marL="625475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000"/>
            </a:pP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1: 500 000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</a:t>
            </a:r>
            <a:r>
              <a:rPr lang="vi-VN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ư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ơng </a:t>
            </a: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ứng với 5km</a:t>
            </a:r>
            <a:r>
              <a:rPr lang="en-US" sz="4000" b="1" i="0" u="none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ngoài th</a:t>
            </a:r>
            <a:r>
              <a:rPr lang="en-US" sz="4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ực tế)</a:t>
            </a:r>
            <a:endParaRPr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B3564D-6603-47B9-AAC8-62B8F5B40CA7}"/>
              </a:ext>
            </a:extLst>
          </p:cNvPr>
          <p:cNvSpPr/>
          <p:nvPr/>
        </p:nvSpPr>
        <p:spPr>
          <a:xfrm>
            <a:off x="698441" y="123013"/>
            <a:ext cx="3213159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Nhóm 3,4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3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9635BB4-6CAB-4670-93FA-B4A8055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6" y="50729"/>
            <a:ext cx="74384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#9Slide03 IcielNovecento sans E" panose="00000900000000000000" pitchFamily="2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AE70B-1B4F-411C-91C8-5CFD630113C1}"/>
              </a:ext>
            </a:extLst>
          </p:cNvPr>
          <p:cNvSpPr txBox="1"/>
          <p:nvPr/>
        </p:nvSpPr>
        <p:spPr>
          <a:xfrm>
            <a:off x="566996" y="813291"/>
            <a:ext cx="1120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Tỉ lệ bản đồ có ý nghĩa để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47C9B-7800-4E6A-A335-889A538CCA5D}"/>
              </a:ext>
            </a:extLst>
          </p:cNvPr>
          <p:cNvSpPr txBox="1"/>
          <p:nvPr/>
        </p:nvSpPr>
        <p:spPr>
          <a:xfrm>
            <a:off x="842422" y="1759004"/>
            <a:ext cx="911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Mô tả bản đồ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8CACF-CBA2-4D75-8674-FF83BCA92E66}"/>
              </a:ext>
            </a:extLst>
          </p:cNvPr>
          <p:cNvSpPr txBox="1"/>
          <p:nvPr/>
        </p:nvSpPr>
        <p:spPr>
          <a:xfrm>
            <a:off x="842421" y="2649632"/>
            <a:ext cx="10928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Thể hiện các đối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ợng, hiện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địa lí trên bản đồ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C7170-1F31-4AB7-9139-3E6BE4F9275B}"/>
              </a:ext>
            </a:extLst>
          </p:cNvPr>
          <p:cNvSpPr txBox="1"/>
          <p:nvPr/>
        </p:nvSpPr>
        <p:spPr>
          <a:xfrm>
            <a:off x="842422" y="4300419"/>
            <a:ext cx="11116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Quy định mức độ chi tiết, tỉ mỉ của </a:t>
            </a:r>
          </a:p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bản đồ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03001-15CB-4E1C-AFD2-32AD96609D4E}"/>
              </a:ext>
            </a:extLst>
          </p:cNvPr>
          <p:cNvSpPr txBox="1"/>
          <p:nvPr/>
        </p:nvSpPr>
        <p:spPr>
          <a:xfrm>
            <a:off x="842421" y="5885115"/>
            <a:ext cx="1145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Tính khoảng cách thực tế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5502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9635BB4-6CAB-4670-93FA-B4A8055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6" y="50729"/>
            <a:ext cx="74384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#9Slide03 IcielNovecento sans E" panose="00000900000000000000" pitchFamily="2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AE70B-1B4F-411C-91C8-5CFD630113C1}"/>
              </a:ext>
            </a:extLst>
          </p:cNvPr>
          <p:cNvSpPr txBox="1"/>
          <p:nvPr/>
        </p:nvSpPr>
        <p:spPr>
          <a:xfrm>
            <a:off x="566996" y="813291"/>
            <a:ext cx="1120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Bản đồ có tỉ lệ càng lớn thì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47C9B-7800-4E6A-A335-889A538CCA5D}"/>
              </a:ext>
            </a:extLst>
          </p:cNvPr>
          <p:cNvSpPr txBox="1"/>
          <p:nvPr/>
        </p:nvSpPr>
        <p:spPr>
          <a:xfrm>
            <a:off x="842422" y="1891084"/>
            <a:ext cx="1092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Càng thể hiện đ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nhiều đối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8CACF-CBA2-4D75-8674-FF83BCA92E66}"/>
              </a:ext>
            </a:extLst>
          </p:cNvPr>
          <p:cNvSpPr txBox="1"/>
          <p:nvPr/>
        </p:nvSpPr>
        <p:spPr>
          <a:xfrm>
            <a:off x="842421" y="2862992"/>
            <a:ext cx="1092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Kích th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bản đồ càng nhỏ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C7170-1F31-4AB7-9139-3E6BE4F9275B}"/>
              </a:ext>
            </a:extLst>
          </p:cNvPr>
          <p:cNvSpPr txBox="1"/>
          <p:nvPr/>
        </p:nvSpPr>
        <p:spPr>
          <a:xfrm>
            <a:off x="842422" y="3873699"/>
            <a:ext cx="1111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Lãnh thổ thể hiện càng lớn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03001-15CB-4E1C-AFD2-32AD96609D4E}"/>
              </a:ext>
            </a:extLst>
          </p:cNvPr>
          <p:cNvSpPr txBox="1"/>
          <p:nvPr/>
        </p:nvSpPr>
        <p:spPr>
          <a:xfrm>
            <a:off x="842421" y="4777675"/>
            <a:ext cx="1145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Lãnh thổ thể hiện càng nhỏ</a:t>
            </a:r>
          </a:p>
        </p:txBody>
      </p:sp>
    </p:spTree>
    <p:extLst>
      <p:ext uri="{BB962C8B-B14F-4D97-AF65-F5344CB8AC3E}">
        <p14:creationId xmlns:p14="http://schemas.microsoft.com/office/powerpoint/2010/main" val="3064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9635BB4-6CAB-4670-93FA-B4A8055E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6" y="50729"/>
            <a:ext cx="74384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#9Slide03 IcielNovecento sans E" panose="00000900000000000000" pitchFamily="2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AE70B-1B4F-411C-91C8-5CFD630113C1}"/>
              </a:ext>
            </a:extLst>
          </p:cNvPr>
          <p:cNvSpPr txBox="1"/>
          <p:nvPr/>
        </p:nvSpPr>
        <p:spPr>
          <a:xfrm>
            <a:off x="201236" y="813291"/>
            <a:ext cx="11457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Căn cứ vào tỉ lệ số hoặc tỉ lệ thước của bản đồ hình 1, em hãy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03001-15CB-4E1C-AFD2-32AD96609D4E}"/>
              </a:ext>
            </a:extLst>
          </p:cNvPr>
          <p:cNvSpPr txBox="1"/>
          <p:nvPr/>
        </p:nvSpPr>
        <p:spPr>
          <a:xfrm>
            <a:off x="88135" y="2259841"/>
            <a:ext cx="11902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 và tính khoảng cách theo đường chim bay từ chợ Bến Thành đến công viên Thống Nhất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38022-594D-4FF9-AA42-C1CA23CE3CF0}"/>
              </a:ext>
            </a:extLst>
          </p:cNvPr>
          <p:cNvSpPr txBox="1"/>
          <p:nvPr/>
        </p:nvSpPr>
        <p:spPr>
          <a:xfrm>
            <a:off x="201237" y="4409432"/>
            <a:ext cx="11789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chiều dài đường Lê Thánh Tôn từ ngã ba giao với đường Phạm Hồng Thái đến ngã tư giao với đường Hai Bà Trưng</a:t>
            </a:r>
          </a:p>
        </p:txBody>
      </p:sp>
    </p:spTree>
    <p:extLst>
      <p:ext uri="{BB962C8B-B14F-4D97-AF65-F5344CB8AC3E}">
        <p14:creationId xmlns:p14="http://schemas.microsoft.com/office/powerpoint/2010/main" val="36684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1254640" y="4566573"/>
            <a:ext cx="10706986" cy="13017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 Tính khoảng cách thực tế dựa vào tỉ lệ     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1488323" y="2382038"/>
            <a:ext cx="4099678" cy="10469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2890284" y="140587"/>
            <a:ext cx="6411432" cy="1301763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660399" y="2158730"/>
            <a:ext cx="1423319" cy="138711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003A35C-8F82-45A4-87E1-E361521666A7}"/>
              </a:ext>
            </a:extLst>
          </p:cNvPr>
          <p:cNvSpPr/>
          <p:nvPr/>
        </p:nvSpPr>
        <p:spPr>
          <a:xfrm>
            <a:off x="660399" y="4482324"/>
            <a:ext cx="1508643" cy="147026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E80E9-A2E9-42FB-951D-A0F5FF6E2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6595" r="27333" b="10991"/>
          <a:stretch/>
        </p:blipFill>
        <p:spPr>
          <a:xfrm>
            <a:off x="4848647" y="110169"/>
            <a:ext cx="7281659" cy="601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3882A-5132-4B80-8089-DE5F38CC44E1}"/>
              </a:ext>
            </a:extLst>
          </p:cNvPr>
          <p:cNvSpPr txBox="1"/>
          <p:nvPr/>
        </p:nvSpPr>
        <p:spPr>
          <a:xfrm>
            <a:off x="5445760" y="6215088"/>
            <a:ext cx="674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Bản đồ một khu vực của Thành phố Hồ Chí Minh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1011A-D077-40CF-B49E-2948849E7434}"/>
              </a:ext>
            </a:extLst>
          </p:cNvPr>
          <p:cNvSpPr txBox="1"/>
          <p:nvPr/>
        </p:nvSpPr>
        <p:spPr>
          <a:xfrm>
            <a:off x="-22524" y="426453"/>
            <a:ext cx="4760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Khoảng cách từ chợ Bến Thành đến công viên Thống Nhất: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7cm x 100m= 700m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EF158-2CF0-479E-AE1D-F606D6AC1D84}"/>
              </a:ext>
            </a:extLst>
          </p:cNvPr>
          <p:cNvSpPr txBox="1"/>
          <p:nvPr/>
        </p:nvSpPr>
        <p:spPr>
          <a:xfrm>
            <a:off x="-22524" y="3116958"/>
            <a:ext cx="4928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 đường Lê Thánh Tôn từ ngã ba Phạm Hồng Thái đến ngã tư Hai Bà Trưng: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 cm x 100m =1220m</a:t>
            </a:r>
          </a:p>
        </p:txBody>
      </p:sp>
    </p:spTree>
    <p:extLst>
      <p:ext uri="{BB962C8B-B14F-4D97-AF65-F5344CB8AC3E}">
        <p14:creationId xmlns:p14="http://schemas.microsoft.com/office/powerpoint/2010/main" val="36484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695026" y="1803401"/>
            <a:ext cx="3410603" cy="34137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</a:t>
            </a:r>
            <a:endParaRPr lang="en-US" sz="6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 LTVD và SBT</a:t>
            </a:r>
          </a:p>
        </p:txBody>
      </p:sp>
      <p:sp>
        <p:nvSpPr>
          <p:cNvPr id="9" name="Oval 8"/>
          <p:cNvSpPr/>
          <p:nvPr/>
        </p:nvSpPr>
        <p:spPr>
          <a:xfrm>
            <a:off x="2728834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r>
              <a:rPr lang="en-US" sz="373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Chuẩn bị bài 4: “</a:t>
            </a:r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hiệu và bảng chú giải bản đồ. Tìm đường đi trên bản đồ”.</a:t>
            </a: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7FA9D8-153E-44F3-8F4B-BDE005534394}"/>
              </a:ext>
            </a:extLst>
          </p:cNvPr>
          <p:cNvSpPr/>
          <p:nvPr/>
        </p:nvSpPr>
        <p:spPr>
          <a:xfrm>
            <a:off x="197372" y="3013500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#9Slide03 Neutra" panose="02040603050506020204" pitchFamily="18" charset="0"/>
                <a:cs typeface="Arial" panose="020B0604020202020204" pitchFamily="34" charset="0"/>
              </a:rPr>
              <a:t>Dặn dò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08D838E-B5A6-4853-A932-98735D85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934720"/>
            <a:ext cx="7073371" cy="5528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A6C1A-2916-4490-8481-0CD273892E17}"/>
              </a:ext>
            </a:extLst>
          </p:cNvPr>
          <p:cNvSpPr txBox="1"/>
          <p:nvPr/>
        </p:nvSpPr>
        <p:spPr>
          <a:xfrm>
            <a:off x="4612640" y="6404088"/>
            <a:ext cx="78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8. Bản đồ một khu vực của thành phố Đà Nẵng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15364-DCDB-4B13-B1C3-C8E01B623235}"/>
              </a:ext>
            </a:extLst>
          </p:cNvPr>
          <p:cNvSpPr txBox="1"/>
          <p:nvPr/>
        </p:nvSpPr>
        <p:spPr>
          <a:xfrm>
            <a:off x="294640" y="1798320"/>
            <a:ext cx="431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của bản đồ  là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1DBD1-4F45-4FBB-AFFF-B8AC04358013}"/>
              </a:ext>
            </a:extLst>
          </p:cNvPr>
          <p:cNvSpPr txBox="1"/>
          <p:nvPr/>
        </p:nvSpPr>
        <p:spPr>
          <a:xfrm>
            <a:off x="294640" y="4137732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1: 7.500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69EB9E-8FD7-47D8-9191-63BA52CA25CF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6F1E96EA-77BE-4447-9647-F3366B19803B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41DBD1-4F45-4FBB-AFFF-B8AC04358013}"/>
              </a:ext>
            </a:extLst>
          </p:cNvPr>
          <p:cNvSpPr txBox="1"/>
          <p:nvPr/>
        </p:nvSpPr>
        <p:spPr>
          <a:xfrm>
            <a:off x="1722120" y="1451899"/>
            <a:ext cx="809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1 : 7.500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6AB19C-3ABE-41B6-9B40-B371B8A3DAEF}"/>
              </a:ext>
            </a:extLst>
          </p:cNvPr>
          <p:cNvGrpSpPr/>
          <p:nvPr/>
        </p:nvGrpSpPr>
        <p:grpSpPr>
          <a:xfrm>
            <a:off x="2606985" y="3648041"/>
            <a:ext cx="4226560" cy="1386091"/>
            <a:chOff x="2198223" y="3260337"/>
            <a:chExt cx="4226560" cy="13860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EFC6C9-F68E-4D7D-A47F-03CC6607C50A}"/>
                </a:ext>
              </a:extLst>
            </p:cNvPr>
            <p:cNvSpPr/>
            <p:nvPr/>
          </p:nvSpPr>
          <p:spPr>
            <a:xfrm>
              <a:off x="2969202" y="3260338"/>
              <a:ext cx="2684603" cy="13860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124;p18">
              <a:extLst>
                <a:ext uri="{FF2B5EF4-FFF2-40B4-BE49-F238E27FC236}">
                  <a16:creationId xmlns:a16="http://schemas.microsoft.com/office/drawing/2014/main" id="{FB9EB63B-0BF2-419C-B0DE-A9DFA19EA77D}"/>
                </a:ext>
              </a:extLst>
            </p:cNvPr>
            <p:cNvSpPr txBox="1"/>
            <p:nvPr/>
          </p:nvSpPr>
          <p:spPr>
            <a:xfrm>
              <a:off x="2198223" y="3260337"/>
              <a:ext cx="422656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1cm trên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bản đồ</a:t>
              </a: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Left Brace 3">
            <a:extLst>
              <a:ext uri="{FF2B5EF4-FFF2-40B4-BE49-F238E27FC236}">
                <a16:creationId xmlns:a16="http://schemas.microsoft.com/office/drawing/2014/main" id="{3B3034D4-A2E9-4612-AE60-2013839E625B}"/>
              </a:ext>
            </a:extLst>
          </p:cNvPr>
          <p:cNvSpPr/>
          <p:nvPr/>
        </p:nvSpPr>
        <p:spPr>
          <a:xfrm rot="16200000">
            <a:off x="4622504" y="2771967"/>
            <a:ext cx="650240" cy="62484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1D72F82-B196-4EF3-BBA3-B2DBFFF236BC}"/>
              </a:ext>
            </a:extLst>
          </p:cNvPr>
          <p:cNvSpPr/>
          <p:nvPr/>
        </p:nvSpPr>
        <p:spPr>
          <a:xfrm rot="16200000">
            <a:off x="7456199" y="2032502"/>
            <a:ext cx="650240" cy="22275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C632B9-2388-40E1-A8F1-9C7FEBA904F9}"/>
              </a:ext>
            </a:extLst>
          </p:cNvPr>
          <p:cNvGrpSpPr/>
          <p:nvPr/>
        </p:nvGrpSpPr>
        <p:grpSpPr>
          <a:xfrm>
            <a:off x="6431990" y="3666871"/>
            <a:ext cx="3046698" cy="1386090"/>
            <a:chOff x="5768340" y="3260338"/>
            <a:chExt cx="3046698" cy="13860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0D6CC2-882F-4E28-8C71-489BB3DD34F7}"/>
                </a:ext>
              </a:extLst>
            </p:cNvPr>
            <p:cNvSpPr/>
            <p:nvPr/>
          </p:nvSpPr>
          <p:spPr>
            <a:xfrm>
              <a:off x="5768340" y="3260338"/>
              <a:ext cx="3022363" cy="13860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124;p18">
              <a:extLst>
                <a:ext uri="{FF2B5EF4-FFF2-40B4-BE49-F238E27FC236}">
                  <a16:creationId xmlns:a16="http://schemas.microsoft.com/office/drawing/2014/main" id="{109141D2-0CC9-4684-B5F1-E666C78A7198}"/>
                </a:ext>
              </a:extLst>
            </p:cNvPr>
            <p:cNvSpPr txBox="1"/>
            <p:nvPr/>
          </p:nvSpPr>
          <p:spPr>
            <a:xfrm>
              <a:off x="5792675" y="3300957"/>
              <a:ext cx="3022363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7500 cm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4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 thực tế</a:t>
              </a: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FB4A2F-6882-49B0-BC90-0E216FA9A935}"/>
              </a:ext>
            </a:extLst>
          </p:cNvPr>
          <p:cNvSpPr txBox="1"/>
          <p:nvPr/>
        </p:nvSpPr>
        <p:spPr>
          <a:xfrm>
            <a:off x="1563369" y="2228671"/>
            <a:ext cx="1020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  là gì?</a:t>
            </a:r>
          </a:p>
        </p:txBody>
      </p:sp>
      <p:grpSp>
        <p:nvGrpSpPr>
          <p:cNvPr id="19" name="Google Shape;130;p18">
            <a:extLst>
              <a:ext uri="{FF2B5EF4-FFF2-40B4-BE49-F238E27FC236}">
                <a16:creationId xmlns:a16="http://schemas.microsoft.com/office/drawing/2014/main" id="{DF5DAA6C-9218-4B52-B271-32238B44FBF3}"/>
              </a:ext>
            </a:extLst>
          </p:cNvPr>
          <p:cNvGrpSpPr/>
          <p:nvPr/>
        </p:nvGrpSpPr>
        <p:grpSpPr>
          <a:xfrm>
            <a:off x="208273" y="4085910"/>
            <a:ext cx="2454275" cy="1528763"/>
            <a:chOff x="1369" y="2372"/>
            <a:chExt cx="1546" cy="963"/>
          </a:xfrm>
        </p:grpSpPr>
        <p:sp>
          <p:nvSpPr>
            <p:cNvPr id="20" name="Google Shape;131;p18">
              <a:extLst>
                <a:ext uri="{FF2B5EF4-FFF2-40B4-BE49-F238E27FC236}">
                  <a16:creationId xmlns:a16="http://schemas.microsoft.com/office/drawing/2014/main" id="{7486A48D-580C-4A9D-8D6C-1BD0D830803B}"/>
                </a:ext>
              </a:extLst>
            </p:cNvPr>
            <p:cNvSpPr txBox="1"/>
            <p:nvPr/>
          </p:nvSpPr>
          <p:spPr>
            <a:xfrm>
              <a:off x="1745" y="2372"/>
              <a:ext cx="336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4800" b="1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800" b="1">
                <a:solidFill>
                  <a:srgbClr val="00B0F0"/>
                </a:solidFill>
              </a:endParaRPr>
            </a:p>
          </p:txBody>
        </p:sp>
        <p:sp>
          <p:nvSpPr>
            <p:cNvPr id="21" name="Google Shape;132;p18">
              <a:extLst>
                <a:ext uri="{FF2B5EF4-FFF2-40B4-BE49-F238E27FC236}">
                  <a16:creationId xmlns:a16="http://schemas.microsoft.com/office/drawing/2014/main" id="{66030CC0-071F-4093-97BF-161A749D1C63}"/>
                </a:ext>
              </a:extLst>
            </p:cNvPr>
            <p:cNvSpPr txBox="1"/>
            <p:nvPr/>
          </p:nvSpPr>
          <p:spPr>
            <a:xfrm>
              <a:off x="1369" y="3013"/>
              <a:ext cx="1546" cy="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48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7 </a:t>
              </a:r>
              <a:r>
                <a:rPr lang="en-US" sz="4800" b="1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500</a:t>
              </a:r>
              <a:endParaRPr sz="4800" b="1">
                <a:solidFill>
                  <a:srgbClr val="00B0F0"/>
                </a:solidFill>
              </a:endParaRPr>
            </a:p>
          </p:txBody>
        </p:sp>
        <p:cxnSp>
          <p:nvCxnSpPr>
            <p:cNvPr id="22" name="Google Shape;133;p18">
              <a:extLst>
                <a:ext uri="{FF2B5EF4-FFF2-40B4-BE49-F238E27FC236}">
                  <a16:creationId xmlns:a16="http://schemas.microsoft.com/office/drawing/2014/main" id="{EE6D9C9C-F51A-414A-A5FD-BE564E7C7B03}"/>
                </a:ext>
              </a:extLst>
            </p:cNvPr>
            <p:cNvCxnSpPr>
              <a:cxnSpLocks/>
            </p:cNvCxnSpPr>
            <p:nvPr/>
          </p:nvCxnSpPr>
          <p:spPr>
            <a:xfrm>
              <a:off x="1455" y="2967"/>
              <a:ext cx="1091" cy="0"/>
            </a:xfrm>
            <a:prstGeom prst="straightConnector1">
              <a:avLst/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3" name="Google Shape;134;p18">
            <a:extLst>
              <a:ext uri="{FF2B5EF4-FFF2-40B4-BE49-F238E27FC236}">
                <a16:creationId xmlns:a16="http://schemas.microsoft.com/office/drawing/2014/main" id="{2F6FE188-D594-4CE1-A38F-B0562407D02A}"/>
              </a:ext>
            </a:extLst>
          </p:cNvPr>
          <p:cNvSpPr txBox="1"/>
          <p:nvPr/>
        </p:nvSpPr>
        <p:spPr>
          <a:xfrm>
            <a:off x="4272280" y="4049227"/>
            <a:ext cx="7689348" cy="17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4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Khoảng cách trên bản đồ</a:t>
            </a:r>
            <a:endParaRPr sz="4800" b="1">
              <a:solidFill>
                <a:srgbClr val="00B0F0"/>
              </a:solidFill>
            </a:endParaRPr>
          </a:p>
        </p:txBody>
      </p:sp>
      <p:cxnSp>
        <p:nvCxnSpPr>
          <p:cNvPr id="24" name="Google Shape;135;p18">
            <a:extLst>
              <a:ext uri="{FF2B5EF4-FFF2-40B4-BE49-F238E27FC236}">
                <a16:creationId xmlns:a16="http://schemas.microsoft.com/office/drawing/2014/main" id="{0A36F8E8-8D9D-4004-A0E3-EE95B95CD5AD}"/>
              </a:ext>
            </a:extLst>
          </p:cNvPr>
          <p:cNvCxnSpPr>
            <a:cxnSpLocks/>
          </p:cNvCxnSpPr>
          <p:nvPr/>
        </p:nvCxnSpPr>
        <p:spPr>
          <a:xfrm>
            <a:off x="4393005" y="4976303"/>
            <a:ext cx="730504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" name="Google Shape;136;p18">
            <a:extLst>
              <a:ext uri="{FF2B5EF4-FFF2-40B4-BE49-F238E27FC236}">
                <a16:creationId xmlns:a16="http://schemas.microsoft.com/office/drawing/2014/main" id="{D9C4CF38-75F6-4093-A5C8-E8D68951811D}"/>
              </a:ext>
            </a:extLst>
          </p:cNvPr>
          <p:cNvSpPr txBox="1"/>
          <p:nvPr/>
        </p:nvSpPr>
        <p:spPr>
          <a:xfrm>
            <a:off x="4213564" y="5099150"/>
            <a:ext cx="8103928" cy="7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4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Khoảng cách ngoài thực tế</a:t>
            </a:r>
            <a:endParaRPr sz="4800" b="1">
              <a:solidFill>
                <a:srgbClr val="00B0F0"/>
              </a:solidFill>
            </a:endParaRPr>
          </a:p>
        </p:txBody>
      </p:sp>
      <p:sp>
        <p:nvSpPr>
          <p:cNvPr id="26" name="Google Shape;137;p18">
            <a:extLst>
              <a:ext uri="{FF2B5EF4-FFF2-40B4-BE49-F238E27FC236}">
                <a16:creationId xmlns:a16="http://schemas.microsoft.com/office/drawing/2014/main" id="{CE347222-C02A-4E84-A447-30B47420CE1E}"/>
              </a:ext>
            </a:extLst>
          </p:cNvPr>
          <p:cNvSpPr txBox="1"/>
          <p:nvPr/>
        </p:nvSpPr>
        <p:spPr>
          <a:xfrm>
            <a:off x="2142565" y="4541348"/>
            <a:ext cx="2250440" cy="24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Là tỉ số</a:t>
            </a:r>
            <a:endParaRPr sz="4400" b="1">
              <a:solidFill>
                <a:srgbClr val="00B0F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6D857-B0AF-44DB-A2BA-AFE96BA60B2F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CE3C4A8-5F6D-4B38-BB3B-709F3D120871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4" grpId="1" animBg="1"/>
      <p:bldP spid="10" grpId="0" animBg="1"/>
      <p:bldP spid="10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3B8B04-3FD4-4A35-AA66-9972017A2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6595" r="27333" b="10991"/>
          <a:stretch/>
        </p:blipFill>
        <p:spPr>
          <a:xfrm>
            <a:off x="5784346" y="904580"/>
            <a:ext cx="6113485" cy="5048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FB237-9470-4562-9407-066EDCA7A6C2}"/>
              </a:ext>
            </a:extLst>
          </p:cNvPr>
          <p:cNvSpPr txBox="1"/>
          <p:nvPr/>
        </p:nvSpPr>
        <p:spPr>
          <a:xfrm>
            <a:off x="5623560" y="6005768"/>
            <a:ext cx="674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Bản đồ một khu vực của Thành phố Hồ Chí Minh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82B01-D58E-4451-ACAA-7F0DEBE77EB9}"/>
              </a:ext>
            </a:extLst>
          </p:cNvPr>
          <p:cNvSpPr txBox="1"/>
          <p:nvPr/>
        </p:nvSpPr>
        <p:spPr>
          <a:xfrm>
            <a:off x="129599" y="2205648"/>
            <a:ext cx="5485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tỉ lệ 1 : 10 000</a:t>
            </a:r>
          </a:p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1 cm trên bản đồ t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ứng với bao nhiêu m trên thực địa?</a:t>
            </a:r>
          </a:p>
        </p:txBody>
      </p:sp>
      <p:sp>
        <p:nvSpPr>
          <p:cNvPr id="10" name="Google Shape;125;p18">
            <a:extLst>
              <a:ext uri="{FF2B5EF4-FFF2-40B4-BE49-F238E27FC236}">
                <a16:creationId xmlns:a16="http://schemas.microsoft.com/office/drawing/2014/main" id="{CCC13949-5244-4370-B264-5AAE1CA37363}"/>
              </a:ext>
            </a:extLst>
          </p:cNvPr>
          <p:cNvSpPr txBox="1"/>
          <p:nvPr/>
        </p:nvSpPr>
        <p:spPr>
          <a:xfrm>
            <a:off x="129599" y="1482253"/>
            <a:ext cx="4953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ỉ lệ của bản đồ là bao nhiêu? </a:t>
            </a:r>
            <a:endParaRPr sz="4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7C057B-85EE-40FE-B96E-350C334CD26C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F4A4665-25DA-4326-8C2A-6F362A22D83E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B9358D60-D5CB-4E74-9C8B-4070D656D14A}"/>
              </a:ext>
            </a:extLst>
          </p:cNvPr>
          <p:cNvSpPr/>
          <p:nvPr/>
        </p:nvSpPr>
        <p:spPr>
          <a:xfrm>
            <a:off x="2186626" y="1117601"/>
            <a:ext cx="7721600" cy="484632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13B74-F111-497A-ADDD-E9E237C26376}"/>
              </a:ext>
            </a:extLst>
          </p:cNvPr>
          <p:cNvSpPr txBox="1"/>
          <p:nvPr/>
        </p:nvSpPr>
        <p:spPr>
          <a:xfrm>
            <a:off x="2275840" y="1896239"/>
            <a:ext cx="7589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bản đồ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chúng ta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điều gì?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C6D00B-1805-4664-BC7E-5178D277A3B0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BFA03E0-D195-4E86-B990-037F55A83109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47;p19">
            <a:extLst>
              <a:ext uri="{FF2B5EF4-FFF2-40B4-BE49-F238E27FC236}">
                <a16:creationId xmlns:a16="http://schemas.microsoft.com/office/drawing/2014/main" id="{B690F9A5-FBEF-4DC1-B37D-6E172CA57C9D}"/>
              </a:ext>
            </a:extLst>
          </p:cNvPr>
          <p:cNvSpPr txBox="1"/>
          <p:nvPr/>
        </p:nvSpPr>
        <p:spPr>
          <a:xfrm>
            <a:off x="492761" y="1422311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6000" i="0" u="none" strike="noStrike" cap="none">
                <a:solidFill>
                  <a:srgbClr val="0000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Tỉ lệ bản đồ cho biết mức độ thu nhỏ độ dài giữa các đối tượng trên bản đồ so với thực tế là bao nhiêu. 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06854E-A78D-4D4B-B67F-67E564E64D95}"/>
              </a:ext>
            </a:extLst>
          </p:cNvPr>
          <p:cNvSpPr/>
          <p:nvPr/>
        </p:nvSpPr>
        <p:spPr>
          <a:xfrm>
            <a:off x="89214" y="1237048"/>
            <a:ext cx="968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0000FF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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0951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584C1A4-7302-4AD6-814E-6CD7A96C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5" t="86056" b="-533"/>
          <a:stretch/>
        </p:blipFill>
        <p:spPr>
          <a:xfrm>
            <a:off x="780544" y="4582049"/>
            <a:ext cx="7664192" cy="196515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945C7A-D17A-41BF-93E4-B767C1120906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25AC06B-A719-4207-A38D-54568CFFD1B3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36D96FC-C5C1-4202-A621-DEF7DCDF64A6}"/>
              </a:ext>
            </a:extLst>
          </p:cNvPr>
          <p:cNvSpPr/>
          <p:nvPr/>
        </p:nvSpPr>
        <p:spPr>
          <a:xfrm>
            <a:off x="5004864" y="234277"/>
            <a:ext cx="6176198" cy="42520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0851E-84B4-4C9D-8829-862AFD03EAC5}"/>
              </a:ext>
            </a:extLst>
          </p:cNvPr>
          <p:cNvSpPr txBox="1"/>
          <p:nvPr/>
        </p:nvSpPr>
        <p:spPr>
          <a:xfrm>
            <a:off x="5592725" y="1214122"/>
            <a:ext cx="5316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số và tỉ lệ th</a:t>
            </a:r>
            <a:r>
              <a:rPr lang="vi-V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khác nhau nh</a:t>
            </a:r>
            <a:r>
              <a:rPr lang="vi-V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thế nào?</a:t>
            </a:r>
          </a:p>
        </p:txBody>
      </p:sp>
    </p:spTree>
    <p:extLst>
      <p:ext uri="{BB962C8B-B14F-4D97-AF65-F5344CB8AC3E}">
        <p14:creationId xmlns:p14="http://schemas.microsoft.com/office/powerpoint/2010/main" val="9821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5;p18">
            <a:extLst>
              <a:ext uri="{FF2B5EF4-FFF2-40B4-BE49-F238E27FC236}">
                <a16:creationId xmlns:a16="http://schemas.microsoft.com/office/drawing/2014/main" id="{E6184E56-85FC-44DC-8970-CBD1B2322518}"/>
              </a:ext>
            </a:extLst>
          </p:cNvPr>
          <p:cNvSpPr txBox="1"/>
          <p:nvPr/>
        </p:nvSpPr>
        <p:spPr>
          <a:xfrm>
            <a:off x="1143000" y="1563533"/>
            <a:ext cx="5715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Có 2 dạng tỉ lệ:</a:t>
            </a:r>
            <a:endParaRPr sz="5400">
              <a:solidFill>
                <a:srgbClr val="0070C0"/>
              </a:solidFill>
            </a:endParaRPr>
          </a:p>
        </p:txBody>
      </p:sp>
      <p:sp>
        <p:nvSpPr>
          <p:cNvPr id="8" name="Google Shape;125;p18">
            <a:extLst>
              <a:ext uri="{FF2B5EF4-FFF2-40B4-BE49-F238E27FC236}">
                <a16:creationId xmlns:a16="http://schemas.microsoft.com/office/drawing/2014/main" id="{A2497BCD-614B-4F5F-94A0-CC6B9586848E}"/>
              </a:ext>
            </a:extLst>
          </p:cNvPr>
          <p:cNvSpPr txBox="1"/>
          <p:nvPr/>
        </p:nvSpPr>
        <p:spPr>
          <a:xfrm>
            <a:off x="1346084" y="2577657"/>
            <a:ext cx="4953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 Tỉ lệ thước :</a:t>
            </a:r>
            <a:endParaRPr sz="5400">
              <a:solidFill>
                <a:srgbClr val="0070C0"/>
              </a:solidFill>
            </a:endParaRPr>
          </a:p>
        </p:txBody>
      </p:sp>
      <p:sp>
        <p:nvSpPr>
          <p:cNvPr id="9" name="Google Shape;125;p18">
            <a:extLst>
              <a:ext uri="{FF2B5EF4-FFF2-40B4-BE49-F238E27FC236}">
                <a16:creationId xmlns:a16="http://schemas.microsoft.com/office/drawing/2014/main" id="{F5916CD5-784E-43E4-836D-0525DC1F74AC}"/>
              </a:ext>
            </a:extLst>
          </p:cNvPr>
          <p:cNvSpPr txBox="1"/>
          <p:nvPr/>
        </p:nvSpPr>
        <p:spPr>
          <a:xfrm>
            <a:off x="1346084" y="5011624"/>
            <a:ext cx="4953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 Tỉ lệ số :</a:t>
            </a:r>
            <a:endParaRPr sz="5400">
              <a:solidFill>
                <a:srgbClr val="0070C0"/>
              </a:solidFill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584C1A4-7302-4AD6-814E-6CD7A96C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5" t="86056" b="-533"/>
          <a:stretch/>
        </p:blipFill>
        <p:spPr>
          <a:xfrm>
            <a:off x="4267200" y="3380570"/>
            <a:ext cx="7664192" cy="196515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AFF45B-4B04-4BC1-B8A8-D9A30D62DF48}"/>
              </a:ext>
            </a:extLst>
          </p:cNvPr>
          <p:cNvCxnSpPr/>
          <p:nvPr/>
        </p:nvCxnSpPr>
        <p:spPr>
          <a:xfrm flipV="1">
            <a:off x="4815840" y="5090160"/>
            <a:ext cx="2245360" cy="61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20EB5B-305D-4AA1-A9DC-F0C3AF3CA660}"/>
              </a:ext>
            </a:extLst>
          </p:cNvPr>
          <p:cNvCxnSpPr>
            <a:cxnSpLocks/>
          </p:cNvCxnSpPr>
          <p:nvPr/>
        </p:nvCxnSpPr>
        <p:spPr>
          <a:xfrm>
            <a:off x="6075622" y="3122050"/>
            <a:ext cx="2407978" cy="1094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B0417-9756-4413-BDD8-D78EF11FAA7A}"/>
              </a:ext>
            </a:extLst>
          </p:cNvPr>
          <p:cNvSpPr/>
          <p:nvPr/>
        </p:nvSpPr>
        <p:spPr>
          <a:xfrm>
            <a:off x="89214" y="1237048"/>
            <a:ext cx="968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0000FF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</a:t>
            </a:r>
            <a:endParaRPr lang="en-US" sz="6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945C7A-D17A-41BF-93E4-B767C1120906}"/>
              </a:ext>
            </a:extLst>
          </p:cNvPr>
          <p:cNvSpPr/>
          <p:nvPr/>
        </p:nvSpPr>
        <p:spPr>
          <a:xfrm>
            <a:off x="412545" y="97188"/>
            <a:ext cx="4200095" cy="77082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   Tỉ lệ bản đồ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25AC06B-A719-4207-A38D-54568CFFD1B3}"/>
              </a:ext>
            </a:extLst>
          </p:cNvPr>
          <p:cNvSpPr/>
          <p:nvPr/>
        </p:nvSpPr>
        <p:spPr>
          <a:xfrm>
            <a:off x="20321" y="30480"/>
            <a:ext cx="944880" cy="90424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6D2419-1C42-4109-AF6E-570534DFE0D9}"/>
              </a:ext>
            </a:extLst>
          </p:cNvPr>
          <p:cNvSpPr/>
          <p:nvPr/>
        </p:nvSpPr>
        <p:spPr>
          <a:xfrm>
            <a:off x="698441" y="123013"/>
            <a:ext cx="10795118" cy="8872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Tính khoảng cách thực tế dựa vào tỉ lệ bản đồ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EA632A3-E232-45FC-AE45-FBC304DB7544}"/>
              </a:ext>
            </a:extLst>
          </p:cNvPr>
          <p:cNvSpPr/>
          <p:nvPr/>
        </p:nvSpPr>
        <p:spPr>
          <a:xfrm>
            <a:off x="81280" y="21241"/>
            <a:ext cx="1105164" cy="109078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247B0-2527-4E2D-9EC7-48732A1294B4}"/>
              </a:ext>
            </a:extLst>
          </p:cNvPr>
          <p:cNvSpPr txBox="1"/>
          <p:nvPr/>
        </p:nvSpPr>
        <p:spPr>
          <a:xfrm>
            <a:off x="876368" y="2688116"/>
            <a:ext cx="10212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tính khoảng cách thực địa của hai địa điểm AB (theo đ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chim bay) ta làm như thế nào?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12CE1-8180-4D6A-9FCF-0448222FA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1" t="49918" r="67591" b="40164"/>
          <a:stretch/>
        </p:blipFill>
        <p:spPr>
          <a:xfrm>
            <a:off x="73480" y="1154206"/>
            <a:ext cx="1605776" cy="1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994</Words>
  <Application>Microsoft Office PowerPoint</Application>
  <PresentationFormat>Widescreen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#9Slide03 IcielNovecento sans E</vt:lpstr>
      <vt:lpstr>#9Slide03 Neutra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59</cp:revision>
  <dcterms:created xsi:type="dcterms:W3CDTF">2021-06-28T12:43:46Z</dcterms:created>
  <dcterms:modified xsi:type="dcterms:W3CDTF">2025-10-09T13:03:16Z</dcterms:modified>
</cp:coreProperties>
</file>