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262" r:id="rId3"/>
    <p:sldId id="257" r:id="rId4"/>
    <p:sldId id="266" r:id="rId5"/>
    <p:sldId id="256" r:id="rId6"/>
    <p:sldId id="267" r:id="rId7"/>
    <p:sldId id="268" r:id="rId8"/>
    <p:sldId id="264" r:id="rId9"/>
    <p:sldId id="269" r:id="rId10"/>
    <p:sldId id="575" r:id="rId11"/>
    <p:sldId id="567" r:id="rId12"/>
    <p:sldId id="265" r:id="rId13"/>
    <p:sldId id="569" r:id="rId14"/>
    <p:sldId id="566" r:id="rId15"/>
    <p:sldId id="570" r:id="rId16"/>
    <p:sldId id="571" r:id="rId17"/>
    <p:sldId id="572" r:id="rId18"/>
    <p:sldId id="574" r:id="rId19"/>
    <p:sldId id="576" r:id="rId20"/>
    <p:sldId id="330" r:id="rId21"/>
    <p:sldId id="573" r:id="rId22"/>
    <p:sldId id="317"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7F6"/>
    <a:srgbClr val="FB9DE9"/>
    <a:srgbClr val="FFFFD1"/>
    <a:srgbClr val="FFF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4660"/>
  </p:normalViewPr>
  <p:slideViewPr>
    <p:cSldViewPr snapToGrid="0">
      <p:cViewPr varScale="1">
        <p:scale>
          <a:sx n="60" d="100"/>
          <a:sy n="60" d="100"/>
        </p:scale>
        <p:origin x="8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1B2A1-354F-4FC3-9C66-785D375B7C82}"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AB591-05F4-4954-80C1-BA81BA8BB9AD}" type="slidenum">
              <a:rPr lang="en-US" smtClean="0"/>
              <a:t>‹#›</a:t>
            </a:fld>
            <a:endParaRPr lang="en-US"/>
          </a:p>
        </p:txBody>
      </p:sp>
    </p:spTree>
    <p:extLst>
      <p:ext uri="{BB962C8B-B14F-4D97-AF65-F5344CB8AC3E}">
        <p14:creationId xmlns:p14="http://schemas.microsoft.com/office/powerpoint/2010/main" val="355618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trả lời. so sánh sự giống và khác nhau giữa khí hậu và thời tiết</a:t>
            </a:r>
          </a:p>
        </p:txBody>
      </p:sp>
      <p:sp>
        <p:nvSpPr>
          <p:cNvPr id="4" name="Slide Number Placeholder 3"/>
          <p:cNvSpPr>
            <a:spLocks noGrp="1"/>
          </p:cNvSpPr>
          <p:nvPr>
            <p:ph type="sldNum" sz="quarter" idx="5"/>
          </p:nvPr>
        </p:nvSpPr>
        <p:spPr/>
        <p:txBody>
          <a:bodyPr/>
          <a:lstStyle/>
          <a:p>
            <a:fld id="{5E6AB591-05F4-4954-80C1-BA81BA8BB9AD}" type="slidenum">
              <a:rPr lang="en-US" smtClean="0"/>
              <a:t>7</a:t>
            </a:fld>
            <a:endParaRPr lang="en-US"/>
          </a:p>
        </p:txBody>
      </p:sp>
    </p:spTree>
    <p:extLst>
      <p:ext uri="{BB962C8B-B14F-4D97-AF65-F5344CB8AC3E}">
        <p14:creationId xmlns:p14="http://schemas.microsoft.com/office/powerpoint/2010/main" val="78913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Trên TĐ có 5 đới khí hậu (gọi là vành đai nhiệt), t</a:t>
            </a:r>
            <a:r>
              <a:rPr lang="vi-VN"/>
              <a:t>ư</a:t>
            </a:r>
            <a:r>
              <a:rPr lang="en-US"/>
              <a:t>ơng ứng với 2 đới lạnh,2 đới ôn hòa, 1 đới nóng.</a:t>
            </a:r>
          </a:p>
          <a:p>
            <a:r>
              <a:rPr lang="en-US"/>
              <a:t> Mỗi bán cầu bắc-nam sẽ có 1 đới nóng, 1 đới lạnh và 1 đới ôn hòa</a:t>
            </a:r>
          </a:p>
        </p:txBody>
      </p:sp>
      <p:sp>
        <p:nvSpPr>
          <p:cNvPr id="4" name="Slide Number Placeholder 3"/>
          <p:cNvSpPr>
            <a:spLocks noGrp="1"/>
          </p:cNvSpPr>
          <p:nvPr>
            <p:ph type="sldNum" sz="quarter" idx="5"/>
          </p:nvPr>
        </p:nvSpPr>
        <p:spPr/>
        <p:txBody>
          <a:bodyPr/>
          <a:lstStyle/>
          <a:p>
            <a:fld id="{5E6AB591-05F4-4954-80C1-BA81BA8BB9AD}" type="slidenum">
              <a:rPr lang="en-US" smtClean="0"/>
              <a:t>8</a:t>
            </a:fld>
            <a:endParaRPr lang="en-US"/>
          </a:p>
        </p:txBody>
      </p:sp>
    </p:spTree>
    <p:extLst>
      <p:ext uri="{BB962C8B-B14F-4D97-AF65-F5344CB8AC3E}">
        <p14:creationId xmlns:p14="http://schemas.microsoft.com/office/powerpoint/2010/main" val="204853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6AB591-05F4-4954-80C1-BA81BA8BB9AD}" type="slidenum">
              <a:rPr lang="en-US" smtClean="0"/>
              <a:t>9</a:t>
            </a:fld>
            <a:endParaRPr lang="en-US"/>
          </a:p>
        </p:txBody>
      </p:sp>
    </p:spTree>
    <p:extLst>
      <p:ext uri="{BB962C8B-B14F-4D97-AF65-F5344CB8AC3E}">
        <p14:creationId xmlns:p14="http://schemas.microsoft.com/office/powerpoint/2010/main" val="201987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6AB591-05F4-4954-80C1-BA81BA8BB9AD}" type="slidenum">
              <a:rPr lang="en-US" smtClean="0"/>
              <a:t>10</a:t>
            </a:fld>
            <a:endParaRPr lang="en-US"/>
          </a:p>
        </p:txBody>
      </p:sp>
    </p:spTree>
    <p:extLst>
      <p:ext uri="{BB962C8B-B14F-4D97-AF65-F5344CB8AC3E}">
        <p14:creationId xmlns:p14="http://schemas.microsoft.com/office/powerpoint/2010/main" val="164511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biết sự khác nhau giữa các địa điểm trong bức hình vào  năm 1960 và năm 2005, giải thích</a:t>
            </a:r>
          </a:p>
          <a:p>
            <a:r>
              <a:rPr lang="en-US"/>
              <a:t>Dãy núi An-p</a:t>
            </a:r>
            <a:r>
              <a:rPr lang="vi-VN"/>
              <a:t>ơ</a:t>
            </a:r>
            <a:r>
              <a:rPr lang="en-US"/>
              <a:t>: 1960 đ</a:t>
            </a:r>
            <a:r>
              <a:rPr lang="vi-VN"/>
              <a:t>ư</a:t>
            </a:r>
            <a:r>
              <a:rPr lang="en-US"/>
              <a:t>ợc bao phủ bởi 1 khối bang tuyết lớn, 2005 xói mòn do băng tan-suy giảm l</a:t>
            </a:r>
            <a:r>
              <a:rPr lang="vi-VN"/>
              <a:t>ư</a:t>
            </a:r>
            <a:r>
              <a:rPr lang="en-US"/>
              <a:t>ợng băng tuyết</a:t>
            </a:r>
          </a:p>
          <a:p>
            <a:r>
              <a:rPr lang="en-US"/>
              <a:t>Sông Muir  có nhiều tảng băng phía tr</a:t>
            </a:r>
            <a:r>
              <a:rPr lang="vi-VN"/>
              <a:t>ư</a:t>
            </a:r>
            <a:r>
              <a:rPr lang="en-US"/>
              <a:t>ớc (tk19) năm 2005 bang tan, tv phát triển..</a:t>
            </a:r>
          </a:p>
        </p:txBody>
      </p:sp>
      <p:sp>
        <p:nvSpPr>
          <p:cNvPr id="4" name="Slide Number Placeholder 3"/>
          <p:cNvSpPr>
            <a:spLocks noGrp="1"/>
          </p:cNvSpPr>
          <p:nvPr>
            <p:ph type="sldNum" sz="quarter" idx="5"/>
          </p:nvPr>
        </p:nvSpPr>
        <p:spPr/>
        <p:txBody>
          <a:bodyPr/>
          <a:lstStyle/>
          <a:p>
            <a:fld id="{5E6AB591-05F4-4954-80C1-BA81BA8BB9AD}" type="slidenum">
              <a:rPr lang="en-US" smtClean="0"/>
              <a:t>11</a:t>
            </a:fld>
            <a:endParaRPr lang="en-US"/>
          </a:p>
        </p:txBody>
      </p:sp>
    </p:spTree>
    <p:extLst>
      <p:ext uri="{BB962C8B-B14F-4D97-AF65-F5344CB8AC3E}">
        <p14:creationId xmlns:p14="http://schemas.microsoft.com/office/powerpoint/2010/main" val="2188921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Biểu hiện BĐKH:nhiệt độ kk tăng, TĐ nóng lên, biến động trong chế độ m</a:t>
            </a:r>
            <a:r>
              <a:rPr lang="vi-VN"/>
              <a:t>ư</a:t>
            </a:r>
            <a:r>
              <a:rPr lang="en-US"/>
              <a:t>a, l</a:t>
            </a:r>
            <a:r>
              <a:rPr lang="vi-VN"/>
              <a:t>ư</a:t>
            </a:r>
            <a:r>
              <a:rPr lang="en-US"/>
              <a:t>ơng m</a:t>
            </a:r>
            <a:r>
              <a:rPr lang="vi-VN"/>
              <a:t>ư</a:t>
            </a:r>
            <a:r>
              <a:rPr lang="en-US"/>
              <a:t>a, gia tăng tốc độ tan bang, giă tăng các hiện t</a:t>
            </a:r>
            <a:r>
              <a:rPr lang="vi-VN"/>
              <a:t>ư</a:t>
            </a:r>
            <a:r>
              <a:rPr lang="en-US"/>
              <a:t>ợng thời tiết cực đoan: bão, lũ lụt, hạn hán… mực n</a:t>
            </a:r>
            <a:r>
              <a:rPr lang="vi-VN"/>
              <a:t>ư</a:t>
            </a:r>
            <a:r>
              <a:rPr lang="en-US"/>
              <a:t>ớc biển dâng cao</a:t>
            </a:r>
          </a:p>
          <a:p>
            <a:endParaRPr lang="en-US"/>
          </a:p>
        </p:txBody>
      </p:sp>
      <p:sp>
        <p:nvSpPr>
          <p:cNvPr id="4" name="Slide Number Placeholder 3"/>
          <p:cNvSpPr>
            <a:spLocks noGrp="1"/>
          </p:cNvSpPr>
          <p:nvPr>
            <p:ph type="sldNum" sz="quarter" idx="5"/>
          </p:nvPr>
        </p:nvSpPr>
        <p:spPr/>
        <p:txBody>
          <a:bodyPr/>
          <a:lstStyle/>
          <a:p>
            <a:fld id="{5E6AB591-05F4-4954-80C1-BA81BA8BB9AD}" type="slidenum">
              <a:rPr lang="en-US" smtClean="0"/>
              <a:t>12</a:t>
            </a:fld>
            <a:endParaRPr lang="en-US"/>
          </a:p>
        </p:txBody>
      </p:sp>
    </p:spTree>
    <p:extLst>
      <p:ext uri="{BB962C8B-B14F-4D97-AF65-F5344CB8AC3E}">
        <p14:creationId xmlns:p14="http://schemas.microsoft.com/office/powerpoint/2010/main" val="389249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Thiên tai là gì? Vì sao phải phòng tránh thiên tai và ứng phó với biến đổi khí hậu</a:t>
            </a:r>
          </a:p>
          <a:p>
            <a:r>
              <a:rPr lang="en-US"/>
              <a:t>Thiên tai th</a:t>
            </a:r>
            <a:r>
              <a:rPr lang="vi-VN"/>
              <a:t>ư</a:t>
            </a:r>
            <a:r>
              <a:rPr lang="en-US"/>
              <a:t>ờng gây ra nhiều thiệt hại về ng</a:t>
            </a:r>
            <a:r>
              <a:rPr lang="vi-VN"/>
              <a:t>ư</a:t>
            </a:r>
            <a:r>
              <a:rPr lang="en-US"/>
              <a:t>ời và tài sản, làm ảnh h</a:t>
            </a:r>
            <a:r>
              <a:rPr lang="vi-VN"/>
              <a:t>ư</a:t>
            </a:r>
            <a:r>
              <a:rPr lang="en-US"/>
              <a:t>ởng đến hoạt động kinh tế xã hội…Trong điều kiện </a:t>
            </a:r>
          </a:p>
          <a:p>
            <a:r>
              <a:rPr lang="en-US"/>
              <a:t>Biến đổi khí hậu nh</a:t>
            </a:r>
            <a:r>
              <a:rPr lang="vi-VN"/>
              <a:t>ư</a:t>
            </a:r>
            <a:r>
              <a:rPr lang="en-US"/>
              <a:t> hiện nay, thiên tai th</a:t>
            </a:r>
            <a:r>
              <a:rPr lang="vi-VN"/>
              <a:t>ư</a:t>
            </a:r>
            <a:r>
              <a:rPr lang="en-US"/>
              <a:t>ờng diễn biến phức tạp, khó l</a:t>
            </a:r>
            <a:r>
              <a:rPr lang="vi-VN"/>
              <a:t>ư</a:t>
            </a:r>
            <a:r>
              <a:rPr lang="en-US"/>
              <a:t>ờng…</a:t>
            </a:r>
          </a:p>
        </p:txBody>
      </p:sp>
      <p:sp>
        <p:nvSpPr>
          <p:cNvPr id="4" name="Slide Number Placeholder 3"/>
          <p:cNvSpPr>
            <a:spLocks noGrp="1"/>
          </p:cNvSpPr>
          <p:nvPr>
            <p:ph type="sldNum" sz="quarter" idx="5"/>
          </p:nvPr>
        </p:nvSpPr>
        <p:spPr/>
        <p:txBody>
          <a:bodyPr/>
          <a:lstStyle/>
          <a:p>
            <a:fld id="{5E6AB591-05F4-4954-80C1-BA81BA8BB9AD}" type="slidenum">
              <a:rPr lang="en-US" smtClean="0"/>
              <a:t>14</a:t>
            </a:fld>
            <a:endParaRPr lang="en-US"/>
          </a:p>
        </p:txBody>
      </p:sp>
    </p:spTree>
    <p:extLst>
      <p:ext uri="{BB962C8B-B14F-4D97-AF65-F5344CB8AC3E}">
        <p14:creationId xmlns:p14="http://schemas.microsoft.com/office/powerpoint/2010/main" val="4042235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điều kiện biến đổi khí hậu nh</a:t>
            </a:r>
            <a:r>
              <a:rPr lang="vi-VN"/>
              <a:t>ư</a:t>
            </a:r>
            <a:r>
              <a:rPr lang="en-US"/>
              <a:t> hiện nay, thiên tai th</a:t>
            </a:r>
            <a:r>
              <a:rPr lang="vi-VN"/>
              <a:t>ư</a:t>
            </a:r>
            <a:r>
              <a:rPr lang="en-US"/>
              <a:t>ờng diễn biến phức tạp, khó l</a:t>
            </a:r>
            <a:r>
              <a:rPr lang="vi-VN"/>
              <a:t>ư</a:t>
            </a:r>
            <a:r>
              <a:rPr lang="en-US"/>
              <a:t>ờng…Do đó bên cạnh các biện pháp phòng tránh thiên tai, con ng</a:t>
            </a:r>
            <a:r>
              <a:rPr lang="vi-VN"/>
              <a:t>ư</a:t>
            </a:r>
            <a:r>
              <a:rPr lang="en-US"/>
              <a:t>ời cần biết ứng phó với BĐKH</a:t>
            </a:r>
          </a:p>
          <a:p>
            <a:endParaRPr lang="en-US"/>
          </a:p>
        </p:txBody>
      </p:sp>
      <p:sp>
        <p:nvSpPr>
          <p:cNvPr id="4" name="Slide Number Placeholder 3"/>
          <p:cNvSpPr>
            <a:spLocks noGrp="1"/>
          </p:cNvSpPr>
          <p:nvPr>
            <p:ph type="sldNum" sz="quarter" idx="5"/>
          </p:nvPr>
        </p:nvSpPr>
        <p:spPr/>
        <p:txBody>
          <a:bodyPr/>
          <a:lstStyle/>
          <a:p>
            <a:fld id="{5E6AB591-05F4-4954-80C1-BA81BA8BB9AD}" type="slidenum">
              <a:rPr lang="en-US" smtClean="0"/>
              <a:t>16</a:t>
            </a:fld>
            <a:endParaRPr lang="en-US"/>
          </a:p>
        </p:txBody>
      </p:sp>
    </p:spTree>
    <p:extLst>
      <p:ext uri="{BB962C8B-B14F-4D97-AF65-F5344CB8AC3E}">
        <p14:creationId xmlns:p14="http://schemas.microsoft.com/office/powerpoint/2010/main" val="1569862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22</a:t>
            </a:fld>
            <a:endParaRPr lang="en-US"/>
          </a:p>
        </p:txBody>
      </p:sp>
    </p:spTree>
    <p:extLst>
      <p:ext uri="{BB962C8B-B14F-4D97-AF65-F5344CB8AC3E}">
        <p14:creationId xmlns:p14="http://schemas.microsoft.com/office/powerpoint/2010/main" val="298364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34C2-07A6-4F60-AE12-4B90C016AA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B8CE44-61DC-471D-A758-94D62F523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BCEDAE-7341-4DEB-848E-A21E685B1A7E}"/>
              </a:ext>
            </a:extLst>
          </p:cNvPr>
          <p:cNvSpPr>
            <a:spLocks noGrp="1"/>
          </p:cNvSpPr>
          <p:nvPr>
            <p:ph type="dt" sz="half" idx="10"/>
          </p:nvPr>
        </p:nvSpPr>
        <p:spPr/>
        <p:txBody>
          <a:bodyPr/>
          <a:lstStyle/>
          <a:p>
            <a:fld id="{C799D437-69CB-4B38-9EA8-B3DD72B5EFF0}" type="datetimeFigureOut">
              <a:rPr lang="en-US" smtClean="0"/>
              <a:t>1/13/2025</a:t>
            </a:fld>
            <a:endParaRPr lang="en-US"/>
          </a:p>
        </p:txBody>
      </p:sp>
      <p:sp>
        <p:nvSpPr>
          <p:cNvPr id="5" name="Footer Placeholder 4">
            <a:extLst>
              <a:ext uri="{FF2B5EF4-FFF2-40B4-BE49-F238E27FC236}">
                <a16:creationId xmlns:a16="http://schemas.microsoft.com/office/drawing/2014/main" id="{E25059F5-134A-4214-8F02-F2F7095CD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06622-CF1D-4A80-AC0C-E2E4C6C08E49}"/>
              </a:ext>
            </a:extLst>
          </p:cNvPr>
          <p:cNvSpPr>
            <a:spLocks noGrp="1"/>
          </p:cNvSpPr>
          <p:nvPr>
            <p:ph type="sldNum" sz="quarter" idx="12"/>
          </p:nvPr>
        </p:nvSpPr>
        <p:spPr/>
        <p:txBody>
          <a:bodyPr/>
          <a:lstStyle/>
          <a:p>
            <a:fld id="{556175F1-5FBF-4488-A567-5B76E9550731}" type="slidenum">
              <a:rPr lang="en-US" smtClean="0"/>
              <a:t>‹#›</a:t>
            </a:fld>
            <a:endParaRPr lang="en-US"/>
          </a:p>
        </p:txBody>
      </p:sp>
    </p:spTree>
    <p:extLst>
      <p:ext uri="{BB962C8B-B14F-4D97-AF65-F5344CB8AC3E}">
        <p14:creationId xmlns:p14="http://schemas.microsoft.com/office/powerpoint/2010/main" val="11500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6BE2-B6FF-4563-9F56-CCE89D944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E49487-FEDC-44E0-8915-7CC352E45E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6CD3CD-2889-4441-BFF5-E067B8463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FAAD7D-328F-44C9-AA95-3F57E59A2AC7}"/>
              </a:ext>
            </a:extLst>
          </p:cNvPr>
          <p:cNvSpPr>
            <a:spLocks noGrp="1"/>
          </p:cNvSpPr>
          <p:nvPr>
            <p:ph type="dt" sz="half" idx="10"/>
          </p:nvPr>
        </p:nvSpPr>
        <p:spPr/>
        <p:txBody>
          <a:bodyPr/>
          <a:lstStyle/>
          <a:p>
            <a:fld id="{C799D437-69CB-4B38-9EA8-B3DD72B5EFF0}" type="datetimeFigureOut">
              <a:rPr lang="en-US" smtClean="0"/>
              <a:t>1/13/2025</a:t>
            </a:fld>
            <a:endParaRPr lang="en-US"/>
          </a:p>
        </p:txBody>
      </p:sp>
      <p:sp>
        <p:nvSpPr>
          <p:cNvPr id="6" name="Footer Placeholder 5">
            <a:extLst>
              <a:ext uri="{FF2B5EF4-FFF2-40B4-BE49-F238E27FC236}">
                <a16:creationId xmlns:a16="http://schemas.microsoft.com/office/drawing/2014/main" id="{2B0CF0AC-8D77-496A-B2A8-DCF96DD345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662E-E1AA-462E-A572-CD0A5B0209D4}"/>
              </a:ext>
            </a:extLst>
          </p:cNvPr>
          <p:cNvSpPr>
            <a:spLocks noGrp="1"/>
          </p:cNvSpPr>
          <p:nvPr>
            <p:ph type="sldNum" sz="quarter" idx="12"/>
          </p:nvPr>
        </p:nvSpPr>
        <p:spPr/>
        <p:txBody>
          <a:bodyPr/>
          <a:lstStyle/>
          <a:p>
            <a:fld id="{556175F1-5FBF-4488-A567-5B76E9550731}" type="slidenum">
              <a:rPr lang="en-US" smtClean="0"/>
              <a:t>‹#›</a:t>
            </a:fld>
            <a:endParaRPr lang="en-US"/>
          </a:p>
        </p:txBody>
      </p:sp>
    </p:spTree>
    <p:extLst>
      <p:ext uri="{BB962C8B-B14F-4D97-AF65-F5344CB8AC3E}">
        <p14:creationId xmlns:p14="http://schemas.microsoft.com/office/powerpoint/2010/main" val="76228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576D-6B96-47CE-90F9-1B5A90560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2EB0A-1C47-4F9C-9B0A-62D5604041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8812C-4ED2-4502-B416-05D7EFC5937B}"/>
              </a:ext>
            </a:extLst>
          </p:cNvPr>
          <p:cNvSpPr>
            <a:spLocks noGrp="1"/>
          </p:cNvSpPr>
          <p:nvPr>
            <p:ph type="dt" sz="half" idx="10"/>
          </p:nvPr>
        </p:nvSpPr>
        <p:spPr/>
        <p:txBody>
          <a:bodyPr/>
          <a:lstStyle/>
          <a:p>
            <a:fld id="{C799D437-69CB-4B38-9EA8-B3DD72B5EFF0}" type="datetimeFigureOut">
              <a:rPr lang="en-US" smtClean="0"/>
              <a:t>1/13/2025</a:t>
            </a:fld>
            <a:endParaRPr lang="en-US"/>
          </a:p>
        </p:txBody>
      </p:sp>
      <p:sp>
        <p:nvSpPr>
          <p:cNvPr id="5" name="Footer Placeholder 4">
            <a:extLst>
              <a:ext uri="{FF2B5EF4-FFF2-40B4-BE49-F238E27FC236}">
                <a16:creationId xmlns:a16="http://schemas.microsoft.com/office/drawing/2014/main" id="{A6073A2E-7583-42EF-9350-242FF63F8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3C604-6ED6-4AF9-8DF3-7E4673630922}"/>
              </a:ext>
            </a:extLst>
          </p:cNvPr>
          <p:cNvSpPr>
            <a:spLocks noGrp="1"/>
          </p:cNvSpPr>
          <p:nvPr>
            <p:ph type="sldNum" sz="quarter" idx="12"/>
          </p:nvPr>
        </p:nvSpPr>
        <p:spPr/>
        <p:txBody>
          <a:bodyPr/>
          <a:lstStyle/>
          <a:p>
            <a:fld id="{556175F1-5FBF-4488-A567-5B76E9550731}" type="slidenum">
              <a:rPr lang="en-US" smtClean="0"/>
              <a:t>‹#›</a:t>
            </a:fld>
            <a:endParaRPr lang="en-US"/>
          </a:p>
        </p:txBody>
      </p:sp>
    </p:spTree>
    <p:extLst>
      <p:ext uri="{BB962C8B-B14F-4D97-AF65-F5344CB8AC3E}">
        <p14:creationId xmlns:p14="http://schemas.microsoft.com/office/powerpoint/2010/main" val="531741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8F391A-1F41-495E-8788-E3338C923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2E1AF0-E295-43A9-986C-21BBD8CED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60A56-6B84-49C3-8F0C-377CD8D1581B}"/>
              </a:ext>
            </a:extLst>
          </p:cNvPr>
          <p:cNvSpPr>
            <a:spLocks noGrp="1"/>
          </p:cNvSpPr>
          <p:nvPr>
            <p:ph type="dt" sz="half" idx="10"/>
          </p:nvPr>
        </p:nvSpPr>
        <p:spPr/>
        <p:txBody>
          <a:bodyPr/>
          <a:lstStyle/>
          <a:p>
            <a:fld id="{C799D437-69CB-4B38-9EA8-B3DD72B5EFF0}" type="datetimeFigureOut">
              <a:rPr lang="en-US" smtClean="0"/>
              <a:t>1/13/2025</a:t>
            </a:fld>
            <a:endParaRPr lang="en-US"/>
          </a:p>
        </p:txBody>
      </p:sp>
      <p:sp>
        <p:nvSpPr>
          <p:cNvPr id="5" name="Footer Placeholder 4">
            <a:extLst>
              <a:ext uri="{FF2B5EF4-FFF2-40B4-BE49-F238E27FC236}">
                <a16:creationId xmlns:a16="http://schemas.microsoft.com/office/drawing/2014/main" id="{B99D6051-D778-4C45-BBDF-5535B693F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F5943-A8FA-4DD3-9728-F195DF0A13C2}"/>
              </a:ext>
            </a:extLst>
          </p:cNvPr>
          <p:cNvSpPr>
            <a:spLocks noGrp="1"/>
          </p:cNvSpPr>
          <p:nvPr>
            <p:ph type="sldNum" sz="quarter" idx="12"/>
          </p:nvPr>
        </p:nvSpPr>
        <p:spPr/>
        <p:txBody>
          <a:bodyPr/>
          <a:lstStyle/>
          <a:p>
            <a:fld id="{556175F1-5FBF-4488-A567-5B76E9550731}" type="slidenum">
              <a:rPr lang="en-US" smtClean="0"/>
              <a:t>‹#›</a:t>
            </a:fld>
            <a:endParaRPr lang="en-US"/>
          </a:p>
        </p:txBody>
      </p:sp>
    </p:spTree>
    <p:extLst>
      <p:ext uri="{BB962C8B-B14F-4D97-AF65-F5344CB8AC3E}">
        <p14:creationId xmlns:p14="http://schemas.microsoft.com/office/powerpoint/2010/main" val="220191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6966-180E-4898-B9AD-407F5A0691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1F5396-5F4D-4651-9DB3-06CCF2DE21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0F3D8-A016-4584-8916-3F04BB690EF6}"/>
              </a:ext>
            </a:extLst>
          </p:cNvPr>
          <p:cNvSpPr>
            <a:spLocks noGrp="1"/>
          </p:cNvSpPr>
          <p:nvPr>
            <p:ph type="dt" sz="half" idx="10"/>
          </p:nvPr>
        </p:nvSpPr>
        <p:spPr/>
        <p:txBody>
          <a:bodyPr/>
          <a:lstStyle/>
          <a:p>
            <a:fld id="{C799D437-69CB-4B38-9EA8-B3DD72B5EFF0}" type="datetimeFigureOut">
              <a:rPr lang="en-US" smtClean="0"/>
              <a:t>1/13/2025</a:t>
            </a:fld>
            <a:endParaRPr lang="en-US"/>
          </a:p>
        </p:txBody>
      </p:sp>
      <p:sp>
        <p:nvSpPr>
          <p:cNvPr id="5" name="Footer Placeholder 4">
            <a:extLst>
              <a:ext uri="{FF2B5EF4-FFF2-40B4-BE49-F238E27FC236}">
                <a16:creationId xmlns:a16="http://schemas.microsoft.com/office/drawing/2014/main" id="{B5480E69-B29E-48B7-8B6B-3E2F67DDD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AEB82-61E5-4731-803A-1747E698D0A9}"/>
              </a:ext>
            </a:extLst>
          </p:cNvPr>
          <p:cNvSpPr>
            <a:spLocks noGrp="1"/>
          </p:cNvSpPr>
          <p:nvPr>
            <p:ph type="sldNum" sz="quarter" idx="12"/>
          </p:nvPr>
        </p:nvSpPr>
        <p:spPr/>
        <p:txBody>
          <a:bodyPr/>
          <a:lstStyle/>
          <a:p>
            <a:fld id="{556175F1-5FBF-4488-A567-5B76E9550731}" type="slidenum">
              <a:rPr lang="en-US" smtClean="0"/>
              <a:t>‹#›</a:t>
            </a:fld>
            <a:endParaRPr lang="en-US"/>
          </a:p>
        </p:txBody>
      </p:sp>
    </p:spTree>
    <p:extLst>
      <p:ext uri="{BB962C8B-B14F-4D97-AF65-F5344CB8AC3E}">
        <p14:creationId xmlns:p14="http://schemas.microsoft.com/office/powerpoint/2010/main" val="350830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6966-180E-4898-B9AD-407F5A0691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1F5396-5F4D-4651-9DB3-06CCF2DE21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0F3D8-A016-4584-8916-3F04BB690EF6}"/>
              </a:ext>
            </a:extLst>
          </p:cNvPr>
          <p:cNvSpPr>
            <a:spLocks noGrp="1"/>
          </p:cNvSpPr>
          <p:nvPr>
            <p:ph type="dt" sz="half" idx="10"/>
          </p:nvPr>
        </p:nvSpPr>
        <p:spPr/>
        <p:txBody>
          <a:bodyPr/>
          <a:lstStyle/>
          <a:p>
            <a:fld id="{C799D437-69CB-4B38-9EA8-B3DD72B5EFF0}" type="datetimeFigureOut">
              <a:rPr lang="en-US" smtClean="0"/>
              <a:t>1/13/2025</a:t>
            </a:fld>
            <a:endParaRPr lang="en-US"/>
          </a:p>
        </p:txBody>
      </p:sp>
      <p:sp>
        <p:nvSpPr>
          <p:cNvPr id="5" name="Footer Placeholder 4">
            <a:extLst>
              <a:ext uri="{FF2B5EF4-FFF2-40B4-BE49-F238E27FC236}">
                <a16:creationId xmlns:a16="http://schemas.microsoft.com/office/drawing/2014/main" id="{B5480E69-B29E-48B7-8B6B-3E2F67DDD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AEB82-61E5-4731-803A-1747E698D0A9}"/>
              </a:ext>
            </a:extLst>
          </p:cNvPr>
          <p:cNvSpPr>
            <a:spLocks noGrp="1"/>
          </p:cNvSpPr>
          <p:nvPr>
            <p:ph type="sldNum" sz="quarter" idx="12"/>
          </p:nvPr>
        </p:nvSpPr>
        <p:spPr/>
        <p:txBody>
          <a:bodyPr/>
          <a:lstStyle/>
          <a:p>
            <a:fld id="{556175F1-5FBF-4488-A567-5B76E9550731}" type="slidenum">
              <a:rPr lang="en-US" smtClean="0"/>
              <a:t>‹#›</a:t>
            </a:fld>
            <a:endParaRPr lang="en-US"/>
          </a:p>
        </p:txBody>
      </p:sp>
    </p:spTree>
    <p:extLst>
      <p:ext uri="{BB962C8B-B14F-4D97-AF65-F5344CB8AC3E}">
        <p14:creationId xmlns:p14="http://schemas.microsoft.com/office/powerpoint/2010/main" val="244727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47CC-AD96-477E-8A2D-7B8B768B19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7A3885-4F9E-4471-BA59-9E392C1B3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67167F-D5E3-48CF-8DE0-F57A8A4A7BB1}"/>
              </a:ext>
            </a:extLst>
          </p:cNvPr>
          <p:cNvSpPr>
            <a:spLocks noGrp="1"/>
          </p:cNvSpPr>
          <p:nvPr>
            <p:ph type="dt" sz="half" idx="10"/>
          </p:nvPr>
        </p:nvSpPr>
        <p:spPr/>
        <p:txBody>
          <a:bodyPr/>
          <a:lstStyle/>
          <a:p>
            <a:fld id="{C799D437-69CB-4B38-9EA8-B3DD72B5EFF0}" type="datetimeFigureOut">
              <a:rPr lang="en-US" smtClean="0"/>
              <a:t>1/13/2025</a:t>
            </a:fld>
            <a:endParaRPr lang="en-US"/>
          </a:p>
        </p:txBody>
      </p:sp>
      <p:sp>
        <p:nvSpPr>
          <p:cNvPr id="5" name="Footer Placeholder 4">
            <a:extLst>
              <a:ext uri="{FF2B5EF4-FFF2-40B4-BE49-F238E27FC236}">
                <a16:creationId xmlns:a16="http://schemas.microsoft.com/office/drawing/2014/main" id="{43018865-1F2C-4DD6-978A-86B4E663D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9E793-E49F-404D-8965-E7466CEE3569}"/>
              </a:ext>
            </a:extLst>
          </p:cNvPr>
          <p:cNvSpPr>
            <a:spLocks noGrp="1"/>
          </p:cNvSpPr>
          <p:nvPr>
            <p:ph type="sldNum" sz="quarter" idx="12"/>
          </p:nvPr>
        </p:nvSpPr>
        <p:spPr/>
        <p:txBody>
          <a:bodyPr/>
          <a:lstStyle/>
          <a:p>
            <a:fld id="{556175F1-5FBF-4488-A567-5B76E9550731}" type="slidenum">
              <a:rPr lang="en-US" smtClean="0"/>
              <a:t>‹#›</a:t>
            </a:fld>
            <a:endParaRPr lang="en-US"/>
          </a:p>
        </p:txBody>
      </p:sp>
    </p:spTree>
    <p:extLst>
      <p:ext uri="{BB962C8B-B14F-4D97-AF65-F5344CB8AC3E}">
        <p14:creationId xmlns:p14="http://schemas.microsoft.com/office/powerpoint/2010/main" val="96018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F1A7-C567-4DEA-9083-288189CA2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E0208-6510-4FD0-B1CE-DC6856BA26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F904B9-ED9B-4AF1-AC40-557BF6911F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48338E-14CC-491A-B1EA-5B3E4DDB1F98}"/>
              </a:ext>
            </a:extLst>
          </p:cNvPr>
          <p:cNvSpPr>
            <a:spLocks noGrp="1"/>
          </p:cNvSpPr>
          <p:nvPr>
            <p:ph type="dt" sz="half" idx="10"/>
          </p:nvPr>
        </p:nvSpPr>
        <p:spPr/>
        <p:txBody>
          <a:bodyPr/>
          <a:lstStyle/>
          <a:p>
            <a:fld id="{C799D437-69CB-4B38-9EA8-B3DD72B5EFF0}" type="datetimeFigureOut">
              <a:rPr lang="en-US" smtClean="0"/>
              <a:t>1/13/2025</a:t>
            </a:fld>
            <a:endParaRPr lang="en-US"/>
          </a:p>
        </p:txBody>
      </p:sp>
      <p:sp>
        <p:nvSpPr>
          <p:cNvPr id="6" name="Footer Placeholder 5">
            <a:extLst>
              <a:ext uri="{FF2B5EF4-FFF2-40B4-BE49-F238E27FC236}">
                <a16:creationId xmlns:a16="http://schemas.microsoft.com/office/drawing/2014/main" id="{20560213-F722-406C-999C-83B652905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B41DCB-5628-4163-A539-B5A0E12CE8D6}"/>
              </a:ext>
            </a:extLst>
          </p:cNvPr>
          <p:cNvSpPr>
            <a:spLocks noGrp="1"/>
          </p:cNvSpPr>
          <p:nvPr>
            <p:ph type="sldNum" sz="quarter" idx="12"/>
          </p:nvPr>
        </p:nvSpPr>
        <p:spPr/>
        <p:txBody>
          <a:bodyPr/>
          <a:lstStyle/>
          <a:p>
            <a:fld id="{556175F1-5FBF-4488-A567-5B76E9550731}" type="slidenum">
              <a:rPr lang="en-US" smtClean="0"/>
              <a:t>‹#›</a:t>
            </a:fld>
            <a:endParaRPr lang="en-US"/>
          </a:p>
        </p:txBody>
      </p:sp>
    </p:spTree>
    <p:extLst>
      <p:ext uri="{BB962C8B-B14F-4D97-AF65-F5344CB8AC3E}">
        <p14:creationId xmlns:p14="http://schemas.microsoft.com/office/powerpoint/2010/main" val="249009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A1E5-7660-4738-9BCA-50DD4DA379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C9AEA3-82C0-4CF8-8EA9-D7C8B55234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C18E40-30C7-4B14-9BD3-2A640539B6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24982B-8B2E-40EA-A6CF-C8BA3C036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AAA86-732A-4AD5-9F1F-398CD94C9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9723BC-E3D1-4EE4-BF1B-B7CE4BF0E6BF}"/>
              </a:ext>
            </a:extLst>
          </p:cNvPr>
          <p:cNvSpPr>
            <a:spLocks noGrp="1"/>
          </p:cNvSpPr>
          <p:nvPr>
            <p:ph type="dt" sz="half" idx="10"/>
          </p:nvPr>
        </p:nvSpPr>
        <p:spPr/>
        <p:txBody>
          <a:bodyPr/>
          <a:lstStyle/>
          <a:p>
            <a:fld id="{C799D437-69CB-4B38-9EA8-B3DD72B5EFF0}" type="datetimeFigureOut">
              <a:rPr lang="en-US" smtClean="0"/>
              <a:t>1/13/2025</a:t>
            </a:fld>
            <a:endParaRPr lang="en-US"/>
          </a:p>
        </p:txBody>
      </p:sp>
      <p:sp>
        <p:nvSpPr>
          <p:cNvPr id="8" name="Footer Placeholder 7">
            <a:extLst>
              <a:ext uri="{FF2B5EF4-FFF2-40B4-BE49-F238E27FC236}">
                <a16:creationId xmlns:a16="http://schemas.microsoft.com/office/drawing/2014/main" id="{B40203F7-0023-4524-8A73-2F25E8EE5F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6CC1CA-495C-4D5E-B506-72168A8A56D6}"/>
              </a:ext>
            </a:extLst>
          </p:cNvPr>
          <p:cNvSpPr>
            <a:spLocks noGrp="1"/>
          </p:cNvSpPr>
          <p:nvPr>
            <p:ph type="sldNum" sz="quarter" idx="12"/>
          </p:nvPr>
        </p:nvSpPr>
        <p:spPr/>
        <p:txBody>
          <a:bodyPr/>
          <a:lstStyle/>
          <a:p>
            <a:fld id="{556175F1-5FBF-4488-A567-5B76E9550731}" type="slidenum">
              <a:rPr lang="en-US" smtClean="0"/>
              <a:t>‹#›</a:t>
            </a:fld>
            <a:endParaRPr lang="en-US"/>
          </a:p>
        </p:txBody>
      </p:sp>
    </p:spTree>
    <p:extLst>
      <p:ext uri="{BB962C8B-B14F-4D97-AF65-F5344CB8AC3E}">
        <p14:creationId xmlns:p14="http://schemas.microsoft.com/office/powerpoint/2010/main" val="83167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D6FB-BED1-462F-BA5F-8945A3C409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4DD048-6EEA-4AAB-A4C6-3B90ED5AE192}"/>
              </a:ext>
            </a:extLst>
          </p:cNvPr>
          <p:cNvSpPr>
            <a:spLocks noGrp="1"/>
          </p:cNvSpPr>
          <p:nvPr>
            <p:ph type="dt" sz="half" idx="10"/>
          </p:nvPr>
        </p:nvSpPr>
        <p:spPr/>
        <p:txBody>
          <a:bodyPr/>
          <a:lstStyle/>
          <a:p>
            <a:fld id="{C799D437-69CB-4B38-9EA8-B3DD72B5EFF0}" type="datetimeFigureOut">
              <a:rPr lang="en-US" smtClean="0"/>
              <a:t>1/13/2025</a:t>
            </a:fld>
            <a:endParaRPr lang="en-US"/>
          </a:p>
        </p:txBody>
      </p:sp>
      <p:sp>
        <p:nvSpPr>
          <p:cNvPr id="4" name="Footer Placeholder 3">
            <a:extLst>
              <a:ext uri="{FF2B5EF4-FFF2-40B4-BE49-F238E27FC236}">
                <a16:creationId xmlns:a16="http://schemas.microsoft.com/office/drawing/2014/main" id="{42977558-5E87-4600-BA97-12053E9B79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E03C85-034E-490A-BDD7-CC42011BEF0A}"/>
              </a:ext>
            </a:extLst>
          </p:cNvPr>
          <p:cNvSpPr>
            <a:spLocks noGrp="1"/>
          </p:cNvSpPr>
          <p:nvPr>
            <p:ph type="sldNum" sz="quarter" idx="12"/>
          </p:nvPr>
        </p:nvSpPr>
        <p:spPr/>
        <p:txBody>
          <a:bodyPr/>
          <a:lstStyle/>
          <a:p>
            <a:fld id="{556175F1-5FBF-4488-A567-5B76E9550731}" type="slidenum">
              <a:rPr lang="en-US" smtClean="0"/>
              <a:t>‹#›</a:t>
            </a:fld>
            <a:endParaRPr lang="en-US"/>
          </a:p>
        </p:txBody>
      </p:sp>
    </p:spTree>
    <p:extLst>
      <p:ext uri="{BB962C8B-B14F-4D97-AF65-F5344CB8AC3E}">
        <p14:creationId xmlns:p14="http://schemas.microsoft.com/office/powerpoint/2010/main" val="2556596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387D4-7047-464D-89DC-66668873B24C}"/>
              </a:ext>
            </a:extLst>
          </p:cNvPr>
          <p:cNvSpPr>
            <a:spLocks noGrp="1"/>
          </p:cNvSpPr>
          <p:nvPr>
            <p:ph type="dt" sz="half" idx="10"/>
          </p:nvPr>
        </p:nvSpPr>
        <p:spPr/>
        <p:txBody>
          <a:bodyPr/>
          <a:lstStyle/>
          <a:p>
            <a:fld id="{C799D437-69CB-4B38-9EA8-B3DD72B5EFF0}" type="datetimeFigureOut">
              <a:rPr lang="en-US" smtClean="0"/>
              <a:t>1/13/2025</a:t>
            </a:fld>
            <a:endParaRPr lang="en-US"/>
          </a:p>
        </p:txBody>
      </p:sp>
      <p:sp>
        <p:nvSpPr>
          <p:cNvPr id="3" name="Footer Placeholder 2">
            <a:extLst>
              <a:ext uri="{FF2B5EF4-FFF2-40B4-BE49-F238E27FC236}">
                <a16:creationId xmlns:a16="http://schemas.microsoft.com/office/drawing/2014/main" id="{1A395FA6-DBB1-4925-A151-45D10AB529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024FD4-C66C-4887-AD62-59FFD49A59FB}"/>
              </a:ext>
            </a:extLst>
          </p:cNvPr>
          <p:cNvSpPr>
            <a:spLocks noGrp="1"/>
          </p:cNvSpPr>
          <p:nvPr>
            <p:ph type="sldNum" sz="quarter" idx="12"/>
          </p:nvPr>
        </p:nvSpPr>
        <p:spPr/>
        <p:txBody>
          <a:bodyPr/>
          <a:lstStyle/>
          <a:p>
            <a:fld id="{556175F1-5FBF-4488-A567-5B76E9550731}" type="slidenum">
              <a:rPr lang="en-US" smtClean="0"/>
              <a:t>‹#›</a:t>
            </a:fld>
            <a:endParaRPr lang="en-US"/>
          </a:p>
        </p:txBody>
      </p:sp>
    </p:spTree>
    <p:extLst>
      <p:ext uri="{BB962C8B-B14F-4D97-AF65-F5344CB8AC3E}">
        <p14:creationId xmlns:p14="http://schemas.microsoft.com/office/powerpoint/2010/main" val="406920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8A6B-DEA2-4ABA-A6C8-C7C143BEC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BA17EF-1B90-4EEA-86D9-BB931D64C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E385E5-D6B0-4E51-B072-09E216CFE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103676-7FB8-46D0-B46C-850191D0E894}"/>
              </a:ext>
            </a:extLst>
          </p:cNvPr>
          <p:cNvSpPr>
            <a:spLocks noGrp="1"/>
          </p:cNvSpPr>
          <p:nvPr>
            <p:ph type="dt" sz="half" idx="10"/>
          </p:nvPr>
        </p:nvSpPr>
        <p:spPr/>
        <p:txBody>
          <a:bodyPr/>
          <a:lstStyle/>
          <a:p>
            <a:fld id="{C799D437-69CB-4B38-9EA8-B3DD72B5EFF0}" type="datetimeFigureOut">
              <a:rPr lang="en-US" smtClean="0"/>
              <a:t>1/13/2025</a:t>
            </a:fld>
            <a:endParaRPr lang="en-US"/>
          </a:p>
        </p:txBody>
      </p:sp>
      <p:sp>
        <p:nvSpPr>
          <p:cNvPr id="6" name="Footer Placeholder 5">
            <a:extLst>
              <a:ext uri="{FF2B5EF4-FFF2-40B4-BE49-F238E27FC236}">
                <a16:creationId xmlns:a16="http://schemas.microsoft.com/office/drawing/2014/main" id="{A75EAB7C-2D4C-468B-BEB5-7424C0E7C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0B693-CEDB-4EF2-8015-6B6767AFBB5D}"/>
              </a:ext>
            </a:extLst>
          </p:cNvPr>
          <p:cNvSpPr>
            <a:spLocks noGrp="1"/>
          </p:cNvSpPr>
          <p:nvPr>
            <p:ph type="sldNum" sz="quarter" idx="12"/>
          </p:nvPr>
        </p:nvSpPr>
        <p:spPr/>
        <p:txBody>
          <a:bodyPr/>
          <a:lstStyle/>
          <a:p>
            <a:fld id="{556175F1-5FBF-4488-A567-5B76E9550731}" type="slidenum">
              <a:rPr lang="en-US" smtClean="0"/>
              <a:t>‹#›</a:t>
            </a:fld>
            <a:endParaRPr lang="en-US"/>
          </a:p>
        </p:txBody>
      </p:sp>
    </p:spTree>
    <p:extLst>
      <p:ext uri="{BB962C8B-B14F-4D97-AF65-F5344CB8AC3E}">
        <p14:creationId xmlns:p14="http://schemas.microsoft.com/office/powerpoint/2010/main" val="2695397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6C16E7-42D2-4C1E-B625-A21DC37E7C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DE6277-2EBF-4CBC-AEA9-87E31BEC0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F75BD-83B7-4D19-B77D-1CB3C40C6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9D437-69CB-4B38-9EA8-B3DD72B5EFF0}" type="datetimeFigureOut">
              <a:rPr lang="en-US" smtClean="0"/>
              <a:t>1/13/2025</a:t>
            </a:fld>
            <a:endParaRPr lang="en-US"/>
          </a:p>
        </p:txBody>
      </p:sp>
      <p:sp>
        <p:nvSpPr>
          <p:cNvPr id="5" name="Footer Placeholder 4">
            <a:extLst>
              <a:ext uri="{FF2B5EF4-FFF2-40B4-BE49-F238E27FC236}">
                <a16:creationId xmlns:a16="http://schemas.microsoft.com/office/drawing/2014/main" id="{C6175A48-D3D2-4E31-8605-F9089FBA68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B6BF9A-0590-4D48-9CE9-1E2322FC15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175F1-5FBF-4488-A567-5B76E9550731}" type="slidenum">
              <a:rPr lang="en-US" smtClean="0"/>
              <a:t>‹#›</a:t>
            </a:fld>
            <a:endParaRPr lang="en-US"/>
          </a:p>
        </p:txBody>
      </p:sp>
    </p:spTree>
    <p:extLst>
      <p:ext uri="{BB962C8B-B14F-4D97-AF65-F5344CB8AC3E}">
        <p14:creationId xmlns:p14="http://schemas.microsoft.com/office/powerpoint/2010/main" val="239020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86AF7C-A218-46C3-B579-EBC3341BFB65}"/>
              </a:ext>
            </a:extLst>
          </p:cNvPr>
          <p:cNvSpPr txBox="1"/>
          <p:nvPr/>
        </p:nvSpPr>
        <p:spPr>
          <a:xfrm>
            <a:off x="3645194" y="60245"/>
            <a:ext cx="8546806" cy="1445267"/>
          </a:xfrm>
          <a:prstGeom prst="rect">
            <a:avLst/>
          </a:prstGeom>
          <a:noFill/>
        </p:spPr>
        <p:txBody>
          <a:bodyPr wrap="square" rtlCol="0">
            <a:spAutoFit/>
          </a:bodyPr>
          <a:lstStyle/>
          <a:p>
            <a:pPr algn="ctr"/>
            <a:r>
              <a:rPr lang="en-US" sz="4396" b="1">
                <a:solidFill>
                  <a:srgbClr val="00B050"/>
                </a:solidFill>
                <a:latin typeface="Arial" panose="020B0604020202020204" pitchFamily="34" charset="0"/>
                <a:cs typeface="Arial" panose="020B0604020202020204" pitchFamily="34" charset="0"/>
              </a:rPr>
              <a:t>THỜI TIẾT VÀ KHÍ HẬU</a:t>
            </a:r>
          </a:p>
          <a:p>
            <a:pPr algn="ctr"/>
            <a:r>
              <a:rPr lang="en-US" sz="4396" b="1">
                <a:solidFill>
                  <a:srgbClr val="00B050"/>
                </a:solidFill>
                <a:latin typeface="Arial" panose="020B0604020202020204" pitchFamily="34" charset="0"/>
                <a:cs typeface="Arial" panose="020B0604020202020204" pitchFamily="34" charset="0"/>
              </a:rPr>
              <a:t>BIẾN ĐỔI KHÍ HẬU</a:t>
            </a:r>
          </a:p>
        </p:txBody>
      </p:sp>
      <p:sp>
        <p:nvSpPr>
          <p:cNvPr id="2" name="Rectangle: Single Corner Snipped 1">
            <a:extLst>
              <a:ext uri="{FF2B5EF4-FFF2-40B4-BE49-F238E27FC236}">
                <a16:creationId xmlns:a16="http://schemas.microsoft.com/office/drawing/2014/main" id="{E630DEA8-A82C-4999-8F18-4CC975E5156D}"/>
              </a:ext>
            </a:extLst>
          </p:cNvPr>
          <p:cNvSpPr/>
          <p:nvPr/>
        </p:nvSpPr>
        <p:spPr>
          <a:xfrm>
            <a:off x="168993" y="124904"/>
            <a:ext cx="3541616" cy="1143527"/>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6"/>
          </a:p>
        </p:txBody>
      </p:sp>
      <p:sp>
        <p:nvSpPr>
          <p:cNvPr id="9" name="TextBox 8">
            <a:extLst>
              <a:ext uri="{FF2B5EF4-FFF2-40B4-BE49-F238E27FC236}">
                <a16:creationId xmlns:a16="http://schemas.microsoft.com/office/drawing/2014/main" id="{9126C170-07C4-489B-BB56-D4E29A286BFB}"/>
              </a:ext>
            </a:extLst>
          </p:cNvPr>
          <p:cNvSpPr txBox="1"/>
          <p:nvPr/>
        </p:nvSpPr>
        <p:spPr>
          <a:xfrm>
            <a:off x="492868" y="253666"/>
            <a:ext cx="3217741" cy="1014765"/>
          </a:xfrm>
          <a:prstGeom prst="rect">
            <a:avLst/>
          </a:prstGeom>
          <a:noFill/>
        </p:spPr>
        <p:txBody>
          <a:bodyPr wrap="square" rtlCol="0">
            <a:spAutoFit/>
          </a:bodyPr>
          <a:lstStyle/>
          <a:p>
            <a:r>
              <a:rPr lang="en-US" sz="5994" b="1">
                <a:solidFill>
                  <a:schemeClr val="bg1"/>
                </a:solidFill>
                <a:latin typeface="Arial" panose="020B0604020202020204" pitchFamily="34" charset="0"/>
                <a:cs typeface="Arial" panose="020B0604020202020204" pitchFamily="34" charset="0"/>
              </a:rPr>
              <a:t>BÀI 17</a:t>
            </a:r>
          </a:p>
        </p:txBody>
      </p:sp>
      <p:pic>
        <p:nvPicPr>
          <p:cNvPr id="5" name="Picture 4" descr="Map&#10;&#10;Description automatically generated">
            <a:extLst>
              <a:ext uri="{FF2B5EF4-FFF2-40B4-BE49-F238E27FC236}">
                <a16:creationId xmlns:a16="http://schemas.microsoft.com/office/drawing/2014/main" id="{2624F808-C217-42E2-B7E4-BF25D91FA43E}"/>
              </a:ext>
            </a:extLst>
          </p:cNvPr>
          <p:cNvPicPr>
            <a:picLocks noChangeAspect="1"/>
          </p:cNvPicPr>
          <p:nvPr/>
        </p:nvPicPr>
        <p:blipFill rotWithShape="1">
          <a:blip r:embed="rId2">
            <a:extLst>
              <a:ext uri="{28A0092B-C50C-407E-A947-70E740481C1C}">
                <a14:useLocalDpi xmlns:a14="http://schemas.microsoft.com/office/drawing/2010/main" val="0"/>
              </a:ext>
            </a:extLst>
          </a:blip>
          <a:srcRect t="3546" b="45348"/>
          <a:stretch/>
        </p:blipFill>
        <p:spPr>
          <a:xfrm>
            <a:off x="0" y="1333090"/>
            <a:ext cx="12192000" cy="5674319"/>
          </a:xfrm>
          <a:prstGeom prst="rect">
            <a:avLst/>
          </a:prstGeom>
        </p:spPr>
      </p:pic>
    </p:spTree>
    <p:extLst>
      <p:ext uri="{BB962C8B-B14F-4D97-AF65-F5344CB8AC3E}">
        <p14:creationId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777C1BE1-0AE9-454F-A86A-B603762598F0}"/>
              </a:ext>
            </a:extLst>
          </p:cNvPr>
          <p:cNvSpPr/>
          <p:nvPr/>
        </p:nvSpPr>
        <p:spPr>
          <a:xfrm>
            <a:off x="123289" y="55635"/>
            <a:ext cx="942959" cy="930686"/>
          </a:xfrm>
          <a:prstGeom prst="flowChartConnector">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B9E21576-11CC-423E-A5D9-F7C37686179E}"/>
              </a:ext>
            </a:extLst>
          </p:cNvPr>
          <p:cNvSpPr/>
          <p:nvPr/>
        </p:nvSpPr>
        <p:spPr>
          <a:xfrm>
            <a:off x="1138106" y="117279"/>
            <a:ext cx="8099113" cy="80021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Các đới khí hậu trên Trái Đất</a:t>
            </a:r>
            <a:endParaRPr lang="en-US" sz="3996" b="1"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0E063E4F-955F-467E-A66D-0292F612EE98}"/>
              </a:ext>
            </a:extLst>
          </p:cNvPr>
          <p:cNvGraphicFramePr>
            <a:graphicFrameLocks noGrp="1"/>
          </p:cNvGraphicFramePr>
          <p:nvPr>
            <p:extLst>
              <p:ext uri="{D42A27DB-BD31-4B8C-83A1-F6EECF244321}">
                <p14:modId xmlns:p14="http://schemas.microsoft.com/office/powerpoint/2010/main" val="2402835279"/>
              </p:ext>
            </p:extLst>
          </p:nvPr>
        </p:nvGraphicFramePr>
        <p:xfrm>
          <a:off x="123289" y="1917261"/>
          <a:ext cx="11916312" cy="4823460"/>
        </p:xfrm>
        <a:graphic>
          <a:graphicData uri="http://schemas.openxmlformats.org/drawingml/2006/table">
            <a:tbl>
              <a:tblPr firstRow="1" bandRow="1">
                <a:tableStyleId>{5C22544A-7EE6-4342-B048-85BDC9FD1C3A}</a:tableStyleId>
              </a:tblPr>
              <a:tblGrid>
                <a:gridCol w="2630071">
                  <a:extLst>
                    <a:ext uri="{9D8B030D-6E8A-4147-A177-3AD203B41FA5}">
                      <a16:colId xmlns:a16="http://schemas.microsoft.com/office/drawing/2014/main" val="1517126589"/>
                    </a:ext>
                  </a:extLst>
                </a:gridCol>
                <a:gridCol w="3328085">
                  <a:extLst>
                    <a:ext uri="{9D8B030D-6E8A-4147-A177-3AD203B41FA5}">
                      <a16:colId xmlns:a16="http://schemas.microsoft.com/office/drawing/2014/main" val="470486594"/>
                    </a:ext>
                  </a:extLst>
                </a:gridCol>
                <a:gridCol w="2979078">
                  <a:extLst>
                    <a:ext uri="{9D8B030D-6E8A-4147-A177-3AD203B41FA5}">
                      <a16:colId xmlns:a16="http://schemas.microsoft.com/office/drawing/2014/main" val="4036500319"/>
                    </a:ext>
                  </a:extLst>
                </a:gridCol>
                <a:gridCol w="2979078">
                  <a:extLst>
                    <a:ext uri="{9D8B030D-6E8A-4147-A177-3AD203B41FA5}">
                      <a16:colId xmlns:a16="http://schemas.microsoft.com/office/drawing/2014/main" val="2046170486"/>
                    </a:ext>
                  </a:extLst>
                </a:gridCol>
              </a:tblGrid>
              <a:tr h="8534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60448857"/>
                  </a:ext>
                </a:extLst>
              </a:tr>
              <a:tr h="13233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99658333"/>
                  </a:ext>
                </a:extLst>
              </a:tr>
              <a:tr h="13233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73124398"/>
                  </a:ext>
                </a:extLst>
              </a:tr>
              <a:tr h="13233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8917689"/>
                  </a:ext>
                </a:extLst>
              </a:tr>
            </a:tbl>
          </a:graphicData>
        </a:graphic>
      </p:graphicFrame>
      <p:sp>
        <p:nvSpPr>
          <p:cNvPr id="6" name="TextBox 5">
            <a:extLst>
              <a:ext uri="{FF2B5EF4-FFF2-40B4-BE49-F238E27FC236}">
                <a16:creationId xmlns:a16="http://schemas.microsoft.com/office/drawing/2014/main" id="{CF862023-045E-47CA-A75B-4815745DCC8C}"/>
              </a:ext>
            </a:extLst>
          </p:cNvPr>
          <p:cNvSpPr txBox="1"/>
          <p:nvPr/>
        </p:nvSpPr>
        <p:spPr>
          <a:xfrm>
            <a:off x="3535680" y="2079821"/>
            <a:ext cx="2489200" cy="523220"/>
          </a:xfrm>
          <a:prstGeom prst="rect">
            <a:avLst/>
          </a:prstGeom>
          <a:noFill/>
        </p:spPr>
        <p:txBody>
          <a:bodyPr wrap="square" rtlCol="0">
            <a:spAutoFit/>
          </a:bodyPr>
          <a:lstStyle/>
          <a:p>
            <a:r>
              <a:rPr lang="en-US" sz="2800" b="1">
                <a:solidFill>
                  <a:schemeClr val="bg1"/>
                </a:solidFill>
                <a:latin typeface="Arial" panose="020B0604020202020204" pitchFamily="34" charset="0"/>
                <a:cs typeface="Arial" panose="020B0604020202020204" pitchFamily="34" charset="0"/>
              </a:rPr>
              <a:t>Đới nóng</a:t>
            </a:r>
          </a:p>
        </p:txBody>
      </p:sp>
      <p:sp>
        <p:nvSpPr>
          <p:cNvPr id="7" name="TextBox 6">
            <a:extLst>
              <a:ext uri="{FF2B5EF4-FFF2-40B4-BE49-F238E27FC236}">
                <a16:creationId xmlns:a16="http://schemas.microsoft.com/office/drawing/2014/main" id="{86AFED53-8BBC-49E1-B958-7F167BAB6D93}"/>
              </a:ext>
            </a:extLst>
          </p:cNvPr>
          <p:cNvSpPr txBox="1"/>
          <p:nvPr/>
        </p:nvSpPr>
        <p:spPr>
          <a:xfrm>
            <a:off x="6380480" y="2079821"/>
            <a:ext cx="2489200" cy="523220"/>
          </a:xfrm>
          <a:prstGeom prst="rect">
            <a:avLst/>
          </a:prstGeom>
          <a:noFill/>
        </p:spPr>
        <p:txBody>
          <a:bodyPr wrap="square" rtlCol="0">
            <a:spAutoFit/>
          </a:bodyPr>
          <a:lstStyle/>
          <a:p>
            <a:r>
              <a:rPr lang="en-US" sz="2800" b="1">
                <a:solidFill>
                  <a:schemeClr val="bg1"/>
                </a:solidFill>
                <a:latin typeface="Arial" panose="020B0604020202020204" pitchFamily="34" charset="0"/>
                <a:cs typeface="Arial" panose="020B0604020202020204" pitchFamily="34" charset="0"/>
              </a:rPr>
              <a:t>Đới ôn hòa</a:t>
            </a:r>
          </a:p>
        </p:txBody>
      </p:sp>
      <p:sp>
        <p:nvSpPr>
          <p:cNvPr id="8" name="TextBox 7">
            <a:extLst>
              <a:ext uri="{FF2B5EF4-FFF2-40B4-BE49-F238E27FC236}">
                <a16:creationId xmlns:a16="http://schemas.microsoft.com/office/drawing/2014/main" id="{C5EFF927-2B54-4977-AB28-66197C351F3F}"/>
              </a:ext>
            </a:extLst>
          </p:cNvPr>
          <p:cNvSpPr txBox="1"/>
          <p:nvPr/>
        </p:nvSpPr>
        <p:spPr>
          <a:xfrm>
            <a:off x="9550401" y="2079821"/>
            <a:ext cx="2489200" cy="523220"/>
          </a:xfrm>
          <a:prstGeom prst="rect">
            <a:avLst/>
          </a:prstGeom>
          <a:noFill/>
        </p:spPr>
        <p:txBody>
          <a:bodyPr wrap="square" rtlCol="0">
            <a:spAutoFit/>
          </a:bodyPr>
          <a:lstStyle/>
          <a:p>
            <a:r>
              <a:rPr lang="en-US" sz="2800" b="1">
                <a:solidFill>
                  <a:schemeClr val="bg1"/>
                </a:solidFill>
                <a:latin typeface="Arial" panose="020B0604020202020204" pitchFamily="34" charset="0"/>
                <a:cs typeface="Arial" panose="020B0604020202020204" pitchFamily="34" charset="0"/>
              </a:rPr>
              <a:t>Đới lạnh</a:t>
            </a:r>
          </a:p>
        </p:txBody>
      </p:sp>
      <p:sp>
        <p:nvSpPr>
          <p:cNvPr id="9" name="TextBox 8">
            <a:extLst>
              <a:ext uri="{FF2B5EF4-FFF2-40B4-BE49-F238E27FC236}">
                <a16:creationId xmlns:a16="http://schemas.microsoft.com/office/drawing/2014/main" id="{DDBEA3D2-94FF-44F5-B9B4-87B81ED40E37}"/>
              </a:ext>
            </a:extLst>
          </p:cNvPr>
          <p:cNvSpPr txBox="1"/>
          <p:nvPr/>
        </p:nvSpPr>
        <p:spPr>
          <a:xfrm>
            <a:off x="518160" y="3045300"/>
            <a:ext cx="2489200" cy="523220"/>
          </a:xfrm>
          <a:prstGeom prst="rect">
            <a:avLst/>
          </a:prstGeom>
          <a:noFill/>
        </p:spPr>
        <p:txBody>
          <a:bodyPr wrap="square" rtlCol="0">
            <a:spAutoFit/>
          </a:bodyPr>
          <a:lstStyle/>
          <a:p>
            <a:r>
              <a:rPr lang="en-US" sz="2800" b="1">
                <a:solidFill>
                  <a:srgbClr val="002060"/>
                </a:solidFill>
                <a:latin typeface="Arial" panose="020B0604020202020204" pitchFamily="34" charset="0"/>
                <a:cs typeface="Arial" panose="020B0604020202020204" pitchFamily="34" charset="0"/>
              </a:rPr>
              <a:t>Nhiệt độ</a:t>
            </a:r>
          </a:p>
        </p:txBody>
      </p:sp>
      <p:sp>
        <p:nvSpPr>
          <p:cNvPr id="10" name="TextBox 9">
            <a:extLst>
              <a:ext uri="{FF2B5EF4-FFF2-40B4-BE49-F238E27FC236}">
                <a16:creationId xmlns:a16="http://schemas.microsoft.com/office/drawing/2014/main" id="{3A6F5051-9F42-43E6-A69D-2FCB49FCC858}"/>
              </a:ext>
            </a:extLst>
          </p:cNvPr>
          <p:cNvSpPr txBox="1"/>
          <p:nvPr/>
        </p:nvSpPr>
        <p:spPr>
          <a:xfrm>
            <a:off x="335280" y="4593923"/>
            <a:ext cx="2489200" cy="523220"/>
          </a:xfrm>
          <a:prstGeom prst="rect">
            <a:avLst/>
          </a:prstGeom>
          <a:noFill/>
        </p:spPr>
        <p:txBody>
          <a:bodyPr wrap="square" rtlCol="0">
            <a:spAutoFit/>
          </a:bodyPr>
          <a:lstStyle/>
          <a:p>
            <a:r>
              <a:rPr lang="en-US" sz="2800" b="1">
                <a:solidFill>
                  <a:srgbClr val="002060"/>
                </a:solidFill>
                <a:latin typeface="Arial" panose="020B0604020202020204" pitchFamily="34" charset="0"/>
                <a:cs typeface="Arial" panose="020B0604020202020204" pitchFamily="34" charset="0"/>
              </a:rPr>
              <a:t>L</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ợng mưa</a:t>
            </a:r>
          </a:p>
        </p:txBody>
      </p:sp>
      <p:sp>
        <p:nvSpPr>
          <p:cNvPr id="11" name="TextBox 10">
            <a:extLst>
              <a:ext uri="{FF2B5EF4-FFF2-40B4-BE49-F238E27FC236}">
                <a16:creationId xmlns:a16="http://schemas.microsoft.com/office/drawing/2014/main" id="{EC643A4B-5D89-4BD4-AF92-4FE287F6AC1D}"/>
              </a:ext>
            </a:extLst>
          </p:cNvPr>
          <p:cNvSpPr txBox="1"/>
          <p:nvPr/>
        </p:nvSpPr>
        <p:spPr>
          <a:xfrm>
            <a:off x="-132080" y="5544847"/>
            <a:ext cx="3271520"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Gió thổi </a:t>
            </a:r>
          </a:p>
          <a:p>
            <a:pPr algn="ctr"/>
            <a:r>
              <a:rPr lang="en-US" sz="2800" b="1">
                <a:solidFill>
                  <a:srgbClr val="002060"/>
                </a:solidFill>
                <a:latin typeface="Arial" panose="020B0604020202020204" pitchFamily="34" charset="0"/>
                <a:cs typeface="Arial" panose="020B0604020202020204" pitchFamily="34" charset="0"/>
              </a:rPr>
              <a:t>th</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ờng xuyên</a:t>
            </a:r>
          </a:p>
        </p:txBody>
      </p:sp>
      <p:sp>
        <p:nvSpPr>
          <p:cNvPr id="5" name="Rectangle 4">
            <a:extLst>
              <a:ext uri="{FF2B5EF4-FFF2-40B4-BE49-F238E27FC236}">
                <a16:creationId xmlns:a16="http://schemas.microsoft.com/office/drawing/2014/main" id="{ED664B4A-19C7-4746-8F96-85ED73FA0FEF}"/>
              </a:ext>
            </a:extLst>
          </p:cNvPr>
          <p:cNvSpPr/>
          <p:nvPr/>
        </p:nvSpPr>
        <p:spPr>
          <a:xfrm>
            <a:off x="2738120" y="2948911"/>
            <a:ext cx="3571240" cy="954107"/>
          </a:xfrm>
          <a:prstGeom prst="rect">
            <a:avLst/>
          </a:prstGeom>
        </p:spPr>
        <p:txBody>
          <a:bodyPr wrap="square">
            <a:spAutoFit/>
          </a:bodyPr>
          <a:lstStyle/>
          <a:p>
            <a:r>
              <a:rPr lang="en-US" sz="2800">
                <a:solidFill>
                  <a:srgbClr val="7030A0"/>
                </a:solidFill>
                <a:latin typeface="Arial" panose="020B0604020202020204" pitchFamily="34" charset="0"/>
                <a:cs typeface="Arial" panose="020B0604020202020204" pitchFamily="34" charset="0"/>
              </a:rPr>
              <a:t>Nóng quanh năm,</a:t>
            </a:r>
          </a:p>
          <a:p>
            <a:r>
              <a:rPr lang="en-US" sz="2800">
                <a:solidFill>
                  <a:srgbClr val="7030A0"/>
                </a:solidFill>
                <a:latin typeface="Arial" panose="020B0604020202020204" pitchFamily="34" charset="0"/>
                <a:cs typeface="Arial" panose="020B0604020202020204" pitchFamily="34" charset="0"/>
              </a:rPr>
              <a:t>TB năm trên </a:t>
            </a:r>
            <a:r>
              <a:rPr lang="pt-BR" sz="2800">
                <a:solidFill>
                  <a:srgbClr val="7030A0"/>
                </a:solidFill>
                <a:latin typeface="Arial" panose="020B0604020202020204" pitchFamily="34" charset="0"/>
                <a:cs typeface="Arial" panose="020B0604020202020204" pitchFamily="34" charset="0"/>
              </a:rPr>
              <a:t>20</a:t>
            </a:r>
            <a:r>
              <a:rPr lang="pt-BR" sz="2800" baseline="30000">
                <a:solidFill>
                  <a:srgbClr val="7030A0"/>
                </a:solidFill>
                <a:latin typeface="Arial" panose="020B0604020202020204" pitchFamily="34" charset="0"/>
                <a:cs typeface="Arial" panose="020B0604020202020204" pitchFamily="34" charset="0"/>
              </a:rPr>
              <a:t>0</a:t>
            </a:r>
            <a:r>
              <a:rPr lang="pt-BR" sz="2800">
                <a:solidFill>
                  <a:srgbClr val="7030A0"/>
                </a:solidFill>
                <a:latin typeface="Arial" panose="020B0604020202020204" pitchFamily="34" charset="0"/>
                <a:cs typeface="Arial" panose="020B0604020202020204" pitchFamily="34" charset="0"/>
              </a:rPr>
              <a:t>C</a:t>
            </a:r>
            <a:endParaRPr lang="en-US" sz="2800">
              <a:solidFill>
                <a:srgbClr val="7030A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878B507-C367-4556-AE62-847D5D762232}"/>
              </a:ext>
            </a:extLst>
          </p:cNvPr>
          <p:cNvSpPr/>
          <p:nvPr/>
        </p:nvSpPr>
        <p:spPr>
          <a:xfrm>
            <a:off x="2524760" y="4340180"/>
            <a:ext cx="3571240" cy="954107"/>
          </a:xfrm>
          <a:prstGeom prst="rect">
            <a:avLst/>
          </a:prstGeom>
        </p:spPr>
        <p:txBody>
          <a:bodyPr wrap="square">
            <a:spAutoFit/>
          </a:bodyPr>
          <a:lstStyle/>
          <a:p>
            <a:pPr algn="ctr"/>
            <a:r>
              <a:rPr lang="en-US" sz="2800">
                <a:solidFill>
                  <a:srgbClr val="7030A0"/>
                </a:solidFill>
                <a:latin typeface="Arial" panose="020B0604020202020204" pitchFamily="34" charset="0"/>
                <a:cs typeface="Arial" panose="020B0604020202020204" pitchFamily="34" charset="0"/>
              </a:rPr>
              <a:t>TB năm</a:t>
            </a:r>
          </a:p>
          <a:p>
            <a:pPr algn="ctr"/>
            <a:r>
              <a:rPr lang="en-US" sz="2800">
                <a:solidFill>
                  <a:srgbClr val="7030A0"/>
                </a:solidFill>
                <a:latin typeface="Arial" panose="020B0604020202020204" pitchFamily="34" charset="0"/>
                <a:cs typeface="Arial" panose="020B0604020202020204" pitchFamily="34" charset="0"/>
              </a:rPr>
              <a:t>1000mm-2000mm</a:t>
            </a:r>
          </a:p>
        </p:txBody>
      </p:sp>
      <p:sp>
        <p:nvSpPr>
          <p:cNvPr id="13" name="Rectangle 12">
            <a:extLst>
              <a:ext uri="{FF2B5EF4-FFF2-40B4-BE49-F238E27FC236}">
                <a16:creationId xmlns:a16="http://schemas.microsoft.com/office/drawing/2014/main" id="{37DBD2D2-4090-4E25-9DC4-AB84FBFFDBEF}"/>
              </a:ext>
            </a:extLst>
          </p:cNvPr>
          <p:cNvSpPr/>
          <p:nvPr/>
        </p:nvSpPr>
        <p:spPr>
          <a:xfrm>
            <a:off x="2824480" y="5783830"/>
            <a:ext cx="3571240" cy="523220"/>
          </a:xfrm>
          <a:prstGeom prst="rect">
            <a:avLst/>
          </a:prstGeom>
        </p:spPr>
        <p:txBody>
          <a:bodyPr wrap="square">
            <a:spAutoFit/>
          </a:bodyPr>
          <a:lstStyle/>
          <a:p>
            <a:r>
              <a:rPr lang="en-US" sz="2800">
                <a:solidFill>
                  <a:srgbClr val="7030A0"/>
                </a:solidFill>
                <a:latin typeface="Arial" panose="020B0604020202020204" pitchFamily="34" charset="0"/>
                <a:cs typeface="Arial" panose="020B0604020202020204" pitchFamily="34" charset="0"/>
              </a:rPr>
              <a:t>Gió Tín phong</a:t>
            </a:r>
          </a:p>
        </p:txBody>
      </p:sp>
      <p:sp>
        <p:nvSpPr>
          <p:cNvPr id="14" name="Rectangle 13">
            <a:extLst>
              <a:ext uri="{FF2B5EF4-FFF2-40B4-BE49-F238E27FC236}">
                <a16:creationId xmlns:a16="http://schemas.microsoft.com/office/drawing/2014/main" id="{84D16D75-3FB2-4FFE-AD93-ACF12DB13708}"/>
              </a:ext>
            </a:extLst>
          </p:cNvPr>
          <p:cNvSpPr/>
          <p:nvPr/>
        </p:nvSpPr>
        <p:spPr>
          <a:xfrm>
            <a:off x="5740400" y="3020999"/>
            <a:ext cx="3571240" cy="954107"/>
          </a:xfrm>
          <a:prstGeom prst="rect">
            <a:avLst/>
          </a:prstGeom>
        </p:spPr>
        <p:txBody>
          <a:bodyPr wrap="square">
            <a:spAutoFit/>
          </a:bodyPr>
          <a:lstStyle/>
          <a:p>
            <a:pPr algn="ctr"/>
            <a:r>
              <a:rPr lang="en-US" sz="2800">
                <a:solidFill>
                  <a:srgbClr val="7030A0"/>
                </a:solidFill>
                <a:latin typeface="Arial" panose="020B0604020202020204" pitchFamily="34" charset="0"/>
                <a:cs typeface="Arial" panose="020B0604020202020204" pitchFamily="34" charset="0"/>
              </a:rPr>
              <a:t>TB năm d</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ới</a:t>
            </a:r>
          </a:p>
          <a:p>
            <a:pPr algn="ctr"/>
            <a:r>
              <a:rPr lang="en-US" sz="2800">
                <a:solidFill>
                  <a:srgbClr val="7030A0"/>
                </a:solidFill>
                <a:latin typeface="Arial" panose="020B0604020202020204" pitchFamily="34" charset="0"/>
                <a:cs typeface="Arial" panose="020B0604020202020204" pitchFamily="34" charset="0"/>
              </a:rPr>
              <a:t> </a:t>
            </a:r>
            <a:r>
              <a:rPr lang="pt-BR" sz="2800">
                <a:solidFill>
                  <a:srgbClr val="7030A0"/>
                </a:solidFill>
                <a:latin typeface="Arial" panose="020B0604020202020204" pitchFamily="34" charset="0"/>
                <a:cs typeface="Arial" panose="020B0604020202020204" pitchFamily="34" charset="0"/>
              </a:rPr>
              <a:t>20</a:t>
            </a:r>
            <a:r>
              <a:rPr lang="pt-BR" sz="2800" baseline="30000">
                <a:solidFill>
                  <a:srgbClr val="7030A0"/>
                </a:solidFill>
                <a:latin typeface="Arial" panose="020B0604020202020204" pitchFamily="34" charset="0"/>
                <a:cs typeface="Arial" panose="020B0604020202020204" pitchFamily="34" charset="0"/>
              </a:rPr>
              <a:t>0</a:t>
            </a:r>
            <a:r>
              <a:rPr lang="pt-BR" sz="2800">
                <a:solidFill>
                  <a:srgbClr val="7030A0"/>
                </a:solidFill>
                <a:latin typeface="Arial" panose="020B0604020202020204" pitchFamily="34" charset="0"/>
                <a:cs typeface="Arial" panose="020B0604020202020204" pitchFamily="34" charset="0"/>
              </a:rPr>
              <a:t>C</a:t>
            </a:r>
            <a:endParaRPr lang="en-US" sz="2800">
              <a:solidFill>
                <a:srgbClr val="7030A0"/>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10822D66-F66D-4DBA-84B7-E5C9A67054C1}"/>
              </a:ext>
            </a:extLst>
          </p:cNvPr>
          <p:cNvSpPr/>
          <p:nvPr/>
        </p:nvSpPr>
        <p:spPr>
          <a:xfrm>
            <a:off x="5857240" y="4300050"/>
            <a:ext cx="3571240" cy="954107"/>
          </a:xfrm>
          <a:prstGeom prst="rect">
            <a:avLst/>
          </a:prstGeom>
        </p:spPr>
        <p:txBody>
          <a:bodyPr wrap="square">
            <a:spAutoFit/>
          </a:bodyPr>
          <a:lstStyle/>
          <a:p>
            <a:pPr algn="ctr"/>
            <a:r>
              <a:rPr lang="en-US" sz="2800">
                <a:solidFill>
                  <a:srgbClr val="7030A0"/>
                </a:solidFill>
                <a:latin typeface="Arial" panose="020B0604020202020204" pitchFamily="34" charset="0"/>
                <a:cs typeface="Arial" panose="020B0604020202020204" pitchFamily="34" charset="0"/>
              </a:rPr>
              <a:t> TB năm</a:t>
            </a:r>
          </a:p>
          <a:p>
            <a:pPr algn="ctr"/>
            <a:r>
              <a:rPr lang="en-US" sz="2800">
                <a:solidFill>
                  <a:srgbClr val="7030A0"/>
                </a:solidFill>
                <a:latin typeface="Arial" panose="020B0604020202020204" pitchFamily="34" charset="0"/>
                <a:cs typeface="Arial" panose="020B0604020202020204" pitchFamily="34" charset="0"/>
              </a:rPr>
              <a:t>500mm-1000mm</a:t>
            </a:r>
          </a:p>
        </p:txBody>
      </p:sp>
      <p:sp>
        <p:nvSpPr>
          <p:cNvPr id="16" name="Rectangle 15">
            <a:extLst>
              <a:ext uri="{FF2B5EF4-FFF2-40B4-BE49-F238E27FC236}">
                <a16:creationId xmlns:a16="http://schemas.microsoft.com/office/drawing/2014/main" id="{6123C7A6-7FA6-431D-84F7-51F635D8309A}"/>
              </a:ext>
            </a:extLst>
          </p:cNvPr>
          <p:cNvSpPr/>
          <p:nvPr/>
        </p:nvSpPr>
        <p:spPr>
          <a:xfrm>
            <a:off x="6187440" y="5734432"/>
            <a:ext cx="3571240" cy="523220"/>
          </a:xfrm>
          <a:prstGeom prst="rect">
            <a:avLst/>
          </a:prstGeom>
        </p:spPr>
        <p:txBody>
          <a:bodyPr wrap="square">
            <a:spAutoFit/>
          </a:bodyPr>
          <a:lstStyle/>
          <a:p>
            <a:r>
              <a:rPr lang="en-US" sz="2800">
                <a:solidFill>
                  <a:srgbClr val="7030A0"/>
                </a:solidFill>
                <a:latin typeface="Arial" panose="020B0604020202020204" pitchFamily="34" charset="0"/>
                <a:cs typeface="Arial" panose="020B0604020202020204" pitchFamily="34" charset="0"/>
              </a:rPr>
              <a:t>Gió Tây ôn đới</a:t>
            </a:r>
          </a:p>
        </p:txBody>
      </p:sp>
      <p:sp>
        <p:nvSpPr>
          <p:cNvPr id="17" name="Rectangle 16">
            <a:extLst>
              <a:ext uri="{FF2B5EF4-FFF2-40B4-BE49-F238E27FC236}">
                <a16:creationId xmlns:a16="http://schemas.microsoft.com/office/drawing/2014/main" id="{C7F84326-4B13-4B1F-B22C-D2C2DB231091}"/>
              </a:ext>
            </a:extLst>
          </p:cNvPr>
          <p:cNvSpPr/>
          <p:nvPr/>
        </p:nvSpPr>
        <p:spPr>
          <a:xfrm>
            <a:off x="8858152" y="2980869"/>
            <a:ext cx="3571240" cy="954107"/>
          </a:xfrm>
          <a:prstGeom prst="rect">
            <a:avLst/>
          </a:prstGeom>
        </p:spPr>
        <p:txBody>
          <a:bodyPr wrap="square">
            <a:spAutoFit/>
          </a:bodyPr>
          <a:lstStyle/>
          <a:p>
            <a:pPr algn="ctr"/>
            <a:r>
              <a:rPr lang="en-US" sz="2800">
                <a:solidFill>
                  <a:srgbClr val="7030A0"/>
                </a:solidFill>
                <a:latin typeface="Arial" panose="020B0604020202020204" pitchFamily="34" charset="0"/>
                <a:cs typeface="Arial" panose="020B0604020202020204" pitchFamily="34" charset="0"/>
              </a:rPr>
              <a:t>TB năm d</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ới </a:t>
            </a:r>
          </a:p>
          <a:p>
            <a:pPr algn="ctr"/>
            <a:r>
              <a:rPr lang="pt-BR" sz="2800">
                <a:solidFill>
                  <a:srgbClr val="7030A0"/>
                </a:solidFill>
                <a:latin typeface="Arial" panose="020B0604020202020204" pitchFamily="34" charset="0"/>
                <a:cs typeface="Arial" panose="020B0604020202020204" pitchFamily="34" charset="0"/>
              </a:rPr>
              <a:t>10</a:t>
            </a:r>
            <a:r>
              <a:rPr lang="pt-BR" sz="2800" baseline="30000">
                <a:solidFill>
                  <a:srgbClr val="7030A0"/>
                </a:solidFill>
                <a:latin typeface="Arial" panose="020B0604020202020204" pitchFamily="34" charset="0"/>
                <a:cs typeface="Arial" panose="020B0604020202020204" pitchFamily="34" charset="0"/>
              </a:rPr>
              <a:t>0</a:t>
            </a:r>
            <a:r>
              <a:rPr lang="pt-BR" sz="2800">
                <a:solidFill>
                  <a:srgbClr val="7030A0"/>
                </a:solidFill>
                <a:latin typeface="Arial" panose="020B0604020202020204" pitchFamily="34" charset="0"/>
                <a:cs typeface="Arial" panose="020B0604020202020204" pitchFamily="34" charset="0"/>
              </a:rPr>
              <a:t>C</a:t>
            </a:r>
            <a:endParaRPr lang="en-US" sz="2800">
              <a:solidFill>
                <a:srgbClr val="7030A0"/>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DE0B6B3-F60B-4674-9C34-6006E1EA418A}"/>
              </a:ext>
            </a:extLst>
          </p:cNvPr>
          <p:cNvSpPr/>
          <p:nvPr/>
        </p:nvSpPr>
        <p:spPr>
          <a:xfrm>
            <a:off x="8858152" y="4280440"/>
            <a:ext cx="3571240" cy="954107"/>
          </a:xfrm>
          <a:prstGeom prst="rect">
            <a:avLst/>
          </a:prstGeom>
        </p:spPr>
        <p:txBody>
          <a:bodyPr wrap="square">
            <a:spAutoFit/>
          </a:bodyPr>
          <a:lstStyle/>
          <a:p>
            <a:pPr algn="ctr"/>
            <a:r>
              <a:rPr lang="en-US" sz="2800">
                <a:solidFill>
                  <a:srgbClr val="7030A0"/>
                </a:solidFill>
                <a:latin typeface="Arial" panose="020B0604020202020204" pitchFamily="34" charset="0"/>
                <a:cs typeface="Arial" panose="020B0604020202020204" pitchFamily="34" charset="0"/>
              </a:rPr>
              <a:t> TB năm</a:t>
            </a:r>
          </a:p>
          <a:p>
            <a:pPr algn="ctr"/>
            <a:r>
              <a:rPr lang="en-US" sz="2800">
                <a:solidFill>
                  <a:srgbClr val="7030A0"/>
                </a:solidFill>
                <a:latin typeface="Arial" panose="020B0604020202020204" pitchFamily="34" charset="0"/>
                <a:cs typeface="Arial" panose="020B0604020202020204" pitchFamily="34" charset="0"/>
              </a:rPr>
              <a:t>d</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ới 500 mm</a:t>
            </a:r>
          </a:p>
        </p:txBody>
      </p:sp>
      <p:sp>
        <p:nvSpPr>
          <p:cNvPr id="19" name="Rectangle 18">
            <a:extLst>
              <a:ext uri="{FF2B5EF4-FFF2-40B4-BE49-F238E27FC236}">
                <a16:creationId xmlns:a16="http://schemas.microsoft.com/office/drawing/2014/main" id="{0460B549-34BA-4C91-B566-F8D9ABE20432}"/>
              </a:ext>
            </a:extLst>
          </p:cNvPr>
          <p:cNvSpPr/>
          <p:nvPr/>
        </p:nvSpPr>
        <p:spPr>
          <a:xfrm>
            <a:off x="9113521" y="5747530"/>
            <a:ext cx="3571240" cy="523220"/>
          </a:xfrm>
          <a:prstGeom prst="rect">
            <a:avLst/>
          </a:prstGeom>
        </p:spPr>
        <p:txBody>
          <a:bodyPr wrap="square">
            <a:spAutoFit/>
          </a:bodyPr>
          <a:lstStyle/>
          <a:p>
            <a:r>
              <a:rPr lang="en-US" sz="2800">
                <a:solidFill>
                  <a:srgbClr val="7030A0"/>
                </a:solidFill>
                <a:latin typeface="Arial" panose="020B0604020202020204" pitchFamily="34" charset="0"/>
                <a:cs typeface="Arial" panose="020B0604020202020204" pitchFamily="34" charset="0"/>
              </a:rPr>
              <a:t>Gió Đông cực</a:t>
            </a:r>
          </a:p>
        </p:txBody>
      </p:sp>
      <p:sp>
        <p:nvSpPr>
          <p:cNvPr id="21" name="Rectangle: Rounded Corners 20">
            <a:extLst>
              <a:ext uri="{FF2B5EF4-FFF2-40B4-BE49-F238E27FC236}">
                <a16:creationId xmlns:a16="http://schemas.microsoft.com/office/drawing/2014/main" id="{C4679195-991E-4AFF-B2FC-9E16ED05ED70}"/>
              </a:ext>
            </a:extLst>
          </p:cNvPr>
          <p:cNvSpPr/>
          <p:nvPr/>
        </p:nvSpPr>
        <p:spPr>
          <a:xfrm>
            <a:off x="3499593" y="991117"/>
            <a:ext cx="5877570" cy="800213"/>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06C6DF5-B485-446B-9955-54FE4E4AB3D5}"/>
              </a:ext>
            </a:extLst>
          </p:cNvPr>
          <p:cNvSpPr txBox="1"/>
          <p:nvPr/>
        </p:nvSpPr>
        <p:spPr>
          <a:xfrm>
            <a:off x="3499593" y="1045538"/>
            <a:ext cx="5908392" cy="984885"/>
          </a:xfrm>
          <a:prstGeom prst="rect">
            <a:avLst/>
          </a:prstGeom>
          <a:noFill/>
        </p:spPr>
        <p:txBody>
          <a:bodyPr wrap="square" rtlCol="0">
            <a:spAutoFit/>
          </a:bodyPr>
          <a:lstStyle/>
          <a:p>
            <a:r>
              <a:rPr lang="vi-VN" altLang="en-US" sz="4000" b="1">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4000" b="1">
                <a:solidFill>
                  <a:srgbClr val="00B050"/>
                </a:solidFill>
                <a:latin typeface="Cambria" panose="02040503050406030204" pitchFamily="18" charset="0"/>
                <a:ea typeface="Cambria" panose="02040503050406030204" pitchFamily="18" charset="0"/>
                <a:cs typeface="Cambria" panose="02040503050406030204" pitchFamily="18" charset="0"/>
              </a:rPr>
              <a:t>TRÍ NHỚ SIÊU PHÀM</a:t>
            </a:r>
            <a:r>
              <a:rPr lang="vi-VN" altLang="en-US" sz="4000" b="1">
                <a:solidFill>
                  <a:srgbClr val="00B050"/>
                </a:solidFill>
                <a:latin typeface="Cambria" panose="02040503050406030204" pitchFamily="18" charset="0"/>
                <a:ea typeface="Cambria" panose="02040503050406030204" pitchFamily="18" charset="0"/>
                <a:cs typeface="Cambria" panose="02040503050406030204" pitchFamily="18" charset="0"/>
              </a:rPr>
              <a:t>”</a:t>
            </a:r>
            <a:endParaRPr lang="en-US" altLang="en-US" sz="4000">
              <a:solidFill>
                <a:srgbClr val="00B050"/>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236615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17" grpId="0"/>
      <p:bldP spid="18" grpId="0"/>
      <p:bldP spid="19"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92FAAC9D-5701-465F-BA7D-E5B9B609ED97}"/>
              </a:ext>
            </a:extLst>
          </p:cNvPr>
          <p:cNvSpPr/>
          <p:nvPr/>
        </p:nvSpPr>
        <p:spPr>
          <a:xfrm>
            <a:off x="110076" y="27240"/>
            <a:ext cx="739611" cy="748960"/>
          </a:xfrm>
          <a:prstGeom prst="flowChartConnector">
            <a:avLst/>
          </a:prstGeom>
          <a:solidFill>
            <a:srgbClr val="7030A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3</a:t>
            </a:r>
            <a:endParaRPr lang="en-US" sz="4795" b="1" dirty="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BE2E8F53-C81C-46CF-9853-7E921C303022}"/>
              </a:ext>
            </a:extLst>
          </p:cNvPr>
          <p:cNvSpPr/>
          <p:nvPr/>
        </p:nvSpPr>
        <p:spPr>
          <a:xfrm>
            <a:off x="992270" y="71920"/>
            <a:ext cx="4930352" cy="659600"/>
          </a:xfrm>
          <a:prstGeom prst="roundRect">
            <a:avLst/>
          </a:prstGeom>
          <a:solidFill>
            <a:srgbClr val="7030A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Biến đổi khí hậu</a:t>
            </a:r>
            <a:endParaRPr lang="en-US" sz="3996"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2ECD809-DD50-438D-A4A8-7842573E7383}"/>
              </a:ext>
            </a:extLst>
          </p:cNvPr>
          <p:cNvPicPr>
            <a:picLocks noChangeAspect="1"/>
          </p:cNvPicPr>
          <p:nvPr/>
        </p:nvPicPr>
        <p:blipFill rotWithShape="1">
          <a:blip r:embed="rId3"/>
          <a:srcRect l="15249" t="22446" r="33167" b="17333"/>
          <a:stretch/>
        </p:blipFill>
        <p:spPr>
          <a:xfrm>
            <a:off x="1165944" y="1107440"/>
            <a:ext cx="3873413" cy="2510922"/>
          </a:xfrm>
          <a:prstGeom prst="rect">
            <a:avLst/>
          </a:prstGeom>
        </p:spPr>
      </p:pic>
      <p:pic>
        <p:nvPicPr>
          <p:cNvPr id="8" name="Picture 7">
            <a:extLst>
              <a:ext uri="{FF2B5EF4-FFF2-40B4-BE49-F238E27FC236}">
                <a16:creationId xmlns:a16="http://schemas.microsoft.com/office/drawing/2014/main" id="{55C8C606-C07F-47F4-B8D8-F60EB6BB3F6E}"/>
              </a:ext>
            </a:extLst>
          </p:cNvPr>
          <p:cNvPicPr>
            <a:picLocks noChangeAspect="1"/>
          </p:cNvPicPr>
          <p:nvPr/>
        </p:nvPicPr>
        <p:blipFill rotWithShape="1">
          <a:blip r:embed="rId4"/>
          <a:srcRect l="15250" t="23067" r="33000" b="15110"/>
          <a:stretch/>
        </p:blipFill>
        <p:spPr>
          <a:xfrm>
            <a:off x="6715760" y="1107440"/>
            <a:ext cx="3873414" cy="2510922"/>
          </a:xfrm>
          <a:prstGeom prst="rect">
            <a:avLst/>
          </a:prstGeom>
        </p:spPr>
      </p:pic>
      <p:pic>
        <p:nvPicPr>
          <p:cNvPr id="9" name="Picture 8">
            <a:extLst>
              <a:ext uri="{FF2B5EF4-FFF2-40B4-BE49-F238E27FC236}">
                <a16:creationId xmlns:a16="http://schemas.microsoft.com/office/drawing/2014/main" id="{463FA6F9-6A16-479B-A14E-3EFDFA1AF687}"/>
              </a:ext>
            </a:extLst>
          </p:cNvPr>
          <p:cNvPicPr>
            <a:picLocks noChangeAspect="1"/>
          </p:cNvPicPr>
          <p:nvPr/>
        </p:nvPicPr>
        <p:blipFill rotWithShape="1">
          <a:blip r:embed="rId5"/>
          <a:srcRect l="15668" t="28593" r="33000" b="16859"/>
          <a:stretch/>
        </p:blipFill>
        <p:spPr>
          <a:xfrm>
            <a:off x="1165945" y="4183331"/>
            <a:ext cx="3873413" cy="2315258"/>
          </a:xfrm>
          <a:prstGeom prst="rect">
            <a:avLst/>
          </a:prstGeom>
        </p:spPr>
      </p:pic>
      <p:pic>
        <p:nvPicPr>
          <p:cNvPr id="10" name="Picture 9">
            <a:extLst>
              <a:ext uri="{FF2B5EF4-FFF2-40B4-BE49-F238E27FC236}">
                <a16:creationId xmlns:a16="http://schemas.microsoft.com/office/drawing/2014/main" id="{C20F4D72-0F9D-4285-99D9-3D939BE6E3FD}"/>
              </a:ext>
            </a:extLst>
          </p:cNvPr>
          <p:cNvPicPr>
            <a:picLocks noChangeAspect="1"/>
          </p:cNvPicPr>
          <p:nvPr/>
        </p:nvPicPr>
        <p:blipFill rotWithShape="1">
          <a:blip r:embed="rId6"/>
          <a:srcRect l="15250" t="27258" r="33333" b="18816"/>
          <a:stretch/>
        </p:blipFill>
        <p:spPr>
          <a:xfrm>
            <a:off x="6817360" y="4183331"/>
            <a:ext cx="3873414" cy="2285126"/>
          </a:xfrm>
          <a:prstGeom prst="rect">
            <a:avLst/>
          </a:prstGeom>
        </p:spPr>
      </p:pic>
      <p:sp>
        <p:nvSpPr>
          <p:cNvPr id="11" name="TextBox 10">
            <a:extLst>
              <a:ext uri="{FF2B5EF4-FFF2-40B4-BE49-F238E27FC236}">
                <a16:creationId xmlns:a16="http://schemas.microsoft.com/office/drawing/2014/main" id="{8833AAF1-8071-494F-9C59-00E5278D3DC9}"/>
              </a:ext>
            </a:extLst>
          </p:cNvPr>
          <p:cNvSpPr txBox="1"/>
          <p:nvPr/>
        </p:nvSpPr>
        <p:spPr>
          <a:xfrm>
            <a:off x="1520739" y="3728720"/>
            <a:ext cx="3873413" cy="369332"/>
          </a:xfrm>
          <a:prstGeom prst="rect">
            <a:avLst/>
          </a:prstGeom>
          <a:noFill/>
        </p:spPr>
        <p:txBody>
          <a:bodyPr wrap="square" rtlCol="0">
            <a:spAutoFit/>
          </a:bodyPr>
          <a:lstStyle/>
          <a:p>
            <a:r>
              <a:rPr lang="en-US" b="1">
                <a:solidFill>
                  <a:srgbClr val="0070C0"/>
                </a:solidFill>
                <a:latin typeface="Arial" panose="020B0604020202020204" pitchFamily="34" charset="0"/>
                <a:cs typeface="Arial" panose="020B0604020202020204" pitchFamily="34" charset="0"/>
              </a:rPr>
              <a:t>Dãy núi An-p</a:t>
            </a:r>
            <a:r>
              <a:rPr lang="vi-VN" b="1">
                <a:solidFill>
                  <a:srgbClr val="0070C0"/>
                </a:solidFill>
                <a:latin typeface="Arial" panose="020B0604020202020204" pitchFamily="34" charset="0"/>
                <a:cs typeface="Arial" panose="020B0604020202020204" pitchFamily="34" charset="0"/>
              </a:rPr>
              <a:t>ơ</a:t>
            </a:r>
            <a:r>
              <a:rPr lang="en-US" b="1">
                <a:solidFill>
                  <a:srgbClr val="0070C0"/>
                </a:solidFill>
                <a:latin typeface="Arial" panose="020B0604020202020204" pitchFamily="34" charset="0"/>
                <a:cs typeface="Arial" panose="020B0604020202020204" pitchFamily="34" charset="0"/>
              </a:rPr>
              <a:t> năm 1960</a:t>
            </a:r>
          </a:p>
        </p:txBody>
      </p:sp>
      <p:sp>
        <p:nvSpPr>
          <p:cNvPr id="12" name="TextBox 11">
            <a:extLst>
              <a:ext uri="{FF2B5EF4-FFF2-40B4-BE49-F238E27FC236}">
                <a16:creationId xmlns:a16="http://schemas.microsoft.com/office/drawing/2014/main" id="{1FD8E15F-BF10-4119-83C0-31152BFE4409}"/>
              </a:ext>
            </a:extLst>
          </p:cNvPr>
          <p:cNvSpPr txBox="1"/>
          <p:nvPr/>
        </p:nvSpPr>
        <p:spPr>
          <a:xfrm>
            <a:off x="7210339" y="3719962"/>
            <a:ext cx="3873413" cy="369332"/>
          </a:xfrm>
          <a:prstGeom prst="rect">
            <a:avLst/>
          </a:prstGeom>
          <a:noFill/>
        </p:spPr>
        <p:txBody>
          <a:bodyPr wrap="square" rtlCol="0">
            <a:spAutoFit/>
          </a:bodyPr>
          <a:lstStyle/>
          <a:p>
            <a:r>
              <a:rPr lang="en-US" b="1">
                <a:solidFill>
                  <a:srgbClr val="0070C0"/>
                </a:solidFill>
                <a:latin typeface="Arial" panose="020B0604020202020204" pitchFamily="34" charset="0"/>
                <a:cs typeface="Arial" panose="020B0604020202020204" pitchFamily="34" charset="0"/>
              </a:rPr>
              <a:t>Dãy núi An-p</a:t>
            </a:r>
            <a:r>
              <a:rPr lang="vi-VN" b="1">
                <a:solidFill>
                  <a:srgbClr val="0070C0"/>
                </a:solidFill>
                <a:latin typeface="Arial" panose="020B0604020202020204" pitchFamily="34" charset="0"/>
                <a:cs typeface="Arial" panose="020B0604020202020204" pitchFamily="34" charset="0"/>
              </a:rPr>
              <a:t>ơ</a:t>
            </a:r>
            <a:r>
              <a:rPr lang="en-US" b="1">
                <a:solidFill>
                  <a:srgbClr val="0070C0"/>
                </a:solidFill>
                <a:latin typeface="Arial" panose="020B0604020202020204" pitchFamily="34" charset="0"/>
                <a:cs typeface="Arial" panose="020B0604020202020204" pitchFamily="34" charset="0"/>
              </a:rPr>
              <a:t> năm 2005</a:t>
            </a:r>
          </a:p>
        </p:txBody>
      </p:sp>
      <p:sp>
        <p:nvSpPr>
          <p:cNvPr id="13" name="TextBox 12">
            <a:extLst>
              <a:ext uri="{FF2B5EF4-FFF2-40B4-BE49-F238E27FC236}">
                <a16:creationId xmlns:a16="http://schemas.microsoft.com/office/drawing/2014/main" id="{A0091ABE-FFE9-42E0-9363-9275FB77DF6C}"/>
              </a:ext>
            </a:extLst>
          </p:cNvPr>
          <p:cNvSpPr txBox="1"/>
          <p:nvPr/>
        </p:nvSpPr>
        <p:spPr>
          <a:xfrm>
            <a:off x="632966" y="6480975"/>
            <a:ext cx="5418840" cy="400110"/>
          </a:xfrm>
          <a:prstGeom prst="rect">
            <a:avLst/>
          </a:prstGeom>
          <a:noFill/>
        </p:spPr>
        <p:txBody>
          <a:bodyPr wrap="square" rtlCol="0">
            <a:spAutoFit/>
          </a:bodyPr>
          <a:lstStyle/>
          <a:p>
            <a:r>
              <a:rPr lang="vi-VN" b="1">
                <a:solidFill>
                  <a:srgbClr val="0070C0"/>
                </a:solidFill>
              </a:rPr>
              <a:t>Sông băng Muir Glacier</a:t>
            </a:r>
            <a:r>
              <a:rPr lang="en-US" b="1">
                <a:solidFill>
                  <a:srgbClr val="0070C0"/>
                </a:solidFill>
              </a:rPr>
              <a:t> </a:t>
            </a:r>
            <a:r>
              <a:rPr lang="en-US"/>
              <a:t> </a:t>
            </a:r>
            <a:r>
              <a:rPr lang="en-US" sz="2000" b="1">
                <a:solidFill>
                  <a:srgbClr val="0070C0"/>
                </a:solidFill>
                <a:latin typeface="Arial" panose="020B0604020202020204" pitchFamily="34" charset="0"/>
                <a:cs typeface="Arial" panose="020B0604020202020204" pitchFamily="34" charset="0"/>
              </a:rPr>
              <a:t>ở Alaska</a:t>
            </a:r>
            <a:r>
              <a:rPr lang="vi-VN" sz="2000" b="1">
                <a:solidFill>
                  <a:srgbClr val="0070C0"/>
                </a:solidFill>
                <a:latin typeface="Arial" panose="020B0604020202020204" pitchFamily="34" charset="0"/>
                <a:cs typeface="Arial" panose="020B0604020202020204" pitchFamily="34" charset="0"/>
              </a:rPr>
              <a:t> </a:t>
            </a:r>
            <a:r>
              <a:rPr lang="en-US" sz="2000" b="1">
                <a:solidFill>
                  <a:srgbClr val="0070C0"/>
                </a:solidFill>
                <a:latin typeface="Arial" panose="020B0604020202020204" pitchFamily="34" charset="0"/>
                <a:cs typeface="Arial" panose="020B0604020202020204" pitchFamily="34" charset="0"/>
              </a:rPr>
              <a:t>cuối </a:t>
            </a:r>
            <a:r>
              <a:rPr lang="en-US" b="1">
                <a:solidFill>
                  <a:srgbClr val="0070C0"/>
                </a:solidFill>
              </a:rPr>
              <a:t>TK 19</a:t>
            </a:r>
            <a:endParaRPr lang="en-US" b="1">
              <a:solidFill>
                <a:srgbClr val="0070C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9E671CF-0E74-422A-AA89-604497E8E420}"/>
              </a:ext>
            </a:extLst>
          </p:cNvPr>
          <p:cNvSpPr txBox="1"/>
          <p:nvPr/>
        </p:nvSpPr>
        <p:spPr>
          <a:xfrm>
            <a:off x="6946984" y="6457322"/>
            <a:ext cx="4604935" cy="369332"/>
          </a:xfrm>
          <a:prstGeom prst="rect">
            <a:avLst/>
          </a:prstGeom>
          <a:noFill/>
        </p:spPr>
        <p:txBody>
          <a:bodyPr wrap="square" rtlCol="0">
            <a:spAutoFit/>
          </a:bodyPr>
          <a:lstStyle/>
          <a:p>
            <a:r>
              <a:rPr lang="vi-VN" b="1">
                <a:solidFill>
                  <a:srgbClr val="0070C0"/>
                </a:solidFill>
              </a:rPr>
              <a:t>Sông băng Muir Glacier </a:t>
            </a:r>
            <a:r>
              <a:rPr lang="en-US" b="1">
                <a:solidFill>
                  <a:srgbClr val="0070C0"/>
                </a:solidFill>
              </a:rPr>
              <a:t>năm 2005</a:t>
            </a:r>
            <a:endParaRPr lang="en-US" b="1">
              <a:solidFill>
                <a:srgbClr val="0070C0"/>
              </a:solidFill>
              <a:latin typeface="Arial" panose="020B0604020202020204" pitchFamily="34" charset="0"/>
              <a:cs typeface="Arial" panose="020B0604020202020204" pitchFamily="34" charset="0"/>
            </a:endParaRPr>
          </a:p>
        </p:txBody>
      </p:sp>
      <p:pic>
        <p:nvPicPr>
          <p:cNvPr id="24" name="Picture 11" descr="book9">
            <a:extLst>
              <a:ext uri="{FF2B5EF4-FFF2-40B4-BE49-F238E27FC236}">
                <a16:creationId xmlns:a16="http://schemas.microsoft.com/office/drawing/2014/main" id="{AA35FA3F-7A57-4C70-B119-51173067F33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0715" y="1339610"/>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Google Shape;147;p19">
            <a:extLst>
              <a:ext uri="{FF2B5EF4-FFF2-40B4-BE49-F238E27FC236}">
                <a16:creationId xmlns:a16="http://schemas.microsoft.com/office/drawing/2014/main" id="{FDC5478E-A10D-466D-9323-EDAF8E6EC039}"/>
              </a:ext>
            </a:extLst>
          </p:cNvPr>
          <p:cNvSpPr txBox="1"/>
          <p:nvPr/>
        </p:nvSpPr>
        <p:spPr>
          <a:xfrm>
            <a:off x="563879" y="1702388"/>
            <a:ext cx="11646856" cy="830400"/>
          </a:xfrm>
          <a:prstGeom prst="rect">
            <a:avLst/>
          </a:prstGeom>
          <a:noFill/>
          <a:ln>
            <a:noFill/>
          </a:ln>
        </p:spPr>
        <p:txBody>
          <a:bodyPr spcFirstLastPara="1" wrap="square" lIns="91425" tIns="45700" rIns="91425" bIns="45700" anchor="t" anchorCtr="0">
            <a:noAutofit/>
          </a:bodyPr>
          <a:lstStyle/>
          <a:p>
            <a:r>
              <a:rPr lang="en-US" sz="5400">
                <a:solidFill>
                  <a:srgbClr val="0070C0"/>
                </a:solidFill>
                <a:latin typeface="Arial" panose="020B0604020202020204" pitchFamily="34" charset="0"/>
                <a:cs typeface="Arial" panose="020B0604020202020204" pitchFamily="34" charset="0"/>
              </a:rPr>
              <a:t>- Biến đổi khí hậu là sự thay đổi của khí hậu trong một khoảng thời gian dài do tác động của các điều kiện tự nhiên và hoạt động của con người.</a:t>
            </a:r>
            <a:endParaRPr lang="en-US" sz="600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4400">
              <a:solidFill>
                <a:schemeClr val="accent5">
                  <a:lumMod val="75000"/>
                </a:schemeClr>
              </a:solidFill>
              <a:latin typeface="Arial" panose="020B0604020202020204" pitchFamily="34" charset="0"/>
              <a:cs typeface="Arial" panose="020B0604020202020204" pitchFamily="34" charset="0"/>
            </a:endParaRPr>
          </a:p>
        </p:txBody>
      </p:sp>
      <p:sp>
        <p:nvSpPr>
          <p:cNvPr id="26" name="Cloud 25">
            <a:extLst>
              <a:ext uri="{FF2B5EF4-FFF2-40B4-BE49-F238E27FC236}">
                <a16:creationId xmlns:a16="http://schemas.microsoft.com/office/drawing/2014/main" id="{9AE471DE-9372-44E3-BAA6-5814521D8D37}"/>
              </a:ext>
            </a:extLst>
          </p:cNvPr>
          <p:cNvSpPr/>
          <p:nvPr/>
        </p:nvSpPr>
        <p:spPr>
          <a:xfrm>
            <a:off x="3690310" y="2075217"/>
            <a:ext cx="5680426" cy="3468786"/>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B8018FB-71A7-454A-905B-F8FB718EB569}"/>
              </a:ext>
            </a:extLst>
          </p:cNvPr>
          <p:cNvSpPr txBox="1"/>
          <p:nvPr/>
        </p:nvSpPr>
        <p:spPr>
          <a:xfrm>
            <a:off x="4243649" y="3159076"/>
            <a:ext cx="4670532" cy="1446550"/>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Biến đổi khí hậu là gì?</a:t>
            </a:r>
          </a:p>
        </p:txBody>
      </p:sp>
    </p:spTree>
    <p:extLst>
      <p:ext uri="{BB962C8B-B14F-4D97-AF65-F5344CB8AC3E}">
        <p14:creationId xmlns:p14="http://schemas.microsoft.com/office/powerpoint/2010/main" val="7600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fltVal val="0"/>
                                          </p:val>
                                        </p:tav>
                                        <p:tav tm="100000">
                                          <p:val>
                                            <p:strVal val="#ppt_h"/>
                                          </p:val>
                                        </p:tav>
                                      </p:tavLst>
                                    </p:anim>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26"/>
                                        </p:tgtEl>
                                      </p:cBhvr>
                                    </p:animEffect>
                                    <p:set>
                                      <p:cBhvr>
                                        <p:cTn id="85" dur="1" fill="hold">
                                          <p:stCondLst>
                                            <p:cond delay="499"/>
                                          </p:stCondLst>
                                        </p:cTn>
                                        <p:tgtEl>
                                          <p:spTgt spid="26"/>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par>
                                <p:cTn id="89" presetID="22" presetClass="entr" presetSubtype="8" fill="hold"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left)">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left)">
                                      <p:cBhvr>
                                        <p:cTn id="9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p:bldP spid="11" grpId="1"/>
      <p:bldP spid="12" grpId="0"/>
      <p:bldP spid="12" grpId="1"/>
      <p:bldP spid="13" grpId="0"/>
      <p:bldP spid="13" grpId="1"/>
      <p:bldP spid="15" grpId="0"/>
      <p:bldP spid="15" grpId="1"/>
      <p:bldP spid="25" grpId="0"/>
      <p:bldP spid="26" grpId="0" animBg="1"/>
      <p:bldP spid="26" grpId="1" animBg="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434C2D46-CFC4-4B6B-AC00-A7E5A7E1D5C9}"/>
              </a:ext>
            </a:extLst>
          </p:cNvPr>
          <p:cNvSpPr/>
          <p:nvPr/>
        </p:nvSpPr>
        <p:spPr>
          <a:xfrm>
            <a:off x="1753827" y="5437474"/>
            <a:ext cx="7000240" cy="1299382"/>
          </a:xfrm>
          <a:prstGeom prst="wedgeRoundRectCallout">
            <a:avLst>
              <a:gd name="adj1" fmla="val 36061"/>
              <a:gd name="adj2" fmla="val -97937"/>
              <a:gd name="adj3" fmla="val 16667"/>
            </a:avLst>
          </a:prstGeom>
          <a:pattFill prst="pct25">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Biến</a:t>
            </a:r>
          </a:p>
        </p:txBody>
      </p:sp>
      <p:sp>
        <p:nvSpPr>
          <p:cNvPr id="11" name="TextBox 10">
            <a:extLst>
              <a:ext uri="{FF2B5EF4-FFF2-40B4-BE49-F238E27FC236}">
                <a16:creationId xmlns:a16="http://schemas.microsoft.com/office/drawing/2014/main" id="{9FCFF708-718B-4B5A-868B-F5A5B2775190}"/>
              </a:ext>
            </a:extLst>
          </p:cNvPr>
          <p:cNvSpPr txBox="1"/>
          <p:nvPr/>
        </p:nvSpPr>
        <p:spPr>
          <a:xfrm>
            <a:off x="2184836" y="5515408"/>
            <a:ext cx="6275837" cy="1077218"/>
          </a:xfrm>
          <a:prstGeom prst="rect">
            <a:avLst/>
          </a:prstGeom>
          <a:noFill/>
        </p:spPr>
        <p:txBody>
          <a:bodyPr wrap="square" rtlCol="0">
            <a:spAutoFit/>
          </a:bodyPr>
          <a:lstStyle/>
          <a:p>
            <a:pPr algn="ctr"/>
            <a:r>
              <a:rPr lang="en-US" sz="3200" b="1">
                <a:solidFill>
                  <a:srgbClr val="FF0000"/>
                </a:solidFill>
                <a:latin typeface="Arial" panose="020B0604020202020204" pitchFamily="34" charset="0"/>
                <a:cs typeface="Arial" panose="020B0604020202020204" pitchFamily="34" charset="0"/>
              </a:rPr>
              <a:t>Em hãy nêu một số biểu hiện của biến đổi khí hậu?</a:t>
            </a:r>
          </a:p>
        </p:txBody>
      </p:sp>
      <p:sp>
        <p:nvSpPr>
          <p:cNvPr id="12" name="Rectangle 11">
            <a:extLst>
              <a:ext uri="{FF2B5EF4-FFF2-40B4-BE49-F238E27FC236}">
                <a16:creationId xmlns:a16="http://schemas.microsoft.com/office/drawing/2014/main" id="{8C8E3757-1E7C-427D-BD9C-AE6C8615AA1C}"/>
              </a:ext>
            </a:extLst>
          </p:cNvPr>
          <p:cNvSpPr/>
          <p:nvPr/>
        </p:nvSpPr>
        <p:spPr>
          <a:xfrm>
            <a:off x="88902" y="108634"/>
            <a:ext cx="7045546" cy="7066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18217B1-81CC-4D7D-8FA9-CFEDE41F40B9}"/>
              </a:ext>
            </a:extLst>
          </p:cNvPr>
          <p:cNvSpPr txBox="1"/>
          <p:nvPr/>
        </p:nvSpPr>
        <p:spPr>
          <a:xfrm>
            <a:off x="88902" y="78422"/>
            <a:ext cx="7821722"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a, Biểu hiện của biến đổi khí hậu</a:t>
            </a:r>
          </a:p>
        </p:txBody>
      </p:sp>
      <p:pic>
        <p:nvPicPr>
          <p:cNvPr id="14" name="Picture 11" descr="book9">
            <a:extLst>
              <a:ext uri="{FF2B5EF4-FFF2-40B4-BE49-F238E27FC236}">
                <a16:creationId xmlns:a16="http://schemas.microsoft.com/office/drawing/2014/main" id="{D136BBED-0B3A-482E-9F15-9D7F069202C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0715" y="1339610"/>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47;p19">
            <a:extLst>
              <a:ext uri="{FF2B5EF4-FFF2-40B4-BE49-F238E27FC236}">
                <a16:creationId xmlns:a16="http://schemas.microsoft.com/office/drawing/2014/main" id="{44DE8F93-54D6-4712-9E48-7BB4A95F9B65}"/>
              </a:ext>
            </a:extLst>
          </p:cNvPr>
          <p:cNvSpPr txBox="1"/>
          <p:nvPr/>
        </p:nvSpPr>
        <p:spPr>
          <a:xfrm>
            <a:off x="545144" y="1725792"/>
            <a:ext cx="11646856" cy="830400"/>
          </a:xfrm>
          <a:prstGeom prst="rect">
            <a:avLst/>
          </a:prstGeom>
          <a:noFill/>
          <a:ln>
            <a:noFill/>
          </a:ln>
        </p:spPr>
        <p:txBody>
          <a:bodyPr spcFirstLastPara="1" wrap="square" lIns="91425" tIns="45700" rIns="91425" bIns="45700" anchor="t" anchorCtr="0">
            <a:noAutofit/>
          </a:bodyPr>
          <a:lstStyle/>
          <a:p>
            <a:pPr marL="685800" indent="-685800">
              <a:buFontTx/>
              <a:buChar char="-"/>
            </a:pPr>
            <a:r>
              <a:rPr lang="en-US" sz="5400" dirty="0" err="1">
                <a:solidFill>
                  <a:srgbClr val="0070C0"/>
                </a:solidFill>
                <a:latin typeface="Arial" panose="020B0604020202020204" pitchFamily="34" charset="0"/>
                <a:cs typeface="Arial" panose="020B0604020202020204" pitchFamily="34" charset="0"/>
              </a:rPr>
              <a:t>Biểu</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hiện</a:t>
            </a:r>
            <a:r>
              <a:rPr lang="en-US" sz="5400" dirty="0">
                <a:solidFill>
                  <a:srgbClr val="0070C0"/>
                </a:solidFill>
                <a:latin typeface="Arial" panose="020B0604020202020204" pitchFamily="34" charset="0"/>
                <a:cs typeface="Arial" panose="020B0604020202020204" pitchFamily="34" charset="0"/>
              </a:rPr>
              <a:t>:</a:t>
            </a:r>
          </a:p>
          <a:p>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Sự</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nóng</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lên</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toàn</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cầu</a:t>
            </a:r>
            <a:endParaRPr lang="en-US" sz="6000" dirty="0">
              <a:solidFill>
                <a:srgbClr val="0070C0"/>
              </a:solidFill>
              <a:latin typeface="Arial" panose="020B0604020202020204" pitchFamily="34" charset="0"/>
              <a:ea typeface="Calibri" panose="020F0502020204030204" pitchFamily="34" charset="0"/>
              <a:cs typeface="Arial" panose="020B0604020202020204" pitchFamily="34" charset="0"/>
            </a:endParaRPr>
          </a:p>
          <a:p>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Mực</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nước</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biển</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dâng</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cao</a:t>
            </a:r>
            <a:endParaRPr lang="en-US" sz="6000" dirty="0">
              <a:solidFill>
                <a:srgbClr val="0070C0"/>
              </a:solidFill>
              <a:latin typeface="Arial" panose="020B0604020202020204" pitchFamily="34" charset="0"/>
              <a:ea typeface="Calibri" panose="020F0502020204030204" pitchFamily="34" charset="0"/>
              <a:cs typeface="Arial" panose="020B0604020202020204" pitchFamily="34" charset="0"/>
            </a:endParaRPr>
          </a:p>
          <a:p>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Sự</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gia</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tăng</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các</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thiên</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tai: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bão</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lũ</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lụt</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hạn</a:t>
            </a:r>
            <a:r>
              <a:rPr lang="en-US" sz="6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srgbClr val="0070C0"/>
                </a:solidFill>
                <a:latin typeface="Arial" panose="020B0604020202020204" pitchFamily="34" charset="0"/>
                <a:ea typeface="Calibri" panose="020F0502020204030204" pitchFamily="34" charset="0"/>
                <a:cs typeface="Arial" panose="020B0604020202020204" pitchFamily="34" charset="0"/>
              </a:rPr>
              <a:t>hán</a:t>
            </a:r>
            <a:endParaRPr lang="en-US" sz="6000" dirty="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44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50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F375A2-107F-4EBB-833D-8B76F4475F43}"/>
              </a:ext>
            </a:extLst>
          </p:cNvPr>
          <p:cNvSpPr/>
          <p:nvPr/>
        </p:nvSpPr>
        <p:spPr>
          <a:xfrm>
            <a:off x="28344" y="590744"/>
            <a:ext cx="11897360" cy="6173123"/>
          </a:xfrm>
          <a:prstGeom prst="rect">
            <a:avLst/>
          </a:prstGeom>
          <a:solidFill>
            <a:srgbClr val="FFFFD1"/>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0740D4D-AA39-4D93-ACDC-A68CE611A485}"/>
              </a:ext>
            </a:extLst>
          </p:cNvPr>
          <p:cNvSpPr txBox="1"/>
          <p:nvPr/>
        </p:nvSpPr>
        <p:spPr>
          <a:xfrm>
            <a:off x="645111" y="1192782"/>
            <a:ext cx="11280593" cy="8032968"/>
          </a:xfrm>
          <a:prstGeom prst="rect">
            <a:avLst/>
          </a:prstGeom>
          <a:noFill/>
        </p:spPr>
        <p:txBody>
          <a:bodyPr wrap="square" rtlCol="0">
            <a:spAutoFit/>
          </a:bodyPr>
          <a:lstStyle/>
          <a:p>
            <a:r>
              <a:rPr lang="en-US" sz="2400">
                <a:solidFill>
                  <a:srgbClr val="0070C0"/>
                </a:solidFill>
                <a:latin typeface="Arial" panose="020B0604020202020204" pitchFamily="34" charset="0"/>
                <a:cs typeface="Arial" panose="020B0604020202020204" pitchFamily="34" charset="0"/>
              </a:rPr>
              <a:t>Những ghi nhận cụ thể về biểu hiện của biến đổi khí hậu trên Trái Đất</a:t>
            </a:r>
          </a:p>
          <a:p>
            <a:pPr marL="342900" indent="-342900">
              <a:buFontTx/>
              <a:buChar char="-"/>
            </a:pPr>
            <a:r>
              <a:rPr lang="en-US" sz="2400">
                <a:solidFill>
                  <a:srgbClr val="0070C0"/>
                </a:solidFill>
                <a:latin typeface="Arial" panose="020B0604020202020204" pitchFamily="34" charset="0"/>
                <a:cs typeface="Arial" panose="020B0604020202020204" pitchFamily="34" charset="0"/>
              </a:rPr>
              <a:t>Nhiệt độ năm 2016 tăng h</a:t>
            </a:r>
            <a:r>
              <a:rPr lang="vi-VN" sz="2400">
                <a:solidFill>
                  <a:srgbClr val="0070C0"/>
                </a:solidFill>
                <a:latin typeface="Arial" panose="020B0604020202020204" pitchFamily="34" charset="0"/>
                <a:cs typeface="Arial" panose="020B0604020202020204" pitchFamily="34" charset="0"/>
              </a:rPr>
              <a:t>ơ</a:t>
            </a:r>
            <a:r>
              <a:rPr lang="en-US" sz="2400">
                <a:solidFill>
                  <a:srgbClr val="0070C0"/>
                </a:solidFill>
                <a:latin typeface="Arial" panose="020B0604020202020204" pitchFamily="34" charset="0"/>
                <a:cs typeface="Arial" panose="020B0604020202020204" pitchFamily="34" charset="0"/>
              </a:rPr>
              <a:t>n 1,1</a:t>
            </a:r>
            <a:r>
              <a:rPr lang="pt-BR" sz="2400" baseline="30000">
                <a:solidFill>
                  <a:srgbClr val="0070C0"/>
                </a:solidFill>
                <a:latin typeface="Arial" panose="020B0604020202020204" pitchFamily="34" charset="0"/>
                <a:cs typeface="Arial" panose="020B0604020202020204" pitchFamily="34" charset="0"/>
              </a:rPr>
              <a:t>0</a:t>
            </a:r>
            <a:r>
              <a:rPr lang="pt-BR" sz="2400">
                <a:solidFill>
                  <a:srgbClr val="0070C0"/>
                </a:solidFill>
                <a:latin typeface="Arial" panose="020B0604020202020204" pitchFamily="34" charset="0"/>
                <a:cs typeface="Arial" panose="020B0604020202020204" pitchFamily="34" charset="0"/>
              </a:rPr>
              <a:t>C so v</a:t>
            </a:r>
            <a:r>
              <a:rPr lang="en-US" sz="2400">
                <a:solidFill>
                  <a:srgbClr val="0070C0"/>
                </a:solidFill>
                <a:latin typeface="Arial" panose="020B0604020202020204" pitchFamily="34" charset="0"/>
                <a:cs typeface="Arial" panose="020B0604020202020204" pitchFamily="34" charset="0"/>
              </a:rPr>
              <a:t>ới thời kì tr</a:t>
            </a:r>
            <a:r>
              <a:rPr lang="vi-VN" sz="2400">
                <a:solidFill>
                  <a:srgbClr val="0070C0"/>
                </a:solidFill>
                <a:latin typeface="Arial" panose="020B0604020202020204" pitchFamily="34" charset="0"/>
                <a:cs typeface="Arial" panose="020B0604020202020204" pitchFamily="34" charset="0"/>
              </a:rPr>
              <a:t>ư</a:t>
            </a:r>
            <a:r>
              <a:rPr lang="en-US" sz="2400">
                <a:solidFill>
                  <a:srgbClr val="0070C0"/>
                </a:solidFill>
                <a:latin typeface="Arial" panose="020B0604020202020204" pitchFamily="34" charset="0"/>
                <a:cs typeface="Arial" panose="020B0604020202020204" pitchFamily="34" charset="0"/>
              </a:rPr>
              <a:t>ớc năm 1970.</a:t>
            </a:r>
          </a:p>
          <a:p>
            <a:pPr marL="342900" indent="-342900">
              <a:buFontTx/>
              <a:buChar char="-"/>
            </a:pPr>
            <a:r>
              <a:rPr lang="en-US" sz="2400">
                <a:solidFill>
                  <a:srgbClr val="0070C0"/>
                </a:solidFill>
                <a:latin typeface="Arial" panose="020B0604020202020204" pitchFamily="34" charset="0"/>
                <a:cs typeface="Arial" panose="020B0604020202020204" pitchFamily="34" charset="0"/>
              </a:rPr>
              <a:t>L</a:t>
            </a:r>
            <a:r>
              <a:rPr lang="vi-VN" sz="2400">
                <a:solidFill>
                  <a:srgbClr val="0070C0"/>
                </a:solidFill>
                <a:latin typeface="Arial" panose="020B0604020202020204" pitchFamily="34" charset="0"/>
                <a:cs typeface="Arial" panose="020B0604020202020204" pitchFamily="34" charset="0"/>
              </a:rPr>
              <a:t>ư</a:t>
            </a:r>
            <a:r>
              <a:rPr lang="en-US" sz="2400">
                <a:solidFill>
                  <a:srgbClr val="0070C0"/>
                </a:solidFill>
                <a:latin typeface="Arial" panose="020B0604020202020204" pitchFamily="34" charset="0"/>
                <a:cs typeface="Arial" panose="020B0604020202020204" pitchFamily="34" charset="0"/>
              </a:rPr>
              <a:t>ợng mưa:</a:t>
            </a:r>
          </a:p>
          <a:p>
            <a:r>
              <a:rPr lang="en-US" sz="2400">
                <a:solidFill>
                  <a:srgbClr val="0070C0"/>
                </a:solidFill>
                <a:latin typeface="Arial" panose="020B0604020202020204" pitchFamily="34" charset="0"/>
                <a:cs typeface="Arial" panose="020B0604020202020204" pitchFamily="34" charset="0"/>
              </a:rPr>
              <a:t>      + Tăng ở các đới phía bắc vĩ tuyến </a:t>
            </a:r>
            <a:r>
              <a:rPr lang="pt-BR" sz="2400">
                <a:solidFill>
                  <a:srgbClr val="0070C0"/>
                </a:solidFill>
                <a:latin typeface="Arial" panose="020B0604020202020204" pitchFamily="34" charset="0"/>
                <a:cs typeface="Arial" panose="020B0604020202020204" pitchFamily="34" charset="0"/>
              </a:rPr>
              <a:t>30</a:t>
            </a:r>
            <a:r>
              <a:rPr lang="pt-BR" sz="2400" baseline="30000">
                <a:solidFill>
                  <a:srgbClr val="0070C0"/>
                </a:solidFill>
                <a:latin typeface="Arial" panose="020B0604020202020204" pitchFamily="34" charset="0"/>
                <a:cs typeface="Arial" panose="020B0604020202020204" pitchFamily="34" charset="0"/>
              </a:rPr>
              <a:t>0</a:t>
            </a:r>
            <a:r>
              <a:rPr lang="pt-BR" sz="2400">
                <a:solidFill>
                  <a:srgbClr val="0070C0"/>
                </a:solidFill>
                <a:latin typeface="Arial" panose="020B0604020202020204" pitchFamily="34" charset="0"/>
                <a:cs typeface="Arial" panose="020B0604020202020204" pitchFamily="34" charset="0"/>
              </a:rPr>
              <a:t>B</a:t>
            </a:r>
          </a:p>
          <a:p>
            <a:r>
              <a:rPr lang="pt-BR" sz="2400">
                <a:solidFill>
                  <a:srgbClr val="0070C0"/>
                </a:solidFill>
                <a:latin typeface="Arial" panose="020B0604020202020204" pitchFamily="34" charset="0"/>
                <a:cs typeface="Arial" panose="020B0604020202020204" pitchFamily="34" charset="0"/>
              </a:rPr>
              <a:t>      + Giảm </a:t>
            </a:r>
            <a:r>
              <a:rPr lang="en-US" sz="2400">
                <a:solidFill>
                  <a:srgbClr val="0070C0"/>
                </a:solidFill>
                <a:latin typeface="Arial" panose="020B0604020202020204" pitchFamily="34" charset="0"/>
                <a:cs typeface="Arial" panose="020B0604020202020204" pitchFamily="34" charset="0"/>
              </a:rPr>
              <a:t>ở các vĩ độ nhiệt đới</a:t>
            </a:r>
          </a:p>
          <a:p>
            <a:pPr marL="342900" indent="-342900">
              <a:buFontTx/>
              <a:buChar char="-"/>
            </a:pPr>
            <a:r>
              <a:rPr lang="en-US" sz="2400">
                <a:solidFill>
                  <a:srgbClr val="0070C0"/>
                </a:solidFill>
                <a:latin typeface="Arial" panose="020B0604020202020204" pitchFamily="34" charset="0"/>
                <a:cs typeface="Arial" panose="020B0604020202020204" pitchFamily="34" charset="0"/>
              </a:rPr>
              <a:t>Băng tan:</a:t>
            </a:r>
          </a:p>
          <a:p>
            <a:r>
              <a:rPr lang="en-US" sz="2400">
                <a:solidFill>
                  <a:srgbClr val="0070C0"/>
                </a:solidFill>
                <a:latin typeface="Arial" panose="020B0604020202020204" pitchFamily="34" charset="0"/>
                <a:cs typeface="Arial" panose="020B0604020202020204" pitchFamily="34" charset="0"/>
              </a:rPr>
              <a:t>     + Năm 2016, diện tích bang ở Bắc Cực chỉ còn 4,14 triệu </a:t>
            </a:r>
            <a:r>
              <a:rPr lang="pt-BR" sz="2400">
                <a:solidFill>
                  <a:srgbClr val="0070C0"/>
                </a:solidFill>
                <a:latin typeface="Arial" panose="020B0604020202020204" pitchFamily="34" charset="0"/>
                <a:cs typeface="Arial" panose="020B0604020202020204" pitchFamily="34" charset="0"/>
              </a:rPr>
              <a:t>km</a:t>
            </a:r>
            <a:r>
              <a:rPr lang="pt-BR" sz="2400" baseline="30000">
                <a:solidFill>
                  <a:srgbClr val="0070C0"/>
                </a:solidFill>
                <a:latin typeface="Arial" panose="020B0604020202020204" pitchFamily="34" charset="0"/>
                <a:cs typeface="Arial" panose="020B0604020202020204" pitchFamily="34" charset="0"/>
              </a:rPr>
              <a:t>2 </a:t>
            </a:r>
            <a:r>
              <a:rPr lang="en-US" sz="2400">
                <a:solidFill>
                  <a:srgbClr val="0070C0"/>
                </a:solidFill>
                <a:latin typeface="Arial" panose="020B0604020202020204" pitchFamily="34" charset="0"/>
                <a:cs typeface="Arial" panose="020B0604020202020204" pitchFamily="34" charset="0"/>
              </a:rPr>
              <a:t> giảm khoảng 3 triệu </a:t>
            </a:r>
            <a:r>
              <a:rPr lang="pt-BR" sz="2400">
                <a:solidFill>
                  <a:srgbClr val="0070C0"/>
                </a:solidFill>
                <a:latin typeface="Arial" panose="020B0604020202020204" pitchFamily="34" charset="0"/>
                <a:cs typeface="Arial" panose="020B0604020202020204" pitchFamily="34" charset="0"/>
              </a:rPr>
              <a:t>km</a:t>
            </a:r>
            <a:r>
              <a:rPr lang="pt-BR" sz="2400" baseline="30000">
                <a:solidFill>
                  <a:srgbClr val="0070C0"/>
                </a:solidFill>
                <a:latin typeface="Arial" panose="020B0604020202020204" pitchFamily="34" charset="0"/>
                <a:cs typeface="Arial" panose="020B0604020202020204" pitchFamily="34" charset="0"/>
              </a:rPr>
              <a:t>2</a:t>
            </a:r>
            <a:r>
              <a:rPr lang="en-US" sz="2400">
                <a:solidFill>
                  <a:srgbClr val="0070C0"/>
                </a:solidFill>
                <a:latin typeface="Arial" panose="020B0604020202020204" pitchFamily="34" charset="0"/>
                <a:cs typeface="Arial" panose="020B0604020202020204" pitchFamily="34" charset="0"/>
              </a:rPr>
              <a:t> so với giai đoạn 1979-2000. Trong khi đó, diện tích bang ở Nam Cực chỉ còn 14,5 triệu </a:t>
            </a:r>
            <a:r>
              <a:rPr lang="pt-BR" sz="2400">
                <a:solidFill>
                  <a:srgbClr val="0070C0"/>
                </a:solidFill>
                <a:latin typeface="Arial" panose="020B0604020202020204" pitchFamily="34" charset="0"/>
                <a:cs typeface="Arial" panose="020B0604020202020204" pitchFamily="34" charset="0"/>
              </a:rPr>
              <a:t>km</a:t>
            </a:r>
            <a:r>
              <a:rPr lang="pt-BR" sz="2400" baseline="30000">
                <a:solidFill>
                  <a:srgbClr val="0070C0"/>
                </a:solidFill>
                <a:latin typeface="Arial" panose="020B0604020202020204" pitchFamily="34" charset="0"/>
                <a:cs typeface="Arial" panose="020B0604020202020204" pitchFamily="34" charset="0"/>
              </a:rPr>
              <a:t>2</a:t>
            </a:r>
            <a:r>
              <a:rPr lang="en-US" sz="2400">
                <a:solidFill>
                  <a:srgbClr val="0070C0"/>
                </a:solidFill>
                <a:latin typeface="Arial" panose="020B0604020202020204" pitchFamily="34" charset="0"/>
                <a:cs typeface="Arial" panose="020B0604020202020204" pitchFamily="34" charset="0"/>
              </a:rPr>
              <a:t>, ít h</a:t>
            </a:r>
            <a:r>
              <a:rPr lang="vi-VN" sz="2400">
                <a:solidFill>
                  <a:srgbClr val="0070C0"/>
                </a:solidFill>
                <a:latin typeface="Arial" panose="020B0604020202020204" pitchFamily="34" charset="0"/>
                <a:cs typeface="Arial" panose="020B0604020202020204" pitchFamily="34" charset="0"/>
              </a:rPr>
              <a:t>ơ</a:t>
            </a:r>
            <a:r>
              <a:rPr lang="en-US" sz="2400">
                <a:solidFill>
                  <a:srgbClr val="0070C0"/>
                </a:solidFill>
                <a:latin typeface="Arial" panose="020B0604020202020204" pitchFamily="34" charset="0"/>
                <a:cs typeface="Arial" panose="020B0604020202020204" pitchFamily="34" charset="0"/>
              </a:rPr>
              <a:t>n 2 triệu </a:t>
            </a:r>
            <a:r>
              <a:rPr lang="pt-BR" sz="2400">
                <a:solidFill>
                  <a:srgbClr val="0070C0"/>
                </a:solidFill>
                <a:latin typeface="Arial" panose="020B0604020202020204" pitchFamily="34" charset="0"/>
                <a:cs typeface="Arial" panose="020B0604020202020204" pitchFamily="34" charset="0"/>
              </a:rPr>
              <a:t>km</a:t>
            </a:r>
            <a:r>
              <a:rPr lang="pt-BR" sz="2400" baseline="30000">
                <a:solidFill>
                  <a:srgbClr val="0070C0"/>
                </a:solidFill>
                <a:latin typeface="Arial" panose="020B0604020202020204" pitchFamily="34" charset="0"/>
                <a:cs typeface="Arial" panose="020B0604020202020204" pitchFamily="34" charset="0"/>
              </a:rPr>
              <a:t>2</a:t>
            </a:r>
            <a:r>
              <a:rPr lang="en-US" sz="2400">
                <a:solidFill>
                  <a:srgbClr val="0070C0"/>
                </a:solidFill>
                <a:latin typeface="Arial" panose="020B0604020202020204" pitchFamily="34" charset="0"/>
                <a:cs typeface="Arial" panose="020B0604020202020204" pitchFamily="34" charset="0"/>
              </a:rPr>
              <a:t> so với giai đoạn 1981-2010.</a:t>
            </a:r>
          </a:p>
          <a:p>
            <a:r>
              <a:rPr lang="en-US" sz="2400">
                <a:solidFill>
                  <a:srgbClr val="0070C0"/>
                </a:solidFill>
                <a:latin typeface="Arial" panose="020B0604020202020204" pitchFamily="34" charset="0"/>
                <a:cs typeface="Arial" panose="020B0604020202020204" pitchFamily="34" charset="0"/>
              </a:rPr>
              <a:t>     + Sông bang trên dãy An-pơ liên tục thu hẹp kể từ năm 1960.</a:t>
            </a:r>
          </a:p>
          <a:p>
            <a:pPr marL="342900" indent="-342900">
              <a:buFontTx/>
              <a:buChar char="-"/>
            </a:pPr>
            <a:r>
              <a:rPr lang="en-US" sz="2400">
                <a:solidFill>
                  <a:srgbClr val="0070C0"/>
                </a:solidFill>
                <a:latin typeface="Arial" panose="020B0604020202020204" pitchFamily="34" charset="0"/>
                <a:cs typeface="Arial" panose="020B0604020202020204" pitchFamily="34" charset="0"/>
              </a:rPr>
              <a:t>Mực n</a:t>
            </a:r>
            <a:r>
              <a:rPr lang="vi-VN" sz="2400">
                <a:solidFill>
                  <a:srgbClr val="0070C0"/>
                </a:solidFill>
                <a:latin typeface="Arial" panose="020B0604020202020204" pitchFamily="34" charset="0"/>
                <a:cs typeface="Arial" panose="020B0604020202020204" pitchFamily="34" charset="0"/>
              </a:rPr>
              <a:t>ư</a:t>
            </a:r>
            <a:r>
              <a:rPr lang="en-US" sz="2400">
                <a:solidFill>
                  <a:srgbClr val="0070C0"/>
                </a:solidFill>
                <a:latin typeface="Arial" panose="020B0604020202020204" pitchFamily="34" charset="0"/>
                <a:cs typeface="Arial" panose="020B0604020202020204" pitchFamily="34" charset="0"/>
              </a:rPr>
              <a:t>ớc biển tăng 3,3 mm mỗi năm ở giai đoạn 2004-2015, nhanh h</a:t>
            </a:r>
            <a:r>
              <a:rPr lang="vi-VN" sz="2400">
                <a:solidFill>
                  <a:srgbClr val="0070C0"/>
                </a:solidFill>
                <a:latin typeface="Arial" panose="020B0604020202020204" pitchFamily="34" charset="0"/>
                <a:cs typeface="Arial" panose="020B0604020202020204" pitchFamily="34" charset="0"/>
              </a:rPr>
              <a:t>ơ</a:t>
            </a:r>
            <a:r>
              <a:rPr lang="en-US" sz="2400">
                <a:solidFill>
                  <a:srgbClr val="0070C0"/>
                </a:solidFill>
                <a:latin typeface="Arial" panose="020B0604020202020204" pitchFamily="34" charset="0"/>
                <a:cs typeface="Arial" panose="020B0604020202020204" pitchFamily="34" charset="0"/>
              </a:rPr>
              <a:t>n 25-35% so với giai đoạn 1993-2004.</a:t>
            </a:r>
          </a:p>
          <a:p>
            <a:pPr marL="342900" indent="-342900">
              <a:buFontTx/>
              <a:buChar char="-"/>
            </a:pPr>
            <a:r>
              <a:rPr lang="en-US" sz="2400">
                <a:solidFill>
                  <a:srgbClr val="0070C0"/>
                </a:solidFill>
                <a:latin typeface="Arial" panose="020B0604020202020204" pitchFamily="34" charset="0"/>
                <a:cs typeface="Arial" panose="020B0604020202020204" pitchFamily="34" charset="0"/>
              </a:rPr>
              <a:t>Thời tiết cực đoan: ở Đông Nam Á, siêu bão tăng h</a:t>
            </a:r>
            <a:r>
              <a:rPr lang="vi-VN" sz="2400">
                <a:solidFill>
                  <a:srgbClr val="0070C0"/>
                </a:solidFill>
                <a:latin typeface="Arial" panose="020B0604020202020204" pitchFamily="34" charset="0"/>
                <a:cs typeface="Arial" panose="020B0604020202020204" pitchFamily="34" charset="0"/>
              </a:rPr>
              <a:t>ơ</a:t>
            </a:r>
            <a:r>
              <a:rPr lang="en-US" sz="2400">
                <a:solidFill>
                  <a:srgbClr val="0070C0"/>
                </a:solidFill>
                <a:latin typeface="Arial" panose="020B0604020202020204" pitchFamily="34" charset="0"/>
                <a:cs typeface="Arial" panose="020B0604020202020204" pitchFamily="34" charset="0"/>
              </a:rPr>
              <a:t>n 12-15%, trong giai đoạn 1980-2016.</a:t>
            </a:r>
          </a:p>
          <a:p>
            <a:pPr algn="r"/>
            <a:r>
              <a:rPr lang="en-US" sz="2400">
                <a:solidFill>
                  <a:srgbClr val="0070C0"/>
                </a:solidFill>
                <a:latin typeface="Arial" panose="020B0604020202020204" pitchFamily="34" charset="0"/>
                <a:cs typeface="Arial" panose="020B0604020202020204" pitchFamily="34" charset="0"/>
              </a:rPr>
              <a:t>Nguồn: Tổ chức khí t</a:t>
            </a:r>
            <a:r>
              <a:rPr lang="vi-VN" sz="2400">
                <a:solidFill>
                  <a:srgbClr val="0070C0"/>
                </a:solidFill>
                <a:latin typeface="Arial" panose="020B0604020202020204" pitchFamily="34" charset="0"/>
                <a:cs typeface="Arial" panose="020B0604020202020204" pitchFamily="34" charset="0"/>
              </a:rPr>
              <a:t>ư</a:t>
            </a:r>
            <a:r>
              <a:rPr lang="en-US" sz="2400">
                <a:solidFill>
                  <a:srgbClr val="0070C0"/>
                </a:solidFill>
                <a:latin typeface="Arial" panose="020B0604020202020204" pitchFamily="34" charset="0"/>
                <a:cs typeface="Arial" panose="020B0604020202020204" pitchFamily="34" charset="0"/>
              </a:rPr>
              <a:t>ợng thế giới</a:t>
            </a:r>
          </a:p>
          <a:p>
            <a:pPr marL="342900" indent="-342900">
              <a:buFontTx/>
              <a:buChar char="-"/>
            </a:pPr>
            <a:endParaRPr lang="pt-BR" sz="2400" baseline="300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pPr marL="342900" indent="-342900">
              <a:buFontTx/>
              <a:buChar char="-"/>
            </a:pPr>
            <a:endParaRPr lang="en-US" sz="2400">
              <a:latin typeface="Arial" panose="020B0604020202020204" pitchFamily="34" charset="0"/>
              <a:cs typeface="Arial" panose="020B0604020202020204" pitchFamily="34" charset="0"/>
            </a:endParaRPr>
          </a:p>
          <a:p>
            <a:pPr marL="342900" indent="-342900">
              <a:buFontTx/>
              <a:buChar char="-"/>
            </a:pPr>
            <a:endParaRPr lang="en-US" sz="2400">
              <a:latin typeface="Arial" panose="020B0604020202020204" pitchFamily="34" charset="0"/>
              <a:cs typeface="Arial" panose="020B0604020202020204" pitchFamily="34" charset="0"/>
            </a:endParaRPr>
          </a:p>
          <a:p>
            <a:pPr marL="342900" indent="-342900">
              <a:buFontTx/>
              <a:buChar char="-"/>
            </a:pPr>
            <a:endParaRPr lang="en-US" sz="2400">
              <a:latin typeface="Arial" panose="020B0604020202020204" pitchFamily="34" charset="0"/>
              <a:cs typeface="Arial" panose="020B0604020202020204" pitchFamily="34" charset="0"/>
            </a:endParaRPr>
          </a:p>
          <a:p>
            <a:pPr marL="342900" indent="-342900">
              <a:buFontTx/>
              <a:buChar char="-"/>
            </a:pPr>
            <a:endParaRPr lang="en-US" sz="24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3A4D547-B8A5-4FD4-ADD9-632C9379D8E7}"/>
              </a:ext>
            </a:extLst>
          </p:cNvPr>
          <p:cNvPicPr>
            <a:picLocks noChangeAspect="1"/>
          </p:cNvPicPr>
          <p:nvPr/>
        </p:nvPicPr>
        <p:blipFill rotWithShape="1">
          <a:blip r:embed="rId2"/>
          <a:srcRect l="24896" t="27132" r="71221" b="64031"/>
          <a:stretch/>
        </p:blipFill>
        <p:spPr>
          <a:xfrm>
            <a:off x="125692" y="-74860"/>
            <a:ext cx="1038838" cy="1331208"/>
          </a:xfrm>
          <a:prstGeom prst="rect">
            <a:avLst/>
          </a:prstGeom>
        </p:spPr>
      </p:pic>
      <p:sp>
        <p:nvSpPr>
          <p:cNvPr id="10" name="TextBox 9">
            <a:extLst>
              <a:ext uri="{FF2B5EF4-FFF2-40B4-BE49-F238E27FC236}">
                <a16:creationId xmlns:a16="http://schemas.microsoft.com/office/drawing/2014/main" id="{F8BEF8D1-A9D7-4110-9EC8-9B66E42E53AE}"/>
              </a:ext>
            </a:extLst>
          </p:cNvPr>
          <p:cNvSpPr txBox="1"/>
          <p:nvPr/>
        </p:nvSpPr>
        <p:spPr>
          <a:xfrm>
            <a:off x="1403108" y="546451"/>
            <a:ext cx="3149600" cy="646331"/>
          </a:xfrm>
          <a:prstGeom prst="rect">
            <a:avLst/>
          </a:prstGeom>
          <a:noFill/>
        </p:spPr>
        <p:txBody>
          <a:bodyPr wrap="square" rtlCol="0">
            <a:spAutoFit/>
          </a:bodyPr>
          <a:lstStyle/>
          <a:p>
            <a:r>
              <a:rPr lang="en-US" sz="3600" b="1">
                <a:solidFill>
                  <a:srgbClr val="0070C0"/>
                </a:solidFill>
                <a:latin typeface="Arial" panose="020B0604020202020204" pitchFamily="34" charset="0"/>
                <a:cs typeface="Arial" panose="020B0604020202020204" pitchFamily="34" charset="0"/>
              </a:rPr>
              <a:t>Em có biết?</a:t>
            </a:r>
          </a:p>
        </p:txBody>
      </p:sp>
    </p:spTree>
    <p:extLst>
      <p:ext uri="{BB962C8B-B14F-4D97-AF65-F5344CB8AC3E}">
        <p14:creationId xmlns:p14="http://schemas.microsoft.com/office/powerpoint/2010/main" val="126595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715DD2-26FE-40F7-8327-D2D46294BADD}"/>
              </a:ext>
            </a:extLst>
          </p:cNvPr>
          <p:cNvSpPr/>
          <p:nvPr/>
        </p:nvSpPr>
        <p:spPr>
          <a:xfrm>
            <a:off x="132416" y="131442"/>
            <a:ext cx="9239479" cy="7066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AC8A1B-AEDA-42EB-BB38-369D51B88D7F}"/>
              </a:ext>
            </a:extLst>
          </p:cNvPr>
          <p:cNvSpPr txBox="1"/>
          <p:nvPr/>
        </p:nvSpPr>
        <p:spPr>
          <a:xfrm>
            <a:off x="132416" y="178244"/>
            <a:ext cx="10984866" cy="523220"/>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b, Phòng tránh thiên tai và ứng phó với biến đổi khí hậu</a:t>
            </a:r>
          </a:p>
        </p:txBody>
      </p:sp>
      <p:sp>
        <p:nvSpPr>
          <p:cNvPr id="4" name="Cloud 3">
            <a:extLst>
              <a:ext uri="{FF2B5EF4-FFF2-40B4-BE49-F238E27FC236}">
                <a16:creationId xmlns:a16="http://schemas.microsoft.com/office/drawing/2014/main" id="{29AE3FBB-3FE4-4915-8325-620BC0F2A0F3}"/>
              </a:ext>
            </a:extLst>
          </p:cNvPr>
          <p:cNvSpPr/>
          <p:nvPr/>
        </p:nvSpPr>
        <p:spPr>
          <a:xfrm>
            <a:off x="3690310" y="2075217"/>
            <a:ext cx="5680426" cy="3468786"/>
          </a:xfrm>
          <a:prstGeom prst="cloud">
            <a:avLst/>
          </a:prstGeom>
          <a:pattFill prst="pct25">
            <a:fgClr>
              <a:schemeClr val="accent4">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752132-8CD4-49D3-8854-26D01F42625A}"/>
              </a:ext>
            </a:extLst>
          </p:cNvPr>
          <p:cNvSpPr txBox="1"/>
          <p:nvPr/>
        </p:nvSpPr>
        <p:spPr>
          <a:xfrm>
            <a:off x="4243649" y="3159076"/>
            <a:ext cx="4670532" cy="769441"/>
          </a:xfrm>
          <a:prstGeom prst="rect">
            <a:avLst/>
          </a:prstGeom>
          <a:noFill/>
        </p:spPr>
        <p:txBody>
          <a:bodyPr wrap="square" rtlCol="0">
            <a:spAutoFit/>
          </a:bodyPr>
          <a:lstStyle/>
          <a:p>
            <a:pPr algn="ctr"/>
            <a:r>
              <a:rPr lang="en-US" sz="4400" b="1">
                <a:solidFill>
                  <a:srgbClr val="FF0000"/>
                </a:solidFill>
                <a:latin typeface="Arial" panose="020B0604020202020204" pitchFamily="34" charset="0"/>
                <a:cs typeface="Arial" panose="020B0604020202020204" pitchFamily="34" charset="0"/>
              </a:rPr>
              <a:t>Thiên tai là gì?</a:t>
            </a:r>
          </a:p>
        </p:txBody>
      </p:sp>
      <p:sp>
        <p:nvSpPr>
          <p:cNvPr id="6" name="Speech Bubble: Rectangle with Corners Rounded 5">
            <a:extLst>
              <a:ext uri="{FF2B5EF4-FFF2-40B4-BE49-F238E27FC236}">
                <a16:creationId xmlns:a16="http://schemas.microsoft.com/office/drawing/2014/main" id="{8046CE8B-C046-4230-BC90-EEAE26535037}"/>
              </a:ext>
            </a:extLst>
          </p:cNvPr>
          <p:cNvSpPr/>
          <p:nvPr/>
        </p:nvSpPr>
        <p:spPr>
          <a:xfrm>
            <a:off x="960474" y="1728196"/>
            <a:ext cx="10271051" cy="3468786"/>
          </a:xfrm>
          <a:prstGeom prst="wedgeRoundRectCallout">
            <a:avLst>
              <a:gd name="adj1" fmla="val -8100"/>
              <a:gd name="adj2" fmla="val 80278"/>
              <a:gd name="adj3" fmla="val 16667"/>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CADA71D-DFEB-4263-BCBF-B5CBAEDF117A}"/>
              </a:ext>
            </a:extLst>
          </p:cNvPr>
          <p:cNvSpPr txBox="1"/>
          <p:nvPr/>
        </p:nvSpPr>
        <p:spPr>
          <a:xfrm>
            <a:off x="1317818" y="1911593"/>
            <a:ext cx="9588795" cy="2800767"/>
          </a:xfrm>
          <a:prstGeom prst="rect">
            <a:avLst/>
          </a:prstGeom>
          <a:noFill/>
        </p:spPr>
        <p:txBody>
          <a:bodyPr wrap="square" rtlCol="0">
            <a:spAutoFit/>
          </a:bodyPr>
          <a:lstStyle/>
          <a:p>
            <a:r>
              <a:rPr lang="en-US" sz="4400">
                <a:solidFill>
                  <a:srgbClr val="0070C0"/>
                </a:solidFill>
                <a:latin typeface="Arial" panose="020B0604020202020204" pitchFamily="34" charset="0"/>
                <a:cs typeface="Arial" panose="020B0604020202020204" pitchFamily="34" charset="0"/>
              </a:rPr>
              <a:t>Thiên tai là những thảm họa bất ngờ do thiên nhiên gây ra cho con ng</a:t>
            </a:r>
            <a:r>
              <a:rPr lang="vi-VN" sz="4400">
                <a:solidFill>
                  <a:srgbClr val="0070C0"/>
                </a:solidFill>
                <a:latin typeface="Arial" panose="020B0604020202020204" pitchFamily="34" charset="0"/>
                <a:cs typeface="Arial" panose="020B0604020202020204" pitchFamily="34" charset="0"/>
              </a:rPr>
              <a:t>ư</a:t>
            </a:r>
            <a:r>
              <a:rPr lang="en-US" sz="4400">
                <a:solidFill>
                  <a:srgbClr val="0070C0"/>
                </a:solidFill>
                <a:latin typeface="Arial" panose="020B0604020202020204" pitchFamily="34" charset="0"/>
                <a:cs typeface="Arial" panose="020B0604020202020204" pitchFamily="34" charset="0"/>
              </a:rPr>
              <a:t>ời. Trên Trái Đất có nhiều loại thiên tai nh</a:t>
            </a:r>
            <a:r>
              <a:rPr lang="vi-VN" sz="4400">
                <a:solidFill>
                  <a:srgbClr val="0070C0"/>
                </a:solidFill>
                <a:latin typeface="Arial" panose="020B0604020202020204" pitchFamily="34" charset="0"/>
                <a:cs typeface="Arial" panose="020B0604020202020204" pitchFamily="34" charset="0"/>
              </a:rPr>
              <a:t>ư</a:t>
            </a:r>
            <a:r>
              <a:rPr lang="en-US" sz="4400">
                <a:solidFill>
                  <a:srgbClr val="0070C0"/>
                </a:solidFill>
                <a:latin typeface="Arial" panose="020B0604020202020204" pitchFamily="34" charset="0"/>
                <a:cs typeface="Arial" panose="020B0604020202020204" pitchFamily="34" charset="0"/>
              </a:rPr>
              <a:t>: bão,lũ lụt, động đất, sóng thần…</a:t>
            </a:r>
          </a:p>
        </p:txBody>
      </p:sp>
      <p:sp>
        <p:nvSpPr>
          <p:cNvPr id="8" name="Cloud 7">
            <a:extLst>
              <a:ext uri="{FF2B5EF4-FFF2-40B4-BE49-F238E27FC236}">
                <a16:creationId xmlns:a16="http://schemas.microsoft.com/office/drawing/2014/main" id="{2CCF14C6-5702-4243-85DD-7B0927869926}"/>
              </a:ext>
            </a:extLst>
          </p:cNvPr>
          <p:cNvSpPr/>
          <p:nvPr/>
        </p:nvSpPr>
        <p:spPr>
          <a:xfrm>
            <a:off x="1987515" y="1313997"/>
            <a:ext cx="7362528" cy="4782003"/>
          </a:xfrm>
          <a:prstGeom prst="cloud">
            <a:avLst/>
          </a:prstGeom>
          <a:pattFill prst="pct25">
            <a:fgClr>
              <a:srgbClr val="FDD7F6"/>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0EA997-EB3C-4D8A-965C-8CCDBF2FCD8F}"/>
              </a:ext>
            </a:extLst>
          </p:cNvPr>
          <p:cNvSpPr txBox="1"/>
          <p:nvPr/>
        </p:nvSpPr>
        <p:spPr>
          <a:xfrm>
            <a:off x="2907687" y="2232045"/>
            <a:ext cx="5741316" cy="2800767"/>
          </a:xfrm>
          <a:prstGeom prst="rect">
            <a:avLst/>
          </a:prstGeom>
          <a:noFill/>
        </p:spPr>
        <p:txBody>
          <a:bodyPr wrap="square" rtlCol="0">
            <a:spAutoFit/>
          </a:bodyPr>
          <a:lstStyle/>
          <a:p>
            <a:pPr algn="ctr"/>
            <a:r>
              <a:rPr lang="en-US" sz="4400" b="1">
                <a:solidFill>
                  <a:srgbClr val="FF0000"/>
                </a:solidFill>
                <a:latin typeface="Arial" panose="020B0604020202020204" pitchFamily="34" charset="0"/>
                <a:cs typeface="Arial" panose="020B0604020202020204" pitchFamily="34" charset="0"/>
              </a:rPr>
              <a:t>Để phòng tránh thiên tai chúng ta cần thực hiện các biện pháp nào?</a:t>
            </a:r>
          </a:p>
        </p:txBody>
      </p:sp>
      <p:sp>
        <p:nvSpPr>
          <p:cNvPr id="24" name="Rectangle: Rounded Corners 23">
            <a:extLst>
              <a:ext uri="{FF2B5EF4-FFF2-40B4-BE49-F238E27FC236}">
                <a16:creationId xmlns:a16="http://schemas.microsoft.com/office/drawing/2014/main" id="{CE3E18BC-2FA5-4EBC-9A02-31DF88A14711}"/>
              </a:ext>
            </a:extLst>
          </p:cNvPr>
          <p:cNvSpPr/>
          <p:nvPr/>
        </p:nvSpPr>
        <p:spPr>
          <a:xfrm>
            <a:off x="1393688" y="1004576"/>
            <a:ext cx="9239479" cy="1594884"/>
          </a:xfrm>
          <a:prstGeom prst="roundRect">
            <a:avLst/>
          </a:prstGeom>
          <a:blipFill>
            <a:blip r:embed="rId4"/>
            <a:tile tx="0" ty="0" sx="100000" sy="100000" flip="none" algn="tl"/>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A0A28E89-D4E9-4167-9ED2-E7C3FD7748F8}"/>
              </a:ext>
            </a:extLst>
          </p:cNvPr>
          <p:cNvSpPr/>
          <p:nvPr/>
        </p:nvSpPr>
        <p:spPr>
          <a:xfrm>
            <a:off x="670225" y="853270"/>
            <a:ext cx="1924943" cy="1786270"/>
          </a:xfrm>
          <a:prstGeom prst="flowChartConnector">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6DDD69CC-F5A3-4301-A611-1854FA81BE73}"/>
              </a:ext>
            </a:extLst>
          </p:cNvPr>
          <p:cNvSpPr/>
          <p:nvPr/>
        </p:nvSpPr>
        <p:spPr>
          <a:xfrm>
            <a:off x="1360973" y="2943521"/>
            <a:ext cx="9239479" cy="159488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7484B40F-1415-4DAD-85AF-3372701CDA69}"/>
              </a:ext>
            </a:extLst>
          </p:cNvPr>
          <p:cNvSpPr/>
          <p:nvPr/>
        </p:nvSpPr>
        <p:spPr>
          <a:xfrm>
            <a:off x="670225" y="2923951"/>
            <a:ext cx="1924943" cy="1786270"/>
          </a:xfrm>
          <a:prstGeom prst="flowChart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B41B9F8F-7A57-4638-908C-998F223A0A7D}"/>
              </a:ext>
            </a:extLst>
          </p:cNvPr>
          <p:cNvSpPr/>
          <p:nvPr/>
        </p:nvSpPr>
        <p:spPr>
          <a:xfrm>
            <a:off x="1360973" y="5009841"/>
            <a:ext cx="9239479" cy="159488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3A0F1AE3-DFD7-4349-8CCA-56C39014A2AC}"/>
              </a:ext>
            </a:extLst>
          </p:cNvPr>
          <p:cNvSpPr/>
          <p:nvPr/>
        </p:nvSpPr>
        <p:spPr>
          <a:xfrm>
            <a:off x="637509" y="4914148"/>
            <a:ext cx="1924943" cy="1786270"/>
          </a:xfrm>
          <a:prstGeom prst="flowChartConnector">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BA2AB0F-7579-4717-8C2D-D490DEEC4FF9}"/>
              </a:ext>
            </a:extLst>
          </p:cNvPr>
          <p:cNvSpPr txBox="1"/>
          <p:nvPr/>
        </p:nvSpPr>
        <p:spPr>
          <a:xfrm>
            <a:off x="670225" y="1105809"/>
            <a:ext cx="1924943" cy="1200329"/>
          </a:xfrm>
          <a:prstGeom prst="rect">
            <a:avLst/>
          </a:prstGeom>
          <a:noFill/>
        </p:spPr>
        <p:txBody>
          <a:bodyPr wrap="square" rtlCol="0">
            <a:spAutoFit/>
          </a:bodyPr>
          <a:lstStyle/>
          <a:p>
            <a:pPr algn="ctr"/>
            <a:r>
              <a:rPr lang="en-US" sz="2400" b="1">
                <a:solidFill>
                  <a:schemeClr val="bg1"/>
                </a:solidFill>
                <a:latin typeface="Arial" panose="020B0604020202020204" pitchFamily="34" charset="0"/>
                <a:cs typeface="Arial" panose="020B0604020202020204" pitchFamily="34" charset="0"/>
              </a:rPr>
              <a:t>Tr</a:t>
            </a:r>
            <a:r>
              <a:rPr lang="vi-VN" sz="2400" b="1">
                <a:solidFill>
                  <a:schemeClr val="bg1"/>
                </a:solidFill>
                <a:latin typeface="Arial" panose="020B0604020202020204" pitchFamily="34" charset="0"/>
                <a:cs typeface="Arial" panose="020B0604020202020204" pitchFamily="34" charset="0"/>
              </a:rPr>
              <a:t>ư</a:t>
            </a:r>
            <a:r>
              <a:rPr lang="en-US" sz="2400" b="1">
                <a:solidFill>
                  <a:schemeClr val="bg1"/>
                </a:solidFill>
                <a:latin typeface="Arial" panose="020B0604020202020204" pitchFamily="34" charset="0"/>
                <a:cs typeface="Arial" panose="020B0604020202020204" pitchFamily="34" charset="0"/>
              </a:rPr>
              <a:t>ớc khi xảy ra</a:t>
            </a:r>
          </a:p>
          <a:p>
            <a:pPr algn="ctr"/>
            <a:r>
              <a:rPr lang="en-US" sz="2400" b="1">
                <a:solidFill>
                  <a:schemeClr val="bg1"/>
                </a:solidFill>
                <a:latin typeface="Arial" panose="020B0604020202020204" pitchFamily="34" charset="0"/>
                <a:cs typeface="Arial" panose="020B0604020202020204" pitchFamily="34" charset="0"/>
              </a:rPr>
              <a:t> thiên tai</a:t>
            </a:r>
          </a:p>
        </p:txBody>
      </p:sp>
      <p:sp>
        <p:nvSpPr>
          <p:cNvPr id="31" name="TextBox 30">
            <a:extLst>
              <a:ext uri="{FF2B5EF4-FFF2-40B4-BE49-F238E27FC236}">
                <a16:creationId xmlns:a16="http://schemas.microsoft.com/office/drawing/2014/main" id="{304EE16A-FA45-4A9F-B023-1A97DE0F923B}"/>
              </a:ext>
            </a:extLst>
          </p:cNvPr>
          <p:cNvSpPr txBox="1"/>
          <p:nvPr/>
        </p:nvSpPr>
        <p:spPr>
          <a:xfrm>
            <a:off x="691490" y="3126918"/>
            <a:ext cx="1924943" cy="1200329"/>
          </a:xfrm>
          <a:prstGeom prst="rect">
            <a:avLst/>
          </a:prstGeom>
          <a:noFill/>
        </p:spPr>
        <p:txBody>
          <a:bodyPr wrap="square" rtlCol="0">
            <a:spAutoFit/>
          </a:bodyPr>
          <a:lstStyle/>
          <a:p>
            <a:pPr algn="ctr"/>
            <a:r>
              <a:rPr lang="en-US" sz="2400" b="1">
                <a:solidFill>
                  <a:schemeClr val="bg1"/>
                </a:solidFill>
                <a:latin typeface="Arial" panose="020B0604020202020204" pitchFamily="34" charset="0"/>
                <a:cs typeface="Arial" panose="020B0604020202020204" pitchFamily="34" charset="0"/>
              </a:rPr>
              <a:t>Trong khi</a:t>
            </a:r>
          </a:p>
          <a:p>
            <a:pPr algn="ctr"/>
            <a:r>
              <a:rPr lang="en-US" sz="2400" b="1">
                <a:solidFill>
                  <a:schemeClr val="bg1"/>
                </a:solidFill>
                <a:latin typeface="Arial" panose="020B0604020202020204" pitchFamily="34" charset="0"/>
                <a:cs typeface="Arial" panose="020B0604020202020204" pitchFamily="34" charset="0"/>
              </a:rPr>
              <a:t>xảy ra</a:t>
            </a:r>
          </a:p>
          <a:p>
            <a:pPr algn="ctr"/>
            <a:r>
              <a:rPr lang="en-US" sz="2400" b="1">
                <a:solidFill>
                  <a:schemeClr val="bg1"/>
                </a:solidFill>
                <a:latin typeface="Arial" panose="020B0604020202020204" pitchFamily="34" charset="0"/>
                <a:cs typeface="Arial" panose="020B0604020202020204" pitchFamily="34" charset="0"/>
              </a:rPr>
              <a:t>thiên tai</a:t>
            </a:r>
          </a:p>
        </p:txBody>
      </p:sp>
      <p:sp>
        <p:nvSpPr>
          <p:cNvPr id="32" name="TextBox 31">
            <a:extLst>
              <a:ext uri="{FF2B5EF4-FFF2-40B4-BE49-F238E27FC236}">
                <a16:creationId xmlns:a16="http://schemas.microsoft.com/office/drawing/2014/main" id="{41CE63D6-F195-4458-8C6A-6FB0EFB1CCB9}"/>
              </a:ext>
            </a:extLst>
          </p:cNvPr>
          <p:cNvSpPr txBox="1"/>
          <p:nvPr/>
        </p:nvSpPr>
        <p:spPr>
          <a:xfrm>
            <a:off x="680039" y="5224150"/>
            <a:ext cx="1924943" cy="1200329"/>
          </a:xfrm>
          <a:prstGeom prst="rect">
            <a:avLst/>
          </a:prstGeom>
          <a:noFill/>
        </p:spPr>
        <p:txBody>
          <a:bodyPr wrap="square" rtlCol="0">
            <a:spAutoFit/>
          </a:bodyPr>
          <a:lstStyle/>
          <a:p>
            <a:pPr algn="ctr"/>
            <a:r>
              <a:rPr lang="en-US" sz="2400" b="1">
                <a:solidFill>
                  <a:schemeClr val="bg1"/>
                </a:solidFill>
                <a:latin typeface="Arial" panose="020B0604020202020204" pitchFamily="34" charset="0"/>
                <a:cs typeface="Arial" panose="020B0604020202020204" pitchFamily="34" charset="0"/>
              </a:rPr>
              <a:t>Sau khi</a:t>
            </a:r>
          </a:p>
          <a:p>
            <a:pPr algn="ctr"/>
            <a:r>
              <a:rPr lang="en-US" sz="2400" b="1">
                <a:solidFill>
                  <a:schemeClr val="bg1"/>
                </a:solidFill>
                <a:latin typeface="Arial" panose="020B0604020202020204" pitchFamily="34" charset="0"/>
                <a:cs typeface="Arial" panose="020B0604020202020204" pitchFamily="34" charset="0"/>
              </a:rPr>
              <a:t>xảy ra</a:t>
            </a:r>
          </a:p>
          <a:p>
            <a:pPr algn="ctr"/>
            <a:r>
              <a:rPr lang="en-US" sz="2400" b="1">
                <a:solidFill>
                  <a:schemeClr val="bg1"/>
                </a:solidFill>
                <a:latin typeface="Arial" panose="020B0604020202020204" pitchFamily="34" charset="0"/>
                <a:cs typeface="Arial" panose="020B0604020202020204" pitchFamily="34" charset="0"/>
              </a:rPr>
              <a:t>thiên tai</a:t>
            </a:r>
          </a:p>
        </p:txBody>
      </p:sp>
      <p:sp>
        <p:nvSpPr>
          <p:cNvPr id="33" name="TextBox 32">
            <a:extLst>
              <a:ext uri="{FF2B5EF4-FFF2-40B4-BE49-F238E27FC236}">
                <a16:creationId xmlns:a16="http://schemas.microsoft.com/office/drawing/2014/main" id="{49841D3F-FC2A-4B60-AB69-052F638A5747}"/>
              </a:ext>
            </a:extLst>
          </p:cNvPr>
          <p:cNvSpPr txBox="1"/>
          <p:nvPr/>
        </p:nvSpPr>
        <p:spPr>
          <a:xfrm>
            <a:off x="2973435" y="1024331"/>
            <a:ext cx="7665921" cy="1569660"/>
          </a:xfrm>
          <a:prstGeom prst="rect">
            <a:avLst/>
          </a:prstGeom>
          <a:noFill/>
        </p:spPr>
        <p:txBody>
          <a:bodyPr wrap="square" rtlCol="0">
            <a:spAutoFit/>
          </a:bodyPr>
          <a:lstStyle/>
          <a:p>
            <a:r>
              <a:rPr lang="en-US" sz="3200">
                <a:solidFill>
                  <a:srgbClr val="0070C0"/>
                </a:solidFill>
                <a:latin typeface="Arial" panose="020B0604020202020204" pitchFamily="34" charset="0"/>
                <a:cs typeface="Arial" panose="020B0604020202020204" pitchFamily="34" charset="0"/>
              </a:rPr>
              <a:t>Dự báo thời tiết, dự trữ l</a:t>
            </a:r>
            <a:r>
              <a:rPr lang="vi-VN" sz="3200">
                <a:solidFill>
                  <a:srgbClr val="0070C0"/>
                </a:solidFill>
                <a:latin typeface="Arial" panose="020B0604020202020204" pitchFamily="34" charset="0"/>
                <a:cs typeface="Arial" panose="020B0604020202020204" pitchFamily="34" charset="0"/>
              </a:rPr>
              <a:t>ư</a:t>
            </a:r>
            <a:r>
              <a:rPr lang="en-US" sz="3200">
                <a:solidFill>
                  <a:srgbClr val="0070C0"/>
                </a:solidFill>
                <a:latin typeface="Arial" panose="020B0604020202020204" pitchFamily="34" charset="0"/>
                <a:cs typeface="Arial" panose="020B0604020202020204" pitchFamily="34" charset="0"/>
              </a:rPr>
              <a:t>ơng thực, thực phẩm. Gia cố nhà cửa, sơ tán ng</a:t>
            </a:r>
            <a:r>
              <a:rPr lang="vi-VN" sz="3200">
                <a:solidFill>
                  <a:srgbClr val="0070C0"/>
                </a:solidFill>
                <a:latin typeface="Arial" panose="020B0604020202020204" pitchFamily="34" charset="0"/>
                <a:cs typeface="Arial" panose="020B0604020202020204" pitchFamily="34" charset="0"/>
              </a:rPr>
              <a:t>ư</a:t>
            </a:r>
            <a:r>
              <a:rPr lang="en-US" sz="3200">
                <a:solidFill>
                  <a:srgbClr val="0070C0"/>
                </a:solidFill>
                <a:latin typeface="Arial" panose="020B0604020202020204" pitchFamily="34" charset="0"/>
                <a:cs typeface="Arial" panose="020B0604020202020204" pitchFamily="34" charset="0"/>
              </a:rPr>
              <a:t>ời và tài sản</a:t>
            </a:r>
          </a:p>
        </p:txBody>
      </p:sp>
      <p:sp>
        <p:nvSpPr>
          <p:cNvPr id="34" name="TextBox 33">
            <a:extLst>
              <a:ext uri="{FF2B5EF4-FFF2-40B4-BE49-F238E27FC236}">
                <a16:creationId xmlns:a16="http://schemas.microsoft.com/office/drawing/2014/main" id="{9CFD0EA4-34BC-4299-87B5-F3B50EBEEC60}"/>
              </a:ext>
            </a:extLst>
          </p:cNvPr>
          <p:cNvSpPr txBox="1"/>
          <p:nvPr/>
        </p:nvSpPr>
        <p:spPr>
          <a:xfrm>
            <a:off x="2921873" y="3016323"/>
            <a:ext cx="7711294" cy="1569660"/>
          </a:xfrm>
          <a:prstGeom prst="rect">
            <a:avLst/>
          </a:prstGeom>
          <a:noFill/>
        </p:spPr>
        <p:txBody>
          <a:bodyPr wrap="square" rtlCol="0">
            <a:spAutoFit/>
          </a:bodyPr>
          <a:lstStyle/>
          <a:p>
            <a:r>
              <a:rPr lang="en-US" sz="3200">
                <a:solidFill>
                  <a:srgbClr val="0070C0"/>
                </a:solidFill>
                <a:latin typeface="Arial" panose="020B0604020202020204" pitchFamily="34" charset="0"/>
                <a:cs typeface="Arial" panose="020B0604020202020204" pitchFamily="34" charset="0"/>
              </a:rPr>
              <a:t>Ở n</a:t>
            </a:r>
            <a:r>
              <a:rPr lang="vi-VN" sz="3200">
                <a:solidFill>
                  <a:srgbClr val="0070C0"/>
                </a:solidFill>
                <a:latin typeface="Arial" panose="020B0604020202020204" pitchFamily="34" charset="0"/>
                <a:cs typeface="Arial" panose="020B0604020202020204" pitchFamily="34" charset="0"/>
              </a:rPr>
              <a:t>ơ</a:t>
            </a:r>
            <a:r>
              <a:rPr lang="en-US" sz="3200">
                <a:solidFill>
                  <a:srgbClr val="0070C0"/>
                </a:solidFill>
                <a:latin typeface="Arial" panose="020B0604020202020204" pitchFamily="34" charset="0"/>
                <a:cs typeface="Arial" panose="020B0604020202020204" pitchFamily="34" charset="0"/>
              </a:rPr>
              <a:t>i an toàn, hạn chế di chuyển, giữ gìn sức khỏe. Sử dụng n</a:t>
            </a:r>
            <a:r>
              <a:rPr lang="vi-VN" sz="3200">
                <a:solidFill>
                  <a:srgbClr val="0070C0"/>
                </a:solidFill>
                <a:latin typeface="Arial" panose="020B0604020202020204" pitchFamily="34" charset="0"/>
                <a:cs typeface="Arial" panose="020B0604020202020204" pitchFamily="34" charset="0"/>
              </a:rPr>
              <a:t>ư</a:t>
            </a:r>
            <a:r>
              <a:rPr lang="en-US" sz="3200">
                <a:solidFill>
                  <a:srgbClr val="0070C0"/>
                </a:solidFill>
                <a:latin typeface="Arial" panose="020B0604020202020204" pitchFamily="34" charset="0"/>
                <a:cs typeface="Arial" panose="020B0604020202020204" pitchFamily="34" charset="0"/>
              </a:rPr>
              <a:t>ớc và thực phẩm tiết kiệm, theo dõi thông tin thiên tai</a:t>
            </a:r>
          </a:p>
        </p:txBody>
      </p:sp>
      <p:sp>
        <p:nvSpPr>
          <p:cNvPr id="35" name="TextBox 34">
            <a:extLst>
              <a:ext uri="{FF2B5EF4-FFF2-40B4-BE49-F238E27FC236}">
                <a16:creationId xmlns:a16="http://schemas.microsoft.com/office/drawing/2014/main" id="{CE25FEA9-66C6-45EB-A235-B1759FA5A3B9}"/>
              </a:ext>
            </a:extLst>
          </p:cNvPr>
          <p:cNvSpPr txBox="1"/>
          <p:nvPr/>
        </p:nvSpPr>
        <p:spPr>
          <a:xfrm>
            <a:off x="2939992" y="5058793"/>
            <a:ext cx="7711294" cy="1569660"/>
          </a:xfrm>
          <a:prstGeom prst="rect">
            <a:avLst/>
          </a:prstGeom>
          <a:noFill/>
        </p:spPr>
        <p:txBody>
          <a:bodyPr wrap="square" rtlCol="0">
            <a:spAutoFit/>
          </a:bodyPr>
          <a:lstStyle/>
          <a:p>
            <a:r>
              <a:rPr lang="en-US" sz="3200">
                <a:solidFill>
                  <a:srgbClr val="0070C0"/>
                </a:solidFill>
                <a:latin typeface="Arial" panose="020B0604020202020204" pitchFamily="34" charset="0"/>
                <a:cs typeface="Arial" panose="020B0604020202020204" pitchFamily="34" charset="0"/>
              </a:rPr>
              <a:t>Khắc phục sự cố, vệ sinh n</a:t>
            </a:r>
            <a:r>
              <a:rPr lang="vi-VN" sz="3200">
                <a:solidFill>
                  <a:srgbClr val="0070C0"/>
                </a:solidFill>
                <a:latin typeface="Arial" panose="020B0604020202020204" pitchFamily="34" charset="0"/>
                <a:cs typeface="Arial" panose="020B0604020202020204" pitchFamily="34" charset="0"/>
              </a:rPr>
              <a:t>ơ</a:t>
            </a:r>
            <a:r>
              <a:rPr lang="en-US" sz="3200">
                <a:solidFill>
                  <a:srgbClr val="0070C0"/>
                </a:solidFill>
                <a:latin typeface="Arial" panose="020B0604020202020204" pitchFamily="34" charset="0"/>
                <a:cs typeface="Arial" panose="020B0604020202020204" pitchFamily="34" charset="0"/>
              </a:rPr>
              <a:t>i ở, vệ sinh môi tr</a:t>
            </a:r>
            <a:r>
              <a:rPr lang="vi-VN" sz="3200">
                <a:solidFill>
                  <a:srgbClr val="0070C0"/>
                </a:solidFill>
                <a:latin typeface="Arial" panose="020B0604020202020204" pitchFamily="34" charset="0"/>
                <a:cs typeface="Arial" panose="020B0604020202020204" pitchFamily="34" charset="0"/>
              </a:rPr>
              <a:t>ư</a:t>
            </a:r>
            <a:r>
              <a:rPr lang="en-US" sz="3200">
                <a:solidFill>
                  <a:srgbClr val="0070C0"/>
                </a:solidFill>
                <a:latin typeface="Arial" panose="020B0604020202020204" pitchFamily="34" charset="0"/>
                <a:cs typeface="Arial" panose="020B0604020202020204" pitchFamily="34" charset="0"/>
              </a:rPr>
              <a:t>ờng,phòng chống dịch bệnh,giúp đỡ ng</a:t>
            </a:r>
            <a:r>
              <a:rPr lang="vi-VN" sz="3200">
                <a:solidFill>
                  <a:srgbClr val="0070C0"/>
                </a:solidFill>
                <a:latin typeface="Arial" panose="020B0604020202020204" pitchFamily="34" charset="0"/>
                <a:cs typeface="Arial" panose="020B0604020202020204" pitchFamily="34" charset="0"/>
              </a:rPr>
              <a:t>ư</a:t>
            </a:r>
            <a:r>
              <a:rPr lang="en-US" sz="3200">
                <a:solidFill>
                  <a:srgbClr val="0070C0"/>
                </a:solidFill>
                <a:latin typeface="Arial" panose="020B0604020202020204" pitchFamily="34" charset="0"/>
                <a:cs typeface="Arial" panose="020B0604020202020204" pitchFamily="34" charset="0"/>
              </a:rPr>
              <a:t>ời khác…</a:t>
            </a:r>
          </a:p>
        </p:txBody>
      </p:sp>
      <p:sp>
        <p:nvSpPr>
          <p:cNvPr id="36" name="Cloud 35">
            <a:extLst>
              <a:ext uri="{FF2B5EF4-FFF2-40B4-BE49-F238E27FC236}">
                <a16:creationId xmlns:a16="http://schemas.microsoft.com/office/drawing/2014/main" id="{851E40C3-876B-4BDA-9F19-EBAFA21FB961}"/>
              </a:ext>
            </a:extLst>
          </p:cNvPr>
          <p:cNvSpPr/>
          <p:nvPr/>
        </p:nvSpPr>
        <p:spPr>
          <a:xfrm>
            <a:off x="1854421" y="1493969"/>
            <a:ext cx="6662257" cy="4194449"/>
          </a:xfrm>
          <a:prstGeom prst="cloud">
            <a:avLst/>
          </a:prstGeom>
          <a:pattFill prst="pct25">
            <a:fgClr>
              <a:schemeClr val="accent4">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5786EF9-7690-485D-A9D5-320BB5A96AC9}"/>
              </a:ext>
            </a:extLst>
          </p:cNvPr>
          <p:cNvSpPr txBox="1"/>
          <p:nvPr/>
        </p:nvSpPr>
        <p:spPr>
          <a:xfrm>
            <a:off x="2245330" y="2313920"/>
            <a:ext cx="6111861" cy="2554545"/>
          </a:xfrm>
          <a:prstGeom prst="rect">
            <a:avLst/>
          </a:prstGeom>
          <a:noFill/>
        </p:spPr>
        <p:txBody>
          <a:bodyPr wrap="square" rtlCol="0">
            <a:spAutoFit/>
          </a:bodyPr>
          <a:lstStyle/>
          <a:p>
            <a:pPr algn="ctr"/>
            <a:r>
              <a:rPr lang="en-US" sz="4000" b="1">
                <a:solidFill>
                  <a:srgbClr val="FF0000"/>
                </a:solidFill>
                <a:latin typeface="Arial" panose="020B0604020202020204" pitchFamily="34" charset="0"/>
                <a:cs typeface="Arial" panose="020B0604020202020204" pitchFamily="34" charset="0"/>
              </a:rPr>
              <a:t>Bản thân em có thể thực hiện biện pháp phòng tránh thiên tai nào?</a:t>
            </a:r>
          </a:p>
        </p:txBody>
      </p:sp>
    </p:spTree>
    <p:extLst>
      <p:ext uri="{BB962C8B-B14F-4D97-AF65-F5344CB8AC3E}">
        <p14:creationId xmlns:p14="http://schemas.microsoft.com/office/powerpoint/2010/main" val="400586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left)">
                                      <p:cBhvr>
                                        <p:cTn id="74" dur="500"/>
                                        <p:tgtEl>
                                          <p:spTgt spid="3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left)">
                                      <p:cBhvr>
                                        <p:cTn id="85" dur="500"/>
                                        <p:tgtEl>
                                          <p:spTgt spid="3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left)">
                                      <p:cBhvr>
                                        <p:cTn id="88" dur="500"/>
                                        <p:tgtEl>
                                          <p:spTgt spid="29"/>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left)">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left)">
                                      <p:cBhvr>
                                        <p:cTn id="96" dur="500"/>
                                        <p:tgtEl>
                                          <p:spTgt spid="3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wipe(left)">
                                      <p:cBhvr>
                                        <p:cTn id="106" dur="500"/>
                                        <p:tgtEl>
                                          <p:spTgt spid="3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25"/>
                                        </p:tgtEl>
                                      </p:cBhvr>
                                    </p:animEffect>
                                    <p:set>
                                      <p:cBhvr>
                                        <p:cTn id="111" dur="1" fill="hold">
                                          <p:stCondLst>
                                            <p:cond delay="499"/>
                                          </p:stCondLst>
                                        </p:cTn>
                                        <p:tgtEl>
                                          <p:spTgt spid="25"/>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30"/>
                                        </p:tgtEl>
                                      </p:cBhvr>
                                    </p:animEffect>
                                    <p:set>
                                      <p:cBhvr>
                                        <p:cTn id="114" dur="1" fill="hold">
                                          <p:stCondLst>
                                            <p:cond delay="499"/>
                                          </p:stCondLst>
                                        </p:cTn>
                                        <p:tgtEl>
                                          <p:spTgt spid="30"/>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4"/>
                                        </p:tgtEl>
                                      </p:cBhvr>
                                    </p:animEffect>
                                    <p:set>
                                      <p:cBhvr>
                                        <p:cTn id="117" dur="1" fill="hold">
                                          <p:stCondLst>
                                            <p:cond delay="499"/>
                                          </p:stCondLst>
                                        </p:cTn>
                                        <p:tgtEl>
                                          <p:spTgt spid="24"/>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31"/>
                                        </p:tgtEl>
                                      </p:cBhvr>
                                    </p:animEffect>
                                    <p:set>
                                      <p:cBhvr>
                                        <p:cTn id="120" dur="1" fill="hold">
                                          <p:stCondLst>
                                            <p:cond delay="499"/>
                                          </p:stCondLst>
                                        </p:cTn>
                                        <p:tgtEl>
                                          <p:spTgt spid="31"/>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7"/>
                                        </p:tgtEl>
                                      </p:cBhvr>
                                    </p:animEffect>
                                    <p:set>
                                      <p:cBhvr>
                                        <p:cTn id="123" dur="1" fill="hold">
                                          <p:stCondLst>
                                            <p:cond delay="499"/>
                                          </p:stCondLst>
                                        </p:cTn>
                                        <p:tgtEl>
                                          <p:spTgt spid="27"/>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6"/>
                                        </p:tgtEl>
                                      </p:cBhvr>
                                    </p:animEffect>
                                    <p:set>
                                      <p:cBhvr>
                                        <p:cTn id="126" dur="1" fill="hold">
                                          <p:stCondLst>
                                            <p:cond delay="499"/>
                                          </p:stCondLst>
                                        </p:cTn>
                                        <p:tgtEl>
                                          <p:spTgt spid="26"/>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32"/>
                                        </p:tgtEl>
                                      </p:cBhvr>
                                    </p:animEffect>
                                    <p:set>
                                      <p:cBhvr>
                                        <p:cTn id="129" dur="1" fill="hold">
                                          <p:stCondLst>
                                            <p:cond delay="499"/>
                                          </p:stCondLst>
                                        </p:cTn>
                                        <p:tgtEl>
                                          <p:spTgt spid="3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9"/>
                                        </p:tgtEl>
                                      </p:cBhvr>
                                    </p:animEffect>
                                    <p:set>
                                      <p:cBhvr>
                                        <p:cTn id="132" dur="1" fill="hold">
                                          <p:stCondLst>
                                            <p:cond delay="499"/>
                                          </p:stCondLst>
                                        </p:cTn>
                                        <p:tgtEl>
                                          <p:spTgt spid="29"/>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8"/>
                                        </p:tgtEl>
                                      </p:cBhvr>
                                    </p:animEffect>
                                    <p:set>
                                      <p:cBhvr>
                                        <p:cTn id="135" dur="1" fill="hold">
                                          <p:stCondLst>
                                            <p:cond delay="499"/>
                                          </p:stCondLst>
                                        </p:cTn>
                                        <p:tgtEl>
                                          <p:spTgt spid="28"/>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33"/>
                                        </p:tgtEl>
                                      </p:cBhvr>
                                    </p:animEffect>
                                    <p:set>
                                      <p:cBhvr>
                                        <p:cTn id="138" dur="1" fill="hold">
                                          <p:stCondLst>
                                            <p:cond delay="499"/>
                                          </p:stCondLst>
                                        </p:cTn>
                                        <p:tgtEl>
                                          <p:spTgt spid="33"/>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34"/>
                                        </p:tgtEl>
                                      </p:cBhvr>
                                    </p:animEffect>
                                    <p:set>
                                      <p:cBhvr>
                                        <p:cTn id="141" dur="1" fill="hold">
                                          <p:stCondLst>
                                            <p:cond delay="499"/>
                                          </p:stCondLst>
                                        </p:cTn>
                                        <p:tgtEl>
                                          <p:spTgt spid="34"/>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35"/>
                                        </p:tgtEl>
                                      </p:cBhvr>
                                    </p:animEffect>
                                    <p:set>
                                      <p:cBhvr>
                                        <p:cTn id="144" dur="1" fill="hold">
                                          <p:stCondLst>
                                            <p:cond delay="499"/>
                                          </p:stCondLst>
                                        </p:cTn>
                                        <p:tgtEl>
                                          <p:spTgt spid="35"/>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37"/>
                                        </p:tgtEl>
                                        <p:attrNameLst>
                                          <p:attrName>style.visibility</p:attrName>
                                        </p:attrNameLst>
                                      </p:cBhvr>
                                      <p:to>
                                        <p:strVal val="visible"/>
                                      </p:to>
                                    </p:set>
                                    <p:anim calcmode="lin" valueType="num">
                                      <p:cBhvr>
                                        <p:cTn id="149" dur="500" fill="hold"/>
                                        <p:tgtEl>
                                          <p:spTgt spid="37"/>
                                        </p:tgtEl>
                                        <p:attrNameLst>
                                          <p:attrName>ppt_w</p:attrName>
                                        </p:attrNameLst>
                                      </p:cBhvr>
                                      <p:tavLst>
                                        <p:tav tm="0">
                                          <p:val>
                                            <p:fltVal val="0"/>
                                          </p:val>
                                        </p:tav>
                                        <p:tav tm="100000">
                                          <p:val>
                                            <p:strVal val="#ppt_w"/>
                                          </p:val>
                                        </p:tav>
                                      </p:tavLst>
                                    </p:anim>
                                    <p:anim calcmode="lin" valueType="num">
                                      <p:cBhvr>
                                        <p:cTn id="150" dur="500" fill="hold"/>
                                        <p:tgtEl>
                                          <p:spTgt spid="37"/>
                                        </p:tgtEl>
                                        <p:attrNameLst>
                                          <p:attrName>ppt_h</p:attrName>
                                        </p:attrNameLst>
                                      </p:cBhvr>
                                      <p:tavLst>
                                        <p:tav tm="0">
                                          <p:val>
                                            <p:fltVal val="0"/>
                                          </p:val>
                                        </p:tav>
                                        <p:tav tm="100000">
                                          <p:val>
                                            <p:strVal val="#ppt_h"/>
                                          </p:val>
                                        </p:tav>
                                      </p:tavLst>
                                    </p:anim>
                                    <p:animEffect transition="in" filter="fade">
                                      <p:cBhvr>
                                        <p:cTn id="151" dur="500"/>
                                        <p:tgtEl>
                                          <p:spTgt spid="3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36"/>
                                        </p:tgtEl>
                                        <p:attrNameLst>
                                          <p:attrName>style.visibility</p:attrName>
                                        </p:attrNameLst>
                                      </p:cBhvr>
                                      <p:to>
                                        <p:strVal val="visible"/>
                                      </p:to>
                                    </p:set>
                                    <p:anim calcmode="lin" valueType="num">
                                      <p:cBhvr>
                                        <p:cTn id="154" dur="500" fill="hold"/>
                                        <p:tgtEl>
                                          <p:spTgt spid="36"/>
                                        </p:tgtEl>
                                        <p:attrNameLst>
                                          <p:attrName>ppt_w</p:attrName>
                                        </p:attrNameLst>
                                      </p:cBhvr>
                                      <p:tavLst>
                                        <p:tav tm="0">
                                          <p:val>
                                            <p:fltVal val="0"/>
                                          </p:val>
                                        </p:tav>
                                        <p:tav tm="100000">
                                          <p:val>
                                            <p:strVal val="#ppt_w"/>
                                          </p:val>
                                        </p:tav>
                                      </p:tavLst>
                                    </p:anim>
                                    <p:anim calcmode="lin" valueType="num">
                                      <p:cBhvr>
                                        <p:cTn id="155" dur="500" fill="hold"/>
                                        <p:tgtEl>
                                          <p:spTgt spid="36"/>
                                        </p:tgtEl>
                                        <p:attrNameLst>
                                          <p:attrName>ppt_h</p:attrName>
                                        </p:attrNameLst>
                                      </p:cBhvr>
                                      <p:tavLst>
                                        <p:tav tm="0">
                                          <p:val>
                                            <p:fltVal val="0"/>
                                          </p:val>
                                        </p:tav>
                                        <p:tav tm="100000">
                                          <p:val>
                                            <p:strVal val="#ppt_h"/>
                                          </p:val>
                                        </p:tav>
                                      </p:tavLst>
                                    </p:anim>
                                    <p:animEffect transition="in" filter="fade">
                                      <p:cBhvr>
                                        <p:cTn id="1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6" grpId="0" animBg="1"/>
      <p:bldP spid="6" grpId="1" animBg="1"/>
      <p:bldP spid="7" grpId="0"/>
      <p:bldP spid="7" grpId="1"/>
      <p:bldP spid="8" grpId="0" animBg="1"/>
      <p:bldP spid="8" grpId="1" animBg="1"/>
      <p:bldP spid="9" grpId="0"/>
      <p:bldP spid="9" grpId="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p:bldP spid="30" grpId="1"/>
      <p:bldP spid="31" grpId="0"/>
      <p:bldP spid="31" grpId="1"/>
      <p:bldP spid="32" grpId="0"/>
      <p:bldP spid="32" grpId="1"/>
      <p:bldP spid="33" grpId="0"/>
      <p:bldP spid="33" grpId="1"/>
      <p:bldP spid="34" grpId="0"/>
      <p:bldP spid="34" grpId="1"/>
      <p:bldP spid="35" grpId="0"/>
      <p:bldP spid="35" grpId="1"/>
      <p:bldP spid="36" grpId="0" animBg="1"/>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F8A585-19D1-4475-AF87-1E780F27584D}"/>
              </a:ext>
            </a:extLst>
          </p:cNvPr>
          <p:cNvSpPr/>
          <p:nvPr/>
        </p:nvSpPr>
        <p:spPr>
          <a:xfrm>
            <a:off x="132416" y="131442"/>
            <a:ext cx="9239479" cy="7066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940945F-E994-4433-805F-CD7D71CFDB78}"/>
              </a:ext>
            </a:extLst>
          </p:cNvPr>
          <p:cNvSpPr txBox="1"/>
          <p:nvPr/>
        </p:nvSpPr>
        <p:spPr>
          <a:xfrm>
            <a:off x="275997" y="131442"/>
            <a:ext cx="10984866" cy="523220"/>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b, Phòng tránh thiên tai và ứng phó với biến đổi khí hậu</a:t>
            </a:r>
          </a:p>
        </p:txBody>
      </p:sp>
      <p:sp>
        <p:nvSpPr>
          <p:cNvPr id="6" name="Cloud 5">
            <a:extLst>
              <a:ext uri="{FF2B5EF4-FFF2-40B4-BE49-F238E27FC236}">
                <a16:creationId xmlns:a16="http://schemas.microsoft.com/office/drawing/2014/main" id="{E05454A3-A9CB-48D4-8A16-D26679210958}"/>
              </a:ext>
            </a:extLst>
          </p:cNvPr>
          <p:cNvSpPr/>
          <p:nvPr/>
        </p:nvSpPr>
        <p:spPr>
          <a:xfrm>
            <a:off x="2828260" y="1605516"/>
            <a:ext cx="7387855" cy="4939792"/>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309F9B5-0A7E-40AF-89FB-85C2F6691B14}"/>
              </a:ext>
            </a:extLst>
          </p:cNvPr>
          <p:cNvSpPr txBox="1"/>
          <p:nvPr/>
        </p:nvSpPr>
        <p:spPr>
          <a:xfrm>
            <a:off x="3055972" y="2753833"/>
            <a:ext cx="6932429" cy="2123658"/>
          </a:xfrm>
          <a:prstGeom prst="rect">
            <a:avLst/>
          </a:prstGeom>
          <a:noFill/>
        </p:spPr>
        <p:txBody>
          <a:bodyPr wrap="square" rtlCol="0">
            <a:spAutoFit/>
          </a:bodyPr>
          <a:lstStyle/>
          <a:p>
            <a:pPr algn="ctr"/>
            <a:r>
              <a:rPr lang="en-US" sz="4400" b="1">
                <a:solidFill>
                  <a:srgbClr val="FF0000"/>
                </a:solidFill>
                <a:latin typeface="Arial" panose="020B0604020202020204" pitchFamily="34" charset="0"/>
                <a:cs typeface="Arial" panose="020B0604020202020204" pitchFamily="34" charset="0"/>
              </a:rPr>
              <a:t>Nêu một số </a:t>
            </a:r>
          </a:p>
          <a:p>
            <a:pPr algn="ctr"/>
            <a:r>
              <a:rPr lang="en-US" sz="4400" b="1">
                <a:solidFill>
                  <a:srgbClr val="FF0000"/>
                </a:solidFill>
                <a:latin typeface="Arial" panose="020B0604020202020204" pitchFamily="34" charset="0"/>
                <a:cs typeface="Arial" panose="020B0604020202020204" pitchFamily="34" charset="0"/>
              </a:rPr>
              <a:t>giải pháp cụ thể để</a:t>
            </a:r>
          </a:p>
          <a:p>
            <a:pPr algn="ctr"/>
            <a:r>
              <a:rPr lang="en-US" sz="4400" b="1">
                <a:solidFill>
                  <a:srgbClr val="FF0000"/>
                </a:solidFill>
                <a:latin typeface="Arial" panose="020B0604020202020204" pitchFamily="34" charset="0"/>
                <a:cs typeface="Arial" panose="020B0604020202020204" pitchFamily="34" charset="0"/>
              </a:rPr>
              <a:t> phòng tránh bão?</a:t>
            </a:r>
          </a:p>
        </p:txBody>
      </p:sp>
    </p:spTree>
    <p:extLst>
      <p:ext uri="{BB962C8B-B14F-4D97-AF65-F5344CB8AC3E}">
        <p14:creationId xmlns:p14="http://schemas.microsoft.com/office/powerpoint/2010/main" val="210628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F8A585-19D1-4475-AF87-1E780F27584D}"/>
              </a:ext>
            </a:extLst>
          </p:cNvPr>
          <p:cNvSpPr/>
          <p:nvPr/>
        </p:nvSpPr>
        <p:spPr>
          <a:xfrm>
            <a:off x="132416" y="131442"/>
            <a:ext cx="10255593" cy="7066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940945F-E994-4433-805F-CD7D71CFDB78}"/>
              </a:ext>
            </a:extLst>
          </p:cNvPr>
          <p:cNvSpPr txBox="1"/>
          <p:nvPr/>
        </p:nvSpPr>
        <p:spPr>
          <a:xfrm>
            <a:off x="132416" y="192362"/>
            <a:ext cx="10984866" cy="584775"/>
          </a:xfrm>
          <a:prstGeom prst="rect">
            <a:avLst/>
          </a:prstGeom>
          <a:noFill/>
        </p:spPr>
        <p:txBody>
          <a:bodyPr wrap="square" rtlCol="0">
            <a:spAutoFit/>
          </a:bodyPr>
          <a:lstStyle/>
          <a:p>
            <a:r>
              <a:rPr lang="en-US" sz="3200">
                <a:solidFill>
                  <a:srgbClr val="0070C0"/>
                </a:solidFill>
                <a:latin typeface="Arial" panose="020B0604020202020204" pitchFamily="34" charset="0"/>
                <a:cs typeface="Arial" panose="020B0604020202020204" pitchFamily="34" charset="0"/>
              </a:rPr>
              <a:t>b, Phòng tránh thiên tai và ứng phó với biến đổi khí hậu</a:t>
            </a:r>
          </a:p>
        </p:txBody>
      </p:sp>
      <p:pic>
        <p:nvPicPr>
          <p:cNvPr id="2" name="Picture 1">
            <a:extLst>
              <a:ext uri="{FF2B5EF4-FFF2-40B4-BE49-F238E27FC236}">
                <a16:creationId xmlns:a16="http://schemas.microsoft.com/office/drawing/2014/main" id="{CFCB1804-2061-4809-9B25-F1BE79A3AD77}"/>
              </a:ext>
            </a:extLst>
          </p:cNvPr>
          <p:cNvPicPr>
            <a:picLocks noChangeAspect="1"/>
          </p:cNvPicPr>
          <p:nvPr/>
        </p:nvPicPr>
        <p:blipFill rotWithShape="1">
          <a:blip r:embed="rId3"/>
          <a:srcRect l="31482" t="36124" r="32936" b="42171"/>
          <a:stretch/>
        </p:blipFill>
        <p:spPr>
          <a:xfrm>
            <a:off x="3306445" y="3417219"/>
            <a:ext cx="8885555" cy="3048964"/>
          </a:xfrm>
          <a:prstGeom prst="rect">
            <a:avLst/>
          </a:prstGeom>
        </p:spPr>
      </p:pic>
      <p:sp>
        <p:nvSpPr>
          <p:cNvPr id="3" name="TextBox 2">
            <a:extLst>
              <a:ext uri="{FF2B5EF4-FFF2-40B4-BE49-F238E27FC236}">
                <a16:creationId xmlns:a16="http://schemas.microsoft.com/office/drawing/2014/main" id="{306EDE89-E91E-4ED8-8394-C8ED74C4B4A2}"/>
              </a:ext>
            </a:extLst>
          </p:cNvPr>
          <p:cNvSpPr txBox="1"/>
          <p:nvPr/>
        </p:nvSpPr>
        <p:spPr>
          <a:xfrm>
            <a:off x="4540102" y="6396335"/>
            <a:ext cx="9198147" cy="461665"/>
          </a:xfrm>
          <a:prstGeom prst="rect">
            <a:avLst/>
          </a:prstGeom>
          <a:noFill/>
        </p:spPr>
        <p:txBody>
          <a:bodyPr wrap="square" rtlCol="0">
            <a:spAutoFit/>
          </a:bodyPr>
          <a:lstStyle/>
          <a:p>
            <a:r>
              <a:rPr lang="en-US" sz="2400" i="1">
                <a:solidFill>
                  <a:srgbClr val="0070C0"/>
                </a:solidFill>
                <a:latin typeface="Arial" panose="020B0604020202020204" pitchFamily="34" charset="0"/>
                <a:cs typeface="Arial" panose="020B0604020202020204" pitchFamily="34" charset="0"/>
              </a:rPr>
              <a:t>Hình 4. Một số cách để giảm nhẹ biến đổi khí hậu</a:t>
            </a:r>
          </a:p>
        </p:txBody>
      </p:sp>
      <p:sp>
        <p:nvSpPr>
          <p:cNvPr id="12" name="Speech Bubble: Rectangle with Corners Rounded 11">
            <a:extLst>
              <a:ext uri="{FF2B5EF4-FFF2-40B4-BE49-F238E27FC236}">
                <a16:creationId xmlns:a16="http://schemas.microsoft.com/office/drawing/2014/main" id="{11FF69D2-AF99-4737-B89B-C346DAE546CF}"/>
              </a:ext>
            </a:extLst>
          </p:cNvPr>
          <p:cNvSpPr/>
          <p:nvPr/>
        </p:nvSpPr>
        <p:spPr>
          <a:xfrm>
            <a:off x="250250" y="988829"/>
            <a:ext cx="7575313" cy="2043706"/>
          </a:xfrm>
          <a:prstGeom prst="wedgeRoundRectCallout">
            <a:avLst>
              <a:gd name="adj1" fmla="val 39765"/>
              <a:gd name="adj2" fmla="val 75171"/>
              <a:gd name="adj3" fmla="val 16667"/>
            </a:avLst>
          </a:prstGeom>
          <a:pattFill prst="pct70">
            <a:fgClr>
              <a:schemeClr val="accent4">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6DD510-8096-42F0-9315-F1E9D9C5B3B6}"/>
              </a:ext>
            </a:extLst>
          </p:cNvPr>
          <p:cNvSpPr txBox="1"/>
          <p:nvPr/>
        </p:nvSpPr>
        <p:spPr>
          <a:xfrm>
            <a:off x="250250" y="1222743"/>
            <a:ext cx="7693615" cy="1323439"/>
          </a:xfrm>
          <a:prstGeom prst="rect">
            <a:avLst/>
          </a:prstGeom>
          <a:noFill/>
        </p:spPr>
        <p:txBody>
          <a:bodyPr wrap="square" rtlCol="0">
            <a:spAutoFit/>
          </a:bodyPr>
          <a:lstStyle/>
          <a:p>
            <a:pPr algn="ctr"/>
            <a:r>
              <a:rPr lang="en-US" sz="4000" b="1">
                <a:solidFill>
                  <a:srgbClr val="FF0000"/>
                </a:solidFill>
                <a:latin typeface="Arial" panose="020B0604020202020204" pitchFamily="34" charset="0"/>
                <a:cs typeface="Arial" panose="020B0604020202020204" pitchFamily="34" charset="0"/>
              </a:rPr>
              <a:t>Hãy nêu một số biện pháp để giảm nhẹ biến đổi khí hậu?</a:t>
            </a:r>
          </a:p>
        </p:txBody>
      </p:sp>
    </p:spTree>
    <p:extLst>
      <p:ext uri="{BB962C8B-B14F-4D97-AF65-F5344CB8AC3E}">
        <p14:creationId xmlns:p14="http://schemas.microsoft.com/office/powerpoint/2010/main" val="139644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50EBC8-8907-4AE1-BB32-F876C40BDB72}"/>
              </a:ext>
            </a:extLst>
          </p:cNvPr>
          <p:cNvSpPr txBox="1"/>
          <p:nvPr/>
        </p:nvSpPr>
        <p:spPr>
          <a:xfrm>
            <a:off x="-112786" y="3483040"/>
            <a:ext cx="1924943" cy="1200329"/>
          </a:xfrm>
          <a:prstGeom prst="rect">
            <a:avLst/>
          </a:prstGeom>
          <a:noFill/>
        </p:spPr>
        <p:txBody>
          <a:bodyPr wrap="square" rtlCol="0">
            <a:spAutoFit/>
          </a:bodyPr>
          <a:lstStyle/>
          <a:p>
            <a:pPr algn="ctr"/>
            <a:r>
              <a:rPr lang="en-US" sz="2400" b="1">
                <a:solidFill>
                  <a:schemeClr val="bg1"/>
                </a:solidFill>
                <a:latin typeface="Arial" panose="020B0604020202020204" pitchFamily="34" charset="0"/>
                <a:cs typeface="Arial" panose="020B0604020202020204" pitchFamily="34" charset="0"/>
              </a:rPr>
              <a:t>Tr</a:t>
            </a:r>
            <a:r>
              <a:rPr lang="vi-VN" sz="2400" b="1">
                <a:solidFill>
                  <a:schemeClr val="bg1"/>
                </a:solidFill>
                <a:latin typeface="Arial" panose="020B0604020202020204" pitchFamily="34" charset="0"/>
                <a:cs typeface="Arial" panose="020B0604020202020204" pitchFamily="34" charset="0"/>
              </a:rPr>
              <a:t>ư</a:t>
            </a:r>
            <a:r>
              <a:rPr lang="en-US" sz="2400" b="1">
                <a:solidFill>
                  <a:schemeClr val="bg1"/>
                </a:solidFill>
                <a:latin typeface="Arial" panose="020B0604020202020204" pitchFamily="34" charset="0"/>
                <a:cs typeface="Arial" panose="020B0604020202020204" pitchFamily="34" charset="0"/>
              </a:rPr>
              <a:t>ớc khi xảy ra</a:t>
            </a:r>
          </a:p>
          <a:p>
            <a:pPr algn="ctr"/>
            <a:r>
              <a:rPr lang="en-US" sz="2400" b="1">
                <a:solidFill>
                  <a:schemeClr val="bg1"/>
                </a:solidFill>
                <a:latin typeface="Arial" panose="020B0604020202020204" pitchFamily="34" charset="0"/>
                <a:cs typeface="Arial" panose="020B0604020202020204" pitchFamily="34" charset="0"/>
              </a:rPr>
              <a:t> thiên tai</a:t>
            </a:r>
          </a:p>
        </p:txBody>
      </p:sp>
      <p:sp>
        <p:nvSpPr>
          <p:cNvPr id="10" name="TextBox 9">
            <a:extLst>
              <a:ext uri="{FF2B5EF4-FFF2-40B4-BE49-F238E27FC236}">
                <a16:creationId xmlns:a16="http://schemas.microsoft.com/office/drawing/2014/main" id="{7BAF0EC7-042A-4F5C-9E31-EBCA373A1E01}"/>
              </a:ext>
            </a:extLst>
          </p:cNvPr>
          <p:cNvSpPr txBox="1"/>
          <p:nvPr/>
        </p:nvSpPr>
        <p:spPr>
          <a:xfrm>
            <a:off x="863792" y="3037823"/>
            <a:ext cx="4399280" cy="369332"/>
          </a:xfrm>
          <a:prstGeom prst="rect">
            <a:avLst/>
          </a:prstGeom>
          <a:noFill/>
        </p:spPr>
        <p:txBody>
          <a:bodyPr wrap="square" rtlCol="0">
            <a:spAutoFit/>
          </a:bodyPr>
          <a:lstStyle/>
          <a:p>
            <a:r>
              <a:rPr lang="en-US" i="1">
                <a:solidFill>
                  <a:srgbClr val="0070C0"/>
                </a:solidFill>
                <a:latin typeface="Arial" panose="020B0604020202020204" pitchFamily="34" charset="0"/>
                <a:cs typeface="Arial" panose="020B0604020202020204" pitchFamily="34" charset="0"/>
              </a:rPr>
              <a:t>Sử dụng hiệu quả, tiết kiệm năng l</a:t>
            </a:r>
            <a:r>
              <a:rPr lang="vi-VN" i="1">
                <a:solidFill>
                  <a:srgbClr val="0070C0"/>
                </a:solidFill>
                <a:latin typeface="Arial" panose="020B0604020202020204" pitchFamily="34" charset="0"/>
                <a:cs typeface="Arial" panose="020B0604020202020204" pitchFamily="34" charset="0"/>
              </a:rPr>
              <a:t>ư</a:t>
            </a:r>
            <a:r>
              <a:rPr lang="en-US" i="1">
                <a:solidFill>
                  <a:srgbClr val="0070C0"/>
                </a:solidFill>
                <a:latin typeface="Arial" panose="020B0604020202020204" pitchFamily="34" charset="0"/>
                <a:cs typeface="Arial" panose="020B0604020202020204" pitchFamily="34" charset="0"/>
              </a:rPr>
              <a:t>ợng</a:t>
            </a:r>
          </a:p>
        </p:txBody>
      </p:sp>
      <p:sp>
        <p:nvSpPr>
          <p:cNvPr id="13" name="TextBox 12">
            <a:extLst>
              <a:ext uri="{FF2B5EF4-FFF2-40B4-BE49-F238E27FC236}">
                <a16:creationId xmlns:a16="http://schemas.microsoft.com/office/drawing/2014/main" id="{1B690896-1327-4183-A111-7FE0F306783C}"/>
              </a:ext>
            </a:extLst>
          </p:cNvPr>
          <p:cNvSpPr txBox="1"/>
          <p:nvPr/>
        </p:nvSpPr>
        <p:spPr>
          <a:xfrm>
            <a:off x="998320" y="6374230"/>
            <a:ext cx="4327400" cy="369332"/>
          </a:xfrm>
          <a:prstGeom prst="rect">
            <a:avLst/>
          </a:prstGeom>
          <a:noFill/>
        </p:spPr>
        <p:txBody>
          <a:bodyPr wrap="square" rtlCol="0">
            <a:spAutoFit/>
          </a:bodyPr>
          <a:lstStyle/>
          <a:p>
            <a:r>
              <a:rPr lang="en-US" i="1">
                <a:solidFill>
                  <a:srgbClr val="0070C0"/>
                </a:solidFill>
                <a:latin typeface="Arial" panose="020B0604020202020204" pitchFamily="34" charset="0"/>
                <a:cs typeface="Arial" panose="020B0604020202020204" pitchFamily="34" charset="0"/>
              </a:rPr>
              <a:t>Tích cực trồng cây xanh, bảo vệ rừng</a:t>
            </a:r>
          </a:p>
        </p:txBody>
      </p:sp>
      <p:sp>
        <p:nvSpPr>
          <p:cNvPr id="11" name="TextBox 10">
            <a:extLst>
              <a:ext uri="{FF2B5EF4-FFF2-40B4-BE49-F238E27FC236}">
                <a16:creationId xmlns:a16="http://schemas.microsoft.com/office/drawing/2014/main" id="{757FB15E-1061-41D6-87C4-8AFB135889CE}"/>
              </a:ext>
            </a:extLst>
          </p:cNvPr>
          <p:cNvSpPr txBox="1"/>
          <p:nvPr/>
        </p:nvSpPr>
        <p:spPr>
          <a:xfrm>
            <a:off x="5980690" y="3199472"/>
            <a:ext cx="4710563" cy="369332"/>
          </a:xfrm>
          <a:prstGeom prst="rect">
            <a:avLst/>
          </a:prstGeom>
          <a:noFill/>
        </p:spPr>
        <p:txBody>
          <a:bodyPr wrap="square" rtlCol="0">
            <a:spAutoFit/>
          </a:bodyPr>
          <a:lstStyle/>
          <a:p>
            <a:r>
              <a:rPr lang="en-US" i="1">
                <a:solidFill>
                  <a:srgbClr val="0070C0"/>
                </a:solidFill>
                <a:latin typeface="Arial" panose="020B0604020202020204" pitchFamily="34" charset="0"/>
                <a:cs typeface="Arial" panose="020B0604020202020204" pitchFamily="34" charset="0"/>
              </a:rPr>
              <a:t>Sử dụng ph</a:t>
            </a:r>
            <a:r>
              <a:rPr lang="vi-VN" i="1">
                <a:solidFill>
                  <a:srgbClr val="0070C0"/>
                </a:solidFill>
                <a:latin typeface="Arial" panose="020B0604020202020204" pitchFamily="34" charset="0"/>
                <a:cs typeface="Arial" panose="020B0604020202020204" pitchFamily="34" charset="0"/>
              </a:rPr>
              <a:t>ư</a:t>
            </a:r>
            <a:r>
              <a:rPr lang="en-US" i="1">
                <a:solidFill>
                  <a:srgbClr val="0070C0"/>
                </a:solidFill>
                <a:latin typeface="Arial" panose="020B0604020202020204" pitchFamily="34" charset="0"/>
                <a:cs typeface="Arial" panose="020B0604020202020204" pitchFamily="34" charset="0"/>
              </a:rPr>
              <a:t>ơng tiện giao thông công cộng</a:t>
            </a:r>
          </a:p>
        </p:txBody>
      </p:sp>
      <p:pic>
        <p:nvPicPr>
          <p:cNvPr id="18" name="Picture 17" descr="A picture containing text, sky, outdoor object, sign&#10;&#10;Description automatically generated">
            <a:extLst>
              <a:ext uri="{FF2B5EF4-FFF2-40B4-BE49-F238E27FC236}">
                <a16:creationId xmlns:a16="http://schemas.microsoft.com/office/drawing/2014/main" id="{5FDA948D-48AF-4278-8E86-FE08C3014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939" y="77009"/>
            <a:ext cx="4318985" cy="2960867"/>
          </a:xfrm>
          <a:prstGeom prst="rect">
            <a:avLst/>
          </a:prstGeom>
        </p:spPr>
      </p:pic>
      <p:pic>
        <p:nvPicPr>
          <p:cNvPr id="1026" name="Picture 2" descr="Dạy Trẻ Sử Dụng Phương Tiện Công Cộng | GrowGreen.edu.vn">
            <a:extLst>
              <a:ext uri="{FF2B5EF4-FFF2-40B4-BE49-F238E27FC236}">
                <a16:creationId xmlns:a16="http://schemas.microsoft.com/office/drawing/2014/main" id="{51F315A0-806B-4FB1-A19E-669A34ACF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70" y="77009"/>
            <a:ext cx="5104319" cy="30689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ơn 5.000 cây xanh được trồng mới cho Hà Nội | VTV.VN">
            <a:extLst>
              <a:ext uri="{FF2B5EF4-FFF2-40B4-BE49-F238E27FC236}">
                <a16:creationId xmlns:a16="http://schemas.microsoft.com/office/drawing/2014/main" id="{D7B08199-45DB-4FD7-8E9D-928929BF1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632" y="3437131"/>
            <a:ext cx="4399280" cy="29351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ành Động Vì Môi Trường Không Túi Nilon - Home | Facebook">
            <a:extLst>
              <a:ext uri="{FF2B5EF4-FFF2-40B4-BE49-F238E27FC236}">
                <a16:creationId xmlns:a16="http://schemas.microsoft.com/office/drawing/2014/main" id="{79200EC0-8D13-42BD-BB93-B86F5D5BFC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6984" y="3744386"/>
            <a:ext cx="2627889" cy="262788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E737FAC-5142-42E6-97D3-6E666E668CAC}"/>
              </a:ext>
            </a:extLst>
          </p:cNvPr>
          <p:cNvSpPr txBox="1"/>
          <p:nvPr/>
        </p:nvSpPr>
        <p:spPr>
          <a:xfrm>
            <a:off x="7346984" y="6403454"/>
            <a:ext cx="4710563" cy="369332"/>
          </a:xfrm>
          <a:prstGeom prst="rect">
            <a:avLst/>
          </a:prstGeom>
          <a:noFill/>
        </p:spPr>
        <p:txBody>
          <a:bodyPr wrap="square" rtlCol="0">
            <a:spAutoFit/>
          </a:bodyPr>
          <a:lstStyle/>
          <a:p>
            <a:r>
              <a:rPr lang="en-US" i="1">
                <a:solidFill>
                  <a:srgbClr val="0070C0"/>
                </a:solidFill>
                <a:latin typeface="Arial" panose="020B0604020202020204" pitchFamily="34" charset="0"/>
                <a:cs typeface="Arial" panose="020B0604020202020204" pitchFamily="34" charset="0"/>
              </a:rPr>
              <a:t>Không sử dụng túi ni-lông</a:t>
            </a:r>
          </a:p>
        </p:txBody>
      </p:sp>
    </p:spTree>
    <p:extLst>
      <p:ext uri="{BB962C8B-B14F-4D97-AF65-F5344CB8AC3E}">
        <p14:creationId xmlns:p14="http://schemas.microsoft.com/office/powerpoint/2010/main" val="27962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xit" presetSubtype="0" fill="hold" grpId="1"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barn(inVertical)">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barn(inVertical)">
                                      <p:cBhvr>
                                        <p:cTn id="31" dur="500"/>
                                        <p:tgtEl>
                                          <p:spTgt spid="10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barn(inVertical)">
                                      <p:cBhvr>
                                        <p:cTn id="4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3" grpId="0"/>
      <p:bldP spid="11"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C0CD6ACA-FD68-4C69-9082-26306FA5DFEE}"/>
              </a:ext>
            </a:extLst>
          </p:cNvPr>
          <p:cNvSpPr/>
          <p:nvPr/>
        </p:nvSpPr>
        <p:spPr>
          <a:xfrm>
            <a:off x="110076" y="27240"/>
            <a:ext cx="739611" cy="748960"/>
          </a:xfrm>
          <a:prstGeom prst="flowChartConnector">
            <a:avLst/>
          </a:prstGeom>
          <a:solidFill>
            <a:srgbClr val="7030A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3</a:t>
            </a:r>
            <a:endParaRPr lang="en-US" sz="4795"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9F9B9EC-1BD1-4416-A165-F36451F12CD2}"/>
              </a:ext>
            </a:extLst>
          </p:cNvPr>
          <p:cNvSpPr/>
          <p:nvPr/>
        </p:nvSpPr>
        <p:spPr>
          <a:xfrm>
            <a:off x="992270" y="71920"/>
            <a:ext cx="4930352" cy="659600"/>
          </a:xfrm>
          <a:prstGeom prst="roundRect">
            <a:avLst/>
          </a:prstGeom>
          <a:solidFill>
            <a:srgbClr val="7030A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Biến đổi khí hậu</a:t>
            </a:r>
            <a:endParaRPr lang="en-US" sz="3996" b="1" dirty="0">
              <a:latin typeface="Arial" panose="020B0604020202020204" pitchFamily="34" charset="0"/>
              <a:cs typeface="Arial" panose="020B0604020202020204" pitchFamily="34" charset="0"/>
            </a:endParaRPr>
          </a:p>
        </p:txBody>
      </p:sp>
      <p:sp>
        <p:nvSpPr>
          <p:cNvPr id="6" name="Cloud 5">
            <a:extLst>
              <a:ext uri="{FF2B5EF4-FFF2-40B4-BE49-F238E27FC236}">
                <a16:creationId xmlns:a16="http://schemas.microsoft.com/office/drawing/2014/main" id="{10E5660D-6E14-4BE9-8AED-7444F6398725}"/>
              </a:ext>
            </a:extLst>
          </p:cNvPr>
          <p:cNvSpPr/>
          <p:nvPr/>
        </p:nvSpPr>
        <p:spPr>
          <a:xfrm>
            <a:off x="1854421" y="1493969"/>
            <a:ext cx="6662257" cy="4194449"/>
          </a:xfrm>
          <a:prstGeom prst="cloud">
            <a:avLst/>
          </a:prstGeom>
          <a:pattFill prst="pct25">
            <a:fgClr>
              <a:schemeClr val="accent4">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C81DAF2-1D74-44E3-B32B-045E788C2ED6}"/>
              </a:ext>
            </a:extLst>
          </p:cNvPr>
          <p:cNvSpPr txBox="1"/>
          <p:nvPr/>
        </p:nvSpPr>
        <p:spPr>
          <a:xfrm>
            <a:off x="2265650" y="2459504"/>
            <a:ext cx="6111861" cy="1938992"/>
          </a:xfrm>
          <a:prstGeom prst="rect">
            <a:avLst/>
          </a:prstGeom>
          <a:noFill/>
        </p:spPr>
        <p:txBody>
          <a:bodyPr wrap="square" rtlCol="0">
            <a:spAutoFit/>
          </a:bodyPr>
          <a:lstStyle/>
          <a:p>
            <a:pPr algn="ctr"/>
            <a:r>
              <a:rPr lang="en-US" sz="4000" b="1">
                <a:solidFill>
                  <a:srgbClr val="FF0000"/>
                </a:solidFill>
                <a:latin typeface="Arial" panose="020B0604020202020204" pitchFamily="34" charset="0"/>
                <a:cs typeface="Arial" panose="020B0604020202020204" pitchFamily="34" charset="0"/>
              </a:rPr>
              <a:t>Em đã/ sẽ làm gì để sử dụng tiết kiệm và hiệu quả năng lượng?</a:t>
            </a:r>
          </a:p>
        </p:txBody>
      </p:sp>
      <p:pic>
        <p:nvPicPr>
          <p:cNvPr id="8" name="Picture 7" descr="64">
            <a:extLst>
              <a:ext uri="{FF2B5EF4-FFF2-40B4-BE49-F238E27FC236}">
                <a16:creationId xmlns:a16="http://schemas.microsoft.com/office/drawing/2014/main" id="{FFC25060-420B-455A-AD5E-C9330AC6E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325" y="5010150"/>
            <a:ext cx="1219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64">
            <a:extLst>
              <a:ext uri="{FF2B5EF4-FFF2-40B4-BE49-F238E27FC236}">
                <a16:creationId xmlns:a16="http://schemas.microsoft.com/office/drawing/2014/main" id="{5DB9C0AB-B59D-4362-B389-F551E3A86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5010150"/>
            <a:ext cx="1219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47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A7242C-4CFC-44D2-B7E7-63D527A0898D}"/>
              </a:ext>
            </a:extLst>
          </p:cNvPr>
          <p:cNvPicPr>
            <a:picLocks noChangeAspect="1"/>
          </p:cNvPicPr>
          <p:nvPr/>
        </p:nvPicPr>
        <p:blipFill rotWithShape="1">
          <a:blip r:embed="rId2"/>
          <a:srcRect l="15417" t="23775" r="29166" b="21182"/>
          <a:stretch/>
        </p:blipFill>
        <p:spPr>
          <a:xfrm>
            <a:off x="538480" y="254619"/>
            <a:ext cx="11653520" cy="6694202"/>
          </a:xfrm>
          <a:prstGeom prst="rect">
            <a:avLst/>
          </a:prstGeom>
        </p:spPr>
      </p:pic>
      <p:sp>
        <p:nvSpPr>
          <p:cNvPr id="4" name="TextBox 3">
            <a:extLst>
              <a:ext uri="{FF2B5EF4-FFF2-40B4-BE49-F238E27FC236}">
                <a16:creationId xmlns:a16="http://schemas.microsoft.com/office/drawing/2014/main" id="{8B855A3E-DA5B-4983-ADF1-97941BD48C2F}"/>
              </a:ext>
            </a:extLst>
          </p:cNvPr>
          <p:cNvSpPr txBox="1"/>
          <p:nvPr/>
        </p:nvSpPr>
        <p:spPr>
          <a:xfrm>
            <a:off x="1527999" y="532670"/>
            <a:ext cx="9132176" cy="1523128"/>
          </a:xfrm>
          <a:prstGeom prst="rect">
            <a:avLst/>
          </a:prstGeom>
          <a:noFill/>
          <a:ln w="57150">
            <a:noFill/>
          </a:ln>
        </p:spPr>
        <p:txBody>
          <a:bodyPr wrap="square" lIns="91078" tIns="45539" rIns="91078" bIns="45539" rtlCol="0">
            <a:spAutoFit/>
          </a:bodyPr>
          <a:lstStyle/>
          <a:p>
            <a:pPr algn="ctr">
              <a:spcBef>
                <a:spcPts val="599"/>
              </a:spcBef>
            </a:pPr>
            <a:r>
              <a:rPr lang="en-US" sz="4400" b="1">
                <a:solidFill>
                  <a:srgbClr val="FF0066"/>
                </a:solidFill>
                <a:latin typeface="Arial" panose="020B0604020202020204" pitchFamily="34" charset="0"/>
                <a:ea typeface="Kids" pitchFamily="2" charset="0"/>
                <a:cs typeface="Arial" panose="020B0604020202020204" pitchFamily="34" charset="0"/>
              </a:rPr>
              <a:t>LUYỆN TẬP</a:t>
            </a:r>
          </a:p>
          <a:p>
            <a:pPr algn="ctr">
              <a:spcBef>
                <a:spcPts val="599"/>
              </a:spcBef>
            </a:pPr>
            <a:r>
              <a:rPr lang="en-US" sz="4400" b="1">
                <a:solidFill>
                  <a:srgbClr val="FF0066"/>
                </a:solidFill>
                <a:latin typeface="Arial" panose="020B0604020202020204" pitchFamily="34" charset="0"/>
                <a:ea typeface="Kids" pitchFamily="2" charset="0"/>
                <a:cs typeface="Arial" panose="020B0604020202020204" pitchFamily="34" charset="0"/>
              </a:rPr>
              <a:t> VÀ VẬN DỤNG</a:t>
            </a:r>
          </a:p>
        </p:txBody>
      </p:sp>
    </p:spTree>
    <p:extLst>
      <p:ext uri="{BB962C8B-B14F-4D97-AF65-F5344CB8AC3E}">
        <p14:creationId xmlns:p14="http://schemas.microsoft.com/office/powerpoint/2010/main" val="37739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114" fill="hold">
                                          <p:stCondLst>
                                            <p:cond delay="0"/>
                                          </p:stCondLst>
                                        </p:cTn>
                                        <p:tgtEl>
                                          <p:spTgt spid="4"/>
                                        </p:tgtEl>
                                        <p:attrNameLst>
                                          <p:attrName>style.rotation</p:attrName>
                                        </p:attrNameLst>
                                      </p:cBhvr>
                                      <p:to>
                                        <p:strVal val="-45.0"/>
                                      </p:to>
                                    </p:set>
                                    <p:anim calcmode="lin" valueType="num">
                                      <p:cBhvr>
                                        <p:cTn id="8"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B67813DD-1784-4616-8F4E-55B75D4E196B}"/>
              </a:ext>
            </a:extLst>
          </p:cNvPr>
          <p:cNvSpPr/>
          <p:nvPr/>
        </p:nvSpPr>
        <p:spPr>
          <a:xfrm>
            <a:off x="84254" y="1598235"/>
            <a:ext cx="1246248" cy="1214545"/>
          </a:xfrm>
          <a:prstGeom prst="flowChartConnector">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01D71F2D-819C-4B44-8712-F9EB5E069125}"/>
              </a:ext>
            </a:extLst>
          </p:cNvPr>
          <p:cNvSpPr/>
          <p:nvPr/>
        </p:nvSpPr>
        <p:spPr>
          <a:xfrm>
            <a:off x="84254" y="3225910"/>
            <a:ext cx="1310768" cy="1293708"/>
          </a:xfrm>
          <a:prstGeom prst="flowChartConnector">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027D11F-9EBF-46D2-B639-067C5B7130D3}"/>
              </a:ext>
            </a:extLst>
          </p:cNvPr>
          <p:cNvSpPr/>
          <p:nvPr/>
        </p:nvSpPr>
        <p:spPr>
          <a:xfrm>
            <a:off x="1446331" y="3309451"/>
            <a:ext cx="8099113" cy="11076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Các đới khí hậu trên Trái Đất</a:t>
            </a:r>
            <a:endParaRPr lang="en-US" sz="3996"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D75515-C577-4425-89F9-2F36EDA9EBD2}"/>
              </a:ext>
            </a:extLst>
          </p:cNvPr>
          <p:cNvSpPr/>
          <p:nvPr/>
        </p:nvSpPr>
        <p:spPr>
          <a:xfrm>
            <a:off x="1374672" y="1706484"/>
            <a:ext cx="8282284" cy="110763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Khái niệm về thời tiết và khí hậu</a:t>
            </a:r>
            <a:endParaRPr lang="en-US" sz="3996"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9DAAF-4DBA-43F7-915F-D94B3CDD85D0}"/>
              </a:ext>
            </a:extLst>
          </p:cNvPr>
          <p:cNvSpPr txBox="1"/>
          <p:nvPr/>
        </p:nvSpPr>
        <p:spPr>
          <a:xfrm>
            <a:off x="2893250" y="189744"/>
            <a:ext cx="6405501" cy="1107630"/>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17" tIns="34258" rIns="68517" bIns="34258" numCol="1" spcCol="0" rtlCol="0" fromWordArt="0" anchor="t" anchorCtr="0" forceAA="0" compatLnSpc="1">
            <a:prstTxWarp prst="textNoShape">
              <a:avLst/>
            </a:prstTxWarp>
            <a:noAutofit/>
          </a:bodyPr>
          <a:lstStyle/>
          <a:p>
            <a:endParaRPr lang="en-US" sz="3596" dirty="0"/>
          </a:p>
        </p:txBody>
      </p:sp>
      <p:sp>
        <p:nvSpPr>
          <p:cNvPr id="11" name="Flowchart: Connector 10">
            <a:extLst>
              <a:ext uri="{FF2B5EF4-FFF2-40B4-BE49-F238E27FC236}">
                <a16:creationId xmlns:a16="http://schemas.microsoft.com/office/drawing/2014/main" id="{745DB729-4999-4BA9-9A86-122A642E3DC7}"/>
              </a:ext>
            </a:extLst>
          </p:cNvPr>
          <p:cNvSpPr/>
          <p:nvPr/>
        </p:nvSpPr>
        <p:spPr>
          <a:xfrm>
            <a:off x="77549" y="4939482"/>
            <a:ext cx="1310768" cy="1293708"/>
          </a:xfrm>
          <a:prstGeom prst="flowChartConnector">
            <a:avLst/>
          </a:prstGeom>
          <a:solidFill>
            <a:srgbClr val="7030A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3</a:t>
            </a:r>
            <a:endParaRPr lang="en-US" sz="4795" b="1"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BBC8481D-7BD4-4D0A-9408-EF7432451814}"/>
              </a:ext>
            </a:extLst>
          </p:cNvPr>
          <p:cNvSpPr/>
          <p:nvPr/>
        </p:nvSpPr>
        <p:spPr>
          <a:xfrm>
            <a:off x="1439627" y="5023023"/>
            <a:ext cx="4930352" cy="1107632"/>
          </a:xfrm>
          <a:prstGeom prst="roundRect">
            <a:avLst/>
          </a:prstGeom>
          <a:solidFill>
            <a:srgbClr val="7030A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Biến đổi khí hậu</a:t>
            </a:r>
            <a:endParaRPr lang="en-US" sz="3996"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A9BC95A-20CA-471F-9EBC-F8646BA4E616}"/>
              </a:ext>
            </a:extLst>
          </p:cNvPr>
          <p:cNvPicPr>
            <a:picLocks noChangeAspect="1"/>
          </p:cNvPicPr>
          <p:nvPr/>
        </p:nvPicPr>
        <p:blipFill rotWithShape="1">
          <a:blip r:embed="rId2"/>
          <a:srcRect l="56882" t="24883" r="23731" b="36779"/>
          <a:stretch/>
        </p:blipFill>
        <p:spPr>
          <a:xfrm>
            <a:off x="9828306" y="3708418"/>
            <a:ext cx="2363694" cy="2629210"/>
          </a:xfrm>
          <a:prstGeom prst="rect">
            <a:avLst/>
          </a:prstGeom>
        </p:spPr>
      </p:pic>
    </p:spTree>
    <p:extLst>
      <p:ext uri="{BB962C8B-B14F-4D97-AF65-F5344CB8AC3E}">
        <p14:creationId xmlns:p14="http://schemas.microsoft.com/office/powerpoint/2010/main"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24F4854-2358-4AC3-8E0A-3EE6345A6BB8}"/>
              </a:ext>
            </a:extLst>
          </p:cNvPr>
          <p:cNvSpPr/>
          <p:nvPr/>
        </p:nvSpPr>
        <p:spPr>
          <a:xfrm>
            <a:off x="5729626" y="1753102"/>
            <a:ext cx="2179065" cy="1349963"/>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EC90D8C-8DBE-4AB5-9F48-321B604372ED}"/>
              </a:ext>
            </a:extLst>
          </p:cNvPr>
          <p:cNvSpPr txBox="1"/>
          <p:nvPr/>
        </p:nvSpPr>
        <p:spPr>
          <a:xfrm>
            <a:off x="-391011" y="0"/>
            <a:ext cx="12837011"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 </a:t>
            </a:r>
            <a:r>
              <a:rPr lang="en-US" sz="2800" b="1">
                <a:solidFill>
                  <a:srgbClr val="FF0000"/>
                </a:solidFill>
                <a:latin typeface="Arial" panose="020B0604020202020204" pitchFamily="34" charset="0"/>
                <a:cs typeface="Arial" panose="020B0604020202020204" pitchFamily="34" charset="0"/>
              </a:rPr>
              <a:t>1.Ghép các ô bên trái và bên phải với ô ở giữa sao cho phù hợp</a:t>
            </a:r>
          </a:p>
        </p:txBody>
      </p:sp>
      <p:sp>
        <p:nvSpPr>
          <p:cNvPr id="5" name="Rectangle: Rounded Corners 4">
            <a:extLst>
              <a:ext uri="{FF2B5EF4-FFF2-40B4-BE49-F238E27FC236}">
                <a16:creationId xmlns:a16="http://schemas.microsoft.com/office/drawing/2014/main" id="{E632BB10-F03C-4D63-9BB3-2A2D75CBE708}"/>
              </a:ext>
            </a:extLst>
          </p:cNvPr>
          <p:cNvSpPr/>
          <p:nvPr/>
        </p:nvSpPr>
        <p:spPr>
          <a:xfrm>
            <a:off x="86714" y="952086"/>
            <a:ext cx="4412512" cy="967563"/>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a, Mưa dao động từ 500- 1000mm/năm</a:t>
            </a:r>
          </a:p>
        </p:txBody>
      </p:sp>
      <p:sp>
        <p:nvSpPr>
          <p:cNvPr id="8" name="Rectangle: Rounded Corners 7">
            <a:extLst>
              <a:ext uri="{FF2B5EF4-FFF2-40B4-BE49-F238E27FC236}">
                <a16:creationId xmlns:a16="http://schemas.microsoft.com/office/drawing/2014/main" id="{F93B1866-0EBC-40B1-B27A-1461A9E70B9D}"/>
              </a:ext>
            </a:extLst>
          </p:cNvPr>
          <p:cNvSpPr/>
          <p:nvPr/>
        </p:nvSpPr>
        <p:spPr>
          <a:xfrm>
            <a:off x="86714" y="2197007"/>
            <a:ext cx="4412512" cy="967563"/>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7030A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B5DF126-AB7D-4EDA-9C5B-45B1A7292705}"/>
              </a:ext>
            </a:extLst>
          </p:cNvPr>
          <p:cNvSpPr/>
          <p:nvPr/>
        </p:nvSpPr>
        <p:spPr>
          <a:xfrm>
            <a:off x="86714" y="3394029"/>
            <a:ext cx="4412512" cy="1013437"/>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7030A0"/>
              </a:solidFill>
              <a:latin typeface="Arial" panose="020B0604020202020204" pitchFamily="34" charset="0"/>
              <a:cs typeface="Arial" panose="020B0604020202020204" pitchFamily="34" charset="0"/>
            </a:endParaRPr>
          </a:p>
          <a:p>
            <a:pPr algn="ctr"/>
            <a:endParaRPr lang="en-US" sz="2800"/>
          </a:p>
          <a:p>
            <a:pPr algn="ctr"/>
            <a:endParaRPr lang="en-US" sz="2800">
              <a:solidFill>
                <a:srgbClr val="7030A0"/>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AD00292F-01CA-4B6D-A3BD-97E218BF0B44}"/>
              </a:ext>
            </a:extLst>
          </p:cNvPr>
          <p:cNvSpPr/>
          <p:nvPr/>
        </p:nvSpPr>
        <p:spPr>
          <a:xfrm>
            <a:off x="91686" y="4662652"/>
            <a:ext cx="4363441" cy="1299191"/>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7030A0"/>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5E09037-1D53-4F41-B503-AEB911A449BF}"/>
              </a:ext>
            </a:extLst>
          </p:cNvPr>
          <p:cNvSpPr/>
          <p:nvPr/>
        </p:nvSpPr>
        <p:spPr>
          <a:xfrm>
            <a:off x="9016409" y="999460"/>
            <a:ext cx="3001926" cy="967563"/>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g,Tín phong thổi quanh năm</a:t>
            </a:r>
          </a:p>
        </p:txBody>
      </p:sp>
      <p:sp>
        <p:nvSpPr>
          <p:cNvPr id="12" name="Rectangle: Rounded Corners 11">
            <a:extLst>
              <a:ext uri="{FF2B5EF4-FFF2-40B4-BE49-F238E27FC236}">
                <a16:creationId xmlns:a16="http://schemas.microsoft.com/office/drawing/2014/main" id="{F33B06F1-1FF3-441D-B10E-D39E939B3FAD}"/>
              </a:ext>
            </a:extLst>
          </p:cNvPr>
          <p:cNvSpPr/>
          <p:nvPr/>
        </p:nvSpPr>
        <p:spPr>
          <a:xfrm>
            <a:off x="9016409" y="2235294"/>
            <a:ext cx="3001926" cy="843217"/>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7030A0"/>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37F2DFBF-00FD-475E-A698-5A30036A8961}"/>
              </a:ext>
            </a:extLst>
          </p:cNvPr>
          <p:cNvSpPr/>
          <p:nvPr/>
        </p:nvSpPr>
        <p:spPr>
          <a:xfrm>
            <a:off x="9016409" y="5007348"/>
            <a:ext cx="3001926" cy="1656164"/>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7030A0"/>
              </a:solidFill>
              <a:latin typeface="Arial" panose="020B0604020202020204" pitchFamily="34" charset="0"/>
              <a:cs typeface="Arial" panose="020B0604020202020204" pitchFamily="34" charset="0"/>
            </a:endParaRPr>
          </a:p>
        </p:txBody>
      </p:sp>
      <p:sp>
        <p:nvSpPr>
          <p:cNvPr id="20" name="Flowchart: Connector 19">
            <a:extLst>
              <a:ext uri="{FF2B5EF4-FFF2-40B4-BE49-F238E27FC236}">
                <a16:creationId xmlns:a16="http://schemas.microsoft.com/office/drawing/2014/main" id="{4D9B0D1A-F7E5-4576-8370-C1769C10FF44}"/>
              </a:ext>
            </a:extLst>
          </p:cNvPr>
          <p:cNvSpPr/>
          <p:nvPr/>
        </p:nvSpPr>
        <p:spPr>
          <a:xfrm>
            <a:off x="4468746" y="2773679"/>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9D6E8706-472C-4F95-ABA8-798526E39164}"/>
              </a:ext>
            </a:extLst>
          </p:cNvPr>
          <p:cNvSpPr/>
          <p:nvPr/>
        </p:nvSpPr>
        <p:spPr>
          <a:xfrm>
            <a:off x="4424324" y="5274976"/>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C7E9DC5C-A110-426B-8F4D-12279800C2E6}"/>
              </a:ext>
            </a:extLst>
          </p:cNvPr>
          <p:cNvSpPr/>
          <p:nvPr/>
        </p:nvSpPr>
        <p:spPr>
          <a:xfrm>
            <a:off x="4458586" y="3950448"/>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3DF0703E-5EC5-4DB7-9F38-D27B9B853589}"/>
              </a:ext>
            </a:extLst>
          </p:cNvPr>
          <p:cNvSpPr/>
          <p:nvPr/>
        </p:nvSpPr>
        <p:spPr>
          <a:xfrm>
            <a:off x="4438266" y="1361439"/>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B9FA5FDD-5862-47A1-8A40-8923683A9B05}"/>
              </a:ext>
            </a:extLst>
          </p:cNvPr>
          <p:cNvSpPr/>
          <p:nvPr/>
        </p:nvSpPr>
        <p:spPr>
          <a:xfrm>
            <a:off x="8949306" y="1432559"/>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A4D81CBC-675D-4F6F-8CE5-115547312DC2}"/>
              </a:ext>
            </a:extLst>
          </p:cNvPr>
          <p:cNvSpPr/>
          <p:nvPr/>
        </p:nvSpPr>
        <p:spPr>
          <a:xfrm>
            <a:off x="8984030" y="2673265"/>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626C0353-7BE5-4F18-BC40-C366086F336D}"/>
              </a:ext>
            </a:extLst>
          </p:cNvPr>
          <p:cNvSpPr/>
          <p:nvPr/>
        </p:nvSpPr>
        <p:spPr>
          <a:xfrm>
            <a:off x="8976222" y="5795936"/>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7D8CEF8A-BDCC-433D-A4AC-1CFB5A59F7A6}"/>
              </a:ext>
            </a:extLst>
          </p:cNvPr>
          <p:cNvSpPr/>
          <p:nvPr/>
        </p:nvSpPr>
        <p:spPr>
          <a:xfrm>
            <a:off x="7927143" y="5352907"/>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72ABF345-93E2-4486-9940-B34EC0A96A45}"/>
              </a:ext>
            </a:extLst>
          </p:cNvPr>
          <p:cNvSpPr/>
          <p:nvPr/>
        </p:nvSpPr>
        <p:spPr>
          <a:xfrm>
            <a:off x="5678344" y="2447378"/>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6EDAC99F-ADE1-49A3-ADB5-9C1131E61A0E}"/>
              </a:ext>
            </a:extLst>
          </p:cNvPr>
          <p:cNvSpPr/>
          <p:nvPr/>
        </p:nvSpPr>
        <p:spPr>
          <a:xfrm>
            <a:off x="7886778" y="2443145"/>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37153F2-4540-41AD-8CE8-1986DF62CB5C}"/>
              </a:ext>
            </a:extLst>
          </p:cNvPr>
          <p:cNvSpPr/>
          <p:nvPr/>
        </p:nvSpPr>
        <p:spPr>
          <a:xfrm>
            <a:off x="5763426" y="3599966"/>
            <a:ext cx="2179065" cy="1349963"/>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FD6D3C6B-8F2A-4876-84F3-9D519918DC74}"/>
              </a:ext>
            </a:extLst>
          </p:cNvPr>
          <p:cNvSpPr/>
          <p:nvPr/>
        </p:nvSpPr>
        <p:spPr>
          <a:xfrm>
            <a:off x="5781940" y="5349811"/>
            <a:ext cx="2179065" cy="1349963"/>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432D2E-9C0D-49BC-A55C-E666519803CA}"/>
              </a:ext>
            </a:extLst>
          </p:cNvPr>
          <p:cNvSpPr txBox="1"/>
          <p:nvPr/>
        </p:nvSpPr>
        <p:spPr>
          <a:xfrm>
            <a:off x="5724891" y="2113433"/>
            <a:ext cx="2335450" cy="523220"/>
          </a:xfrm>
          <a:prstGeom prst="rect">
            <a:avLst/>
          </a:prstGeom>
          <a:noFill/>
        </p:spPr>
        <p:txBody>
          <a:bodyPr wrap="square" rtlCol="0">
            <a:spAutoFit/>
          </a:bodyPr>
          <a:lstStyle/>
          <a:p>
            <a:r>
              <a:rPr lang="en-US" sz="2800" b="1">
                <a:solidFill>
                  <a:srgbClr val="00B050"/>
                </a:solidFill>
                <a:latin typeface="Arial" panose="020B0604020202020204" pitchFamily="34" charset="0"/>
                <a:cs typeface="Arial" panose="020B0604020202020204" pitchFamily="34" charset="0"/>
              </a:rPr>
              <a:t>1. Đới nóng</a:t>
            </a:r>
          </a:p>
        </p:txBody>
      </p:sp>
      <p:sp>
        <p:nvSpPr>
          <p:cNvPr id="38" name="TextBox 37">
            <a:extLst>
              <a:ext uri="{FF2B5EF4-FFF2-40B4-BE49-F238E27FC236}">
                <a16:creationId xmlns:a16="http://schemas.microsoft.com/office/drawing/2014/main" id="{43347499-B47B-46CD-9DAF-AA2E7129C36B}"/>
              </a:ext>
            </a:extLst>
          </p:cNvPr>
          <p:cNvSpPr txBox="1"/>
          <p:nvPr/>
        </p:nvSpPr>
        <p:spPr>
          <a:xfrm>
            <a:off x="5559863" y="3782970"/>
            <a:ext cx="2335450" cy="954107"/>
          </a:xfrm>
          <a:prstGeom prst="rect">
            <a:avLst/>
          </a:prstGeom>
          <a:noFill/>
        </p:spPr>
        <p:txBody>
          <a:bodyPr wrap="square" rtlCol="0">
            <a:spAutoFit/>
          </a:bodyPr>
          <a:lstStyle/>
          <a:p>
            <a:pPr algn="ctr"/>
            <a:r>
              <a:rPr lang="en-US" sz="2800" b="1">
                <a:solidFill>
                  <a:srgbClr val="00B050"/>
                </a:solidFill>
                <a:latin typeface="Arial" panose="020B0604020202020204" pitchFamily="34" charset="0"/>
                <a:cs typeface="Arial" panose="020B0604020202020204" pitchFamily="34" charset="0"/>
              </a:rPr>
              <a:t>2. Đới </a:t>
            </a:r>
          </a:p>
          <a:p>
            <a:pPr algn="ctr"/>
            <a:r>
              <a:rPr lang="en-US" sz="2800" b="1">
                <a:solidFill>
                  <a:srgbClr val="00B050"/>
                </a:solidFill>
                <a:latin typeface="Arial" panose="020B0604020202020204" pitchFamily="34" charset="0"/>
                <a:cs typeface="Arial" panose="020B0604020202020204" pitchFamily="34" charset="0"/>
              </a:rPr>
              <a:t>ôn hòa</a:t>
            </a:r>
          </a:p>
        </p:txBody>
      </p:sp>
      <p:sp>
        <p:nvSpPr>
          <p:cNvPr id="39" name="TextBox 38">
            <a:extLst>
              <a:ext uri="{FF2B5EF4-FFF2-40B4-BE49-F238E27FC236}">
                <a16:creationId xmlns:a16="http://schemas.microsoft.com/office/drawing/2014/main" id="{58D4A868-68D0-41F7-BB9F-9EAD634F8B47}"/>
              </a:ext>
            </a:extLst>
          </p:cNvPr>
          <p:cNvSpPr txBox="1"/>
          <p:nvPr/>
        </p:nvSpPr>
        <p:spPr>
          <a:xfrm>
            <a:off x="5811856" y="5763182"/>
            <a:ext cx="2083457" cy="523220"/>
          </a:xfrm>
          <a:prstGeom prst="rect">
            <a:avLst/>
          </a:prstGeom>
          <a:noFill/>
        </p:spPr>
        <p:txBody>
          <a:bodyPr wrap="square" rtlCol="0">
            <a:spAutoFit/>
          </a:bodyPr>
          <a:lstStyle/>
          <a:p>
            <a:pPr algn="ctr"/>
            <a:r>
              <a:rPr lang="en-US" sz="2800" b="1">
                <a:solidFill>
                  <a:srgbClr val="00B050"/>
                </a:solidFill>
                <a:latin typeface="Arial" panose="020B0604020202020204" pitchFamily="34" charset="0"/>
                <a:cs typeface="Arial" panose="020B0604020202020204" pitchFamily="34" charset="0"/>
              </a:rPr>
              <a:t>3. Đới lạnh</a:t>
            </a:r>
          </a:p>
        </p:txBody>
      </p:sp>
      <p:sp>
        <p:nvSpPr>
          <p:cNvPr id="40" name="Flowchart: Connector 39">
            <a:extLst>
              <a:ext uri="{FF2B5EF4-FFF2-40B4-BE49-F238E27FC236}">
                <a16:creationId xmlns:a16="http://schemas.microsoft.com/office/drawing/2014/main" id="{4F7B0152-BC05-42B9-B2E0-F69ADEC5539D}"/>
              </a:ext>
            </a:extLst>
          </p:cNvPr>
          <p:cNvSpPr/>
          <p:nvPr/>
        </p:nvSpPr>
        <p:spPr>
          <a:xfrm>
            <a:off x="5690403" y="4277385"/>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171090B6-9F19-41BB-AFE7-275A755D3FDB}"/>
              </a:ext>
            </a:extLst>
          </p:cNvPr>
          <p:cNvSpPr/>
          <p:nvPr/>
        </p:nvSpPr>
        <p:spPr>
          <a:xfrm>
            <a:off x="5760611" y="6042830"/>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a:extLst>
              <a:ext uri="{FF2B5EF4-FFF2-40B4-BE49-F238E27FC236}">
                <a16:creationId xmlns:a16="http://schemas.microsoft.com/office/drawing/2014/main" id="{65ECD1DD-5CCF-4DBA-A814-B59848A6FB3A}"/>
              </a:ext>
            </a:extLst>
          </p:cNvPr>
          <p:cNvSpPr/>
          <p:nvPr/>
        </p:nvSpPr>
        <p:spPr>
          <a:xfrm>
            <a:off x="7926743" y="6000025"/>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809DB2D4-33AA-4116-942C-AD2AC066751F}"/>
              </a:ext>
            </a:extLst>
          </p:cNvPr>
          <p:cNvSpPr/>
          <p:nvPr/>
        </p:nvSpPr>
        <p:spPr>
          <a:xfrm>
            <a:off x="7904487" y="4323636"/>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C47D5753-CC8A-47B1-B9ED-EAF46E644BC2}"/>
              </a:ext>
            </a:extLst>
          </p:cNvPr>
          <p:cNvSpPr txBox="1"/>
          <p:nvPr/>
        </p:nvSpPr>
        <p:spPr>
          <a:xfrm>
            <a:off x="-95682" y="2136143"/>
            <a:ext cx="4777303" cy="1231106"/>
          </a:xfrm>
          <a:prstGeom prst="rect">
            <a:avLst/>
          </a:prstGeom>
          <a:noFill/>
        </p:spPr>
        <p:txBody>
          <a:bodyPr wrap="square" rtlCol="0">
            <a:spAutoFit/>
          </a:bodyPr>
          <a:lstStyle/>
          <a:p>
            <a:pPr algn="ctr"/>
            <a:r>
              <a:rPr lang="en-US" sz="2800">
                <a:solidFill>
                  <a:srgbClr val="7030A0"/>
                </a:solidFill>
                <a:latin typeface="Arial" panose="020B0604020202020204" pitchFamily="34" charset="0"/>
                <a:cs typeface="Arial" panose="020B0604020202020204" pitchFamily="34" charset="0"/>
              </a:rPr>
              <a:t>b, Quanh năm nóng,</a:t>
            </a:r>
          </a:p>
          <a:p>
            <a:pPr algn="ctr"/>
            <a:r>
              <a:rPr lang="en-US" sz="2800">
                <a:solidFill>
                  <a:srgbClr val="7030A0"/>
                </a:solidFill>
                <a:latin typeface="Arial" panose="020B0604020202020204" pitchFamily="34" charset="0"/>
                <a:cs typeface="Arial" panose="020B0604020202020204" pitchFamily="34" charset="0"/>
              </a:rPr>
              <a:t> nhiệt độ TB năm trên </a:t>
            </a:r>
            <a:r>
              <a:rPr lang="pt-BR" sz="2800">
                <a:solidFill>
                  <a:srgbClr val="7030A0"/>
                </a:solidFill>
                <a:latin typeface="Arial" panose="020B0604020202020204" pitchFamily="34" charset="0"/>
                <a:cs typeface="Arial" panose="020B0604020202020204" pitchFamily="34" charset="0"/>
              </a:rPr>
              <a:t>20</a:t>
            </a:r>
            <a:r>
              <a:rPr lang="pt-BR" sz="2800" baseline="30000">
                <a:solidFill>
                  <a:srgbClr val="7030A0"/>
                </a:solidFill>
                <a:latin typeface="Arial" panose="020B0604020202020204" pitchFamily="34" charset="0"/>
                <a:cs typeface="Arial" panose="020B0604020202020204" pitchFamily="34" charset="0"/>
              </a:rPr>
              <a:t>0</a:t>
            </a:r>
            <a:r>
              <a:rPr lang="pt-BR" sz="2800">
                <a:solidFill>
                  <a:srgbClr val="7030A0"/>
                </a:solidFill>
                <a:latin typeface="Arial" panose="020B0604020202020204" pitchFamily="34" charset="0"/>
                <a:cs typeface="Arial" panose="020B0604020202020204" pitchFamily="34" charset="0"/>
              </a:rPr>
              <a:t>C</a:t>
            </a:r>
            <a:endParaRPr lang="en-US" sz="2800">
              <a:solidFill>
                <a:srgbClr val="7030A0"/>
              </a:solidFill>
              <a:latin typeface="Arial" panose="020B0604020202020204" pitchFamily="34" charset="0"/>
              <a:cs typeface="Arial" panose="020B0604020202020204" pitchFamily="34" charset="0"/>
            </a:endParaRPr>
          </a:p>
          <a:p>
            <a:endParaRPr lang="en-US"/>
          </a:p>
        </p:txBody>
      </p:sp>
      <p:sp>
        <p:nvSpPr>
          <p:cNvPr id="49" name="TextBox 48">
            <a:extLst>
              <a:ext uri="{FF2B5EF4-FFF2-40B4-BE49-F238E27FC236}">
                <a16:creationId xmlns:a16="http://schemas.microsoft.com/office/drawing/2014/main" id="{3A540DED-7031-45CE-90DF-EDE52A7E2B10}"/>
              </a:ext>
            </a:extLst>
          </p:cNvPr>
          <p:cNvSpPr txBox="1"/>
          <p:nvPr/>
        </p:nvSpPr>
        <p:spPr>
          <a:xfrm>
            <a:off x="183978" y="3355350"/>
            <a:ext cx="3888475" cy="1600438"/>
          </a:xfrm>
          <a:prstGeom prst="rect">
            <a:avLst/>
          </a:prstGeom>
          <a:noFill/>
        </p:spPr>
        <p:txBody>
          <a:bodyPr wrap="square" rtlCol="0">
            <a:spAutoFit/>
          </a:bodyPr>
          <a:lstStyle/>
          <a:p>
            <a:pPr algn="ctr"/>
            <a:r>
              <a:rPr lang="en-US" sz="2800">
                <a:solidFill>
                  <a:srgbClr val="7030A0"/>
                </a:solidFill>
                <a:latin typeface="Arial" panose="020B0604020202020204" pitchFamily="34" charset="0"/>
                <a:cs typeface="Arial" panose="020B0604020202020204" pitchFamily="34" charset="0"/>
              </a:rPr>
              <a:t>c, Nhiệt độ tất cả các tháng đều dưới </a:t>
            </a:r>
            <a:r>
              <a:rPr lang="pt-BR" sz="2800">
                <a:solidFill>
                  <a:srgbClr val="7030A0"/>
                </a:solidFill>
                <a:latin typeface="Arial" panose="020B0604020202020204" pitchFamily="34" charset="0"/>
                <a:cs typeface="Arial" panose="020B0604020202020204" pitchFamily="34" charset="0"/>
              </a:rPr>
              <a:t>10</a:t>
            </a:r>
            <a:r>
              <a:rPr lang="pt-BR" sz="2800" baseline="30000">
                <a:solidFill>
                  <a:srgbClr val="7030A0"/>
                </a:solidFill>
                <a:latin typeface="Arial" panose="020B0604020202020204" pitchFamily="34" charset="0"/>
                <a:cs typeface="Arial" panose="020B0604020202020204" pitchFamily="34" charset="0"/>
              </a:rPr>
              <a:t>0</a:t>
            </a:r>
            <a:r>
              <a:rPr lang="pt-BR" sz="2800">
                <a:solidFill>
                  <a:srgbClr val="7030A0"/>
                </a:solidFill>
                <a:latin typeface="Arial" panose="020B0604020202020204" pitchFamily="34" charset="0"/>
                <a:cs typeface="Arial" panose="020B0604020202020204" pitchFamily="34" charset="0"/>
              </a:rPr>
              <a:t>C</a:t>
            </a:r>
            <a:r>
              <a:rPr lang="en-US" sz="2800">
                <a:solidFill>
                  <a:srgbClr val="7030A0"/>
                </a:solidFill>
                <a:latin typeface="Arial" panose="020B0604020202020204" pitchFamily="34" charset="0"/>
                <a:cs typeface="Arial" panose="020B0604020202020204" pitchFamily="34" charset="0"/>
              </a:rPr>
              <a:t> </a:t>
            </a:r>
          </a:p>
          <a:p>
            <a:pPr algn="ctr"/>
            <a:endParaRPr lang="en-US" sz="2400"/>
          </a:p>
          <a:p>
            <a:endParaRPr lang="en-US"/>
          </a:p>
        </p:txBody>
      </p:sp>
      <p:sp>
        <p:nvSpPr>
          <p:cNvPr id="50" name="TextBox 49">
            <a:extLst>
              <a:ext uri="{FF2B5EF4-FFF2-40B4-BE49-F238E27FC236}">
                <a16:creationId xmlns:a16="http://schemas.microsoft.com/office/drawing/2014/main" id="{24600A4A-8ACF-474C-BF32-E4E2DF4FE6E9}"/>
              </a:ext>
            </a:extLst>
          </p:cNvPr>
          <p:cNvSpPr txBox="1"/>
          <p:nvPr/>
        </p:nvSpPr>
        <p:spPr>
          <a:xfrm>
            <a:off x="308069" y="4608085"/>
            <a:ext cx="3755832" cy="1661993"/>
          </a:xfrm>
          <a:prstGeom prst="rect">
            <a:avLst/>
          </a:prstGeom>
          <a:noFill/>
        </p:spPr>
        <p:txBody>
          <a:bodyPr wrap="square" rtlCol="0">
            <a:spAutoFit/>
          </a:bodyPr>
          <a:lstStyle/>
          <a:p>
            <a:pPr algn="ctr"/>
            <a:r>
              <a:rPr lang="en-US" sz="2400">
                <a:solidFill>
                  <a:srgbClr val="7030A0"/>
                </a:solidFill>
                <a:latin typeface="Arial" panose="020B0604020202020204" pitchFamily="34" charset="0"/>
                <a:cs typeface="Arial" panose="020B0604020202020204" pitchFamily="34" charset="0"/>
              </a:rPr>
              <a:t>d</a:t>
            </a:r>
            <a:r>
              <a:rPr lang="en-US" sz="2800">
                <a:solidFill>
                  <a:srgbClr val="7030A0"/>
                </a:solidFill>
                <a:latin typeface="Arial" panose="020B0604020202020204" pitchFamily="34" charset="0"/>
                <a:cs typeface="Arial" panose="020B0604020202020204" pitchFamily="34" charset="0"/>
              </a:rPr>
              <a:t>, L</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ợng mưa d</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ới</a:t>
            </a:r>
          </a:p>
          <a:p>
            <a:pPr algn="ctr"/>
            <a:r>
              <a:rPr lang="en-US" sz="2800">
                <a:solidFill>
                  <a:srgbClr val="7030A0"/>
                </a:solidFill>
                <a:latin typeface="Arial" panose="020B0604020202020204" pitchFamily="34" charset="0"/>
                <a:cs typeface="Arial" panose="020B0604020202020204" pitchFamily="34" charset="0"/>
              </a:rPr>
              <a:t> 500mm/năm,</a:t>
            </a:r>
          </a:p>
          <a:p>
            <a:pPr algn="ctr"/>
            <a:r>
              <a:rPr lang="en-US" sz="2800">
                <a:solidFill>
                  <a:srgbClr val="7030A0"/>
                </a:solidFill>
                <a:latin typeface="Arial" panose="020B0604020202020204" pitchFamily="34" charset="0"/>
                <a:cs typeface="Arial" panose="020B0604020202020204" pitchFamily="34" charset="0"/>
              </a:rPr>
              <a:t> m</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a d</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ới dạng tuyết</a:t>
            </a:r>
            <a:endParaRPr lang="en-US" sz="2800"/>
          </a:p>
          <a:p>
            <a:endParaRPr lang="en-US"/>
          </a:p>
        </p:txBody>
      </p:sp>
      <p:sp>
        <p:nvSpPr>
          <p:cNvPr id="51" name="Rectangle: Rounded Corners 50">
            <a:extLst>
              <a:ext uri="{FF2B5EF4-FFF2-40B4-BE49-F238E27FC236}">
                <a16:creationId xmlns:a16="http://schemas.microsoft.com/office/drawing/2014/main" id="{65834978-346F-4F74-9842-47692B80887D}"/>
              </a:ext>
            </a:extLst>
          </p:cNvPr>
          <p:cNvSpPr/>
          <p:nvPr/>
        </p:nvSpPr>
        <p:spPr>
          <a:xfrm>
            <a:off x="111248" y="6129005"/>
            <a:ext cx="4363441" cy="649158"/>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7030A0"/>
              </a:solidFill>
              <a:latin typeface="Arial" panose="020B0604020202020204" pitchFamily="34" charset="0"/>
              <a:cs typeface="Arial" panose="020B0604020202020204" pitchFamily="34" charset="0"/>
            </a:endParaRPr>
          </a:p>
        </p:txBody>
      </p:sp>
      <p:sp>
        <p:nvSpPr>
          <p:cNvPr id="52" name="Flowchart: Connector 51">
            <a:extLst>
              <a:ext uri="{FF2B5EF4-FFF2-40B4-BE49-F238E27FC236}">
                <a16:creationId xmlns:a16="http://schemas.microsoft.com/office/drawing/2014/main" id="{A8569F8D-033A-4CFE-B15E-A141E382F955}"/>
              </a:ext>
            </a:extLst>
          </p:cNvPr>
          <p:cNvSpPr/>
          <p:nvPr/>
        </p:nvSpPr>
        <p:spPr>
          <a:xfrm>
            <a:off x="4406599" y="6394938"/>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71B6972-7567-487A-BD61-A7CEA65DDB4C}"/>
              </a:ext>
            </a:extLst>
          </p:cNvPr>
          <p:cNvSpPr txBox="1"/>
          <p:nvPr/>
        </p:nvSpPr>
        <p:spPr>
          <a:xfrm>
            <a:off x="-391011" y="6188805"/>
            <a:ext cx="5328833" cy="800219"/>
          </a:xfrm>
          <a:prstGeom prst="rect">
            <a:avLst/>
          </a:prstGeom>
          <a:noFill/>
        </p:spPr>
        <p:txBody>
          <a:bodyPr wrap="square" rtlCol="0">
            <a:spAutoFit/>
          </a:bodyPr>
          <a:lstStyle/>
          <a:p>
            <a:pPr algn="ctr"/>
            <a:r>
              <a:rPr lang="en-US" sz="2800">
                <a:solidFill>
                  <a:srgbClr val="7030A0"/>
                </a:solidFill>
                <a:latin typeface="Arial" panose="020B0604020202020204" pitchFamily="34" charset="0"/>
                <a:cs typeface="Arial" panose="020B0604020202020204" pitchFamily="34" charset="0"/>
              </a:rPr>
              <a:t>e,Gió đông cực là chủ yếu</a:t>
            </a:r>
            <a:endParaRPr lang="en-US" sz="2800"/>
          </a:p>
          <a:p>
            <a:endParaRPr lang="en-US"/>
          </a:p>
        </p:txBody>
      </p:sp>
      <p:sp>
        <p:nvSpPr>
          <p:cNvPr id="54" name="TextBox 53">
            <a:extLst>
              <a:ext uri="{FF2B5EF4-FFF2-40B4-BE49-F238E27FC236}">
                <a16:creationId xmlns:a16="http://schemas.microsoft.com/office/drawing/2014/main" id="{CFB7E158-BAB2-4576-9BE7-F4404CCBEDBC}"/>
              </a:ext>
            </a:extLst>
          </p:cNvPr>
          <p:cNvSpPr txBox="1"/>
          <p:nvPr/>
        </p:nvSpPr>
        <p:spPr>
          <a:xfrm>
            <a:off x="9112635" y="2219681"/>
            <a:ext cx="2896857" cy="1231106"/>
          </a:xfrm>
          <a:prstGeom prst="rect">
            <a:avLst/>
          </a:prstGeom>
          <a:noFill/>
        </p:spPr>
        <p:txBody>
          <a:bodyPr wrap="square" rtlCol="0">
            <a:spAutoFit/>
          </a:bodyPr>
          <a:lstStyle/>
          <a:p>
            <a:pPr algn="ctr"/>
            <a:r>
              <a:rPr lang="en-US" sz="2800">
                <a:solidFill>
                  <a:srgbClr val="7030A0"/>
                </a:solidFill>
                <a:latin typeface="Arial" panose="020B0604020202020204" pitchFamily="34" charset="0"/>
                <a:cs typeface="Arial" panose="020B0604020202020204" pitchFamily="34" charset="0"/>
              </a:rPr>
              <a:t>h, Gió tây ôn đới</a:t>
            </a:r>
          </a:p>
          <a:p>
            <a:pPr algn="ctr"/>
            <a:r>
              <a:rPr lang="en-US" sz="2800">
                <a:solidFill>
                  <a:srgbClr val="7030A0"/>
                </a:solidFill>
                <a:latin typeface="Arial" panose="020B0604020202020204" pitchFamily="34" charset="0"/>
                <a:cs typeface="Arial" panose="020B0604020202020204" pitchFamily="34" charset="0"/>
              </a:rPr>
              <a:t> là chủ yếu</a:t>
            </a:r>
            <a:endParaRPr lang="en-US" sz="2800"/>
          </a:p>
          <a:p>
            <a:endParaRPr lang="en-US"/>
          </a:p>
        </p:txBody>
      </p:sp>
      <p:sp>
        <p:nvSpPr>
          <p:cNvPr id="55" name="Rectangle: Rounded Corners 54">
            <a:extLst>
              <a:ext uri="{FF2B5EF4-FFF2-40B4-BE49-F238E27FC236}">
                <a16:creationId xmlns:a16="http://schemas.microsoft.com/office/drawing/2014/main" id="{DC44FD1A-0D17-459C-9853-22F167808BB0}"/>
              </a:ext>
            </a:extLst>
          </p:cNvPr>
          <p:cNvSpPr/>
          <p:nvPr/>
        </p:nvSpPr>
        <p:spPr>
          <a:xfrm>
            <a:off x="9105012" y="3419055"/>
            <a:ext cx="3001926" cy="1380351"/>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7030A0"/>
              </a:solidFill>
              <a:latin typeface="Arial" panose="020B0604020202020204" pitchFamily="34" charset="0"/>
              <a:cs typeface="Arial" panose="020B0604020202020204" pitchFamily="34" charset="0"/>
            </a:endParaRPr>
          </a:p>
        </p:txBody>
      </p:sp>
      <p:sp>
        <p:nvSpPr>
          <p:cNvPr id="56" name="Flowchart: Connector 55">
            <a:extLst>
              <a:ext uri="{FF2B5EF4-FFF2-40B4-BE49-F238E27FC236}">
                <a16:creationId xmlns:a16="http://schemas.microsoft.com/office/drawing/2014/main" id="{5407D294-D3FD-42D9-A235-A493FB52D088}"/>
              </a:ext>
            </a:extLst>
          </p:cNvPr>
          <p:cNvSpPr/>
          <p:nvPr/>
        </p:nvSpPr>
        <p:spPr>
          <a:xfrm>
            <a:off x="9072633" y="3857027"/>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ECA2A38-6645-452B-A999-61E3C7470988}"/>
              </a:ext>
            </a:extLst>
          </p:cNvPr>
          <p:cNvSpPr txBox="1"/>
          <p:nvPr/>
        </p:nvSpPr>
        <p:spPr>
          <a:xfrm>
            <a:off x="9201238" y="3403443"/>
            <a:ext cx="2873322" cy="1384995"/>
          </a:xfrm>
          <a:prstGeom prst="rect">
            <a:avLst/>
          </a:prstGeom>
          <a:noFill/>
        </p:spPr>
        <p:txBody>
          <a:bodyPr wrap="square" rtlCol="0">
            <a:spAutoFit/>
          </a:bodyPr>
          <a:lstStyle/>
          <a:p>
            <a:pPr algn="ctr"/>
            <a:r>
              <a:rPr lang="en-US" sz="2800">
                <a:solidFill>
                  <a:srgbClr val="7030A0"/>
                </a:solidFill>
                <a:latin typeface="Arial" panose="020B0604020202020204" pitchFamily="34" charset="0"/>
                <a:cs typeface="Arial" panose="020B0604020202020204" pitchFamily="34" charset="0"/>
              </a:rPr>
              <a:t>i, Nhiệt độ tháng nóng nhất không nhỏ h</a:t>
            </a:r>
            <a:r>
              <a:rPr lang="vi-VN" sz="2800">
                <a:solidFill>
                  <a:srgbClr val="7030A0"/>
                </a:solidFill>
                <a:latin typeface="Arial" panose="020B0604020202020204" pitchFamily="34" charset="0"/>
                <a:cs typeface="Arial" panose="020B0604020202020204" pitchFamily="34" charset="0"/>
              </a:rPr>
              <a:t>ơ</a:t>
            </a:r>
            <a:r>
              <a:rPr lang="en-US" sz="2800">
                <a:solidFill>
                  <a:srgbClr val="7030A0"/>
                </a:solidFill>
                <a:latin typeface="Arial" panose="020B0604020202020204" pitchFamily="34" charset="0"/>
                <a:cs typeface="Arial" panose="020B0604020202020204" pitchFamily="34" charset="0"/>
              </a:rPr>
              <a:t>n </a:t>
            </a:r>
            <a:r>
              <a:rPr lang="pt-BR" sz="2800">
                <a:solidFill>
                  <a:srgbClr val="7030A0"/>
                </a:solidFill>
                <a:latin typeface="Arial" panose="020B0604020202020204" pitchFamily="34" charset="0"/>
                <a:cs typeface="Arial" panose="020B0604020202020204" pitchFamily="34" charset="0"/>
              </a:rPr>
              <a:t>10</a:t>
            </a:r>
            <a:r>
              <a:rPr lang="pt-BR" sz="2800" baseline="30000">
                <a:solidFill>
                  <a:srgbClr val="7030A0"/>
                </a:solidFill>
                <a:latin typeface="Arial" panose="020B0604020202020204" pitchFamily="34" charset="0"/>
                <a:cs typeface="Arial" panose="020B0604020202020204" pitchFamily="34" charset="0"/>
              </a:rPr>
              <a:t>0</a:t>
            </a:r>
            <a:r>
              <a:rPr lang="pt-BR" sz="2800">
                <a:solidFill>
                  <a:srgbClr val="7030A0"/>
                </a:solidFill>
                <a:latin typeface="Arial" panose="020B0604020202020204" pitchFamily="34" charset="0"/>
                <a:cs typeface="Arial" panose="020B0604020202020204" pitchFamily="34" charset="0"/>
              </a:rPr>
              <a:t>C</a:t>
            </a:r>
            <a:r>
              <a:rPr lang="en-US" sz="2800">
                <a:solidFill>
                  <a:srgbClr val="7030A0"/>
                </a:solidFill>
                <a:latin typeface="Arial" panose="020B0604020202020204" pitchFamily="34" charset="0"/>
                <a:cs typeface="Arial" panose="020B0604020202020204" pitchFamily="34" charset="0"/>
              </a:rPr>
              <a:t> </a:t>
            </a:r>
            <a:endParaRPr lang="en-US" sz="2800"/>
          </a:p>
        </p:txBody>
      </p:sp>
      <p:sp>
        <p:nvSpPr>
          <p:cNvPr id="58" name="TextBox 57">
            <a:extLst>
              <a:ext uri="{FF2B5EF4-FFF2-40B4-BE49-F238E27FC236}">
                <a16:creationId xmlns:a16="http://schemas.microsoft.com/office/drawing/2014/main" id="{C5E06C1C-B5C6-4548-8178-7EE4217C1716}"/>
              </a:ext>
            </a:extLst>
          </p:cNvPr>
          <p:cNvSpPr txBox="1"/>
          <p:nvPr/>
        </p:nvSpPr>
        <p:spPr>
          <a:xfrm>
            <a:off x="8498870" y="5007347"/>
            <a:ext cx="4037004" cy="2092881"/>
          </a:xfrm>
          <a:prstGeom prst="rect">
            <a:avLst/>
          </a:prstGeom>
          <a:noFill/>
        </p:spPr>
        <p:txBody>
          <a:bodyPr wrap="square" rtlCol="0">
            <a:spAutoFit/>
          </a:bodyPr>
          <a:lstStyle/>
          <a:p>
            <a:pPr algn="ctr"/>
            <a:r>
              <a:rPr lang="en-US" sz="2400">
                <a:solidFill>
                  <a:srgbClr val="7030A0"/>
                </a:solidFill>
                <a:latin typeface="Arial" panose="020B0604020202020204" pitchFamily="34" charset="0"/>
                <a:cs typeface="Arial" panose="020B0604020202020204" pitchFamily="34" charset="0"/>
              </a:rPr>
              <a:t> </a:t>
            </a:r>
            <a:r>
              <a:rPr lang="en-US" sz="2800">
                <a:solidFill>
                  <a:srgbClr val="7030A0"/>
                </a:solidFill>
                <a:latin typeface="Arial" panose="020B0604020202020204" pitchFamily="34" charset="0"/>
                <a:cs typeface="Arial" panose="020B0604020202020204" pitchFamily="34" charset="0"/>
              </a:rPr>
              <a:t>k, Lượng m</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a </a:t>
            </a:r>
          </a:p>
          <a:p>
            <a:pPr algn="ctr"/>
            <a:r>
              <a:rPr lang="en-US" sz="2800">
                <a:solidFill>
                  <a:srgbClr val="7030A0"/>
                </a:solidFill>
                <a:latin typeface="Arial" panose="020B0604020202020204" pitchFamily="34" charset="0"/>
                <a:cs typeface="Arial" panose="020B0604020202020204" pitchFamily="34" charset="0"/>
              </a:rPr>
              <a:t>TB từ 1000mm </a:t>
            </a:r>
          </a:p>
          <a:p>
            <a:pPr algn="ctr"/>
            <a:r>
              <a:rPr lang="en-US" sz="2800">
                <a:solidFill>
                  <a:srgbClr val="7030A0"/>
                </a:solidFill>
                <a:latin typeface="Arial" panose="020B0604020202020204" pitchFamily="34" charset="0"/>
                <a:cs typeface="Arial" panose="020B0604020202020204" pitchFamily="34" charset="0"/>
              </a:rPr>
              <a:t>đến 2000mm/năm</a:t>
            </a:r>
          </a:p>
          <a:p>
            <a:pPr algn="ctr"/>
            <a:endParaRPr lang="en-US" sz="2800"/>
          </a:p>
          <a:p>
            <a:endParaRPr lang="en-US"/>
          </a:p>
        </p:txBody>
      </p:sp>
      <p:cxnSp>
        <p:nvCxnSpPr>
          <p:cNvPr id="7" name="Straight Arrow Connector 6">
            <a:extLst>
              <a:ext uri="{FF2B5EF4-FFF2-40B4-BE49-F238E27FC236}">
                <a16:creationId xmlns:a16="http://schemas.microsoft.com/office/drawing/2014/main" id="{BD73A536-9630-4548-BA15-D59ADDBAAAD1}"/>
              </a:ext>
            </a:extLst>
          </p:cNvPr>
          <p:cNvCxnSpPr/>
          <p:nvPr/>
        </p:nvCxnSpPr>
        <p:spPr>
          <a:xfrm flipV="1">
            <a:off x="4541520" y="2529320"/>
            <a:ext cx="1219091" cy="2443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EAB1573-3AC0-4D92-A7A4-EB761BCDB8E3}"/>
              </a:ext>
            </a:extLst>
          </p:cNvPr>
          <p:cNvCxnSpPr>
            <a:cxnSpLocks/>
            <a:stCxn id="24" idx="2"/>
          </p:cNvCxnSpPr>
          <p:nvPr/>
        </p:nvCxnSpPr>
        <p:spPr>
          <a:xfrm flipH="1">
            <a:off x="7926744" y="1475647"/>
            <a:ext cx="1022562" cy="9782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704F3CF-4E6E-4CF8-9F71-2BE74CCFD059}"/>
              </a:ext>
            </a:extLst>
          </p:cNvPr>
          <p:cNvCxnSpPr>
            <a:cxnSpLocks/>
          </p:cNvCxnSpPr>
          <p:nvPr/>
        </p:nvCxnSpPr>
        <p:spPr>
          <a:xfrm flipH="1" flipV="1">
            <a:off x="7913426" y="2496990"/>
            <a:ext cx="1102984" cy="33384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8CA10DD-1579-4FB8-A5C3-1534CE70A62F}"/>
              </a:ext>
            </a:extLst>
          </p:cNvPr>
          <p:cNvCxnSpPr>
            <a:cxnSpLocks/>
            <a:endCxn id="40" idx="5"/>
          </p:cNvCxnSpPr>
          <p:nvPr/>
        </p:nvCxnSpPr>
        <p:spPr>
          <a:xfrm>
            <a:off x="4484813" y="1431862"/>
            <a:ext cx="1285051" cy="291907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8F6CC15-A213-445E-A991-4965F03A98B6}"/>
              </a:ext>
            </a:extLst>
          </p:cNvPr>
          <p:cNvCxnSpPr>
            <a:cxnSpLocks/>
            <a:stCxn id="25" idx="3"/>
            <a:endCxn id="44" idx="6"/>
          </p:cNvCxnSpPr>
          <p:nvPr/>
        </p:nvCxnSpPr>
        <p:spPr>
          <a:xfrm flipH="1">
            <a:off x="7997581" y="2746820"/>
            <a:ext cx="1000082" cy="161990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0F35E63-3337-45EB-A636-093FA20C1C93}"/>
              </a:ext>
            </a:extLst>
          </p:cNvPr>
          <p:cNvCxnSpPr>
            <a:cxnSpLocks/>
            <a:stCxn id="56" idx="5"/>
            <a:endCxn id="44" idx="5"/>
          </p:cNvCxnSpPr>
          <p:nvPr/>
        </p:nvCxnSpPr>
        <p:spPr>
          <a:xfrm flipH="1">
            <a:off x="7983948" y="3930582"/>
            <a:ext cx="1168146" cy="46660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9211E80-26E4-4730-B076-B0911F12ACB7}"/>
              </a:ext>
            </a:extLst>
          </p:cNvPr>
          <p:cNvCxnSpPr>
            <a:cxnSpLocks/>
            <a:endCxn id="41" idx="0"/>
          </p:cNvCxnSpPr>
          <p:nvPr/>
        </p:nvCxnSpPr>
        <p:spPr>
          <a:xfrm>
            <a:off x="4504970" y="3966599"/>
            <a:ext cx="1302188" cy="207623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821325E-AFD9-4855-B870-B11C5B234A8E}"/>
              </a:ext>
            </a:extLst>
          </p:cNvPr>
          <p:cNvCxnSpPr>
            <a:cxnSpLocks/>
            <a:endCxn id="41" idx="6"/>
          </p:cNvCxnSpPr>
          <p:nvPr/>
        </p:nvCxnSpPr>
        <p:spPr>
          <a:xfrm>
            <a:off x="4474475" y="5273408"/>
            <a:ext cx="1379230" cy="81251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4309AE7-6373-40B5-8D10-55281D0DD003}"/>
              </a:ext>
            </a:extLst>
          </p:cNvPr>
          <p:cNvCxnSpPr>
            <a:cxnSpLocks/>
            <a:endCxn id="41" idx="6"/>
          </p:cNvCxnSpPr>
          <p:nvPr/>
        </p:nvCxnSpPr>
        <p:spPr>
          <a:xfrm flipV="1">
            <a:off x="4468509" y="6085918"/>
            <a:ext cx="1385196" cy="35210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19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left)">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left)">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left)">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9F9B9EC-1BD1-4416-A165-F36451F12CD2}"/>
              </a:ext>
            </a:extLst>
          </p:cNvPr>
          <p:cNvSpPr/>
          <p:nvPr/>
        </p:nvSpPr>
        <p:spPr>
          <a:xfrm>
            <a:off x="3039250" y="183229"/>
            <a:ext cx="6436108" cy="659600"/>
          </a:xfrm>
          <a:prstGeom prst="roundRect">
            <a:avLst/>
          </a:prstGeom>
          <a:solidFill>
            <a:schemeClr val="accent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a:t>
            </a:r>
            <a:r>
              <a:rPr lang="en-US" sz="3996" b="1">
                <a:solidFill>
                  <a:srgbClr val="0070C0"/>
                </a:solidFill>
                <a:latin typeface="Arial" panose="020B0604020202020204" pitchFamily="34" charset="0"/>
                <a:cs typeface="Arial" panose="020B0604020202020204" pitchFamily="34" charset="0"/>
              </a:rPr>
              <a:t>LUYỆN TẬP VẬN DỤNG</a:t>
            </a:r>
            <a:endParaRPr lang="en-US" sz="3996" b="1" dirty="0">
              <a:solidFill>
                <a:srgbClr val="0070C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D425AAE-51EB-4161-B36E-06E5A8F607D0}"/>
              </a:ext>
            </a:extLst>
          </p:cNvPr>
          <p:cNvSpPr txBox="1"/>
          <p:nvPr/>
        </p:nvSpPr>
        <p:spPr>
          <a:xfrm>
            <a:off x="322608" y="5338416"/>
            <a:ext cx="12113941" cy="1877437"/>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2. </a:t>
            </a:r>
            <a:r>
              <a:rPr lang="en-US" altLang="en-US" sz="4000">
                <a:solidFill>
                  <a:srgbClr val="0000FF"/>
                </a:solidFill>
                <a:latin typeface="Arial" panose="020B0604020202020204" pitchFamily="34" charset="0"/>
                <a:cs typeface="Arial" panose="020B0604020202020204" pitchFamily="34" charset="0"/>
              </a:rPr>
              <a:t>Thiết kế mindmap (sơ đồ tư duy) về Biến đổi </a:t>
            </a:r>
          </a:p>
          <a:p>
            <a:r>
              <a:rPr lang="en-US" altLang="en-US" sz="4000">
                <a:solidFill>
                  <a:srgbClr val="0000FF"/>
                </a:solidFill>
                <a:latin typeface="Arial" panose="020B0604020202020204" pitchFamily="34" charset="0"/>
                <a:cs typeface="Arial" panose="020B0604020202020204" pitchFamily="34" charset="0"/>
              </a:rPr>
              <a:t>khí hậu</a:t>
            </a:r>
          </a:p>
          <a:p>
            <a:endParaRPr lang="en-US" sz="3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B8FA1AC-4135-4E9A-B4DE-1A7E6FCD1621}"/>
              </a:ext>
            </a:extLst>
          </p:cNvPr>
          <p:cNvSpPr txBox="1"/>
          <p:nvPr/>
        </p:nvSpPr>
        <p:spPr>
          <a:xfrm>
            <a:off x="322608" y="914163"/>
            <a:ext cx="11869392" cy="557075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1. </a:t>
            </a:r>
            <a:r>
              <a:rPr lang="en-US" altLang="en-US" sz="4000">
                <a:solidFill>
                  <a:srgbClr val="0000FF"/>
                </a:solidFill>
                <a:latin typeface="Arial" panose="020B0604020202020204" pitchFamily="34" charset="0"/>
                <a:cs typeface="Arial" panose="020B0604020202020204" pitchFamily="34" charset="0"/>
              </a:rPr>
              <a:t>Cuối tuần lớp em dự định tổ chức đi dã ngoại một ngày.</a:t>
            </a:r>
          </a:p>
          <a:p>
            <a:r>
              <a:rPr lang="en-US" altLang="en-US" sz="4000">
                <a:solidFill>
                  <a:srgbClr val="0000FF"/>
                </a:solidFill>
                <a:latin typeface="Arial" panose="020B0604020202020204" pitchFamily="34" charset="0"/>
                <a:cs typeface="Arial" panose="020B0604020202020204" pitchFamily="34" charset="0"/>
              </a:rPr>
              <a:t>Đài khí tượng thủy văn có dự báo thời tiết ngày hôm đó như sau: nhiệt độ thấp nhất là, nhiệt độ cao nhất là; sáng sớm có sương mù, trời lạnh; trưa chiều hửng nắng, có lúc có mưa. Em cần chuẩn bị những gì để phù hợp với thời tiết buổi dã ngoại đó?</a:t>
            </a:r>
          </a:p>
          <a:p>
            <a:endParaRPr lang="en-US" altLang="en-US" sz="4000">
              <a:solidFill>
                <a:srgbClr val="0000FF"/>
              </a:solidFill>
              <a:latin typeface="Arial" panose="020B0604020202020204" pitchFamily="34" charset="0"/>
              <a:cs typeface="Arial" panose="020B0604020202020204" pitchFamily="34" charset="0"/>
            </a:endParaRPr>
          </a:p>
          <a:p>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06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35946" y="1731680"/>
            <a:ext cx="3410603"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4329" b="1">
                <a:latin typeface="Arial" pitchFamily="34" charset="0"/>
                <a:cs typeface="Arial" pitchFamily="34" charset="0"/>
              </a:rPr>
              <a:t>  Dặn dò</a:t>
            </a:r>
          </a:p>
        </p:txBody>
      </p:sp>
      <p:sp>
        <p:nvSpPr>
          <p:cNvPr id="5" name="Block Arc 4"/>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669" y="1261535"/>
            <a:ext cx="9019958"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00B050"/>
                </a:solidFill>
                <a:latin typeface="Arial" pitchFamily="34" charset="0"/>
                <a:cs typeface="Arial" pitchFamily="34" charset="0"/>
              </a:rPr>
              <a:t>Xem lại bài đã học</a:t>
            </a:r>
          </a:p>
        </p:txBody>
      </p:sp>
      <p:sp>
        <p:nvSpPr>
          <p:cNvPr id="7" name="Oval 6"/>
          <p:cNvSpPr/>
          <p:nvPr/>
        </p:nvSpPr>
        <p:spPr>
          <a:xfrm>
            <a:off x="2297962" y="1126068"/>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5328" b="1">
                <a:solidFill>
                  <a:schemeClr val="bg1"/>
                </a:solidFill>
                <a:latin typeface="Arial" pitchFamily="34" charset="0"/>
                <a:cs typeface="Arial" pitchFamily="34" charset="0"/>
              </a:rPr>
              <a:t>1</a:t>
            </a:r>
          </a:p>
        </p:txBody>
      </p:sp>
      <p:sp>
        <p:nvSpPr>
          <p:cNvPr id="8" name="Freeform 7"/>
          <p:cNvSpPr/>
          <p:nvPr/>
        </p:nvSpPr>
        <p:spPr>
          <a:xfrm>
            <a:off x="3368241" y="2887134"/>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FF99CC"/>
                </a:solidFill>
                <a:latin typeface="Arial" pitchFamily="34" charset="0"/>
                <a:cs typeface="Arial" pitchFamily="34" charset="0"/>
              </a:rPr>
              <a:t>Hoàn thành bài tập SGK</a:t>
            </a:r>
          </a:p>
        </p:txBody>
      </p:sp>
      <p:sp>
        <p:nvSpPr>
          <p:cNvPr id="9" name="Oval 8"/>
          <p:cNvSpPr/>
          <p:nvPr/>
        </p:nvSpPr>
        <p:spPr>
          <a:xfrm>
            <a:off x="2691535" y="275166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28" b="1">
                <a:solidFill>
                  <a:schemeClr val="bg1"/>
                </a:solidFill>
                <a:latin typeface="Arial" pitchFamily="34" charset="0"/>
                <a:cs typeface="Arial" pitchFamily="34" charset="0"/>
              </a:rPr>
              <a:t>2</a:t>
            </a:r>
          </a:p>
        </p:txBody>
      </p:sp>
      <p:sp>
        <p:nvSpPr>
          <p:cNvPr id="10" name="Freeform 9"/>
          <p:cNvSpPr/>
          <p:nvPr/>
        </p:nvSpPr>
        <p:spPr>
          <a:xfrm>
            <a:off x="2974669" y="4241800"/>
            <a:ext cx="9019958" cy="176106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3399FF"/>
                </a:solidFill>
                <a:latin typeface="Arial" pitchFamily="34" charset="0"/>
                <a:cs typeface="Arial" pitchFamily="34" charset="0"/>
              </a:rPr>
              <a:t>Chuẩn bị bài 18: Thực hành: Phân tích biểu đồ nhiệt độ, lượng mưa</a:t>
            </a:r>
          </a:p>
        </p:txBody>
      </p:sp>
      <p:sp>
        <p:nvSpPr>
          <p:cNvPr id="11" name="Oval 10"/>
          <p:cNvSpPr/>
          <p:nvPr/>
        </p:nvSpPr>
        <p:spPr>
          <a:xfrm>
            <a:off x="2297962"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687" y="97855"/>
            <a:ext cx="2943674" cy="2056426"/>
          </a:xfrm>
          <a:prstGeom prst="rect">
            <a:avLst/>
          </a:prstGeom>
        </p:spPr>
      </p:pic>
    </p:spTree>
    <p:extLst>
      <p:ext uri="{BB962C8B-B14F-4D97-AF65-F5344CB8AC3E}">
        <p14:creationId xmlns:p14="http://schemas.microsoft.com/office/powerpoint/2010/main"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D3123D-B412-427E-B0E6-BEAE16233DF1}"/>
              </a:ext>
            </a:extLst>
          </p:cNvPr>
          <p:cNvGrpSpPr/>
          <p:nvPr/>
        </p:nvGrpSpPr>
        <p:grpSpPr>
          <a:xfrm>
            <a:off x="308103" y="50201"/>
            <a:ext cx="11575794" cy="6757597"/>
            <a:chOff x="308103" y="50201"/>
            <a:chExt cx="11575794" cy="6757597"/>
          </a:xfrm>
        </p:grpSpPr>
        <p:pic>
          <p:nvPicPr>
            <p:cNvPr id="2" name="Picture 1">
              <a:extLst>
                <a:ext uri="{FF2B5EF4-FFF2-40B4-BE49-F238E27FC236}">
                  <a16:creationId xmlns:a16="http://schemas.microsoft.com/office/drawing/2014/main" id="{FE16027E-A51F-48C7-AAFA-8A1CE7FC1885}"/>
                </a:ext>
              </a:extLst>
            </p:cNvPr>
            <p:cNvPicPr>
              <a:picLocks noChangeAspect="1"/>
            </p:cNvPicPr>
            <p:nvPr/>
          </p:nvPicPr>
          <p:blipFill rotWithShape="1">
            <a:blip r:embed="rId2"/>
            <a:srcRect l="41124" t="28914" r="26685" b="37678"/>
            <a:stretch/>
          </p:blipFill>
          <p:spPr>
            <a:xfrm>
              <a:off x="308103" y="50201"/>
              <a:ext cx="11575794" cy="6757597"/>
            </a:xfrm>
            <a:prstGeom prst="rect">
              <a:avLst/>
            </a:prstGeom>
          </p:spPr>
        </p:pic>
        <p:sp>
          <p:nvSpPr>
            <p:cNvPr id="3" name="Rectangle: Rounded Corners 2">
              <a:extLst>
                <a:ext uri="{FF2B5EF4-FFF2-40B4-BE49-F238E27FC236}">
                  <a16:creationId xmlns:a16="http://schemas.microsoft.com/office/drawing/2014/main" id="{835F5487-D761-4A3D-BFDF-974DC682F6BE}"/>
                </a:ext>
              </a:extLst>
            </p:cNvPr>
            <p:cNvSpPr/>
            <p:nvPr/>
          </p:nvSpPr>
          <p:spPr>
            <a:xfrm>
              <a:off x="7842485" y="2722651"/>
              <a:ext cx="3448814" cy="270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loud 6">
            <a:extLst>
              <a:ext uri="{FF2B5EF4-FFF2-40B4-BE49-F238E27FC236}">
                <a16:creationId xmlns:a16="http://schemas.microsoft.com/office/drawing/2014/main" id="{570E2333-9E68-4317-82EB-CF7CF1F1FBD2}"/>
              </a:ext>
            </a:extLst>
          </p:cNvPr>
          <p:cNvSpPr/>
          <p:nvPr/>
        </p:nvSpPr>
        <p:spPr>
          <a:xfrm>
            <a:off x="7249887" y="3292172"/>
            <a:ext cx="3448814" cy="2434975"/>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6488E4-5673-4EB1-8F97-DD4A28EA360A}"/>
              </a:ext>
            </a:extLst>
          </p:cNvPr>
          <p:cNvSpPr txBox="1"/>
          <p:nvPr/>
        </p:nvSpPr>
        <p:spPr>
          <a:xfrm>
            <a:off x="7667825" y="3879189"/>
            <a:ext cx="2835667" cy="1077218"/>
          </a:xfrm>
          <a:prstGeom prst="rect">
            <a:avLst/>
          </a:prstGeom>
          <a:noFill/>
        </p:spPr>
        <p:txBody>
          <a:bodyPr wrap="square" rtlCol="0">
            <a:spAutoFit/>
          </a:bodyPr>
          <a:lstStyle/>
          <a:p>
            <a:pPr algn="ctr"/>
            <a:r>
              <a:rPr lang="en-US" sz="3200">
                <a:solidFill>
                  <a:schemeClr val="bg1"/>
                </a:solidFill>
                <a:latin typeface="Arial" panose="020B0604020202020204" pitchFamily="34" charset="0"/>
                <a:cs typeface="Arial" panose="020B0604020202020204" pitchFamily="34" charset="0"/>
              </a:rPr>
              <a:t>Theo em bạn nào nói đúng?</a:t>
            </a:r>
          </a:p>
        </p:txBody>
      </p:sp>
    </p:spTree>
    <p:extLst>
      <p:ext uri="{BB962C8B-B14F-4D97-AF65-F5344CB8AC3E}">
        <p14:creationId xmlns:p14="http://schemas.microsoft.com/office/powerpoint/2010/main" val="297193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D9EF03FC-F582-43BD-BFCD-7DE4A054F2EE}"/>
              </a:ext>
            </a:extLst>
          </p:cNvPr>
          <p:cNvSpPr/>
          <p:nvPr/>
        </p:nvSpPr>
        <p:spPr>
          <a:xfrm>
            <a:off x="113015" y="97765"/>
            <a:ext cx="825008" cy="804021"/>
          </a:xfrm>
          <a:prstGeom prst="flowChartConnector">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A6D57850-6BA1-4AA6-B850-C8B0261DA05C}"/>
              </a:ext>
            </a:extLst>
          </p:cNvPr>
          <p:cNvSpPr/>
          <p:nvPr/>
        </p:nvSpPr>
        <p:spPr>
          <a:xfrm>
            <a:off x="1043839" y="97765"/>
            <a:ext cx="8282284" cy="75931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Khái niệm về thời tiết và khí hậu</a:t>
            </a:r>
            <a:endParaRPr lang="en-US" sz="3996"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159535E-D18B-4C00-9F67-6070A5C9AED9}"/>
              </a:ext>
            </a:extLst>
          </p:cNvPr>
          <p:cNvGrpSpPr/>
          <p:nvPr/>
        </p:nvGrpSpPr>
        <p:grpSpPr>
          <a:xfrm>
            <a:off x="0" y="1191802"/>
            <a:ext cx="7979595" cy="5666198"/>
            <a:chOff x="0" y="1191802"/>
            <a:chExt cx="7979595" cy="5666198"/>
          </a:xfrm>
        </p:grpSpPr>
        <p:pic>
          <p:nvPicPr>
            <p:cNvPr id="4" name="Picture 3">
              <a:extLst>
                <a:ext uri="{FF2B5EF4-FFF2-40B4-BE49-F238E27FC236}">
                  <a16:creationId xmlns:a16="http://schemas.microsoft.com/office/drawing/2014/main" id="{85322813-699A-4191-BC4A-FF7924E43EFE}"/>
                </a:ext>
              </a:extLst>
            </p:cNvPr>
            <p:cNvPicPr>
              <a:picLocks noChangeAspect="1"/>
            </p:cNvPicPr>
            <p:nvPr/>
          </p:nvPicPr>
          <p:blipFill rotWithShape="1">
            <a:blip r:embed="rId2"/>
            <a:srcRect l="42135" t="30436" r="27444" b="35033"/>
            <a:stretch/>
          </p:blipFill>
          <p:spPr>
            <a:xfrm>
              <a:off x="0" y="1762973"/>
              <a:ext cx="7979595" cy="5095027"/>
            </a:xfrm>
            <a:prstGeom prst="rect">
              <a:avLst/>
            </a:prstGeom>
          </p:spPr>
        </p:pic>
        <p:sp>
          <p:nvSpPr>
            <p:cNvPr id="5" name="TextBox 4">
              <a:extLst>
                <a:ext uri="{FF2B5EF4-FFF2-40B4-BE49-F238E27FC236}">
                  <a16:creationId xmlns:a16="http://schemas.microsoft.com/office/drawing/2014/main" id="{972A6C8A-F646-464D-B471-32000B162561}"/>
                </a:ext>
              </a:extLst>
            </p:cNvPr>
            <p:cNvSpPr txBox="1"/>
            <p:nvPr/>
          </p:nvSpPr>
          <p:spPr>
            <a:xfrm>
              <a:off x="308225" y="1191802"/>
              <a:ext cx="7489860" cy="584775"/>
            </a:xfrm>
            <a:prstGeom prst="rect">
              <a:avLst/>
            </a:prstGeom>
            <a:noFill/>
          </p:spPr>
          <p:txBody>
            <a:bodyPr wrap="square" rtlCol="0">
              <a:spAutoFit/>
            </a:bodyPr>
            <a:lstStyle/>
            <a:p>
              <a:r>
                <a:rPr lang="en-US" sz="3200" i="1">
                  <a:solidFill>
                    <a:srgbClr val="0070C0"/>
                  </a:solidFill>
                  <a:latin typeface="Arial" panose="020B0604020202020204" pitchFamily="34" charset="0"/>
                  <a:cs typeface="Arial" panose="020B0604020202020204" pitchFamily="34" charset="0"/>
                </a:rPr>
                <a:t>Bản tin dự báo thời tiết ở một địa điểm</a:t>
              </a:r>
            </a:p>
          </p:txBody>
        </p:sp>
      </p:grpSp>
      <p:sp>
        <p:nvSpPr>
          <p:cNvPr id="7" name="Rectangle: Rounded Corners 6">
            <a:extLst>
              <a:ext uri="{FF2B5EF4-FFF2-40B4-BE49-F238E27FC236}">
                <a16:creationId xmlns:a16="http://schemas.microsoft.com/office/drawing/2014/main" id="{543645C2-9817-4C22-B68F-0A720642AEEC}"/>
              </a:ext>
            </a:extLst>
          </p:cNvPr>
          <p:cNvSpPr/>
          <p:nvPr/>
        </p:nvSpPr>
        <p:spPr>
          <a:xfrm>
            <a:off x="7811785" y="1335640"/>
            <a:ext cx="4250076" cy="53117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B6651E-140B-4FEF-9FBB-E341AC0324FA}"/>
              </a:ext>
            </a:extLst>
          </p:cNvPr>
          <p:cNvSpPr txBox="1"/>
          <p:nvPr/>
        </p:nvSpPr>
        <p:spPr>
          <a:xfrm>
            <a:off x="7979595" y="1484189"/>
            <a:ext cx="4417887" cy="1569660"/>
          </a:xfrm>
          <a:prstGeom prst="rect">
            <a:avLst/>
          </a:prstGeom>
          <a:noFill/>
        </p:spPr>
        <p:txBody>
          <a:bodyPr wrap="square" rtlCol="0">
            <a:spAutoFit/>
          </a:bodyPr>
          <a:lstStyle/>
          <a:p>
            <a:pPr algn="ctr"/>
            <a:r>
              <a:rPr lang="en-US" sz="3200">
                <a:solidFill>
                  <a:srgbClr val="7030A0"/>
                </a:solidFill>
                <a:latin typeface="Arial" panose="020B0604020202020204" pitchFamily="34" charset="0"/>
                <a:cs typeface="Arial" panose="020B0604020202020204" pitchFamily="34" charset="0"/>
              </a:rPr>
              <a:t>Dựa vào bản tin </a:t>
            </a:r>
          </a:p>
          <a:p>
            <a:r>
              <a:rPr lang="en-US" sz="3200">
                <a:solidFill>
                  <a:srgbClr val="7030A0"/>
                </a:solidFill>
                <a:latin typeface="Arial" panose="020B0604020202020204" pitchFamily="34" charset="0"/>
                <a:cs typeface="Arial" panose="020B0604020202020204" pitchFamily="34" charset="0"/>
              </a:rPr>
              <a:t>dự báo thời tiết bên, em hãy:</a:t>
            </a:r>
          </a:p>
        </p:txBody>
      </p:sp>
      <p:sp>
        <p:nvSpPr>
          <p:cNvPr id="9" name="TextBox 8">
            <a:extLst>
              <a:ext uri="{FF2B5EF4-FFF2-40B4-BE49-F238E27FC236}">
                <a16:creationId xmlns:a16="http://schemas.microsoft.com/office/drawing/2014/main" id="{649CF0BE-CDBF-4509-8523-303578551C40}"/>
              </a:ext>
            </a:extLst>
          </p:cNvPr>
          <p:cNvSpPr txBox="1"/>
          <p:nvPr/>
        </p:nvSpPr>
        <p:spPr>
          <a:xfrm>
            <a:off x="7900827" y="3238515"/>
            <a:ext cx="4417887" cy="1569660"/>
          </a:xfrm>
          <a:prstGeom prst="rect">
            <a:avLst/>
          </a:prstGeom>
          <a:noFill/>
        </p:spPr>
        <p:txBody>
          <a:bodyPr wrap="square" rtlCol="0">
            <a:spAutoFit/>
          </a:bodyPr>
          <a:lstStyle/>
          <a:p>
            <a:r>
              <a:rPr lang="en-US" sz="2800">
                <a:solidFill>
                  <a:srgbClr val="7030A0"/>
                </a:solidFill>
                <a:latin typeface="Arial" panose="020B0604020202020204" pitchFamily="34" charset="0"/>
                <a:cs typeface="Arial" panose="020B0604020202020204" pitchFamily="34" charset="0"/>
              </a:rPr>
              <a:t>- </a:t>
            </a:r>
            <a:r>
              <a:rPr lang="en-US" sz="3200">
                <a:solidFill>
                  <a:srgbClr val="7030A0"/>
                </a:solidFill>
                <a:latin typeface="Arial" panose="020B0604020202020204" pitchFamily="34" charset="0"/>
                <a:cs typeface="Arial" panose="020B0604020202020204" pitchFamily="34" charset="0"/>
              </a:rPr>
              <a:t>Nêu những yếu tố đ</a:t>
            </a:r>
            <a:r>
              <a:rPr lang="vi-VN" sz="3200">
                <a:solidFill>
                  <a:srgbClr val="7030A0"/>
                </a:solidFill>
                <a:latin typeface="Arial" panose="020B0604020202020204" pitchFamily="34" charset="0"/>
                <a:cs typeface="Arial" panose="020B0604020202020204" pitchFamily="34" charset="0"/>
              </a:rPr>
              <a:t>ư</a:t>
            </a:r>
            <a:r>
              <a:rPr lang="en-US" sz="3200">
                <a:solidFill>
                  <a:srgbClr val="7030A0"/>
                </a:solidFill>
                <a:latin typeface="Arial" panose="020B0604020202020204" pitchFamily="34" charset="0"/>
                <a:cs typeface="Arial" panose="020B0604020202020204" pitchFamily="34" charset="0"/>
              </a:rPr>
              <a:t>ợc sử dụng để biểu hiện thời tiết.</a:t>
            </a:r>
          </a:p>
        </p:txBody>
      </p:sp>
      <p:sp>
        <p:nvSpPr>
          <p:cNvPr id="10" name="TextBox 9">
            <a:extLst>
              <a:ext uri="{FF2B5EF4-FFF2-40B4-BE49-F238E27FC236}">
                <a16:creationId xmlns:a16="http://schemas.microsoft.com/office/drawing/2014/main" id="{711607BA-1C36-428C-8516-09C1A1E42F97}"/>
              </a:ext>
            </a:extLst>
          </p:cNvPr>
          <p:cNvSpPr txBox="1"/>
          <p:nvPr/>
        </p:nvSpPr>
        <p:spPr>
          <a:xfrm>
            <a:off x="7811784" y="4714057"/>
            <a:ext cx="4417887" cy="1569660"/>
          </a:xfrm>
          <a:prstGeom prst="rect">
            <a:avLst/>
          </a:prstGeom>
          <a:noFill/>
        </p:spPr>
        <p:txBody>
          <a:bodyPr wrap="square" rtlCol="0">
            <a:spAutoFit/>
          </a:bodyPr>
          <a:lstStyle/>
          <a:p>
            <a:pPr marL="457200" indent="-457200">
              <a:buFontTx/>
              <a:buChar char="-"/>
            </a:pPr>
            <a:r>
              <a:rPr lang="en-US" sz="3200">
                <a:solidFill>
                  <a:srgbClr val="7030A0"/>
                </a:solidFill>
                <a:latin typeface="Arial" panose="020B0604020202020204" pitchFamily="34" charset="0"/>
                <a:cs typeface="Arial" panose="020B0604020202020204" pitchFamily="34" charset="0"/>
              </a:rPr>
              <a:t>Mô tả đặc điểm </a:t>
            </a:r>
          </a:p>
          <a:p>
            <a:r>
              <a:rPr lang="en-US" sz="3200">
                <a:solidFill>
                  <a:srgbClr val="7030A0"/>
                </a:solidFill>
                <a:latin typeface="Arial" panose="020B0604020202020204" pitchFamily="34" charset="0"/>
                <a:cs typeface="Arial" panose="020B0604020202020204" pitchFamily="34" charset="0"/>
              </a:rPr>
              <a:t>thời tiết của từng ngày trong bảng.</a:t>
            </a:r>
          </a:p>
        </p:txBody>
      </p:sp>
    </p:spTree>
    <p:extLst>
      <p:ext uri="{BB962C8B-B14F-4D97-AF65-F5344CB8AC3E}">
        <p14:creationId xmlns:p14="http://schemas.microsoft.com/office/powerpoint/2010/main" val="404491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D9EF03FC-F582-43BD-BFCD-7DE4A054F2EE}"/>
              </a:ext>
            </a:extLst>
          </p:cNvPr>
          <p:cNvSpPr/>
          <p:nvPr/>
        </p:nvSpPr>
        <p:spPr>
          <a:xfrm>
            <a:off x="113015" y="97765"/>
            <a:ext cx="825008" cy="804021"/>
          </a:xfrm>
          <a:prstGeom prst="flowChartConnector">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A6D57850-6BA1-4AA6-B850-C8B0261DA05C}"/>
              </a:ext>
            </a:extLst>
          </p:cNvPr>
          <p:cNvSpPr/>
          <p:nvPr/>
        </p:nvSpPr>
        <p:spPr>
          <a:xfrm>
            <a:off x="1043839" y="97765"/>
            <a:ext cx="8282284" cy="75931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Khái niệm về thời tiết và khí hậu</a:t>
            </a:r>
            <a:endParaRPr lang="en-US" sz="3996" b="1" dirty="0">
              <a:latin typeface="Arial" panose="020B0604020202020204" pitchFamily="34" charset="0"/>
              <a:cs typeface="Arial" panose="020B0604020202020204" pitchFamily="34" charset="0"/>
            </a:endParaRPr>
          </a:p>
        </p:txBody>
      </p:sp>
      <p:sp>
        <p:nvSpPr>
          <p:cNvPr id="4" name="Cloud 3">
            <a:extLst>
              <a:ext uri="{FF2B5EF4-FFF2-40B4-BE49-F238E27FC236}">
                <a16:creationId xmlns:a16="http://schemas.microsoft.com/office/drawing/2014/main" id="{FBD882D0-A25B-4F80-80F4-1DE08DC629F4}"/>
              </a:ext>
            </a:extLst>
          </p:cNvPr>
          <p:cNvSpPr/>
          <p:nvPr/>
        </p:nvSpPr>
        <p:spPr>
          <a:xfrm>
            <a:off x="2567855" y="1324936"/>
            <a:ext cx="6647265" cy="4208128"/>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5F8B0AC-6951-4591-8D3C-1DCAF039336B}"/>
              </a:ext>
            </a:extLst>
          </p:cNvPr>
          <p:cNvSpPr txBox="1"/>
          <p:nvPr/>
        </p:nvSpPr>
        <p:spPr>
          <a:xfrm>
            <a:off x="3230880" y="2753360"/>
            <a:ext cx="5516880" cy="923330"/>
          </a:xfrm>
          <a:prstGeom prst="rect">
            <a:avLst/>
          </a:prstGeom>
          <a:noFill/>
        </p:spPr>
        <p:txBody>
          <a:bodyPr wrap="square" rtlCol="0">
            <a:spAutoFit/>
          </a:bodyPr>
          <a:lstStyle/>
          <a:p>
            <a:r>
              <a:rPr lang="en-US" sz="5400" b="1">
                <a:solidFill>
                  <a:srgbClr val="FF0000"/>
                </a:solidFill>
                <a:latin typeface="Arial" panose="020B0604020202020204" pitchFamily="34" charset="0"/>
                <a:cs typeface="Arial" panose="020B0604020202020204" pitchFamily="34" charset="0"/>
              </a:rPr>
              <a:t>Thời tiết là gì?</a:t>
            </a:r>
          </a:p>
        </p:txBody>
      </p:sp>
      <p:pic>
        <p:nvPicPr>
          <p:cNvPr id="6" name="Picture 11" descr="book9">
            <a:extLst>
              <a:ext uri="{FF2B5EF4-FFF2-40B4-BE49-F238E27FC236}">
                <a16:creationId xmlns:a16="http://schemas.microsoft.com/office/drawing/2014/main" id="{07F14E5F-F582-46EC-BE01-4CD9A6A9779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018" y="944277"/>
            <a:ext cx="1237542" cy="66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47;p19">
            <a:extLst>
              <a:ext uri="{FF2B5EF4-FFF2-40B4-BE49-F238E27FC236}">
                <a16:creationId xmlns:a16="http://schemas.microsoft.com/office/drawing/2014/main" id="{ECDC3B40-15D8-485F-A19D-1F848B92B9C1}"/>
              </a:ext>
            </a:extLst>
          </p:cNvPr>
          <p:cNvSpPr txBox="1"/>
          <p:nvPr/>
        </p:nvSpPr>
        <p:spPr>
          <a:xfrm>
            <a:off x="286228" y="1677309"/>
            <a:ext cx="11994982" cy="830400"/>
          </a:xfrm>
          <a:prstGeom prst="rect">
            <a:avLst/>
          </a:prstGeom>
          <a:noFill/>
          <a:ln>
            <a:noFill/>
          </a:ln>
        </p:spPr>
        <p:txBody>
          <a:bodyPr spcFirstLastPara="1" wrap="square" lIns="91425" tIns="45700" rIns="91425" bIns="45700" anchor="t" anchorCtr="0">
            <a:noAutofit/>
          </a:bodyPr>
          <a:lstStyle/>
          <a:p>
            <a:r>
              <a:rPr lang="en-US" sz="48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Thời</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tiết</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là</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trạng</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thái</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của</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khí</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quyển</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tại</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một</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thời</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điểm</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và</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khu</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vực</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cụ</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thể</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được</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xác</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định</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bằng</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nhiệt</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độ</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độ</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ẩm,mưa</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mây</a:t>
            </a:r>
            <a:r>
              <a:rPr lang="en-US" sz="5400" dirty="0">
                <a:solidFill>
                  <a:srgbClr val="0070C0"/>
                </a:solidFill>
                <a:latin typeface="Arial" panose="020B0604020202020204" pitchFamily="34" charset="0"/>
                <a:cs typeface="Arial" panose="020B0604020202020204" pitchFamily="34" charset="0"/>
              </a:rPr>
              <a:t>, </a:t>
            </a:r>
            <a:r>
              <a:rPr lang="en-US" sz="5400" dirty="0" err="1">
                <a:solidFill>
                  <a:srgbClr val="0070C0"/>
                </a:solidFill>
                <a:latin typeface="Arial" panose="020B0604020202020204" pitchFamily="34" charset="0"/>
                <a:cs typeface="Arial" panose="020B0604020202020204" pitchFamily="34" charset="0"/>
              </a:rPr>
              <a:t>gió</a:t>
            </a:r>
            <a:r>
              <a:rPr lang="en-US" sz="5400" dirty="0">
                <a:solidFill>
                  <a:srgbClr val="0070C0"/>
                </a:solidFill>
                <a:latin typeface="Arial" panose="020B0604020202020204" pitchFamily="34" charset="0"/>
                <a:cs typeface="Arial" panose="020B0604020202020204" pitchFamily="34" charset="0"/>
              </a:rPr>
              <a:t>…</a:t>
            </a:r>
            <a:endParaRPr lang="en-US" sz="5400" dirty="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4400" dirty="0">
              <a:solidFill>
                <a:schemeClr val="accent5">
                  <a:lumMod val="75000"/>
                </a:schemeClr>
              </a:solidFill>
              <a:latin typeface="Arial" panose="020B0604020202020204" pitchFamily="34" charset="0"/>
              <a:cs typeface="Arial" panose="020B0604020202020204" pitchFamily="34" charset="0"/>
            </a:endParaRPr>
          </a:p>
        </p:txBody>
      </p:sp>
      <p:sp>
        <p:nvSpPr>
          <p:cNvPr id="8" name="Google Shape;147;p19">
            <a:extLst>
              <a:ext uri="{FF2B5EF4-FFF2-40B4-BE49-F238E27FC236}">
                <a16:creationId xmlns:a16="http://schemas.microsoft.com/office/drawing/2014/main" id="{C50D8A4E-9F4A-4693-A997-B337FE375CBF}"/>
              </a:ext>
            </a:extLst>
          </p:cNvPr>
          <p:cNvSpPr txBox="1"/>
          <p:nvPr/>
        </p:nvSpPr>
        <p:spPr>
          <a:xfrm>
            <a:off x="197018" y="4940048"/>
            <a:ext cx="11994982" cy="830400"/>
          </a:xfrm>
          <a:prstGeom prst="rect">
            <a:avLst/>
          </a:prstGeom>
          <a:noFill/>
          <a:ln>
            <a:noFill/>
          </a:ln>
        </p:spPr>
        <p:txBody>
          <a:bodyPr spcFirstLastPara="1" wrap="square" lIns="91425" tIns="45700" rIns="91425" bIns="45700" anchor="t" anchorCtr="0">
            <a:noAutofit/>
          </a:bodyPr>
          <a:lstStyle/>
          <a:p>
            <a:r>
              <a:rPr lang="en-US" sz="4800">
                <a:solidFill>
                  <a:srgbClr val="0070C0"/>
                </a:solidFill>
                <a:latin typeface="Arial" panose="020B0604020202020204" pitchFamily="34" charset="0"/>
                <a:cs typeface="Arial" panose="020B0604020202020204" pitchFamily="34" charset="0"/>
              </a:rPr>
              <a:t>- </a:t>
            </a:r>
            <a:r>
              <a:rPr lang="en-US" sz="5400">
                <a:solidFill>
                  <a:srgbClr val="0070C0"/>
                </a:solidFill>
                <a:latin typeface="Arial" panose="020B0604020202020204" pitchFamily="34" charset="0"/>
                <a:cs typeface="Arial" panose="020B0604020202020204" pitchFamily="34" charset="0"/>
              </a:rPr>
              <a:t>Thời tiết luôn thay đổi.</a:t>
            </a:r>
            <a:endParaRPr lang="en-US" sz="540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440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5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p:bldP spid="5" grpId="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D9EF03FC-F582-43BD-BFCD-7DE4A054F2EE}"/>
              </a:ext>
            </a:extLst>
          </p:cNvPr>
          <p:cNvSpPr/>
          <p:nvPr/>
        </p:nvSpPr>
        <p:spPr>
          <a:xfrm>
            <a:off x="113015" y="97765"/>
            <a:ext cx="825008" cy="804021"/>
          </a:xfrm>
          <a:prstGeom prst="flowChartConnector">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A6D57850-6BA1-4AA6-B850-C8B0261DA05C}"/>
              </a:ext>
            </a:extLst>
          </p:cNvPr>
          <p:cNvSpPr/>
          <p:nvPr/>
        </p:nvSpPr>
        <p:spPr>
          <a:xfrm>
            <a:off x="1043839" y="97765"/>
            <a:ext cx="8282284" cy="75931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Khái niệm về thời tiết và khí hậu</a:t>
            </a:r>
            <a:endParaRPr lang="en-US" sz="3996" b="1" dirty="0">
              <a:latin typeface="Arial" panose="020B0604020202020204" pitchFamily="34" charset="0"/>
              <a:cs typeface="Arial" panose="020B0604020202020204" pitchFamily="34" charset="0"/>
            </a:endParaRPr>
          </a:p>
        </p:txBody>
      </p:sp>
      <p:sp>
        <p:nvSpPr>
          <p:cNvPr id="4" name="Cloud 3">
            <a:extLst>
              <a:ext uri="{FF2B5EF4-FFF2-40B4-BE49-F238E27FC236}">
                <a16:creationId xmlns:a16="http://schemas.microsoft.com/office/drawing/2014/main" id="{B60FCFD1-4FBA-45A6-8AE6-6E8935E8FF33}"/>
              </a:ext>
            </a:extLst>
          </p:cNvPr>
          <p:cNvSpPr/>
          <p:nvPr/>
        </p:nvSpPr>
        <p:spPr>
          <a:xfrm>
            <a:off x="2567855" y="1324936"/>
            <a:ext cx="6647265" cy="4208128"/>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54D6C0-72F0-424C-9F65-28917D1F03E3}"/>
              </a:ext>
            </a:extLst>
          </p:cNvPr>
          <p:cNvSpPr txBox="1"/>
          <p:nvPr/>
        </p:nvSpPr>
        <p:spPr>
          <a:xfrm>
            <a:off x="3429007" y="2587081"/>
            <a:ext cx="5333986" cy="1015663"/>
          </a:xfrm>
          <a:prstGeom prst="rect">
            <a:avLst/>
          </a:prstGeom>
          <a:noFill/>
        </p:spPr>
        <p:txBody>
          <a:bodyPr wrap="square" rtlCol="0">
            <a:spAutoFit/>
          </a:bodyPr>
          <a:lstStyle/>
          <a:p>
            <a:r>
              <a:rPr lang="en-US" sz="6000" b="1">
                <a:solidFill>
                  <a:srgbClr val="FF0000"/>
                </a:solidFill>
                <a:latin typeface="Arial" panose="020B0604020202020204" pitchFamily="34" charset="0"/>
                <a:cs typeface="Arial" panose="020B0604020202020204" pitchFamily="34" charset="0"/>
              </a:rPr>
              <a:t>Khí hậu là gì?</a:t>
            </a:r>
          </a:p>
        </p:txBody>
      </p:sp>
      <p:pic>
        <p:nvPicPr>
          <p:cNvPr id="6" name="Picture 11" descr="book9">
            <a:extLst>
              <a:ext uri="{FF2B5EF4-FFF2-40B4-BE49-F238E27FC236}">
                <a16:creationId xmlns:a16="http://schemas.microsoft.com/office/drawing/2014/main" id="{ED944EC3-B985-4C20-BD1A-A61C57B62AC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018" y="1066938"/>
            <a:ext cx="1237542" cy="66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47;p19">
            <a:extLst>
              <a:ext uri="{FF2B5EF4-FFF2-40B4-BE49-F238E27FC236}">
                <a16:creationId xmlns:a16="http://schemas.microsoft.com/office/drawing/2014/main" id="{329F964B-B3EF-4E98-A0BC-6EFD7A9E1A7C}"/>
              </a:ext>
            </a:extLst>
          </p:cNvPr>
          <p:cNvSpPr txBox="1"/>
          <p:nvPr/>
        </p:nvSpPr>
        <p:spPr>
          <a:xfrm>
            <a:off x="286228" y="1799970"/>
            <a:ext cx="11994982" cy="830400"/>
          </a:xfrm>
          <a:prstGeom prst="rect">
            <a:avLst/>
          </a:prstGeom>
          <a:noFill/>
          <a:ln>
            <a:noFill/>
          </a:ln>
        </p:spPr>
        <p:txBody>
          <a:bodyPr spcFirstLastPara="1" wrap="square" lIns="91425" tIns="45700" rIns="91425" bIns="45700" anchor="t" anchorCtr="0">
            <a:noAutofit/>
          </a:bodyPr>
          <a:lstStyle/>
          <a:p>
            <a:r>
              <a:rPr lang="en-US" sz="4800">
                <a:solidFill>
                  <a:srgbClr val="0070C0"/>
                </a:solidFill>
                <a:latin typeface="Arial" panose="020B0604020202020204" pitchFamily="34" charset="0"/>
                <a:cs typeface="Arial" panose="020B0604020202020204" pitchFamily="34" charset="0"/>
              </a:rPr>
              <a:t>- Khí hậu ở một nơi là tổng hợp các yếu tố thời tiết của nơi đó, trong một thời gian dài và trở thành quy luật.</a:t>
            </a:r>
            <a:endParaRPr lang="en-US" sz="480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440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39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p:bldP spid="5"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D3123D-B412-427E-B0E6-BEAE16233DF1}"/>
              </a:ext>
            </a:extLst>
          </p:cNvPr>
          <p:cNvGrpSpPr/>
          <p:nvPr/>
        </p:nvGrpSpPr>
        <p:grpSpPr>
          <a:xfrm>
            <a:off x="308103" y="50201"/>
            <a:ext cx="11575794" cy="6757597"/>
            <a:chOff x="308103" y="50201"/>
            <a:chExt cx="11575794" cy="6757597"/>
          </a:xfrm>
        </p:grpSpPr>
        <p:pic>
          <p:nvPicPr>
            <p:cNvPr id="2" name="Picture 1">
              <a:extLst>
                <a:ext uri="{FF2B5EF4-FFF2-40B4-BE49-F238E27FC236}">
                  <a16:creationId xmlns:a16="http://schemas.microsoft.com/office/drawing/2014/main" id="{FE16027E-A51F-48C7-AAFA-8A1CE7FC1885}"/>
                </a:ext>
              </a:extLst>
            </p:cNvPr>
            <p:cNvPicPr>
              <a:picLocks noChangeAspect="1"/>
            </p:cNvPicPr>
            <p:nvPr/>
          </p:nvPicPr>
          <p:blipFill rotWithShape="1">
            <a:blip r:embed="rId3"/>
            <a:srcRect l="41124" t="28914" r="26685" b="37678"/>
            <a:stretch/>
          </p:blipFill>
          <p:spPr>
            <a:xfrm>
              <a:off x="308103" y="50201"/>
              <a:ext cx="11575794" cy="6757597"/>
            </a:xfrm>
            <a:prstGeom prst="rect">
              <a:avLst/>
            </a:prstGeom>
          </p:spPr>
        </p:pic>
        <p:sp>
          <p:nvSpPr>
            <p:cNvPr id="3" name="Rectangle: Rounded Corners 2">
              <a:extLst>
                <a:ext uri="{FF2B5EF4-FFF2-40B4-BE49-F238E27FC236}">
                  <a16:creationId xmlns:a16="http://schemas.microsoft.com/office/drawing/2014/main" id="{835F5487-D761-4A3D-BFDF-974DC682F6BE}"/>
                </a:ext>
              </a:extLst>
            </p:cNvPr>
            <p:cNvSpPr/>
            <p:nvPr/>
          </p:nvSpPr>
          <p:spPr>
            <a:xfrm>
              <a:off x="7842485" y="2722651"/>
              <a:ext cx="3448814" cy="270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loud 6">
            <a:extLst>
              <a:ext uri="{FF2B5EF4-FFF2-40B4-BE49-F238E27FC236}">
                <a16:creationId xmlns:a16="http://schemas.microsoft.com/office/drawing/2014/main" id="{570E2333-9E68-4317-82EB-CF7CF1F1FBD2}"/>
              </a:ext>
            </a:extLst>
          </p:cNvPr>
          <p:cNvSpPr/>
          <p:nvPr/>
        </p:nvSpPr>
        <p:spPr>
          <a:xfrm>
            <a:off x="7249887" y="3292172"/>
            <a:ext cx="3448814" cy="2434975"/>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6488E4-5673-4EB1-8F97-DD4A28EA360A}"/>
              </a:ext>
            </a:extLst>
          </p:cNvPr>
          <p:cNvSpPr txBox="1"/>
          <p:nvPr/>
        </p:nvSpPr>
        <p:spPr>
          <a:xfrm>
            <a:off x="7667825" y="3879189"/>
            <a:ext cx="2835667" cy="1077218"/>
          </a:xfrm>
          <a:prstGeom prst="rect">
            <a:avLst/>
          </a:prstGeom>
          <a:noFill/>
        </p:spPr>
        <p:txBody>
          <a:bodyPr wrap="square" rtlCol="0">
            <a:spAutoFit/>
          </a:bodyPr>
          <a:lstStyle/>
          <a:p>
            <a:pPr algn="ctr"/>
            <a:r>
              <a:rPr lang="en-US" sz="3200">
                <a:solidFill>
                  <a:schemeClr val="bg1"/>
                </a:solidFill>
                <a:latin typeface="Arial" panose="020B0604020202020204" pitchFamily="34" charset="0"/>
                <a:cs typeface="Arial" panose="020B0604020202020204" pitchFamily="34" charset="0"/>
              </a:rPr>
              <a:t>Theo em bạn nào nói đúng?</a:t>
            </a:r>
          </a:p>
        </p:txBody>
      </p:sp>
    </p:spTree>
    <p:extLst>
      <p:ext uri="{BB962C8B-B14F-4D97-AF65-F5344CB8AC3E}">
        <p14:creationId xmlns:p14="http://schemas.microsoft.com/office/powerpoint/2010/main" val="17284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777C1BE1-0AE9-454F-A86A-B603762598F0}"/>
              </a:ext>
            </a:extLst>
          </p:cNvPr>
          <p:cNvSpPr/>
          <p:nvPr/>
        </p:nvSpPr>
        <p:spPr>
          <a:xfrm>
            <a:off x="123289" y="55635"/>
            <a:ext cx="942959" cy="930686"/>
          </a:xfrm>
          <a:prstGeom prst="flowChartConnector">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B9E21576-11CC-423E-A5D9-F7C37686179E}"/>
              </a:ext>
            </a:extLst>
          </p:cNvPr>
          <p:cNvSpPr/>
          <p:nvPr/>
        </p:nvSpPr>
        <p:spPr>
          <a:xfrm>
            <a:off x="1138106" y="117279"/>
            <a:ext cx="8099113" cy="80021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Các đới khí hậu trên Trái Đất</a:t>
            </a:r>
            <a:endParaRPr lang="en-US" sz="3996"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B3E1211-9CC1-4CFB-AD8C-A49613F35730}"/>
              </a:ext>
            </a:extLst>
          </p:cNvPr>
          <p:cNvPicPr>
            <a:picLocks noChangeAspect="1"/>
          </p:cNvPicPr>
          <p:nvPr/>
        </p:nvPicPr>
        <p:blipFill rotWithShape="1">
          <a:blip r:embed="rId3"/>
          <a:srcRect l="56882" t="24883" r="23731" b="42850"/>
          <a:stretch/>
        </p:blipFill>
        <p:spPr>
          <a:xfrm>
            <a:off x="6460272" y="986321"/>
            <a:ext cx="5731728" cy="5365943"/>
          </a:xfrm>
          <a:prstGeom prst="rect">
            <a:avLst/>
          </a:prstGeom>
        </p:spPr>
      </p:pic>
      <p:sp>
        <p:nvSpPr>
          <p:cNvPr id="5" name="TextBox 4">
            <a:extLst>
              <a:ext uri="{FF2B5EF4-FFF2-40B4-BE49-F238E27FC236}">
                <a16:creationId xmlns:a16="http://schemas.microsoft.com/office/drawing/2014/main" id="{499A9410-9DDC-4CA2-A8F9-195D328BFB39}"/>
              </a:ext>
            </a:extLst>
          </p:cNvPr>
          <p:cNvSpPr txBox="1"/>
          <p:nvPr/>
        </p:nvSpPr>
        <p:spPr>
          <a:xfrm>
            <a:off x="7056863" y="6421094"/>
            <a:ext cx="4538546" cy="400110"/>
          </a:xfrm>
          <a:prstGeom prst="rect">
            <a:avLst/>
          </a:prstGeom>
          <a:noFill/>
        </p:spPr>
        <p:txBody>
          <a:bodyPr wrap="square" rtlCol="0">
            <a:spAutoFit/>
          </a:bodyPr>
          <a:lstStyle/>
          <a:p>
            <a:r>
              <a:rPr lang="en-US" sz="2000" i="1">
                <a:solidFill>
                  <a:srgbClr val="0070C0"/>
                </a:solidFill>
                <a:latin typeface="Arial" panose="020B0604020202020204" pitchFamily="34" charset="0"/>
                <a:cs typeface="Arial" panose="020B0604020202020204" pitchFamily="34" charset="0"/>
              </a:rPr>
              <a:t>Hình 1. các đới khí hậu trên Trái Đất</a:t>
            </a:r>
          </a:p>
        </p:txBody>
      </p:sp>
      <p:sp>
        <p:nvSpPr>
          <p:cNvPr id="9" name="Thought Bubble: Cloud 8">
            <a:extLst>
              <a:ext uri="{FF2B5EF4-FFF2-40B4-BE49-F238E27FC236}">
                <a16:creationId xmlns:a16="http://schemas.microsoft.com/office/drawing/2014/main" id="{58611E83-2091-4E8D-AB97-2EB4CA2E0639}"/>
              </a:ext>
            </a:extLst>
          </p:cNvPr>
          <p:cNvSpPr/>
          <p:nvPr/>
        </p:nvSpPr>
        <p:spPr>
          <a:xfrm>
            <a:off x="96473" y="1399829"/>
            <a:ext cx="5635256" cy="4327452"/>
          </a:xfrm>
          <a:prstGeom prst="cloudCallout">
            <a:avLst>
              <a:gd name="adj1" fmla="val 77629"/>
              <a:gd name="adj2" fmla="val -11685"/>
            </a:avLst>
          </a:pr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7ACE688-B36B-45B0-917D-9134EA59E63B}"/>
              </a:ext>
            </a:extLst>
          </p:cNvPr>
          <p:cNvSpPr txBox="1"/>
          <p:nvPr/>
        </p:nvSpPr>
        <p:spPr>
          <a:xfrm>
            <a:off x="383552" y="2218522"/>
            <a:ext cx="5061098" cy="2308324"/>
          </a:xfrm>
          <a:prstGeom prst="rect">
            <a:avLst/>
          </a:prstGeom>
          <a:noFill/>
        </p:spPr>
        <p:txBody>
          <a:bodyPr wrap="square" rtlCol="0">
            <a:spAutoFit/>
          </a:bodyPr>
          <a:lstStyle/>
          <a:p>
            <a:pPr algn="ctr"/>
            <a:r>
              <a:rPr lang="en-US" sz="4800" b="1">
                <a:solidFill>
                  <a:srgbClr val="FF0000"/>
                </a:solidFill>
                <a:latin typeface="Arial" panose="020B0604020202020204" pitchFamily="34" charset="0"/>
                <a:cs typeface="Arial" panose="020B0604020202020204" pitchFamily="34" charset="0"/>
              </a:rPr>
              <a:t>Kể tên các</a:t>
            </a:r>
          </a:p>
          <a:p>
            <a:pPr algn="ctr"/>
            <a:r>
              <a:rPr lang="en-US" sz="4800" b="1">
                <a:solidFill>
                  <a:srgbClr val="FF0000"/>
                </a:solidFill>
                <a:latin typeface="Arial" panose="020B0604020202020204" pitchFamily="34" charset="0"/>
                <a:cs typeface="Arial" panose="020B0604020202020204" pitchFamily="34" charset="0"/>
              </a:rPr>
              <a:t> đới khí hậu </a:t>
            </a:r>
          </a:p>
          <a:p>
            <a:pPr algn="ctr"/>
            <a:r>
              <a:rPr lang="en-US" sz="4800" b="1">
                <a:solidFill>
                  <a:srgbClr val="FF0000"/>
                </a:solidFill>
                <a:latin typeface="Arial" panose="020B0604020202020204" pitchFamily="34" charset="0"/>
                <a:cs typeface="Arial" panose="020B0604020202020204" pitchFamily="34" charset="0"/>
              </a:rPr>
              <a:t>trên Trái Đất?</a:t>
            </a:r>
          </a:p>
        </p:txBody>
      </p:sp>
      <p:sp>
        <p:nvSpPr>
          <p:cNvPr id="11" name="Speech Bubble: Rectangle with Corners Rounded 10">
            <a:extLst>
              <a:ext uri="{FF2B5EF4-FFF2-40B4-BE49-F238E27FC236}">
                <a16:creationId xmlns:a16="http://schemas.microsoft.com/office/drawing/2014/main" id="{93B71BA0-62C5-4D9C-9839-C5D65B20EFBC}"/>
              </a:ext>
            </a:extLst>
          </p:cNvPr>
          <p:cNvSpPr/>
          <p:nvPr/>
        </p:nvSpPr>
        <p:spPr>
          <a:xfrm>
            <a:off x="334537" y="1639229"/>
            <a:ext cx="5731728" cy="4538547"/>
          </a:xfrm>
          <a:prstGeom prst="wedgeRoundRectCallout">
            <a:avLst>
              <a:gd name="adj1" fmla="val 69439"/>
              <a:gd name="adj2" fmla="val -9736"/>
              <a:gd name="adj3" fmla="val 16667"/>
            </a:avLst>
          </a:prstGeom>
          <a:pattFill prst="pct30">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A76FEE0-AF6B-4DEA-9960-281B68E6B069}"/>
              </a:ext>
            </a:extLst>
          </p:cNvPr>
          <p:cNvSpPr txBox="1"/>
          <p:nvPr/>
        </p:nvSpPr>
        <p:spPr>
          <a:xfrm>
            <a:off x="621617" y="2553929"/>
            <a:ext cx="5348176" cy="1754326"/>
          </a:xfrm>
          <a:prstGeom prst="rect">
            <a:avLst/>
          </a:prstGeom>
          <a:noFill/>
        </p:spPr>
        <p:txBody>
          <a:bodyPr wrap="square" rtlCol="0">
            <a:spAutoFit/>
          </a:bodyPr>
          <a:lstStyle/>
          <a:p>
            <a:r>
              <a:rPr lang="en-US" sz="3600">
                <a:solidFill>
                  <a:srgbClr val="FF0000"/>
                </a:solidFill>
                <a:latin typeface="Arial" panose="020B0604020202020204" pitchFamily="34" charset="0"/>
                <a:cs typeface="Arial" panose="020B0604020202020204" pitchFamily="34" charset="0"/>
              </a:rPr>
              <a:t>Vì sao bề mặt Trái Đất đ</a:t>
            </a:r>
            <a:r>
              <a:rPr lang="vi-VN" sz="3600">
                <a:solidFill>
                  <a:srgbClr val="FF0000"/>
                </a:solidFill>
                <a:latin typeface="Arial" panose="020B0604020202020204" pitchFamily="34" charset="0"/>
                <a:cs typeface="Arial" panose="020B0604020202020204" pitchFamily="34" charset="0"/>
              </a:rPr>
              <a:t>ư</a:t>
            </a:r>
            <a:r>
              <a:rPr lang="en-US" sz="3600">
                <a:solidFill>
                  <a:srgbClr val="FF0000"/>
                </a:solidFill>
                <a:latin typeface="Arial" panose="020B0604020202020204" pitchFamily="34" charset="0"/>
                <a:cs typeface="Arial" panose="020B0604020202020204" pitchFamily="34" charset="0"/>
              </a:rPr>
              <a:t>ợc phân chia làm các đới khí hậu khác nhau?</a:t>
            </a:r>
          </a:p>
        </p:txBody>
      </p:sp>
      <p:sp>
        <p:nvSpPr>
          <p:cNvPr id="13" name="TextBox 12">
            <a:extLst>
              <a:ext uri="{FF2B5EF4-FFF2-40B4-BE49-F238E27FC236}">
                <a16:creationId xmlns:a16="http://schemas.microsoft.com/office/drawing/2014/main" id="{9983193E-91F4-46B5-B782-164019ECD480}"/>
              </a:ext>
            </a:extLst>
          </p:cNvPr>
          <p:cNvSpPr txBox="1"/>
          <p:nvPr/>
        </p:nvSpPr>
        <p:spPr>
          <a:xfrm>
            <a:off x="766325" y="4294703"/>
            <a:ext cx="5348176" cy="1754326"/>
          </a:xfrm>
          <a:prstGeom prst="rect">
            <a:avLst/>
          </a:prstGeom>
          <a:noFill/>
        </p:spPr>
        <p:txBody>
          <a:bodyPr wrap="square" rtlCol="0">
            <a:spAutoFit/>
          </a:bodyPr>
          <a:lstStyle/>
          <a:p>
            <a:r>
              <a:rPr lang="en-US" sz="3600">
                <a:solidFill>
                  <a:srgbClr val="FF0000"/>
                </a:solidFill>
                <a:latin typeface="Arial" panose="020B0604020202020204" pitchFamily="34" charset="0"/>
                <a:cs typeface="Arial" panose="020B0604020202020204" pitchFamily="34" charset="0"/>
              </a:rPr>
              <a:t>Xác định giới hạn của mỗi đới khí hậu trên </a:t>
            </a:r>
          </a:p>
          <a:p>
            <a:r>
              <a:rPr lang="en-US" sz="3600">
                <a:solidFill>
                  <a:srgbClr val="FF0000"/>
                </a:solidFill>
                <a:latin typeface="Arial" panose="020B0604020202020204" pitchFamily="34" charset="0"/>
                <a:cs typeface="Arial" panose="020B0604020202020204" pitchFamily="34" charset="0"/>
              </a:rPr>
              <a:t>Trái Đất?</a:t>
            </a:r>
          </a:p>
        </p:txBody>
      </p:sp>
      <p:sp>
        <p:nvSpPr>
          <p:cNvPr id="15" name="Rectangle: Rounded Corners 14">
            <a:extLst>
              <a:ext uri="{FF2B5EF4-FFF2-40B4-BE49-F238E27FC236}">
                <a16:creationId xmlns:a16="http://schemas.microsoft.com/office/drawing/2014/main" id="{7A655B81-22CB-407F-A386-59BCAA440E36}"/>
              </a:ext>
            </a:extLst>
          </p:cNvPr>
          <p:cNvSpPr/>
          <p:nvPr/>
        </p:nvSpPr>
        <p:spPr>
          <a:xfrm>
            <a:off x="853440" y="1688061"/>
            <a:ext cx="4734750" cy="71681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70C0"/>
                </a:solidFill>
                <a:latin typeface="Arial" panose="020B0604020202020204" pitchFamily="34" charset="0"/>
                <a:cs typeface="Arial" panose="020B0604020202020204" pitchFamily="34" charset="0"/>
              </a:rPr>
              <a:t>THẢO LUẬN CẶP ĐÔI</a:t>
            </a:r>
          </a:p>
        </p:txBody>
      </p:sp>
      <p:pic>
        <p:nvPicPr>
          <p:cNvPr id="16" name="Picture 11" descr="book9">
            <a:extLst>
              <a:ext uri="{FF2B5EF4-FFF2-40B4-BE49-F238E27FC236}">
                <a16:creationId xmlns:a16="http://schemas.microsoft.com/office/drawing/2014/main" id="{5A2E19F1-AFAE-4D1F-B9F7-C091697324C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7018" y="1066938"/>
            <a:ext cx="1237542" cy="66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Google Shape;147;p19">
            <a:extLst>
              <a:ext uri="{FF2B5EF4-FFF2-40B4-BE49-F238E27FC236}">
                <a16:creationId xmlns:a16="http://schemas.microsoft.com/office/drawing/2014/main" id="{6366E784-9766-4FE3-AFBA-F9F0DEAED1E6}"/>
              </a:ext>
            </a:extLst>
          </p:cNvPr>
          <p:cNvSpPr txBox="1"/>
          <p:nvPr/>
        </p:nvSpPr>
        <p:spPr>
          <a:xfrm>
            <a:off x="334537" y="1811614"/>
            <a:ext cx="11994982" cy="830400"/>
          </a:xfrm>
          <a:prstGeom prst="rect">
            <a:avLst/>
          </a:prstGeom>
          <a:noFill/>
          <a:ln>
            <a:noFill/>
          </a:ln>
        </p:spPr>
        <p:txBody>
          <a:bodyPr spcFirstLastPara="1" wrap="square" lIns="91425" tIns="45700" rIns="91425" bIns="45700" anchor="t" anchorCtr="0">
            <a:noAutofit/>
          </a:bodyPr>
          <a:lstStyle/>
          <a:p>
            <a:pPr marL="685800" indent="-685800">
              <a:buFontTx/>
              <a:buChar char="-"/>
            </a:pPr>
            <a:r>
              <a:rPr lang="en-US" sz="4800">
                <a:solidFill>
                  <a:srgbClr val="0070C0"/>
                </a:solidFill>
                <a:latin typeface="Arial" panose="020B0604020202020204" pitchFamily="34" charset="0"/>
                <a:cs typeface="Arial" panose="020B0604020202020204" pitchFamily="34" charset="0"/>
              </a:rPr>
              <a:t>Trên Trái Đất có 5 đới khí hậu:</a:t>
            </a:r>
          </a:p>
          <a:p>
            <a:r>
              <a:rPr lang="en-US" sz="4800">
                <a:solidFill>
                  <a:srgbClr val="0070C0"/>
                </a:solidFill>
                <a:latin typeface="Arial" panose="020B0604020202020204" pitchFamily="34" charset="0"/>
                <a:ea typeface="Calibri" panose="020F0502020204030204" pitchFamily="34" charset="0"/>
                <a:cs typeface="Arial" panose="020B0604020202020204" pitchFamily="34" charset="0"/>
              </a:rPr>
              <a:t>+ Một đới nóng (nhiệt đới)</a:t>
            </a:r>
          </a:p>
          <a:p>
            <a:r>
              <a:rPr lang="en-US" sz="4800">
                <a:solidFill>
                  <a:srgbClr val="0070C0"/>
                </a:solidFill>
                <a:latin typeface="Arial" panose="020B0604020202020204" pitchFamily="34" charset="0"/>
                <a:ea typeface="Calibri" panose="020F0502020204030204" pitchFamily="34" charset="0"/>
                <a:cs typeface="Arial" panose="020B0604020202020204" pitchFamily="34" charset="0"/>
              </a:rPr>
              <a:t>+ Hai đới ôn hòa (ôn đới)</a:t>
            </a:r>
          </a:p>
          <a:p>
            <a:r>
              <a:rPr lang="en-US" sz="4800">
                <a:solidFill>
                  <a:srgbClr val="0070C0"/>
                </a:solidFill>
                <a:latin typeface="Arial" panose="020B0604020202020204" pitchFamily="34" charset="0"/>
                <a:ea typeface="Calibri" panose="020F0502020204030204" pitchFamily="34" charset="0"/>
                <a:cs typeface="Arial" panose="020B0604020202020204" pitchFamily="34" charset="0"/>
              </a:rPr>
              <a:t>+ Hai đới lạnh (hàn đới)</a:t>
            </a:r>
          </a:p>
          <a:p>
            <a:endParaRPr lang="en-US" sz="440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45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left)">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5" grpId="1"/>
      <p:bldP spid="9" grpId="0" animBg="1"/>
      <p:bldP spid="9" grpId="1" animBg="1"/>
      <p:bldP spid="10" grpId="0"/>
      <p:bldP spid="10" grpId="1"/>
      <p:bldP spid="11" grpId="0" animBg="1"/>
      <p:bldP spid="11" grpId="1" animBg="1"/>
      <p:bldP spid="12" grpId="0"/>
      <p:bldP spid="12" grpId="1"/>
      <p:bldP spid="13" grpId="0"/>
      <p:bldP spid="13" grpId="1"/>
      <p:bldP spid="15" grpId="0" animBg="1"/>
      <p:bldP spid="15" grpId="1"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777C1BE1-0AE9-454F-A86A-B603762598F0}"/>
              </a:ext>
            </a:extLst>
          </p:cNvPr>
          <p:cNvSpPr/>
          <p:nvPr/>
        </p:nvSpPr>
        <p:spPr>
          <a:xfrm>
            <a:off x="123289" y="55635"/>
            <a:ext cx="942959" cy="930686"/>
          </a:xfrm>
          <a:prstGeom prst="flowChartConnector">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B9E21576-11CC-423E-A5D9-F7C37686179E}"/>
              </a:ext>
            </a:extLst>
          </p:cNvPr>
          <p:cNvSpPr/>
          <p:nvPr/>
        </p:nvSpPr>
        <p:spPr>
          <a:xfrm>
            <a:off x="1138106" y="117279"/>
            <a:ext cx="8099113" cy="80021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Các đới khí hậu trên Trái Đất</a:t>
            </a:r>
            <a:endParaRPr lang="en-US" sz="3996" b="1"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216E686E-7AC8-4767-A19B-C63319DEADDC}"/>
              </a:ext>
            </a:extLst>
          </p:cNvPr>
          <p:cNvSpPr/>
          <p:nvPr/>
        </p:nvSpPr>
        <p:spPr>
          <a:xfrm>
            <a:off x="3448566" y="1097904"/>
            <a:ext cx="5877570" cy="873303"/>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B49FA100-70B2-4617-9FA1-84F94B76016C}"/>
              </a:ext>
            </a:extLst>
          </p:cNvPr>
          <p:cNvSpPr>
            <a:spLocks noChangeArrowheads="1"/>
          </p:cNvSpPr>
          <p:nvPr/>
        </p:nvSpPr>
        <p:spPr bwMode="auto">
          <a:xfrm>
            <a:off x="749862" y="2376105"/>
            <a:ext cx="11199132" cy="398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 indent="114300">
              <a:spcBef>
                <a:spcPct val="20000"/>
              </a:spcBef>
              <a:buChar char="•"/>
              <a:tabLst>
                <a:tab pos="857250" algn="l"/>
              </a:tabLst>
              <a:defRPr sz="3200">
                <a:solidFill>
                  <a:schemeClr val="tx1"/>
                </a:solidFill>
                <a:latin typeface="Arial" panose="020B0604020202020204" pitchFamily="34" charset="0"/>
              </a:defRPr>
            </a:lvl1pPr>
            <a:lvl2pPr marL="742950" indent="-285750">
              <a:spcBef>
                <a:spcPct val="20000"/>
              </a:spcBef>
              <a:buChar char="–"/>
              <a:tabLst>
                <a:tab pos="857250" algn="l"/>
              </a:tabLst>
              <a:defRPr sz="2800">
                <a:solidFill>
                  <a:schemeClr val="tx1"/>
                </a:solidFill>
                <a:latin typeface="Arial" panose="020B0604020202020204" pitchFamily="34" charset="0"/>
              </a:defRPr>
            </a:lvl2pPr>
            <a:lvl3pPr marL="1143000" indent="-228600">
              <a:spcBef>
                <a:spcPct val="20000"/>
              </a:spcBef>
              <a:buChar char="•"/>
              <a:tabLst>
                <a:tab pos="857250" algn="l"/>
              </a:tabLst>
              <a:defRPr sz="2400">
                <a:solidFill>
                  <a:schemeClr val="tx1"/>
                </a:solidFill>
                <a:latin typeface="Arial" panose="020B0604020202020204" pitchFamily="34" charset="0"/>
              </a:defRPr>
            </a:lvl3pPr>
            <a:lvl4pPr marL="1600200" indent="-228600">
              <a:spcBef>
                <a:spcPct val="20000"/>
              </a:spcBef>
              <a:buChar char="–"/>
              <a:tabLst>
                <a:tab pos="857250" algn="l"/>
              </a:tabLst>
              <a:defRPr sz="2000">
                <a:solidFill>
                  <a:schemeClr val="tx1"/>
                </a:solidFill>
                <a:latin typeface="Arial" panose="020B0604020202020204" pitchFamily="34" charset="0"/>
              </a:defRPr>
            </a:lvl4pPr>
            <a:lvl5pPr marL="2057400" indent="-228600">
              <a:spcBef>
                <a:spcPct val="20000"/>
              </a:spcBef>
              <a:buChar char="»"/>
              <a:tabLst>
                <a:tab pos="8572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8572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8572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8572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857250" algn="l"/>
              </a:tabLst>
              <a:defRPr sz="2000">
                <a:solidFill>
                  <a:schemeClr val="tx1"/>
                </a:solidFill>
                <a:latin typeface="Arial" panose="020B0604020202020204" pitchFamily="34" charset="0"/>
              </a:defRPr>
            </a:lvl9pPr>
          </a:lstStyle>
          <a:p>
            <a:pPr algn="ctr">
              <a:lnSpc>
                <a:spcPct val="120000"/>
              </a:lnSpc>
              <a:spcBef>
                <a:spcPct val="0"/>
              </a:spcBef>
              <a:buFontTx/>
              <a:buNone/>
            </a:pPr>
            <a:r>
              <a:rPr lang="vi-VN" altLang="en-US" sz="5400" b="1">
                <a:solidFill>
                  <a:srgbClr val="3333FF"/>
                </a:solidFill>
                <a:ea typeface="Cambria" panose="02040503050406030204" pitchFamily="18" charset="0"/>
                <a:cs typeface="Arial" panose="020B0604020202020204" pitchFamily="34" charset="0"/>
              </a:rPr>
              <a:t>Mỗi nhóm có thời gian </a:t>
            </a:r>
            <a:r>
              <a:rPr lang="en-US" altLang="en-US" sz="5400" b="1">
                <a:solidFill>
                  <a:srgbClr val="3333FF"/>
                </a:solidFill>
                <a:ea typeface="Cambria" panose="02040503050406030204" pitchFamily="18" charset="0"/>
                <a:cs typeface="Arial" panose="020B0604020202020204" pitchFamily="34" charset="0"/>
              </a:rPr>
              <a:t>3</a:t>
            </a:r>
            <a:r>
              <a:rPr lang="vi-VN" altLang="en-US" sz="5400" b="1">
                <a:solidFill>
                  <a:srgbClr val="3333FF"/>
                </a:solidFill>
                <a:ea typeface="Cambria" panose="02040503050406030204" pitchFamily="18" charset="0"/>
                <a:cs typeface="Arial" panose="020B0604020202020204" pitchFamily="34" charset="0"/>
              </a:rPr>
              <a:t> phút đọc tài liệu SGK, hết thời gian gấp hết SGK lại và hoàn thành </a:t>
            </a:r>
            <a:r>
              <a:rPr lang="en-US" altLang="en-US" sz="5400" b="1">
                <a:solidFill>
                  <a:srgbClr val="3333FF"/>
                </a:solidFill>
                <a:ea typeface="Cambria" panose="02040503050406030204" pitchFamily="18" charset="0"/>
                <a:cs typeface="Arial" panose="020B0604020202020204" pitchFamily="34" charset="0"/>
              </a:rPr>
              <a:t>phiếu học tập </a:t>
            </a:r>
            <a:r>
              <a:rPr lang="vi-VN" altLang="en-US" sz="5400" b="1">
                <a:solidFill>
                  <a:srgbClr val="3333FF"/>
                </a:solidFill>
                <a:ea typeface="Cambria" panose="02040503050406030204" pitchFamily="18" charset="0"/>
                <a:cs typeface="Arial" panose="020B0604020202020204" pitchFamily="34" charset="0"/>
              </a:rPr>
              <a:t> sau đây: </a:t>
            </a:r>
            <a:endParaRPr lang="en-US" altLang="en-US" sz="5400" b="1">
              <a:solidFill>
                <a:srgbClr val="3333FF"/>
              </a:solidFill>
              <a:cs typeface="Arial" panose="020B0604020202020204" pitchFamily="34" charset="0"/>
            </a:endParaRPr>
          </a:p>
        </p:txBody>
      </p:sp>
      <p:sp>
        <p:nvSpPr>
          <p:cNvPr id="8" name="Rectangle: Rounded Corners 7">
            <a:extLst>
              <a:ext uri="{FF2B5EF4-FFF2-40B4-BE49-F238E27FC236}">
                <a16:creationId xmlns:a16="http://schemas.microsoft.com/office/drawing/2014/main" id="{8A5897D8-5468-45E1-8E5E-14608DB29C59}"/>
              </a:ext>
            </a:extLst>
          </p:cNvPr>
          <p:cNvSpPr/>
          <p:nvPr/>
        </p:nvSpPr>
        <p:spPr>
          <a:xfrm>
            <a:off x="647271" y="2191631"/>
            <a:ext cx="11404315" cy="4291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D43213E-63DC-44E9-9232-E83A571BB6C5}"/>
              </a:ext>
            </a:extLst>
          </p:cNvPr>
          <p:cNvSpPr txBox="1"/>
          <p:nvPr/>
        </p:nvSpPr>
        <p:spPr>
          <a:xfrm>
            <a:off x="3448566" y="1152325"/>
            <a:ext cx="5908392" cy="984885"/>
          </a:xfrm>
          <a:prstGeom prst="rect">
            <a:avLst/>
          </a:prstGeom>
          <a:noFill/>
        </p:spPr>
        <p:txBody>
          <a:bodyPr wrap="square" rtlCol="0">
            <a:spAutoFit/>
          </a:bodyPr>
          <a:lstStyle/>
          <a:p>
            <a:r>
              <a:rPr lang="vi-VN" altLang="en-US" sz="4000" b="1">
                <a:solidFill>
                  <a:srgbClr val="00B050"/>
                </a:solidFill>
                <a:latin typeface="Cambria" panose="02040503050406030204" pitchFamily="18" charset="0"/>
                <a:ea typeface="Cambria" panose="02040503050406030204" pitchFamily="18" charset="0"/>
                <a:cs typeface="Cambria" panose="02040503050406030204" pitchFamily="18" charset="0"/>
              </a:rPr>
              <a:t>“ </a:t>
            </a:r>
            <a:r>
              <a:rPr lang="en-US" altLang="en-US" sz="4000" b="1">
                <a:solidFill>
                  <a:srgbClr val="00B050"/>
                </a:solidFill>
                <a:latin typeface="Cambria" panose="02040503050406030204" pitchFamily="18" charset="0"/>
                <a:ea typeface="Cambria" panose="02040503050406030204" pitchFamily="18" charset="0"/>
                <a:cs typeface="Cambria" panose="02040503050406030204" pitchFamily="18" charset="0"/>
              </a:rPr>
              <a:t>TRÍ NHỚ SIÊU PHÀM</a:t>
            </a:r>
            <a:r>
              <a:rPr lang="vi-VN" altLang="en-US" sz="4000" b="1">
                <a:solidFill>
                  <a:srgbClr val="00B050"/>
                </a:solidFill>
                <a:latin typeface="Cambria" panose="02040503050406030204" pitchFamily="18" charset="0"/>
                <a:ea typeface="Cambria" panose="02040503050406030204" pitchFamily="18" charset="0"/>
                <a:cs typeface="Cambria" panose="02040503050406030204" pitchFamily="18" charset="0"/>
              </a:rPr>
              <a:t>”</a:t>
            </a:r>
            <a:endParaRPr lang="en-US" altLang="en-US" sz="4000">
              <a:solidFill>
                <a:srgbClr val="00B050"/>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288613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8"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7976265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1737</Words>
  <Application>Microsoft Office PowerPoint</Application>
  <PresentationFormat>Widescreen</PresentationFormat>
  <Paragraphs>191</Paragraphs>
  <Slides>22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67</cp:revision>
  <dcterms:created xsi:type="dcterms:W3CDTF">2021-07-25T08:03:38Z</dcterms:created>
  <dcterms:modified xsi:type="dcterms:W3CDTF">2025-01-13T07:58:05Z</dcterms:modified>
</cp:coreProperties>
</file>