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62" r:id="rId3"/>
    <p:sldId id="332" r:id="rId4"/>
    <p:sldId id="334" r:id="rId5"/>
    <p:sldId id="336" r:id="rId6"/>
    <p:sldId id="337" r:id="rId7"/>
    <p:sldId id="338" r:id="rId8"/>
    <p:sldId id="331" r:id="rId9"/>
    <p:sldId id="341" r:id="rId10"/>
    <p:sldId id="340" r:id="rId11"/>
    <p:sldId id="339" r:id="rId12"/>
    <p:sldId id="342" r:id="rId13"/>
    <p:sldId id="333" r:id="rId14"/>
    <p:sldId id="344" r:id="rId15"/>
    <p:sldId id="345" r:id="rId16"/>
    <p:sldId id="317"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9"/>
    <a:srgbClr val="3241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C6053-14F2-4A1E-B8CE-2C28B8D0D3ED}"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73981-0C35-43D1-A1CC-FAC832BC29B1}" type="slidenum">
              <a:rPr lang="en-US" smtClean="0"/>
              <a:t>‹#›</a:t>
            </a:fld>
            <a:endParaRPr lang="en-US"/>
          </a:p>
        </p:txBody>
      </p:sp>
    </p:spTree>
    <p:extLst>
      <p:ext uri="{BB962C8B-B14F-4D97-AF65-F5344CB8AC3E}">
        <p14:creationId xmlns:p14="http://schemas.microsoft.com/office/powerpoint/2010/main" val="249925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73981-0C35-43D1-A1CC-FAC832BC29B1}" type="slidenum">
              <a:rPr lang="en-US" smtClean="0"/>
              <a:t>4</a:t>
            </a:fld>
            <a:endParaRPr lang="en-US"/>
          </a:p>
        </p:txBody>
      </p:sp>
    </p:spTree>
    <p:extLst>
      <p:ext uri="{BB962C8B-B14F-4D97-AF65-F5344CB8AC3E}">
        <p14:creationId xmlns:p14="http://schemas.microsoft.com/office/powerpoint/2010/main" val="423583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73981-0C35-43D1-A1CC-FAC832BC29B1}" type="slidenum">
              <a:rPr lang="en-US" smtClean="0"/>
              <a:t>7</a:t>
            </a:fld>
            <a:endParaRPr lang="en-US"/>
          </a:p>
        </p:txBody>
      </p:sp>
    </p:spTree>
    <p:extLst>
      <p:ext uri="{BB962C8B-B14F-4D97-AF65-F5344CB8AC3E}">
        <p14:creationId xmlns:p14="http://schemas.microsoft.com/office/powerpoint/2010/main" val="371144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đàm thoại với HS: Vì sao trong không khí có độ ẩm</a:t>
            </a:r>
          </a:p>
        </p:txBody>
      </p:sp>
      <p:sp>
        <p:nvSpPr>
          <p:cNvPr id="4" name="Slide Number Placeholder 3"/>
          <p:cNvSpPr>
            <a:spLocks noGrp="1"/>
          </p:cNvSpPr>
          <p:nvPr>
            <p:ph type="sldNum" sz="quarter" idx="5"/>
          </p:nvPr>
        </p:nvSpPr>
        <p:spPr/>
        <p:txBody>
          <a:bodyPr/>
          <a:lstStyle/>
          <a:p>
            <a:fld id="{C1773981-0C35-43D1-A1CC-FAC832BC29B1}" type="slidenum">
              <a:rPr lang="en-US" smtClean="0"/>
              <a:t>9</a:t>
            </a:fld>
            <a:endParaRPr lang="en-US"/>
          </a:p>
        </p:txBody>
      </p:sp>
    </p:spTree>
    <p:extLst>
      <p:ext uri="{BB962C8B-B14F-4D97-AF65-F5344CB8AC3E}">
        <p14:creationId xmlns:p14="http://schemas.microsoft.com/office/powerpoint/2010/main" val="196341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Còn bao nhiêu % nữa thì không khí sẽ đạt mức bão hòa</a:t>
            </a:r>
          </a:p>
        </p:txBody>
      </p:sp>
      <p:sp>
        <p:nvSpPr>
          <p:cNvPr id="4" name="Slide Number Placeholder 3"/>
          <p:cNvSpPr>
            <a:spLocks noGrp="1"/>
          </p:cNvSpPr>
          <p:nvPr>
            <p:ph type="sldNum" sz="quarter" idx="5"/>
          </p:nvPr>
        </p:nvSpPr>
        <p:spPr/>
        <p:txBody>
          <a:bodyPr/>
          <a:lstStyle/>
          <a:p>
            <a:fld id="{C1773981-0C35-43D1-A1CC-FAC832BC29B1}" type="slidenum">
              <a:rPr lang="en-US" smtClean="0"/>
              <a:t>11</a:t>
            </a:fld>
            <a:endParaRPr lang="en-US"/>
          </a:p>
        </p:txBody>
      </p:sp>
    </p:spTree>
    <p:extLst>
      <p:ext uri="{BB962C8B-B14F-4D97-AF65-F5344CB8AC3E}">
        <p14:creationId xmlns:p14="http://schemas.microsoft.com/office/powerpoint/2010/main" val="262073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73981-0C35-43D1-A1CC-FAC832BC29B1}" type="slidenum">
              <a:rPr lang="en-US" smtClean="0"/>
              <a:t>12</a:t>
            </a:fld>
            <a:endParaRPr lang="en-US"/>
          </a:p>
        </p:txBody>
      </p:sp>
    </p:spTree>
    <p:extLst>
      <p:ext uri="{BB962C8B-B14F-4D97-AF65-F5344CB8AC3E}">
        <p14:creationId xmlns:p14="http://schemas.microsoft.com/office/powerpoint/2010/main" val="11901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73981-0C35-43D1-A1CC-FAC832BC29B1}" type="slidenum">
              <a:rPr lang="en-US" smtClean="0"/>
              <a:t>13</a:t>
            </a:fld>
            <a:endParaRPr lang="en-US"/>
          </a:p>
        </p:txBody>
      </p:sp>
    </p:spTree>
    <p:extLst>
      <p:ext uri="{BB962C8B-B14F-4D97-AF65-F5344CB8AC3E}">
        <p14:creationId xmlns:p14="http://schemas.microsoft.com/office/powerpoint/2010/main" val="367442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yêu cầu hs giải thích các chú giải về l</a:t>
            </a:r>
            <a:r>
              <a:rPr lang="vi-VN"/>
              <a:t>ư</a:t>
            </a:r>
            <a:r>
              <a:rPr lang="en-US"/>
              <a:t>ợng m</a:t>
            </a:r>
            <a:r>
              <a:rPr lang="vi-VN"/>
              <a:t>ư</a:t>
            </a:r>
            <a:r>
              <a:rPr lang="en-US"/>
              <a:t>a trong bảng chú giải:Có mấy cấp độ,Các màu sắc thể hiện các phân cấp m</a:t>
            </a:r>
            <a:r>
              <a:rPr lang="vi-VN"/>
              <a:t>ư</a:t>
            </a:r>
            <a:r>
              <a:rPr lang="en-US"/>
              <a:t>a nh</a:t>
            </a:r>
            <a:r>
              <a:rPr lang="vi-VN"/>
              <a:t>ư</a:t>
            </a:r>
            <a:r>
              <a:rPr lang="en-US"/>
              <a:t> thế nào?</a:t>
            </a:r>
          </a:p>
        </p:txBody>
      </p:sp>
      <p:sp>
        <p:nvSpPr>
          <p:cNvPr id="4" name="Slide Number Placeholder 3"/>
          <p:cNvSpPr>
            <a:spLocks noGrp="1"/>
          </p:cNvSpPr>
          <p:nvPr>
            <p:ph type="sldNum" sz="quarter" idx="5"/>
          </p:nvPr>
        </p:nvSpPr>
        <p:spPr/>
        <p:txBody>
          <a:bodyPr/>
          <a:lstStyle/>
          <a:p>
            <a:fld id="{C1773981-0C35-43D1-A1CC-FAC832BC29B1}" type="slidenum">
              <a:rPr lang="en-US" smtClean="0"/>
              <a:t>14</a:t>
            </a:fld>
            <a:endParaRPr lang="en-US"/>
          </a:p>
        </p:txBody>
      </p:sp>
    </p:spTree>
    <p:extLst>
      <p:ext uri="{BB962C8B-B14F-4D97-AF65-F5344CB8AC3E}">
        <p14:creationId xmlns:p14="http://schemas.microsoft.com/office/powerpoint/2010/main" val="412167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cho thêm bài vào nhé</a:t>
            </a:r>
          </a:p>
        </p:txBody>
      </p:sp>
      <p:sp>
        <p:nvSpPr>
          <p:cNvPr id="4" name="Slide Number Placeholder 3"/>
          <p:cNvSpPr>
            <a:spLocks noGrp="1"/>
          </p:cNvSpPr>
          <p:nvPr>
            <p:ph type="sldNum" sz="quarter" idx="5"/>
          </p:nvPr>
        </p:nvSpPr>
        <p:spPr/>
        <p:txBody>
          <a:bodyPr/>
          <a:lstStyle/>
          <a:p>
            <a:fld id="{C1773981-0C35-43D1-A1CC-FAC832BC29B1}" type="slidenum">
              <a:rPr lang="en-US" smtClean="0"/>
              <a:t>15</a:t>
            </a:fld>
            <a:endParaRPr lang="en-US"/>
          </a:p>
        </p:txBody>
      </p:sp>
    </p:spTree>
    <p:extLst>
      <p:ext uri="{BB962C8B-B14F-4D97-AF65-F5344CB8AC3E}">
        <p14:creationId xmlns:p14="http://schemas.microsoft.com/office/powerpoint/2010/main" val="386982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16</a:t>
            </a:fld>
            <a:endParaRPr lang="en-US"/>
          </a:p>
        </p:txBody>
      </p:sp>
    </p:spTree>
    <p:extLst>
      <p:ext uri="{BB962C8B-B14F-4D97-AF65-F5344CB8AC3E}">
        <p14:creationId xmlns:p14="http://schemas.microsoft.com/office/powerpoint/2010/main"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7A7E-5AC4-42BA-9FFD-A11B9C2B4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1C297D-E759-4B19-9A7A-E81BED3DB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D3FC2-8312-4990-BF73-10319C5BB3F6}"/>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5" name="Footer Placeholder 4">
            <a:extLst>
              <a:ext uri="{FF2B5EF4-FFF2-40B4-BE49-F238E27FC236}">
                <a16:creationId xmlns:a16="http://schemas.microsoft.com/office/drawing/2014/main" id="{A399A06D-8DCD-488F-8F81-FCF1EC624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616B8-1771-4AD5-882E-0C0BDCC18F8F}"/>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221563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3D71-418F-4428-AEC0-1D878559D0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1C3EC-1D0D-4042-BC5B-3938D9CB4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13927-3D99-4EC5-B439-2C52C7CDCE63}"/>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5" name="Footer Placeholder 4">
            <a:extLst>
              <a:ext uri="{FF2B5EF4-FFF2-40B4-BE49-F238E27FC236}">
                <a16:creationId xmlns:a16="http://schemas.microsoft.com/office/drawing/2014/main" id="{6CA0818B-E66A-454E-98CA-DE3F07954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0E53C-FC60-450E-AC9E-BCB0C89117E9}"/>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177577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33D7A0-2F05-4379-9580-A630FBC92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988ED-1F0A-4287-A6F2-7AA08F194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D0496-2C7A-4233-AA92-335130A39CFC}"/>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5" name="Footer Placeholder 4">
            <a:extLst>
              <a:ext uri="{FF2B5EF4-FFF2-40B4-BE49-F238E27FC236}">
                <a16:creationId xmlns:a16="http://schemas.microsoft.com/office/drawing/2014/main" id="{5D104C07-BACB-4164-AC47-51DCB7B34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25B5E-6882-41C5-9ADC-AEA961B6C5BA}"/>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395408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5695-558C-4FE1-B62B-CD1AFCA7D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F9306-5100-4D57-A0CA-8ACF6B7F3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BE358-D04A-40EA-BAC6-6AA05FB44048}"/>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5" name="Footer Placeholder 4">
            <a:extLst>
              <a:ext uri="{FF2B5EF4-FFF2-40B4-BE49-F238E27FC236}">
                <a16:creationId xmlns:a16="http://schemas.microsoft.com/office/drawing/2014/main" id="{5C7E57CD-F954-45A0-A17A-44C3A8E67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03D83-A94B-4292-A3C7-89C9F74A7CB4}"/>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322154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6AD0-BDBF-4B97-B78D-06E80C4C8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C86AE7-1663-444D-9EDE-CFE9653A0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72E07-4B9E-4BF9-A1F5-9846E20760FD}"/>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5" name="Footer Placeholder 4">
            <a:extLst>
              <a:ext uri="{FF2B5EF4-FFF2-40B4-BE49-F238E27FC236}">
                <a16:creationId xmlns:a16="http://schemas.microsoft.com/office/drawing/2014/main" id="{6EE9A23B-A698-4813-8DFB-D7AA0EBD5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88DD1-8F90-418D-A4D3-4378AE08DF4E}"/>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128276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A0D9-12EF-4F40-899B-14994807D8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DB038-4EC5-4ED8-8484-CC53038EF0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8D16FF-39EC-46E6-83C7-1F03FAC5C8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4C1F84-0A7F-4033-90E2-18D60315A7F1}"/>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6" name="Footer Placeholder 5">
            <a:extLst>
              <a:ext uri="{FF2B5EF4-FFF2-40B4-BE49-F238E27FC236}">
                <a16:creationId xmlns:a16="http://schemas.microsoft.com/office/drawing/2014/main" id="{94F11D89-7093-41ED-B0F1-4D4DF04F40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84607-DE39-4175-92F4-91FFF3311C47}"/>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24698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413B-0F74-4FAF-8855-FD92313E03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7AF44-7DFE-498E-AFAC-E1B3AA921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C71963-7C68-4CE8-B88B-A99DE8376B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B29FDB-E17C-4A5A-95DA-AA8D89E4A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F13160-BE8D-4E80-A77A-E4A9E64F77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3E151C-9AD2-4ED6-A906-916FF084763C}"/>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8" name="Footer Placeholder 7">
            <a:extLst>
              <a:ext uri="{FF2B5EF4-FFF2-40B4-BE49-F238E27FC236}">
                <a16:creationId xmlns:a16="http://schemas.microsoft.com/office/drawing/2014/main" id="{8D81BB52-F545-429B-BFA6-2A9F0E20A8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4651E3-887B-4E48-B49F-3B027E5F1957}"/>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10038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1D89-EA40-46CF-A685-6262DD1511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A890E0-D531-47A7-A290-38924B867C55}"/>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4" name="Footer Placeholder 3">
            <a:extLst>
              <a:ext uri="{FF2B5EF4-FFF2-40B4-BE49-F238E27FC236}">
                <a16:creationId xmlns:a16="http://schemas.microsoft.com/office/drawing/2014/main" id="{50CD203F-DCF6-4339-A940-E968D2B55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53B450-AEE0-41B3-BFA6-7D8F06C1E693}"/>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426385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4107E-939D-4CC8-8147-5B773123D946}"/>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3" name="Footer Placeholder 2">
            <a:extLst>
              <a:ext uri="{FF2B5EF4-FFF2-40B4-BE49-F238E27FC236}">
                <a16:creationId xmlns:a16="http://schemas.microsoft.com/office/drawing/2014/main" id="{34E86B6C-9791-4CEC-947A-E9EC108A1B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63FC67-AB1E-428B-86C4-AF661657A643}"/>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8924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010F-2BCC-4A36-99E5-057C133D1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F27567-C56B-4EF4-A10E-B99AF3AA4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3CCB77-BAF0-40A8-9C85-92E4BA7FC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C4950-C49C-4C81-8D5D-36ABC3839F4B}"/>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6" name="Footer Placeholder 5">
            <a:extLst>
              <a:ext uri="{FF2B5EF4-FFF2-40B4-BE49-F238E27FC236}">
                <a16:creationId xmlns:a16="http://schemas.microsoft.com/office/drawing/2014/main" id="{F3EEEE86-AF52-4E19-BF9A-55BD19A73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53952-7255-4A46-8396-C377A02EA549}"/>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408122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9CBF-B798-4710-BEAA-39F9D8BD4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CE27DA-A9AB-419F-854E-D4B87E7D5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24283B-3AAD-45DA-9704-1EE9A760B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2C1F1-2C74-4864-BE9A-3EEE19CDFE57}"/>
              </a:ext>
            </a:extLst>
          </p:cNvPr>
          <p:cNvSpPr>
            <a:spLocks noGrp="1"/>
          </p:cNvSpPr>
          <p:nvPr>
            <p:ph type="dt" sz="half" idx="10"/>
          </p:nvPr>
        </p:nvSpPr>
        <p:spPr/>
        <p:txBody>
          <a:bodyPr/>
          <a:lstStyle/>
          <a:p>
            <a:fld id="{49069A8F-0297-471D-BCD6-3477C4517D61}" type="datetimeFigureOut">
              <a:rPr lang="en-US" smtClean="0"/>
              <a:t>1/13/2025</a:t>
            </a:fld>
            <a:endParaRPr lang="en-US"/>
          </a:p>
        </p:txBody>
      </p:sp>
      <p:sp>
        <p:nvSpPr>
          <p:cNvPr id="6" name="Footer Placeholder 5">
            <a:extLst>
              <a:ext uri="{FF2B5EF4-FFF2-40B4-BE49-F238E27FC236}">
                <a16:creationId xmlns:a16="http://schemas.microsoft.com/office/drawing/2014/main" id="{5E609713-7615-4D04-B198-A24673218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6863F-3A87-494F-92B8-035F12A0ACE2}"/>
              </a:ext>
            </a:extLst>
          </p:cNvPr>
          <p:cNvSpPr>
            <a:spLocks noGrp="1"/>
          </p:cNvSpPr>
          <p:nvPr>
            <p:ph type="sldNum" sz="quarter" idx="12"/>
          </p:nvPr>
        </p:nvSpPr>
        <p:spPr/>
        <p:txBody>
          <a:bodyPr/>
          <a:lstStyle/>
          <a:p>
            <a:fld id="{CB5851A5-243D-4D33-AEB2-68C1F3EC1DB4}" type="slidenum">
              <a:rPr lang="en-US" smtClean="0"/>
              <a:t>‹#›</a:t>
            </a:fld>
            <a:endParaRPr lang="en-US"/>
          </a:p>
        </p:txBody>
      </p:sp>
    </p:spTree>
    <p:extLst>
      <p:ext uri="{BB962C8B-B14F-4D97-AF65-F5344CB8AC3E}">
        <p14:creationId xmlns:p14="http://schemas.microsoft.com/office/powerpoint/2010/main" val="159596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11AE5-419E-496A-BAEC-2CF0CD24CC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02C4D6-A979-4808-A700-F012137DA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82EB9-7F52-4D6C-8064-2141FFEBE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9A8F-0297-471D-BCD6-3477C4517D61}" type="datetimeFigureOut">
              <a:rPr lang="en-US" smtClean="0"/>
              <a:t>1/13/2025</a:t>
            </a:fld>
            <a:endParaRPr lang="en-US"/>
          </a:p>
        </p:txBody>
      </p:sp>
      <p:sp>
        <p:nvSpPr>
          <p:cNvPr id="5" name="Footer Placeholder 4">
            <a:extLst>
              <a:ext uri="{FF2B5EF4-FFF2-40B4-BE49-F238E27FC236}">
                <a16:creationId xmlns:a16="http://schemas.microsoft.com/office/drawing/2014/main" id="{7067851C-4138-4CAD-854D-0F0C0FBF9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85C4D1-66BE-485F-AFF3-7AC87E4AE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51A5-243D-4D33-AEB2-68C1F3EC1DB4}" type="slidenum">
              <a:rPr lang="en-US" smtClean="0"/>
              <a:t>‹#›</a:t>
            </a:fld>
            <a:endParaRPr lang="en-US"/>
          </a:p>
        </p:txBody>
      </p:sp>
    </p:spTree>
    <p:extLst>
      <p:ext uri="{BB962C8B-B14F-4D97-AF65-F5344CB8AC3E}">
        <p14:creationId xmlns:p14="http://schemas.microsoft.com/office/powerpoint/2010/main" val="157586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hyperlink" Target="TRO%20CHOI%20BAI%2016.pptx"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606712" y="157969"/>
            <a:ext cx="8546806" cy="1445267"/>
          </a:xfrm>
          <a:prstGeom prst="rect">
            <a:avLst/>
          </a:prstGeom>
          <a:noFill/>
        </p:spPr>
        <p:txBody>
          <a:bodyPr wrap="square" rtlCol="0">
            <a:spAutoFit/>
          </a:bodyPr>
          <a:lstStyle/>
          <a:p>
            <a:pPr algn="ctr"/>
            <a:r>
              <a:rPr lang="en-US" sz="4396" b="1">
                <a:solidFill>
                  <a:srgbClr val="00B050"/>
                </a:solidFill>
                <a:latin typeface="Arial" panose="020B0604020202020204" pitchFamily="34" charset="0"/>
                <a:cs typeface="Arial" panose="020B0604020202020204" pitchFamily="34" charset="0"/>
              </a:rPr>
              <a:t>NHIỆT ĐỘ KHÔNG KHÍ. </a:t>
            </a:r>
          </a:p>
          <a:p>
            <a:pPr algn="ctr"/>
            <a:r>
              <a:rPr lang="en-US" sz="4396" b="1">
                <a:solidFill>
                  <a:srgbClr val="00B050"/>
                </a:solidFill>
                <a:latin typeface="Arial" panose="020B0604020202020204" pitchFamily="34" charset="0"/>
                <a:cs typeface="Arial" panose="020B0604020202020204" pitchFamily="34" charset="0"/>
              </a:rPr>
              <a:t>MÂY VÀ MƯA</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168993" y="124904"/>
            <a:ext cx="3541616" cy="1425991"/>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6"/>
          </a:p>
        </p:txBody>
      </p:sp>
      <p:sp>
        <p:nvSpPr>
          <p:cNvPr id="9" name="TextBox 8">
            <a:extLst>
              <a:ext uri="{FF2B5EF4-FFF2-40B4-BE49-F238E27FC236}">
                <a16:creationId xmlns:a16="http://schemas.microsoft.com/office/drawing/2014/main" id="{9126C170-07C4-489B-BB56-D4E29A286BFB}"/>
              </a:ext>
            </a:extLst>
          </p:cNvPr>
          <p:cNvSpPr txBox="1"/>
          <p:nvPr/>
        </p:nvSpPr>
        <p:spPr>
          <a:xfrm>
            <a:off x="492868" y="253666"/>
            <a:ext cx="3217741" cy="1014765"/>
          </a:xfrm>
          <a:prstGeom prst="rect">
            <a:avLst/>
          </a:prstGeom>
          <a:noFill/>
        </p:spPr>
        <p:txBody>
          <a:bodyPr wrap="square" rtlCol="0">
            <a:spAutoFit/>
          </a:bodyPr>
          <a:lstStyle/>
          <a:p>
            <a:r>
              <a:rPr lang="en-US" sz="5994" b="1">
                <a:solidFill>
                  <a:schemeClr val="bg1"/>
                </a:solidFill>
                <a:latin typeface="Arial" panose="020B0604020202020204" pitchFamily="34" charset="0"/>
                <a:cs typeface="Arial" panose="020B0604020202020204" pitchFamily="34" charset="0"/>
              </a:rPr>
              <a:t>BÀI 16</a:t>
            </a:r>
          </a:p>
        </p:txBody>
      </p:sp>
      <p:pic>
        <p:nvPicPr>
          <p:cNvPr id="3" name="Picture 2">
            <a:extLst>
              <a:ext uri="{FF2B5EF4-FFF2-40B4-BE49-F238E27FC236}">
                <a16:creationId xmlns:a16="http://schemas.microsoft.com/office/drawing/2014/main" id="{6FC734E6-A7CC-40CB-AA04-5223F9AAC6A4}"/>
              </a:ext>
            </a:extLst>
          </p:cNvPr>
          <p:cNvPicPr>
            <a:picLocks noChangeAspect="1"/>
          </p:cNvPicPr>
          <p:nvPr/>
        </p:nvPicPr>
        <p:blipFill rotWithShape="1">
          <a:blip r:embed="rId2"/>
          <a:srcRect l="13916" t="30040" r="36476" b="19358"/>
          <a:stretch/>
        </p:blipFill>
        <p:spPr>
          <a:xfrm>
            <a:off x="0" y="1550895"/>
            <a:ext cx="12153518" cy="5307105"/>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9B9DBE2F-7D52-450E-9905-C13BDBEC7599}"/>
              </a:ext>
            </a:extLst>
          </p:cNvPr>
          <p:cNvSpPr/>
          <p:nvPr/>
        </p:nvSpPr>
        <p:spPr>
          <a:xfrm>
            <a:off x="82162" y="54811"/>
            <a:ext cx="915849" cy="903929"/>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FEE9209-2664-427A-9BE2-EE33F887433A}"/>
              </a:ext>
            </a:extLst>
          </p:cNvPr>
          <p:cNvSpPr/>
          <p:nvPr/>
        </p:nvSpPr>
        <p:spPr>
          <a:xfrm>
            <a:off x="1093389" y="106078"/>
            <a:ext cx="3707763" cy="801394"/>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Mây và mưa</a:t>
            </a:r>
            <a:endParaRPr lang="en-US" sz="3996"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9CB8346-2EBC-4EE8-88D5-2A7B80DC74D6}"/>
              </a:ext>
            </a:extLst>
          </p:cNvPr>
          <p:cNvSpPr/>
          <p:nvPr/>
        </p:nvSpPr>
        <p:spPr>
          <a:xfrm>
            <a:off x="67634" y="1052618"/>
            <a:ext cx="12081833"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6B3548-4C51-4123-9EC1-6EF98F566331}"/>
              </a:ext>
            </a:extLst>
          </p:cNvPr>
          <p:cNvSpPr txBox="1"/>
          <p:nvPr/>
        </p:nvSpPr>
        <p:spPr>
          <a:xfrm>
            <a:off x="-42532" y="1001350"/>
            <a:ext cx="12081833"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Quá trình hình thành mây và mưa. Cách sử dụng ẩm kế</a:t>
            </a:r>
          </a:p>
        </p:txBody>
      </p:sp>
      <p:grpSp>
        <p:nvGrpSpPr>
          <p:cNvPr id="8" name="Group 7">
            <a:extLst>
              <a:ext uri="{FF2B5EF4-FFF2-40B4-BE49-F238E27FC236}">
                <a16:creationId xmlns:a16="http://schemas.microsoft.com/office/drawing/2014/main" id="{32DD4E8F-9239-4313-A1CE-B40A8951387E}"/>
              </a:ext>
            </a:extLst>
          </p:cNvPr>
          <p:cNvGrpSpPr/>
          <p:nvPr/>
        </p:nvGrpSpPr>
        <p:grpSpPr>
          <a:xfrm>
            <a:off x="2812505" y="1810503"/>
            <a:ext cx="7375063" cy="4927600"/>
            <a:chOff x="2143943" y="2361381"/>
            <a:chExt cx="7089209" cy="4695082"/>
          </a:xfrm>
        </p:grpSpPr>
        <p:sp>
          <p:nvSpPr>
            <p:cNvPr id="9" name="Star: 32 Points 8">
              <a:extLst>
                <a:ext uri="{FF2B5EF4-FFF2-40B4-BE49-F238E27FC236}">
                  <a16:creationId xmlns:a16="http://schemas.microsoft.com/office/drawing/2014/main" id="{12DAADFA-3E68-4171-AEA7-056DE86A968B}"/>
                </a:ext>
              </a:extLst>
            </p:cNvPr>
            <p:cNvSpPr/>
            <p:nvPr/>
          </p:nvSpPr>
          <p:spPr>
            <a:xfrm>
              <a:off x="2143943" y="2361381"/>
              <a:ext cx="7089209" cy="4695082"/>
            </a:xfrm>
            <a:prstGeom prst="star3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7AFFED-DE07-4C7B-A30C-6D7A6BF8A5BB}"/>
                </a:ext>
              </a:extLst>
            </p:cNvPr>
            <p:cNvSpPr txBox="1"/>
            <p:nvPr/>
          </p:nvSpPr>
          <p:spPr>
            <a:xfrm>
              <a:off x="2474516" y="4019776"/>
              <a:ext cx="6645792" cy="1378292"/>
            </a:xfrm>
            <a:prstGeom prst="rect">
              <a:avLst/>
            </a:prstGeom>
            <a:noFill/>
          </p:spPr>
          <p:txBody>
            <a:bodyPr wrap="square" rtlCol="0">
              <a:spAutoFit/>
            </a:bodyPr>
            <a:lstStyle/>
            <a:p>
              <a:pPr algn="ctr"/>
              <a:r>
                <a:rPr lang="en-US" sz="4400" b="1">
                  <a:solidFill>
                    <a:srgbClr val="FF0000"/>
                  </a:solidFill>
                  <a:latin typeface="Arial" panose="020B0604020202020204" pitchFamily="34" charset="0"/>
                  <a:cs typeface="Arial" panose="020B0604020202020204" pitchFamily="34" charset="0"/>
                </a:rPr>
                <a:t>Tại sao không khí </a:t>
              </a:r>
            </a:p>
            <a:p>
              <a:pPr algn="ctr"/>
              <a:r>
                <a:rPr lang="en-US" sz="4400" b="1">
                  <a:solidFill>
                    <a:srgbClr val="FF0000"/>
                  </a:solidFill>
                  <a:latin typeface="Arial" panose="020B0604020202020204" pitchFamily="34" charset="0"/>
                  <a:cs typeface="Arial" panose="020B0604020202020204" pitchFamily="34" charset="0"/>
                </a:rPr>
                <a:t>có độ ẩm?</a:t>
              </a:r>
            </a:p>
          </p:txBody>
        </p:sp>
      </p:grpSp>
      <p:sp>
        <p:nvSpPr>
          <p:cNvPr id="11" name="Rounded Rectangular Callout 103">
            <a:hlinkClick r:id="rId2" action="ppaction://hlinksldjump"/>
            <a:extLst>
              <a:ext uri="{FF2B5EF4-FFF2-40B4-BE49-F238E27FC236}">
                <a16:creationId xmlns:a16="http://schemas.microsoft.com/office/drawing/2014/main" id="{C06C6242-9B02-4D46-881D-F82E5156543F}"/>
              </a:ext>
            </a:extLst>
          </p:cNvPr>
          <p:cNvSpPr/>
          <p:nvPr/>
        </p:nvSpPr>
        <p:spPr bwMode="auto">
          <a:xfrm>
            <a:off x="1290966" y="2582546"/>
            <a:ext cx="8779207" cy="1600200"/>
          </a:xfrm>
          <a:prstGeom prst="wedgeRoundRectCallout">
            <a:avLst>
              <a:gd name="adj1" fmla="val -7284"/>
              <a:gd name="adj2" fmla="val 122324"/>
              <a:gd name="adj3" fmla="val 16667"/>
            </a:avLst>
          </a:prstGeom>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fontAlgn="auto">
              <a:spcBef>
                <a:spcPts val="0"/>
              </a:spcBef>
              <a:spcAft>
                <a:spcPts val="0"/>
              </a:spcAft>
              <a:defRPr/>
            </a:pPr>
            <a:r>
              <a:rPr lang="en-US" sz="4400" b="1" dirty="0" err="1">
                <a:solidFill>
                  <a:srgbClr val="FF0000"/>
                </a:solidFill>
                <a:latin typeface="Arial" panose="020B0604020202020204" pitchFamily="34" charset="0"/>
                <a:cs typeface="Arial" panose="020B0604020202020204" pitchFamily="34" charset="0"/>
              </a:rPr>
              <a:t>Người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ta</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sử</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dụng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dụng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cụ</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gì</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để</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đo</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độ</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ẩm</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không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khí</a:t>
            </a:r>
            <a:r>
              <a:rPr lang="en-US" sz="4400" b="1" dirty="0">
                <a:solidFill>
                  <a:srgbClr val="FF0000"/>
                </a:solidFill>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id="{78649520-EC32-42E9-BF37-6E9CBD830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30550"/>
            <a:ext cx="39624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965B660-13F9-4EE9-ABFD-92F8AA2151D0}"/>
              </a:ext>
            </a:extLst>
          </p:cNvPr>
          <p:cNvSpPr txBox="1"/>
          <p:nvPr/>
        </p:nvSpPr>
        <p:spPr>
          <a:xfrm>
            <a:off x="2971800" y="6273800"/>
            <a:ext cx="3048000" cy="554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3000" b="1" dirty="0" err="1">
                <a:solidFill>
                  <a:srgbClr val="0000FF"/>
                </a:solidFill>
              </a:rPr>
              <a:t>Nhiệt</a:t>
            </a:r>
            <a:r>
              <a:rPr lang="en-US" sz="3000" b="1" dirty="0">
                <a:solidFill>
                  <a:srgbClr val="0000FF"/>
                </a:solidFill>
              </a:rPr>
              <a:t>, </a:t>
            </a:r>
            <a:r>
              <a:rPr lang="en-US" sz="3000" b="1" dirty="0" err="1">
                <a:solidFill>
                  <a:srgbClr val="0000FF"/>
                </a:solidFill>
              </a:rPr>
              <a:t>ẩm</a:t>
            </a:r>
            <a:r>
              <a:rPr lang="en-US" sz="3000" b="1" dirty="0">
                <a:solidFill>
                  <a:srgbClr val="0000FF"/>
                </a:solidFill>
              </a:rPr>
              <a:t> </a:t>
            </a:r>
            <a:r>
              <a:rPr lang="en-US" sz="3000" b="1" dirty="0" err="1">
                <a:solidFill>
                  <a:srgbClr val="0000FF"/>
                </a:solidFill>
              </a:rPr>
              <a:t>kế</a:t>
            </a:r>
            <a:endParaRPr lang="en-US" sz="3000" b="1" dirty="0">
              <a:solidFill>
                <a:srgbClr val="0000FF"/>
              </a:solidFill>
            </a:endParaRPr>
          </a:p>
        </p:txBody>
      </p:sp>
      <p:pic>
        <p:nvPicPr>
          <p:cNvPr id="14" name="Picture 11" descr="book9">
            <a:extLst>
              <a:ext uri="{FF2B5EF4-FFF2-40B4-BE49-F238E27FC236}">
                <a16:creationId xmlns:a16="http://schemas.microsoft.com/office/drawing/2014/main" id="{D76990FE-4F2A-463B-9787-9C0AB329D9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3878" y="2056534"/>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47;p19">
            <a:extLst>
              <a:ext uri="{FF2B5EF4-FFF2-40B4-BE49-F238E27FC236}">
                <a16:creationId xmlns:a16="http://schemas.microsoft.com/office/drawing/2014/main" id="{886E8A93-006C-4DAB-BD1D-45EEDA05AD3C}"/>
              </a:ext>
            </a:extLst>
          </p:cNvPr>
          <p:cNvSpPr txBox="1"/>
          <p:nvPr/>
        </p:nvSpPr>
        <p:spPr>
          <a:xfrm>
            <a:off x="863208" y="2186386"/>
            <a:ext cx="11646856" cy="830400"/>
          </a:xfrm>
          <a:prstGeom prst="rect">
            <a:avLst/>
          </a:prstGeom>
          <a:noFill/>
          <a:ln>
            <a:noFill/>
          </a:ln>
        </p:spPr>
        <p:txBody>
          <a:bodyPr spcFirstLastPara="1" wrap="square" lIns="91425" tIns="45700" rIns="91425" bIns="45700" anchor="t" anchorCtr="0">
            <a:noAutofit/>
          </a:bodyPr>
          <a:lstStyle/>
          <a:p>
            <a:r>
              <a:rPr lang="en-US" sz="5400">
                <a:solidFill>
                  <a:srgbClr val="0070C0"/>
                </a:solidFill>
                <a:latin typeface="Arial" panose="020B0604020202020204" pitchFamily="34" charset="0"/>
                <a:cs typeface="Arial" panose="020B0604020202020204" pitchFamily="34" charset="0"/>
              </a:rPr>
              <a:t>- </a:t>
            </a:r>
            <a:r>
              <a:rPr lang="en-US" sz="6000">
                <a:solidFill>
                  <a:srgbClr val="0070C0"/>
                </a:solidFill>
                <a:latin typeface="Arial" panose="020B0604020202020204" pitchFamily="34" charset="0"/>
                <a:cs typeface="Arial" panose="020B0604020202020204" pitchFamily="34" charset="0"/>
              </a:rPr>
              <a:t>Dụng cụ đo độ ẩm không khí: ẩm kế</a:t>
            </a:r>
            <a:endParaRPr lang="en-US" sz="60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8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10" presetClass="exit" presetSubtype="0" fill="hold"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9B9DBE2F-7D52-450E-9905-C13BDBEC7599}"/>
              </a:ext>
            </a:extLst>
          </p:cNvPr>
          <p:cNvSpPr/>
          <p:nvPr/>
        </p:nvSpPr>
        <p:spPr>
          <a:xfrm>
            <a:off x="82162" y="54811"/>
            <a:ext cx="915849" cy="903929"/>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FEE9209-2664-427A-9BE2-EE33F887433A}"/>
              </a:ext>
            </a:extLst>
          </p:cNvPr>
          <p:cNvSpPr/>
          <p:nvPr/>
        </p:nvSpPr>
        <p:spPr>
          <a:xfrm>
            <a:off x="1093389" y="106078"/>
            <a:ext cx="3707763" cy="801394"/>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Mây và mưa</a:t>
            </a:r>
            <a:endParaRPr lang="en-US" sz="3996"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9CB8346-2EBC-4EE8-88D5-2A7B80DC74D6}"/>
              </a:ext>
            </a:extLst>
          </p:cNvPr>
          <p:cNvSpPr/>
          <p:nvPr/>
        </p:nvSpPr>
        <p:spPr>
          <a:xfrm>
            <a:off x="67634" y="1052618"/>
            <a:ext cx="12081833"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6B3548-4C51-4123-9EC1-6EF98F566331}"/>
              </a:ext>
            </a:extLst>
          </p:cNvPr>
          <p:cNvSpPr txBox="1"/>
          <p:nvPr/>
        </p:nvSpPr>
        <p:spPr>
          <a:xfrm>
            <a:off x="-42532" y="1001350"/>
            <a:ext cx="12081833"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Quá trình hình thành mây và mưa. Cách sử dụng ẩm kế</a:t>
            </a:r>
          </a:p>
        </p:txBody>
      </p:sp>
      <p:pic>
        <p:nvPicPr>
          <p:cNvPr id="15" name="Picture 14">
            <a:extLst>
              <a:ext uri="{FF2B5EF4-FFF2-40B4-BE49-F238E27FC236}">
                <a16:creationId xmlns:a16="http://schemas.microsoft.com/office/drawing/2014/main" id="{31AAC03C-A49B-47EE-AA51-CC443E5003D6}"/>
              </a:ext>
            </a:extLst>
          </p:cNvPr>
          <p:cNvPicPr>
            <a:picLocks noChangeAspect="1"/>
          </p:cNvPicPr>
          <p:nvPr/>
        </p:nvPicPr>
        <p:blipFill rotWithShape="1">
          <a:blip r:embed="rId3"/>
          <a:srcRect l="24418" t="25943" r="57006" b="48008"/>
          <a:stretch/>
        </p:blipFill>
        <p:spPr>
          <a:xfrm>
            <a:off x="6209414" y="1810503"/>
            <a:ext cx="5482206" cy="4324473"/>
          </a:xfrm>
          <a:prstGeom prst="rect">
            <a:avLst/>
          </a:prstGeom>
        </p:spPr>
      </p:pic>
      <p:sp>
        <p:nvSpPr>
          <p:cNvPr id="16" name="TextBox 15">
            <a:extLst>
              <a:ext uri="{FF2B5EF4-FFF2-40B4-BE49-F238E27FC236}">
                <a16:creationId xmlns:a16="http://schemas.microsoft.com/office/drawing/2014/main" id="{60BE05DD-E290-45CB-943D-8617ED28F0EE}"/>
              </a:ext>
            </a:extLst>
          </p:cNvPr>
          <p:cNvSpPr txBox="1"/>
          <p:nvPr/>
        </p:nvSpPr>
        <p:spPr>
          <a:xfrm>
            <a:off x="6943061" y="6164969"/>
            <a:ext cx="4933507" cy="461665"/>
          </a:xfrm>
          <a:prstGeom prst="rect">
            <a:avLst/>
          </a:prstGeom>
          <a:noFill/>
        </p:spPr>
        <p:txBody>
          <a:bodyPr wrap="square" rtlCol="0">
            <a:spAutoFit/>
          </a:bodyPr>
          <a:lstStyle/>
          <a:p>
            <a:r>
              <a:rPr lang="en-US" sz="2400" b="1" i="1">
                <a:solidFill>
                  <a:srgbClr val="0070C0"/>
                </a:solidFill>
                <a:latin typeface="Arial" panose="020B0604020202020204" pitchFamily="34" charset="0"/>
                <a:cs typeface="Arial" panose="020B0604020202020204" pitchFamily="34" charset="0"/>
              </a:rPr>
              <a:t>Hình 4. Nhiệt - ẩm kế điện tử</a:t>
            </a:r>
          </a:p>
        </p:txBody>
      </p:sp>
      <p:sp>
        <p:nvSpPr>
          <p:cNvPr id="17" name="Speech Bubble: Oval 16">
            <a:extLst>
              <a:ext uri="{FF2B5EF4-FFF2-40B4-BE49-F238E27FC236}">
                <a16:creationId xmlns:a16="http://schemas.microsoft.com/office/drawing/2014/main" id="{8A661795-8A4A-4E6F-8B51-A916FA6AFDBD}"/>
              </a:ext>
            </a:extLst>
          </p:cNvPr>
          <p:cNvSpPr/>
          <p:nvPr/>
        </p:nvSpPr>
        <p:spPr>
          <a:xfrm>
            <a:off x="734247" y="1898186"/>
            <a:ext cx="4868530" cy="4236790"/>
          </a:xfrm>
          <a:prstGeom prst="wedgeEllipseCallout">
            <a:avLst>
              <a:gd name="adj1" fmla="val 89339"/>
              <a:gd name="adj2" fmla="val -13057"/>
            </a:avLst>
          </a:prstGeom>
          <a:solidFill>
            <a:schemeClr val="accent4">
              <a:lumMod val="40000"/>
              <a:lumOff val="60000"/>
            </a:schemeClr>
          </a:solid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C4A18F9-9B90-4918-8F83-72DD22A4C918}"/>
              </a:ext>
            </a:extLst>
          </p:cNvPr>
          <p:cNvSpPr txBox="1"/>
          <p:nvPr/>
        </p:nvSpPr>
        <p:spPr>
          <a:xfrm>
            <a:off x="950899" y="3047085"/>
            <a:ext cx="4435225" cy="1938992"/>
          </a:xfrm>
          <a:prstGeom prst="rect">
            <a:avLst/>
          </a:prstGeom>
          <a:noFill/>
        </p:spPr>
        <p:txBody>
          <a:bodyPr wrap="square" rtlCol="0">
            <a:spAutoFit/>
          </a:bodyPr>
          <a:lstStyle/>
          <a:p>
            <a:pPr algn="ctr"/>
            <a:r>
              <a:rPr lang="en-US" sz="4000" b="1">
                <a:solidFill>
                  <a:srgbClr val="FF0000"/>
                </a:solidFill>
                <a:latin typeface="Arial" panose="020B0604020202020204" pitchFamily="34" charset="0"/>
                <a:cs typeface="Arial" panose="020B0604020202020204" pitchFamily="34" charset="0"/>
              </a:rPr>
              <a:t>Độ ẩm không khí hiển thị trên nhiệt ẩm kế</a:t>
            </a:r>
            <a:r>
              <a:rPr lang="en-US" sz="4000" b="1">
                <a:solidFill>
                  <a:srgbClr val="FF0000"/>
                </a:solidFill>
              </a:rPr>
              <a:t>?</a:t>
            </a:r>
          </a:p>
        </p:txBody>
      </p:sp>
    </p:spTree>
    <p:extLst>
      <p:ext uri="{BB962C8B-B14F-4D97-AF65-F5344CB8AC3E}">
        <p14:creationId xmlns:p14="http://schemas.microsoft.com/office/powerpoint/2010/main" val="21333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3"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2"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2" animBg="1"/>
      <p:bldP spid="17" grpId="3" animBg="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9B9DBE2F-7D52-450E-9905-C13BDBEC7599}"/>
              </a:ext>
            </a:extLst>
          </p:cNvPr>
          <p:cNvSpPr/>
          <p:nvPr/>
        </p:nvSpPr>
        <p:spPr>
          <a:xfrm>
            <a:off x="82162" y="54811"/>
            <a:ext cx="915849" cy="903929"/>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FEE9209-2664-427A-9BE2-EE33F887433A}"/>
              </a:ext>
            </a:extLst>
          </p:cNvPr>
          <p:cNvSpPr/>
          <p:nvPr/>
        </p:nvSpPr>
        <p:spPr>
          <a:xfrm>
            <a:off x="1093389" y="106078"/>
            <a:ext cx="3707763" cy="801394"/>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Mây và mưa</a:t>
            </a:r>
            <a:endParaRPr lang="en-US" sz="3996"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9CB8346-2EBC-4EE8-88D5-2A7B80DC74D6}"/>
              </a:ext>
            </a:extLst>
          </p:cNvPr>
          <p:cNvSpPr/>
          <p:nvPr/>
        </p:nvSpPr>
        <p:spPr>
          <a:xfrm>
            <a:off x="67634" y="1052618"/>
            <a:ext cx="12081833"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6B3548-4C51-4123-9EC1-6EF98F566331}"/>
              </a:ext>
            </a:extLst>
          </p:cNvPr>
          <p:cNvSpPr txBox="1"/>
          <p:nvPr/>
        </p:nvSpPr>
        <p:spPr>
          <a:xfrm>
            <a:off x="-42532" y="1001350"/>
            <a:ext cx="12081833"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Quá trình hình thành mây và mưa. Cách sử dụng ẩm kế</a:t>
            </a:r>
          </a:p>
        </p:txBody>
      </p:sp>
      <p:pic>
        <p:nvPicPr>
          <p:cNvPr id="8" name="Picture 11" descr="book9">
            <a:extLst>
              <a:ext uri="{FF2B5EF4-FFF2-40B4-BE49-F238E27FC236}">
                <a16:creationId xmlns:a16="http://schemas.microsoft.com/office/drawing/2014/main" id="{B63BB7A6-2EDB-4A43-BA73-F1EA5CD08AD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3878" y="2056534"/>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47;p19">
            <a:extLst>
              <a:ext uri="{FF2B5EF4-FFF2-40B4-BE49-F238E27FC236}">
                <a16:creationId xmlns:a16="http://schemas.microsoft.com/office/drawing/2014/main" id="{BF754503-FDA2-4CCB-B169-9DDBA4979B39}"/>
              </a:ext>
            </a:extLst>
          </p:cNvPr>
          <p:cNvSpPr txBox="1"/>
          <p:nvPr/>
        </p:nvSpPr>
        <p:spPr>
          <a:xfrm>
            <a:off x="863208" y="2186386"/>
            <a:ext cx="11646856" cy="830400"/>
          </a:xfrm>
          <a:prstGeom prst="rect">
            <a:avLst/>
          </a:prstGeom>
          <a:noFill/>
          <a:ln>
            <a:noFill/>
          </a:ln>
        </p:spPr>
        <p:txBody>
          <a:bodyPr spcFirstLastPara="1" wrap="square" lIns="91425" tIns="45700" rIns="91425" bIns="45700" anchor="t" anchorCtr="0">
            <a:noAutofit/>
          </a:bodyPr>
          <a:lstStyle/>
          <a:p>
            <a:r>
              <a:rPr lang="en-US" sz="4800">
                <a:solidFill>
                  <a:srgbClr val="0070C0"/>
                </a:solidFill>
                <a:latin typeface="Arial" panose="020B0604020202020204" pitchFamily="34" charset="0"/>
                <a:cs typeface="Arial" panose="020B0604020202020204" pitchFamily="34" charset="0"/>
              </a:rPr>
              <a:t>- Khi không khí bão hòa, nếu vẫn được cung cấp thêm hơi nước hoặc bị hóa lạnh thì lượng hơi nước thừa trong không khí sẽ ngưng tụ, đọng lại thành hạt nước, sinh ra các hiện tượng mây, mưa, sương mù.</a:t>
            </a:r>
            <a:endParaRPr lang="en-US" sz="48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64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4413BC-8DAC-41E1-BD79-C3134C1E930F}"/>
              </a:ext>
            </a:extLst>
          </p:cNvPr>
          <p:cNvPicPr>
            <a:picLocks noChangeAspect="1"/>
          </p:cNvPicPr>
          <p:nvPr/>
        </p:nvPicPr>
        <p:blipFill rotWithShape="1">
          <a:blip r:embed="rId3"/>
          <a:srcRect l="25030" t="30040" r="27169" b="15342"/>
          <a:stretch/>
        </p:blipFill>
        <p:spPr>
          <a:xfrm>
            <a:off x="4540102" y="1483467"/>
            <a:ext cx="7462242" cy="4796148"/>
          </a:xfrm>
          <a:prstGeom prst="rect">
            <a:avLst/>
          </a:prstGeom>
        </p:spPr>
      </p:pic>
      <p:sp>
        <p:nvSpPr>
          <p:cNvPr id="2" name="Thought Bubble: Cloud 1">
            <a:extLst>
              <a:ext uri="{FF2B5EF4-FFF2-40B4-BE49-F238E27FC236}">
                <a16:creationId xmlns:a16="http://schemas.microsoft.com/office/drawing/2014/main" id="{4C8B4620-15BD-4554-8AFE-440D82436DA7}"/>
              </a:ext>
            </a:extLst>
          </p:cNvPr>
          <p:cNvSpPr/>
          <p:nvPr/>
        </p:nvSpPr>
        <p:spPr>
          <a:xfrm>
            <a:off x="0" y="1525771"/>
            <a:ext cx="4316819" cy="3806456"/>
          </a:xfrm>
          <a:prstGeom prst="cloudCallout">
            <a:avLst>
              <a:gd name="adj1" fmla="val 83259"/>
              <a:gd name="adj2" fmla="val 37483"/>
            </a:avLst>
          </a:prstGeom>
          <a:pattFill prst="pct75">
            <a:fgClr>
              <a:schemeClr val="accent4">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C49F9E-1644-4F26-8147-482C11996083}"/>
              </a:ext>
            </a:extLst>
          </p:cNvPr>
          <p:cNvSpPr txBox="1"/>
          <p:nvPr/>
        </p:nvSpPr>
        <p:spPr>
          <a:xfrm>
            <a:off x="531628" y="2404100"/>
            <a:ext cx="3508745" cy="1754326"/>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Mô tả quá trình hình thành mây và m</a:t>
            </a:r>
            <a:r>
              <a:rPr lang="vi-VN" sz="3600" b="1">
                <a:solidFill>
                  <a:srgbClr val="FF0000"/>
                </a:solidFill>
                <a:latin typeface="Arial" panose="020B0604020202020204" pitchFamily="34" charset="0"/>
                <a:cs typeface="Arial" panose="020B0604020202020204" pitchFamily="34" charset="0"/>
              </a:rPr>
              <a:t>ư</a:t>
            </a:r>
            <a:r>
              <a:rPr lang="en-US" sz="3600" b="1">
                <a:solidFill>
                  <a:srgbClr val="FF0000"/>
                </a:solidFill>
                <a:latin typeface="Arial" panose="020B0604020202020204" pitchFamily="34" charset="0"/>
                <a:cs typeface="Arial" panose="020B0604020202020204" pitchFamily="34" charset="0"/>
              </a:rPr>
              <a:t>a?</a:t>
            </a:r>
          </a:p>
        </p:txBody>
      </p:sp>
      <p:pic>
        <p:nvPicPr>
          <p:cNvPr id="9" name="Picture 11" descr="book9">
            <a:extLst>
              <a:ext uri="{FF2B5EF4-FFF2-40B4-BE49-F238E27FC236}">
                <a16:creationId xmlns:a16="http://schemas.microsoft.com/office/drawing/2014/main" id="{26F82A7E-8565-4CA6-95FC-26AC58C8316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3268" y="1586937"/>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47;p19">
            <a:extLst>
              <a:ext uri="{FF2B5EF4-FFF2-40B4-BE49-F238E27FC236}">
                <a16:creationId xmlns:a16="http://schemas.microsoft.com/office/drawing/2014/main" id="{E9619656-1FF8-44B4-831D-58CF3AFF702B}"/>
              </a:ext>
            </a:extLst>
          </p:cNvPr>
          <p:cNvSpPr txBox="1"/>
          <p:nvPr/>
        </p:nvSpPr>
        <p:spPr>
          <a:xfrm>
            <a:off x="189656" y="2080545"/>
            <a:ext cx="11994982" cy="830400"/>
          </a:xfrm>
          <a:prstGeom prst="rect">
            <a:avLst/>
          </a:prstGeom>
          <a:noFill/>
          <a:ln>
            <a:noFill/>
          </a:ln>
        </p:spPr>
        <p:txBody>
          <a:bodyPr spcFirstLastPara="1" wrap="square" lIns="91425" tIns="45700" rIns="91425" bIns="45700" anchor="t" anchorCtr="0">
            <a:noAutofit/>
          </a:bodyPr>
          <a:lstStyle/>
          <a:p>
            <a:r>
              <a:rPr lang="en-US" sz="4800">
                <a:solidFill>
                  <a:srgbClr val="0070C0"/>
                </a:solidFill>
                <a:latin typeface="Arial" panose="020B0604020202020204" pitchFamily="34" charset="0"/>
                <a:cs typeface="Arial" panose="020B0604020202020204" pitchFamily="34" charset="0"/>
              </a:rPr>
              <a:t>- Khi không khí bão hòa, nếu vẫn được cung cấp thêm hơi nước hoặc bị hóa lạnh thì lượng hơi nước thừa trong không khí sẽ ngưng tụ, đọng lại thành hạt nước, sinh ra các hiện tượng mây, mưa, sương mù.</a:t>
            </a:r>
            <a:endParaRPr lang="en-US" sz="48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BAD3646-5347-44B7-91AA-03AA9428595E}"/>
              </a:ext>
            </a:extLst>
          </p:cNvPr>
          <p:cNvSpPr txBox="1"/>
          <p:nvPr/>
        </p:nvSpPr>
        <p:spPr>
          <a:xfrm>
            <a:off x="5263618" y="6327053"/>
            <a:ext cx="6015209" cy="461665"/>
          </a:xfrm>
          <a:prstGeom prst="rect">
            <a:avLst/>
          </a:prstGeom>
          <a:noFill/>
        </p:spPr>
        <p:txBody>
          <a:bodyPr wrap="square" rtlCol="0">
            <a:spAutoFit/>
          </a:bodyPr>
          <a:lstStyle/>
          <a:p>
            <a:r>
              <a:rPr lang="en-US" sz="2400">
                <a:solidFill>
                  <a:srgbClr val="0070C0"/>
                </a:solidFill>
                <a:latin typeface="Arial" panose="020B0604020202020204" pitchFamily="34" charset="0"/>
                <a:cs typeface="Arial" panose="020B0604020202020204" pitchFamily="34" charset="0"/>
              </a:rPr>
              <a:t>Hình 5. Quá trình hình thành mây và m</a:t>
            </a:r>
            <a:r>
              <a:rPr lang="vi-VN" sz="2400">
                <a:solidFill>
                  <a:srgbClr val="0070C0"/>
                </a:solidFill>
                <a:latin typeface="Arial" panose="020B0604020202020204" pitchFamily="34" charset="0"/>
                <a:cs typeface="Arial" panose="020B0604020202020204" pitchFamily="34" charset="0"/>
              </a:rPr>
              <a:t>ư</a:t>
            </a:r>
            <a:r>
              <a:rPr lang="en-US" sz="2400">
                <a:solidFill>
                  <a:srgbClr val="0070C0"/>
                </a:solidFill>
                <a:latin typeface="Arial" panose="020B0604020202020204" pitchFamily="34" charset="0"/>
                <a:cs typeface="Arial" panose="020B0604020202020204" pitchFamily="34" charset="0"/>
              </a:rPr>
              <a:t>a</a:t>
            </a:r>
          </a:p>
        </p:txBody>
      </p:sp>
      <p:sp>
        <p:nvSpPr>
          <p:cNvPr id="11" name="Flowchart: Connector 10">
            <a:extLst>
              <a:ext uri="{FF2B5EF4-FFF2-40B4-BE49-F238E27FC236}">
                <a16:creationId xmlns:a16="http://schemas.microsoft.com/office/drawing/2014/main" id="{20FAB82A-9665-44EB-889A-BBE2ADD923C6}"/>
              </a:ext>
            </a:extLst>
          </p:cNvPr>
          <p:cNvSpPr/>
          <p:nvPr/>
        </p:nvSpPr>
        <p:spPr>
          <a:xfrm>
            <a:off x="124115" y="-15243"/>
            <a:ext cx="774743" cy="764660"/>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4E29D4B2-22E4-4DE9-877F-6AB985830592}"/>
              </a:ext>
            </a:extLst>
          </p:cNvPr>
          <p:cNvSpPr/>
          <p:nvPr/>
        </p:nvSpPr>
        <p:spPr>
          <a:xfrm>
            <a:off x="1038515" y="51817"/>
            <a:ext cx="3663484" cy="646331"/>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Mây và mưa</a:t>
            </a:r>
            <a:endParaRPr lang="en-US" sz="3996"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816F605-7FF6-440B-8E56-FF530C517103}"/>
              </a:ext>
            </a:extLst>
          </p:cNvPr>
          <p:cNvSpPr/>
          <p:nvPr/>
        </p:nvSpPr>
        <p:spPr>
          <a:xfrm>
            <a:off x="55569" y="785899"/>
            <a:ext cx="12081833" cy="5642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E66C1D-702D-4491-B62D-C08A418DF3C3}"/>
              </a:ext>
            </a:extLst>
          </p:cNvPr>
          <p:cNvSpPr txBox="1"/>
          <p:nvPr/>
        </p:nvSpPr>
        <p:spPr>
          <a:xfrm>
            <a:off x="-42532" y="670840"/>
            <a:ext cx="12081833"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Quá trình hình thành mây và mưa. Cách sử dụng ẩm kế</a:t>
            </a:r>
          </a:p>
        </p:txBody>
      </p:sp>
    </p:spTree>
    <p:extLst>
      <p:ext uri="{BB962C8B-B14F-4D97-AF65-F5344CB8AC3E}">
        <p14:creationId xmlns:p14="http://schemas.microsoft.com/office/powerpoint/2010/main" val="31829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10" grpId="0"/>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FD2331-746D-4862-B2A9-9CF3C54CDCF1}"/>
              </a:ext>
            </a:extLst>
          </p:cNvPr>
          <p:cNvSpPr/>
          <p:nvPr/>
        </p:nvSpPr>
        <p:spPr>
          <a:xfrm>
            <a:off x="36723" y="843823"/>
            <a:ext cx="9239479"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0C2697-6D3D-4798-88BE-B7A10E159948}"/>
              </a:ext>
            </a:extLst>
          </p:cNvPr>
          <p:cNvSpPr txBox="1"/>
          <p:nvPr/>
        </p:nvSpPr>
        <p:spPr>
          <a:xfrm>
            <a:off x="180304" y="843823"/>
            <a:ext cx="10984866"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b</a:t>
            </a:r>
            <a:r>
              <a:rPr lang="en-US" sz="2800">
                <a:solidFill>
                  <a:srgbClr val="0070C0"/>
                </a:solidFill>
                <a:latin typeface="Arial" panose="020B0604020202020204" pitchFamily="34" charset="0"/>
                <a:cs typeface="Arial" panose="020B0604020202020204" pitchFamily="34" charset="0"/>
              </a:rPr>
              <a:t>, Sự phân bố lượng mưa trung bình năm trên Trái Đất</a:t>
            </a:r>
          </a:p>
        </p:txBody>
      </p:sp>
      <p:sp>
        <p:nvSpPr>
          <p:cNvPr id="6" name="Flowchart: Connector 5">
            <a:extLst>
              <a:ext uri="{FF2B5EF4-FFF2-40B4-BE49-F238E27FC236}">
                <a16:creationId xmlns:a16="http://schemas.microsoft.com/office/drawing/2014/main" id="{4A99F23C-BBA4-434F-A2F3-826C43FDC195}"/>
              </a:ext>
            </a:extLst>
          </p:cNvPr>
          <p:cNvSpPr/>
          <p:nvPr/>
        </p:nvSpPr>
        <p:spPr>
          <a:xfrm>
            <a:off x="124115" y="49323"/>
            <a:ext cx="774743" cy="764660"/>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4DB17FD-2338-4553-AFE8-326693A635EC}"/>
              </a:ext>
            </a:extLst>
          </p:cNvPr>
          <p:cNvSpPr/>
          <p:nvPr/>
        </p:nvSpPr>
        <p:spPr>
          <a:xfrm>
            <a:off x="1038515" y="94349"/>
            <a:ext cx="3663484" cy="646331"/>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Mây và mưa</a:t>
            </a:r>
            <a:endParaRPr lang="en-US" sz="3996"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562A71CD-486A-474F-8A6D-34A7280AD23A}"/>
              </a:ext>
            </a:extLst>
          </p:cNvPr>
          <p:cNvGrpSpPr/>
          <p:nvPr/>
        </p:nvGrpSpPr>
        <p:grpSpPr>
          <a:xfrm>
            <a:off x="4752757" y="1649651"/>
            <a:ext cx="7528808" cy="5208349"/>
            <a:chOff x="4167955" y="1649651"/>
            <a:chExt cx="7528808" cy="5208349"/>
          </a:xfrm>
        </p:grpSpPr>
        <p:pic>
          <p:nvPicPr>
            <p:cNvPr id="8" name="Picture 7">
              <a:extLst>
                <a:ext uri="{FF2B5EF4-FFF2-40B4-BE49-F238E27FC236}">
                  <a16:creationId xmlns:a16="http://schemas.microsoft.com/office/drawing/2014/main" id="{B2FAF5FB-C1E0-4711-A696-0C1955F8F1E6}"/>
                </a:ext>
              </a:extLst>
            </p:cNvPr>
            <p:cNvPicPr>
              <a:picLocks noChangeAspect="1"/>
            </p:cNvPicPr>
            <p:nvPr/>
          </p:nvPicPr>
          <p:blipFill rotWithShape="1">
            <a:blip r:embed="rId3"/>
            <a:srcRect l="22666" t="25680" r="23915" b="9279"/>
            <a:stretch/>
          </p:blipFill>
          <p:spPr>
            <a:xfrm>
              <a:off x="4167955" y="1649651"/>
              <a:ext cx="7528808" cy="5156532"/>
            </a:xfrm>
            <a:prstGeom prst="rect">
              <a:avLst/>
            </a:prstGeom>
          </p:spPr>
        </p:pic>
        <p:sp>
          <p:nvSpPr>
            <p:cNvPr id="9" name="TextBox 8">
              <a:extLst>
                <a:ext uri="{FF2B5EF4-FFF2-40B4-BE49-F238E27FC236}">
                  <a16:creationId xmlns:a16="http://schemas.microsoft.com/office/drawing/2014/main" id="{6052C2A4-B111-4DC1-A49E-FB026BD959EB}"/>
                </a:ext>
              </a:extLst>
            </p:cNvPr>
            <p:cNvSpPr txBox="1"/>
            <p:nvPr/>
          </p:nvSpPr>
          <p:spPr>
            <a:xfrm>
              <a:off x="4641941" y="6488668"/>
              <a:ext cx="6862478" cy="369332"/>
            </a:xfrm>
            <a:prstGeom prst="rect">
              <a:avLst/>
            </a:prstGeom>
            <a:solidFill>
              <a:schemeClr val="bg1"/>
            </a:solidFill>
          </p:spPr>
          <p:txBody>
            <a:bodyPr wrap="square" rtlCol="0">
              <a:spAutoFit/>
            </a:bodyPr>
            <a:lstStyle/>
            <a:p>
              <a:r>
                <a:rPr lang="en-US" b="1" i="1">
                  <a:solidFill>
                    <a:srgbClr val="0070C0"/>
                  </a:solidFill>
                  <a:latin typeface="Arial" panose="020B0604020202020204" pitchFamily="34" charset="0"/>
                  <a:cs typeface="Arial" panose="020B0604020202020204" pitchFamily="34" charset="0"/>
                </a:rPr>
                <a:t>Hình 6. Sự phân bố l</a:t>
              </a:r>
              <a:r>
                <a:rPr lang="vi-VN" b="1" i="1">
                  <a:solidFill>
                    <a:srgbClr val="0070C0"/>
                  </a:solidFill>
                  <a:latin typeface="Arial" panose="020B0604020202020204" pitchFamily="34" charset="0"/>
                  <a:cs typeface="Arial" panose="020B0604020202020204" pitchFamily="34" charset="0"/>
                </a:rPr>
                <a:t>ư</a:t>
              </a:r>
              <a:r>
                <a:rPr lang="en-US" b="1" i="1">
                  <a:solidFill>
                    <a:srgbClr val="0070C0"/>
                  </a:solidFill>
                  <a:latin typeface="Arial" panose="020B0604020202020204" pitchFamily="34" charset="0"/>
                  <a:cs typeface="Arial" panose="020B0604020202020204" pitchFamily="34" charset="0"/>
                </a:rPr>
                <a:t>ợng mưa trung bình năm trên Trái Đất</a:t>
              </a:r>
            </a:p>
          </p:txBody>
        </p:sp>
      </p:grpSp>
      <p:sp>
        <p:nvSpPr>
          <p:cNvPr id="11" name="Speech Bubble: Rectangle with Corners Rounded 10">
            <a:extLst>
              <a:ext uri="{FF2B5EF4-FFF2-40B4-BE49-F238E27FC236}">
                <a16:creationId xmlns:a16="http://schemas.microsoft.com/office/drawing/2014/main" id="{0490A829-9F88-4EC3-ACC1-7130C4089C78}"/>
              </a:ext>
            </a:extLst>
          </p:cNvPr>
          <p:cNvSpPr/>
          <p:nvPr/>
        </p:nvSpPr>
        <p:spPr>
          <a:xfrm>
            <a:off x="124115" y="1802331"/>
            <a:ext cx="4628642" cy="4961320"/>
          </a:xfrm>
          <a:prstGeom prst="wedgeRoundRectCallout">
            <a:avLst>
              <a:gd name="adj1" fmla="val 84028"/>
              <a:gd name="adj2" fmla="val -16109"/>
              <a:gd name="adj3" fmla="val 16667"/>
            </a:avLst>
          </a:prstGeom>
          <a:pattFill prst="pct25">
            <a:fgClr>
              <a:schemeClr val="accent5">
                <a:lumMod val="75000"/>
              </a:schemeClr>
            </a:fgClr>
            <a:bgClr>
              <a:schemeClr val="bg1"/>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4B7277-DDB0-4785-8CB6-6DFF6A6CC90B}"/>
              </a:ext>
            </a:extLst>
          </p:cNvPr>
          <p:cNvSpPr txBox="1"/>
          <p:nvPr/>
        </p:nvSpPr>
        <p:spPr>
          <a:xfrm>
            <a:off x="280058" y="2784404"/>
            <a:ext cx="4535624" cy="3539430"/>
          </a:xfrm>
          <a:prstGeom prst="rect">
            <a:avLst/>
          </a:prstGeom>
          <a:noFill/>
          <a:ln>
            <a:noFill/>
          </a:ln>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Xác định trên bản đồ:</a:t>
            </a:r>
          </a:p>
          <a:p>
            <a:pPr marL="285750" indent="-285750">
              <a:buFont typeface="Wingdings" panose="05000000000000000000" pitchFamily="2" charset="2"/>
              <a:buChar char="Ø"/>
            </a:pPr>
            <a:r>
              <a:rPr lang="en-US" sz="3200" b="1">
                <a:solidFill>
                  <a:srgbClr val="FF0000"/>
                </a:solidFill>
                <a:latin typeface="Arial" panose="020B0604020202020204" pitchFamily="34" charset="0"/>
                <a:cs typeface="Arial" panose="020B0604020202020204" pitchFamily="34" charset="0"/>
              </a:rPr>
              <a:t>Những vùng có l</a:t>
            </a:r>
            <a:r>
              <a:rPr lang="vi-VN" sz="3200" b="1">
                <a:solidFill>
                  <a:srgbClr val="FF0000"/>
                </a:solidFill>
                <a:latin typeface="Arial" panose="020B0604020202020204" pitchFamily="34" charset="0"/>
                <a:cs typeface="Arial" panose="020B0604020202020204" pitchFamily="34" charset="0"/>
              </a:rPr>
              <a:t>ư</a:t>
            </a:r>
            <a:r>
              <a:rPr lang="en-US" sz="3200" b="1">
                <a:solidFill>
                  <a:srgbClr val="FF0000"/>
                </a:solidFill>
                <a:latin typeface="Arial" panose="020B0604020202020204" pitchFamily="34" charset="0"/>
                <a:cs typeface="Arial" panose="020B0604020202020204" pitchFamily="34" charset="0"/>
              </a:rPr>
              <a:t>ợng mưa TB năm trên 2000mm</a:t>
            </a:r>
          </a:p>
          <a:p>
            <a:pPr marL="285750" indent="-285750">
              <a:buFont typeface="Wingdings" panose="05000000000000000000" pitchFamily="2" charset="2"/>
              <a:buChar char="Ø"/>
            </a:pPr>
            <a:r>
              <a:rPr lang="en-US" sz="3200" b="1">
                <a:solidFill>
                  <a:srgbClr val="FF0000"/>
                </a:solidFill>
                <a:latin typeface="Arial" panose="020B0604020202020204" pitchFamily="34" charset="0"/>
                <a:cs typeface="Arial" panose="020B0604020202020204" pitchFamily="34" charset="0"/>
              </a:rPr>
              <a:t>Những vùng có l</a:t>
            </a:r>
            <a:r>
              <a:rPr lang="vi-VN" sz="3200" b="1">
                <a:solidFill>
                  <a:srgbClr val="FF0000"/>
                </a:solidFill>
                <a:latin typeface="Arial" panose="020B0604020202020204" pitchFamily="34" charset="0"/>
                <a:cs typeface="Arial" panose="020B0604020202020204" pitchFamily="34" charset="0"/>
              </a:rPr>
              <a:t>ư</a:t>
            </a:r>
            <a:r>
              <a:rPr lang="en-US" sz="3200" b="1">
                <a:solidFill>
                  <a:srgbClr val="FF0000"/>
                </a:solidFill>
                <a:latin typeface="Arial" panose="020B0604020202020204" pitchFamily="34" charset="0"/>
                <a:cs typeface="Arial" panose="020B0604020202020204" pitchFamily="34" charset="0"/>
              </a:rPr>
              <a:t>ợng mưa TB năm d</a:t>
            </a:r>
            <a:r>
              <a:rPr lang="vi-VN" sz="3200" b="1">
                <a:solidFill>
                  <a:srgbClr val="FF0000"/>
                </a:solidFill>
                <a:latin typeface="Arial" panose="020B0604020202020204" pitchFamily="34" charset="0"/>
                <a:cs typeface="Arial" panose="020B0604020202020204" pitchFamily="34" charset="0"/>
              </a:rPr>
              <a:t>ư</a:t>
            </a:r>
            <a:r>
              <a:rPr lang="en-US" sz="3200" b="1">
                <a:solidFill>
                  <a:srgbClr val="FF0000"/>
                </a:solidFill>
                <a:latin typeface="Arial" panose="020B0604020202020204" pitchFamily="34" charset="0"/>
                <a:cs typeface="Arial" panose="020B0604020202020204" pitchFamily="34" charset="0"/>
              </a:rPr>
              <a:t>ới 200mm</a:t>
            </a:r>
          </a:p>
        </p:txBody>
      </p:sp>
      <p:sp>
        <p:nvSpPr>
          <p:cNvPr id="13" name="Rectangle: Rounded Corners 12">
            <a:extLst>
              <a:ext uri="{FF2B5EF4-FFF2-40B4-BE49-F238E27FC236}">
                <a16:creationId xmlns:a16="http://schemas.microsoft.com/office/drawing/2014/main" id="{9E0E5BF1-A41C-41F6-9A2A-1CB8D0957F28}"/>
              </a:ext>
            </a:extLst>
          </p:cNvPr>
          <p:cNvSpPr/>
          <p:nvPr/>
        </p:nvSpPr>
        <p:spPr>
          <a:xfrm>
            <a:off x="798060" y="1831624"/>
            <a:ext cx="3499620" cy="8001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THẢO LUẬN CẶP ĐÔI</a:t>
            </a:r>
          </a:p>
        </p:txBody>
      </p:sp>
      <p:sp>
        <p:nvSpPr>
          <p:cNvPr id="2" name="Oval 1">
            <a:extLst>
              <a:ext uri="{FF2B5EF4-FFF2-40B4-BE49-F238E27FC236}">
                <a16:creationId xmlns:a16="http://schemas.microsoft.com/office/drawing/2014/main" id="{125D5A46-FAD2-46DD-B021-7847AE0E6130}"/>
              </a:ext>
            </a:extLst>
          </p:cNvPr>
          <p:cNvSpPr/>
          <p:nvPr/>
        </p:nvSpPr>
        <p:spPr>
          <a:xfrm>
            <a:off x="6794205" y="3429000"/>
            <a:ext cx="978195" cy="36933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ACEC8A6-A1A1-4CDA-B327-A281B7AFCDA3}"/>
              </a:ext>
            </a:extLst>
          </p:cNvPr>
          <p:cNvSpPr/>
          <p:nvPr/>
        </p:nvSpPr>
        <p:spPr>
          <a:xfrm>
            <a:off x="8298007" y="3397101"/>
            <a:ext cx="978195" cy="29239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0BB071-2F40-437E-85CA-00A46AAC1F3C}"/>
              </a:ext>
            </a:extLst>
          </p:cNvPr>
          <p:cNvSpPr/>
          <p:nvPr/>
        </p:nvSpPr>
        <p:spPr>
          <a:xfrm rot="1378727">
            <a:off x="9953875" y="2934092"/>
            <a:ext cx="1730342" cy="89190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D6AA57-F474-42D0-AA36-0F823E6BB967}"/>
              </a:ext>
            </a:extLst>
          </p:cNvPr>
          <p:cNvSpPr/>
          <p:nvPr/>
        </p:nvSpPr>
        <p:spPr>
          <a:xfrm>
            <a:off x="8137453" y="2826487"/>
            <a:ext cx="978195" cy="369332"/>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AEB32D6-D25C-4DFE-93B6-980370173966}"/>
              </a:ext>
            </a:extLst>
          </p:cNvPr>
          <p:cNvSpPr/>
          <p:nvPr/>
        </p:nvSpPr>
        <p:spPr>
          <a:xfrm>
            <a:off x="10526233" y="4042912"/>
            <a:ext cx="900225" cy="244952"/>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31D6606-C3A8-40EC-B4E9-6124E3C47E9F}"/>
              </a:ext>
            </a:extLst>
          </p:cNvPr>
          <p:cNvSpPr/>
          <p:nvPr/>
        </p:nvSpPr>
        <p:spPr>
          <a:xfrm>
            <a:off x="6592186" y="5027291"/>
            <a:ext cx="4125433" cy="369332"/>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22D364F-47C3-4AD6-9E3B-59E67E79E78B}"/>
              </a:ext>
            </a:extLst>
          </p:cNvPr>
          <p:cNvSpPr/>
          <p:nvPr/>
        </p:nvSpPr>
        <p:spPr>
          <a:xfrm>
            <a:off x="9055399" y="2449364"/>
            <a:ext cx="1151857" cy="549017"/>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9228BF4-73B1-4B09-9A57-22B64D28C1AC}"/>
              </a:ext>
            </a:extLst>
          </p:cNvPr>
          <p:cNvSpPr/>
          <p:nvPr/>
        </p:nvSpPr>
        <p:spPr>
          <a:xfrm>
            <a:off x="7538483" y="1826117"/>
            <a:ext cx="759523" cy="233190"/>
          </a:xfrm>
          <a:prstGeom prst="ellipse">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1" descr="book9">
            <a:extLst>
              <a:ext uri="{FF2B5EF4-FFF2-40B4-BE49-F238E27FC236}">
                <a16:creationId xmlns:a16="http://schemas.microsoft.com/office/drawing/2014/main" id="{49AA9264-0D26-49EE-A6E1-37EE77F9126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3878" y="2056534"/>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FF777FD-FB60-46CA-80EC-19A00FDDC5A5}"/>
              </a:ext>
            </a:extLst>
          </p:cNvPr>
          <p:cNvSpPr txBox="1"/>
          <p:nvPr/>
        </p:nvSpPr>
        <p:spPr>
          <a:xfrm>
            <a:off x="325021" y="2493988"/>
            <a:ext cx="11249246" cy="1754326"/>
          </a:xfrm>
          <a:prstGeom prst="rect">
            <a:avLst/>
          </a:prstGeom>
          <a:noFill/>
          <a:ln>
            <a:noFill/>
          </a:ln>
        </p:spPr>
        <p:txBody>
          <a:bodyPr wrap="square" rtlCol="0">
            <a:spAutoFit/>
          </a:bodyPr>
          <a:lstStyle/>
          <a:p>
            <a:r>
              <a:rPr lang="en-US" sz="5400">
                <a:solidFill>
                  <a:srgbClr val="0070C0"/>
                </a:solidFill>
                <a:latin typeface="Arial" panose="020B0604020202020204" pitchFamily="34" charset="0"/>
                <a:cs typeface="Arial" panose="020B0604020202020204" pitchFamily="34" charset="0"/>
              </a:rPr>
              <a:t>Trên Trái Đất, lượng mưa phân bố không đều từ xích đạo lên cực</a:t>
            </a:r>
          </a:p>
        </p:txBody>
      </p:sp>
    </p:spTree>
    <p:extLst>
      <p:ext uri="{BB962C8B-B14F-4D97-AF65-F5344CB8AC3E}">
        <p14:creationId xmlns:p14="http://schemas.microsoft.com/office/powerpoint/2010/main" val="342292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
                                        </p:tgtEl>
                                      </p:cBhvr>
                                    </p:animEffect>
                                    <p:set>
                                      <p:cBhvr>
                                        <p:cTn id="83" dur="1" fill="hold">
                                          <p:stCondLst>
                                            <p:cond delay="499"/>
                                          </p:stCondLst>
                                        </p:cTn>
                                        <p:tgtEl>
                                          <p:spTgt spid="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9"/>
                                        </p:tgtEl>
                                      </p:cBhvr>
                                    </p:animEffect>
                                    <p:set>
                                      <p:cBhvr>
                                        <p:cTn id="95" dur="1" fill="hold">
                                          <p:stCondLst>
                                            <p:cond delay="499"/>
                                          </p:stCondLst>
                                        </p:cTn>
                                        <p:tgtEl>
                                          <p:spTgt spid="1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7"/>
                                        </p:tgtEl>
                                      </p:cBhvr>
                                    </p:animEffect>
                                    <p:set>
                                      <p:cBhvr>
                                        <p:cTn id="104" dur="1" fill="hold">
                                          <p:stCondLst>
                                            <p:cond delay="499"/>
                                          </p:stCondLst>
                                        </p:cTn>
                                        <p:tgtEl>
                                          <p:spTgt spid="1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wipe(left)">
                                      <p:cBhvr>
                                        <p:cTn id="109" dur="500"/>
                                        <p:tgtEl>
                                          <p:spTgt spid="21"/>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left)">
                                      <p:cBhvr>
                                        <p:cTn id="1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1" grpId="1" animBg="1"/>
      <p:bldP spid="12" grpId="0"/>
      <p:bldP spid="12" grpId="1"/>
      <p:bldP spid="13" grpId="0" animBg="1"/>
      <p:bldP spid="13" grpId="1" animBg="1"/>
      <p:bldP spid="2" grpId="0" animBg="1"/>
      <p:bldP spid="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3B5E5C3-D146-4A65-B1C2-F158383CC481}"/>
              </a:ext>
            </a:extLst>
          </p:cNvPr>
          <p:cNvSpPr/>
          <p:nvPr/>
        </p:nvSpPr>
        <p:spPr>
          <a:xfrm>
            <a:off x="2580640" y="121320"/>
            <a:ext cx="7030720" cy="8062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LUYỆN TẬP VẬN DỤNG</a:t>
            </a:r>
          </a:p>
        </p:txBody>
      </p:sp>
      <p:sp>
        <p:nvSpPr>
          <p:cNvPr id="8" name="TextBox 7">
            <a:extLst>
              <a:ext uri="{FF2B5EF4-FFF2-40B4-BE49-F238E27FC236}">
                <a16:creationId xmlns:a16="http://schemas.microsoft.com/office/drawing/2014/main" id="{8864B681-10F5-4BE7-96AC-BC5F41B72DDF}"/>
              </a:ext>
            </a:extLst>
          </p:cNvPr>
          <p:cNvSpPr txBox="1"/>
          <p:nvPr/>
        </p:nvSpPr>
        <p:spPr>
          <a:xfrm>
            <a:off x="212570" y="1367571"/>
            <a:ext cx="12192081" cy="2308324"/>
          </a:xfrm>
          <a:prstGeom prst="rect">
            <a:avLst/>
          </a:prstGeom>
          <a:noFill/>
        </p:spPr>
        <p:txBody>
          <a:bodyPr wrap="square" rtlCol="0">
            <a:spAutoFit/>
          </a:bodyPr>
          <a:lstStyle/>
          <a:p>
            <a:r>
              <a:rPr lang="en-US" sz="4800" b="1">
                <a:solidFill>
                  <a:srgbClr val="FF0000"/>
                </a:solidFill>
                <a:latin typeface="Arial" panose="020B0604020202020204" pitchFamily="34" charset="0"/>
                <a:cs typeface="Arial" panose="020B0604020202020204" pitchFamily="34" charset="0"/>
              </a:rPr>
              <a:t>1. Hãy nêu ví dụ cụ thể về ảnh hưởng của mưa đến sản xuất nông nghiệp và đời sống?</a:t>
            </a:r>
          </a:p>
        </p:txBody>
      </p:sp>
    </p:spTree>
    <p:extLst>
      <p:ext uri="{BB962C8B-B14F-4D97-AF65-F5344CB8AC3E}">
        <p14:creationId xmlns:p14="http://schemas.microsoft.com/office/powerpoint/2010/main" val="16448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SGK</a:t>
            </a: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3399FF"/>
                </a:solidFill>
                <a:latin typeface="Arial" pitchFamily="34" charset="0"/>
                <a:cs typeface="Arial" pitchFamily="34" charset="0"/>
              </a:rPr>
              <a:t>Chuẩn bị bài 17: Thời tiết và khí hậu. Biến đổi khí hậu.</a:t>
            </a: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F84005-D55F-48D2-8521-8C3F477063E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7EC83E2-11CB-4353-8407-86B73B2E7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638" y="4637794"/>
            <a:ext cx="2511233" cy="1754326"/>
          </a:xfrm>
          <a:prstGeom prst="rect">
            <a:avLst/>
          </a:prstGeom>
        </p:spPr>
      </p:pic>
      <p:pic>
        <p:nvPicPr>
          <p:cNvPr id="17" name="Picture 16" descr="Diagram&#10;&#10;Description automatically generated">
            <a:extLst>
              <a:ext uri="{FF2B5EF4-FFF2-40B4-BE49-F238E27FC236}">
                <a16:creationId xmlns:a16="http://schemas.microsoft.com/office/drawing/2014/main" id="{8F121E7D-52F7-4257-97EA-1DD8A046F22B}"/>
              </a:ext>
            </a:extLst>
          </p:cNvPr>
          <p:cNvPicPr>
            <a:picLocks noChangeAspect="1"/>
          </p:cNvPicPr>
          <p:nvPr/>
        </p:nvPicPr>
        <p:blipFill rotWithShape="1">
          <a:blip r:embed="rId3">
            <a:extLst>
              <a:ext uri="{28A0092B-C50C-407E-A947-70E740481C1C}">
                <a14:useLocalDpi xmlns:a14="http://schemas.microsoft.com/office/drawing/2010/main" val="0"/>
              </a:ext>
            </a:extLst>
          </a:blip>
          <a:srcRect b="8304"/>
          <a:stretch/>
        </p:blipFill>
        <p:spPr>
          <a:xfrm>
            <a:off x="6943060" y="1539006"/>
            <a:ext cx="5248940" cy="5188482"/>
          </a:xfrm>
          <a:prstGeom prst="rect">
            <a:avLst/>
          </a:prstGeom>
        </p:spPr>
      </p:pic>
      <p:sp>
        <p:nvSpPr>
          <p:cNvPr id="18" name="TextBox 17">
            <a:extLst>
              <a:ext uri="{FF2B5EF4-FFF2-40B4-BE49-F238E27FC236}">
                <a16:creationId xmlns:a16="http://schemas.microsoft.com/office/drawing/2014/main" id="{6E076084-B808-4DF3-888E-54D7573C5020}"/>
              </a:ext>
            </a:extLst>
          </p:cNvPr>
          <p:cNvSpPr txBox="1"/>
          <p:nvPr/>
        </p:nvSpPr>
        <p:spPr>
          <a:xfrm>
            <a:off x="0" y="986636"/>
            <a:ext cx="9372416" cy="1754326"/>
          </a:xfrm>
          <a:prstGeom prst="rect">
            <a:avLst/>
          </a:prstGeom>
          <a:noFill/>
        </p:spPr>
        <p:txBody>
          <a:bodyPr wrap="square" rtlCol="0">
            <a:spAutoFit/>
          </a:bodyPr>
          <a:lstStyle/>
          <a:p>
            <a:pPr algn="ctr"/>
            <a:r>
              <a:rPr lang="en-US" sz="5400" b="1">
                <a:solidFill>
                  <a:srgbClr val="00B050"/>
                </a:solidFill>
                <a:latin typeface="Arial" panose="020B0604020202020204" pitchFamily="34" charset="0"/>
                <a:cs typeface="Arial" panose="020B0604020202020204" pitchFamily="34" charset="0"/>
              </a:rPr>
              <a:t>Cảm </a:t>
            </a:r>
            <a:r>
              <a:rPr lang="vi-VN" sz="5400" b="1">
                <a:solidFill>
                  <a:srgbClr val="00B050"/>
                </a:solidFill>
                <a:latin typeface="Arial" panose="020B0604020202020204" pitchFamily="34" charset="0"/>
                <a:cs typeface="Arial" panose="020B0604020202020204" pitchFamily="34" charset="0"/>
              </a:rPr>
              <a:t>ơ</a:t>
            </a:r>
            <a:r>
              <a:rPr lang="en-US" sz="5400" b="1">
                <a:solidFill>
                  <a:srgbClr val="00B050"/>
                </a:solidFill>
                <a:latin typeface="Arial" panose="020B0604020202020204" pitchFamily="34" charset="0"/>
                <a:cs typeface="Arial" panose="020B0604020202020204" pitchFamily="34" charset="0"/>
              </a:rPr>
              <a:t>n quý thầy cô và </a:t>
            </a:r>
          </a:p>
          <a:p>
            <a:pPr algn="ctr"/>
            <a:r>
              <a:rPr lang="en-US" sz="5400" b="1">
                <a:solidFill>
                  <a:srgbClr val="00B050"/>
                </a:solidFill>
                <a:latin typeface="Arial" panose="020B0604020202020204" pitchFamily="34" charset="0"/>
                <a:cs typeface="Arial" panose="020B0604020202020204" pitchFamily="34" charset="0"/>
              </a:rPr>
              <a:t>các em đã chú ý lắng nghe!</a:t>
            </a:r>
          </a:p>
        </p:txBody>
      </p:sp>
    </p:spTree>
    <p:extLst>
      <p:ext uri="{BB962C8B-B14F-4D97-AF65-F5344CB8AC3E}">
        <p14:creationId xmlns:p14="http://schemas.microsoft.com/office/powerpoint/2010/main" val="9869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50800" y="2568391"/>
            <a:ext cx="1246248" cy="1214545"/>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800" y="4876284"/>
            <a:ext cx="1310768" cy="1293708"/>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1412877" y="4959825"/>
            <a:ext cx="3707763" cy="1107632"/>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Mây và mưa</a:t>
            </a:r>
            <a:endParaRPr lang="en-US" sz="3996"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1341218" y="2676640"/>
            <a:ext cx="6583582" cy="110763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Nhiệt độ không khí</a:t>
            </a:r>
            <a:endParaRPr lang="en-US" sz="3996"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2893250" y="189744"/>
            <a:ext cx="6405501" cy="1107630"/>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17" tIns="34258" rIns="68517" bIns="34258" numCol="1" spcCol="0" rtlCol="0" fromWordArt="0" anchor="t" anchorCtr="0" forceAA="0" compatLnSpc="1">
            <a:prstTxWarp prst="textNoShape">
              <a:avLst/>
            </a:prstTxWarp>
            <a:noAutofit/>
          </a:bodyPr>
          <a:lstStyle/>
          <a:p>
            <a:endParaRPr lang="en-US" sz="3596" dirty="0"/>
          </a:p>
        </p:txBody>
      </p:sp>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31C0450C-A49F-4736-A5A3-0ABCF4AD3534}"/>
              </a:ext>
            </a:extLst>
          </p:cNvPr>
          <p:cNvSpPr/>
          <p:nvPr/>
        </p:nvSpPr>
        <p:spPr>
          <a:xfrm>
            <a:off x="110168" y="90219"/>
            <a:ext cx="937776" cy="877181"/>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CDC611E-3A5E-41A9-B694-5DABA4579108}"/>
              </a:ext>
            </a:extLst>
          </p:cNvPr>
          <p:cNvSpPr/>
          <p:nvPr/>
        </p:nvSpPr>
        <p:spPr>
          <a:xfrm>
            <a:off x="1125165" y="124633"/>
            <a:ext cx="5418854" cy="84276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Nhiệt độ không khí</a:t>
            </a:r>
            <a:endParaRPr lang="en-US" sz="3996"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A7D2CD-E0BD-4AA7-8ABD-029525220226}"/>
              </a:ext>
            </a:extLst>
          </p:cNvPr>
          <p:cNvSpPr/>
          <p:nvPr/>
        </p:nvSpPr>
        <p:spPr>
          <a:xfrm>
            <a:off x="110167" y="1180214"/>
            <a:ext cx="9778111"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4398D9F-15EF-41D4-A913-77926AA00ABE}"/>
              </a:ext>
            </a:extLst>
          </p:cNvPr>
          <p:cNvSpPr txBox="1"/>
          <p:nvPr/>
        </p:nvSpPr>
        <p:spPr>
          <a:xfrm>
            <a:off x="110167" y="1150002"/>
            <a:ext cx="10269075"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Nhiệt độ không khí và cách sử dụng nhiệt kế</a:t>
            </a:r>
          </a:p>
        </p:txBody>
      </p:sp>
      <p:grpSp>
        <p:nvGrpSpPr>
          <p:cNvPr id="11" name="Group 10">
            <a:extLst>
              <a:ext uri="{FF2B5EF4-FFF2-40B4-BE49-F238E27FC236}">
                <a16:creationId xmlns:a16="http://schemas.microsoft.com/office/drawing/2014/main" id="{D50A15D1-B13E-44D7-B2F3-996E76F33BEB}"/>
              </a:ext>
            </a:extLst>
          </p:cNvPr>
          <p:cNvGrpSpPr/>
          <p:nvPr/>
        </p:nvGrpSpPr>
        <p:grpSpPr>
          <a:xfrm>
            <a:off x="1628109" y="2011464"/>
            <a:ext cx="7558863" cy="4846536"/>
            <a:chOff x="1628109" y="2011464"/>
            <a:chExt cx="7558863" cy="4846536"/>
          </a:xfrm>
        </p:grpSpPr>
        <p:sp>
          <p:nvSpPr>
            <p:cNvPr id="9" name="Star: 32 Points 8">
              <a:extLst>
                <a:ext uri="{FF2B5EF4-FFF2-40B4-BE49-F238E27FC236}">
                  <a16:creationId xmlns:a16="http://schemas.microsoft.com/office/drawing/2014/main" id="{ED031B38-AC64-4E54-AC7E-305E2D5D670F}"/>
                </a:ext>
              </a:extLst>
            </p:cNvPr>
            <p:cNvSpPr/>
            <p:nvPr/>
          </p:nvSpPr>
          <p:spPr>
            <a:xfrm>
              <a:off x="1628109" y="2011464"/>
              <a:ext cx="7558863" cy="4846536"/>
            </a:xfrm>
            <a:prstGeom prst="star3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19BD15-84D9-4737-80E2-47B1AB77875D}"/>
                </a:ext>
              </a:extLst>
            </p:cNvPr>
            <p:cNvSpPr txBox="1"/>
            <p:nvPr/>
          </p:nvSpPr>
          <p:spPr>
            <a:xfrm>
              <a:off x="2541180" y="3505786"/>
              <a:ext cx="5732722" cy="1446550"/>
            </a:xfrm>
            <a:prstGeom prst="rect">
              <a:avLst/>
            </a:prstGeom>
            <a:noFill/>
          </p:spPr>
          <p:txBody>
            <a:bodyPr wrap="square" rtlCol="0">
              <a:spAutoFit/>
            </a:bodyPr>
            <a:lstStyle/>
            <a:p>
              <a:pPr algn="ctr"/>
              <a:r>
                <a:rPr lang="en-US" sz="4400" b="1">
                  <a:solidFill>
                    <a:srgbClr val="FF0000"/>
                  </a:solidFill>
                  <a:latin typeface="Arial" panose="020B0604020202020204" pitchFamily="34" charset="0"/>
                  <a:cs typeface="Arial" panose="020B0604020202020204" pitchFamily="34" charset="0"/>
                </a:rPr>
                <a:t>Thế nào là </a:t>
              </a:r>
            </a:p>
            <a:p>
              <a:pPr algn="ctr"/>
              <a:r>
                <a:rPr lang="en-US" sz="4400" b="1">
                  <a:solidFill>
                    <a:srgbClr val="FF0000"/>
                  </a:solidFill>
                  <a:latin typeface="Arial" panose="020B0604020202020204" pitchFamily="34" charset="0"/>
                  <a:cs typeface="Arial" panose="020B0604020202020204" pitchFamily="34" charset="0"/>
                </a:rPr>
                <a:t>nhiệt độ không khí?</a:t>
              </a:r>
            </a:p>
          </p:txBody>
        </p:sp>
      </p:grpSp>
      <p:sp>
        <p:nvSpPr>
          <p:cNvPr id="12" name="Cloud 11">
            <a:extLst>
              <a:ext uri="{FF2B5EF4-FFF2-40B4-BE49-F238E27FC236}">
                <a16:creationId xmlns:a16="http://schemas.microsoft.com/office/drawing/2014/main" id="{85A7BD30-4E4C-4267-A09D-A3DAF05FA37E}"/>
              </a:ext>
            </a:extLst>
          </p:cNvPr>
          <p:cNvSpPr/>
          <p:nvPr/>
        </p:nvSpPr>
        <p:spPr>
          <a:xfrm>
            <a:off x="3211032" y="2099645"/>
            <a:ext cx="6677246" cy="4455043"/>
          </a:xfrm>
          <a:prstGeom prst="cloud">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0F0594D-E8BF-4B3A-9ED8-B977BD55D577}"/>
              </a:ext>
            </a:extLst>
          </p:cNvPr>
          <p:cNvSpPr txBox="1"/>
          <p:nvPr/>
        </p:nvSpPr>
        <p:spPr>
          <a:xfrm>
            <a:off x="3834592" y="3387992"/>
            <a:ext cx="5434935" cy="1569660"/>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Vì sao không khí lại có nhiệt độ?</a:t>
            </a:r>
          </a:p>
        </p:txBody>
      </p:sp>
      <p:grpSp>
        <p:nvGrpSpPr>
          <p:cNvPr id="15" name="Group 14">
            <a:extLst>
              <a:ext uri="{FF2B5EF4-FFF2-40B4-BE49-F238E27FC236}">
                <a16:creationId xmlns:a16="http://schemas.microsoft.com/office/drawing/2014/main" id="{EB5236A0-8CCD-41BE-AD75-FCCF05BD5BDF}"/>
              </a:ext>
            </a:extLst>
          </p:cNvPr>
          <p:cNvGrpSpPr/>
          <p:nvPr/>
        </p:nvGrpSpPr>
        <p:grpSpPr>
          <a:xfrm>
            <a:off x="5514754" y="1905359"/>
            <a:ext cx="6677246" cy="4828008"/>
            <a:chOff x="5514754" y="1905359"/>
            <a:chExt cx="6677246" cy="4828008"/>
          </a:xfrm>
        </p:grpSpPr>
        <p:pic>
          <p:nvPicPr>
            <p:cNvPr id="1026" name="Picture 2" descr="Biến đổi khí hậu">
              <a:extLst>
                <a:ext uri="{FF2B5EF4-FFF2-40B4-BE49-F238E27FC236}">
                  <a16:creationId xmlns:a16="http://schemas.microsoft.com/office/drawing/2014/main" id="{3C4E95A3-784B-4DD1-AA08-80072E6F8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754" y="1905359"/>
              <a:ext cx="6677246" cy="48280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334675D4-11D2-4659-8A74-34B8DC57D6A6}"/>
                </a:ext>
              </a:extLst>
            </p:cNvPr>
            <p:cNvSpPr/>
            <p:nvPr/>
          </p:nvSpPr>
          <p:spPr>
            <a:xfrm>
              <a:off x="8273902" y="2099645"/>
              <a:ext cx="3216792" cy="1191010"/>
            </a:xfrm>
            <a:prstGeom prst="roundRect">
              <a:avLst/>
            </a:prstGeom>
            <a:solidFill>
              <a:srgbClr val="32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1" descr="book9">
            <a:extLst>
              <a:ext uri="{FF2B5EF4-FFF2-40B4-BE49-F238E27FC236}">
                <a16:creationId xmlns:a16="http://schemas.microsoft.com/office/drawing/2014/main" id="{D1ACF38E-71BB-4C99-81C7-B8459F9C15E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47" y="2400658"/>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147;p19">
            <a:extLst>
              <a:ext uri="{FF2B5EF4-FFF2-40B4-BE49-F238E27FC236}">
                <a16:creationId xmlns:a16="http://schemas.microsoft.com/office/drawing/2014/main" id="{80B02E17-D346-4FF4-8631-6BB2B8753C7F}"/>
              </a:ext>
            </a:extLst>
          </p:cNvPr>
          <p:cNvSpPr txBox="1"/>
          <p:nvPr/>
        </p:nvSpPr>
        <p:spPr>
          <a:xfrm>
            <a:off x="1112214" y="2387516"/>
            <a:ext cx="10305439" cy="830400"/>
          </a:xfrm>
          <a:prstGeom prst="rect">
            <a:avLst/>
          </a:prstGeom>
          <a:noFill/>
          <a:ln>
            <a:noFill/>
          </a:ln>
        </p:spPr>
        <p:txBody>
          <a:bodyPr spcFirstLastPara="1" wrap="square" lIns="91425" tIns="45700" rIns="91425" bIns="45700" anchor="t" anchorCtr="0">
            <a:noAutofit/>
          </a:bodyPr>
          <a:lstStyle/>
          <a:p>
            <a:r>
              <a:rPr lang="en-US" sz="5400">
                <a:solidFill>
                  <a:srgbClr val="0070C0"/>
                </a:solidFill>
                <a:latin typeface="Arial" panose="020B0604020202020204" pitchFamily="34" charset="0"/>
                <a:cs typeface="Arial" panose="020B0604020202020204" pitchFamily="34" charset="0"/>
              </a:rPr>
              <a:t>- Độ nóng, lạnh của không khí được gọi là nhiệt độ không khí</a:t>
            </a:r>
            <a:endParaRPr lang="en-US" sz="54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1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par>
                                <p:cTn id="68" presetID="22" presetClass="entr" presetSubtype="8"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2" grpId="0" animBg="1"/>
      <p:bldP spid="12" grpId="1" animBg="1"/>
      <p:bldP spid="13" grpId="0"/>
      <p:bldP spid="13" grpId="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31C0450C-A49F-4736-A5A3-0ABCF4AD3534}"/>
              </a:ext>
            </a:extLst>
          </p:cNvPr>
          <p:cNvSpPr/>
          <p:nvPr/>
        </p:nvSpPr>
        <p:spPr>
          <a:xfrm>
            <a:off x="110168" y="90219"/>
            <a:ext cx="937776" cy="877181"/>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CDC611E-3A5E-41A9-B694-5DABA4579108}"/>
              </a:ext>
            </a:extLst>
          </p:cNvPr>
          <p:cNvSpPr/>
          <p:nvPr/>
        </p:nvSpPr>
        <p:spPr>
          <a:xfrm>
            <a:off x="1125165" y="124633"/>
            <a:ext cx="5418854" cy="84276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Nhiệt độ không khí</a:t>
            </a:r>
            <a:endParaRPr lang="en-US" sz="3996" b="1" dirty="0">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id="{E04D8564-EA0E-4ABB-929C-1F9594EA7006}"/>
              </a:ext>
            </a:extLst>
          </p:cNvPr>
          <p:cNvSpPr/>
          <p:nvPr/>
        </p:nvSpPr>
        <p:spPr>
          <a:xfrm>
            <a:off x="1834117" y="1344733"/>
            <a:ext cx="6677246" cy="4455043"/>
          </a:xfrm>
          <a:prstGeom prst="cloud">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6EF7DD1-E45D-477F-95C1-3B612D717A02}"/>
              </a:ext>
            </a:extLst>
          </p:cNvPr>
          <p:cNvSpPr txBox="1"/>
          <p:nvPr/>
        </p:nvSpPr>
        <p:spPr>
          <a:xfrm>
            <a:off x="2812096" y="2424223"/>
            <a:ext cx="4827181" cy="1754326"/>
          </a:xfrm>
          <a:prstGeom prst="rect">
            <a:avLst/>
          </a:prstGeom>
          <a:noFill/>
        </p:spPr>
        <p:txBody>
          <a:bodyPr wrap="square" rtlCol="0">
            <a:spAutoFit/>
          </a:bodyPr>
          <a:lstStyle/>
          <a:p>
            <a:pPr algn="ctr"/>
            <a:r>
              <a:rPr lang="en-US" sz="5400">
                <a:solidFill>
                  <a:srgbClr val="FF0000"/>
                </a:solidFill>
                <a:latin typeface="Arial" panose="020B0604020202020204" pitchFamily="34" charset="0"/>
                <a:cs typeface="Arial" panose="020B0604020202020204" pitchFamily="34" charset="0"/>
              </a:rPr>
              <a:t>Dụng cụ đo </a:t>
            </a:r>
          </a:p>
          <a:p>
            <a:pPr algn="ctr"/>
            <a:r>
              <a:rPr lang="en-US" sz="5400">
                <a:solidFill>
                  <a:srgbClr val="FF0000"/>
                </a:solidFill>
                <a:latin typeface="Arial" panose="020B0604020202020204" pitchFamily="34" charset="0"/>
                <a:cs typeface="Arial" panose="020B0604020202020204" pitchFamily="34" charset="0"/>
              </a:rPr>
              <a:t>nhiệt độ là gì?</a:t>
            </a:r>
          </a:p>
        </p:txBody>
      </p:sp>
      <p:grpSp>
        <p:nvGrpSpPr>
          <p:cNvPr id="8" name="Group 7">
            <a:extLst>
              <a:ext uri="{FF2B5EF4-FFF2-40B4-BE49-F238E27FC236}">
                <a16:creationId xmlns:a16="http://schemas.microsoft.com/office/drawing/2014/main" id="{3BF5241C-8AEE-4D6F-85A4-ADEED0943155}"/>
              </a:ext>
            </a:extLst>
          </p:cNvPr>
          <p:cNvGrpSpPr/>
          <p:nvPr/>
        </p:nvGrpSpPr>
        <p:grpSpPr>
          <a:xfrm>
            <a:off x="8825107" y="143678"/>
            <a:ext cx="3576723" cy="6381082"/>
            <a:chOff x="8675949" y="90219"/>
            <a:chExt cx="3691350" cy="6381082"/>
          </a:xfrm>
        </p:grpSpPr>
        <p:pic>
          <p:nvPicPr>
            <p:cNvPr id="3" name="Picture 2">
              <a:extLst>
                <a:ext uri="{FF2B5EF4-FFF2-40B4-BE49-F238E27FC236}">
                  <a16:creationId xmlns:a16="http://schemas.microsoft.com/office/drawing/2014/main" id="{31C8E028-7677-42D7-AAB3-B4D8D5B37EA0}"/>
                </a:ext>
              </a:extLst>
            </p:cNvPr>
            <p:cNvPicPr>
              <a:picLocks noChangeAspect="1"/>
            </p:cNvPicPr>
            <p:nvPr/>
          </p:nvPicPr>
          <p:blipFill rotWithShape="1">
            <a:blip r:embed="rId3"/>
            <a:srcRect l="28605" t="33643" r="63110" b="31783"/>
            <a:stretch/>
          </p:blipFill>
          <p:spPr>
            <a:xfrm>
              <a:off x="9085087" y="90219"/>
              <a:ext cx="2642625" cy="6203216"/>
            </a:xfrm>
            <a:prstGeom prst="rect">
              <a:avLst/>
            </a:prstGeom>
          </p:spPr>
        </p:pic>
        <p:sp>
          <p:nvSpPr>
            <p:cNvPr id="7" name="TextBox 6">
              <a:extLst>
                <a:ext uri="{FF2B5EF4-FFF2-40B4-BE49-F238E27FC236}">
                  <a16:creationId xmlns:a16="http://schemas.microsoft.com/office/drawing/2014/main" id="{39A0A7BE-40F7-45E2-A344-5F4C383147AA}"/>
                </a:ext>
              </a:extLst>
            </p:cNvPr>
            <p:cNvSpPr txBox="1"/>
            <p:nvPr/>
          </p:nvSpPr>
          <p:spPr>
            <a:xfrm>
              <a:off x="8675949" y="6071191"/>
              <a:ext cx="3691350" cy="400110"/>
            </a:xfrm>
            <a:prstGeom prst="rect">
              <a:avLst/>
            </a:prstGeom>
            <a:noFill/>
          </p:spPr>
          <p:txBody>
            <a:bodyPr wrap="square" rtlCol="0">
              <a:spAutoFit/>
            </a:bodyPr>
            <a:lstStyle/>
            <a:p>
              <a:r>
                <a:rPr lang="en-US" sz="2000" i="1">
                  <a:solidFill>
                    <a:srgbClr val="0070C0"/>
                  </a:solidFill>
                  <a:latin typeface="Arial" panose="020B0604020202020204" pitchFamily="34" charset="0"/>
                  <a:cs typeface="Arial" panose="020B0604020202020204" pitchFamily="34" charset="0"/>
                </a:rPr>
                <a:t>Hình 1. Nhiệt kế treo t</a:t>
              </a:r>
              <a:r>
                <a:rPr lang="vi-VN" sz="2000" i="1">
                  <a:solidFill>
                    <a:srgbClr val="0070C0"/>
                  </a:solidFill>
                  <a:latin typeface="Arial" panose="020B0604020202020204" pitchFamily="34" charset="0"/>
                  <a:cs typeface="Arial" panose="020B0604020202020204" pitchFamily="34" charset="0"/>
                </a:rPr>
                <a:t>ư</a:t>
              </a:r>
              <a:r>
                <a:rPr lang="en-US" sz="2000" i="1">
                  <a:solidFill>
                    <a:srgbClr val="0070C0"/>
                  </a:solidFill>
                  <a:latin typeface="Arial" panose="020B0604020202020204" pitchFamily="34" charset="0"/>
                  <a:cs typeface="Arial" panose="020B0604020202020204" pitchFamily="34" charset="0"/>
                </a:rPr>
                <a:t>ờng</a:t>
              </a:r>
            </a:p>
          </p:txBody>
        </p:sp>
      </p:grpSp>
      <p:grpSp>
        <p:nvGrpSpPr>
          <p:cNvPr id="13" name="Group 12">
            <a:extLst>
              <a:ext uri="{FF2B5EF4-FFF2-40B4-BE49-F238E27FC236}">
                <a16:creationId xmlns:a16="http://schemas.microsoft.com/office/drawing/2014/main" id="{799D2592-9AB0-48FB-9AE2-3E280D0F333E}"/>
              </a:ext>
            </a:extLst>
          </p:cNvPr>
          <p:cNvGrpSpPr/>
          <p:nvPr/>
        </p:nvGrpSpPr>
        <p:grpSpPr>
          <a:xfrm>
            <a:off x="3180035" y="1423764"/>
            <a:ext cx="6727968" cy="4963993"/>
            <a:chOff x="225725" y="1235893"/>
            <a:chExt cx="6727968" cy="4963993"/>
          </a:xfrm>
        </p:grpSpPr>
        <p:pic>
          <p:nvPicPr>
            <p:cNvPr id="2050" name="Picture 2" descr="Nhiệt kế đo nhiệt độ , độ ẩm không khí trong phòng HTC-1 - Nhiệt kế Thương  hiệu OEM | ALamDep.com">
              <a:extLst>
                <a:ext uri="{FF2B5EF4-FFF2-40B4-BE49-F238E27FC236}">
                  <a16:creationId xmlns:a16="http://schemas.microsoft.com/office/drawing/2014/main" id="{1044605B-893C-47DE-8FEA-39C13731DA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23" b="11023"/>
            <a:stretch/>
          </p:blipFill>
          <p:spPr bwMode="auto">
            <a:xfrm>
              <a:off x="225725" y="1235893"/>
              <a:ext cx="5715000" cy="44550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CA0F7B0-76E6-43CC-9773-A03473BC92E8}"/>
                </a:ext>
              </a:extLst>
            </p:cNvPr>
            <p:cNvSpPr txBox="1"/>
            <p:nvPr/>
          </p:nvSpPr>
          <p:spPr>
            <a:xfrm>
              <a:off x="637953" y="5799776"/>
              <a:ext cx="6315740" cy="400110"/>
            </a:xfrm>
            <a:prstGeom prst="rect">
              <a:avLst/>
            </a:prstGeom>
            <a:noFill/>
          </p:spPr>
          <p:txBody>
            <a:bodyPr wrap="square" rtlCol="0">
              <a:spAutoFit/>
            </a:bodyPr>
            <a:lstStyle/>
            <a:p>
              <a:r>
                <a:rPr lang="en-US" sz="2000" i="1">
                  <a:solidFill>
                    <a:srgbClr val="0070C0"/>
                  </a:solidFill>
                  <a:latin typeface="Arial" panose="020B0604020202020204" pitchFamily="34" charset="0"/>
                  <a:cs typeface="Arial" panose="020B0604020202020204" pitchFamily="34" charset="0"/>
                </a:rPr>
                <a:t>Hình 1.1. Nhiệt kế điện tử</a:t>
              </a:r>
            </a:p>
          </p:txBody>
        </p:sp>
      </p:grpSp>
      <p:sp>
        <p:nvSpPr>
          <p:cNvPr id="14" name="Speech Bubble: Oval 13">
            <a:extLst>
              <a:ext uri="{FF2B5EF4-FFF2-40B4-BE49-F238E27FC236}">
                <a16:creationId xmlns:a16="http://schemas.microsoft.com/office/drawing/2014/main" id="{6D744D6D-3BE4-4661-B7A0-54E6DF4D7EF7}"/>
              </a:ext>
            </a:extLst>
          </p:cNvPr>
          <p:cNvSpPr/>
          <p:nvPr/>
        </p:nvSpPr>
        <p:spPr>
          <a:xfrm>
            <a:off x="2682240" y="2794000"/>
            <a:ext cx="3515360" cy="3005776"/>
          </a:xfrm>
          <a:prstGeom prst="wedgeEllipseCallout">
            <a:avLst>
              <a:gd name="adj1" fmla="val 159225"/>
              <a:gd name="adj2" fmla="val -22342"/>
            </a:avLst>
          </a:prstGeom>
          <a:solidFill>
            <a:schemeClr val="accent2">
              <a:lumMod val="20000"/>
              <a:lumOff val="80000"/>
            </a:schemeClr>
          </a:solid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AE60052-996F-474C-9792-1859F2455893}"/>
              </a:ext>
            </a:extLst>
          </p:cNvPr>
          <p:cNvSpPr txBox="1"/>
          <p:nvPr/>
        </p:nvSpPr>
        <p:spPr>
          <a:xfrm>
            <a:off x="2887804" y="3719369"/>
            <a:ext cx="3104232" cy="1077218"/>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Nhiệt kế chỉ </a:t>
            </a:r>
          </a:p>
          <a:p>
            <a:pPr algn="ctr"/>
            <a:r>
              <a:rPr lang="en-US" sz="3200" b="1">
                <a:solidFill>
                  <a:srgbClr val="FF0000"/>
                </a:solidFill>
                <a:latin typeface="Arial" panose="020B0604020202020204" pitchFamily="34" charset="0"/>
                <a:cs typeface="Arial" panose="020B0604020202020204" pitchFamily="34" charset="0"/>
              </a:rPr>
              <a:t>bao nhiêu độ?</a:t>
            </a:r>
          </a:p>
        </p:txBody>
      </p:sp>
      <p:cxnSp>
        <p:nvCxnSpPr>
          <p:cNvPr id="17" name="Straight Arrow Connector 16">
            <a:extLst>
              <a:ext uri="{FF2B5EF4-FFF2-40B4-BE49-F238E27FC236}">
                <a16:creationId xmlns:a16="http://schemas.microsoft.com/office/drawing/2014/main" id="{A3D6ECA7-6258-4B20-9010-0A546385FCC5}"/>
              </a:ext>
            </a:extLst>
          </p:cNvPr>
          <p:cNvCxnSpPr>
            <a:cxnSpLocks/>
          </p:cNvCxnSpPr>
          <p:nvPr/>
        </p:nvCxnSpPr>
        <p:spPr>
          <a:xfrm>
            <a:off x="10391226" y="3582887"/>
            <a:ext cx="1208656"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94C410B-4747-47E5-A602-4FE85D671560}"/>
              </a:ext>
            </a:extLst>
          </p:cNvPr>
          <p:cNvSpPr txBox="1"/>
          <p:nvPr/>
        </p:nvSpPr>
        <p:spPr>
          <a:xfrm>
            <a:off x="11066835" y="3058160"/>
            <a:ext cx="871165" cy="461665"/>
          </a:xfrm>
          <a:prstGeom prst="rect">
            <a:avLst/>
          </a:prstGeom>
          <a:noFill/>
        </p:spPr>
        <p:txBody>
          <a:bodyPr wrap="square" rtlCol="0">
            <a:spAutoFit/>
          </a:bodyPr>
          <a:lstStyle/>
          <a:p>
            <a:r>
              <a:rPr lang="en-US" sz="2400" b="1">
                <a:solidFill>
                  <a:srgbClr val="00B050"/>
                </a:solidFill>
                <a:latin typeface="Arial" panose="020B0604020202020204" pitchFamily="34" charset="0"/>
                <a:cs typeface="Arial" panose="020B0604020202020204" pitchFamily="34" charset="0"/>
              </a:rPr>
              <a:t>18</a:t>
            </a:r>
            <a:r>
              <a:rPr lang="en-US" sz="2400" b="1" baseline="30000">
                <a:solidFill>
                  <a:srgbClr val="00B050"/>
                </a:solidFill>
                <a:latin typeface="Arial" panose="020B0604020202020204" pitchFamily="34" charset="0"/>
                <a:cs typeface="Arial" panose="020B0604020202020204" pitchFamily="34" charset="0"/>
              </a:rPr>
              <a:t>0</a:t>
            </a:r>
            <a:r>
              <a:rPr lang="en-US" sz="2400" b="1">
                <a:solidFill>
                  <a:srgbClr val="00B050"/>
                </a:solidFill>
                <a:latin typeface="Arial" panose="020B0604020202020204" pitchFamily="34" charset="0"/>
                <a:cs typeface="Arial" panose="020B0604020202020204" pitchFamily="34" charset="0"/>
              </a:rPr>
              <a:t>C</a:t>
            </a:r>
          </a:p>
        </p:txBody>
      </p:sp>
      <p:pic>
        <p:nvPicPr>
          <p:cNvPr id="21" name="Picture 11" descr="book9">
            <a:extLst>
              <a:ext uri="{FF2B5EF4-FFF2-40B4-BE49-F238E27FC236}">
                <a16:creationId xmlns:a16="http://schemas.microsoft.com/office/drawing/2014/main" id="{37792AD2-80C2-4FA0-A0B3-6F2FCAA9E67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3544" y="2056534"/>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147;p19">
            <a:extLst>
              <a:ext uri="{FF2B5EF4-FFF2-40B4-BE49-F238E27FC236}">
                <a16:creationId xmlns:a16="http://schemas.microsoft.com/office/drawing/2014/main" id="{D2AB469E-2F47-4D56-B22A-89BE33D7C9C6}"/>
              </a:ext>
            </a:extLst>
          </p:cNvPr>
          <p:cNvSpPr txBox="1"/>
          <p:nvPr/>
        </p:nvSpPr>
        <p:spPr>
          <a:xfrm>
            <a:off x="545144" y="2458592"/>
            <a:ext cx="11646856" cy="830400"/>
          </a:xfrm>
          <a:prstGeom prst="rect">
            <a:avLst/>
          </a:prstGeom>
          <a:noFill/>
          <a:ln>
            <a:noFill/>
          </a:ln>
        </p:spPr>
        <p:txBody>
          <a:bodyPr spcFirstLastPara="1" wrap="square" lIns="91425" tIns="45700" rIns="91425" bIns="45700" anchor="t" anchorCtr="0">
            <a:noAutofit/>
          </a:bodyPr>
          <a:lstStyle/>
          <a:p>
            <a:r>
              <a:rPr lang="en-US" sz="5400">
                <a:solidFill>
                  <a:srgbClr val="0070C0"/>
                </a:solidFill>
                <a:latin typeface="Arial" panose="020B0604020202020204" pitchFamily="34" charset="0"/>
                <a:cs typeface="Arial" panose="020B0604020202020204" pitchFamily="34" charset="0"/>
              </a:rPr>
              <a:t>- </a:t>
            </a:r>
            <a:r>
              <a:rPr lang="en-US" sz="6000">
                <a:solidFill>
                  <a:srgbClr val="0070C0"/>
                </a:solidFill>
                <a:latin typeface="Arial" panose="020B0604020202020204" pitchFamily="34" charset="0"/>
                <a:cs typeface="Arial" panose="020B0604020202020204" pitchFamily="34" charset="0"/>
              </a:rPr>
              <a:t>Dụng cụ đo nhiệt độ không khí là nhiệt kế</a:t>
            </a:r>
            <a:endParaRPr lang="en-US" sz="60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22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500"/>
                            </p:stCondLst>
                            <p:childTnLst>
                              <p:par>
                                <p:cTn id="23" presetID="10" presetClass="exit" presetSubtype="0" fill="hold" grpId="1" nodeType="after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22" presetClass="entr" presetSubtype="8"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2" grpId="1"/>
      <p:bldP spid="14" grpId="0" animBg="1"/>
      <p:bldP spid="14" grpId="1" animBg="1"/>
      <p:bldP spid="15" grpId="0"/>
      <p:bldP spid="15" grpId="1"/>
      <p:bldP spid="19" grpId="0"/>
      <p:bldP spid="19" grpId="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31C0450C-A49F-4736-A5A3-0ABCF4AD3534}"/>
              </a:ext>
            </a:extLst>
          </p:cNvPr>
          <p:cNvSpPr/>
          <p:nvPr/>
        </p:nvSpPr>
        <p:spPr>
          <a:xfrm>
            <a:off x="110168" y="90219"/>
            <a:ext cx="937776" cy="877181"/>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CDC611E-3A5E-41A9-B694-5DABA4579108}"/>
              </a:ext>
            </a:extLst>
          </p:cNvPr>
          <p:cNvSpPr/>
          <p:nvPr/>
        </p:nvSpPr>
        <p:spPr>
          <a:xfrm>
            <a:off x="1125165" y="124633"/>
            <a:ext cx="5418854" cy="84276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Nhiệt độ không khí</a:t>
            </a:r>
            <a:endParaRPr lang="en-US" sz="3996"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BB17713-2DFE-4B8F-93B6-C29A7697AFC5}"/>
              </a:ext>
            </a:extLst>
          </p:cNvPr>
          <p:cNvGrpSpPr/>
          <p:nvPr/>
        </p:nvGrpSpPr>
        <p:grpSpPr>
          <a:xfrm>
            <a:off x="5852160" y="2072639"/>
            <a:ext cx="6339840" cy="4685707"/>
            <a:chOff x="4596809" y="1403497"/>
            <a:chExt cx="7513382" cy="4953749"/>
          </a:xfrm>
        </p:grpSpPr>
        <p:pic>
          <p:nvPicPr>
            <p:cNvPr id="9" name="Picture 8">
              <a:extLst>
                <a:ext uri="{FF2B5EF4-FFF2-40B4-BE49-F238E27FC236}">
                  <a16:creationId xmlns:a16="http://schemas.microsoft.com/office/drawing/2014/main" id="{8FBE8284-0127-4918-B21F-3790895EE520}"/>
                </a:ext>
              </a:extLst>
            </p:cNvPr>
            <p:cNvPicPr>
              <a:picLocks noChangeAspect="1"/>
            </p:cNvPicPr>
            <p:nvPr/>
          </p:nvPicPr>
          <p:blipFill rotWithShape="1">
            <a:blip r:embed="rId2"/>
            <a:srcRect l="27471" t="47442" r="47936" b="25892"/>
            <a:stretch/>
          </p:blipFill>
          <p:spPr>
            <a:xfrm>
              <a:off x="4596809" y="1403497"/>
              <a:ext cx="7513382" cy="4582633"/>
            </a:xfrm>
            <a:prstGeom prst="rect">
              <a:avLst/>
            </a:prstGeom>
          </p:spPr>
        </p:pic>
        <p:sp>
          <p:nvSpPr>
            <p:cNvPr id="10" name="TextBox 9">
              <a:extLst>
                <a:ext uri="{FF2B5EF4-FFF2-40B4-BE49-F238E27FC236}">
                  <a16:creationId xmlns:a16="http://schemas.microsoft.com/office/drawing/2014/main" id="{87B340C8-D493-419B-B277-252D91F9642A}"/>
                </a:ext>
              </a:extLst>
            </p:cNvPr>
            <p:cNvSpPr txBox="1"/>
            <p:nvPr/>
          </p:nvSpPr>
          <p:spPr>
            <a:xfrm>
              <a:off x="6095999" y="5869172"/>
              <a:ext cx="6014191" cy="488074"/>
            </a:xfrm>
            <a:prstGeom prst="rect">
              <a:avLst/>
            </a:prstGeom>
            <a:noFill/>
          </p:spPr>
          <p:txBody>
            <a:bodyPr wrap="square" rtlCol="0">
              <a:spAutoFit/>
            </a:bodyPr>
            <a:lstStyle/>
            <a:p>
              <a:r>
                <a:rPr lang="en-US" sz="2400" i="1">
                  <a:solidFill>
                    <a:srgbClr val="0070C0"/>
                  </a:solidFill>
                  <a:latin typeface="Arial" panose="020B0604020202020204" pitchFamily="34" charset="0"/>
                  <a:cs typeface="Arial" panose="020B0604020202020204" pitchFamily="34" charset="0"/>
                </a:rPr>
                <a:t>Hình 3. Một góc v</a:t>
              </a:r>
              <a:r>
                <a:rPr lang="vi-VN" sz="2400" i="1">
                  <a:solidFill>
                    <a:srgbClr val="0070C0"/>
                  </a:solidFill>
                  <a:latin typeface="Arial" panose="020B0604020202020204" pitchFamily="34" charset="0"/>
                  <a:cs typeface="Arial" panose="020B0604020202020204" pitchFamily="34" charset="0"/>
                </a:rPr>
                <a:t>ư</a:t>
              </a:r>
              <a:r>
                <a:rPr lang="en-US" sz="2400" i="1">
                  <a:solidFill>
                    <a:srgbClr val="0070C0"/>
                  </a:solidFill>
                  <a:latin typeface="Arial" panose="020B0604020202020204" pitchFamily="34" charset="0"/>
                  <a:cs typeface="Arial" panose="020B0604020202020204" pitchFamily="34" charset="0"/>
                </a:rPr>
                <a:t>ờn khí t</a:t>
              </a:r>
              <a:r>
                <a:rPr lang="vi-VN" sz="2400" i="1">
                  <a:solidFill>
                    <a:srgbClr val="0070C0"/>
                  </a:solidFill>
                  <a:latin typeface="Arial" panose="020B0604020202020204" pitchFamily="34" charset="0"/>
                  <a:cs typeface="Arial" panose="020B0604020202020204" pitchFamily="34" charset="0"/>
                </a:rPr>
                <a:t>ư</a:t>
              </a:r>
              <a:r>
                <a:rPr lang="en-US" sz="2400" i="1">
                  <a:solidFill>
                    <a:srgbClr val="0070C0"/>
                  </a:solidFill>
                  <a:latin typeface="Arial" panose="020B0604020202020204" pitchFamily="34" charset="0"/>
                  <a:cs typeface="Arial" panose="020B0604020202020204" pitchFamily="34" charset="0"/>
                </a:rPr>
                <a:t>ợng</a:t>
              </a:r>
            </a:p>
          </p:txBody>
        </p:sp>
      </p:grpSp>
      <p:grpSp>
        <p:nvGrpSpPr>
          <p:cNvPr id="21" name="Group 20">
            <a:extLst>
              <a:ext uri="{FF2B5EF4-FFF2-40B4-BE49-F238E27FC236}">
                <a16:creationId xmlns:a16="http://schemas.microsoft.com/office/drawing/2014/main" id="{6F130417-8469-49D7-A092-F9157D893D07}"/>
              </a:ext>
            </a:extLst>
          </p:cNvPr>
          <p:cNvGrpSpPr/>
          <p:nvPr/>
        </p:nvGrpSpPr>
        <p:grpSpPr>
          <a:xfrm>
            <a:off x="110168" y="1394950"/>
            <a:ext cx="5741991" cy="4715972"/>
            <a:chOff x="110168" y="1394950"/>
            <a:chExt cx="5741991" cy="4715972"/>
          </a:xfrm>
        </p:grpSpPr>
        <p:sp>
          <p:nvSpPr>
            <p:cNvPr id="16" name="Speech Bubble: Rectangle with Corners Rounded 15">
              <a:extLst>
                <a:ext uri="{FF2B5EF4-FFF2-40B4-BE49-F238E27FC236}">
                  <a16:creationId xmlns:a16="http://schemas.microsoft.com/office/drawing/2014/main" id="{F7AE10F9-0EF1-406F-971E-F1E382E6E59F}"/>
                </a:ext>
              </a:extLst>
            </p:cNvPr>
            <p:cNvSpPr/>
            <p:nvPr/>
          </p:nvSpPr>
          <p:spPr>
            <a:xfrm>
              <a:off x="110168" y="1394950"/>
              <a:ext cx="5741990" cy="4223530"/>
            </a:xfrm>
            <a:prstGeom prst="wedgeRoundRectCallout">
              <a:avLst>
                <a:gd name="adj1" fmla="val 65000"/>
                <a:gd name="adj2" fmla="val 292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EDD7341-EAEB-41C4-AF1C-82EC3ED372C4}"/>
                </a:ext>
              </a:extLst>
            </p:cNvPr>
            <p:cNvSpPr txBox="1"/>
            <p:nvPr/>
          </p:nvSpPr>
          <p:spPr>
            <a:xfrm>
              <a:off x="433305" y="1586607"/>
              <a:ext cx="5418854" cy="4524315"/>
            </a:xfrm>
            <a:prstGeom prst="rect">
              <a:avLst/>
            </a:prstGeom>
            <a:noFill/>
          </p:spPr>
          <p:txBody>
            <a:bodyPr wrap="square" rtlCol="0">
              <a:spAutoFit/>
            </a:bodyPr>
            <a:lstStyle/>
            <a:p>
              <a:r>
                <a:rPr lang="en-US" sz="3200">
                  <a:solidFill>
                    <a:srgbClr val="00B050"/>
                  </a:solidFill>
                  <a:latin typeface="Arial" panose="020B0604020202020204" pitchFamily="34" charset="0"/>
                  <a:cs typeface="Arial" panose="020B0604020202020204" pitchFamily="34" charset="0"/>
                </a:rPr>
                <a:t>Ở trạm khí t</a:t>
              </a:r>
              <a:r>
                <a:rPr lang="vi-VN" sz="3200">
                  <a:solidFill>
                    <a:srgbClr val="00B050"/>
                  </a:solidFill>
                  <a:latin typeface="Arial" panose="020B0604020202020204" pitchFamily="34" charset="0"/>
                  <a:cs typeface="Arial" panose="020B0604020202020204" pitchFamily="34" charset="0"/>
                </a:rPr>
                <a:t>ư</a:t>
              </a:r>
              <a:r>
                <a:rPr lang="en-US" sz="3200">
                  <a:solidFill>
                    <a:srgbClr val="00B050"/>
                  </a:solidFill>
                  <a:latin typeface="Arial" panose="020B0604020202020204" pitchFamily="34" charset="0"/>
                  <a:cs typeface="Arial" panose="020B0604020202020204" pitchFamily="34" charset="0"/>
                </a:rPr>
                <a:t>ợng Láng </a:t>
              </a:r>
            </a:p>
            <a:p>
              <a:r>
                <a:rPr lang="en-US" sz="3200">
                  <a:solidFill>
                    <a:srgbClr val="00B050"/>
                  </a:solidFill>
                  <a:latin typeface="Arial" panose="020B0604020202020204" pitchFamily="34" charset="0"/>
                  <a:cs typeface="Arial" panose="020B0604020202020204" pitchFamily="34" charset="0"/>
                </a:rPr>
                <a:t>(Hà Nội), kết quả đo nhiệt độ ở bốn thời điểm trong ngày 25 tháng 7 năm 2019 lần l</a:t>
              </a:r>
              <a:r>
                <a:rPr lang="vi-VN" sz="3200">
                  <a:solidFill>
                    <a:srgbClr val="00B050"/>
                  </a:solidFill>
                  <a:latin typeface="Arial" panose="020B0604020202020204" pitchFamily="34" charset="0"/>
                  <a:cs typeface="Arial" panose="020B0604020202020204" pitchFamily="34" charset="0"/>
                </a:rPr>
                <a:t>ư</a:t>
              </a:r>
              <a:r>
                <a:rPr lang="en-US" sz="3200">
                  <a:solidFill>
                    <a:srgbClr val="00B050"/>
                  </a:solidFill>
                  <a:latin typeface="Arial" panose="020B0604020202020204" pitchFamily="34" charset="0"/>
                  <a:cs typeface="Arial" panose="020B0604020202020204" pitchFamily="34" charset="0"/>
                </a:rPr>
                <a:t>ợt là 27</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 27</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 32</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 30</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 Hãy cho biết nhiệt độ không khí trung bình của ngày hôm đó.</a:t>
              </a:r>
            </a:p>
            <a:p>
              <a:r>
                <a:rPr lang="en-US" sz="3200">
                  <a:solidFill>
                    <a:srgbClr val="00B050"/>
                  </a:solidFill>
                  <a:latin typeface="Arial" panose="020B0604020202020204" pitchFamily="34" charset="0"/>
                  <a:cs typeface="Arial" panose="020B0604020202020204" pitchFamily="34" charset="0"/>
                </a:rPr>
                <a:t>  </a:t>
              </a:r>
            </a:p>
          </p:txBody>
        </p:sp>
      </p:grpSp>
      <p:sp>
        <p:nvSpPr>
          <p:cNvPr id="23" name="TextBox 22">
            <a:extLst>
              <a:ext uri="{FF2B5EF4-FFF2-40B4-BE49-F238E27FC236}">
                <a16:creationId xmlns:a16="http://schemas.microsoft.com/office/drawing/2014/main" id="{E239F6F3-34B7-43EB-AC7C-31363FA50261}"/>
              </a:ext>
            </a:extLst>
          </p:cNvPr>
          <p:cNvSpPr txBox="1"/>
          <p:nvPr/>
        </p:nvSpPr>
        <p:spPr>
          <a:xfrm>
            <a:off x="1125165" y="3599885"/>
            <a:ext cx="7205329" cy="584775"/>
          </a:xfrm>
          <a:prstGeom prst="rect">
            <a:avLst/>
          </a:prstGeom>
          <a:noFill/>
        </p:spPr>
        <p:txBody>
          <a:bodyPr wrap="square" rtlCol="0">
            <a:spAutoFit/>
          </a:bodyPr>
          <a:lstStyle/>
          <a:p>
            <a:r>
              <a:rPr lang="en-US" sz="3200">
                <a:solidFill>
                  <a:srgbClr val="00B050"/>
                </a:solidFill>
                <a:latin typeface="Arial" panose="020B0604020202020204" pitchFamily="34" charset="0"/>
                <a:cs typeface="Arial" panose="020B0604020202020204" pitchFamily="34" charset="0"/>
              </a:rPr>
              <a:t>( 27</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 + 27</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 + 32</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 + 30</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C):4= 29</a:t>
            </a:r>
            <a:r>
              <a:rPr lang="en-US" sz="3200" baseline="30000">
                <a:solidFill>
                  <a:srgbClr val="00B050"/>
                </a:solidFill>
                <a:latin typeface="Arial" panose="020B0604020202020204" pitchFamily="34" charset="0"/>
                <a:cs typeface="Arial" panose="020B0604020202020204" pitchFamily="34" charset="0"/>
              </a:rPr>
              <a:t>0</a:t>
            </a:r>
            <a:r>
              <a:rPr lang="en-US" sz="3200">
                <a:solidFill>
                  <a:srgbClr val="00B050"/>
                </a:solidFill>
                <a:latin typeface="Arial" panose="020B0604020202020204" pitchFamily="34" charset="0"/>
                <a:cs typeface="Arial" panose="020B0604020202020204" pitchFamily="34" charset="0"/>
              </a:rPr>
              <a:t>C </a:t>
            </a: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1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31C0450C-A49F-4736-A5A3-0ABCF4AD3534}"/>
              </a:ext>
            </a:extLst>
          </p:cNvPr>
          <p:cNvSpPr/>
          <p:nvPr/>
        </p:nvSpPr>
        <p:spPr>
          <a:xfrm>
            <a:off x="110168" y="90219"/>
            <a:ext cx="937776" cy="877181"/>
          </a:xfrm>
          <a:prstGeom prst="flowChartConnector">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CDC611E-3A5E-41A9-B694-5DABA4579108}"/>
              </a:ext>
            </a:extLst>
          </p:cNvPr>
          <p:cNvSpPr/>
          <p:nvPr/>
        </p:nvSpPr>
        <p:spPr>
          <a:xfrm>
            <a:off x="1125165" y="124633"/>
            <a:ext cx="5418854" cy="84276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Nhiệt độ không khí</a:t>
            </a:r>
            <a:endParaRPr lang="en-US" sz="3996" b="1"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5851536-7AC2-45F7-BAD5-B1C296340418}"/>
              </a:ext>
            </a:extLst>
          </p:cNvPr>
          <p:cNvGrpSpPr/>
          <p:nvPr/>
        </p:nvGrpSpPr>
        <p:grpSpPr>
          <a:xfrm>
            <a:off x="110168" y="1275906"/>
            <a:ext cx="11855004" cy="5582094"/>
            <a:chOff x="110168" y="1275906"/>
            <a:chExt cx="11855004" cy="5457461"/>
          </a:xfrm>
        </p:grpSpPr>
        <p:sp>
          <p:nvSpPr>
            <p:cNvPr id="3" name="Rectangle 2">
              <a:extLst>
                <a:ext uri="{FF2B5EF4-FFF2-40B4-BE49-F238E27FC236}">
                  <a16:creationId xmlns:a16="http://schemas.microsoft.com/office/drawing/2014/main" id="{4945385F-DB6A-4494-A1C4-3D243660100A}"/>
                </a:ext>
              </a:extLst>
            </p:cNvPr>
            <p:cNvSpPr/>
            <p:nvPr/>
          </p:nvSpPr>
          <p:spPr>
            <a:xfrm>
              <a:off x="110168" y="1562986"/>
              <a:ext cx="11855004" cy="5170381"/>
            </a:xfrm>
            <a:prstGeom prst="rect">
              <a:avLst/>
            </a:prstGeom>
            <a:solidFill>
              <a:srgbClr val="FFF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E08D13C-A046-404B-B0E9-FD6B86E4629D}"/>
                </a:ext>
              </a:extLst>
            </p:cNvPr>
            <p:cNvPicPr>
              <a:picLocks noChangeAspect="1"/>
            </p:cNvPicPr>
            <p:nvPr/>
          </p:nvPicPr>
          <p:blipFill rotWithShape="1">
            <a:blip r:embed="rId2"/>
            <a:srcRect l="24896" t="27132" r="71221" b="64031"/>
            <a:stretch/>
          </p:blipFill>
          <p:spPr>
            <a:xfrm>
              <a:off x="135388" y="1275906"/>
              <a:ext cx="1038838" cy="1301486"/>
            </a:xfrm>
            <a:prstGeom prst="rect">
              <a:avLst/>
            </a:prstGeom>
          </p:spPr>
        </p:pic>
      </p:grpSp>
      <p:sp>
        <p:nvSpPr>
          <p:cNvPr id="6" name="TextBox 5">
            <a:extLst>
              <a:ext uri="{FF2B5EF4-FFF2-40B4-BE49-F238E27FC236}">
                <a16:creationId xmlns:a16="http://schemas.microsoft.com/office/drawing/2014/main" id="{2DC04C25-DCF5-45B4-AE4A-26CB2099782E}"/>
              </a:ext>
            </a:extLst>
          </p:cNvPr>
          <p:cNvSpPr txBox="1"/>
          <p:nvPr/>
        </p:nvSpPr>
        <p:spPr>
          <a:xfrm>
            <a:off x="1310640" y="1603483"/>
            <a:ext cx="3149600" cy="646331"/>
          </a:xfrm>
          <a:prstGeom prst="rect">
            <a:avLst/>
          </a:prstGeom>
          <a:noFill/>
        </p:spPr>
        <p:txBody>
          <a:bodyPr wrap="square" rtlCol="0">
            <a:spAutoFit/>
          </a:bodyPr>
          <a:lstStyle/>
          <a:p>
            <a:r>
              <a:rPr lang="en-US" sz="3600" b="1">
                <a:solidFill>
                  <a:srgbClr val="0070C0"/>
                </a:solidFill>
                <a:latin typeface="Arial" panose="020B0604020202020204" pitchFamily="34" charset="0"/>
                <a:cs typeface="Arial" panose="020B0604020202020204" pitchFamily="34" charset="0"/>
              </a:rPr>
              <a:t>Em có biết?</a:t>
            </a:r>
          </a:p>
        </p:txBody>
      </p:sp>
      <p:sp>
        <p:nvSpPr>
          <p:cNvPr id="13" name="TextBox 12">
            <a:extLst>
              <a:ext uri="{FF2B5EF4-FFF2-40B4-BE49-F238E27FC236}">
                <a16:creationId xmlns:a16="http://schemas.microsoft.com/office/drawing/2014/main" id="{B11E35D2-5CC7-45C7-940A-DDF9C0360700}"/>
              </a:ext>
            </a:extLst>
          </p:cNvPr>
          <p:cNvSpPr txBox="1"/>
          <p:nvPr/>
        </p:nvSpPr>
        <p:spPr>
          <a:xfrm>
            <a:off x="654807" y="2333685"/>
            <a:ext cx="12056612" cy="4524315"/>
          </a:xfrm>
          <a:prstGeom prst="rect">
            <a:avLst/>
          </a:prstGeom>
          <a:noFill/>
        </p:spPr>
        <p:txBody>
          <a:bodyPr wrap="square" rtlCol="0">
            <a:spAutoFit/>
          </a:bodyPr>
          <a:lstStyle/>
          <a:p>
            <a:r>
              <a:rPr lang="en-US" sz="4800">
                <a:solidFill>
                  <a:srgbClr val="0070C0"/>
                </a:solidFill>
                <a:latin typeface="Arial" panose="020B0604020202020204" pitchFamily="34" charset="0"/>
                <a:cs typeface="Arial" panose="020B0604020202020204" pitchFamily="34" charset="0"/>
              </a:rPr>
              <a:t>Nhiệt độ trung bình ngày là giá trị trung bình của 4 lần đo trong ngày. Nhiệt độ </a:t>
            </a:r>
          </a:p>
          <a:p>
            <a:r>
              <a:rPr lang="en-US" sz="4800">
                <a:solidFill>
                  <a:srgbClr val="0070C0"/>
                </a:solidFill>
                <a:latin typeface="Arial" panose="020B0604020202020204" pitchFamily="34" charset="0"/>
                <a:cs typeface="Arial" panose="020B0604020202020204" pitchFamily="34" charset="0"/>
              </a:rPr>
              <a:t>trung bình tháng là giá trị trung bình của nhiệt độ các ngày trong tháng. Nhiệt độ trung bình năm là giá trị trung bình của nhiệt độ 12 tháng trong năm.</a:t>
            </a:r>
          </a:p>
        </p:txBody>
      </p:sp>
    </p:spTree>
    <p:extLst>
      <p:ext uri="{BB962C8B-B14F-4D97-AF65-F5344CB8AC3E}">
        <p14:creationId xmlns:p14="http://schemas.microsoft.com/office/powerpoint/2010/main" val="32699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388643-B176-496B-A87E-9FACC76F7EDF}"/>
              </a:ext>
            </a:extLst>
          </p:cNvPr>
          <p:cNvSpPr/>
          <p:nvPr/>
        </p:nvSpPr>
        <p:spPr>
          <a:xfrm>
            <a:off x="79687" y="114022"/>
            <a:ext cx="10713777"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E94B18-9EAB-4276-ABD2-65019BDFD663}"/>
              </a:ext>
            </a:extLst>
          </p:cNvPr>
          <p:cNvSpPr txBox="1"/>
          <p:nvPr/>
        </p:nvSpPr>
        <p:spPr>
          <a:xfrm>
            <a:off x="223268" y="114022"/>
            <a:ext cx="10984866"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b</a:t>
            </a:r>
            <a:r>
              <a:rPr lang="en-US" sz="2800">
                <a:solidFill>
                  <a:srgbClr val="0070C0"/>
                </a:solidFill>
                <a:latin typeface="Arial" panose="020B0604020202020204" pitchFamily="34" charset="0"/>
                <a:cs typeface="Arial" panose="020B0604020202020204" pitchFamily="34" charset="0"/>
              </a:rPr>
              <a:t>, Sự thay đổi nhiệt độ không khí trên bề mặt Trái Đất theo vĩ độ</a:t>
            </a:r>
          </a:p>
        </p:txBody>
      </p:sp>
      <p:pic>
        <p:nvPicPr>
          <p:cNvPr id="8" name="Picture 7">
            <a:extLst>
              <a:ext uri="{FF2B5EF4-FFF2-40B4-BE49-F238E27FC236}">
                <a16:creationId xmlns:a16="http://schemas.microsoft.com/office/drawing/2014/main" id="{16648671-CA97-43EA-A515-4BDFB426DABD}"/>
              </a:ext>
            </a:extLst>
          </p:cNvPr>
          <p:cNvPicPr>
            <a:picLocks noChangeAspect="1"/>
          </p:cNvPicPr>
          <p:nvPr/>
        </p:nvPicPr>
        <p:blipFill rotWithShape="1">
          <a:blip r:embed="rId3"/>
          <a:srcRect l="28167" t="33179" r="29423" b="19232"/>
          <a:stretch/>
        </p:blipFill>
        <p:spPr>
          <a:xfrm>
            <a:off x="5280505" y="1083644"/>
            <a:ext cx="6787454" cy="4284185"/>
          </a:xfrm>
          <a:prstGeom prst="rect">
            <a:avLst/>
          </a:prstGeom>
        </p:spPr>
      </p:pic>
      <p:sp>
        <p:nvSpPr>
          <p:cNvPr id="11" name="TextBox 10">
            <a:extLst>
              <a:ext uri="{FF2B5EF4-FFF2-40B4-BE49-F238E27FC236}">
                <a16:creationId xmlns:a16="http://schemas.microsoft.com/office/drawing/2014/main" id="{89130DE9-7BF0-46EF-B117-69697342BE45}"/>
              </a:ext>
            </a:extLst>
          </p:cNvPr>
          <p:cNvSpPr txBox="1"/>
          <p:nvPr/>
        </p:nvSpPr>
        <p:spPr>
          <a:xfrm>
            <a:off x="5715701" y="5428115"/>
            <a:ext cx="6417811" cy="584775"/>
          </a:xfrm>
          <a:prstGeom prst="rect">
            <a:avLst/>
          </a:prstGeom>
          <a:solidFill>
            <a:schemeClr val="bg1"/>
          </a:solidFill>
        </p:spPr>
        <p:txBody>
          <a:bodyPr wrap="square" rtlCol="0">
            <a:spAutoFit/>
          </a:bodyPr>
          <a:lstStyle/>
          <a:p>
            <a:r>
              <a:rPr lang="en-US" sz="1600" b="1" i="1">
                <a:solidFill>
                  <a:srgbClr val="002060"/>
                </a:solidFill>
                <a:latin typeface="Arial" panose="020B0604020202020204" pitchFamily="34" charset="0"/>
                <a:cs typeface="Arial" panose="020B0604020202020204" pitchFamily="34" charset="0"/>
              </a:rPr>
              <a:t>Hình 2. Nhiệt độ không khí  trung bình năm của một số địa điểm</a:t>
            </a:r>
          </a:p>
          <a:p>
            <a:pPr algn="ctr"/>
            <a:r>
              <a:rPr lang="en-US" sz="1600" b="1" i="1">
                <a:solidFill>
                  <a:srgbClr val="002060"/>
                </a:solidFill>
                <a:latin typeface="Arial" panose="020B0604020202020204" pitchFamily="34" charset="0"/>
                <a:cs typeface="Arial" panose="020B0604020202020204" pitchFamily="34" charset="0"/>
              </a:rPr>
              <a:t> trên Trái Đất</a:t>
            </a:r>
          </a:p>
        </p:txBody>
      </p:sp>
      <p:sp>
        <p:nvSpPr>
          <p:cNvPr id="2" name="Speech Bubble: Rectangle with Corners Rounded 1">
            <a:extLst>
              <a:ext uri="{FF2B5EF4-FFF2-40B4-BE49-F238E27FC236}">
                <a16:creationId xmlns:a16="http://schemas.microsoft.com/office/drawing/2014/main" id="{6A160BB4-30BD-4FC2-A75D-DACDED52F1BA}"/>
              </a:ext>
            </a:extLst>
          </p:cNvPr>
          <p:cNvSpPr/>
          <p:nvPr/>
        </p:nvSpPr>
        <p:spPr>
          <a:xfrm>
            <a:off x="51681" y="1696895"/>
            <a:ext cx="5271356" cy="3670934"/>
          </a:xfrm>
          <a:prstGeom prst="wedgeRoundRectCallout">
            <a:avLst>
              <a:gd name="adj1" fmla="val 88014"/>
              <a:gd name="adj2" fmla="val -2989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D9716C-7B68-45AA-AC89-F83DB58038E8}"/>
              </a:ext>
            </a:extLst>
          </p:cNvPr>
          <p:cNvSpPr txBox="1"/>
          <p:nvPr/>
        </p:nvSpPr>
        <p:spPr>
          <a:xfrm>
            <a:off x="124041" y="2131978"/>
            <a:ext cx="4836160" cy="2800767"/>
          </a:xfrm>
          <a:prstGeom prst="rect">
            <a:avLst/>
          </a:prstGeom>
          <a:noFill/>
        </p:spPr>
        <p:txBody>
          <a:bodyPr wrap="square" rtlCol="0">
            <a:spAutoFit/>
          </a:bodyPr>
          <a:lstStyle/>
          <a:p>
            <a:r>
              <a:rPr lang="en-US" sz="4400" b="1">
                <a:solidFill>
                  <a:srgbClr val="FF0000"/>
                </a:solidFill>
                <a:latin typeface="Arial" panose="020B0604020202020204" pitchFamily="34" charset="0"/>
                <a:cs typeface="Arial" panose="020B0604020202020204" pitchFamily="34" charset="0"/>
              </a:rPr>
              <a:t>Nhận xét sự thay đổi góc chiếu tia sáng Mặt Trời từ </a:t>
            </a:r>
          </a:p>
          <a:p>
            <a:r>
              <a:rPr lang="en-US" sz="4400" b="1">
                <a:solidFill>
                  <a:srgbClr val="FF0000"/>
                </a:solidFill>
                <a:latin typeface="Arial" panose="020B0604020202020204" pitchFamily="34" charset="0"/>
                <a:cs typeface="Arial" panose="020B0604020202020204" pitchFamily="34" charset="0"/>
              </a:rPr>
              <a:t>xích đạo về cực?</a:t>
            </a:r>
          </a:p>
        </p:txBody>
      </p:sp>
      <p:sp>
        <p:nvSpPr>
          <p:cNvPr id="12" name="Speech Bubble: Rectangle with Corners Rounded 11">
            <a:extLst>
              <a:ext uri="{FF2B5EF4-FFF2-40B4-BE49-F238E27FC236}">
                <a16:creationId xmlns:a16="http://schemas.microsoft.com/office/drawing/2014/main" id="{1EFF4DE3-4CDF-4E47-BA0C-4481C4719D77}"/>
              </a:ext>
            </a:extLst>
          </p:cNvPr>
          <p:cNvSpPr/>
          <p:nvPr/>
        </p:nvSpPr>
        <p:spPr>
          <a:xfrm>
            <a:off x="79687" y="1696895"/>
            <a:ext cx="5271356" cy="3670934"/>
          </a:xfrm>
          <a:prstGeom prst="wedgeRoundRectCallout">
            <a:avLst>
              <a:gd name="adj1" fmla="val 88014"/>
              <a:gd name="adj2" fmla="val -29896"/>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C22C5DE-F613-4DE8-8196-C8D6BFC0089D}"/>
              </a:ext>
            </a:extLst>
          </p:cNvPr>
          <p:cNvSpPr txBox="1"/>
          <p:nvPr/>
        </p:nvSpPr>
        <p:spPr>
          <a:xfrm>
            <a:off x="445489" y="2255089"/>
            <a:ext cx="5198996" cy="2554545"/>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So sánh nhiệt độ trung bình năm của Ma-ni-la, Xơ-un, Tích-xi?</a:t>
            </a:r>
          </a:p>
        </p:txBody>
      </p:sp>
      <p:sp>
        <p:nvSpPr>
          <p:cNvPr id="6" name="Cloud 5">
            <a:extLst>
              <a:ext uri="{FF2B5EF4-FFF2-40B4-BE49-F238E27FC236}">
                <a16:creationId xmlns:a16="http://schemas.microsoft.com/office/drawing/2014/main" id="{5F9342C4-DBFA-4C21-8ED0-CD1A4B787417}"/>
              </a:ext>
            </a:extLst>
          </p:cNvPr>
          <p:cNvSpPr/>
          <p:nvPr/>
        </p:nvSpPr>
        <p:spPr>
          <a:xfrm>
            <a:off x="-1" y="1244008"/>
            <a:ext cx="5715701" cy="4946981"/>
          </a:xfrm>
          <a:prstGeom prst="cloud">
            <a:avLst/>
          </a:prstGeom>
          <a:pattFill prst="pct60">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C94A49-C91A-4EBD-BC7C-BEF9E250DE86}"/>
              </a:ext>
            </a:extLst>
          </p:cNvPr>
          <p:cNvSpPr txBox="1"/>
          <p:nvPr/>
        </p:nvSpPr>
        <p:spPr>
          <a:xfrm>
            <a:off x="306370" y="2363277"/>
            <a:ext cx="5198996" cy="2554545"/>
          </a:xfrm>
          <a:prstGeom prst="rect">
            <a:avLst/>
          </a:prstGeom>
          <a:no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Nhận xét sự thay đổi nhiệt độ không khí trên bề mặt Trái Đất theo vĩ độ?</a:t>
            </a:r>
          </a:p>
        </p:txBody>
      </p:sp>
      <p:pic>
        <p:nvPicPr>
          <p:cNvPr id="14" name="Picture 11" descr="book9">
            <a:extLst>
              <a:ext uri="{FF2B5EF4-FFF2-40B4-BE49-F238E27FC236}">
                <a16:creationId xmlns:a16="http://schemas.microsoft.com/office/drawing/2014/main" id="{8D8596D6-9947-4DF5-AD54-7A9C64B8934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3878" y="2056534"/>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47;p19">
            <a:extLst>
              <a:ext uri="{FF2B5EF4-FFF2-40B4-BE49-F238E27FC236}">
                <a16:creationId xmlns:a16="http://schemas.microsoft.com/office/drawing/2014/main" id="{355B59DA-76A1-427B-8B03-0AF01C15D051}"/>
              </a:ext>
            </a:extLst>
          </p:cNvPr>
          <p:cNvSpPr txBox="1"/>
          <p:nvPr/>
        </p:nvSpPr>
        <p:spPr>
          <a:xfrm>
            <a:off x="863208" y="2186386"/>
            <a:ext cx="11646856" cy="830400"/>
          </a:xfrm>
          <a:prstGeom prst="rect">
            <a:avLst/>
          </a:prstGeom>
          <a:noFill/>
          <a:ln>
            <a:noFill/>
          </a:ln>
        </p:spPr>
        <p:txBody>
          <a:bodyPr spcFirstLastPara="1" wrap="square" lIns="91425" tIns="45700" rIns="91425" bIns="45700" anchor="t" anchorCtr="0">
            <a:noAutofit/>
          </a:bodyPr>
          <a:lstStyle/>
          <a:p>
            <a:r>
              <a:rPr lang="en-US" sz="5400">
                <a:solidFill>
                  <a:srgbClr val="0070C0"/>
                </a:solidFill>
                <a:latin typeface="Arial" panose="020B0604020202020204" pitchFamily="34" charset="0"/>
                <a:cs typeface="Arial" panose="020B0604020202020204" pitchFamily="34" charset="0"/>
              </a:rPr>
              <a:t>- </a:t>
            </a:r>
            <a:r>
              <a:rPr lang="en-US" sz="6000">
                <a:solidFill>
                  <a:srgbClr val="0070C0"/>
                </a:solidFill>
                <a:latin typeface="Arial" panose="020B0604020202020204" pitchFamily="34" charset="0"/>
                <a:cs typeface="Arial" panose="020B0604020202020204" pitchFamily="34" charset="0"/>
              </a:rPr>
              <a:t>Không khí ở các vùng vĩ độ thấp nóng hơn không khí ở các vùng vĩ độ cao.</a:t>
            </a:r>
            <a:endParaRPr lang="en-US" sz="60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1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22" presetClass="entr" presetSubtype="8"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1" grpId="1" animBg="1"/>
      <p:bldP spid="2" grpId="0" animBg="1"/>
      <p:bldP spid="2" grpId="1" animBg="1"/>
      <p:bldP spid="3" grpId="0"/>
      <p:bldP spid="3" grpId="1"/>
      <p:bldP spid="12" grpId="0" animBg="1"/>
      <p:bldP spid="12" grpId="1" animBg="1"/>
      <p:bldP spid="13" grpId="0"/>
      <p:bldP spid="13" grpId="1"/>
      <p:bldP spid="6" grpId="0" animBg="1"/>
      <p:bldP spid="6" grpId="1" animBg="1"/>
      <p:bldP spid="7" grpId="0"/>
      <p:bldP spid="7" grpId="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3B5E5C3-D146-4A65-B1C2-F158383CC481}"/>
              </a:ext>
            </a:extLst>
          </p:cNvPr>
          <p:cNvSpPr/>
          <p:nvPr/>
        </p:nvSpPr>
        <p:spPr>
          <a:xfrm>
            <a:off x="3850640" y="111160"/>
            <a:ext cx="3960250" cy="8062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LUYỆN TẬP</a:t>
            </a:r>
          </a:p>
        </p:txBody>
      </p:sp>
      <p:sp>
        <p:nvSpPr>
          <p:cNvPr id="19" name="TextBox 18">
            <a:extLst>
              <a:ext uri="{FF2B5EF4-FFF2-40B4-BE49-F238E27FC236}">
                <a16:creationId xmlns:a16="http://schemas.microsoft.com/office/drawing/2014/main" id="{29848D62-659E-436D-AD86-B67A5551E516}"/>
              </a:ext>
            </a:extLst>
          </p:cNvPr>
          <p:cNvSpPr txBox="1"/>
          <p:nvPr/>
        </p:nvSpPr>
        <p:spPr>
          <a:xfrm>
            <a:off x="510362" y="4372843"/>
            <a:ext cx="9048307"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Tính nhiệt độ trung bình năm của trạm </a:t>
            </a:r>
          </a:p>
        </p:txBody>
      </p:sp>
      <p:pic>
        <p:nvPicPr>
          <p:cNvPr id="2" name="Picture 1">
            <a:extLst>
              <a:ext uri="{FF2B5EF4-FFF2-40B4-BE49-F238E27FC236}">
                <a16:creationId xmlns:a16="http://schemas.microsoft.com/office/drawing/2014/main" id="{1689F88C-9B2C-4A6A-9ABC-78532D017BBE}"/>
              </a:ext>
            </a:extLst>
          </p:cNvPr>
          <p:cNvPicPr>
            <a:picLocks noChangeAspect="1"/>
          </p:cNvPicPr>
          <p:nvPr/>
        </p:nvPicPr>
        <p:blipFill rotWithShape="1">
          <a:blip r:embed="rId2"/>
          <a:srcRect l="29913" t="52558" r="27965" b="32160"/>
          <a:stretch/>
        </p:blipFill>
        <p:spPr>
          <a:xfrm>
            <a:off x="0" y="1723758"/>
            <a:ext cx="12192000" cy="2529265"/>
          </a:xfrm>
          <a:prstGeom prst="rect">
            <a:avLst/>
          </a:prstGeom>
        </p:spPr>
      </p:pic>
      <p:sp>
        <p:nvSpPr>
          <p:cNvPr id="8" name="TextBox 7">
            <a:extLst>
              <a:ext uri="{FF2B5EF4-FFF2-40B4-BE49-F238E27FC236}">
                <a16:creationId xmlns:a16="http://schemas.microsoft.com/office/drawing/2014/main" id="{8864B681-10F5-4BE7-96AC-BC5F41B72DDF}"/>
              </a:ext>
            </a:extLst>
          </p:cNvPr>
          <p:cNvSpPr txBox="1"/>
          <p:nvPr/>
        </p:nvSpPr>
        <p:spPr>
          <a:xfrm>
            <a:off x="-81" y="1069859"/>
            <a:ext cx="5762311"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1. Cho bảng số liệu sau:</a:t>
            </a:r>
          </a:p>
        </p:txBody>
      </p:sp>
      <p:sp>
        <p:nvSpPr>
          <p:cNvPr id="9" name="TextBox 8">
            <a:extLst>
              <a:ext uri="{FF2B5EF4-FFF2-40B4-BE49-F238E27FC236}">
                <a16:creationId xmlns:a16="http://schemas.microsoft.com/office/drawing/2014/main" id="{303ACA7D-5414-4943-B66A-E347E3FE37F4}"/>
              </a:ext>
            </a:extLst>
          </p:cNvPr>
          <p:cNvSpPr txBox="1"/>
          <p:nvPr/>
        </p:nvSpPr>
        <p:spPr>
          <a:xfrm>
            <a:off x="205562" y="5236676"/>
            <a:ext cx="9048307"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Nhiệt độ trung bình tháng cao nhất</a:t>
            </a:r>
          </a:p>
        </p:txBody>
      </p:sp>
      <p:sp>
        <p:nvSpPr>
          <p:cNvPr id="10" name="TextBox 9">
            <a:extLst>
              <a:ext uri="{FF2B5EF4-FFF2-40B4-BE49-F238E27FC236}">
                <a16:creationId xmlns:a16="http://schemas.microsoft.com/office/drawing/2014/main" id="{FDC952B8-216C-4852-ACF9-59A216894BDC}"/>
              </a:ext>
            </a:extLst>
          </p:cNvPr>
          <p:cNvSpPr txBox="1"/>
          <p:nvPr/>
        </p:nvSpPr>
        <p:spPr>
          <a:xfrm>
            <a:off x="205561" y="6100509"/>
            <a:ext cx="9048307"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Nhiệt độ trung bình tháng thấp nhất</a:t>
            </a:r>
          </a:p>
        </p:txBody>
      </p:sp>
      <p:sp>
        <p:nvSpPr>
          <p:cNvPr id="3" name="Star: 5 Points 2">
            <a:hlinkClick r:id="rId3" action="ppaction://hlinkpres?slideindex=1&amp;slidetitle="/>
            <a:extLst>
              <a:ext uri="{FF2B5EF4-FFF2-40B4-BE49-F238E27FC236}">
                <a16:creationId xmlns:a16="http://schemas.microsoft.com/office/drawing/2014/main" id="{B715DA6C-1D58-453C-9688-F6D478AC9ED7}"/>
              </a:ext>
            </a:extLst>
          </p:cNvPr>
          <p:cNvSpPr/>
          <p:nvPr/>
        </p:nvSpPr>
        <p:spPr>
          <a:xfrm>
            <a:off x="11376837" y="6211669"/>
            <a:ext cx="815163" cy="646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41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9B9DBE2F-7D52-450E-9905-C13BDBEC7599}"/>
              </a:ext>
            </a:extLst>
          </p:cNvPr>
          <p:cNvSpPr/>
          <p:nvPr/>
        </p:nvSpPr>
        <p:spPr>
          <a:xfrm>
            <a:off x="82162" y="54811"/>
            <a:ext cx="915849" cy="903929"/>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FEE9209-2664-427A-9BE2-EE33F887433A}"/>
              </a:ext>
            </a:extLst>
          </p:cNvPr>
          <p:cNvSpPr/>
          <p:nvPr/>
        </p:nvSpPr>
        <p:spPr>
          <a:xfrm>
            <a:off x="1093389" y="106078"/>
            <a:ext cx="3707763" cy="801394"/>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Mây và mưa</a:t>
            </a:r>
            <a:endParaRPr lang="en-US" sz="3996"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9CB8346-2EBC-4EE8-88D5-2A7B80DC74D6}"/>
              </a:ext>
            </a:extLst>
          </p:cNvPr>
          <p:cNvSpPr/>
          <p:nvPr/>
        </p:nvSpPr>
        <p:spPr>
          <a:xfrm>
            <a:off x="67634" y="1052618"/>
            <a:ext cx="12081833" cy="7066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6B3548-4C51-4123-9EC1-6EF98F566331}"/>
              </a:ext>
            </a:extLst>
          </p:cNvPr>
          <p:cNvSpPr txBox="1"/>
          <p:nvPr/>
        </p:nvSpPr>
        <p:spPr>
          <a:xfrm>
            <a:off x="-42532" y="1001350"/>
            <a:ext cx="12081833"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Quá trình hình thành mây và mưa. Cách sử dụng ẩm kế</a:t>
            </a:r>
          </a:p>
        </p:txBody>
      </p:sp>
      <p:sp>
        <p:nvSpPr>
          <p:cNvPr id="3" name="TextBox 2">
            <a:extLst>
              <a:ext uri="{FF2B5EF4-FFF2-40B4-BE49-F238E27FC236}">
                <a16:creationId xmlns:a16="http://schemas.microsoft.com/office/drawing/2014/main" id="{1B52A83C-0766-4621-A5C2-4E6C3C5A4BF7}"/>
              </a:ext>
            </a:extLst>
          </p:cNvPr>
          <p:cNvSpPr txBox="1"/>
          <p:nvPr/>
        </p:nvSpPr>
        <p:spPr>
          <a:xfrm>
            <a:off x="416441" y="2767593"/>
            <a:ext cx="11554047" cy="3970318"/>
          </a:xfrm>
          <a:prstGeom prst="rect">
            <a:avLst/>
          </a:prstGeom>
          <a:noFill/>
        </p:spPr>
        <p:txBody>
          <a:bodyPr wrap="square" rtlCol="0">
            <a:spAutoFit/>
          </a:bodyPr>
          <a:lstStyle/>
          <a:p>
            <a:r>
              <a:rPr lang="en-US" sz="3600">
                <a:solidFill>
                  <a:srgbClr val="002060"/>
                </a:solidFill>
                <a:latin typeface="Arial" panose="020B0604020202020204" pitchFamily="34" charset="0"/>
                <a:cs typeface="Arial" panose="020B0604020202020204" pitchFamily="34" charset="0"/>
              </a:rPr>
              <a:t>Không khí liên tục đ</a:t>
            </a:r>
            <a:r>
              <a:rPr lang="vi-VN" sz="3600">
                <a:solidFill>
                  <a:srgbClr val="002060"/>
                </a:solidFill>
                <a:latin typeface="Arial" panose="020B0604020202020204" pitchFamily="34" charset="0"/>
                <a:cs typeface="Arial" panose="020B0604020202020204" pitchFamily="34" charset="0"/>
              </a:rPr>
              <a:t>ư</a:t>
            </a:r>
            <a:r>
              <a:rPr lang="en-US" sz="3600">
                <a:solidFill>
                  <a:srgbClr val="002060"/>
                </a:solidFill>
                <a:latin typeface="Arial" panose="020B0604020202020204" pitchFamily="34" charset="0"/>
                <a:cs typeface="Arial" panose="020B0604020202020204" pitchFamily="34" charset="0"/>
              </a:rPr>
              <a:t>ợc cung cấp …. do quá trình bốc h</a:t>
            </a:r>
            <a:r>
              <a:rPr lang="vi-VN" sz="3600">
                <a:solidFill>
                  <a:srgbClr val="002060"/>
                </a:solidFill>
                <a:latin typeface="Arial" panose="020B0604020202020204" pitchFamily="34" charset="0"/>
                <a:cs typeface="Arial" panose="020B0604020202020204" pitchFamily="34" charset="0"/>
              </a:rPr>
              <a:t>ơ</a:t>
            </a:r>
            <a:r>
              <a:rPr lang="en-US" sz="3600">
                <a:solidFill>
                  <a:srgbClr val="002060"/>
                </a:solidFill>
                <a:latin typeface="Arial" panose="020B0604020202020204" pitchFamily="34" charset="0"/>
                <a:cs typeface="Arial" panose="020B0604020202020204" pitchFamily="34" charset="0"/>
              </a:rPr>
              <a:t>i từ đại d</a:t>
            </a:r>
            <a:r>
              <a:rPr lang="vi-VN" sz="3600">
                <a:solidFill>
                  <a:srgbClr val="002060"/>
                </a:solidFill>
                <a:latin typeface="Arial" panose="020B0604020202020204" pitchFamily="34" charset="0"/>
                <a:cs typeface="Arial" panose="020B0604020202020204" pitchFamily="34" charset="0"/>
              </a:rPr>
              <a:t>ư</a:t>
            </a:r>
            <a:r>
              <a:rPr lang="en-US" sz="3600">
                <a:solidFill>
                  <a:srgbClr val="002060"/>
                </a:solidFill>
                <a:latin typeface="Arial" panose="020B0604020202020204" pitchFamily="34" charset="0"/>
                <a:cs typeface="Arial" panose="020B0604020202020204" pitchFamily="34" charset="0"/>
              </a:rPr>
              <a:t>ơng và bề mặt đất.  Vì vậy, trong không khí bao giờ cũng chứa một l</a:t>
            </a:r>
            <a:r>
              <a:rPr lang="vi-VN" sz="3600">
                <a:solidFill>
                  <a:srgbClr val="002060"/>
                </a:solidFill>
                <a:latin typeface="Arial" panose="020B0604020202020204" pitchFamily="34" charset="0"/>
                <a:cs typeface="Arial" panose="020B0604020202020204" pitchFamily="34" charset="0"/>
              </a:rPr>
              <a:t>ư</a:t>
            </a:r>
            <a:r>
              <a:rPr lang="en-US" sz="3600">
                <a:solidFill>
                  <a:srgbClr val="002060"/>
                </a:solidFill>
                <a:latin typeface="Arial" panose="020B0604020202020204" pitchFamily="34" charset="0"/>
                <a:cs typeface="Arial" panose="020B0604020202020204" pitchFamily="34" charset="0"/>
              </a:rPr>
              <a:t>ợng… nhất định, tạo nên… không khí.</a:t>
            </a:r>
          </a:p>
          <a:p>
            <a:r>
              <a:rPr lang="en-US" sz="3600">
                <a:solidFill>
                  <a:srgbClr val="002060"/>
                </a:solidFill>
                <a:latin typeface="Arial" panose="020B0604020202020204" pitchFamily="34" charset="0"/>
                <a:cs typeface="Arial" panose="020B0604020202020204" pitchFamily="34" charset="0"/>
              </a:rPr>
              <a:t>Khi không khí đã chứa lượng hơi nước tối đa và không thể chứa thêm được nữa,không khí đã… hơi nước (độ ẩm 100%). Từ đó, hình thành mây, mưa.</a:t>
            </a:r>
          </a:p>
        </p:txBody>
      </p:sp>
      <p:sp>
        <p:nvSpPr>
          <p:cNvPr id="8" name="TextBox 7">
            <a:extLst>
              <a:ext uri="{FF2B5EF4-FFF2-40B4-BE49-F238E27FC236}">
                <a16:creationId xmlns:a16="http://schemas.microsoft.com/office/drawing/2014/main" id="{6A7D60EE-B64B-4B03-87AB-EC378342EEC8}"/>
              </a:ext>
            </a:extLst>
          </p:cNvPr>
          <p:cNvSpPr txBox="1"/>
          <p:nvPr/>
        </p:nvSpPr>
        <p:spPr>
          <a:xfrm>
            <a:off x="7433930" y="2701697"/>
            <a:ext cx="776177"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35AA99DC-EDBD-449D-A3D7-E6BB1CE3DED2}"/>
              </a:ext>
            </a:extLst>
          </p:cNvPr>
          <p:cNvSpPr txBox="1"/>
          <p:nvPr/>
        </p:nvSpPr>
        <p:spPr>
          <a:xfrm>
            <a:off x="6558517" y="3786908"/>
            <a:ext cx="776177"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(2)</a:t>
            </a:r>
          </a:p>
        </p:txBody>
      </p:sp>
      <p:sp>
        <p:nvSpPr>
          <p:cNvPr id="10" name="TextBox 9">
            <a:extLst>
              <a:ext uri="{FF2B5EF4-FFF2-40B4-BE49-F238E27FC236}">
                <a16:creationId xmlns:a16="http://schemas.microsoft.com/office/drawing/2014/main" id="{A738908D-BB7E-4FC3-9612-71CF13F41F31}"/>
              </a:ext>
            </a:extLst>
          </p:cNvPr>
          <p:cNvSpPr txBox="1"/>
          <p:nvPr/>
        </p:nvSpPr>
        <p:spPr>
          <a:xfrm>
            <a:off x="8378456" y="5497031"/>
            <a:ext cx="776177"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(4)</a:t>
            </a:r>
          </a:p>
        </p:txBody>
      </p:sp>
      <p:sp>
        <p:nvSpPr>
          <p:cNvPr id="13" name="Rectangle: Rounded Corners 12">
            <a:extLst>
              <a:ext uri="{FF2B5EF4-FFF2-40B4-BE49-F238E27FC236}">
                <a16:creationId xmlns:a16="http://schemas.microsoft.com/office/drawing/2014/main" id="{46FA452D-035C-46ED-BDC2-5CB2F9238FD7}"/>
              </a:ext>
            </a:extLst>
          </p:cNvPr>
          <p:cNvSpPr/>
          <p:nvPr/>
        </p:nvSpPr>
        <p:spPr>
          <a:xfrm>
            <a:off x="4008474" y="1810503"/>
            <a:ext cx="4369982" cy="794474"/>
          </a:xfrm>
          <a:prstGeom prst="roundRect">
            <a:avLst/>
          </a:prstGeom>
          <a:solidFill>
            <a:srgbClr val="00B05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TRÍ NHỚ SIÊU PHÀM</a:t>
            </a:r>
          </a:p>
        </p:txBody>
      </p:sp>
      <p:sp>
        <p:nvSpPr>
          <p:cNvPr id="14" name="TextBox 13">
            <a:extLst>
              <a:ext uri="{FF2B5EF4-FFF2-40B4-BE49-F238E27FC236}">
                <a16:creationId xmlns:a16="http://schemas.microsoft.com/office/drawing/2014/main" id="{C6788FE8-9B4B-4143-9A64-E0C87946FCF2}"/>
              </a:ext>
            </a:extLst>
          </p:cNvPr>
          <p:cNvSpPr txBox="1"/>
          <p:nvPr/>
        </p:nvSpPr>
        <p:spPr>
          <a:xfrm>
            <a:off x="10992294" y="3849336"/>
            <a:ext cx="776177"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2861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3" grpId="0"/>
      <p:bldP spid="8" grpId="0"/>
      <p:bldP spid="9" grpId="0"/>
      <p:bldP spid="10" grpId="0"/>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1041</Words>
  <Application>Microsoft Office PowerPoint</Application>
  <PresentationFormat>Widescreen</PresentationFormat>
  <Paragraphs>116</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55</cp:revision>
  <dcterms:created xsi:type="dcterms:W3CDTF">2021-07-24T01:16:06Z</dcterms:created>
  <dcterms:modified xsi:type="dcterms:W3CDTF">2025-01-13T07:28:14Z</dcterms:modified>
</cp:coreProperties>
</file>