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0" r:id="rId2"/>
    <p:sldId id="262" r:id="rId3"/>
    <p:sldId id="256" r:id="rId4"/>
    <p:sldId id="264" r:id="rId5"/>
    <p:sldId id="318" r:id="rId6"/>
    <p:sldId id="319" r:id="rId7"/>
    <p:sldId id="320" r:id="rId8"/>
    <p:sldId id="257" r:id="rId9"/>
    <p:sldId id="321" r:id="rId10"/>
    <p:sldId id="265" r:id="rId11"/>
    <p:sldId id="266" r:id="rId12"/>
    <p:sldId id="331" r:id="rId13"/>
    <p:sldId id="326" r:id="rId14"/>
    <p:sldId id="323" r:id="rId15"/>
    <p:sldId id="325" r:id="rId16"/>
    <p:sldId id="327" r:id="rId17"/>
    <p:sldId id="324" r:id="rId18"/>
    <p:sldId id="328" r:id="rId19"/>
    <p:sldId id="329" r:id="rId20"/>
    <p:sldId id="330" r:id="rId21"/>
    <p:sldId id="317"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87166-6D05-4EF4-80E9-63B674863213}" type="datetimeFigureOut">
              <a:rPr lang="en-US" smtClean="0"/>
              <a:pPr/>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C60C6-2C3F-481D-A75B-43B2398F969D}" type="slidenum">
              <a:rPr lang="en-US" smtClean="0"/>
              <a:pPr/>
              <a:t>‹#›</a:t>
            </a:fld>
            <a:endParaRPr lang="en-US"/>
          </a:p>
        </p:txBody>
      </p:sp>
    </p:spTree>
    <p:extLst>
      <p:ext uri="{BB962C8B-B14F-4D97-AF65-F5344CB8AC3E}">
        <p14:creationId xmlns:p14="http://schemas.microsoft.com/office/powerpoint/2010/main" val="786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3C60C6-2C3F-481D-A75B-43B2398F969D}" type="slidenum">
              <a:rPr lang="en-US" smtClean="0"/>
              <a:pPr/>
              <a:t>6</a:t>
            </a:fld>
            <a:endParaRPr lang="en-US"/>
          </a:p>
        </p:txBody>
      </p:sp>
    </p:spTree>
    <p:extLst>
      <p:ext uri="{BB962C8B-B14F-4D97-AF65-F5344CB8AC3E}">
        <p14:creationId xmlns:p14="http://schemas.microsoft.com/office/powerpoint/2010/main" val="198852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Chúng ta cần khai thác và sử dụng khoáng sản nh</a:t>
            </a:r>
            <a:r>
              <a:rPr lang="vi-VN"/>
              <a:t>ư</a:t>
            </a:r>
            <a:r>
              <a:rPr lang="en-US"/>
              <a:t> thế nào? Việc kha</a:t>
            </a:r>
            <a:r>
              <a:rPr lang="vi-VN"/>
              <a:t>I </a:t>
            </a:r>
            <a:r>
              <a:rPr lang="en-US"/>
              <a:t>thác ks ảnh h</a:t>
            </a:r>
            <a:r>
              <a:rPr lang="vi-VN"/>
              <a:t>ư</a:t>
            </a:r>
            <a:r>
              <a:rPr lang="en-US"/>
              <a:t>ởng ntn đến môi tr</a:t>
            </a:r>
            <a:r>
              <a:rPr lang="vi-VN"/>
              <a:t>ư</a:t>
            </a:r>
            <a:r>
              <a:rPr lang="en-US"/>
              <a:t>ờng?</a:t>
            </a:r>
          </a:p>
        </p:txBody>
      </p:sp>
      <p:sp>
        <p:nvSpPr>
          <p:cNvPr id="4" name="Slide Number Placeholder 3"/>
          <p:cNvSpPr>
            <a:spLocks noGrp="1"/>
          </p:cNvSpPr>
          <p:nvPr>
            <p:ph type="sldNum" sz="quarter" idx="5"/>
          </p:nvPr>
        </p:nvSpPr>
        <p:spPr/>
        <p:txBody>
          <a:bodyPr/>
          <a:lstStyle/>
          <a:p>
            <a:fld id="{833C60C6-2C3F-481D-A75B-43B2398F969D}" type="slidenum">
              <a:rPr lang="en-US" smtClean="0"/>
              <a:pPr/>
              <a:t>18</a:t>
            </a:fld>
            <a:endParaRPr lang="en-US"/>
          </a:p>
        </p:txBody>
      </p:sp>
    </p:spTree>
    <p:extLst>
      <p:ext uri="{BB962C8B-B14F-4D97-AF65-F5344CB8AC3E}">
        <p14:creationId xmlns:p14="http://schemas.microsoft.com/office/powerpoint/2010/main" val="349378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pPr/>
              <a:t>21</a:t>
            </a:fld>
            <a:endParaRPr lang="en-US"/>
          </a:p>
        </p:txBody>
      </p:sp>
    </p:spTree>
    <p:extLst>
      <p:ext uri="{BB962C8B-B14F-4D97-AF65-F5344CB8AC3E}">
        <p14:creationId xmlns:p14="http://schemas.microsoft.com/office/powerpoint/2010/main" val="298364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0541-4D6E-4C5A-B402-3EEF74715E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A0BF1D-26E9-4665-9A55-B1EA8D3C71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B752CF-28A2-4607-AD55-F74B6DF0A1E8}"/>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5" name="Footer Placeholder 4">
            <a:extLst>
              <a:ext uri="{FF2B5EF4-FFF2-40B4-BE49-F238E27FC236}">
                <a16:creationId xmlns:a16="http://schemas.microsoft.com/office/drawing/2014/main" id="{2D4CAE0C-A376-458D-B17F-55050281C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27639-552E-4C82-9757-1BD63B5FD01F}"/>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342161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B8FB-8E3A-4E8D-B41E-2C962DF7DC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55B443-5281-4631-933E-AB597D6A39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F9786-C891-4BF7-B20C-8F6204D93DC6}"/>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5" name="Footer Placeholder 4">
            <a:extLst>
              <a:ext uri="{FF2B5EF4-FFF2-40B4-BE49-F238E27FC236}">
                <a16:creationId xmlns:a16="http://schemas.microsoft.com/office/drawing/2014/main" id="{02E16641-16B5-44FF-BDE5-D3E5E0920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4E0C5-6660-4A25-A209-3589F7F6D59C}"/>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398074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33645-9369-438F-B3E0-161789ECF2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A98D17-2371-4A48-B743-8AB087B2BB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6142D-A3A9-4AC2-8E2A-DB635945327E}"/>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5" name="Footer Placeholder 4">
            <a:extLst>
              <a:ext uri="{FF2B5EF4-FFF2-40B4-BE49-F238E27FC236}">
                <a16:creationId xmlns:a16="http://schemas.microsoft.com/office/drawing/2014/main" id="{4848E3E6-B858-4DB1-98F5-A85E06C82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5D35B-B592-46C8-AEE7-A7A35D3F1FE8}"/>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28705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D511-2AC1-4650-B2D8-10A787F85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862999-2261-43A6-B3C3-BF633CFDC7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AFAC5-723C-4D83-ABEC-AA0602098E95}"/>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5" name="Footer Placeholder 4">
            <a:extLst>
              <a:ext uri="{FF2B5EF4-FFF2-40B4-BE49-F238E27FC236}">
                <a16:creationId xmlns:a16="http://schemas.microsoft.com/office/drawing/2014/main" id="{0577A73E-BF69-4430-85D8-2BD8603B2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1D5A8-0109-43DD-A392-A466811EE8A5}"/>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221919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ECC7-93AA-450D-B9CF-CE692E125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E73FC0-39C9-474A-B887-49982F702E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7D51D4-EECD-4AC7-B806-0B382A530B2B}"/>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5" name="Footer Placeholder 4">
            <a:extLst>
              <a:ext uri="{FF2B5EF4-FFF2-40B4-BE49-F238E27FC236}">
                <a16:creationId xmlns:a16="http://schemas.microsoft.com/office/drawing/2014/main" id="{0E473685-6F10-4E73-8A0D-D10A35358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2EDFA-1730-4141-9843-C2987518E28C}"/>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139715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AE1E-34B3-4FAB-9BE8-E2C157B61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FAC217-570F-4F0C-9D0D-EC07CF965A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28C0F2-933F-4702-875A-2B9CA8A33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C78BE3-74B4-43BC-9E06-DC453DAC3F71}"/>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6" name="Footer Placeholder 5">
            <a:extLst>
              <a:ext uri="{FF2B5EF4-FFF2-40B4-BE49-F238E27FC236}">
                <a16:creationId xmlns:a16="http://schemas.microsoft.com/office/drawing/2014/main" id="{4F0FA997-10E1-46D1-9B82-FDAD4D08E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E912C-B228-4094-9877-C7587DB17253}"/>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429168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751C-CC5C-4B13-9395-75F38569E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EA0DEC-7F3B-4F35-AFD2-6421B14A7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D1192-C0AB-4294-BE78-8236A6AF6F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F68C9-C77E-4D71-A689-83EF91429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36D6A3-0BDF-4B43-8B3E-3CFE7499D5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37A44-7BEF-4BD5-ADC4-732AFE59B355}"/>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8" name="Footer Placeholder 7">
            <a:extLst>
              <a:ext uri="{FF2B5EF4-FFF2-40B4-BE49-F238E27FC236}">
                <a16:creationId xmlns:a16="http://schemas.microsoft.com/office/drawing/2014/main" id="{EA7F5AE5-0CAF-4E05-9027-FA260B073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2E573-92DA-438D-9BC6-907B3DE6BB3F}"/>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392732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2DF65-94E3-4CD6-B5C7-356B9A782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78DBF2-CCD3-4974-9FD9-907357420CC8}"/>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4" name="Footer Placeholder 3">
            <a:extLst>
              <a:ext uri="{FF2B5EF4-FFF2-40B4-BE49-F238E27FC236}">
                <a16:creationId xmlns:a16="http://schemas.microsoft.com/office/drawing/2014/main" id="{C24CAF11-D7A2-4282-8321-B10C5FC8FD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AA2532-0EEA-4E2C-9A80-DBB83271E154}"/>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200019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BB5C84-3BA4-48C6-BEDC-48DFA70456DA}"/>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3" name="Footer Placeholder 2">
            <a:extLst>
              <a:ext uri="{FF2B5EF4-FFF2-40B4-BE49-F238E27FC236}">
                <a16:creationId xmlns:a16="http://schemas.microsoft.com/office/drawing/2014/main" id="{3EB8C117-2688-420D-A30B-8D7FA6B41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0404BD-C457-4F9C-9059-DA60365106E1}"/>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27417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01E5-54CB-4FB2-A2C9-CA492F4B2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C56E8B-7A8B-491B-95EE-D7B7D674A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54DA31-C11A-4824-9C33-24911949C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43DB59-9215-483B-9EAE-FDC8A04ED93F}"/>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6" name="Footer Placeholder 5">
            <a:extLst>
              <a:ext uri="{FF2B5EF4-FFF2-40B4-BE49-F238E27FC236}">
                <a16:creationId xmlns:a16="http://schemas.microsoft.com/office/drawing/2014/main" id="{00CADC00-1309-4472-9531-B97E0DDCF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0887B1-8CEF-4C1E-AED8-179E2B664F3E}"/>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1462640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74A65-1BFB-4912-846E-4BBB4A210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AD8E8C-3AE8-474B-8A59-2C5DDB22E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9F38AF-41EF-4258-B6F4-B40511ADB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D39222-3603-40E9-B1C0-2872FD51C06A}"/>
              </a:ext>
            </a:extLst>
          </p:cNvPr>
          <p:cNvSpPr>
            <a:spLocks noGrp="1"/>
          </p:cNvSpPr>
          <p:nvPr>
            <p:ph type="dt" sz="half" idx="10"/>
          </p:nvPr>
        </p:nvSpPr>
        <p:spPr/>
        <p:txBody>
          <a:bodyPr/>
          <a:lstStyle/>
          <a:p>
            <a:fld id="{8680CD5B-9F43-4BE5-88BB-80C7560A4936}" type="datetimeFigureOut">
              <a:rPr lang="en-US" smtClean="0"/>
              <a:pPr/>
              <a:t>1/13/2025</a:t>
            </a:fld>
            <a:endParaRPr lang="en-US"/>
          </a:p>
        </p:txBody>
      </p:sp>
      <p:sp>
        <p:nvSpPr>
          <p:cNvPr id="6" name="Footer Placeholder 5">
            <a:extLst>
              <a:ext uri="{FF2B5EF4-FFF2-40B4-BE49-F238E27FC236}">
                <a16:creationId xmlns:a16="http://schemas.microsoft.com/office/drawing/2014/main" id="{C9C75D77-1A83-4F2E-A858-2280BA0E2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A6E72-2B41-4DC6-9978-6F994D3C2F75}"/>
              </a:ext>
            </a:extLst>
          </p:cNvPr>
          <p:cNvSpPr>
            <a:spLocks noGrp="1"/>
          </p:cNvSpPr>
          <p:nvPr>
            <p:ph type="sldNum" sz="quarter" idx="12"/>
          </p:nvPr>
        </p:nvSpPr>
        <p:spPr/>
        <p:txBody>
          <a:bodyPr/>
          <a:lstStyle/>
          <a:p>
            <a:fld id="{80685E9C-C9A3-40E9-8077-EF26318094EB}" type="slidenum">
              <a:rPr lang="en-US" smtClean="0"/>
              <a:pPr/>
              <a:t>‹#›</a:t>
            </a:fld>
            <a:endParaRPr lang="en-US"/>
          </a:p>
        </p:txBody>
      </p:sp>
    </p:spTree>
    <p:extLst>
      <p:ext uri="{BB962C8B-B14F-4D97-AF65-F5344CB8AC3E}">
        <p14:creationId xmlns:p14="http://schemas.microsoft.com/office/powerpoint/2010/main" val="385800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155C6-D395-44A1-B94E-98553A761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466A9B-2B12-40E1-9636-EE2F7C91BD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D51C2-170C-4D43-99F9-077A2C6676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0CD5B-9F43-4BE5-88BB-80C7560A4936}" type="datetimeFigureOut">
              <a:rPr lang="en-US" smtClean="0"/>
              <a:pPr/>
              <a:t>1/13/2025</a:t>
            </a:fld>
            <a:endParaRPr lang="en-US"/>
          </a:p>
        </p:txBody>
      </p:sp>
      <p:sp>
        <p:nvSpPr>
          <p:cNvPr id="5" name="Footer Placeholder 4">
            <a:extLst>
              <a:ext uri="{FF2B5EF4-FFF2-40B4-BE49-F238E27FC236}">
                <a16:creationId xmlns:a16="http://schemas.microsoft.com/office/drawing/2014/main" id="{04D16F96-7DF7-4E63-ABD8-3095F9929B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6D8E7E-6F18-40AE-BA71-2862956B0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85E9C-C9A3-40E9-8077-EF26318094EB}" type="slidenum">
              <a:rPr lang="en-US" smtClean="0"/>
              <a:pPr/>
              <a:t>‹#›</a:t>
            </a:fld>
            <a:endParaRPr lang="en-US"/>
          </a:p>
        </p:txBody>
      </p:sp>
    </p:spTree>
    <p:extLst>
      <p:ext uri="{BB962C8B-B14F-4D97-AF65-F5344CB8AC3E}">
        <p14:creationId xmlns:p14="http://schemas.microsoft.com/office/powerpoint/2010/main" val="156672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606712" y="157969"/>
            <a:ext cx="8546806" cy="1445267"/>
          </a:xfrm>
          <a:prstGeom prst="rect">
            <a:avLst/>
          </a:prstGeom>
          <a:noFill/>
        </p:spPr>
        <p:txBody>
          <a:bodyPr wrap="square" rtlCol="0">
            <a:spAutoFit/>
          </a:bodyPr>
          <a:lstStyle/>
          <a:p>
            <a:pPr algn="ctr"/>
            <a:r>
              <a:rPr lang="vi-VN" sz="4396" b="1">
                <a:solidFill>
                  <a:srgbClr val="00B050"/>
                </a:solidFill>
                <a:latin typeface="Arial" panose="020B0604020202020204" pitchFamily="34" charset="0"/>
                <a:cs typeface="Arial" panose="020B0604020202020204" pitchFamily="34" charset="0"/>
              </a:rPr>
              <a:t>CÁC DẠNG ĐỊA HÌNH CHÍNH</a:t>
            </a:r>
          </a:p>
          <a:p>
            <a:pPr algn="ctr"/>
            <a:r>
              <a:rPr lang="vi-VN" sz="4396" b="1">
                <a:solidFill>
                  <a:srgbClr val="00B050"/>
                </a:solidFill>
                <a:latin typeface="Arial" panose="020B0604020202020204" pitchFamily="34" charset="0"/>
                <a:cs typeface="Arial" panose="020B0604020202020204" pitchFamily="34" charset="0"/>
              </a:rPr>
              <a:t>TRÊN TRÁI ĐẤT. KHOÁNG SẢN</a:t>
            </a:r>
            <a:endParaRPr lang="en-US" sz="4396" b="1">
              <a:solidFill>
                <a:srgbClr val="00B050"/>
              </a:solidFill>
              <a:latin typeface="Arial" panose="020B0604020202020204" pitchFamily="34" charset="0"/>
              <a:cs typeface="Arial" panose="020B0604020202020204" pitchFamily="34" charset="0"/>
            </a:endParaRP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168993" y="124904"/>
            <a:ext cx="3541616" cy="1425991"/>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6"/>
          </a:p>
        </p:txBody>
      </p:sp>
      <p:sp>
        <p:nvSpPr>
          <p:cNvPr id="9" name="TextBox 8">
            <a:extLst>
              <a:ext uri="{FF2B5EF4-FFF2-40B4-BE49-F238E27FC236}">
                <a16:creationId xmlns:a16="http://schemas.microsoft.com/office/drawing/2014/main" id="{9126C170-07C4-489B-BB56-D4E29A286BFB}"/>
              </a:ext>
            </a:extLst>
          </p:cNvPr>
          <p:cNvSpPr txBox="1"/>
          <p:nvPr/>
        </p:nvSpPr>
        <p:spPr>
          <a:xfrm>
            <a:off x="492868" y="253666"/>
            <a:ext cx="3217741" cy="1014765"/>
          </a:xfrm>
          <a:prstGeom prst="rect">
            <a:avLst/>
          </a:prstGeom>
          <a:noFill/>
        </p:spPr>
        <p:txBody>
          <a:bodyPr wrap="square" rtlCol="0">
            <a:spAutoFit/>
          </a:bodyPr>
          <a:lstStyle/>
          <a:p>
            <a:r>
              <a:rPr lang="en-US" sz="5994" b="1">
                <a:solidFill>
                  <a:schemeClr val="bg1"/>
                </a:solidFill>
                <a:latin typeface="Arial" panose="020B0604020202020204" pitchFamily="34" charset="0"/>
                <a:cs typeface="Arial" panose="020B0604020202020204" pitchFamily="34" charset="0"/>
              </a:rPr>
              <a:t>BÀI 1</a:t>
            </a:r>
            <a:r>
              <a:rPr lang="vi-VN" sz="5994" b="1">
                <a:solidFill>
                  <a:schemeClr val="bg1"/>
                </a:solidFill>
                <a:latin typeface="Arial" panose="020B0604020202020204" pitchFamily="34" charset="0"/>
                <a:cs typeface="Arial" panose="020B0604020202020204" pitchFamily="34" charset="0"/>
              </a:rPr>
              <a:t>3</a:t>
            </a:r>
            <a:endParaRPr lang="en-US" sz="5994" b="1">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3324EAF-1EB7-47F9-8E62-AB3A64941C23}"/>
              </a:ext>
            </a:extLst>
          </p:cNvPr>
          <p:cNvPicPr>
            <a:picLocks noChangeAspect="1"/>
          </p:cNvPicPr>
          <p:nvPr/>
        </p:nvPicPr>
        <p:blipFill rotWithShape="1">
          <a:blip r:embed="rId2"/>
          <a:srcRect l="42667" t="34815" r="26500" b="35815"/>
          <a:stretch/>
        </p:blipFill>
        <p:spPr>
          <a:xfrm>
            <a:off x="724627" y="1646592"/>
            <a:ext cx="5076733" cy="2627696"/>
          </a:xfrm>
          <a:prstGeom prst="rect">
            <a:avLst/>
          </a:prstGeom>
        </p:spPr>
      </p:pic>
      <p:pic>
        <p:nvPicPr>
          <p:cNvPr id="14" name="Picture 13">
            <a:extLst>
              <a:ext uri="{FF2B5EF4-FFF2-40B4-BE49-F238E27FC236}">
                <a16:creationId xmlns:a16="http://schemas.microsoft.com/office/drawing/2014/main" id="{FBABC032-C0BD-42C9-B59A-05C8D5918480}"/>
              </a:ext>
            </a:extLst>
          </p:cNvPr>
          <p:cNvPicPr>
            <a:picLocks noChangeAspect="1"/>
          </p:cNvPicPr>
          <p:nvPr/>
        </p:nvPicPr>
        <p:blipFill rotWithShape="1">
          <a:blip r:embed="rId3"/>
          <a:srcRect l="27167" t="36296" r="41500" b="29704"/>
          <a:stretch/>
        </p:blipFill>
        <p:spPr>
          <a:xfrm>
            <a:off x="724627" y="4274288"/>
            <a:ext cx="5076734" cy="2685314"/>
          </a:xfrm>
          <a:prstGeom prst="rect">
            <a:avLst/>
          </a:prstGeom>
        </p:spPr>
      </p:pic>
      <p:pic>
        <p:nvPicPr>
          <p:cNvPr id="15" name="Picture 14">
            <a:extLst>
              <a:ext uri="{FF2B5EF4-FFF2-40B4-BE49-F238E27FC236}">
                <a16:creationId xmlns:a16="http://schemas.microsoft.com/office/drawing/2014/main" id="{7CC63509-0F41-4835-8692-B2B64CDEBC61}"/>
              </a:ext>
            </a:extLst>
          </p:cNvPr>
          <p:cNvPicPr>
            <a:picLocks noChangeAspect="1"/>
          </p:cNvPicPr>
          <p:nvPr/>
        </p:nvPicPr>
        <p:blipFill rotWithShape="1">
          <a:blip r:embed="rId4"/>
          <a:srcRect l="43082" t="25892" r="27180" b="46622"/>
          <a:stretch/>
        </p:blipFill>
        <p:spPr>
          <a:xfrm>
            <a:off x="6156961" y="1646591"/>
            <a:ext cx="5340646" cy="2459187"/>
          </a:xfrm>
          <a:prstGeom prst="rect">
            <a:avLst/>
          </a:prstGeom>
        </p:spPr>
      </p:pic>
      <p:pic>
        <p:nvPicPr>
          <p:cNvPr id="16" name="Picture 15">
            <a:extLst>
              <a:ext uri="{FF2B5EF4-FFF2-40B4-BE49-F238E27FC236}">
                <a16:creationId xmlns:a16="http://schemas.microsoft.com/office/drawing/2014/main" id="{2C7C4268-98A0-490A-9BCE-7968CE555237}"/>
              </a:ext>
            </a:extLst>
          </p:cNvPr>
          <p:cNvPicPr>
            <a:picLocks noChangeAspect="1"/>
          </p:cNvPicPr>
          <p:nvPr/>
        </p:nvPicPr>
        <p:blipFill rotWithShape="1">
          <a:blip r:embed="rId5"/>
          <a:srcRect l="27384" t="39846" r="41744" b="29672"/>
          <a:stretch/>
        </p:blipFill>
        <p:spPr>
          <a:xfrm>
            <a:off x="6156961" y="4032732"/>
            <a:ext cx="5482887" cy="2959936"/>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B665C399-6994-4919-ADDB-872966ACFA45}"/>
              </a:ext>
            </a:extLst>
          </p:cNvPr>
          <p:cNvSpPr/>
          <p:nvPr/>
        </p:nvSpPr>
        <p:spPr>
          <a:xfrm>
            <a:off x="71831" y="43501"/>
            <a:ext cx="1005017" cy="991936"/>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BE27955-9C4A-4C8A-A767-E65AE4623808}"/>
              </a:ext>
            </a:extLst>
          </p:cNvPr>
          <p:cNvSpPr/>
          <p:nvPr/>
        </p:nvSpPr>
        <p:spPr>
          <a:xfrm>
            <a:off x="1181320" y="117932"/>
            <a:ext cx="3815979" cy="79238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A79CA08-1603-40D5-88CB-9DA2E0D3B53F}"/>
              </a:ext>
            </a:extLst>
          </p:cNvPr>
          <p:cNvGrpSpPr/>
          <p:nvPr/>
        </p:nvGrpSpPr>
        <p:grpSpPr>
          <a:xfrm>
            <a:off x="3958284" y="1035437"/>
            <a:ext cx="6011981" cy="4557851"/>
            <a:chOff x="3089309" y="1672040"/>
            <a:chExt cx="7128580" cy="4215887"/>
          </a:xfrm>
        </p:grpSpPr>
        <p:sp>
          <p:nvSpPr>
            <p:cNvPr id="5" name="Cloud 4">
              <a:extLst>
                <a:ext uri="{FF2B5EF4-FFF2-40B4-BE49-F238E27FC236}">
                  <a16:creationId xmlns:a16="http://schemas.microsoft.com/office/drawing/2014/main" id="{128A0CF2-6EBD-46F8-9FC7-4A244A532AC4}"/>
                </a:ext>
              </a:extLst>
            </p:cNvPr>
            <p:cNvSpPr/>
            <p:nvPr/>
          </p:nvSpPr>
          <p:spPr>
            <a:xfrm>
              <a:off x="3089309" y="1672040"/>
              <a:ext cx="7128580" cy="4215887"/>
            </a:xfrm>
            <a:prstGeom prst="cloud">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3687B8-3356-41D3-8DF2-C22EA25FF501}"/>
                </a:ext>
              </a:extLst>
            </p:cNvPr>
            <p:cNvSpPr txBox="1"/>
            <p:nvPr/>
          </p:nvSpPr>
          <p:spPr>
            <a:xfrm>
              <a:off x="3089309" y="3013501"/>
              <a:ext cx="6911163" cy="1495313"/>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Khoáng sản</a:t>
              </a:r>
            </a:p>
            <a:p>
              <a:pPr algn="ctr"/>
              <a:r>
                <a:rPr lang="en-US" sz="4800" b="1">
                  <a:solidFill>
                    <a:srgbClr val="FF0000"/>
                  </a:solidFill>
                  <a:latin typeface="Arial" panose="020B0604020202020204" pitchFamily="34" charset="0"/>
                  <a:cs typeface="Arial" panose="020B0604020202020204" pitchFamily="34" charset="0"/>
                </a:rPr>
                <a:t> là gì?</a:t>
              </a:r>
            </a:p>
          </p:txBody>
        </p:sp>
      </p:grpSp>
      <p:sp>
        <p:nvSpPr>
          <p:cNvPr id="7" name="Google Shape;147;p19">
            <a:extLst>
              <a:ext uri="{FF2B5EF4-FFF2-40B4-BE49-F238E27FC236}">
                <a16:creationId xmlns:a16="http://schemas.microsoft.com/office/drawing/2014/main" id="{D9DA27AC-3DFB-4C4F-9CED-3C927355965E}"/>
              </a:ext>
            </a:extLst>
          </p:cNvPr>
          <p:cNvSpPr txBox="1"/>
          <p:nvPr/>
        </p:nvSpPr>
        <p:spPr>
          <a:xfrm>
            <a:off x="489460" y="1530192"/>
            <a:ext cx="11702540" cy="830400"/>
          </a:xfrm>
          <a:prstGeom prst="rect">
            <a:avLst/>
          </a:prstGeom>
          <a:noFill/>
          <a:ln>
            <a:noFill/>
          </a:ln>
        </p:spPr>
        <p:txBody>
          <a:bodyPr spcFirstLastPara="1" wrap="square" lIns="91425" tIns="45700" rIns="91425" bIns="45700" anchor="t" anchorCtr="0">
            <a:noAutofit/>
          </a:bodyPr>
          <a:lstStyle/>
          <a:p>
            <a:r>
              <a:rPr lang="en-US" sz="6000">
                <a:solidFill>
                  <a:srgbClr val="0070C0"/>
                </a:solidFill>
                <a:latin typeface="Arial" panose="020B0604020202020204" pitchFamily="34" charset="0"/>
                <a:cs typeface="Arial" panose="020B0604020202020204" pitchFamily="34" charset="0"/>
              </a:rPr>
              <a:t>- Khoáng sản là những khoáng vật và khoáng chất có ích trong tự nhiên nằm trong vỏ Trái Đất mà con người có thể khai thác và sử dụng trong sản xuất và đời sống.</a:t>
            </a:r>
          </a:p>
          <a:p>
            <a:r>
              <a:rPr lang="vi-VN" sz="6000" b="1">
                <a:solidFill>
                  <a:srgbClr val="0070C0"/>
                </a:solidFill>
              </a:rPr>
              <a:t> </a:t>
            </a:r>
            <a:endParaRPr lang="en-US" sz="6000">
              <a:solidFill>
                <a:srgbClr val="0070C0"/>
              </a:solidFill>
            </a:endParaRPr>
          </a:p>
          <a:p>
            <a:endParaRPr lang="en-US" sz="4400">
              <a:solidFill>
                <a:srgbClr val="0070C0"/>
              </a:solidFill>
              <a:latin typeface="Arial" panose="020B0604020202020204" pitchFamily="34" charset="0"/>
              <a:ea typeface="Calibri" panose="020F0502020204030204" pitchFamily="34" charset="0"/>
              <a:cs typeface="Arial" panose="020B0604020202020204" pitchFamily="34" charset="0"/>
            </a:endParaRPr>
          </a:p>
          <a:p>
            <a:endParaRPr lang="en-US" sz="4400">
              <a:solidFill>
                <a:schemeClr val="accent5">
                  <a:lumMod val="75000"/>
                </a:schemeClr>
              </a:solidFill>
              <a:latin typeface="Arial" panose="020B0604020202020204" pitchFamily="34" charset="0"/>
              <a:cs typeface="Arial" panose="020B0604020202020204" pitchFamily="34" charset="0"/>
            </a:endParaRPr>
          </a:p>
        </p:txBody>
      </p:sp>
      <p:pic>
        <p:nvPicPr>
          <p:cNvPr id="8" name="Picture 11" descr="book9">
            <a:extLst>
              <a:ext uri="{FF2B5EF4-FFF2-40B4-BE49-F238E27FC236}">
                <a16:creationId xmlns:a16="http://schemas.microsoft.com/office/drawing/2014/main" id="{243D3537-7EA7-4391-BE8E-8B7DD36ACB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467" y="1243360"/>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93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a:extLst>
              <a:ext uri="{FF2B5EF4-FFF2-40B4-BE49-F238E27FC236}">
                <a16:creationId xmlns:a16="http://schemas.microsoft.com/office/drawing/2014/main" id="{B665C399-6994-4919-ADDB-872966ACFA45}"/>
              </a:ext>
            </a:extLst>
          </p:cNvPr>
          <p:cNvSpPr/>
          <p:nvPr/>
        </p:nvSpPr>
        <p:spPr>
          <a:xfrm>
            <a:off x="71831" y="43501"/>
            <a:ext cx="1005017" cy="991936"/>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9BE27955-9C4A-4C8A-A767-E65AE4623808}"/>
              </a:ext>
            </a:extLst>
          </p:cNvPr>
          <p:cNvSpPr/>
          <p:nvPr/>
        </p:nvSpPr>
        <p:spPr>
          <a:xfrm>
            <a:off x="1181320" y="117932"/>
            <a:ext cx="3815979" cy="79238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E68FA8FF-8EE7-4883-A9C1-3F1860EA710F}"/>
              </a:ext>
            </a:extLst>
          </p:cNvPr>
          <p:cNvSpPr/>
          <p:nvPr/>
        </p:nvSpPr>
        <p:spPr>
          <a:xfrm>
            <a:off x="3817214" y="1478331"/>
            <a:ext cx="6214025" cy="2467778"/>
          </a:xfrm>
          <a:prstGeom prst="wedgeRoundRectCallout">
            <a:avLst>
              <a:gd name="adj1" fmla="val -51122"/>
              <a:gd name="adj2" fmla="val 97093"/>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Khoáng sản đ</a:t>
            </a:r>
            <a:r>
              <a:rPr lang="vi-VN" sz="4400">
                <a:solidFill>
                  <a:srgbClr val="FF0000"/>
                </a:solidFill>
                <a:latin typeface="Arial" panose="020B0604020202020204" pitchFamily="34" charset="0"/>
                <a:cs typeface="Arial" panose="020B0604020202020204" pitchFamily="34" charset="0"/>
              </a:rPr>
              <a:t>ư</a:t>
            </a:r>
            <a:r>
              <a:rPr lang="en-US" sz="4400">
                <a:solidFill>
                  <a:srgbClr val="FF0000"/>
                </a:solidFill>
                <a:latin typeface="Arial" panose="020B0604020202020204" pitchFamily="34" charset="0"/>
                <a:cs typeface="Arial" panose="020B0604020202020204" pitchFamily="34" charset="0"/>
              </a:rPr>
              <a:t>ợc phân loại nh</a:t>
            </a:r>
            <a:r>
              <a:rPr lang="vi-VN" sz="4400">
                <a:solidFill>
                  <a:srgbClr val="FF0000"/>
                </a:solidFill>
                <a:latin typeface="Arial" panose="020B0604020202020204" pitchFamily="34" charset="0"/>
                <a:cs typeface="Arial" panose="020B0604020202020204" pitchFamily="34" charset="0"/>
              </a:rPr>
              <a:t>ư</a:t>
            </a:r>
            <a:r>
              <a:rPr lang="en-US" sz="4400">
                <a:solidFill>
                  <a:srgbClr val="FF0000"/>
                </a:solidFill>
                <a:latin typeface="Arial" panose="020B0604020202020204" pitchFamily="34" charset="0"/>
                <a:cs typeface="Arial" panose="020B0604020202020204" pitchFamily="34" charset="0"/>
              </a:rPr>
              <a:t> thế nào?</a:t>
            </a:r>
          </a:p>
        </p:txBody>
      </p:sp>
      <p:sp>
        <p:nvSpPr>
          <p:cNvPr id="8" name="TextBox 7">
            <a:extLst>
              <a:ext uri="{FF2B5EF4-FFF2-40B4-BE49-F238E27FC236}">
                <a16:creationId xmlns:a16="http://schemas.microsoft.com/office/drawing/2014/main" id="{4DCBC8A3-7649-4273-986D-94BE1C9DECE2}"/>
              </a:ext>
            </a:extLst>
          </p:cNvPr>
          <p:cNvSpPr txBox="1"/>
          <p:nvPr/>
        </p:nvSpPr>
        <p:spPr>
          <a:xfrm>
            <a:off x="4488711" y="5795332"/>
            <a:ext cx="854149" cy="923330"/>
          </a:xfrm>
          <a:prstGeom prst="rect">
            <a:avLst/>
          </a:prstGeom>
          <a:noFill/>
        </p:spPr>
        <p:txBody>
          <a:bodyPr wrap="square" rtlCol="0">
            <a:spAutoFit/>
          </a:bodyPr>
          <a:lstStyle/>
          <a:p>
            <a:r>
              <a:rPr lang="en-US" sz="5400" b="1">
                <a:solidFill>
                  <a:schemeClr val="bg1"/>
                </a:solidFill>
              </a:rPr>
              <a:t>3</a:t>
            </a:r>
          </a:p>
        </p:txBody>
      </p:sp>
      <p:sp>
        <p:nvSpPr>
          <p:cNvPr id="9" name="Oval 8">
            <a:extLst>
              <a:ext uri="{FF2B5EF4-FFF2-40B4-BE49-F238E27FC236}">
                <a16:creationId xmlns:a16="http://schemas.microsoft.com/office/drawing/2014/main" id="{EDB2856A-4D15-4C19-A135-F609B7CA5B34}"/>
              </a:ext>
            </a:extLst>
          </p:cNvPr>
          <p:cNvSpPr/>
          <p:nvPr/>
        </p:nvSpPr>
        <p:spPr>
          <a:xfrm>
            <a:off x="-673006" y="1603447"/>
            <a:ext cx="4481444" cy="45521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a:t>
            </a:r>
            <a:r>
              <a:rPr lang="en-US" sz="5400" b="1">
                <a:latin typeface="Arial" pitchFamily="34" charset="0"/>
                <a:cs typeface="Arial" pitchFamily="34" charset="0"/>
              </a:rPr>
              <a:t>Khoáng sản</a:t>
            </a:r>
          </a:p>
        </p:txBody>
      </p:sp>
      <p:sp>
        <p:nvSpPr>
          <p:cNvPr id="17" name="Block Arc 16">
            <a:extLst>
              <a:ext uri="{FF2B5EF4-FFF2-40B4-BE49-F238E27FC236}">
                <a16:creationId xmlns:a16="http://schemas.microsoft.com/office/drawing/2014/main" id="{D7639253-63C7-4CCB-8BE2-557D20647C44}"/>
              </a:ext>
            </a:extLst>
          </p:cNvPr>
          <p:cNvSpPr/>
          <p:nvPr/>
        </p:nvSpPr>
        <p:spPr>
          <a:xfrm>
            <a:off x="-3047449" y="407780"/>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5">
            <a:extLst>
              <a:ext uri="{FF2B5EF4-FFF2-40B4-BE49-F238E27FC236}">
                <a16:creationId xmlns:a16="http://schemas.microsoft.com/office/drawing/2014/main" id="{72379ADA-1611-4B62-AA0B-11E546135EEA}"/>
              </a:ext>
            </a:extLst>
          </p:cNvPr>
          <p:cNvSpPr/>
          <p:nvPr/>
        </p:nvSpPr>
        <p:spPr>
          <a:xfrm>
            <a:off x="3825274" y="1888856"/>
            <a:ext cx="3917325"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Năng lượng</a:t>
            </a:r>
          </a:p>
        </p:txBody>
      </p:sp>
      <p:sp>
        <p:nvSpPr>
          <p:cNvPr id="19" name="Oval 18">
            <a:extLst>
              <a:ext uri="{FF2B5EF4-FFF2-40B4-BE49-F238E27FC236}">
                <a16:creationId xmlns:a16="http://schemas.microsoft.com/office/drawing/2014/main" id="{ADEDA65C-F24D-4FE0-B0D5-251CB540095E}"/>
              </a:ext>
            </a:extLst>
          </p:cNvPr>
          <p:cNvSpPr/>
          <p:nvPr/>
        </p:nvSpPr>
        <p:spPr>
          <a:xfrm>
            <a:off x="3148567" y="1753389"/>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20" name="Freeform 7">
            <a:extLst>
              <a:ext uri="{FF2B5EF4-FFF2-40B4-BE49-F238E27FC236}">
                <a16:creationId xmlns:a16="http://schemas.microsoft.com/office/drawing/2014/main" id="{E2BED789-758A-4DF5-981A-120D40AC6FD0}"/>
              </a:ext>
            </a:extLst>
          </p:cNvPr>
          <p:cNvSpPr/>
          <p:nvPr/>
        </p:nvSpPr>
        <p:spPr>
          <a:xfrm>
            <a:off x="4218847" y="3514455"/>
            <a:ext cx="3523752"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7030A0"/>
                </a:solidFill>
                <a:latin typeface="Arial" pitchFamily="34" charset="0"/>
                <a:cs typeface="Arial" pitchFamily="34" charset="0"/>
              </a:rPr>
              <a:t>Kim loại</a:t>
            </a:r>
          </a:p>
        </p:txBody>
      </p:sp>
      <p:sp>
        <p:nvSpPr>
          <p:cNvPr id="21" name="Oval 20">
            <a:extLst>
              <a:ext uri="{FF2B5EF4-FFF2-40B4-BE49-F238E27FC236}">
                <a16:creationId xmlns:a16="http://schemas.microsoft.com/office/drawing/2014/main" id="{6AC661A1-FEFE-4EC9-B4BC-08D70535ADCF}"/>
              </a:ext>
            </a:extLst>
          </p:cNvPr>
          <p:cNvSpPr/>
          <p:nvPr/>
        </p:nvSpPr>
        <p:spPr>
          <a:xfrm>
            <a:off x="3542140" y="3378987"/>
            <a:ext cx="1353413" cy="1354666"/>
          </a:xfrm>
          <a:prstGeom prst="ellipse">
            <a:avLst/>
          </a:prstGeom>
          <a:solidFill>
            <a:srgbClr val="7030A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22" name="Freeform 9">
            <a:extLst>
              <a:ext uri="{FF2B5EF4-FFF2-40B4-BE49-F238E27FC236}">
                <a16:creationId xmlns:a16="http://schemas.microsoft.com/office/drawing/2014/main" id="{DD178235-1F74-40C5-BE5D-EFEB5DCDAC28}"/>
              </a:ext>
            </a:extLst>
          </p:cNvPr>
          <p:cNvSpPr/>
          <p:nvPr/>
        </p:nvSpPr>
        <p:spPr>
          <a:xfrm>
            <a:off x="3825274" y="5275519"/>
            <a:ext cx="3917325" cy="923330"/>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Phi kim loại</a:t>
            </a:r>
          </a:p>
        </p:txBody>
      </p:sp>
      <p:sp>
        <p:nvSpPr>
          <p:cNvPr id="23" name="Oval 22">
            <a:extLst>
              <a:ext uri="{FF2B5EF4-FFF2-40B4-BE49-F238E27FC236}">
                <a16:creationId xmlns:a16="http://schemas.microsoft.com/office/drawing/2014/main" id="{149CC41F-A1E1-4676-B4E1-0BF20D79CA49}"/>
              </a:ext>
            </a:extLst>
          </p:cNvPr>
          <p:cNvSpPr/>
          <p:nvPr/>
        </p:nvSpPr>
        <p:spPr>
          <a:xfrm>
            <a:off x="3148567" y="5004588"/>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grpSp>
        <p:nvGrpSpPr>
          <p:cNvPr id="29" name="Group 28">
            <a:extLst>
              <a:ext uri="{FF2B5EF4-FFF2-40B4-BE49-F238E27FC236}">
                <a16:creationId xmlns:a16="http://schemas.microsoft.com/office/drawing/2014/main" id="{8F21F362-8F76-4277-BC32-7B2F7E17CBD9}"/>
              </a:ext>
            </a:extLst>
          </p:cNvPr>
          <p:cNvGrpSpPr/>
          <p:nvPr/>
        </p:nvGrpSpPr>
        <p:grpSpPr>
          <a:xfrm>
            <a:off x="7949234" y="1248363"/>
            <a:ext cx="2063155" cy="1743416"/>
            <a:chOff x="8225684" y="1737467"/>
            <a:chExt cx="2063155" cy="1743416"/>
          </a:xfrm>
        </p:grpSpPr>
        <p:pic>
          <p:nvPicPr>
            <p:cNvPr id="25" name="Picture 24" descr="A picture containing text, umbrella, accessory, businesscard&#10;&#10;Description automatically generated">
              <a:extLst>
                <a:ext uri="{FF2B5EF4-FFF2-40B4-BE49-F238E27FC236}">
                  <a16:creationId xmlns:a16="http://schemas.microsoft.com/office/drawing/2014/main" id="{6D4DAB20-EDA2-4F10-BCD3-446E849116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77" t="17224" r="6186" b="26591"/>
            <a:stretch/>
          </p:blipFill>
          <p:spPr>
            <a:xfrm>
              <a:off x="8225684" y="1737467"/>
              <a:ext cx="2063155" cy="1435061"/>
            </a:xfrm>
            <a:prstGeom prst="rect">
              <a:avLst/>
            </a:prstGeom>
          </p:spPr>
        </p:pic>
        <p:sp>
          <p:nvSpPr>
            <p:cNvPr id="28" name="TextBox 27">
              <a:extLst>
                <a:ext uri="{FF2B5EF4-FFF2-40B4-BE49-F238E27FC236}">
                  <a16:creationId xmlns:a16="http://schemas.microsoft.com/office/drawing/2014/main" id="{DC28A43F-E7FF-4C75-BF56-1FBAA5D54F06}"/>
                </a:ext>
              </a:extLst>
            </p:cNvPr>
            <p:cNvSpPr txBox="1"/>
            <p:nvPr/>
          </p:nvSpPr>
          <p:spPr>
            <a:xfrm>
              <a:off x="8355299" y="3111551"/>
              <a:ext cx="1851957" cy="369332"/>
            </a:xfrm>
            <a:prstGeom prst="rect">
              <a:avLst/>
            </a:prstGeom>
            <a:noFill/>
          </p:spPr>
          <p:txBody>
            <a:bodyPr wrap="square" rtlCol="0">
              <a:spAutoFit/>
            </a:bodyPr>
            <a:lstStyle/>
            <a:p>
              <a:pPr algn="ctr"/>
              <a:r>
                <a:rPr lang="en-US" b="1">
                  <a:solidFill>
                    <a:srgbClr val="00B050"/>
                  </a:solidFill>
                  <a:latin typeface="Arial" panose="020B0604020202020204" pitchFamily="34" charset="0"/>
                  <a:cs typeface="Arial" panose="020B0604020202020204" pitchFamily="34" charset="0"/>
                </a:rPr>
                <a:t>Than đá</a:t>
              </a:r>
            </a:p>
          </p:txBody>
        </p:sp>
      </p:grpSp>
      <p:grpSp>
        <p:nvGrpSpPr>
          <p:cNvPr id="31" name="Group 30">
            <a:extLst>
              <a:ext uri="{FF2B5EF4-FFF2-40B4-BE49-F238E27FC236}">
                <a16:creationId xmlns:a16="http://schemas.microsoft.com/office/drawing/2014/main" id="{BE69A9BD-7A5B-4A02-B16B-7E99362EEBA3}"/>
              </a:ext>
            </a:extLst>
          </p:cNvPr>
          <p:cNvGrpSpPr/>
          <p:nvPr/>
        </p:nvGrpSpPr>
        <p:grpSpPr>
          <a:xfrm>
            <a:off x="7855560" y="3338868"/>
            <a:ext cx="2350108" cy="1522325"/>
            <a:chOff x="8355299" y="3445195"/>
            <a:chExt cx="2350108" cy="1522325"/>
          </a:xfrm>
        </p:grpSpPr>
        <p:pic>
          <p:nvPicPr>
            <p:cNvPr id="27" name="Picture 26">
              <a:extLst>
                <a:ext uri="{FF2B5EF4-FFF2-40B4-BE49-F238E27FC236}">
                  <a16:creationId xmlns:a16="http://schemas.microsoft.com/office/drawing/2014/main" id="{AFB73FBB-4607-44B1-9C25-A7BB2DEFD210}"/>
                </a:ext>
              </a:extLst>
            </p:cNvPr>
            <p:cNvPicPr>
              <a:picLocks noChangeAspect="1"/>
            </p:cNvPicPr>
            <p:nvPr/>
          </p:nvPicPr>
          <p:blipFill rotWithShape="1">
            <a:blip r:embed="rId3"/>
            <a:srcRect l="28104" t="65544" r="57066" b="18225"/>
            <a:stretch/>
          </p:blipFill>
          <p:spPr>
            <a:xfrm>
              <a:off x="8355299" y="3445195"/>
              <a:ext cx="2065668" cy="1271693"/>
            </a:xfrm>
            <a:prstGeom prst="rect">
              <a:avLst/>
            </a:prstGeom>
          </p:spPr>
        </p:pic>
        <p:sp>
          <p:nvSpPr>
            <p:cNvPr id="30" name="TextBox 29">
              <a:extLst>
                <a:ext uri="{FF2B5EF4-FFF2-40B4-BE49-F238E27FC236}">
                  <a16:creationId xmlns:a16="http://schemas.microsoft.com/office/drawing/2014/main" id="{547A053C-F14D-43BA-8C3B-67559AE29273}"/>
                </a:ext>
              </a:extLst>
            </p:cNvPr>
            <p:cNvSpPr txBox="1"/>
            <p:nvPr/>
          </p:nvSpPr>
          <p:spPr>
            <a:xfrm>
              <a:off x="8986410" y="4598188"/>
              <a:ext cx="1718997" cy="369332"/>
            </a:xfrm>
            <a:prstGeom prst="rect">
              <a:avLst/>
            </a:prstGeom>
            <a:noFill/>
          </p:spPr>
          <p:txBody>
            <a:bodyPr wrap="square" rtlCol="0">
              <a:spAutoFit/>
            </a:bodyPr>
            <a:lstStyle/>
            <a:p>
              <a:r>
                <a:rPr lang="en-US" b="1">
                  <a:solidFill>
                    <a:srgbClr val="7030A0"/>
                  </a:solidFill>
                  <a:latin typeface="Arial" panose="020B0604020202020204" pitchFamily="34" charset="0"/>
                  <a:cs typeface="Arial" panose="020B0604020202020204" pitchFamily="34" charset="0"/>
                </a:rPr>
                <a:t>Vàng</a:t>
              </a:r>
            </a:p>
          </p:txBody>
        </p:sp>
      </p:grpSp>
      <p:grpSp>
        <p:nvGrpSpPr>
          <p:cNvPr id="35" name="Group 34">
            <a:extLst>
              <a:ext uri="{FF2B5EF4-FFF2-40B4-BE49-F238E27FC236}">
                <a16:creationId xmlns:a16="http://schemas.microsoft.com/office/drawing/2014/main" id="{A753A417-3396-40CA-8913-2E45088FCBA1}"/>
              </a:ext>
            </a:extLst>
          </p:cNvPr>
          <p:cNvGrpSpPr/>
          <p:nvPr/>
        </p:nvGrpSpPr>
        <p:grpSpPr>
          <a:xfrm>
            <a:off x="9921227" y="3253802"/>
            <a:ext cx="2063764" cy="1754191"/>
            <a:chOff x="9921227" y="3445195"/>
            <a:chExt cx="2063764" cy="1754191"/>
          </a:xfrm>
        </p:grpSpPr>
        <p:pic>
          <p:nvPicPr>
            <p:cNvPr id="32" name="Picture 31">
              <a:extLst>
                <a:ext uri="{FF2B5EF4-FFF2-40B4-BE49-F238E27FC236}">
                  <a16:creationId xmlns:a16="http://schemas.microsoft.com/office/drawing/2014/main" id="{73C44F1F-3CBF-456D-82E6-07311D5972AF}"/>
                </a:ext>
              </a:extLst>
            </p:cNvPr>
            <p:cNvPicPr>
              <a:picLocks noChangeAspect="1"/>
            </p:cNvPicPr>
            <p:nvPr/>
          </p:nvPicPr>
          <p:blipFill rotWithShape="1">
            <a:blip r:embed="rId3"/>
            <a:srcRect l="42971" t="29651" r="43136" b="41574"/>
            <a:stretch/>
          </p:blipFill>
          <p:spPr>
            <a:xfrm>
              <a:off x="9921227" y="3445195"/>
              <a:ext cx="1944707" cy="1676902"/>
            </a:xfrm>
            <a:prstGeom prst="rect">
              <a:avLst/>
            </a:prstGeom>
          </p:spPr>
        </p:pic>
        <p:sp>
          <p:nvSpPr>
            <p:cNvPr id="33" name="TextBox 32">
              <a:extLst>
                <a:ext uri="{FF2B5EF4-FFF2-40B4-BE49-F238E27FC236}">
                  <a16:creationId xmlns:a16="http://schemas.microsoft.com/office/drawing/2014/main" id="{B10A8734-9838-4176-ACBE-FEA793314D40}"/>
                </a:ext>
              </a:extLst>
            </p:cNvPr>
            <p:cNvSpPr txBox="1"/>
            <p:nvPr/>
          </p:nvSpPr>
          <p:spPr>
            <a:xfrm>
              <a:off x="10040284" y="4830054"/>
              <a:ext cx="1944707" cy="369332"/>
            </a:xfrm>
            <a:prstGeom prst="rect">
              <a:avLst/>
            </a:prstGeom>
            <a:solidFill>
              <a:schemeClr val="bg1"/>
            </a:solidFill>
          </p:spPr>
          <p:txBody>
            <a:bodyPr wrap="square" rtlCol="0">
              <a:spAutoFit/>
            </a:bodyPr>
            <a:lstStyle/>
            <a:p>
              <a:r>
                <a:rPr lang="en-US" b="1">
                  <a:solidFill>
                    <a:srgbClr val="7030A0"/>
                  </a:solidFill>
                  <a:latin typeface="Arial" panose="020B0604020202020204" pitchFamily="34" charset="0"/>
                  <a:cs typeface="Arial" panose="020B0604020202020204" pitchFamily="34" charset="0"/>
                </a:rPr>
                <a:t>Quặng Ni-ken</a:t>
              </a:r>
            </a:p>
          </p:txBody>
        </p:sp>
      </p:grpSp>
      <p:grpSp>
        <p:nvGrpSpPr>
          <p:cNvPr id="37" name="Group 36">
            <a:extLst>
              <a:ext uri="{FF2B5EF4-FFF2-40B4-BE49-F238E27FC236}">
                <a16:creationId xmlns:a16="http://schemas.microsoft.com/office/drawing/2014/main" id="{9282C851-8B62-4D7E-AE6B-992585D78552}"/>
              </a:ext>
            </a:extLst>
          </p:cNvPr>
          <p:cNvGrpSpPr/>
          <p:nvPr/>
        </p:nvGrpSpPr>
        <p:grpSpPr>
          <a:xfrm>
            <a:off x="7855560" y="5049948"/>
            <a:ext cx="3917325" cy="1790482"/>
            <a:chOff x="7855560" y="5049948"/>
            <a:chExt cx="3917325" cy="1790482"/>
          </a:xfrm>
        </p:grpSpPr>
        <p:pic>
          <p:nvPicPr>
            <p:cNvPr id="26" name="Picture 25">
              <a:extLst>
                <a:ext uri="{FF2B5EF4-FFF2-40B4-BE49-F238E27FC236}">
                  <a16:creationId xmlns:a16="http://schemas.microsoft.com/office/drawing/2014/main" id="{ED43C7D8-02FA-46B0-B09E-FD7309A2FC24}"/>
                </a:ext>
              </a:extLst>
            </p:cNvPr>
            <p:cNvPicPr>
              <a:picLocks noChangeAspect="1"/>
            </p:cNvPicPr>
            <p:nvPr/>
          </p:nvPicPr>
          <p:blipFill rotWithShape="1">
            <a:blip r:embed="rId3"/>
            <a:srcRect l="42793" t="58692" r="27917" b="10966"/>
            <a:stretch/>
          </p:blipFill>
          <p:spPr>
            <a:xfrm>
              <a:off x="7855560" y="5049948"/>
              <a:ext cx="3917325" cy="1611899"/>
            </a:xfrm>
            <a:prstGeom prst="rect">
              <a:avLst/>
            </a:prstGeom>
          </p:spPr>
        </p:pic>
        <p:sp>
          <p:nvSpPr>
            <p:cNvPr id="36" name="TextBox 35">
              <a:extLst>
                <a:ext uri="{FF2B5EF4-FFF2-40B4-BE49-F238E27FC236}">
                  <a16:creationId xmlns:a16="http://schemas.microsoft.com/office/drawing/2014/main" id="{4177E599-68B5-4FA7-BD84-740AF5A64C35}"/>
                </a:ext>
              </a:extLst>
            </p:cNvPr>
            <p:cNvSpPr txBox="1"/>
            <p:nvPr/>
          </p:nvSpPr>
          <p:spPr>
            <a:xfrm>
              <a:off x="7855561" y="6471098"/>
              <a:ext cx="3917324" cy="369332"/>
            </a:xfrm>
            <a:prstGeom prst="rect">
              <a:avLst/>
            </a:prstGeom>
            <a:solidFill>
              <a:schemeClr val="bg1"/>
            </a:solidFill>
          </p:spPr>
          <p:txBody>
            <a:bodyPr wrap="square" rtlCol="0">
              <a:spAutoFit/>
            </a:bodyPr>
            <a:lstStyle/>
            <a:p>
              <a:r>
                <a:rPr lang="en-US" b="1">
                  <a:solidFill>
                    <a:schemeClr val="accent5">
                      <a:lumMod val="75000"/>
                    </a:schemeClr>
                  </a:solidFill>
                  <a:latin typeface="Arial" panose="020B0604020202020204" pitchFamily="34" charset="0"/>
                  <a:cs typeface="Arial" panose="020B0604020202020204" pitchFamily="34" charset="0"/>
                </a:rPr>
                <a:t>       Đá vôi                   Muối mỏ</a:t>
              </a:r>
            </a:p>
          </p:txBody>
        </p:sp>
      </p:grpSp>
    </p:spTree>
    <p:extLst>
      <p:ext uri="{BB962C8B-B14F-4D97-AF65-F5344CB8AC3E}">
        <p14:creationId xmlns:p14="http://schemas.microsoft.com/office/powerpoint/2010/main" val="39474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1"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53" presetClass="entr" presetSubtype="16"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left)">
                                      <p:cBhvr>
                                        <p:cTn id="72" dur="500"/>
                                        <p:tgtEl>
                                          <p:spTgt spid="23"/>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wipe(left)">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arn(inVertical)">
                                      <p:cBhvr>
                                        <p:cTn id="8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9" grpId="0" animBg="1"/>
      <p:bldP spid="18"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sus\Desktop\z4980275303688_8ce60c2ff0d6ee71200908d63b252006.jpg"/>
          <p:cNvPicPr>
            <a:picLocks noGrp="1" noChangeAspect="1" noChangeArrowheads="1"/>
          </p:cNvPicPr>
          <p:nvPr>
            <p:ph idx="1"/>
          </p:nvPr>
        </p:nvPicPr>
        <p:blipFill>
          <a:blip r:embed="rId2"/>
          <a:srcRect/>
          <a:stretch>
            <a:fillRect/>
          </a:stretch>
        </p:blipFill>
        <p:spPr bwMode="auto">
          <a:xfrm>
            <a:off x="746760" y="441960"/>
            <a:ext cx="10789919" cy="573500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F9395D7-4907-4C0D-AD4D-691D210EC504}"/>
              </a:ext>
            </a:extLst>
          </p:cNvPr>
          <p:cNvSpPr/>
          <p:nvPr/>
        </p:nvSpPr>
        <p:spPr>
          <a:xfrm>
            <a:off x="3174729" y="304200"/>
            <a:ext cx="6241441"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THẢO LUẬN CẶP ĐÔI</a:t>
            </a:r>
          </a:p>
        </p:txBody>
      </p:sp>
      <p:sp>
        <p:nvSpPr>
          <p:cNvPr id="2" name="TextBox 1">
            <a:extLst>
              <a:ext uri="{FF2B5EF4-FFF2-40B4-BE49-F238E27FC236}">
                <a16:creationId xmlns:a16="http://schemas.microsoft.com/office/drawing/2014/main" id="{3E56994E-2D75-4442-A3AC-5E5583C9433A}"/>
              </a:ext>
            </a:extLst>
          </p:cNvPr>
          <p:cNvSpPr txBox="1"/>
          <p:nvPr/>
        </p:nvSpPr>
        <p:spPr>
          <a:xfrm>
            <a:off x="1320800" y="1676400"/>
            <a:ext cx="10200640" cy="1938992"/>
          </a:xfrm>
          <a:prstGeom prst="rect">
            <a:avLst/>
          </a:prstGeom>
          <a:noFill/>
        </p:spPr>
        <p:txBody>
          <a:bodyPr wrap="square" rtlCol="0">
            <a:spAutoFit/>
          </a:bodyPr>
          <a:lstStyle/>
          <a:p>
            <a:pPr algn="ctr"/>
            <a:r>
              <a:rPr lang="vi-VN" sz="6000">
                <a:solidFill>
                  <a:srgbClr val="FF0000"/>
                </a:solidFill>
              </a:rPr>
              <a:t>Đọc nội dung sách giáo khoa bảng 2/137 trả lời câu hỏi</a:t>
            </a:r>
            <a:endParaRPr lang="en-US" sz="6000">
              <a:solidFill>
                <a:srgbClr val="FF0000"/>
              </a:solidFill>
            </a:endParaRPr>
          </a:p>
        </p:txBody>
      </p:sp>
    </p:spTree>
    <p:extLst>
      <p:ext uri="{BB962C8B-B14F-4D97-AF65-F5344CB8AC3E}">
        <p14:creationId xmlns:p14="http://schemas.microsoft.com/office/powerpoint/2010/main" val="154505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2276"/>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422400" y="96520"/>
            <a:ext cx="9448800" cy="2068468"/>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F00EB891-E37B-44A8-A3C0-C3DDD8A13322}"/>
              </a:ext>
            </a:extLst>
          </p:cNvPr>
          <p:cNvSpPr/>
          <p:nvPr/>
        </p:nvSpPr>
        <p:spPr>
          <a:xfrm>
            <a:off x="4744720" y="5658217"/>
            <a:ext cx="6115430" cy="758614"/>
          </a:xfrm>
          <a:prstGeom prst="rect">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Đáp án: Than đá, cát, đá vôi</a:t>
            </a:r>
            <a:endParaRPr lang="en-US" sz="3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200FA57-0B35-4733-8F30-C1CA966CA5C5}"/>
              </a:ext>
            </a:extLst>
          </p:cNvPr>
          <p:cNvSpPr txBox="1"/>
          <p:nvPr/>
        </p:nvSpPr>
        <p:spPr>
          <a:xfrm>
            <a:off x="1574800" y="373169"/>
            <a:ext cx="9144000" cy="1446550"/>
          </a:xfrm>
          <a:prstGeom prst="rect">
            <a:avLst/>
          </a:prstGeom>
          <a:noFill/>
        </p:spPr>
        <p:txBody>
          <a:bodyPr wrap="square" rtlCol="0">
            <a:spAutoFit/>
          </a:bodyPr>
          <a:lstStyle/>
          <a:p>
            <a:pPr algn="ctr"/>
            <a:r>
              <a:rPr lang="en-US" sz="4400" b="1">
                <a:solidFill>
                  <a:schemeClr val="bg1"/>
                </a:solidFill>
                <a:latin typeface="AvantGarde" pitchFamily="2" charset="0"/>
                <a:ea typeface="AvantGarde" pitchFamily="2" charset="0"/>
                <a:cs typeface="AvantGarde" pitchFamily="2" charset="0"/>
              </a:rPr>
              <a:t>Em hãy cho biết trong các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sau,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nào là khoáng sản?</a:t>
            </a:r>
            <a:endParaRPr lang="en-US" sz="4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422400" y="2201336"/>
            <a:ext cx="9292322" cy="2491677"/>
          </a:xfrm>
          <a:prstGeom prst="rec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a:solidFill>
                  <a:srgbClr val="7030A0"/>
                </a:solidFill>
                <a:latin typeface="Arial" panose="020B0604020202020204" pitchFamily="34" charset="0"/>
                <a:cs typeface="Arial" panose="020B0604020202020204" pitchFamily="34" charset="0"/>
              </a:rPr>
              <a:t>Nhựa, than đá, gỗ, cát, xi măng, thép, đá vôi</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46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01549"/>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445761" y="296834"/>
            <a:ext cx="9448800" cy="2608925"/>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200FA57-0B35-4733-8F30-C1CA966CA5C5}"/>
              </a:ext>
            </a:extLst>
          </p:cNvPr>
          <p:cNvSpPr txBox="1"/>
          <p:nvPr/>
        </p:nvSpPr>
        <p:spPr>
          <a:xfrm>
            <a:off x="1648961" y="236664"/>
            <a:ext cx="9144000" cy="2585323"/>
          </a:xfrm>
          <a:prstGeom prst="rect">
            <a:avLst/>
          </a:prstGeom>
          <a:noFill/>
        </p:spPr>
        <p:txBody>
          <a:bodyPr wrap="square" rtlCol="0">
            <a:spAutoFit/>
          </a:bodyPr>
          <a:lstStyle/>
          <a:p>
            <a:pPr algn="ctr"/>
            <a:r>
              <a:rPr lang="en-US" sz="5400" b="1">
                <a:solidFill>
                  <a:schemeClr val="bg1"/>
                </a:solidFill>
                <a:latin typeface="AvantGarde" pitchFamily="2" charset="0"/>
                <a:ea typeface="AvantGarde" pitchFamily="2" charset="0"/>
                <a:cs typeface="AvantGarde" pitchFamily="2" charset="0"/>
              </a:rPr>
              <a:t>Em hãy kể tên ít nhất một vật dụng hàng ngày em th</a:t>
            </a:r>
            <a:r>
              <a:rPr lang="vi-VN" sz="5400" b="1">
                <a:solidFill>
                  <a:schemeClr val="bg1"/>
                </a:solidFill>
                <a:latin typeface="AvantGarde" pitchFamily="2" charset="0"/>
                <a:ea typeface="AvantGarde" pitchFamily="2" charset="0"/>
                <a:cs typeface="AvantGarde" pitchFamily="2" charset="0"/>
              </a:rPr>
              <a:t>ư</a:t>
            </a:r>
            <a:r>
              <a:rPr lang="en-US" sz="5400" b="1">
                <a:solidFill>
                  <a:schemeClr val="bg1"/>
                </a:solidFill>
                <a:latin typeface="AvantGarde" pitchFamily="2" charset="0"/>
                <a:ea typeface="AvantGarde" pitchFamily="2" charset="0"/>
                <a:cs typeface="AvantGarde" pitchFamily="2" charset="0"/>
              </a:rPr>
              <a:t>ờng sử dụng đ</a:t>
            </a:r>
            <a:r>
              <a:rPr lang="vi-VN" sz="5400" b="1">
                <a:solidFill>
                  <a:schemeClr val="bg1"/>
                </a:solidFill>
                <a:latin typeface="AvantGarde" pitchFamily="2" charset="0"/>
                <a:ea typeface="AvantGarde" pitchFamily="2" charset="0"/>
                <a:cs typeface="AvantGarde" pitchFamily="2" charset="0"/>
              </a:rPr>
              <a:t>ư</a:t>
            </a:r>
            <a:r>
              <a:rPr lang="en-US" sz="5400" b="1">
                <a:solidFill>
                  <a:schemeClr val="bg1"/>
                </a:solidFill>
                <a:latin typeface="AvantGarde" pitchFamily="2" charset="0"/>
                <a:ea typeface="AvantGarde" pitchFamily="2" charset="0"/>
                <a:cs typeface="AvantGarde" pitchFamily="2" charset="0"/>
              </a:rPr>
              <a:t>ợc làm từ khoáng sản?</a:t>
            </a:r>
            <a:endParaRPr lang="en-US" sz="5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500639" y="3524411"/>
            <a:ext cx="9292322" cy="2491677"/>
          </a:xfrm>
          <a:prstGeom prst="rec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400">
                <a:solidFill>
                  <a:srgbClr val="7030A0"/>
                </a:solidFill>
                <a:latin typeface="Arial" panose="020B0604020202020204" pitchFamily="34" charset="0"/>
                <a:cs typeface="Arial" panose="020B0604020202020204" pitchFamily="34" charset="0"/>
              </a:rPr>
              <a:t>Bút bi, dao kéo, gương, </a:t>
            </a:r>
          </a:p>
          <a:p>
            <a:pPr algn="ctr"/>
            <a:r>
              <a:rPr lang="en-US" sz="4400">
                <a:solidFill>
                  <a:srgbClr val="7030A0"/>
                </a:solidFill>
                <a:latin typeface="Arial" panose="020B0604020202020204" pitchFamily="34" charset="0"/>
                <a:cs typeface="Arial" panose="020B0604020202020204" pitchFamily="34" charset="0"/>
              </a:rPr>
              <a:t>đồng hồ, ti vi...</a:t>
            </a:r>
            <a:endParaRPr lang="en-US" sz="4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454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2276"/>
            <a:ext cx="12213905" cy="6845724"/>
          </a:xfrm>
          <a:prstGeom prst="rect">
            <a:avLst/>
          </a:prstGeom>
        </p:spPr>
      </p:pic>
      <p:sp>
        <p:nvSpPr>
          <p:cNvPr id="5" name="Rounded Rectangle 7">
            <a:extLst>
              <a:ext uri="{FF2B5EF4-FFF2-40B4-BE49-F238E27FC236}">
                <a16:creationId xmlns:a16="http://schemas.microsoft.com/office/drawing/2014/main" id="{744560CE-47A6-445C-8676-84B5DBB94E21}"/>
              </a:ext>
            </a:extLst>
          </p:cNvPr>
          <p:cNvSpPr/>
          <p:nvPr/>
        </p:nvSpPr>
        <p:spPr>
          <a:xfrm>
            <a:off x="1422400" y="96520"/>
            <a:ext cx="9448800" cy="3477875"/>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4200FA57-0B35-4733-8F30-C1CA966CA5C5}"/>
              </a:ext>
            </a:extLst>
          </p:cNvPr>
          <p:cNvSpPr txBox="1"/>
          <p:nvPr/>
        </p:nvSpPr>
        <p:spPr>
          <a:xfrm>
            <a:off x="1574800" y="96519"/>
            <a:ext cx="9144000" cy="3477875"/>
          </a:xfrm>
          <a:prstGeom prst="rect">
            <a:avLst/>
          </a:prstGeom>
          <a:noFill/>
        </p:spPr>
        <p:txBody>
          <a:bodyPr wrap="square" rtlCol="0">
            <a:spAutoFit/>
          </a:bodyPr>
          <a:lstStyle/>
          <a:p>
            <a:pPr algn="ctr"/>
            <a:r>
              <a:rPr lang="en-US" sz="4400" b="1">
                <a:solidFill>
                  <a:schemeClr val="bg1"/>
                </a:solidFill>
                <a:latin typeface="AvantGarde" pitchFamily="2" charset="0"/>
                <a:ea typeface="AvantGarde" pitchFamily="2" charset="0"/>
                <a:cs typeface="AvantGarde" pitchFamily="2" charset="0"/>
              </a:rPr>
              <a:t>Sắp xếp các khoáng sản sau đây vào </a:t>
            </a:r>
          </a:p>
          <a:p>
            <a:pPr algn="ctr"/>
            <a:r>
              <a:rPr lang="en-US" sz="4400" b="1">
                <a:solidFill>
                  <a:schemeClr val="bg1"/>
                </a:solidFill>
                <a:latin typeface="AvantGarde" pitchFamily="2" charset="0"/>
                <a:ea typeface="AvantGarde" pitchFamily="2" charset="0"/>
                <a:cs typeface="AvantGarde" pitchFamily="2" charset="0"/>
              </a:rPr>
              <a:t>3 nhóm khoáng sản cho đúng: </a:t>
            </a:r>
          </a:p>
          <a:p>
            <a:pPr algn="ctr"/>
            <a:r>
              <a:rPr lang="en-US" sz="4400" b="1">
                <a:solidFill>
                  <a:schemeClr val="bg1"/>
                </a:solidFill>
                <a:latin typeface="AvantGarde" pitchFamily="2" charset="0"/>
                <a:ea typeface="AvantGarde" pitchFamily="2" charset="0"/>
                <a:cs typeface="AvantGarde" pitchFamily="2" charset="0"/>
              </a:rPr>
              <a:t>vàng, nước khoáng,kim cương, than bùn, khí thiên nhiên, cao lanh, ni-ken, </a:t>
            </a:r>
          </a:p>
          <a:p>
            <a:pPr algn="ctr"/>
            <a:r>
              <a:rPr lang="en-US" sz="4400" b="1">
                <a:solidFill>
                  <a:schemeClr val="bg1"/>
                </a:solidFill>
                <a:latin typeface="AvantGarde" pitchFamily="2" charset="0"/>
                <a:ea typeface="AvantGarde" pitchFamily="2" charset="0"/>
                <a:cs typeface="AvantGarde" pitchFamily="2" charset="0"/>
              </a:rPr>
              <a:t>phốt phát, bô-xít</a:t>
            </a:r>
            <a:endParaRPr lang="en-US" sz="4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063256" y="3658639"/>
            <a:ext cx="10254984" cy="2960732"/>
          </a:xfrm>
          <a:prstGeom prst="rect">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400" dirty="0">
              <a:solidFill>
                <a:srgbClr val="7030A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DABF9C3-CFAD-4156-89A7-FE44F00F050A}"/>
              </a:ext>
            </a:extLst>
          </p:cNvPr>
          <p:cNvSpPr txBox="1"/>
          <p:nvPr/>
        </p:nvSpPr>
        <p:spPr>
          <a:xfrm>
            <a:off x="1063256" y="3782387"/>
            <a:ext cx="11663680" cy="923330"/>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Khoáng sản nhiên liệu: than bùn, khí thiên nhiên</a:t>
            </a:r>
          </a:p>
          <a:p>
            <a:endParaRPr lang="en-US"/>
          </a:p>
        </p:txBody>
      </p:sp>
      <p:sp>
        <p:nvSpPr>
          <p:cNvPr id="9" name="TextBox 8">
            <a:extLst>
              <a:ext uri="{FF2B5EF4-FFF2-40B4-BE49-F238E27FC236}">
                <a16:creationId xmlns:a16="http://schemas.microsoft.com/office/drawing/2014/main" id="{9AA4D252-3A0F-42CD-BE43-61C041E82765}"/>
              </a:ext>
            </a:extLst>
          </p:cNvPr>
          <p:cNvSpPr txBox="1"/>
          <p:nvPr/>
        </p:nvSpPr>
        <p:spPr>
          <a:xfrm>
            <a:off x="1063256" y="4483917"/>
            <a:ext cx="11663680" cy="923330"/>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Khoáng sản kim loại: vàng, ni-ken, bô-xít</a:t>
            </a:r>
          </a:p>
          <a:p>
            <a:endParaRPr lang="en-US"/>
          </a:p>
        </p:txBody>
      </p:sp>
      <p:sp>
        <p:nvSpPr>
          <p:cNvPr id="10" name="TextBox 9">
            <a:extLst>
              <a:ext uri="{FF2B5EF4-FFF2-40B4-BE49-F238E27FC236}">
                <a16:creationId xmlns:a16="http://schemas.microsoft.com/office/drawing/2014/main" id="{87C35FC8-9800-485C-A10F-EE859DB61B49}"/>
              </a:ext>
            </a:extLst>
          </p:cNvPr>
          <p:cNvSpPr txBox="1"/>
          <p:nvPr/>
        </p:nvSpPr>
        <p:spPr>
          <a:xfrm>
            <a:off x="1063256" y="5274645"/>
            <a:ext cx="11663680" cy="1477328"/>
          </a:xfrm>
          <a:prstGeom prst="rect">
            <a:avLst/>
          </a:prstGeom>
          <a:noFill/>
        </p:spPr>
        <p:txBody>
          <a:bodyPr wrap="square" rtlCol="0">
            <a:spAutoFit/>
          </a:bodyPr>
          <a:lstStyle/>
          <a:p>
            <a:pPr marL="285750" indent="-285750">
              <a:buFont typeface="Wingdings" panose="05000000000000000000" pitchFamily="2" charset="2"/>
              <a:buChar char="Ø"/>
            </a:pPr>
            <a:r>
              <a:rPr lang="en-US" sz="3600">
                <a:solidFill>
                  <a:srgbClr val="7030A0"/>
                </a:solidFill>
                <a:latin typeface="Arial" panose="020B0604020202020204" pitchFamily="34" charset="0"/>
                <a:cs typeface="Arial" panose="020B0604020202020204" pitchFamily="34" charset="0"/>
              </a:rPr>
              <a:t>Khoáng sản phi kim loại: kim c</a:t>
            </a:r>
            <a:r>
              <a:rPr lang="vi-VN" sz="3600">
                <a:solidFill>
                  <a:srgbClr val="7030A0"/>
                </a:solidFill>
                <a:latin typeface="Arial" panose="020B0604020202020204" pitchFamily="34" charset="0"/>
                <a:cs typeface="Arial" panose="020B0604020202020204" pitchFamily="34" charset="0"/>
              </a:rPr>
              <a:t>ư</a:t>
            </a:r>
            <a:r>
              <a:rPr lang="en-US" sz="3600">
                <a:solidFill>
                  <a:srgbClr val="7030A0"/>
                </a:solidFill>
                <a:latin typeface="Arial" panose="020B0604020202020204" pitchFamily="34" charset="0"/>
                <a:cs typeface="Arial" panose="020B0604020202020204" pitchFamily="34" charset="0"/>
              </a:rPr>
              <a:t>ơng, cao lanh,</a:t>
            </a:r>
          </a:p>
          <a:p>
            <a:r>
              <a:rPr lang="en-US" sz="3600">
                <a:solidFill>
                  <a:srgbClr val="7030A0"/>
                </a:solidFill>
                <a:latin typeface="Arial" panose="020B0604020202020204" pitchFamily="34" charset="0"/>
                <a:cs typeface="Arial" panose="020B0604020202020204" pitchFamily="34" charset="0"/>
              </a:rPr>
              <a:t> phốt phát</a:t>
            </a:r>
          </a:p>
          <a:p>
            <a:endParaRPr lang="en-US"/>
          </a:p>
        </p:txBody>
      </p:sp>
    </p:spTree>
    <p:extLst>
      <p:ext uri="{BB962C8B-B14F-4D97-AF65-F5344CB8AC3E}">
        <p14:creationId xmlns:p14="http://schemas.microsoft.com/office/powerpoint/2010/main" val="3735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2"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application, PowerPoint&#10;&#10;Description automatically generated">
            <a:extLst>
              <a:ext uri="{FF2B5EF4-FFF2-40B4-BE49-F238E27FC236}">
                <a16:creationId xmlns:a16="http://schemas.microsoft.com/office/drawing/2014/main" id="{20CDBA51-8648-44F5-A3E7-6C84EAB1DC70}"/>
              </a:ext>
            </a:extLst>
          </p:cNvPr>
          <p:cNvPicPr>
            <a:picLocks noGrp="1" noChangeAspect="1"/>
          </p:cNvPicPr>
          <p:nvPr>
            <p:ph idx="1"/>
          </p:nvPr>
        </p:nvPicPr>
        <p:blipFill rotWithShape="1">
          <a:blip r:embed="rId2"/>
          <a:srcRect l="26333" t="23111" r="11667" b="15111"/>
          <a:stretch/>
        </p:blipFill>
        <p:spPr>
          <a:xfrm>
            <a:off x="-21905" y="12276"/>
            <a:ext cx="12213905" cy="6845724"/>
          </a:xfrm>
          <a:prstGeom prst="rect">
            <a:avLst/>
          </a:prstGeom>
        </p:spPr>
      </p:pic>
      <p:sp>
        <p:nvSpPr>
          <p:cNvPr id="15" name="Rectangle 14">
            <a:extLst>
              <a:ext uri="{FF2B5EF4-FFF2-40B4-BE49-F238E27FC236}">
                <a16:creationId xmlns:a16="http://schemas.microsoft.com/office/drawing/2014/main" id="{C3CAAF5A-BC81-4AAF-A979-85FEE2DEAB87}"/>
              </a:ext>
            </a:extLst>
          </p:cNvPr>
          <p:cNvSpPr/>
          <p:nvPr/>
        </p:nvSpPr>
        <p:spPr>
          <a:xfrm>
            <a:off x="1523999" y="1996440"/>
            <a:ext cx="237691" cy="451612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5" name="Rounded Rectangle 7">
            <a:extLst>
              <a:ext uri="{FF2B5EF4-FFF2-40B4-BE49-F238E27FC236}">
                <a16:creationId xmlns:a16="http://schemas.microsoft.com/office/drawing/2014/main" id="{744560CE-47A6-445C-8676-84B5DBB94E21}"/>
              </a:ext>
            </a:extLst>
          </p:cNvPr>
          <p:cNvSpPr/>
          <p:nvPr/>
        </p:nvSpPr>
        <p:spPr>
          <a:xfrm>
            <a:off x="1422400" y="96520"/>
            <a:ext cx="9448800" cy="2068468"/>
          </a:xfrm>
          <a:prstGeom prst="roundRect">
            <a:avLst/>
          </a:prstGeom>
          <a:solidFill>
            <a:srgbClr val="1CC4D6"/>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F00EB891-E37B-44A8-A3C0-C3DDD8A13322}"/>
              </a:ext>
            </a:extLst>
          </p:cNvPr>
          <p:cNvSpPr/>
          <p:nvPr/>
        </p:nvSpPr>
        <p:spPr>
          <a:xfrm>
            <a:off x="1567830" y="5658217"/>
            <a:ext cx="9292320" cy="758614"/>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di chuyển của các mảng kiến tạo</a:t>
            </a:r>
            <a:endParaRPr lang="en-US" sz="3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134FB3D-F53D-4CFC-B6B1-A84B98189B57}"/>
              </a:ext>
            </a:extLst>
          </p:cNvPr>
          <p:cNvSpPr/>
          <p:nvPr/>
        </p:nvSpPr>
        <p:spPr>
          <a:xfrm>
            <a:off x="1578878" y="3443575"/>
            <a:ext cx="9292322" cy="758615"/>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hoạt động của núi lửa</a:t>
            </a:r>
            <a:endParaRPr lang="en-US" sz="3600"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14E0A0C5-4206-47AB-A1FA-275B4CB6D60D}"/>
              </a:ext>
            </a:extLst>
          </p:cNvPr>
          <p:cNvSpPr/>
          <p:nvPr/>
        </p:nvSpPr>
        <p:spPr>
          <a:xfrm>
            <a:off x="1309751" y="5688696"/>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dirty="0">
                <a:latin typeface="Times New Roman" pitchFamily="18" charset="0"/>
                <a:cs typeface="Times New Roman" pitchFamily="18" charset="0"/>
              </a:rPr>
              <a:t>D</a:t>
            </a:r>
          </a:p>
        </p:txBody>
      </p:sp>
      <p:sp>
        <p:nvSpPr>
          <p:cNvPr id="9" name="Oval 8">
            <a:extLst>
              <a:ext uri="{FF2B5EF4-FFF2-40B4-BE49-F238E27FC236}">
                <a16:creationId xmlns:a16="http://schemas.microsoft.com/office/drawing/2014/main" id="{3A8BCE85-BB46-431C-9CA2-97B4E5C6D161}"/>
              </a:ext>
            </a:extLst>
          </p:cNvPr>
          <p:cNvSpPr/>
          <p:nvPr/>
        </p:nvSpPr>
        <p:spPr>
          <a:xfrm>
            <a:off x="1320800" y="3518082"/>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dirty="0">
                <a:latin typeface="Times New Roman" pitchFamily="18" charset="0"/>
                <a:cs typeface="Times New Roman" pitchFamily="18" charset="0"/>
              </a:rPr>
              <a:t>B</a:t>
            </a:r>
          </a:p>
        </p:txBody>
      </p:sp>
      <p:sp>
        <p:nvSpPr>
          <p:cNvPr id="10" name="Rectangle 9">
            <a:extLst>
              <a:ext uri="{FF2B5EF4-FFF2-40B4-BE49-F238E27FC236}">
                <a16:creationId xmlns:a16="http://schemas.microsoft.com/office/drawing/2014/main" id="{6AF2C9E6-051C-457F-819D-DED31C810E96}"/>
              </a:ext>
            </a:extLst>
          </p:cNvPr>
          <p:cNvSpPr/>
          <p:nvPr/>
        </p:nvSpPr>
        <p:spPr>
          <a:xfrm>
            <a:off x="1600872" y="4527309"/>
            <a:ext cx="9292321" cy="714879"/>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đứt gãy trong vỏ Trái Đất</a:t>
            </a:r>
            <a:endParaRPr lang="en-US" sz="36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A05B359-024B-4850-9772-213ED716A4B6}"/>
              </a:ext>
            </a:extLst>
          </p:cNvPr>
          <p:cNvSpPr/>
          <p:nvPr/>
        </p:nvSpPr>
        <p:spPr>
          <a:xfrm>
            <a:off x="1320800" y="4551015"/>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dirty="0">
                <a:latin typeface="Times New Roman" pitchFamily="18" charset="0"/>
                <a:cs typeface="Times New Roman" pitchFamily="18" charset="0"/>
              </a:rPr>
              <a:t>C</a:t>
            </a:r>
          </a:p>
        </p:txBody>
      </p:sp>
      <p:sp>
        <p:nvSpPr>
          <p:cNvPr id="12" name="TextBox 11">
            <a:extLst>
              <a:ext uri="{FF2B5EF4-FFF2-40B4-BE49-F238E27FC236}">
                <a16:creationId xmlns:a16="http://schemas.microsoft.com/office/drawing/2014/main" id="{4200FA57-0B35-4733-8F30-C1CA966CA5C5}"/>
              </a:ext>
            </a:extLst>
          </p:cNvPr>
          <p:cNvSpPr txBox="1"/>
          <p:nvPr/>
        </p:nvSpPr>
        <p:spPr>
          <a:xfrm>
            <a:off x="1574800" y="373169"/>
            <a:ext cx="9144000" cy="1446550"/>
          </a:xfrm>
          <a:prstGeom prst="rect">
            <a:avLst/>
          </a:prstGeom>
          <a:noFill/>
        </p:spPr>
        <p:txBody>
          <a:bodyPr wrap="square" rtlCol="0">
            <a:spAutoFit/>
          </a:bodyPr>
          <a:lstStyle/>
          <a:p>
            <a:pPr algn="ctr"/>
            <a:r>
              <a:rPr lang="en-US" sz="4400" b="1">
                <a:solidFill>
                  <a:schemeClr val="bg1"/>
                </a:solidFill>
                <a:latin typeface="AvantGarde" pitchFamily="2" charset="0"/>
                <a:ea typeface="AvantGarde" pitchFamily="2" charset="0"/>
                <a:cs typeface="AvantGarde" pitchFamily="2" charset="0"/>
              </a:rPr>
              <a:t>Em hãy cho biết trong các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sau, đối t</a:t>
            </a:r>
            <a:r>
              <a:rPr lang="vi-VN" sz="4400" b="1">
                <a:solidFill>
                  <a:schemeClr val="bg1"/>
                </a:solidFill>
                <a:latin typeface="AvantGarde" pitchFamily="2" charset="0"/>
                <a:ea typeface="AvantGarde" pitchFamily="2" charset="0"/>
                <a:cs typeface="AvantGarde" pitchFamily="2" charset="0"/>
              </a:rPr>
              <a:t>ư</a:t>
            </a:r>
            <a:r>
              <a:rPr lang="en-US" sz="4400" b="1">
                <a:solidFill>
                  <a:schemeClr val="bg1"/>
                </a:solidFill>
                <a:latin typeface="AvantGarde" pitchFamily="2" charset="0"/>
                <a:ea typeface="AvantGarde" pitchFamily="2" charset="0"/>
                <a:cs typeface="AvantGarde" pitchFamily="2" charset="0"/>
              </a:rPr>
              <a:t>ợng nào là khoáng sản?</a:t>
            </a:r>
            <a:endParaRPr lang="en-US" sz="4400" b="1" dirty="0">
              <a:solidFill>
                <a:schemeClr val="bg1"/>
              </a:solidFill>
              <a:latin typeface="AvantGarde" pitchFamily="2" charset="0"/>
              <a:ea typeface="AvantGarde" pitchFamily="2" charset="0"/>
              <a:cs typeface="AvantGarde" pitchFamily="2" charset="0"/>
            </a:endParaRPr>
          </a:p>
        </p:txBody>
      </p:sp>
      <p:sp>
        <p:nvSpPr>
          <p:cNvPr id="13" name="Rectangle 12">
            <a:extLst>
              <a:ext uri="{FF2B5EF4-FFF2-40B4-BE49-F238E27FC236}">
                <a16:creationId xmlns:a16="http://schemas.microsoft.com/office/drawing/2014/main" id="{198C0E81-D215-4D18-98DC-4AECF21BA78A}"/>
              </a:ext>
            </a:extLst>
          </p:cNvPr>
          <p:cNvSpPr/>
          <p:nvPr/>
        </p:nvSpPr>
        <p:spPr>
          <a:xfrm>
            <a:off x="1578878" y="2425763"/>
            <a:ext cx="9292322" cy="714879"/>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anose="020B0604020202020204" pitchFamily="34" charset="0"/>
                <a:cs typeface="Arial" panose="020B0604020202020204" pitchFamily="34" charset="0"/>
              </a:rPr>
              <a:t>Sự di chuyển của các mảng kiến tạo</a:t>
            </a:r>
            <a:endParaRPr lang="en-US" sz="36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7E93E5F3-D149-4F2B-A87C-8BC669930A90}"/>
              </a:ext>
            </a:extLst>
          </p:cNvPr>
          <p:cNvSpPr/>
          <p:nvPr/>
        </p:nvSpPr>
        <p:spPr>
          <a:xfrm>
            <a:off x="1320799" y="2469789"/>
            <a:ext cx="609600" cy="660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733" b="1">
                <a:latin typeface="Times New Roman" pitchFamily="18" charset="0"/>
                <a:cs typeface="Times New Roman" pitchFamily="18" charset="0"/>
              </a:rPr>
              <a:t>A</a:t>
            </a:r>
            <a:endParaRPr lang="en-US" sz="3733" b="1" dirty="0">
              <a:latin typeface="Times New Roman" pitchFamily="18" charset="0"/>
              <a:cs typeface="Times New Roman" pitchFamily="18" charset="0"/>
            </a:endParaRPr>
          </a:p>
        </p:txBody>
      </p:sp>
    </p:spTree>
    <p:extLst>
      <p:ext uri="{BB962C8B-B14F-4D97-AF65-F5344CB8AC3E}">
        <p14:creationId xmlns:p14="http://schemas.microsoft.com/office/powerpoint/2010/main" val="34580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 calcmode="lin" valueType="num">
                                      <p:cBhvr>
                                        <p:cTn id="24" dur="500" fill="hold"/>
                                        <p:tgtEl>
                                          <p:spTgt spid="9"/>
                                        </p:tgtEl>
                                        <p:attrNameLst>
                                          <p:attrName>style.rotation</p:attrName>
                                        </p:attrNameLst>
                                      </p:cBhvr>
                                      <p:tavLst>
                                        <p:tav tm="0">
                                          <p:val>
                                            <p:fltVal val="360"/>
                                          </p:val>
                                        </p:tav>
                                        <p:tav tm="100000">
                                          <p:val>
                                            <p:fltVal val="0"/>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500"/>
                            </p:stCondLst>
                            <p:childTnLst>
                              <p:par>
                                <p:cTn id="31" presetID="49" presetClass="entr" presetSubtype="0"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3500"/>
                            </p:stCondLst>
                            <p:childTnLst>
                              <p:par>
                                <p:cTn id="42" presetID="49" presetClass="entr" presetSubtype="0" decel="10000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1"/>
                                        </p:tgtEl>
                                      </p:cBhvr>
                                    </p:animEffect>
                                    <p:set>
                                      <p:cBhvr>
                                        <p:cTn id="60" dur="1" fill="hold">
                                          <p:stCondLst>
                                            <p:cond delay="499"/>
                                          </p:stCondLst>
                                        </p:cTn>
                                        <p:tgtEl>
                                          <p:spTgt spid="1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par>
                          <p:cTn id="70" fill="hold">
                            <p:stCondLst>
                              <p:cond delay="4500"/>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7" grpId="0" animBg="1"/>
      <p:bldP spid="7" grpId="1" animBg="1"/>
      <p:bldP spid="8" grpId="0" animBg="1"/>
      <p:bldP spid="9" grpId="0" animBg="1"/>
      <p:bldP spid="9" grpId="1" animBg="1"/>
      <p:bldP spid="10" grpId="0" animBg="1"/>
      <p:bldP spid="10" grpId="1" animBg="1"/>
      <p:bldP spid="11" grpId="0" animBg="1"/>
      <p:bldP spid="11" grpId="1" animBg="1"/>
      <p:bldP spid="13" grpId="0" animBg="1"/>
      <p:bldP spid="13" grpId="1" animBg="1"/>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0D63227C-55CB-44F8-8316-F041F070F54E}"/>
              </a:ext>
            </a:extLst>
          </p:cNvPr>
          <p:cNvSpPr/>
          <p:nvPr/>
        </p:nvSpPr>
        <p:spPr>
          <a:xfrm>
            <a:off x="4509150" y="539469"/>
            <a:ext cx="6136640" cy="3606800"/>
          </a:xfrm>
          <a:prstGeom prst="wedgeEllipseCallout">
            <a:avLst>
              <a:gd name="adj1" fmla="val 1684"/>
              <a:gd name="adj2" fmla="val 71232"/>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FF0000"/>
                </a:solidFill>
                <a:latin typeface="Arial" panose="020B0604020202020204" pitchFamily="34" charset="0"/>
                <a:cs typeface="Arial" panose="020B0604020202020204" pitchFamily="34" charset="0"/>
              </a:rPr>
              <a:t>Khi nào gọi là mỏ khoáng sản?</a:t>
            </a:r>
          </a:p>
        </p:txBody>
      </p:sp>
      <p:sp>
        <p:nvSpPr>
          <p:cNvPr id="5" name="Flowchart: Connector 4">
            <a:extLst>
              <a:ext uri="{FF2B5EF4-FFF2-40B4-BE49-F238E27FC236}">
                <a16:creationId xmlns:a16="http://schemas.microsoft.com/office/drawing/2014/main" id="{594F42DB-1587-43B9-A385-A483F3386005}"/>
              </a:ext>
            </a:extLst>
          </p:cNvPr>
          <p:cNvSpPr/>
          <p:nvPr/>
        </p:nvSpPr>
        <p:spPr>
          <a:xfrm>
            <a:off x="71831" y="43501"/>
            <a:ext cx="1005017" cy="991936"/>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A026C6E1-A735-4A8E-9828-592B7E296361}"/>
              </a:ext>
            </a:extLst>
          </p:cNvPr>
          <p:cNvSpPr/>
          <p:nvPr/>
        </p:nvSpPr>
        <p:spPr>
          <a:xfrm>
            <a:off x="1181320" y="117932"/>
            <a:ext cx="3815979" cy="792389"/>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sp>
        <p:nvSpPr>
          <p:cNvPr id="7" name="AutoShape 2" descr="Ô nhiễm môi trường từ khai thác khoáng sản (Bài 2): Nhiều hệ lụy chưa được  xử lý triệt để - Tạp chí điện tử Môi trường và Cuộc sống">
            <a:extLst>
              <a:ext uri="{FF2B5EF4-FFF2-40B4-BE49-F238E27FC236}">
                <a16:creationId xmlns:a16="http://schemas.microsoft.com/office/drawing/2014/main" id="{46BC7A42-990D-4CEC-A8A6-76F25492DD7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DF82E291-76A3-40D1-B1DA-21DB0F32CE76}"/>
              </a:ext>
            </a:extLst>
          </p:cNvPr>
          <p:cNvGrpSpPr/>
          <p:nvPr/>
        </p:nvGrpSpPr>
        <p:grpSpPr>
          <a:xfrm>
            <a:off x="1299057" y="1052966"/>
            <a:ext cx="4462226" cy="2667278"/>
            <a:chOff x="1299057" y="1052966"/>
            <a:chExt cx="4462226" cy="2667278"/>
          </a:xfrm>
        </p:grpSpPr>
        <p:pic>
          <p:nvPicPr>
            <p:cNvPr id="13" name="Picture 12" descr="A picture containing ground, outdoor, mountain, power shovel&#10;&#10;Description automatically generated">
              <a:extLst>
                <a:ext uri="{FF2B5EF4-FFF2-40B4-BE49-F238E27FC236}">
                  <a16:creationId xmlns:a16="http://schemas.microsoft.com/office/drawing/2014/main" id="{AAC1949F-1D9C-4E93-96C8-02D3D5699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057" y="1052966"/>
              <a:ext cx="4462226" cy="2652940"/>
            </a:xfrm>
            <a:prstGeom prst="rect">
              <a:avLst/>
            </a:prstGeom>
          </p:spPr>
        </p:pic>
        <p:sp>
          <p:nvSpPr>
            <p:cNvPr id="18" name="TextBox 17">
              <a:extLst>
                <a:ext uri="{FF2B5EF4-FFF2-40B4-BE49-F238E27FC236}">
                  <a16:creationId xmlns:a16="http://schemas.microsoft.com/office/drawing/2014/main" id="{EA258932-9A14-482B-984E-C512F0765635}"/>
                </a:ext>
              </a:extLst>
            </p:cNvPr>
            <p:cNvSpPr txBox="1"/>
            <p:nvPr/>
          </p:nvSpPr>
          <p:spPr>
            <a:xfrm>
              <a:off x="1299057" y="3350912"/>
              <a:ext cx="4462226"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than đá</a:t>
              </a:r>
            </a:p>
          </p:txBody>
        </p:sp>
      </p:grpSp>
      <p:grpSp>
        <p:nvGrpSpPr>
          <p:cNvPr id="23" name="Group 22">
            <a:extLst>
              <a:ext uri="{FF2B5EF4-FFF2-40B4-BE49-F238E27FC236}">
                <a16:creationId xmlns:a16="http://schemas.microsoft.com/office/drawing/2014/main" id="{FDE86E97-86B2-494E-93EE-26DD8F2EADF3}"/>
              </a:ext>
            </a:extLst>
          </p:cNvPr>
          <p:cNvGrpSpPr/>
          <p:nvPr/>
        </p:nvGrpSpPr>
        <p:grpSpPr>
          <a:xfrm>
            <a:off x="6588113" y="1052966"/>
            <a:ext cx="4462226" cy="2700069"/>
            <a:chOff x="6588113" y="1052966"/>
            <a:chExt cx="4462226" cy="2700069"/>
          </a:xfrm>
        </p:grpSpPr>
        <p:pic>
          <p:nvPicPr>
            <p:cNvPr id="11" name="Picture 10" descr="A picture containing grass, ground, outdoor, table&#10;&#10;Description automatically generated">
              <a:extLst>
                <a:ext uri="{FF2B5EF4-FFF2-40B4-BE49-F238E27FC236}">
                  <a16:creationId xmlns:a16="http://schemas.microsoft.com/office/drawing/2014/main" id="{CC6AF009-FD7E-4D15-BACB-E50F39DCA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113" y="1052966"/>
              <a:ext cx="4462226" cy="2700069"/>
            </a:xfrm>
            <a:prstGeom prst="rect">
              <a:avLst/>
            </a:prstGeom>
          </p:spPr>
        </p:pic>
        <p:sp>
          <p:nvSpPr>
            <p:cNvPr id="19" name="TextBox 18">
              <a:extLst>
                <a:ext uri="{FF2B5EF4-FFF2-40B4-BE49-F238E27FC236}">
                  <a16:creationId xmlns:a16="http://schemas.microsoft.com/office/drawing/2014/main" id="{1525B654-5A0A-4C54-8A2D-BA7C8A498AB7}"/>
                </a:ext>
              </a:extLst>
            </p:cNvPr>
            <p:cNvSpPr txBox="1"/>
            <p:nvPr/>
          </p:nvSpPr>
          <p:spPr>
            <a:xfrm>
              <a:off x="6588113" y="3383703"/>
              <a:ext cx="4462226"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Bô-Xít</a:t>
              </a:r>
            </a:p>
          </p:txBody>
        </p:sp>
      </p:grpSp>
      <p:grpSp>
        <p:nvGrpSpPr>
          <p:cNvPr id="25" name="Group 24">
            <a:extLst>
              <a:ext uri="{FF2B5EF4-FFF2-40B4-BE49-F238E27FC236}">
                <a16:creationId xmlns:a16="http://schemas.microsoft.com/office/drawing/2014/main" id="{16D6CA65-52B3-4985-B6A0-39AEFB0E0676}"/>
              </a:ext>
            </a:extLst>
          </p:cNvPr>
          <p:cNvGrpSpPr/>
          <p:nvPr/>
        </p:nvGrpSpPr>
        <p:grpSpPr>
          <a:xfrm>
            <a:off x="6588112" y="4038833"/>
            <a:ext cx="4570734" cy="2895620"/>
            <a:chOff x="6588112" y="4038833"/>
            <a:chExt cx="4570734" cy="2895620"/>
          </a:xfrm>
        </p:grpSpPr>
        <p:pic>
          <p:nvPicPr>
            <p:cNvPr id="15" name="Picture 14" descr="A picture containing water, outdoor&#10;&#10;Description automatically generated">
              <a:extLst>
                <a:ext uri="{FF2B5EF4-FFF2-40B4-BE49-F238E27FC236}">
                  <a16:creationId xmlns:a16="http://schemas.microsoft.com/office/drawing/2014/main" id="{8C7633D3-C423-4FC3-B469-1860083A8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113" y="4038833"/>
              <a:ext cx="4570733" cy="2526288"/>
            </a:xfrm>
            <a:prstGeom prst="rect">
              <a:avLst/>
            </a:prstGeom>
          </p:spPr>
        </p:pic>
        <p:sp>
          <p:nvSpPr>
            <p:cNvPr id="20" name="TextBox 19">
              <a:extLst>
                <a:ext uri="{FF2B5EF4-FFF2-40B4-BE49-F238E27FC236}">
                  <a16:creationId xmlns:a16="http://schemas.microsoft.com/office/drawing/2014/main" id="{F274B1C4-D35E-4241-8EC7-9FAFD6035709}"/>
                </a:ext>
              </a:extLst>
            </p:cNvPr>
            <p:cNvSpPr txBox="1"/>
            <p:nvPr/>
          </p:nvSpPr>
          <p:spPr>
            <a:xfrm>
              <a:off x="6588112" y="6565121"/>
              <a:ext cx="4570733"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Dầu khí</a:t>
              </a:r>
            </a:p>
          </p:txBody>
        </p:sp>
      </p:grpSp>
      <p:grpSp>
        <p:nvGrpSpPr>
          <p:cNvPr id="24" name="Group 23">
            <a:extLst>
              <a:ext uri="{FF2B5EF4-FFF2-40B4-BE49-F238E27FC236}">
                <a16:creationId xmlns:a16="http://schemas.microsoft.com/office/drawing/2014/main" id="{7E2776DF-4D86-419D-A6FC-05C2073B46FF}"/>
              </a:ext>
            </a:extLst>
          </p:cNvPr>
          <p:cNvGrpSpPr/>
          <p:nvPr/>
        </p:nvGrpSpPr>
        <p:grpSpPr>
          <a:xfrm>
            <a:off x="1181320" y="4038833"/>
            <a:ext cx="4579963" cy="2774714"/>
            <a:chOff x="1181320" y="4038833"/>
            <a:chExt cx="4579963" cy="2774714"/>
          </a:xfrm>
        </p:grpSpPr>
        <p:pic>
          <p:nvPicPr>
            <p:cNvPr id="17" name="Picture 16" descr="A picture containing outdoor, ground, nature, mountain&#10;&#10;Description automatically generated">
              <a:extLst>
                <a:ext uri="{FF2B5EF4-FFF2-40B4-BE49-F238E27FC236}">
                  <a16:creationId xmlns:a16="http://schemas.microsoft.com/office/drawing/2014/main" id="{545BD842-AB45-4648-9793-6F33D5986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9057" y="4038833"/>
              <a:ext cx="4462226" cy="2526288"/>
            </a:xfrm>
            <a:prstGeom prst="rect">
              <a:avLst/>
            </a:prstGeom>
          </p:spPr>
        </p:pic>
        <p:sp>
          <p:nvSpPr>
            <p:cNvPr id="21" name="TextBox 20">
              <a:extLst>
                <a:ext uri="{FF2B5EF4-FFF2-40B4-BE49-F238E27FC236}">
                  <a16:creationId xmlns:a16="http://schemas.microsoft.com/office/drawing/2014/main" id="{1F73F4B3-111B-4306-911F-2494673AF3DA}"/>
                </a:ext>
              </a:extLst>
            </p:cNvPr>
            <p:cNvSpPr txBox="1"/>
            <p:nvPr/>
          </p:nvSpPr>
          <p:spPr>
            <a:xfrm>
              <a:off x="1181320" y="6444215"/>
              <a:ext cx="4570733" cy="369332"/>
            </a:xfrm>
            <a:prstGeom prst="rect">
              <a:avLst/>
            </a:prstGeom>
            <a:solidFill>
              <a:schemeClr val="bg1"/>
            </a:solidFill>
          </p:spPr>
          <p:txBody>
            <a:bodyPr wrap="square" rtlCol="0">
              <a:spAutoFit/>
            </a:bodyPr>
            <a:lstStyle/>
            <a:p>
              <a:pPr algn="ctr"/>
              <a:r>
                <a:rPr lang="en-US">
                  <a:solidFill>
                    <a:srgbClr val="00B050"/>
                  </a:solidFill>
                  <a:latin typeface="Arial" panose="020B0604020202020204" pitchFamily="34" charset="0"/>
                  <a:cs typeface="Arial" panose="020B0604020202020204" pitchFamily="34" charset="0"/>
                </a:rPr>
                <a:t>Khai thác vàng</a:t>
              </a:r>
            </a:p>
          </p:txBody>
        </p:sp>
      </p:grpSp>
    </p:spTree>
    <p:extLst>
      <p:ext uri="{BB962C8B-B14F-4D97-AF65-F5344CB8AC3E}">
        <p14:creationId xmlns:p14="http://schemas.microsoft.com/office/powerpoint/2010/main" val="416459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1000"/>
                            </p:stCondLst>
                            <p:childTnLst>
                              <p:par>
                                <p:cTn id="37" presetID="16" presetClass="entr" presetSubtype="21"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par>
                          <p:cTn id="40" fill="hold">
                            <p:stCondLst>
                              <p:cond delay="1500"/>
                            </p:stCondLst>
                            <p:childTnLst>
                              <p:par>
                                <p:cTn id="41" presetID="16" presetClass="entr" presetSubtype="21"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3B5E5C3-D146-4A65-B1C2-F158383CC481}"/>
              </a:ext>
            </a:extLst>
          </p:cNvPr>
          <p:cNvSpPr/>
          <p:nvPr/>
        </p:nvSpPr>
        <p:spPr>
          <a:xfrm>
            <a:off x="2496150" y="88152"/>
            <a:ext cx="6715760" cy="806299"/>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0070C0"/>
                </a:solidFill>
                <a:latin typeface="Arial" panose="020B0604020202020204" pitchFamily="34" charset="0"/>
                <a:cs typeface="Arial" panose="020B0604020202020204" pitchFamily="34" charset="0"/>
              </a:rPr>
              <a:t>LUYỆN TẬP VẬN DỤNG</a:t>
            </a:r>
          </a:p>
        </p:txBody>
      </p:sp>
      <p:sp>
        <p:nvSpPr>
          <p:cNvPr id="5" name="TextBox 4">
            <a:extLst>
              <a:ext uri="{FF2B5EF4-FFF2-40B4-BE49-F238E27FC236}">
                <a16:creationId xmlns:a16="http://schemas.microsoft.com/office/drawing/2014/main" id="{86A14DCC-284F-45C5-B3FE-5FA706C4DF7B}"/>
              </a:ext>
            </a:extLst>
          </p:cNvPr>
          <p:cNvSpPr txBox="1"/>
          <p:nvPr/>
        </p:nvSpPr>
        <p:spPr>
          <a:xfrm>
            <a:off x="151325" y="1005840"/>
            <a:ext cx="11358880"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1. Hoàn thành bảng theo mẫu d</a:t>
            </a:r>
            <a:r>
              <a:rPr lang="vi-VN" sz="3600" b="1">
                <a:solidFill>
                  <a:srgbClr val="FF0000"/>
                </a:solidFill>
                <a:latin typeface="Arial" panose="020B0604020202020204" pitchFamily="34" charset="0"/>
                <a:cs typeface="Arial" panose="020B0604020202020204" pitchFamily="34" charset="0"/>
              </a:rPr>
              <a:t>ư</a:t>
            </a:r>
            <a:r>
              <a:rPr lang="en-US" sz="3600" b="1">
                <a:solidFill>
                  <a:srgbClr val="FF0000"/>
                </a:solidFill>
                <a:latin typeface="Arial" panose="020B0604020202020204" pitchFamily="34" charset="0"/>
                <a:cs typeface="Arial" panose="020B0604020202020204" pitchFamily="34" charset="0"/>
              </a:rPr>
              <a:t>ới đây để so sánh đặc điểm của núi và đồi</a:t>
            </a:r>
          </a:p>
        </p:txBody>
      </p:sp>
      <p:graphicFrame>
        <p:nvGraphicFramePr>
          <p:cNvPr id="6" name="Table 6">
            <a:extLst>
              <a:ext uri="{FF2B5EF4-FFF2-40B4-BE49-F238E27FC236}">
                <a16:creationId xmlns:a16="http://schemas.microsoft.com/office/drawing/2014/main" id="{923C4FBC-B96B-401E-AE2D-4A1149214932}"/>
              </a:ext>
            </a:extLst>
          </p:cNvPr>
          <p:cNvGraphicFramePr>
            <a:graphicFrameLocks noGrp="1"/>
          </p:cNvGraphicFramePr>
          <p:nvPr>
            <p:extLst>
              <p:ext uri="{D42A27DB-BD31-4B8C-83A1-F6EECF244321}">
                <p14:modId xmlns:p14="http://schemas.microsoft.com/office/powerpoint/2010/main" val="3546162797"/>
              </p:ext>
            </p:extLst>
          </p:nvPr>
        </p:nvGraphicFramePr>
        <p:xfrm>
          <a:off x="217903" y="2222205"/>
          <a:ext cx="11780246" cy="4524635"/>
        </p:xfrm>
        <a:graphic>
          <a:graphicData uri="http://schemas.openxmlformats.org/drawingml/2006/table">
            <a:tbl>
              <a:tblPr firstRow="1" bandRow="1">
                <a:tableStyleId>{5C22544A-7EE6-4342-B048-85BDC9FD1C3A}</a:tableStyleId>
              </a:tblPr>
              <a:tblGrid>
                <a:gridCol w="3759203">
                  <a:extLst>
                    <a:ext uri="{9D8B030D-6E8A-4147-A177-3AD203B41FA5}">
                      <a16:colId xmlns:a16="http://schemas.microsoft.com/office/drawing/2014/main" val="3672066793"/>
                    </a:ext>
                  </a:extLst>
                </a:gridCol>
                <a:gridCol w="4094294">
                  <a:extLst>
                    <a:ext uri="{9D8B030D-6E8A-4147-A177-3AD203B41FA5}">
                      <a16:colId xmlns:a16="http://schemas.microsoft.com/office/drawing/2014/main" val="1081065302"/>
                    </a:ext>
                  </a:extLst>
                </a:gridCol>
                <a:gridCol w="3926749">
                  <a:extLst>
                    <a:ext uri="{9D8B030D-6E8A-4147-A177-3AD203B41FA5}">
                      <a16:colId xmlns:a16="http://schemas.microsoft.com/office/drawing/2014/main" val="168773552"/>
                    </a:ext>
                  </a:extLst>
                </a:gridCol>
              </a:tblGrid>
              <a:tr h="1092831">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328024598"/>
                  </a:ext>
                </a:extLst>
              </a:tr>
              <a:tr h="1079655">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844793"/>
                  </a:ext>
                </a:extLst>
              </a:tr>
              <a:tr h="870482">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3197955502"/>
                  </a:ext>
                </a:extLst>
              </a:tr>
              <a:tr h="1481667">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extLst>
                  <a:ext uri="{0D108BD9-81ED-4DB2-BD59-A6C34878D82A}">
                    <a16:rowId xmlns:a16="http://schemas.microsoft.com/office/drawing/2014/main" val="4097615891"/>
                  </a:ext>
                </a:extLst>
              </a:tr>
            </a:tbl>
          </a:graphicData>
        </a:graphic>
      </p:graphicFrame>
      <p:sp>
        <p:nvSpPr>
          <p:cNvPr id="7" name="TextBox 6">
            <a:extLst>
              <a:ext uri="{FF2B5EF4-FFF2-40B4-BE49-F238E27FC236}">
                <a16:creationId xmlns:a16="http://schemas.microsoft.com/office/drawing/2014/main" id="{6DA91417-04B0-4647-9368-CFE97A9AE141}"/>
              </a:ext>
            </a:extLst>
          </p:cNvPr>
          <p:cNvSpPr txBox="1"/>
          <p:nvPr/>
        </p:nvSpPr>
        <p:spPr>
          <a:xfrm>
            <a:off x="1083438" y="3604929"/>
            <a:ext cx="248708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Đỉnh</a:t>
            </a:r>
          </a:p>
        </p:txBody>
      </p:sp>
      <p:sp>
        <p:nvSpPr>
          <p:cNvPr id="8" name="TextBox 7">
            <a:extLst>
              <a:ext uri="{FF2B5EF4-FFF2-40B4-BE49-F238E27FC236}">
                <a16:creationId xmlns:a16="http://schemas.microsoft.com/office/drawing/2014/main" id="{1EFF1A98-7C0A-4C4F-B89D-5835C24A88C8}"/>
              </a:ext>
            </a:extLst>
          </p:cNvPr>
          <p:cNvSpPr txBox="1"/>
          <p:nvPr/>
        </p:nvSpPr>
        <p:spPr>
          <a:xfrm>
            <a:off x="193851" y="2563854"/>
            <a:ext cx="3719024"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Các dạng địa hình</a:t>
            </a:r>
          </a:p>
        </p:txBody>
      </p:sp>
      <p:sp>
        <p:nvSpPr>
          <p:cNvPr id="9" name="TextBox 8">
            <a:extLst>
              <a:ext uri="{FF2B5EF4-FFF2-40B4-BE49-F238E27FC236}">
                <a16:creationId xmlns:a16="http://schemas.microsoft.com/office/drawing/2014/main" id="{EC293014-4812-4F65-9CFD-69D8D9868F38}"/>
              </a:ext>
            </a:extLst>
          </p:cNvPr>
          <p:cNvSpPr txBox="1"/>
          <p:nvPr/>
        </p:nvSpPr>
        <p:spPr>
          <a:xfrm>
            <a:off x="4302743" y="2563854"/>
            <a:ext cx="3434552"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Núi</a:t>
            </a:r>
          </a:p>
        </p:txBody>
      </p:sp>
      <p:sp>
        <p:nvSpPr>
          <p:cNvPr id="10" name="TextBox 9">
            <a:extLst>
              <a:ext uri="{FF2B5EF4-FFF2-40B4-BE49-F238E27FC236}">
                <a16:creationId xmlns:a16="http://schemas.microsoft.com/office/drawing/2014/main" id="{E7995FD5-C181-4B63-89C9-B940794777A1}"/>
              </a:ext>
            </a:extLst>
          </p:cNvPr>
          <p:cNvSpPr txBox="1"/>
          <p:nvPr/>
        </p:nvSpPr>
        <p:spPr>
          <a:xfrm>
            <a:off x="8122192" y="2563854"/>
            <a:ext cx="3434552"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Đồi</a:t>
            </a:r>
          </a:p>
        </p:txBody>
      </p:sp>
      <p:sp>
        <p:nvSpPr>
          <p:cNvPr id="11" name="TextBox 10">
            <a:extLst>
              <a:ext uri="{FF2B5EF4-FFF2-40B4-BE49-F238E27FC236}">
                <a16:creationId xmlns:a16="http://schemas.microsoft.com/office/drawing/2014/main" id="{5D0D5CBB-34D5-4E5A-95B3-5CFBBCBB62B5}"/>
              </a:ext>
            </a:extLst>
          </p:cNvPr>
          <p:cNvSpPr txBox="1"/>
          <p:nvPr/>
        </p:nvSpPr>
        <p:spPr>
          <a:xfrm>
            <a:off x="1083438" y="4400042"/>
            <a:ext cx="248708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Sườn</a:t>
            </a:r>
          </a:p>
        </p:txBody>
      </p:sp>
      <p:sp>
        <p:nvSpPr>
          <p:cNvPr id="12" name="TextBox 11">
            <a:extLst>
              <a:ext uri="{FF2B5EF4-FFF2-40B4-BE49-F238E27FC236}">
                <a16:creationId xmlns:a16="http://schemas.microsoft.com/office/drawing/2014/main" id="{A9C511E8-BD26-4365-B96A-12B8A9938F9D}"/>
              </a:ext>
            </a:extLst>
          </p:cNvPr>
          <p:cNvSpPr txBox="1"/>
          <p:nvPr/>
        </p:nvSpPr>
        <p:spPr>
          <a:xfrm>
            <a:off x="534094" y="5713623"/>
            <a:ext cx="248708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Độ cao</a:t>
            </a:r>
          </a:p>
        </p:txBody>
      </p:sp>
      <p:sp>
        <p:nvSpPr>
          <p:cNvPr id="13" name="TextBox 12">
            <a:extLst>
              <a:ext uri="{FF2B5EF4-FFF2-40B4-BE49-F238E27FC236}">
                <a16:creationId xmlns:a16="http://schemas.microsoft.com/office/drawing/2014/main" id="{5D1847D7-26BF-4539-B272-17E7D522FE02}"/>
              </a:ext>
            </a:extLst>
          </p:cNvPr>
          <p:cNvSpPr txBox="1"/>
          <p:nvPr/>
        </p:nvSpPr>
        <p:spPr>
          <a:xfrm>
            <a:off x="4151654" y="5314318"/>
            <a:ext cx="3736730" cy="1077218"/>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từ 500m so với mực nước biển</a:t>
            </a:r>
          </a:p>
        </p:txBody>
      </p:sp>
      <p:sp>
        <p:nvSpPr>
          <p:cNvPr id="14" name="TextBox 13">
            <a:extLst>
              <a:ext uri="{FF2B5EF4-FFF2-40B4-BE49-F238E27FC236}">
                <a16:creationId xmlns:a16="http://schemas.microsoft.com/office/drawing/2014/main" id="{D5F6E46E-4FA4-4770-A675-7A57D2B57C04}"/>
              </a:ext>
            </a:extLst>
          </p:cNvPr>
          <p:cNvSpPr txBox="1"/>
          <p:nvPr/>
        </p:nvSpPr>
        <p:spPr>
          <a:xfrm>
            <a:off x="4610486" y="3510606"/>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nhọn</a:t>
            </a:r>
          </a:p>
        </p:txBody>
      </p:sp>
      <p:sp>
        <p:nvSpPr>
          <p:cNvPr id="15" name="TextBox 14">
            <a:extLst>
              <a:ext uri="{FF2B5EF4-FFF2-40B4-BE49-F238E27FC236}">
                <a16:creationId xmlns:a16="http://schemas.microsoft.com/office/drawing/2014/main" id="{4AE49EEE-2EF1-4031-B62A-5FF82F4B1296}"/>
              </a:ext>
            </a:extLst>
          </p:cNvPr>
          <p:cNvSpPr txBox="1"/>
          <p:nvPr/>
        </p:nvSpPr>
        <p:spPr>
          <a:xfrm>
            <a:off x="4610486" y="4374239"/>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dốc</a:t>
            </a:r>
          </a:p>
        </p:txBody>
      </p:sp>
      <p:sp>
        <p:nvSpPr>
          <p:cNvPr id="16" name="TextBox 15">
            <a:extLst>
              <a:ext uri="{FF2B5EF4-FFF2-40B4-BE49-F238E27FC236}">
                <a16:creationId xmlns:a16="http://schemas.microsoft.com/office/drawing/2014/main" id="{35CCFA2D-732B-4EB5-A9A2-13FD52982357}"/>
              </a:ext>
            </a:extLst>
          </p:cNvPr>
          <p:cNvSpPr txBox="1"/>
          <p:nvPr/>
        </p:nvSpPr>
        <p:spPr>
          <a:xfrm>
            <a:off x="8122192" y="5221181"/>
            <a:ext cx="3736730" cy="1569660"/>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không quá 200m so với vùng đất xung quanh</a:t>
            </a:r>
          </a:p>
        </p:txBody>
      </p:sp>
      <p:sp>
        <p:nvSpPr>
          <p:cNvPr id="17" name="TextBox 16">
            <a:extLst>
              <a:ext uri="{FF2B5EF4-FFF2-40B4-BE49-F238E27FC236}">
                <a16:creationId xmlns:a16="http://schemas.microsoft.com/office/drawing/2014/main" id="{410951FB-4BC1-4619-980B-3995974F47F3}"/>
              </a:ext>
            </a:extLst>
          </p:cNvPr>
          <p:cNvSpPr txBox="1"/>
          <p:nvPr/>
        </p:nvSpPr>
        <p:spPr>
          <a:xfrm>
            <a:off x="8523493" y="3510606"/>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tròn</a:t>
            </a:r>
          </a:p>
        </p:txBody>
      </p:sp>
      <p:sp>
        <p:nvSpPr>
          <p:cNvPr id="18" name="TextBox 17">
            <a:extLst>
              <a:ext uri="{FF2B5EF4-FFF2-40B4-BE49-F238E27FC236}">
                <a16:creationId xmlns:a16="http://schemas.microsoft.com/office/drawing/2014/main" id="{C4B50D62-AB30-481F-A6E7-E93BFBA48EF1}"/>
              </a:ext>
            </a:extLst>
          </p:cNvPr>
          <p:cNvSpPr txBox="1"/>
          <p:nvPr/>
        </p:nvSpPr>
        <p:spPr>
          <a:xfrm>
            <a:off x="8523493" y="4457358"/>
            <a:ext cx="2487088" cy="584775"/>
          </a:xfrm>
          <a:prstGeom prst="rect">
            <a:avLst/>
          </a:prstGeom>
          <a:noFill/>
        </p:spPr>
        <p:txBody>
          <a:bodyPr wrap="square" rtlCol="0">
            <a:spAutoFit/>
          </a:bodyPr>
          <a:lstStyle/>
          <a:p>
            <a:pPr algn="ctr"/>
            <a:r>
              <a:rPr lang="en-US" sz="3200" b="1">
                <a:solidFill>
                  <a:srgbClr val="002060"/>
                </a:solidFill>
                <a:latin typeface="Arial" panose="020B0604020202020204" pitchFamily="34" charset="0"/>
                <a:cs typeface="Arial" panose="020B0604020202020204" pitchFamily="34" charset="0"/>
              </a:rPr>
              <a:t>thoải</a:t>
            </a:r>
          </a:p>
        </p:txBody>
      </p:sp>
    </p:spTree>
    <p:extLst>
      <p:ext uri="{BB962C8B-B14F-4D97-AF65-F5344CB8AC3E}">
        <p14:creationId xmlns:p14="http://schemas.microsoft.com/office/powerpoint/2010/main" val="2045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wipe(left)">
                                      <p:cBhvr>
                                        <p:cTn id="5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50800" y="2568391"/>
            <a:ext cx="1246248" cy="1214545"/>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800" y="4876284"/>
            <a:ext cx="1310768" cy="1293708"/>
          </a:xfrm>
          <a:prstGeom prst="flowChartConnector">
            <a:avLst/>
          </a:prstGeom>
          <a:solidFill>
            <a:srgbClr val="0070C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795" b="1">
                <a:solidFill>
                  <a:schemeClr val="bg1"/>
                </a:solidFill>
                <a:latin typeface="Arial" panose="020B0604020202020204" pitchFamily="34" charset="0"/>
                <a:cs typeface="Arial" panose="020B0604020202020204" pitchFamily="34" charset="0"/>
              </a:rPr>
              <a:t>2</a:t>
            </a:r>
            <a:endParaRPr lang="en-US" sz="4795"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1412877" y="4959825"/>
            <a:ext cx="3707763" cy="1107632"/>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996" b="1">
                <a:latin typeface="Arial" panose="020B0604020202020204" pitchFamily="34" charset="0"/>
                <a:cs typeface="Arial" panose="020B0604020202020204" pitchFamily="34" charset="0"/>
              </a:rPr>
              <a:t>  Khoáng sản</a:t>
            </a:r>
            <a:endParaRPr lang="en-US" sz="3996"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1341218" y="2676640"/>
            <a:ext cx="6583582" cy="110763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2893250" y="189744"/>
            <a:ext cx="6405501" cy="110763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17" tIns="34258" rIns="68517" bIns="34258" numCol="1" spcCol="0" rtlCol="0" fromWordArt="0" anchor="t" anchorCtr="0" forceAA="0" compatLnSpc="1">
            <a:prstTxWarp prst="textNoShape">
              <a:avLst/>
            </a:prstTxWarp>
            <a:noAutofit/>
          </a:bodyPr>
          <a:lstStyle/>
          <a:p>
            <a:endParaRPr lang="en-US" sz="3596" dirty="0"/>
          </a:p>
        </p:txBody>
      </p:sp>
      <p:pic>
        <p:nvPicPr>
          <p:cNvPr id="4" name="Picture 3">
            <a:extLst>
              <a:ext uri="{FF2B5EF4-FFF2-40B4-BE49-F238E27FC236}">
                <a16:creationId xmlns:a16="http://schemas.microsoft.com/office/drawing/2014/main" id="{A184C3B9-0A40-4B5B-BA14-CA70921A3CFE}"/>
              </a:ext>
            </a:extLst>
          </p:cNvPr>
          <p:cNvPicPr>
            <a:picLocks noChangeAspect="1"/>
          </p:cNvPicPr>
          <p:nvPr/>
        </p:nvPicPr>
        <p:blipFill rotWithShape="1">
          <a:blip r:embed="rId2"/>
          <a:srcRect l="42667" t="34815" r="26500" b="32444"/>
          <a:stretch/>
        </p:blipFill>
        <p:spPr>
          <a:xfrm>
            <a:off x="8107680" y="1297374"/>
            <a:ext cx="3291840" cy="1966207"/>
          </a:xfrm>
          <a:prstGeom prst="rect">
            <a:avLst/>
          </a:prstGeom>
        </p:spPr>
      </p:pic>
      <p:pic>
        <p:nvPicPr>
          <p:cNvPr id="5" name="Picture 4">
            <a:extLst>
              <a:ext uri="{FF2B5EF4-FFF2-40B4-BE49-F238E27FC236}">
                <a16:creationId xmlns:a16="http://schemas.microsoft.com/office/drawing/2014/main" id="{FF5FE721-0EBB-4CB8-A4FD-C9110E24AC6D}"/>
              </a:ext>
            </a:extLst>
          </p:cNvPr>
          <p:cNvPicPr>
            <a:picLocks noChangeAspect="1"/>
          </p:cNvPicPr>
          <p:nvPr/>
        </p:nvPicPr>
        <p:blipFill rotWithShape="1">
          <a:blip r:embed="rId3"/>
          <a:srcRect l="27167" t="36296" r="41500" b="26371"/>
          <a:stretch/>
        </p:blipFill>
        <p:spPr>
          <a:xfrm>
            <a:off x="8107680" y="3230455"/>
            <a:ext cx="3362960" cy="2253899"/>
          </a:xfrm>
          <a:prstGeom prst="rect">
            <a:avLst/>
          </a:prstGeom>
        </p:spPr>
      </p:pic>
      <p:pic>
        <p:nvPicPr>
          <p:cNvPr id="11" name="Picture 10">
            <a:extLst>
              <a:ext uri="{FF2B5EF4-FFF2-40B4-BE49-F238E27FC236}">
                <a16:creationId xmlns:a16="http://schemas.microsoft.com/office/drawing/2014/main" id="{87D9528F-F5D3-49C7-896B-D22655633B67}"/>
              </a:ext>
            </a:extLst>
          </p:cNvPr>
          <p:cNvPicPr>
            <a:picLocks noChangeAspect="1"/>
          </p:cNvPicPr>
          <p:nvPr/>
        </p:nvPicPr>
        <p:blipFill rotWithShape="1">
          <a:blip r:embed="rId4" cstate="print"/>
          <a:srcRect l="27917" t="26963" r="27917" b="5630"/>
          <a:stretch/>
        </p:blipFill>
        <p:spPr>
          <a:xfrm>
            <a:off x="5207000" y="4367438"/>
            <a:ext cx="2692400" cy="2311400"/>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C90D8C-8DBE-4AB5-9F48-321B604372ED}"/>
              </a:ext>
            </a:extLst>
          </p:cNvPr>
          <p:cNvSpPr txBox="1"/>
          <p:nvPr/>
        </p:nvSpPr>
        <p:spPr>
          <a:xfrm>
            <a:off x="225174" y="0"/>
            <a:ext cx="11358880" cy="646331"/>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2</a:t>
            </a:r>
            <a:r>
              <a:rPr lang="en-US" sz="3600" b="1">
                <a:solidFill>
                  <a:srgbClr val="FF0000"/>
                </a:solidFill>
                <a:latin typeface="Arial" panose="020B0604020202020204" pitchFamily="34" charset="0"/>
                <a:cs typeface="Arial" panose="020B0604020202020204" pitchFamily="34" charset="0"/>
              </a:rPr>
              <a:t>. </a:t>
            </a:r>
            <a:r>
              <a:rPr lang="en-US" sz="2800" b="1">
                <a:solidFill>
                  <a:srgbClr val="FF0000"/>
                </a:solidFill>
                <a:latin typeface="Arial" panose="020B0604020202020204" pitchFamily="34" charset="0"/>
                <a:cs typeface="Arial" panose="020B0604020202020204" pitchFamily="34" charset="0"/>
              </a:rPr>
              <a:t>Ghép các ô bên trái và bên phải với ô ở giữa sao cho phù hợp</a:t>
            </a:r>
          </a:p>
        </p:txBody>
      </p:sp>
      <p:sp>
        <p:nvSpPr>
          <p:cNvPr id="5" name="Rectangle: Rounded Corners 4">
            <a:extLst>
              <a:ext uri="{FF2B5EF4-FFF2-40B4-BE49-F238E27FC236}">
                <a16:creationId xmlns:a16="http://schemas.microsoft.com/office/drawing/2014/main" id="{E632BB10-F03C-4D63-9BB3-2A2D75CBE708}"/>
              </a:ext>
            </a:extLst>
          </p:cNvPr>
          <p:cNvSpPr/>
          <p:nvPr/>
        </p:nvSpPr>
        <p:spPr>
          <a:xfrm>
            <a:off x="86714" y="952086"/>
            <a:ext cx="4412512" cy="9675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a, Dạng địa hình thấp</a:t>
            </a:r>
          </a:p>
        </p:txBody>
      </p:sp>
      <p:sp>
        <p:nvSpPr>
          <p:cNvPr id="8" name="Rectangle: Rounded Corners 7">
            <a:extLst>
              <a:ext uri="{FF2B5EF4-FFF2-40B4-BE49-F238E27FC236}">
                <a16:creationId xmlns:a16="http://schemas.microsoft.com/office/drawing/2014/main" id="{F93B1866-0EBC-40B1-B27A-1461A9E70B9D}"/>
              </a:ext>
            </a:extLst>
          </p:cNvPr>
          <p:cNvSpPr/>
          <p:nvPr/>
        </p:nvSpPr>
        <p:spPr>
          <a:xfrm>
            <a:off x="86714" y="2166453"/>
            <a:ext cx="4412512"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b, Bề mặt t</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ơng đối bằng phẳng hoặc gợn sóng</a:t>
            </a:r>
          </a:p>
        </p:txBody>
      </p:sp>
      <p:sp>
        <p:nvSpPr>
          <p:cNvPr id="9" name="Rectangle: Rounded Corners 8">
            <a:extLst>
              <a:ext uri="{FF2B5EF4-FFF2-40B4-BE49-F238E27FC236}">
                <a16:creationId xmlns:a16="http://schemas.microsoft.com/office/drawing/2014/main" id="{0B5DF126-AB7D-4EDA-9C5B-45B1A7292705}"/>
              </a:ext>
            </a:extLst>
          </p:cNvPr>
          <p:cNvSpPr/>
          <p:nvPr/>
        </p:nvSpPr>
        <p:spPr>
          <a:xfrm>
            <a:off x="86714" y="3723640"/>
            <a:ext cx="4412512"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c, Th</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ờng cao trên 500m</a:t>
            </a:r>
          </a:p>
          <a:p>
            <a:pPr algn="ctr"/>
            <a:r>
              <a:rPr lang="en-US" sz="2800">
                <a:solidFill>
                  <a:srgbClr val="7030A0"/>
                </a:solidFill>
                <a:latin typeface="Arial" panose="020B0604020202020204" pitchFamily="34" charset="0"/>
                <a:cs typeface="Arial" panose="020B0604020202020204" pitchFamily="34" charset="0"/>
              </a:rPr>
              <a:t>so với mực n</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ớc biển</a:t>
            </a:r>
          </a:p>
        </p:txBody>
      </p:sp>
      <p:sp>
        <p:nvSpPr>
          <p:cNvPr id="10" name="Rectangle: Rounded Corners 9">
            <a:extLst>
              <a:ext uri="{FF2B5EF4-FFF2-40B4-BE49-F238E27FC236}">
                <a16:creationId xmlns:a16="http://schemas.microsoft.com/office/drawing/2014/main" id="{AD00292F-01CA-4B6D-A3BD-97E218BF0B44}"/>
              </a:ext>
            </a:extLst>
          </p:cNvPr>
          <p:cNvSpPr/>
          <p:nvPr/>
        </p:nvSpPr>
        <p:spPr>
          <a:xfrm>
            <a:off x="86714" y="5418351"/>
            <a:ext cx="4412512" cy="1226289"/>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d, Có thể rộng tới hàng triệu Km</a:t>
            </a:r>
            <a:r>
              <a:rPr lang="en-US" sz="2800" baseline="30000">
                <a:solidFill>
                  <a:srgbClr val="7030A0"/>
                </a:solidFill>
                <a:latin typeface="Arial" panose="020B0604020202020204" pitchFamily="34" charset="0"/>
                <a:cs typeface="Arial" panose="020B0604020202020204" pitchFamily="34" charset="0"/>
              </a:rPr>
              <a:t>2</a:t>
            </a:r>
            <a:endParaRPr lang="en-US" sz="2800">
              <a:solidFill>
                <a:srgbClr val="7030A0"/>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5E09037-1D53-4F41-B503-AEB911A449BF}"/>
              </a:ext>
            </a:extLst>
          </p:cNvPr>
          <p:cNvSpPr/>
          <p:nvPr/>
        </p:nvSpPr>
        <p:spPr>
          <a:xfrm>
            <a:off x="9016409" y="999460"/>
            <a:ext cx="3001926" cy="967563"/>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e, Dạng địa hình cao</a:t>
            </a:r>
          </a:p>
        </p:txBody>
      </p:sp>
      <p:sp>
        <p:nvSpPr>
          <p:cNvPr id="12" name="Rectangle: Rounded Corners 11">
            <a:extLst>
              <a:ext uri="{FF2B5EF4-FFF2-40B4-BE49-F238E27FC236}">
                <a16:creationId xmlns:a16="http://schemas.microsoft.com/office/drawing/2014/main" id="{F33B06F1-1FF3-441D-B10E-D39E939B3FAD}"/>
              </a:ext>
            </a:extLst>
          </p:cNvPr>
          <p:cNvSpPr/>
          <p:nvPr/>
        </p:nvSpPr>
        <p:spPr>
          <a:xfrm>
            <a:off x="9016409" y="2692400"/>
            <a:ext cx="3001926" cy="175768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g, Hầu hết có độ cao d</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ới 200m so với mực n</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ớc biển</a:t>
            </a:r>
          </a:p>
        </p:txBody>
      </p:sp>
      <p:sp>
        <p:nvSpPr>
          <p:cNvPr id="13" name="Rectangle: Rounded Corners 12">
            <a:extLst>
              <a:ext uri="{FF2B5EF4-FFF2-40B4-BE49-F238E27FC236}">
                <a16:creationId xmlns:a16="http://schemas.microsoft.com/office/drawing/2014/main" id="{37F2DFBF-00FD-475E-A698-5A30036A8961}"/>
              </a:ext>
            </a:extLst>
          </p:cNvPr>
          <p:cNvSpPr/>
          <p:nvPr/>
        </p:nvSpPr>
        <p:spPr>
          <a:xfrm>
            <a:off x="9016409" y="5033216"/>
            <a:ext cx="3001926" cy="160126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7030A0"/>
                </a:solidFill>
                <a:latin typeface="Arial" panose="020B0604020202020204" pitchFamily="34" charset="0"/>
                <a:cs typeface="Arial" panose="020B0604020202020204" pitchFamily="34" charset="0"/>
              </a:rPr>
              <a:t>h, Có s</a:t>
            </a:r>
            <a:r>
              <a:rPr lang="vi-VN" sz="2800">
                <a:solidFill>
                  <a:srgbClr val="7030A0"/>
                </a:solidFill>
                <a:latin typeface="Arial" panose="020B0604020202020204" pitchFamily="34" charset="0"/>
                <a:cs typeface="Arial" panose="020B0604020202020204" pitchFamily="34" charset="0"/>
              </a:rPr>
              <a:t>ư</a:t>
            </a:r>
            <a:r>
              <a:rPr lang="en-US" sz="2800">
                <a:solidFill>
                  <a:srgbClr val="7030A0"/>
                </a:solidFill>
                <a:latin typeface="Arial" panose="020B0604020202020204" pitchFamily="34" charset="0"/>
                <a:cs typeface="Arial" panose="020B0604020202020204" pitchFamily="34" charset="0"/>
              </a:rPr>
              <a:t>ờn dốc xuống vùng đất xung quanh</a:t>
            </a:r>
          </a:p>
        </p:txBody>
      </p:sp>
      <p:sp>
        <p:nvSpPr>
          <p:cNvPr id="15" name="Flowchart: Preparation 14">
            <a:extLst>
              <a:ext uri="{FF2B5EF4-FFF2-40B4-BE49-F238E27FC236}">
                <a16:creationId xmlns:a16="http://schemas.microsoft.com/office/drawing/2014/main" id="{ADBB81ED-65D3-4AB8-8323-C38567B5D8B0}"/>
              </a:ext>
            </a:extLst>
          </p:cNvPr>
          <p:cNvSpPr/>
          <p:nvPr/>
        </p:nvSpPr>
        <p:spPr>
          <a:xfrm>
            <a:off x="5561654" y="4486520"/>
            <a:ext cx="2392326" cy="1863662"/>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eparation 15">
            <a:extLst>
              <a:ext uri="{FF2B5EF4-FFF2-40B4-BE49-F238E27FC236}">
                <a16:creationId xmlns:a16="http://schemas.microsoft.com/office/drawing/2014/main" id="{B0C126F0-1A35-4DA5-9597-9753F4419B6C}"/>
              </a:ext>
            </a:extLst>
          </p:cNvPr>
          <p:cNvSpPr/>
          <p:nvPr/>
        </p:nvSpPr>
        <p:spPr>
          <a:xfrm>
            <a:off x="5644234" y="1634594"/>
            <a:ext cx="2392326" cy="1863662"/>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0EFE076-24E8-4FA2-AD3F-0D8730D31BD9}"/>
              </a:ext>
            </a:extLst>
          </p:cNvPr>
          <p:cNvSpPr txBox="1"/>
          <p:nvPr/>
        </p:nvSpPr>
        <p:spPr>
          <a:xfrm>
            <a:off x="5967464" y="1967023"/>
            <a:ext cx="1745866" cy="954107"/>
          </a:xfrm>
          <a:prstGeom prst="rect">
            <a:avLst/>
          </a:prstGeom>
          <a:noFill/>
        </p:spPr>
        <p:txBody>
          <a:bodyPr wrap="square" rtlCol="0">
            <a:spAutoFit/>
          </a:bodyPr>
          <a:lstStyle/>
          <a:p>
            <a:pPr marL="342900" indent="-342900">
              <a:buAutoNum type="arabicPeriod"/>
            </a:pPr>
            <a:r>
              <a:rPr lang="en-US" sz="2800" b="1">
                <a:solidFill>
                  <a:srgbClr val="0070C0"/>
                </a:solidFill>
                <a:latin typeface="Arial" panose="020B0604020202020204" pitchFamily="34" charset="0"/>
                <a:cs typeface="Arial" panose="020B0604020202020204" pitchFamily="34" charset="0"/>
              </a:rPr>
              <a:t>CAO</a:t>
            </a:r>
          </a:p>
          <a:p>
            <a:pPr algn="ctr"/>
            <a:r>
              <a:rPr lang="en-US" sz="2800" b="1">
                <a:solidFill>
                  <a:srgbClr val="0070C0"/>
                </a:solidFill>
                <a:latin typeface="Arial" panose="020B0604020202020204" pitchFamily="34" charset="0"/>
                <a:cs typeface="Arial" panose="020B0604020202020204" pitchFamily="34" charset="0"/>
              </a:rPr>
              <a:t>NGUYÊN</a:t>
            </a:r>
          </a:p>
        </p:txBody>
      </p:sp>
      <p:sp>
        <p:nvSpPr>
          <p:cNvPr id="18" name="TextBox 17">
            <a:extLst>
              <a:ext uri="{FF2B5EF4-FFF2-40B4-BE49-F238E27FC236}">
                <a16:creationId xmlns:a16="http://schemas.microsoft.com/office/drawing/2014/main" id="{480E5306-52F6-4D74-9D57-C3A254296BE7}"/>
              </a:ext>
            </a:extLst>
          </p:cNvPr>
          <p:cNvSpPr txBox="1"/>
          <p:nvPr/>
        </p:nvSpPr>
        <p:spPr>
          <a:xfrm>
            <a:off x="5967464" y="4879741"/>
            <a:ext cx="1745866" cy="954107"/>
          </a:xfrm>
          <a:prstGeom prst="rect">
            <a:avLst/>
          </a:prstGeom>
          <a:noFill/>
        </p:spPr>
        <p:txBody>
          <a:bodyPr wrap="square" rtlCol="0">
            <a:spAutoFit/>
          </a:bodyPr>
          <a:lstStyle/>
          <a:p>
            <a:r>
              <a:rPr lang="en-US" sz="2800" b="1">
                <a:solidFill>
                  <a:srgbClr val="0070C0"/>
                </a:solidFill>
                <a:latin typeface="Arial" panose="020B0604020202020204" pitchFamily="34" charset="0"/>
                <a:cs typeface="Arial" panose="020B0604020202020204" pitchFamily="34" charset="0"/>
              </a:rPr>
              <a:t>2. ĐỒNG</a:t>
            </a:r>
          </a:p>
          <a:p>
            <a:pPr algn="ctr"/>
            <a:r>
              <a:rPr lang="en-US" sz="2800" b="1">
                <a:solidFill>
                  <a:srgbClr val="0070C0"/>
                </a:solidFill>
                <a:latin typeface="Arial" panose="020B0604020202020204" pitchFamily="34" charset="0"/>
                <a:cs typeface="Arial" panose="020B0604020202020204" pitchFamily="34" charset="0"/>
              </a:rPr>
              <a:t>BẰNG</a:t>
            </a:r>
          </a:p>
        </p:txBody>
      </p:sp>
      <p:sp>
        <p:nvSpPr>
          <p:cNvPr id="20" name="Flowchart: Connector 19">
            <a:extLst>
              <a:ext uri="{FF2B5EF4-FFF2-40B4-BE49-F238E27FC236}">
                <a16:creationId xmlns:a16="http://schemas.microsoft.com/office/drawing/2014/main" id="{4D9B0D1A-F7E5-4576-8370-C1769C10FF44}"/>
              </a:ext>
            </a:extLst>
          </p:cNvPr>
          <p:cNvSpPr/>
          <p:nvPr/>
        </p:nvSpPr>
        <p:spPr>
          <a:xfrm>
            <a:off x="4468746" y="277367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9D6E8706-472C-4F95-ABA8-798526E39164}"/>
              </a:ext>
            </a:extLst>
          </p:cNvPr>
          <p:cNvSpPr/>
          <p:nvPr/>
        </p:nvSpPr>
        <p:spPr>
          <a:xfrm>
            <a:off x="4509386" y="606178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C7E9DC5C-A110-426B-8F4D-12279800C2E6}"/>
              </a:ext>
            </a:extLst>
          </p:cNvPr>
          <p:cNvSpPr/>
          <p:nvPr/>
        </p:nvSpPr>
        <p:spPr>
          <a:xfrm>
            <a:off x="4458586" y="428005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3DF0703E-5EC5-4DB7-9F38-D27B9B853589}"/>
              </a:ext>
            </a:extLst>
          </p:cNvPr>
          <p:cNvSpPr/>
          <p:nvPr/>
        </p:nvSpPr>
        <p:spPr>
          <a:xfrm>
            <a:off x="4438266" y="136143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B9FA5FDD-5862-47A1-8A40-8923683A9B05}"/>
              </a:ext>
            </a:extLst>
          </p:cNvPr>
          <p:cNvSpPr/>
          <p:nvPr/>
        </p:nvSpPr>
        <p:spPr>
          <a:xfrm>
            <a:off x="8949306" y="1432559"/>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A4D81CBC-675D-4F6F-8CE5-115547312DC2}"/>
              </a:ext>
            </a:extLst>
          </p:cNvPr>
          <p:cNvSpPr/>
          <p:nvPr/>
        </p:nvSpPr>
        <p:spPr>
          <a:xfrm>
            <a:off x="8984030" y="3449442"/>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626C0353-7BE5-4F18-BC40-C366086F336D}"/>
              </a:ext>
            </a:extLst>
          </p:cNvPr>
          <p:cNvSpPr/>
          <p:nvPr/>
        </p:nvSpPr>
        <p:spPr>
          <a:xfrm>
            <a:off x="8976222" y="579593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7D8CEF8A-BDCC-433D-A4AC-1CFB5A59F7A6}"/>
              </a:ext>
            </a:extLst>
          </p:cNvPr>
          <p:cNvSpPr/>
          <p:nvPr/>
        </p:nvSpPr>
        <p:spPr>
          <a:xfrm>
            <a:off x="7927143" y="5352907"/>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8E4BDD3E-8F93-406A-A0BE-62515118542D}"/>
              </a:ext>
            </a:extLst>
          </p:cNvPr>
          <p:cNvSpPr/>
          <p:nvPr/>
        </p:nvSpPr>
        <p:spPr>
          <a:xfrm>
            <a:off x="5527729" y="5398978"/>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72ABF345-93E2-4486-9940-B34EC0A96A45}"/>
              </a:ext>
            </a:extLst>
          </p:cNvPr>
          <p:cNvSpPr/>
          <p:nvPr/>
        </p:nvSpPr>
        <p:spPr>
          <a:xfrm>
            <a:off x="5626974" y="2467926"/>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6EDAC99F-ADE1-49A3-ADB5-9C1131E61A0E}"/>
              </a:ext>
            </a:extLst>
          </p:cNvPr>
          <p:cNvSpPr/>
          <p:nvPr/>
        </p:nvSpPr>
        <p:spPr>
          <a:xfrm>
            <a:off x="7948422" y="2545885"/>
            <a:ext cx="93094" cy="86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8C048032-23A3-402F-9D97-B678D750247E}"/>
              </a:ext>
            </a:extLst>
          </p:cNvPr>
          <p:cNvCxnSpPr>
            <a:stCxn id="23" idx="5"/>
            <a:endCxn id="28" idx="1"/>
          </p:cNvCxnSpPr>
          <p:nvPr/>
        </p:nvCxnSpPr>
        <p:spPr>
          <a:xfrm>
            <a:off x="4517727" y="1434994"/>
            <a:ext cx="1023635" cy="39766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7667BDF-1183-4134-AF1F-049445BB1DDA}"/>
              </a:ext>
            </a:extLst>
          </p:cNvPr>
          <p:cNvCxnSpPr>
            <a:cxnSpLocks/>
            <a:endCxn id="30" idx="6"/>
          </p:cNvCxnSpPr>
          <p:nvPr/>
        </p:nvCxnSpPr>
        <p:spPr>
          <a:xfrm flipH="1">
            <a:off x="8041516" y="1447614"/>
            <a:ext cx="953944" cy="11413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88457B8-47D5-414B-8AC0-CC5EFA24076F}"/>
              </a:ext>
            </a:extLst>
          </p:cNvPr>
          <p:cNvCxnSpPr>
            <a:cxnSpLocks/>
          </p:cNvCxnSpPr>
          <p:nvPr/>
        </p:nvCxnSpPr>
        <p:spPr>
          <a:xfrm>
            <a:off x="4530911" y="2823428"/>
            <a:ext cx="1565089" cy="16630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CA85E0C-5DD2-4938-B158-EEAEC4DAE0DA}"/>
              </a:ext>
            </a:extLst>
          </p:cNvPr>
          <p:cNvCxnSpPr>
            <a:cxnSpLocks/>
            <a:stCxn id="22" idx="6"/>
            <a:endCxn id="16" idx="1"/>
          </p:cNvCxnSpPr>
          <p:nvPr/>
        </p:nvCxnSpPr>
        <p:spPr>
          <a:xfrm flipV="1">
            <a:off x="4551680" y="2566425"/>
            <a:ext cx="1092554" cy="17567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E62F790-8345-484D-BF35-0244C05DFE01}"/>
              </a:ext>
            </a:extLst>
          </p:cNvPr>
          <p:cNvCxnSpPr>
            <a:cxnSpLocks/>
            <a:stCxn id="21" idx="7"/>
            <a:endCxn id="28" idx="0"/>
          </p:cNvCxnSpPr>
          <p:nvPr/>
        </p:nvCxnSpPr>
        <p:spPr>
          <a:xfrm flipV="1">
            <a:off x="4588847" y="5398978"/>
            <a:ext cx="985429" cy="675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E71C137-18A4-4F8B-AAC6-32E0D6A3D2B5}"/>
              </a:ext>
            </a:extLst>
          </p:cNvPr>
          <p:cNvCxnSpPr>
            <a:cxnSpLocks/>
            <a:endCxn id="27" idx="4"/>
          </p:cNvCxnSpPr>
          <p:nvPr/>
        </p:nvCxnSpPr>
        <p:spPr>
          <a:xfrm flipH="1">
            <a:off x="7973690" y="3535617"/>
            <a:ext cx="1042718" cy="19034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864E0F8-6FB1-4CAE-986F-0B1DA3B53553}"/>
              </a:ext>
            </a:extLst>
          </p:cNvPr>
          <p:cNvCxnSpPr>
            <a:cxnSpLocks/>
            <a:stCxn id="26" idx="7"/>
            <a:endCxn id="30" idx="5"/>
          </p:cNvCxnSpPr>
          <p:nvPr/>
        </p:nvCxnSpPr>
        <p:spPr>
          <a:xfrm flipH="1" flipV="1">
            <a:off x="8027883" y="2619440"/>
            <a:ext cx="1027800" cy="31891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19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up)">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left)">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wipe(up)">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wipe(down)">
                                      <p:cBhvr>
                                        <p:cTn id="10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5" grpId="0" animBg="1"/>
      <p:bldP spid="16" grpId="0" animBg="1"/>
      <p:bldP spid="17" grpId="0"/>
      <p:bldP spid="18"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algn="ctr"/>
            <a:r>
              <a:rPr lang="en-US" sz="4329" b="1">
                <a:latin typeface="Arial" pitchFamily="34" charset="0"/>
                <a:cs typeface="Arial" pitchFamily="34" charset="0"/>
              </a:rPr>
              <a:t>  Dặn dò</a:t>
            </a:r>
          </a:p>
        </p:txBody>
      </p:sp>
      <p:sp>
        <p:nvSpPr>
          <p:cNvPr id="5" name="Block Arc 4"/>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00B050"/>
                </a:solidFill>
                <a:latin typeface="Arial" pitchFamily="34" charset="0"/>
                <a:cs typeface="Arial" pitchFamily="34" charset="0"/>
              </a:rPr>
              <a:t>Xem lại bài đã học</a:t>
            </a:r>
          </a:p>
        </p:txBody>
      </p:sp>
      <p:sp>
        <p:nvSpPr>
          <p:cNvPr id="7" name="Oval 6"/>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spcBef>
                <a:spcPts val="799"/>
              </a:spcBef>
            </a:pPr>
            <a:r>
              <a:rPr lang="en-US" sz="5328" b="1">
                <a:solidFill>
                  <a:schemeClr val="bg1"/>
                </a:solidFill>
                <a:latin typeface="Arial" pitchFamily="34" charset="0"/>
                <a:cs typeface="Arial" pitchFamily="34" charset="0"/>
              </a:rPr>
              <a:t>1</a:t>
            </a:r>
          </a:p>
        </p:txBody>
      </p:sp>
      <p:sp>
        <p:nvSpPr>
          <p:cNvPr id="8" name="Freeform 7"/>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FF99CC"/>
                </a:solidFill>
                <a:latin typeface="Arial" pitchFamily="34" charset="0"/>
                <a:cs typeface="Arial" pitchFamily="34" charset="0"/>
              </a:rPr>
              <a:t>Hoàn thành bài tập SBT (BT1,2)</a:t>
            </a:r>
          </a:p>
        </p:txBody>
      </p:sp>
      <p:sp>
        <p:nvSpPr>
          <p:cNvPr id="9" name="Oval 8"/>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5328" b="1">
                <a:solidFill>
                  <a:schemeClr val="bg1"/>
                </a:solidFill>
                <a:latin typeface="Arial" pitchFamily="34" charset="0"/>
                <a:cs typeface="Arial" pitchFamily="34" charset="0"/>
              </a:rPr>
              <a:t>2</a:t>
            </a:r>
          </a:p>
        </p:txBody>
      </p:sp>
      <p:sp>
        <p:nvSpPr>
          <p:cNvPr id="10" name="Freeform 9"/>
          <p:cNvSpPr/>
          <p:nvPr/>
        </p:nvSpPr>
        <p:spPr>
          <a:xfrm>
            <a:off x="2974669" y="4241800"/>
            <a:ext cx="9019958" cy="176106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defTabSz="1657994">
              <a:lnSpc>
                <a:spcPct val="90000"/>
              </a:lnSpc>
              <a:spcBef>
                <a:spcPct val="0"/>
              </a:spcBef>
              <a:spcAft>
                <a:spcPct val="35000"/>
              </a:spcAft>
            </a:pPr>
            <a:r>
              <a:rPr lang="en-US" sz="3730" b="1">
                <a:solidFill>
                  <a:srgbClr val="3399FF"/>
                </a:solidFill>
                <a:latin typeface="Arial" pitchFamily="34" charset="0"/>
                <a:cs typeface="Arial" pitchFamily="34" charset="0"/>
              </a:rPr>
              <a:t>Chuẩn bị bài 1</a:t>
            </a:r>
            <a:r>
              <a:rPr lang="vi-VN" sz="3730" b="1">
                <a:solidFill>
                  <a:srgbClr val="3399FF"/>
                </a:solidFill>
                <a:latin typeface="Arial" pitchFamily="34" charset="0"/>
                <a:cs typeface="Arial" pitchFamily="34" charset="0"/>
              </a:rPr>
              <a:t>4</a:t>
            </a:r>
            <a:r>
              <a:rPr lang="en-US" sz="3730" b="1">
                <a:solidFill>
                  <a:srgbClr val="3399FF"/>
                </a:solidFill>
                <a:latin typeface="Arial" pitchFamily="34" charset="0"/>
                <a:cs typeface="Arial" pitchFamily="34" charset="0"/>
              </a:rPr>
              <a:t>: </a:t>
            </a:r>
            <a:r>
              <a:rPr lang="vi-VN" sz="3730" b="1">
                <a:solidFill>
                  <a:srgbClr val="3399FF"/>
                </a:solidFill>
                <a:latin typeface="Arial" pitchFamily="34" charset="0"/>
                <a:cs typeface="Arial" pitchFamily="34" charset="0"/>
              </a:rPr>
              <a:t>Thực hành: Đọc lược đồ địa hình tỉ lệ lớn và lát cắt địa hình đơn giản</a:t>
            </a:r>
            <a:endParaRPr lang="en-US" sz="3730" b="1">
              <a:solidFill>
                <a:srgbClr val="3399FF"/>
              </a:solidFill>
              <a:latin typeface="Arial" pitchFamily="34" charset="0"/>
              <a:cs typeface="Arial" pitchFamily="34" charset="0"/>
            </a:endParaRPr>
          </a:p>
        </p:txBody>
      </p:sp>
      <p:sp>
        <p:nvSpPr>
          <p:cNvPr id="11" name="Oval 10"/>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algn="ctr"/>
            <a:r>
              <a:rPr lang="en-US" sz="4795"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537026">
            <a:extLst>
              <a:ext uri="{FF2B5EF4-FFF2-40B4-BE49-F238E27FC236}">
                <a16:creationId xmlns:a16="http://schemas.microsoft.com/office/drawing/2014/main" id="{6F92969D-27F9-4D52-BAD6-7C87640F4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 y="87498"/>
            <a:ext cx="11917680" cy="668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a:extLst>
              <a:ext uri="{FF2B5EF4-FFF2-40B4-BE49-F238E27FC236}">
                <a16:creationId xmlns:a16="http://schemas.microsoft.com/office/drawing/2014/main" id="{FC743C29-5B31-4A88-8D74-CF4747B708CE}"/>
              </a:ext>
            </a:extLst>
          </p:cNvPr>
          <p:cNvSpPr txBox="1">
            <a:spLocks noChangeArrowheads="1"/>
          </p:cNvSpPr>
          <p:nvPr/>
        </p:nvSpPr>
        <p:spPr bwMode="auto">
          <a:xfrm rot="219488">
            <a:off x="2930525" y="2767014"/>
            <a:ext cx="68707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b="1">
                <a:solidFill>
                  <a:srgbClr val="C91603"/>
                </a:solidFill>
                <a:latin typeface="Times New Roman" panose="02020603050405020304" pitchFamily="18" charset="0"/>
              </a:rPr>
              <a:t>Cảm </a:t>
            </a:r>
            <a:r>
              <a:rPr lang="vi-VN" altLang="vi-VN" b="1">
                <a:solidFill>
                  <a:srgbClr val="C91603"/>
                </a:solidFill>
                <a:latin typeface="Times New Roman" panose="02020603050405020304" pitchFamily="18" charset="0"/>
              </a:rPr>
              <a:t>ơ</a:t>
            </a:r>
            <a:r>
              <a:rPr lang="en-US" altLang="vi-VN" b="1">
                <a:solidFill>
                  <a:srgbClr val="C91603"/>
                </a:solidFill>
                <a:latin typeface="Times New Roman" panose="02020603050405020304" pitchFamily="18" charset="0"/>
              </a:rPr>
              <a:t>n quý thầy cô và các em! </a:t>
            </a:r>
          </a:p>
          <a:p>
            <a:pPr algn="ctr">
              <a:spcBef>
                <a:spcPct val="50000"/>
              </a:spcBef>
              <a:buFontTx/>
              <a:buNone/>
            </a:pPr>
            <a:endParaRPr lang="en-US" altLang="vi-VN" b="1">
              <a:solidFill>
                <a:srgbClr val="C91603"/>
              </a:solidFill>
              <a:latin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17DDF15A-DDB5-4911-BFAA-C00F1FB6173E}"/>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257C52C-A494-404A-838F-393A1E9FD87B}"/>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6A71062-F3A7-4DD6-B6F9-B16C0971A497}"/>
              </a:ext>
            </a:extLst>
          </p:cNvPr>
          <p:cNvPicPr>
            <a:picLocks noChangeAspect="1"/>
          </p:cNvPicPr>
          <p:nvPr/>
        </p:nvPicPr>
        <p:blipFill rotWithShape="1">
          <a:blip r:embed="rId2"/>
          <a:srcRect l="29250" t="22519" r="29833" b="26963"/>
          <a:stretch/>
        </p:blipFill>
        <p:spPr>
          <a:xfrm>
            <a:off x="5395273" y="1296320"/>
            <a:ext cx="6796727" cy="4720334"/>
          </a:xfrm>
          <a:prstGeom prst="rect">
            <a:avLst/>
          </a:prstGeom>
        </p:spPr>
      </p:pic>
      <p:sp>
        <p:nvSpPr>
          <p:cNvPr id="3" name="TextBox 2">
            <a:extLst>
              <a:ext uri="{FF2B5EF4-FFF2-40B4-BE49-F238E27FC236}">
                <a16:creationId xmlns:a16="http://schemas.microsoft.com/office/drawing/2014/main" id="{FD77FF2B-7BB9-4F29-956C-7E2BF2E602D0}"/>
              </a:ext>
            </a:extLst>
          </p:cNvPr>
          <p:cNvSpPr txBox="1"/>
          <p:nvPr/>
        </p:nvSpPr>
        <p:spPr>
          <a:xfrm>
            <a:off x="5003956" y="6016654"/>
            <a:ext cx="7579360" cy="523220"/>
          </a:xfrm>
          <a:prstGeom prst="rect">
            <a:avLst/>
          </a:prstGeom>
          <a:noFill/>
        </p:spPr>
        <p:txBody>
          <a:bodyPr wrap="square" rtlCol="0">
            <a:spAutoFit/>
          </a:bodyPr>
          <a:lstStyle/>
          <a:p>
            <a:pPr algn="ctr"/>
            <a:r>
              <a:rPr lang="en-US" sz="2800">
                <a:solidFill>
                  <a:srgbClr val="0070C0"/>
                </a:solidFill>
                <a:latin typeface="Arial" panose="020B0604020202020204" pitchFamily="34" charset="0"/>
                <a:cs typeface="Arial" panose="020B0604020202020204" pitchFamily="34" charset="0"/>
              </a:rPr>
              <a:t>Hình 1.1 Các dạng địa hình chính</a:t>
            </a:r>
          </a:p>
        </p:txBody>
      </p:sp>
      <p:sp>
        <p:nvSpPr>
          <p:cNvPr id="7" name="Cloud 6">
            <a:extLst>
              <a:ext uri="{FF2B5EF4-FFF2-40B4-BE49-F238E27FC236}">
                <a16:creationId xmlns:a16="http://schemas.microsoft.com/office/drawing/2014/main" id="{4C9EAC13-CC7B-48DC-881B-541A09761831}"/>
              </a:ext>
            </a:extLst>
          </p:cNvPr>
          <p:cNvSpPr/>
          <p:nvPr/>
        </p:nvSpPr>
        <p:spPr>
          <a:xfrm>
            <a:off x="-127590" y="1532723"/>
            <a:ext cx="5603358" cy="4301520"/>
          </a:xfrm>
          <a:prstGeom prst="cloud">
            <a:avLst/>
          </a:prstGeom>
          <a:solidFill>
            <a:schemeClr val="accent4">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EE0954-EF43-4A79-B0E7-92918E38C885}"/>
              </a:ext>
            </a:extLst>
          </p:cNvPr>
          <p:cNvSpPr txBox="1"/>
          <p:nvPr/>
        </p:nvSpPr>
        <p:spPr>
          <a:xfrm>
            <a:off x="355147" y="2582906"/>
            <a:ext cx="4844468" cy="2585323"/>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Dựa vào hình 1.2, kết hợp nội dung SGK kể tên một số dạng địa phổ biến?</a:t>
            </a:r>
          </a:p>
          <a:p>
            <a:pPr algn="ctr"/>
            <a:endParaRPr lang="en-US"/>
          </a:p>
        </p:txBody>
      </p:sp>
    </p:spTree>
    <p:extLst>
      <p:ext uri="{BB962C8B-B14F-4D97-AF65-F5344CB8AC3E}">
        <p14:creationId xmlns:p14="http://schemas.microsoft.com/office/powerpoint/2010/main" val="17725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1F435-B13E-4A35-9F33-F5C7BFD5DD88}"/>
              </a:ext>
            </a:extLst>
          </p:cNvPr>
          <p:cNvSpPr/>
          <p:nvPr/>
        </p:nvSpPr>
        <p:spPr>
          <a:xfrm>
            <a:off x="3746204" y="125081"/>
            <a:ext cx="4699591" cy="704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50"/>
                </a:solidFill>
                <a:latin typeface="Arial" panose="020B0604020202020204" pitchFamily="34" charset="0"/>
                <a:cs typeface="Arial" panose="020B0604020202020204" pitchFamily="34" charset="0"/>
              </a:rPr>
              <a:t>THẢO LUẬN NHÓM 4</a:t>
            </a:r>
          </a:p>
        </p:txBody>
      </p:sp>
      <p:sp>
        <p:nvSpPr>
          <p:cNvPr id="3" name="TextBox 2">
            <a:extLst>
              <a:ext uri="{FF2B5EF4-FFF2-40B4-BE49-F238E27FC236}">
                <a16:creationId xmlns:a16="http://schemas.microsoft.com/office/drawing/2014/main" id="{031D2FC4-FA10-42D1-A821-81BA2E99BA1A}"/>
              </a:ext>
            </a:extLst>
          </p:cNvPr>
          <p:cNvSpPr txBox="1"/>
          <p:nvPr/>
        </p:nvSpPr>
        <p:spPr>
          <a:xfrm>
            <a:off x="148856" y="956930"/>
            <a:ext cx="11536325"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Quan sát hình 1,2,3,4 và đọc thông tin mục 1 SGK hoàn thành phiếu học tập sau</a:t>
            </a:r>
          </a:p>
        </p:txBody>
      </p:sp>
      <p:graphicFrame>
        <p:nvGraphicFramePr>
          <p:cNvPr id="6" name="Table 6">
            <a:extLst>
              <a:ext uri="{FF2B5EF4-FFF2-40B4-BE49-F238E27FC236}">
                <a16:creationId xmlns:a16="http://schemas.microsoft.com/office/drawing/2014/main" id="{20593118-16C2-4B24-8EFF-5BAB06367A8A}"/>
              </a:ext>
            </a:extLst>
          </p:cNvPr>
          <p:cNvGraphicFramePr>
            <a:graphicFrameLocks noGrp="1"/>
          </p:cNvGraphicFramePr>
          <p:nvPr>
            <p:extLst>
              <p:ext uri="{D42A27DB-BD31-4B8C-83A1-F6EECF244321}">
                <p14:modId xmlns:p14="http://schemas.microsoft.com/office/powerpoint/2010/main" val="3677064588"/>
              </p:ext>
            </p:extLst>
          </p:nvPr>
        </p:nvGraphicFramePr>
        <p:xfrm>
          <a:off x="106330" y="2157259"/>
          <a:ext cx="11961627" cy="4575660"/>
        </p:xfrm>
        <a:graphic>
          <a:graphicData uri="http://schemas.openxmlformats.org/drawingml/2006/table">
            <a:tbl>
              <a:tblPr firstRow="1" bandRow="1">
                <a:tableStyleId>{5C22544A-7EE6-4342-B048-85BDC9FD1C3A}</a:tableStyleId>
              </a:tblPr>
              <a:tblGrid>
                <a:gridCol w="3817084">
                  <a:extLst>
                    <a:ext uri="{9D8B030D-6E8A-4147-A177-3AD203B41FA5}">
                      <a16:colId xmlns:a16="http://schemas.microsoft.com/office/drawing/2014/main" val="3672066793"/>
                    </a:ext>
                  </a:extLst>
                </a:gridCol>
                <a:gridCol w="4157334">
                  <a:extLst>
                    <a:ext uri="{9D8B030D-6E8A-4147-A177-3AD203B41FA5}">
                      <a16:colId xmlns:a16="http://schemas.microsoft.com/office/drawing/2014/main" val="1081065302"/>
                    </a:ext>
                  </a:extLst>
                </a:gridCol>
                <a:gridCol w="3987209">
                  <a:extLst>
                    <a:ext uri="{9D8B030D-6E8A-4147-A177-3AD203B41FA5}">
                      <a16:colId xmlns:a16="http://schemas.microsoft.com/office/drawing/2014/main" val="168773552"/>
                    </a:ext>
                  </a:extLst>
                </a:gridCol>
              </a:tblGrid>
              <a:tr h="905076">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328024598"/>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844793"/>
                  </a:ext>
                </a:extLst>
              </a:tr>
              <a:tr h="917646">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3197955502"/>
                  </a:ext>
                </a:extLst>
              </a:tr>
              <a:tr h="917646">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extLst>
                  <a:ext uri="{0D108BD9-81ED-4DB2-BD59-A6C34878D82A}">
                    <a16:rowId xmlns:a16="http://schemas.microsoft.com/office/drawing/2014/main" val="4097615891"/>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28879116"/>
                  </a:ext>
                </a:extLst>
              </a:tr>
            </a:tbl>
          </a:graphicData>
        </a:graphic>
      </p:graphicFrame>
      <p:sp>
        <p:nvSpPr>
          <p:cNvPr id="8" name="TextBox 7">
            <a:extLst>
              <a:ext uri="{FF2B5EF4-FFF2-40B4-BE49-F238E27FC236}">
                <a16:creationId xmlns:a16="http://schemas.microsoft.com/office/drawing/2014/main" id="{65752478-AF2D-4F5F-9937-CAF18BB88DAF}"/>
              </a:ext>
            </a:extLst>
          </p:cNvPr>
          <p:cNvSpPr txBox="1"/>
          <p:nvPr/>
        </p:nvSpPr>
        <p:spPr>
          <a:xfrm>
            <a:off x="1038443" y="3357588"/>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Núi</a:t>
            </a:r>
          </a:p>
        </p:txBody>
      </p:sp>
      <p:sp>
        <p:nvSpPr>
          <p:cNvPr id="9" name="TextBox 8">
            <a:extLst>
              <a:ext uri="{FF2B5EF4-FFF2-40B4-BE49-F238E27FC236}">
                <a16:creationId xmlns:a16="http://schemas.microsoft.com/office/drawing/2014/main" id="{380F20BC-5F76-4B72-A60F-65D1F8EBF622}"/>
              </a:ext>
            </a:extLst>
          </p:cNvPr>
          <p:cNvSpPr txBox="1"/>
          <p:nvPr/>
        </p:nvSpPr>
        <p:spPr>
          <a:xfrm>
            <a:off x="148856" y="2316513"/>
            <a:ext cx="3784012"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Các dạng địa hình</a:t>
            </a:r>
          </a:p>
        </p:txBody>
      </p:sp>
      <p:sp>
        <p:nvSpPr>
          <p:cNvPr id="10" name="TextBox 9">
            <a:extLst>
              <a:ext uri="{FF2B5EF4-FFF2-40B4-BE49-F238E27FC236}">
                <a16:creationId xmlns:a16="http://schemas.microsoft.com/office/drawing/2014/main" id="{4340BCD5-538E-42CD-BA74-1D9E1FE1358A}"/>
              </a:ext>
            </a:extLst>
          </p:cNvPr>
          <p:cNvSpPr txBox="1"/>
          <p:nvPr/>
        </p:nvSpPr>
        <p:spPr>
          <a:xfrm>
            <a:off x="4348715" y="2316513"/>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Độ cao</a:t>
            </a:r>
          </a:p>
        </p:txBody>
      </p:sp>
      <p:sp>
        <p:nvSpPr>
          <p:cNvPr id="11" name="TextBox 10">
            <a:extLst>
              <a:ext uri="{FF2B5EF4-FFF2-40B4-BE49-F238E27FC236}">
                <a16:creationId xmlns:a16="http://schemas.microsoft.com/office/drawing/2014/main" id="{DECE8B3A-195F-4966-87FD-91EB2D634913}"/>
              </a:ext>
            </a:extLst>
          </p:cNvPr>
          <p:cNvSpPr txBox="1"/>
          <p:nvPr/>
        </p:nvSpPr>
        <p:spPr>
          <a:xfrm>
            <a:off x="8077196" y="2316513"/>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Đặc điểm chính</a:t>
            </a:r>
          </a:p>
        </p:txBody>
      </p:sp>
      <p:sp>
        <p:nvSpPr>
          <p:cNvPr id="12" name="TextBox 11">
            <a:extLst>
              <a:ext uri="{FF2B5EF4-FFF2-40B4-BE49-F238E27FC236}">
                <a16:creationId xmlns:a16="http://schemas.microsoft.com/office/drawing/2014/main" id="{BCE319AE-FBCF-43E1-8077-595ECA0AA75F}"/>
              </a:ext>
            </a:extLst>
          </p:cNvPr>
          <p:cNvSpPr txBox="1"/>
          <p:nvPr/>
        </p:nvSpPr>
        <p:spPr>
          <a:xfrm>
            <a:off x="1038443" y="4152701"/>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Đồi</a:t>
            </a:r>
          </a:p>
        </p:txBody>
      </p:sp>
      <p:sp>
        <p:nvSpPr>
          <p:cNvPr id="13" name="TextBox 12">
            <a:extLst>
              <a:ext uri="{FF2B5EF4-FFF2-40B4-BE49-F238E27FC236}">
                <a16:creationId xmlns:a16="http://schemas.microsoft.com/office/drawing/2014/main" id="{F5855A89-45C2-4358-8CD4-47B6175F6DB5}"/>
              </a:ext>
            </a:extLst>
          </p:cNvPr>
          <p:cNvSpPr txBox="1"/>
          <p:nvPr/>
        </p:nvSpPr>
        <p:spPr>
          <a:xfrm>
            <a:off x="489099" y="5041000"/>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Cao nguyên</a:t>
            </a:r>
          </a:p>
        </p:txBody>
      </p:sp>
      <p:sp>
        <p:nvSpPr>
          <p:cNvPr id="14" name="TextBox 13">
            <a:extLst>
              <a:ext uri="{FF2B5EF4-FFF2-40B4-BE49-F238E27FC236}">
                <a16:creationId xmlns:a16="http://schemas.microsoft.com/office/drawing/2014/main" id="{89A3A23A-DF8F-4FDB-B3FC-07435DC76DC3}"/>
              </a:ext>
            </a:extLst>
          </p:cNvPr>
          <p:cNvSpPr txBox="1"/>
          <p:nvPr/>
        </p:nvSpPr>
        <p:spPr>
          <a:xfrm>
            <a:off x="489099" y="5917814"/>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Đồng bằng</a:t>
            </a:r>
          </a:p>
        </p:txBody>
      </p:sp>
      <p:sp>
        <p:nvSpPr>
          <p:cNvPr id="15" name="Rectangle: Rounded Corners 14">
            <a:extLst>
              <a:ext uri="{FF2B5EF4-FFF2-40B4-BE49-F238E27FC236}">
                <a16:creationId xmlns:a16="http://schemas.microsoft.com/office/drawing/2014/main" id="{74446DCE-8745-43E8-ADF7-1FA98D9F4D88}"/>
              </a:ext>
            </a:extLst>
          </p:cNvPr>
          <p:cNvSpPr/>
          <p:nvPr/>
        </p:nvSpPr>
        <p:spPr>
          <a:xfrm>
            <a:off x="5263117" y="3179135"/>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1,2</a:t>
            </a:r>
          </a:p>
        </p:txBody>
      </p:sp>
      <p:sp>
        <p:nvSpPr>
          <p:cNvPr id="16" name="Rectangle: Rounded Corners 15">
            <a:extLst>
              <a:ext uri="{FF2B5EF4-FFF2-40B4-BE49-F238E27FC236}">
                <a16:creationId xmlns:a16="http://schemas.microsoft.com/office/drawing/2014/main" id="{47E0AE9D-3701-4EE5-B9E1-B05F3139E795}"/>
              </a:ext>
            </a:extLst>
          </p:cNvPr>
          <p:cNvSpPr/>
          <p:nvPr/>
        </p:nvSpPr>
        <p:spPr>
          <a:xfrm>
            <a:off x="5263116" y="4143594"/>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3,4</a:t>
            </a:r>
          </a:p>
        </p:txBody>
      </p:sp>
      <p:sp>
        <p:nvSpPr>
          <p:cNvPr id="17" name="Rectangle: Rounded Corners 16">
            <a:extLst>
              <a:ext uri="{FF2B5EF4-FFF2-40B4-BE49-F238E27FC236}">
                <a16:creationId xmlns:a16="http://schemas.microsoft.com/office/drawing/2014/main" id="{8650F153-B1C0-4DD7-94A5-4B9363DBF6D1}"/>
              </a:ext>
            </a:extLst>
          </p:cNvPr>
          <p:cNvSpPr/>
          <p:nvPr/>
        </p:nvSpPr>
        <p:spPr>
          <a:xfrm>
            <a:off x="5263116" y="5071248"/>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5,6</a:t>
            </a:r>
          </a:p>
        </p:txBody>
      </p:sp>
      <p:sp>
        <p:nvSpPr>
          <p:cNvPr id="18" name="Rectangle: Rounded Corners 17">
            <a:extLst>
              <a:ext uri="{FF2B5EF4-FFF2-40B4-BE49-F238E27FC236}">
                <a16:creationId xmlns:a16="http://schemas.microsoft.com/office/drawing/2014/main" id="{8FEE2D7E-C268-49EE-9B49-C4933407C891}"/>
              </a:ext>
            </a:extLst>
          </p:cNvPr>
          <p:cNvSpPr/>
          <p:nvPr/>
        </p:nvSpPr>
        <p:spPr>
          <a:xfrm>
            <a:off x="5263116" y="5952307"/>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7,8</a:t>
            </a:r>
          </a:p>
        </p:txBody>
      </p:sp>
    </p:spTree>
    <p:extLst>
      <p:ext uri="{BB962C8B-B14F-4D97-AF65-F5344CB8AC3E}">
        <p14:creationId xmlns:p14="http://schemas.microsoft.com/office/powerpoint/2010/main" val="33616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P spid="12" grpId="0"/>
      <p:bldP spid="13" grpId="0"/>
      <p:bldP spid="14" grpId="0"/>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17DDF15A-DDB5-4911-BFAA-C00F1FB6173E}"/>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257C52C-A494-404A-838F-393A1E9FD87B}"/>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694CEB4-1497-425D-A327-AF95078DEA0C}"/>
              </a:ext>
            </a:extLst>
          </p:cNvPr>
          <p:cNvPicPr>
            <a:picLocks noChangeAspect="1"/>
          </p:cNvPicPr>
          <p:nvPr/>
        </p:nvPicPr>
        <p:blipFill rotWithShape="1">
          <a:blip r:embed="rId2"/>
          <a:srcRect l="42667" t="34815" r="26500" b="32444"/>
          <a:stretch/>
        </p:blipFill>
        <p:spPr>
          <a:xfrm>
            <a:off x="1171092" y="1086931"/>
            <a:ext cx="4589707" cy="2741419"/>
          </a:xfrm>
          <a:prstGeom prst="rect">
            <a:avLst/>
          </a:prstGeom>
        </p:spPr>
      </p:pic>
      <p:pic>
        <p:nvPicPr>
          <p:cNvPr id="7" name="Picture 6">
            <a:extLst>
              <a:ext uri="{FF2B5EF4-FFF2-40B4-BE49-F238E27FC236}">
                <a16:creationId xmlns:a16="http://schemas.microsoft.com/office/drawing/2014/main" id="{86FEC798-EC42-44B4-89BC-FA792834DBBA}"/>
              </a:ext>
            </a:extLst>
          </p:cNvPr>
          <p:cNvPicPr>
            <a:picLocks noChangeAspect="1"/>
          </p:cNvPicPr>
          <p:nvPr/>
        </p:nvPicPr>
        <p:blipFill rotWithShape="1">
          <a:blip r:embed="rId3"/>
          <a:srcRect l="27167" t="36296" r="41500" b="26371"/>
          <a:stretch/>
        </p:blipFill>
        <p:spPr>
          <a:xfrm>
            <a:off x="1180231" y="3781919"/>
            <a:ext cx="4589707" cy="3076081"/>
          </a:xfrm>
          <a:prstGeom prst="rect">
            <a:avLst/>
          </a:prstGeom>
        </p:spPr>
      </p:pic>
      <p:pic>
        <p:nvPicPr>
          <p:cNvPr id="2" name="Picture 1">
            <a:extLst>
              <a:ext uri="{FF2B5EF4-FFF2-40B4-BE49-F238E27FC236}">
                <a16:creationId xmlns:a16="http://schemas.microsoft.com/office/drawing/2014/main" id="{E32FADC4-4E07-4062-B2E7-6D308CC0068F}"/>
              </a:ext>
            </a:extLst>
          </p:cNvPr>
          <p:cNvPicPr>
            <a:picLocks noChangeAspect="1"/>
          </p:cNvPicPr>
          <p:nvPr/>
        </p:nvPicPr>
        <p:blipFill rotWithShape="1">
          <a:blip r:embed="rId4"/>
          <a:srcRect l="43082" t="25892" r="27180" b="42015"/>
          <a:stretch/>
        </p:blipFill>
        <p:spPr>
          <a:xfrm>
            <a:off x="6096000" y="1066534"/>
            <a:ext cx="4589707" cy="2786129"/>
          </a:xfrm>
          <a:prstGeom prst="rect">
            <a:avLst/>
          </a:prstGeom>
        </p:spPr>
      </p:pic>
      <p:pic>
        <p:nvPicPr>
          <p:cNvPr id="3" name="Picture 2">
            <a:extLst>
              <a:ext uri="{FF2B5EF4-FFF2-40B4-BE49-F238E27FC236}">
                <a16:creationId xmlns:a16="http://schemas.microsoft.com/office/drawing/2014/main" id="{1BC25AEE-CC20-44F4-AED0-E1589B7D2C8D}"/>
              </a:ext>
            </a:extLst>
          </p:cNvPr>
          <p:cNvPicPr>
            <a:picLocks noChangeAspect="1"/>
          </p:cNvPicPr>
          <p:nvPr/>
        </p:nvPicPr>
        <p:blipFill rotWithShape="1">
          <a:blip r:embed="rId5"/>
          <a:srcRect l="27384" t="39846" r="41744" b="26046"/>
          <a:stretch/>
        </p:blipFill>
        <p:spPr>
          <a:xfrm>
            <a:off x="6096000" y="3899502"/>
            <a:ext cx="4706684" cy="2925058"/>
          </a:xfrm>
          <a:prstGeom prst="rect">
            <a:avLst/>
          </a:prstGeom>
        </p:spPr>
      </p:pic>
    </p:spTree>
    <p:extLst>
      <p:ext uri="{BB962C8B-B14F-4D97-AF65-F5344CB8AC3E}">
        <p14:creationId xmlns:p14="http://schemas.microsoft.com/office/powerpoint/2010/main" val="69807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F1F435-B13E-4A35-9F33-F5C7BFD5DD88}"/>
              </a:ext>
            </a:extLst>
          </p:cNvPr>
          <p:cNvSpPr/>
          <p:nvPr/>
        </p:nvSpPr>
        <p:spPr>
          <a:xfrm>
            <a:off x="3746204" y="125081"/>
            <a:ext cx="4699591" cy="7042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50"/>
                </a:solidFill>
                <a:latin typeface="Arial" panose="020B0604020202020204" pitchFamily="34" charset="0"/>
                <a:cs typeface="Arial" panose="020B0604020202020204" pitchFamily="34" charset="0"/>
              </a:rPr>
              <a:t>THẢO LUẬN NHÓM 4</a:t>
            </a:r>
          </a:p>
        </p:txBody>
      </p:sp>
      <p:sp>
        <p:nvSpPr>
          <p:cNvPr id="3" name="TextBox 2">
            <a:extLst>
              <a:ext uri="{FF2B5EF4-FFF2-40B4-BE49-F238E27FC236}">
                <a16:creationId xmlns:a16="http://schemas.microsoft.com/office/drawing/2014/main" id="{031D2FC4-FA10-42D1-A821-81BA2E99BA1A}"/>
              </a:ext>
            </a:extLst>
          </p:cNvPr>
          <p:cNvSpPr txBox="1"/>
          <p:nvPr/>
        </p:nvSpPr>
        <p:spPr>
          <a:xfrm>
            <a:off x="148856" y="956930"/>
            <a:ext cx="11536325" cy="1200329"/>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Quan sát hình 1,2,3,4 và đọc thông tin mục 1 SGK hoàn thành phiếu học tập sau</a:t>
            </a:r>
          </a:p>
        </p:txBody>
      </p:sp>
      <p:graphicFrame>
        <p:nvGraphicFramePr>
          <p:cNvPr id="6" name="Table 6">
            <a:extLst>
              <a:ext uri="{FF2B5EF4-FFF2-40B4-BE49-F238E27FC236}">
                <a16:creationId xmlns:a16="http://schemas.microsoft.com/office/drawing/2014/main" id="{20593118-16C2-4B24-8EFF-5BAB06367A8A}"/>
              </a:ext>
            </a:extLst>
          </p:cNvPr>
          <p:cNvGraphicFramePr>
            <a:graphicFrameLocks noGrp="1"/>
          </p:cNvGraphicFramePr>
          <p:nvPr>
            <p:extLst>
              <p:ext uri="{D42A27DB-BD31-4B8C-83A1-F6EECF244321}">
                <p14:modId xmlns:p14="http://schemas.microsoft.com/office/powerpoint/2010/main" val="2607601823"/>
              </p:ext>
            </p:extLst>
          </p:nvPr>
        </p:nvGraphicFramePr>
        <p:xfrm>
          <a:off x="0" y="2174194"/>
          <a:ext cx="12218584" cy="4674806"/>
        </p:xfrm>
        <a:graphic>
          <a:graphicData uri="http://schemas.openxmlformats.org/drawingml/2006/table">
            <a:tbl>
              <a:tblPr firstRow="1" bandRow="1">
                <a:tableStyleId>{5C22544A-7EE6-4342-B048-85BDC9FD1C3A}</a:tableStyleId>
              </a:tblPr>
              <a:tblGrid>
                <a:gridCol w="2793081">
                  <a:extLst>
                    <a:ext uri="{9D8B030D-6E8A-4147-A177-3AD203B41FA5}">
                      <a16:colId xmlns:a16="http://schemas.microsoft.com/office/drawing/2014/main" val="3672066793"/>
                    </a:ext>
                  </a:extLst>
                </a:gridCol>
                <a:gridCol w="3413021">
                  <a:extLst>
                    <a:ext uri="{9D8B030D-6E8A-4147-A177-3AD203B41FA5}">
                      <a16:colId xmlns:a16="http://schemas.microsoft.com/office/drawing/2014/main" val="1081065302"/>
                    </a:ext>
                  </a:extLst>
                </a:gridCol>
                <a:gridCol w="6012482">
                  <a:extLst>
                    <a:ext uri="{9D8B030D-6E8A-4147-A177-3AD203B41FA5}">
                      <a16:colId xmlns:a16="http://schemas.microsoft.com/office/drawing/2014/main" val="168773552"/>
                    </a:ext>
                  </a:extLst>
                </a:gridCol>
              </a:tblGrid>
              <a:tr h="1004222">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extLst>
                  <a:ext uri="{0D108BD9-81ED-4DB2-BD59-A6C34878D82A}">
                    <a16:rowId xmlns:a16="http://schemas.microsoft.com/office/drawing/2014/main" val="3328024598"/>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844793"/>
                  </a:ext>
                </a:extLst>
              </a:tr>
              <a:tr h="917646">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extLst>
                  <a:ext uri="{0D108BD9-81ED-4DB2-BD59-A6C34878D82A}">
                    <a16:rowId xmlns:a16="http://schemas.microsoft.com/office/drawing/2014/main" val="3197955502"/>
                  </a:ext>
                </a:extLst>
              </a:tr>
              <a:tr h="917646">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tc>
                  <a:txBody>
                    <a:bodyPr/>
                    <a:lstStyle/>
                    <a:p>
                      <a:endParaRPr lang="en-US"/>
                    </a:p>
                  </a:txBody>
                  <a:tcPr>
                    <a:solidFill>
                      <a:schemeClr val="accent2">
                        <a:lumMod val="40000"/>
                        <a:lumOff val="60000"/>
                      </a:schemeClr>
                    </a:solidFill>
                  </a:tcPr>
                </a:tc>
                <a:extLst>
                  <a:ext uri="{0D108BD9-81ED-4DB2-BD59-A6C34878D82A}">
                    <a16:rowId xmlns:a16="http://schemas.microsoft.com/office/drawing/2014/main" val="4097615891"/>
                  </a:ext>
                </a:extLst>
              </a:tr>
              <a:tr h="917646">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28879116"/>
                  </a:ext>
                </a:extLst>
              </a:tr>
            </a:tbl>
          </a:graphicData>
        </a:graphic>
      </p:graphicFrame>
      <p:sp>
        <p:nvSpPr>
          <p:cNvPr id="8" name="TextBox 7">
            <a:extLst>
              <a:ext uri="{FF2B5EF4-FFF2-40B4-BE49-F238E27FC236}">
                <a16:creationId xmlns:a16="http://schemas.microsoft.com/office/drawing/2014/main" id="{65752478-AF2D-4F5F-9937-CAF18BB88DAF}"/>
              </a:ext>
            </a:extLst>
          </p:cNvPr>
          <p:cNvSpPr txBox="1"/>
          <p:nvPr/>
        </p:nvSpPr>
        <p:spPr>
          <a:xfrm>
            <a:off x="793892" y="3357588"/>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Núi</a:t>
            </a:r>
          </a:p>
        </p:txBody>
      </p:sp>
      <p:sp>
        <p:nvSpPr>
          <p:cNvPr id="9" name="TextBox 8">
            <a:extLst>
              <a:ext uri="{FF2B5EF4-FFF2-40B4-BE49-F238E27FC236}">
                <a16:creationId xmlns:a16="http://schemas.microsoft.com/office/drawing/2014/main" id="{380F20BC-5F76-4B72-A60F-65D1F8EBF622}"/>
              </a:ext>
            </a:extLst>
          </p:cNvPr>
          <p:cNvSpPr txBox="1"/>
          <p:nvPr/>
        </p:nvSpPr>
        <p:spPr>
          <a:xfrm>
            <a:off x="259317" y="2080603"/>
            <a:ext cx="2530548" cy="1077218"/>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Các dạng địa hình</a:t>
            </a:r>
          </a:p>
        </p:txBody>
      </p:sp>
      <p:sp>
        <p:nvSpPr>
          <p:cNvPr id="10" name="TextBox 9">
            <a:extLst>
              <a:ext uri="{FF2B5EF4-FFF2-40B4-BE49-F238E27FC236}">
                <a16:creationId xmlns:a16="http://schemas.microsoft.com/office/drawing/2014/main" id="{4340BCD5-538E-42CD-BA74-1D9E1FE1358A}"/>
              </a:ext>
            </a:extLst>
          </p:cNvPr>
          <p:cNvSpPr txBox="1"/>
          <p:nvPr/>
        </p:nvSpPr>
        <p:spPr>
          <a:xfrm>
            <a:off x="2693296" y="2326825"/>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Độ cao</a:t>
            </a:r>
          </a:p>
        </p:txBody>
      </p:sp>
      <p:sp>
        <p:nvSpPr>
          <p:cNvPr id="11" name="TextBox 10">
            <a:extLst>
              <a:ext uri="{FF2B5EF4-FFF2-40B4-BE49-F238E27FC236}">
                <a16:creationId xmlns:a16="http://schemas.microsoft.com/office/drawing/2014/main" id="{DECE8B3A-195F-4966-87FD-91EB2D634913}"/>
              </a:ext>
            </a:extLst>
          </p:cNvPr>
          <p:cNvSpPr txBox="1"/>
          <p:nvPr/>
        </p:nvSpPr>
        <p:spPr>
          <a:xfrm>
            <a:off x="8038514" y="2482067"/>
            <a:ext cx="3494569" cy="584775"/>
          </a:xfrm>
          <a:prstGeom prst="rect">
            <a:avLst/>
          </a:prstGeom>
          <a:noFill/>
        </p:spPr>
        <p:txBody>
          <a:bodyPr wrap="square" rtlCol="0">
            <a:spAutoFit/>
          </a:bodyPr>
          <a:lstStyle/>
          <a:p>
            <a:pPr algn="ctr"/>
            <a:r>
              <a:rPr lang="en-US" sz="3200" b="1">
                <a:solidFill>
                  <a:srgbClr val="00B0F0"/>
                </a:solidFill>
                <a:latin typeface="Arial" panose="020B0604020202020204" pitchFamily="34" charset="0"/>
                <a:cs typeface="Arial" panose="020B0604020202020204" pitchFamily="34" charset="0"/>
              </a:rPr>
              <a:t>Đặc điểm chính</a:t>
            </a:r>
          </a:p>
        </p:txBody>
      </p:sp>
      <p:sp>
        <p:nvSpPr>
          <p:cNvPr id="12" name="TextBox 11">
            <a:extLst>
              <a:ext uri="{FF2B5EF4-FFF2-40B4-BE49-F238E27FC236}">
                <a16:creationId xmlns:a16="http://schemas.microsoft.com/office/drawing/2014/main" id="{BCE319AE-FBCF-43E1-8077-595ECA0AA75F}"/>
              </a:ext>
            </a:extLst>
          </p:cNvPr>
          <p:cNvSpPr txBox="1"/>
          <p:nvPr/>
        </p:nvSpPr>
        <p:spPr>
          <a:xfrm>
            <a:off x="793892" y="4152701"/>
            <a:ext cx="2530548" cy="584775"/>
          </a:xfrm>
          <a:prstGeom prst="rect">
            <a:avLst/>
          </a:prstGeom>
          <a:noFill/>
        </p:spPr>
        <p:txBody>
          <a:bodyPr wrap="square" rtlCol="0">
            <a:spAutoFit/>
          </a:bodyPr>
          <a:lstStyle/>
          <a:p>
            <a:r>
              <a:rPr lang="en-US" sz="3200" b="1">
                <a:solidFill>
                  <a:srgbClr val="00B050"/>
                </a:solidFill>
                <a:latin typeface="Arial" panose="020B0604020202020204" pitchFamily="34" charset="0"/>
                <a:cs typeface="Arial" panose="020B0604020202020204" pitchFamily="34" charset="0"/>
              </a:rPr>
              <a:t>Đồi</a:t>
            </a:r>
          </a:p>
        </p:txBody>
      </p:sp>
      <p:sp>
        <p:nvSpPr>
          <p:cNvPr id="13" name="TextBox 12">
            <a:extLst>
              <a:ext uri="{FF2B5EF4-FFF2-40B4-BE49-F238E27FC236}">
                <a16:creationId xmlns:a16="http://schemas.microsoft.com/office/drawing/2014/main" id="{F5855A89-45C2-4358-8CD4-47B6175F6DB5}"/>
              </a:ext>
            </a:extLst>
          </p:cNvPr>
          <p:cNvSpPr txBox="1"/>
          <p:nvPr/>
        </p:nvSpPr>
        <p:spPr>
          <a:xfrm>
            <a:off x="244548" y="5041000"/>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Cao nguyên</a:t>
            </a:r>
          </a:p>
        </p:txBody>
      </p:sp>
      <p:sp>
        <p:nvSpPr>
          <p:cNvPr id="14" name="TextBox 13">
            <a:extLst>
              <a:ext uri="{FF2B5EF4-FFF2-40B4-BE49-F238E27FC236}">
                <a16:creationId xmlns:a16="http://schemas.microsoft.com/office/drawing/2014/main" id="{89A3A23A-DF8F-4FDB-B3FC-07435DC76DC3}"/>
              </a:ext>
            </a:extLst>
          </p:cNvPr>
          <p:cNvSpPr txBox="1"/>
          <p:nvPr/>
        </p:nvSpPr>
        <p:spPr>
          <a:xfrm>
            <a:off x="244548" y="5917814"/>
            <a:ext cx="2530548" cy="584775"/>
          </a:xfrm>
          <a:prstGeom prst="rect">
            <a:avLst/>
          </a:prstGeom>
          <a:noFill/>
        </p:spPr>
        <p:txBody>
          <a:bodyPr wrap="square" rtlCol="0">
            <a:spAutoFit/>
          </a:bodyPr>
          <a:lstStyle/>
          <a:p>
            <a:pPr algn="ctr"/>
            <a:r>
              <a:rPr lang="en-US" sz="3200" b="1">
                <a:solidFill>
                  <a:srgbClr val="00B050"/>
                </a:solidFill>
                <a:latin typeface="Arial" panose="020B0604020202020204" pitchFamily="34" charset="0"/>
                <a:cs typeface="Arial" panose="020B0604020202020204" pitchFamily="34" charset="0"/>
              </a:rPr>
              <a:t>Đồng bằng</a:t>
            </a:r>
          </a:p>
        </p:txBody>
      </p:sp>
      <p:sp>
        <p:nvSpPr>
          <p:cNvPr id="15" name="Rectangle: Rounded Corners 14">
            <a:extLst>
              <a:ext uri="{FF2B5EF4-FFF2-40B4-BE49-F238E27FC236}">
                <a16:creationId xmlns:a16="http://schemas.microsoft.com/office/drawing/2014/main" id="{74446DCE-8745-43E8-ADF7-1FA98D9F4D88}"/>
              </a:ext>
            </a:extLst>
          </p:cNvPr>
          <p:cNvSpPr/>
          <p:nvPr/>
        </p:nvSpPr>
        <p:spPr>
          <a:xfrm>
            <a:off x="5263117" y="3179135"/>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1,2</a:t>
            </a:r>
          </a:p>
        </p:txBody>
      </p:sp>
      <p:sp>
        <p:nvSpPr>
          <p:cNvPr id="16" name="Rectangle: Rounded Corners 15">
            <a:extLst>
              <a:ext uri="{FF2B5EF4-FFF2-40B4-BE49-F238E27FC236}">
                <a16:creationId xmlns:a16="http://schemas.microsoft.com/office/drawing/2014/main" id="{47E0AE9D-3701-4EE5-B9E1-B05F3139E795}"/>
              </a:ext>
            </a:extLst>
          </p:cNvPr>
          <p:cNvSpPr/>
          <p:nvPr/>
        </p:nvSpPr>
        <p:spPr>
          <a:xfrm>
            <a:off x="5263116" y="4143594"/>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3,4</a:t>
            </a:r>
          </a:p>
        </p:txBody>
      </p:sp>
      <p:sp>
        <p:nvSpPr>
          <p:cNvPr id="17" name="Rectangle: Rounded Corners 16">
            <a:extLst>
              <a:ext uri="{FF2B5EF4-FFF2-40B4-BE49-F238E27FC236}">
                <a16:creationId xmlns:a16="http://schemas.microsoft.com/office/drawing/2014/main" id="{8650F153-B1C0-4DD7-94A5-4B9363DBF6D1}"/>
              </a:ext>
            </a:extLst>
          </p:cNvPr>
          <p:cNvSpPr/>
          <p:nvPr/>
        </p:nvSpPr>
        <p:spPr>
          <a:xfrm>
            <a:off x="5263116" y="5071248"/>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5,6</a:t>
            </a:r>
          </a:p>
        </p:txBody>
      </p:sp>
      <p:sp>
        <p:nvSpPr>
          <p:cNvPr id="18" name="Rectangle: Rounded Corners 17">
            <a:extLst>
              <a:ext uri="{FF2B5EF4-FFF2-40B4-BE49-F238E27FC236}">
                <a16:creationId xmlns:a16="http://schemas.microsoft.com/office/drawing/2014/main" id="{8FEE2D7E-C268-49EE-9B49-C4933407C891}"/>
              </a:ext>
            </a:extLst>
          </p:cNvPr>
          <p:cNvSpPr/>
          <p:nvPr/>
        </p:nvSpPr>
        <p:spPr>
          <a:xfrm>
            <a:off x="5263116" y="5952307"/>
            <a:ext cx="2580168" cy="68661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Arial" panose="020B0604020202020204" pitchFamily="34" charset="0"/>
                <a:cs typeface="Arial" panose="020B0604020202020204" pitchFamily="34" charset="0"/>
              </a:rPr>
              <a:t>Nhóm 7,8</a:t>
            </a:r>
          </a:p>
        </p:txBody>
      </p:sp>
      <p:pic>
        <p:nvPicPr>
          <p:cNvPr id="19" name="Picture 10" descr="Digit 180">
            <a:extLst>
              <a:ext uri="{FF2B5EF4-FFF2-40B4-BE49-F238E27FC236}">
                <a16:creationId xmlns:a16="http://schemas.microsoft.com/office/drawing/2014/main" id="{1BF5C5E4-78E1-438B-BE43-F7C1769F14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49979" y="125081"/>
            <a:ext cx="1427066" cy="82409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B991E19-50FB-4D74-8D1B-FEE871555721}"/>
              </a:ext>
            </a:extLst>
          </p:cNvPr>
          <p:cNvSpPr txBox="1"/>
          <p:nvPr/>
        </p:nvSpPr>
        <p:spPr>
          <a:xfrm>
            <a:off x="2394676" y="3113445"/>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Trên 500m so với</a:t>
            </a:r>
          </a:p>
          <a:p>
            <a:pPr algn="ctr"/>
            <a:r>
              <a:rPr lang="en-US" sz="2800" b="1">
                <a:solidFill>
                  <a:srgbClr val="002060"/>
                </a:solidFill>
                <a:latin typeface="Arial" panose="020B0604020202020204" pitchFamily="34" charset="0"/>
                <a:cs typeface="Arial" panose="020B0604020202020204" pitchFamily="34" charset="0"/>
              </a:rPr>
              <a:t> mực n</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ớc biển</a:t>
            </a:r>
          </a:p>
        </p:txBody>
      </p:sp>
      <p:sp>
        <p:nvSpPr>
          <p:cNvPr id="22" name="TextBox 21">
            <a:extLst>
              <a:ext uri="{FF2B5EF4-FFF2-40B4-BE49-F238E27FC236}">
                <a16:creationId xmlns:a16="http://schemas.microsoft.com/office/drawing/2014/main" id="{F0BDAA7C-0CA9-48D7-9AB4-3D8E5A97F48F}"/>
              </a:ext>
            </a:extLst>
          </p:cNvPr>
          <p:cNvSpPr txBox="1"/>
          <p:nvPr/>
        </p:nvSpPr>
        <p:spPr>
          <a:xfrm>
            <a:off x="6322196" y="3215485"/>
            <a:ext cx="5593367"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Nhô cao rõ rệt trên mặt đất, đỉnh nhọn, s</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 dốc</a:t>
            </a:r>
          </a:p>
        </p:txBody>
      </p:sp>
      <p:sp>
        <p:nvSpPr>
          <p:cNvPr id="26" name="TextBox 25">
            <a:extLst>
              <a:ext uri="{FF2B5EF4-FFF2-40B4-BE49-F238E27FC236}">
                <a16:creationId xmlns:a16="http://schemas.microsoft.com/office/drawing/2014/main" id="{E02566A8-38FB-4994-9481-3B44CACF5E06}"/>
              </a:ext>
            </a:extLst>
          </p:cNvPr>
          <p:cNvSpPr txBox="1"/>
          <p:nvPr/>
        </p:nvSpPr>
        <p:spPr>
          <a:xfrm>
            <a:off x="2447838" y="4075432"/>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Không quá 200m</a:t>
            </a:r>
          </a:p>
          <a:p>
            <a:pPr algn="ctr"/>
            <a:r>
              <a:rPr lang="en-US" sz="2800" b="1">
                <a:solidFill>
                  <a:srgbClr val="002060"/>
                </a:solidFill>
                <a:latin typeface="Arial" panose="020B0604020202020204" pitchFamily="34" charset="0"/>
                <a:cs typeface="Arial" panose="020B0604020202020204" pitchFamily="34" charset="0"/>
              </a:rPr>
              <a:t> so với xung quanh</a:t>
            </a:r>
          </a:p>
        </p:txBody>
      </p:sp>
      <p:sp>
        <p:nvSpPr>
          <p:cNvPr id="27" name="TextBox 26">
            <a:extLst>
              <a:ext uri="{FF2B5EF4-FFF2-40B4-BE49-F238E27FC236}">
                <a16:creationId xmlns:a16="http://schemas.microsoft.com/office/drawing/2014/main" id="{FC2A40D4-D128-4FDC-82EC-41B6B35ED309}"/>
              </a:ext>
            </a:extLst>
          </p:cNvPr>
          <p:cNvSpPr txBox="1"/>
          <p:nvPr/>
        </p:nvSpPr>
        <p:spPr>
          <a:xfrm>
            <a:off x="2447838" y="4969824"/>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Trên 500m so với</a:t>
            </a:r>
          </a:p>
          <a:p>
            <a:pPr algn="ctr"/>
            <a:r>
              <a:rPr lang="en-US" sz="2800" b="1">
                <a:solidFill>
                  <a:srgbClr val="002060"/>
                </a:solidFill>
                <a:latin typeface="Arial" panose="020B0604020202020204" pitchFamily="34" charset="0"/>
                <a:cs typeface="Arial" panose="020B0604020202020204" pitchFamily="34" charset="0"/>
              </a:rPr>
              <a:t> mực n</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ớc biển</a:t>
            </a:r>
          </a:p>
        </p:txBody>
      </p:sp>
      <p:sp>
        <p:nvSpPr>
          <p:cNvPr id="28" name="TextBox 27">
            <a:extLst>
              <a:ext uri="{FF2B5EF4-FFF2-40B4-BE49-F238E27FC236}">
                <a16:creationId xmlns:a16="http://schemas.microsoft.com/office/drawing/2014/main" id="{FC76CB76-3E04-4492-B70F-539BD901B72B}"/>
              </a:ext>
            </a:extLst>
          </p:cNvPr>
          <p:cNvSpPr txBox="1"/>
          <p:nvPr/>
        </p:nvSpPr>
        <p:spPr>
          <a:xfrm>
            <a:off x="2426573" y="5894893"/>
            <a:ext cx="4046281"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D</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ới 200m so với mực n</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ớc biển</a:t>
            </a:r>
          </a:p>
        </p:txBody>
      </p:sp>
      <p:sp>
        <p:nvSpPr>
          <p:cNvPr id="29" name="TextBox 28">
            <a:extLst>
              <a:ext uri="{FF2B5EF4-FFF2-40B4-BE49-F238E27FC236}">
                <a16:creationId xmlns:a16="http://schemas.microsoft.com/office/drawing/2014/main" id="{49E72FB2-3D13-49DC-9873-6C62E9307461}"/>
              </a:ext>
            </a:extLst>
          </p:cNvPr>
          <p:cNvSpPr txBox="1"/>
          <p:nvPr/>
        </p:nvSpPr>
        <p:spPr>
          <a:xfrm>
            <a:off x="6222675" y="4124966"/>
            <a:ext cx="5593367" cy="954107"/>
          </a:xfrm>
          <a:prstGeom prst="rect">
            <a:avLst/>
          </a:prstGeom>
          <a:noFill/>
        </p:spPr>
        <p:txBody>
          <a:bodyPr wrap="square" rtlCol="0">
            <a:spAutoFit/>
          </a:bodyPr>
          <a:lstStyle/>
          <a:p>
            <a:pPr algn="ctr"/>
            <a:r>
              <a:rPr lang="en-US" sz="2800" b="1" dirty="0" err="1">
                <a:solidFill>
                  <a:srgbClr val="002060"/>
                </a:solidFill>
                <a:latin typeface="Arial" panose="020B0604020202020204" pitchFamily="34" charset="0"/>
                <a:cs typeface="Arial" panose="020B0604020202020204" pitchFamily="34" charset="0"/>
              </a:rPr>
              <a:t>Nhô</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cao</a:t>
            </a:r>
            <a:r>
              <a:rPr lang="en-US" sz="2800" b="1" dirty="0">
                <a:solidFill>
                  <a:srgbClr val="002060"/>
                </a:solidFill>
                <a:latin typeface="Arial" panose="020B0604020202020204" pitchFamily="34" charset="0"/>
                <a:cs typeface="Arial" panose="020B0604020202020204" pitchFamily="34" charset="0"/>
              </a:rPr>
              <a:t> so </a:t>
            </a:r>
            <a:r>
              <a:rPr lang="en-US" sz="2800" b="1" dirty="0" err="1">
                <a:solidFill>
                  <a:srgbClr val="002060"/>
                </a:solidFill>
                <a:latin typeface="Arial" panose="020B0604020202020204" pitchFamily="34" charset="0"/>
                <a:cs typeface="Arial" panose="020B0604020202020204" pitchFamily="34" charset="0"/>
              </a:rPr>
              <a:t>với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xung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quanh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đỉnh</a:t>
            </a:r>
            <a:r>
              <a:rPr lang="en-US" sz="2800" b="1" dirty="0">
                <a:solidFill>
                  <a:srgbClr val="002060"/>
                </a:solidFill>
                <a:latin typeface="Arial" panose="020B0604020202020204" pitchFamily="34" charset="0"/>
                <a:cs typeface="Arial" panose="020B0604020202020204" pitchFamily="34" charset="0"/>
              </a:rPr>
              <a:t> </a:t>
            </a:r>
            <a:r>
              <a:rPr lang="en-US" sz="2800" b="1">
                <a:solidFill>
                  <a:srgbClr val="002060"/>
                </a:solidFill>
                <a:latin typeface="Arial" panose="020B0604020202020204" pitchFamily="34" charset="0"/>
                <a:cs typeface="Arial" panose="020B0604020202020204" pitchFamily="34" charset="0"/>
              </a:rPr>
              <a:t>tròn, s</a:t>
            </a:r>
            <a:r>
              <a:rPr lang="vi-VN" sz="2800" b="1" dirty="0">
                <a:solidFill>
                  <a:srgbClr val="002060"/>
                </a:solidFill>
                <a:latin typeface="Arial" panose="020B0604020202020204" pitchFamily="34" charset="0"/>
                <a:cs typeface="Arial" panose="020B0604020202020204" pitchFamily="34" charset="0"/>
              </a:rPr>
              <a:t>ư</a:t>
            </a:r>
            <a:r>
              <a:rPr lang="en-US" sz="2800" b="1" dirty="0" err="1">
                <a:solidFill>
                  <a:srgbClr val="002060"/>
                </a:solidFill>
                <a:latin typeface="Arial" panose="020B0604020202020204" pitchFamily="34" charset="0"/>
                <a:cs typeface="Arial" panose="020B0604020202020204" pitchFamily="34" charset="0"/>
              </a:rPr>
              <a:t>ờn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thoải</a:t>
            </a:r>
            <a:endParaRPr lang="en-US" sz="2800" b="1" dirty="0">
              <a:solidFill>
                <a:srgbClr val="00206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39C90F4-E914-476C-8E29-A4BA87A556BE}"/>
              </a:ext>
            </a:extLst>
          </p:cNvPr>
          <p:cNvSpPr txBox="1"/>
          <p:nvPr/>
        </p:nvSpPr>
        <p:spPr>
          <a:xfrm>
            <a:off x="5964576" y="4984012"/>
            <a:ext cx="6587736"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ơng đối bằng phẳng, s</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ờn dốc, chia tách với vùng xung quanh</a:t>
            </a:r>
          </a:p>
        </p:txBody>
      </p:sp>
      <p:sp>
        <p:nvSpPr>
          <p:cNvPr id="31" name="TextBox 30">
            <a:extLst>
              <a:ext uri="{FF2B5EF4-FFF2-40B4-BE49-F238E27FC236}">
                <a16:creationId xmlns:a16="http://schemas.microsoft.com/office/drawing/2014/main" id="{A4D3886B-4559-4F09-80E3-F9C64EB54C2F}"/>
              </a:ext>
            </a:extLst>
          </p:cNvPr>
          <p:cNvSpPr txBox="1"/>
          <p:nvPr/>
        </p:nvSpPr>
        <p:spPr>
          <a:xfrm>
            <a:off x="6096000" y="5880691"/>
            <a:ext cx="6122585" cy="954107"/>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Địa hình thấp, t</a:t>
            </a:r>
            <a:r>
              <a:rPr lang="vi-VN" sz="2800" b="1">
                <a:solidFill>
                  <a:srgbClr val="002060"/>
                </a:solidFill>
                <a:latin typeface="Arial" panose="020B0604020202020204" pitchFamily="34" charset="0"/>
                <a:cs typeface="Arial" panose="020B0604020202020204" pitchFamily="34" charset="0"/>
              </a:rPr>
              <a:t>ư</a:t>
            </a:r>
            <a:r>
              <a:rPr lang="en-US" sz="2800" b="1">
                <a:solidFill>
                  <a:srgbClr val="002060"/>
                </a:solidFill>
                <a:latin typeface="Arial" panose="020B0604020202020204" pitchFamily="34" charset="0"/>
                <a:cs typeface="Arial" panose="020B0604020202020204" pitchFamily="34" charset="0"/>
              </a:rPr>
              <a:t>ơng đối bằng phẳng hoặc gợn sóng, độ dốc nhỏ</a:t>
            </a:r>
          </a:p>
        </p:txBody>
      </p:sp>
    </p:spTree>
    <p:extLst>
      <p:ext uri="{BB962C8B-B14F-4D97-AF65-F5344CB8AC3E}">
        <p14:creationId xmlns:p14="http://schemas.microsoft.com/office/powerpoint/2010/main" val="175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19"/>
                                        </p:tgtEl>
                                        <p:attrNameLst>
                                          <p:attrName>ppt_w</p:attrName>
                                        </p:attrNameLst>
                                      </p:cBhvr>
                                      <p:tavLst>
                                        <p:tav tm="0">
                                          <p:val>
                                            <p:strVal val="ppt_w"/>
                                          </p:val>
                                        </p:tav>
                                        <p:tav tm="100000">
                                          <p:val>
                                            <p:fltVal val="0"/>
                                          </p:val>
                                        </p:tav>
                                      </p:tavLst>
                                    </p:anim>
                                    <p:anim calcmode="lin" valueType="num">
                                      <p:cBhvr>
                                        <p:cTn id="7" dur="1000"/>
                                        <p:tgtEl>
                                          <p:spTgt spid="19"/>
                                        </p:tgtEl>
                                        <p:attrNameLst>
                                          <p:attrName>ppt_h</p:attrName>
                                        </p:attrNameLst>
                                      </p:cBhvr>
                                      <p:tavLst>
                                        <p:tav tm="0">
                                          <p:val>
                                            <p:strVal val="ppt_h"/>
                                          </p:val>
                                        </p:tav>
                                        <p:tav tm="100000">
                                          <p:val>
                                            <p:fltVal val="0"/>
                                          </p:val>
                                        </p:tav>
                                      </p:tavLst>
                                    </p:anim>
                                    <p:anim calcmode="lin" valueType="num">
                                      <p:cBhvr>
                                        <p:cTn id="8" dur="1000"/>
                                        <p:tgtEl>
                                          <p:spTgt spid="19"/>
                                        </p:tgtEl>
                                        <p:attrNameLst>
                                          <p:attrName>style.rotation</p:attrName>
                                        </p:attrNameLst>
                                      </p:cBhvr>
                                      <p:tavLst>
                                        <p:tav tm="0">
                                          <p:val>
                                            <p:fltVal val="0"/>
                                          </p:val>
                                        </p:tav>
                                        <p:tav tm="100000">
                                          <p:val>
                                            <p:fltVal val="90"/>
                                          </p:val>
                                        </p:tav>
                                      </p:tavLst>
                                    </p:anim>
                                    <p:animEffect transition="out" filter="fade">
                                      <p:cBhvr>
                                        <p:cTn id="9" dur="1000"/>
                                        <p:tgtEl>
                                          <p:spTgt spid="19"/>
                                        </p:tgtEl>
                                      </p:cBhvr>
                                    </p:animEffect>
                                    <p:set>
                                      <p:cBhvr>
                                        <p:cTn id="10" dur="1" fill="hold">
                                          <p:stCondLst>
                                            <p:cond delay="9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RINGIN.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p:bldP spid="22"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17DDF15A-DDB5-4911-BFAA-C00F1FB6173E}"/>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257C52C-A494-404A-838F-393A1E9FD87B}"/>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0A31C7B5-5258-4D3C-A591-E8EBCD00462B}"/>
              </a:ext>
            </a:extLst>
          </p:cNvPr>
          <p:cNvGrpSpPr/>
          <p:nvPr/>
        </p:nvGrpSpPr>
        <p:grpSpPr>
          <a:xfrm>
            <a:off x="2459666" y="1265274"/>
            <a:ext cx="7758223" cy="4622653"/>
            <a:chOff x="2459666" y="1265274"/>
            <a:chExt cx="7758223" cy="4622653"/>
          </a:xfrm>
        </p:grpSpPr>
        <p:sp>
          <p:nvSpPr>
            <p:cNvPr id="8" name="Cloud 7">
              <a:extLst>
                <a:ext uri="{FF2B5EF4-FFF2-40B4-BE49-F238E27FC236}">
                  <a16:creationId xmlns:a16="http://schemas.microsoft.com/office/drawing/2014/main" id="{540B8624-9EA0-455B-85C4-47836B8D600E}"/>
                </a:ext>
              </a:extLst>
            </p:cNvPr>
            <p:cNvSpPr/>
            <p:nvPr/>
          </p:nvSpPr>
          <p:spPr>
            <a:xfrm>
              <a:off x="2459666" y="1265274"/>
              <a:ext cx="7758223" cy="4622653"/>
            </a:xfrm>
            <a:prstGeom prst="cloud">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652371-139B-4C9B-8E05-579B1DA8B912}"/>
                </a:ext>
              </a:extLst>
            </p:cNvPr>
            <p:cNvSpPr txBox="1"/>
            <p:nvPr/>
          </p:nvSpPr>
          <p:spPr>
            <a:xfrm>
              <a:off x="2998382" y="2274838"/>
              <a:ext cx="6911163" cy="2308324"/>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Kể tên một số  cao nguyên, đồng bằng lớn trên thế giới?</a:t>
              </a:r>
            </a:p>
          </p:txBody>
        </p:sp>
      </p:grpSp>
    </p:spTree>
    <p:extLst>
      <p:ext uri="{BB962C8B-B14F-4D97-AF65-F5344CB8AC3E}">
        <p14:creationId xmlns:p14="http://schemas.microsoft.com/office/powerpoint/2010/main" val="39540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77FD9-6FFB-4040-9E06-AA2635C2FF5D}"/>
              </a:ext>
            </a:extLst>
          </p:cNvPr>
          <p:cNvPicPr>
            <a:picLocks noChangeAspect="1"/>
          </p:cNvPicPr>
          <p:nvPr/>
        </p:nvPicPr>
        <p:blipFill rotWithShape="1">
          <a:blip r:embed="rId2"/>
          <a:srcRect l="49996" t="49929" r="26134" b="31586"/>
          <a:stretch/>
        </p:blipFill>
        <p:spPr>
          <a:xfrm>
            <a:off x="4505078" y="1113909"/>
            <a:ext cx="7538407" cy="3576907"/>
          </a:xfrm>
          <a:prstGeom prst="rect">
            <a:avLst/>
          </a:prstGeom>
        </p:spPr>
      </p:pic>
      <p:sp>
        <p:nvSpPr>
          <p:cNvPr id="8" name="TextBox 7">
            <a:extLst>
              <a:ext uri="{FF2B5EF4-FFF2-40B4-BE49-F238E27FC236}">
                <a16:creationId xmlns:a16="http://schemas.microsoft.com/office/drawing/2014/main" id="{F9210C58-6D82-4F9A-A7A0-76B1925D3323}"/>
              </a:ext>
            </a:extLst>
          </p:cNvPr>
          <p:cNvSpPr txBox="1"/>
          <p:nvPr/>
        </p:nvSpPr>
        <p:spPr>
          <a:xfrm>
            <a:off x="5302481" y="4826531"/>
            <a:ext cx="5943600" cy="523220"/>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Hình 1.2 Cách tính độ cao địa hình</a:t>
            </a:r>
          </a:p>
        </p:txBody>
      </p:sp>
      <p:pic>
        <p:nvPicPr>
          <p:cNvPr id="9" name="Picture 8">
            <a:extLst>
              <a:ext uri="{FF2B5EF4-FFF2-40B4-BE49-F238E27FC236}">
                <a16:creationId xmlns:a16="http://schemas.microsoft.com/office/drawing/2014/main" id="{18E43C4C-2BBE-479F-B859-C77C3162F31F}"/>
              </a:ext>
            </a:extLst>
          </p:cNvPr>
          <p:cNvPicPr>
            <a:picLocks noChangeAspect="1"/>
          </p:cNvPicPr>
          <p:nvPr/>
        </p:nvPicPr>
        <p:blipFill rotWithShape="1">
          <a:blip r:embed="rId2"/>
          <a:srcRect l="25965" t="42177" r="63238" b="50071"/>
          <a:stretch/>
        </p:blipFill>
        <p:spPr>
          <a:xfrm>
            <a:off x="0" y="0"/>
            <a:ext cx="3793565" cy="1668792"/>
          </a:xfrm>
          <a:prstGeom prst="rect">
            <a:avLst/>
          </a:prstGeom>
        </p:spPr>
      </p:pic>
      <p:sp>
        <p:nvSpPr>
          <p:cNvPr id="10" name="TextBox 9">
            <a:extLst>
              <a:ext uri="{FF2B5EF4-FFF2-40B4-BE49-F238E27FC236}">
                <a16:creationId xmlns:a16="http://schemas.microsoft.com/office/drawing/2014/main" id="{6A2942B8-ABE0-45C8-A286-EB5AB7F1902D}"/>
              </a:ext>
            </a:extLst>
          </p:cNvPr>
          <p:cNvSpPr txBox="1"/>
          <p:nvPr/>
        </p:nvSpPr>
        <p:spPr>
          <a:xfrm>
            <a:off x="4198" y="2194559"/>
            <a:ext cx="4699882" cy="2246769"/>
          </a:xfrm>
          <a:prstGeom prst="rect">
            <a:avLst/>
          </a:prstGeom>
          <a:noFill/>
        </p:spPr>
        <p:txBody>
          <a:bodyPr wrap="square" rtlCol="0">
            <a:spAutoFit/>
          </a:bodyPr>
          <a:lstStyle/>
          <a:p>
            <a:pPr marL="342900" indent="-342900">
              <a:buFont typeface="Wingdings" panose="05000000000000000000" pitchFamily="2" charset="2"/>
              <a:buChar char="Ø"/>
            </a:pPr>
            <a:r>
              <a:rPr lang="en-US" sz="2400" b="1">
                <a:solidFill>
                  <a:srgbClr val="7030A0"/>
                </a:solidFill>
                <a:latin typeface="Arial" panose="020B0604020202020204" pitchFamily="34" charset="0"/>
                <a:cs typeface="Arial" panose="020B0604020202020204" pitchFamily="34" charset="0"/>
              </a:rPr>
              <a:t>(</a:t>
            </a:r>
            <a:r>
              <a:rPr lang="en-US" sz="2800" b="1">
                <a:solidFill>
                  <a:srgbClr val="7030A0"/>
                </a:solidFill>
                <a:latin typeface="Arial" panose="020B0604020202020204" pitchFamily="34" charset="0"/>
                <a:cs typeface="Arial" panose="020B0604020202020204" pitchFamily="34" charset="0"/>
              </a:rPr>
              <a:t>1) (2) Độ cao t</a:t>
            </a:r>
            <a:r>
              <a:rPr lang="vi-VN" sz="2800" b="1">
                <a:solidFill>
                  <a:srgbClr val="7030A0"/>
                </a:solidFill>
                <a:latin typeface="Arial" panose="020B0604020202020204" pitchFamily="34" charset="0"/>
                <a:cs typeface="Arial" panose="020B0604020202020204" pitchFamily="34" charset="0"/>
              </a:rPr>
              <a:t>ư</a:t>
            </a:r>
            <a:r>
              <a:rPr lang="en-US" sz="2800" b="1">
                <a:solidFill>
                  <a:srgbClr val="7030A0"/>
                </a:solidFill>
                <a:latin typeface="Arial" panose="020B0604020202020204" pitchFamily="34" charset="0"/>
                <a:cs typeface="Arial" panose="020B0604020202020204" pitchFamily="34" charset="0"/>
              </a:rPr>
              <a:t>ơng đối:</a:t>
            </a:r>
          </a:p>
          <a:p>
            <a:r>
              <a:rPr lang="en-US" sz="2800">
                <a:solidFill>
                  <a:srgbClr val="0070C0"/>
                </a:solidFill>
                <a:latin typeface="Arial" panose="020B0604020202020204" pitchFamily="34" charset="0"/>
                <a:cs typeface="Arial" panose="020B0604020202020204" pitchFamily="34" charset="0"/>
              </a:rPr>
              <a:t>Khoảng cách đo theo chiều thẳng đứng từ một điểm ở </a:t>
            </a:r>
          </a:p>
          <a:p>
            <a:r>
              <a:rPr lang="en-US" sz="2800">
                <a:solidFill>
                  <a:srgbClr val="0070C0"/>
                </a:solidFill>
                <a:latin typeface="Arial" panose="020B0604020202020204" pitchFamily="34" charset="0"/>
                <a:cs typeface="Arial" panose="020B0604020202020204" pitchFamily="34" charset="0"/>
              </a:rPr>
              <a:t>trên cao so với một điểm khác ở d</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ới thấp.</a:t>
            </a:r>
          </a:p>
        </p:txBody>
      </p:sp>
      <p:sp>
        <p:nvSpPr>
          <p:cNvPr id="11" name="TextBox 10">
            <a:extLst>
              <a:ext uri="{FF2B5EF4-FFF2-40B4-BE49-F238E27FC236}">
                <a16:creationId xmlns:a16="http://schemas.microsoft.com/office/drawing/2014/main" id="{CAB60DD7-8EC2-4A89-AA58-18035613C428}"/>
              </a:ext>
            </a:extLst>
          </p:cNvPr>
          <p:cNvSpPr txBox="1"/>
          <p:nvPr/>
        </p:nvSpPr>
        <p:spPr>
          <a:xfrm>
            <a:off x="75162" y="4863525"/>
            <a:ext cx="4832118" cy="1815882"/>
          </a:xfrm>
          <a:prstGeom prst="rect">
            <a:avLst/>
          </a:prstGeom>
          <a:noFill/>
        </p:spPr>
        <p:txBody>
          <a:bodyPr wrap="square" rtlCol="0">
            <a:spAutoFit/>
          </a:bodyPr>
          <a:lstStyle/>
          <a:p>
            <a:pPr marL="342900" indent="-342900">
              <a:buFont typeface="Wingdings" panose="05000000000000000000" pitchFamily="2" charset="2"/>
              <a:buChar char="Ø"/>
            </a:pPr>
            <a:r>
              <a:rPr lang="en-US" sz="2800" b="1">
                <a:solidFill>
                  <a:srgbClr val="7030A0"/>
                </a:solidFill>
                <a:latin typeface="Arial" panose="020B0604020202020204" pitchFamily="34" charset="0"/>
                <a:cs typeface="Arial" panose="020B0604020202020204" pitchFamily="34" charset="0"/>
              </a:rPr>
              <a:t> (3) Độ cao tuyệt đối:</a:t>
            </a:r>
          </a:p>
          <a:p>
            <a:r>
              <a:rPr lang="en-US" sz="2800">
                <a:solidFill>
                  <a:srgbClr val="0070C0"/>
                </a:solidFill>
                <a:latin typeface="Arial" panose="020B0604020202020204" pitchFamily="34" charset="0"/>
                <a:cs typeface="Arial" panose="020B0604020202020204" pitchFamily="34" charset="0"/>
              </a:rPr>
              <a:t>Khoảng cách đo theo chiều thẳng đứng từ một địa so với mực n</a:t>
            </a:r>
            <a:r>
              <a:rPr lang="vi-VN" sz="2800">
                <a:solidFill>
                  <a:srgbClr val="0070C0"/>
                </a:solidFill>
                <a:latin typeface="Arial" panose="020B0604020202020204" pitchFamily="34" charset="0"/>
                <a:cs typeface="Arial" panose="020B0604020202020204" pitchFamily="34" charset="0"/>
              </a:rPr>
              <a:t>ư</a:t>
            </a:r>
            <a:r>
              <a:rPr lang="en-US" sz="2800">
                <a:solidFill>
                  <a:srgbClr val="0070C0"/>
                </a:solidFill>
                <a:latin typeface="Arial" panose="020B0604020202020204" pitchFamily="34" charset="0"/>
                <a:cs typeface="Arial" panose="020B0604020202020204" pitchFamily="34" charset="0"/>
              </a:rPr>
              <a:t>ớc biển trung bình</a:t>
            </a:r>
          </a:p>
        </p:txBody>
      </p:sp>
      <p:cxnSp>
        <p:nvCxnSpPr>
          <p:cNvPr id="13" name="Straight Arrow Connector 12">
            <a:extLst>
              <a:ext uri="{FF2B5EF4-FFF2-40B4-BE49-F238E27FC236}">
                <a16:creationId xmlns:a16="http://schemas.microsoft.com/office/drawing/2014/main" id="{94CB8E7A-DE52-49EF-A47D-3B82FA491DD4}"/>
              </a:ext>
            </a:extLst>
          </p:cNvPr>
          <p:cNvCxnSpPr>
            <a:cxnSpLocks/>
          </p:cNvCxnSpPr>
          <p:nvPr/>
        </p:nvCxnSpPr>
        <p:spPr>
          <a:xfrm>
            <a:off x="5801360" y="2712720"/>
            <a:ext cx="0" cy="66548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2B87A9B-F10C-43EF-89A1-20B4285A6604}"/>
              </a:ext>
            </a:extLst>
          </p:cNvPr>
          <p:cNvCxnSpPr>
            <a:cxnSpLocks/>
          </p:cNvCxnSpPr>
          <p:nvPr/>
        </p:nvCxnSpPr>
        <p:spPr>
          <a:xfrm>
            <a:off x="8260080" y="2712720"/>
            <a:ext cx="0" cy="9550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B53B81F-BB6D-460A-B51E-DA146EC9518E}"/>
              </a:ext>
            </a:extLst>
          </p:cNvPr>
          <p:cNvCxnSpPr>
            <a:cxnSpLocks/>
          </p:cNvCxnSpPr>
          <p:nvPr/>
        </p:nvCxnSpPr>
        <p:spPr>
          <a:xfrm>
            <a:off x="10231120" y="2712720"/>
            <a:ext cx="0" cy="148336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477FD9-6FFB-4040-9E06-AA2635C2FF5D}"/>
              </a:ext>
            </a:extLst>
          </p:cNvPr>
          <p:cNvPicPr>
            <a:picLocks noChangeAspect="1"/>
          </p:cNvPicPr>
          <p:nvPr/>
        </p:nvPicPr>
        <p:blipFill rotWithShape="1">
          <a:blip r:embed="rId2"/>
          <a:srcRect l="25639" t="42480" r="26134" b="23411"/>
          <a:stretch/>
        </p:blipFill>
        <p:spPr>
          <a:xfrm>
            <a:off x="0" y="1509487"/>
            <a:ext cx="12070067" cy="5230582"/>
          </a:xfrm>
          <a:prstGeom prst="rect">
            <a:avLst/>
          </a:prstGeom>
        </p:spPr>
      </p:pic>
      <p:sp>
        <p:nvSpPr>
          <p:cNvPr id="6" name="Flowchart: Connector 5">
            <a:extLst>
              <a:ext uri="{FF2B5EF4-FFF2-40B4-BE49-F238E27FC236}">
                <a16:creationId xmlns:a16="http://schemas.microsoft.com/office/drawing/2014/main" id="{6941A4F1-7A02-4AB8-9EC5-7FCBF0C45A8F}"/>
              </a:ext>
            </a:extLst>
          </p:cNvPr>
          <p:cNvSpPr/>
          <p:nvPr/>
        </p:nvSpPr>
        <p:spPr>
          <a:xfrm>
            <a:off x="81593" y="84805"/>
            <a:ext cx="1055966" cy="1029104"/>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5328" b="1">
                <a:solidFill>
                  <a:schemeClr val="bg1"/>
                </a:solidFill>
                <a:latin typeface="Arial" panose="020B0604020202020204" pitchFamily="34" charset="0"/>
                <a:cs typeface="Arial" panose="020B0604020202020204" pitchFamily="34" charset="0"/>
              </a:rPr>
              <a:t>1</a:t>
            </a:r>
            <a:endParaRPr lang="en-US" sz="5328"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A8E1029D-A67E-43D1-A6F4-6BD48FDC60AD}"/>
              </a:ext>
            </a:extLst>
          </p:cNvPr>
          <p:cNvSpPr/>
          <p:nvPr/>
        </p:nvSpPr>
        <p:spPr>
          <a:xfrm>
            <a:off x="1171092" y="156723"/>
            <a:ext cx="6558773" cy="82147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996" b="1">
                <a:latin typeface="Arial" panose="020B0604020202020204" pitchFamily="34" charset="0"/>
                <a:cs typeface="Arial" panose="020B0604020202020204" pitchFamily="34" charset="0"/>
              </a:rPr>
              <a:t> Các dạng địa hình chính</a:t>
            </a:r>
            <a:endParaRPr lang="en-US" sz="3996"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221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957</Words>
  <Application>Microsoft Office PowerPoint</Application>
  <PresentationFormat>Widescreen</PresentationFormat>
  <Paragraphs>154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AvantGarde</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46</cp:revision>
  <dcterms:created xsi:type="dcterms:W3CDTF">2021-07-20T14:40:59Z</dcterms:created>
  <dcterms:modified xsi:type="dcterms:W3CDTF">2025-01-13T07:26:37Z</dcterms:modified>
</cp:coreProperties>
</file>