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7" r:id="rId5"/>
  </p:sldMasterIdLst>
  <p:notesMasterIdLst>
    <p:notesMasterId r:id="rId31"/>
  </p:notesMasterIdLst>
  <p:sldIdLst>
    <p:sldId id="342" r:id="rId6"/>
    <p:sldId id="370" r:id="rId7"/>
    <p:sldId id="367" r:id="rId8"/>
    <p:sldId id="368" r:id="rId9"/>
    <p:sldId id="371" r:id="rId10"/>
    <p:sldId id="393" r:id="rId11"/>
    <p:sldId id="372" r:id="rId12"/>
    <p:sldId id="376" r:id="rId13"/>
    <p:sldId id="377" r:id="rId14"/>
    <p:sldId id="394" r:id="rId15"/>
    <p:sldId id="396" r:id="rId16"/>
    <p:sldId id="378" r:id="rId17"/>
    <p:sldId id="383" r:id="rId18"/>
    <p:sldId id="379" r:id="rId19"/>
    <p:sldId id="384" r:id="rId20"/>
    <p:sldId id="385" r:id="rId21"/>
    <p:sldId id="386" r:id="rId22"/>
    <p:sldId id="387" r:id="rId23"/>
    <p:sldId id="388" r:id="rId24"/>
    <p:sldId id="389" r:id="rId25"/>
    <p:sldId id="397" r:id="rId26"/>
    <p:sldId id="400" r:id="rId27"/>
    <p:sldId id="398" r:id="rId28"/>
    <p:sldId id="391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D347"/>
    <a:srgbClr val="15142A"/>
    <a:srgbClr val="FAED3B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84915" autoAdjust="0"/>
  </p:normalViewPr>
  <p:slideViewPr>
    <p:cSldViewPr snapToGrid="0">
      <p:cViewPr varScale="1">
        <p:scale>
          <a:sx n="69" d="100"/>
          <a:sy n="69" d="100"/>
        </p:scale>
        <p:origin x="1454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</a:t>
            </a:r>
            <a:r>
              <a:rPr lang="en-US" baseline="0"/>
              <a:t> dự đoán kết quả</a:t>
            </a:r>
          </a:p>
          <a:p>
            <a:r>
              <a:rPr lang="en-US" baseline="0"/>
              <a:t>GV 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 vấn đề vào bài:Để trả lời câu hỏi này, chúng ta cùng tìm hiểu bài ngày hôm nay: “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 trình quy về phương trình bậc nhất một ẩn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5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5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3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1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12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55C7-F279-479F-AAF1-0A18EC46E1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DFDD3-8395-4F04-A8FA-A8D4DE5D777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3159A-240F-4E12-933A-1AA8652750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199C-E5E6-4876-9251-10282A7BA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94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4066-39D0-4FE2-A00C-16D1B5CBA5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4DB87-7A0B-4864-B253-E8655A26E2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49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C447-E2A9-4C2A-92D2-1660507A31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BE865-3636-43CA-A60E-1DBCACB5E1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53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0544E-1624-498F-BE8B-29734E5744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12A5-6A92-4CAA-B9C8-D9FDC57231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96350-F6D4-4FB0-89A5-8021E2D838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FAFF-A754-414C-B795-DB4A6BCCE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D69A-05A1-4BE8-89C0-8F8E14A9EF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B09A6-4F0E-4A34-A2B6-3EFC1187A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26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9C4A-A042-423C-8844-EE4F4C93A2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0E515-C9D3-462E-8F85-6024325C12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5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10A8-E9F9-4145-B076-E7DAE90081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110D2-6724-4E76-88D5-C9DF73EC67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81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54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0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427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427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65" y="5438664"/>
            <a:ext cx="2086302" cy="16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2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2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75648231-F813-4FFA-B405-F96023333E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9/4/2024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FD0D00D-797A-417E-8BC3-47EFCE9781F7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410700" y="5438776"/>
            <a:ext cx="20875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0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64.bin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70.bin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4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77.bin"/><Relationship Id="rId18" Type="http://schemas.openxmlformats.org/officeDocument/2006/relationships/image" Target="../media/image58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79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8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89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wmf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66.wmf"/><Relationship Id="rId22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7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72.gif"/><Relationship Id="rId5" Type="http://schemas.openxmlformats.org/officeDocument/2006/relationships/slide" Target="slide17.xml"/><Relationship Id="rId10" Type="http://schemas.openxmlformats.org/officeDocument/2006/relationships/image" Target="../media/image71.gif"/><Relationship Id="rId4" Type="http://schemas.openxmlformats.org/officeDocument/2006/relationships/image" Target="../media/image70.png"/><Relationship Id="rId9" Type="http://schemas.openxmlformats.org/officeDocument/2006/relationships/slide" Target="slide20.xml"/><Relationship Id="rId1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0.png"/><Relationship Id="rId18" Type="http://schemas.openxmlformats.org/officeDocument/2006/relationships/image" Target="../media/image82.wmf"/><Relationship Id="rId3" Type="http://schemas.openxmlformats.org/officeDocument/2006/relationships/audio" Target="../media/audio2.wav"/><Relationship Id="rId21" Type="http://schemas.openxmlformats.org/officeDocument/2006/relationships/oleObject" Target="../embeddings/oleObject96.bin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94.bin"/><Relationship Id="rId2" Type="http://schemas.openxmlformats.org/officeDocument/2006/relationships/audio" Target="../media/audio1.wav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8.png"/><Relationship Id="rId24" Type="http://schemas.openxmlformats.org/officeDocument/2006/relationships/image" Target="../media/image85.wmf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10" Type="http://schemas.microsoft.com/office/2007/relationships/hdphoto" Target="../media/hdphoto3.wdp"/><Relationship Id="rId19" Type="http://schemas.openxmlformats.org/officeDocument/2006/relationships/oleObject" Target="../embeddings/oleObject95.bin"/><Relationship Id="rId4" Type="http://schemas.openxmlformats.org/officeDocument/2006/relationships/audio" Target="../media/audio3.wav"/><Relationship Id="rId9" Type="http://schemas.openxmlformats.org/officeDocument/2006/relationships/image" Target="../media/image77.png"/><Relationship Id="rId14" Type="http://schemas.openxmlformats.org/officeDocument/2006/relationships/slide" Target="slide16.xml"/><Relationship Id="rId22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6.png"/><Relationship Id="rId18" Type="http://schemas.openxmlformats.org/officeDocument/2006/relationships/image" Target="../media/image88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101.bin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oleObject" Target="../embeddings/oleObject99.bin"/><Relationship Id="rId2" Type="http://schemas.openxmlformats.org/officeDocument/2006/relationships/audio" Target="../media/audio1.wav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image" Target="../media/image91.wmf"/><Relationship Id="rId5" Type="http://schemas.openxmlformats.org/officeDocument/2006/relationships/image" Target="../media/image75.png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10" Type="http://schemas.microsoft.com/office/2007/relationships/hdphoto" Target="../media/hdphoto3.wdp"/><Relationship Id="rId19" Type="http://schemas.openxmlformats.org/officeDocument/2006/relationships/oleObject" Target="../embeddings/oleObject100.bin"/><Relationship Id="rId4" Type="http://schemas.openxmlformats.org/officeDocument/2006/relationships/audio" Target="../media/audio2.wav"/><Relationship Id="rId9" Type="http://schemas.openxmlformats.org/officeDocument/2006/relationships/image" Target="../media/image77.png"/><Relationship Id="rId14" Type="http://schemas.openxmlformats.org/officeDocument/2006/relationships/slide" Target="slide16.xml"/><Relationship Id="rId22" Type="http://schemas.openxmlformats.org/officeDocument/2006/relationships/image" Target="../media/image90.wm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0.png"/><Relationship Id="rId3" Type="http://schemas.openxmlformats.org/officeDocument/2006/relationships/audio" Target="../media/audio2.wav"/><Relationship Id="rId7" Type="http://schemas.openxmlformats.org/officeDocument/2006/relationships/image" Target="../media/image76.png"/><Relationship Id="rId12" Type="http://schemas.openxmlformats.org/officeDocument/2006/relationships/image" Target="../media/image79.png"/><Relationship Id="rId17" Type="http://schemas.openxmlformats.org/officeDocument/2006/relationships/image" Target="../media/image92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03.bin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slide" Target="slide1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77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18" Type="http://schemas.openxmlformats.org/officeDocument/2006/relationships/oleObject" Target="../embeddings/oleObject106.bin"/><Relationship Id="rId3" Type="http://schemas.openxmlformats.org/officeDocument/2006/relationships/audio" Target="../media/audio3.wav"/><Relationship Id="rId21" Type="http://schemas.openxmlformats.org/officeDocument/2006/relationships/image" Target="../media/image96.wmf"/><Relationship Id="rId7" Type="http://schemas.openxmlformats.org/officeDocument/2006/relationships/image" Target="../media/image76.png"/><Relationship Id="rId12" Type="http://schemas.openxmlformats.org/officeDocument/2006/relationships/image" Target="../media/image86.png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2" Type="http://schemas.openxmlformats.org/officeDocument/2006/relationships/audio" Target="../media/audio1.wav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0.png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75.png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10" Type="http://schemas.microsoft.com/office/2007/relationships/hdphoto" Target="../media/hdphoto3.wdp"/><Relationship Id="rId19" Type="http://schemas.openxmlformats.org/officeDocument/2006/relationships/image" Target="../media/image95.wmf"/><Relationship Id="rId4" Type="http://schemas.openxmlformats.org/officeDocument/2006/relationships/audio" Target="../media/audio2.wav"/><Relationship Id="rId9" Type="http://schemas.openxmlformats.org/officeDocument/2006/relationships/image" Target="../media/image77.png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99.wmf"/><Relationship Id="rId7" Type="http://schemas.openxmlformats.org/officeDocument/2006/relationships/image" Target="../media/image101.wmf"/><Relationship Id="rId2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0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image" Target="../media/image104.wmf"/><Relationship Id="rId7" Type="http://schemas.openxmlformats.org/officeDocument/2006/relationships/image" Target="../media/image106.w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108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10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slide" Target="slide16.xml"/><Relationship Id="rId10" Type="http://schemas.openxmlformats.org/officeDocument/2006/relationships/image" Target="../media/image112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1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svg"/><Relationship Id="rId7" Type="http://schemas.openxmlformats.org/officeDocument/2006/relationships/image" Target="../media/image120.sv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9.png"/><Relationship Id="rId5" Type="http://schemas.openxmlformats.org/officeDocument/2006/relationships/image" Target="../media/image118.sv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26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23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4.bin"/><Relationship Id="rId33" Type="http://schemas.openxmlformats.org/officeDocument/2006/relationships/oleObject" Target="../embeddings/oleObject22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29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32" Type="http://schemas.openxmlformats.org/officeDocument/2006/relationships/oleObject" Target="../embeddings/oleObject2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2.bin"/><Relationship Id="rId28" Type="http://schemas.openxmlformats.org/officeDocument/2006/relationships/oleObject" Target="../embeddings/oleObject1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oleObject" Target="../embeddings/oleObject11.bin"/><Relationship Id="rId27" Type="http://schemas.openxmlformats.org/officeDocument/2006/relationships/oleObject" Target="../embeddings/oleObject16.bin"/><Relationship Id="rId30" Type="http://schemas.openxmlformats.org/officeDocument/2006/relationships/oleObject" Target="../embeddings/oleObject19.bin"/><Relationship Id="rId8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14.wmf"/><Relationship Id="rId18" Type="http://schemas.openxmlformats.org/officeDocument/2006/relationships/image" Target="../media/image20.wmf"/><Relationship Id="rId3" Type="http://schemas.openxmlformats.org/officeDocument/2006/relationships/image" Target="../media/image16.wmf"/><Relationship Id="rId21" Type="http://schemas.openxmlformats.org/officeDocument/2006/relationships/oleObject" Target="../embeddings/oleObject34.bin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2.bin"/><Relationship Id="rId2" Type="http://schemas.openxmlformats.org/officeDocument/2006/relationships/oleObject" Target="../embeddings/oleObject24.bin"/><Relationship Id="rId16" Type="http://schemas.openxmlformats.org/officeDocument/2006/relationships/image" Target="../media/image13.wmf"/><Relationship Id="rId20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15.wmf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8.bin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1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4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39.bin"/><Relationship Id="rId14" Type="http://schemas.openxmlformats.org/officeDocument/2006/relationships/oleObject" Target="../embeddings/oleObject4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3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!!2"/>
          <p:cNvSpPr>
            <a:spLocks noGrp="1"/>
          </p:cNvSpPr>
          <p:nvPr>
            <p:ph type="ctrTitle"/>
          </p:nvPr>
        </p:nvSpPr>
        <p:spPr>
          <a:xfrm>
            <a:off x="239715" y="2072781"/>
            <a:ext cx="11952286" cy="1417638"/>
          </a:xfrm>
        </p:spPr>
        <p:txBody>
          <a:bodyPr/>
          <a:lstStyle/>
          <a:p>
            <a:pPr eaLnBrk="1" hangingPunct="1"/>
            <a:b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</a:br>
            <a:r>
              <a:rPr lang="en-US" sz="5000" b="1">
                <a:solidFill>
                  <a:srgbClr val="C55A11"/>
                </a:solidFill>
                <a:latin typeface="Arial" charset="0"/>
                <a:cs typeface="Arial" charset="0"/>
              </a:rPr>
              <a:t>Phương trình quy về phương trình bậc nhất một ẩn 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5000" b="1">
              <a:solidFill>
                <a:srgbClr val="C55A11"/>
              </a:solidFill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9814" y="4748213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Subtitle 2"/>
          <p:cNvSpPr>
            <a:spLocks noGrp="1"/>
          </p:cNvSpPr>
          <p:nvPr>
            <p:ph type="subTitle" idx="1"/>
          </p:nvPr>
        </p:nvSpPr>
        <p:spPr>
          <a:xfrm>
            <a:off x="1465262" y="5178426"/>
            <a:ext cx="9144000" cy="1655763"/>
          </a:xfrm>
        </p:spPr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Arial" charset="0"/>
                <a:ea typeface="Tahoma" pitchFamily="34" charset="0"/>
                <a:cs typeface="Arial" charset="0"/>
              </a:rPr>
              <a:t>Giáo viên:……………………………</a:t>
            </a:r>
          </a:p>
        </p:txBody>
      </p:sp>
      <p:pic>
        <p:nvPicPr>
          <p:cNvPr id="12293" name="1" descr="Clipboar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31394">
            <a:off x="-634998" y="3883026"/>
            <a:ext cx="31940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Graphic 18" descr="Ruler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10505">
            <a:off x="10171114" y="146050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Graphic 20" descr="Pencil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79210">
            <a:off x="10917240" y="784225"/>
            <a:ext cx="1489076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!!1"/>
          <p:cNvSpPr txBox="1">
            <a:spLocks noChangeArrowheads="1"/>
          </p:cNvSpPr>
          <p:nvPr/>
        </p:nvSpPr>
        <p:spPr bwMode="auto">
          <a:xfrm>
            <a:off x="3750989" y="1248869"/>
            <a:ext cx="6762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C55A11"/>
                </a:solidFill>
                <a:latin typeface="Arial" charset="0"/>
                <a:cs typeface="Arial" charset="0"/>
              </a:rPr>
              <a:t>Đại 9 –C1-B1</a:t>
            </a:r>
            <a:endParaRPr lang="en-US" sz="48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297" name="Subtitle 2"/>
          <p:cNvSpPr txBox="1">
            <a:spLocks/>
          </p:cNvSpPr>
          <p:nvPr/>
        </p:nvSpPr>
        <p:spPr bwMode="auto">
          <a:xfrm>
            <a:off x="261938" y="105569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>
                <a:solidFill>
                  <a:prstClr val="white"/>
                </a:solidFill>
                <a:latin typeface="Arial" charset="0"/>
                <a:cs typeface="Tahoma" pitchFamily="34" charset="0"/>
              </a:rPr>
              <a:t>    PHÒNG GD&amp;ĐT………..</a:t>
            </a:r>
          </a:p>
          <a:p>
            <a:pPr defTabSz="9144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</a:pPr>
            <a:r>
              <a:rPr lang="en-US" sz="2800">
                <a:solidFill>
                  <a:prstClr val="white"/>
                </a:solidFill>
                <a:latin typeface="Arial" charset="0"/>
                <a:cs typeface="Tahoma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29107556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38892"/>
              </p:ext>
            </p:extLst>
          </p:nvPr>
        </p:nvGraphicFramePr>
        <p:xfrm>
          <a:off x="4741863" y="852488"/>
          <a:ext cx="28194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279360" progId="Equation.DSMT4">
                  <p:embed/>
                </p:oleObj>
              </mc:Choice>
              <mc:Fallback>
                <p:oleObj name="Equation" r:id="rId2" imgW="134604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852488"/>
                        <a:ext cx="2819400" cy="598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18448"/>
              </p:ext>
            </p:extLst>
          </p:nvPr>
        </p:nvGraphicFramePr>
        <p:xfrm>
          <a:off x="712806" y="1877458"/>
          <a:ext cx="4771857" cy="19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1092200" progId="Equation.DSMT4">
                  <p:embed/>
                </p:oleObj>
              </mc:Choice>
              <mc:Fallback>
                <p:oleObj name="Equation" r:id="rId4" imgW="2667000" imgH="1092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06" y="1877458"/>
                        <a:ext cx="4771857" cy="1976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00502"/>
              </p:ext>
            </p:extLst>
          </p:nvPr>
        </p:nvGraphicFramePr>
        <p:xfrm>
          <a:off x="801225" y="4838218"/>
          <a:ext cx="2145916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431800" progId="Equation.DSMT4">
                  <p:embed/>
                </p:oleObj>
              </mc:Choice>
              <mc:Fallback>
                <p:oleObj name="Equation" r:id="rId6" imgW="8255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225" y="4838218"/>
                        <a:ext cx="2145916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388531"/>
              </p:ext>
            </p:extLst>
          </p:nvPr>
        </p:nvGraphicFramePr>
        <p:xfrm>
          <a:off x="3802526" y="4755586"/>
          <a:ext cx="2112138" cy="166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850531" progId="Equation.DSMT4">
                  <p:embed/>
                </p:oleObj>
              </mc:Choice>
              <mc:Fallback>
                <p:oleObj name="Equation" r:id="rId8" imgW="1079032" imgH="85053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526" y="4755586"/>
                        <a:ext cx="2112138" cy="1667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81965" y="3865944"/>
            <a:ext cx="593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2764" y="1902967"/>
            <a:ext cx="6537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06321"/>
              </p:ext>
            </p:extLst>
          </p:nvPr>
        </p:nvGraphicFramePr>
        <p:xfrm>
          <a:off x="7562126" y="2399764"/>
          <a:ext cx="1222293" cy="457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126" y="2399764"/>
                        <a:ext cx="1222293" cy="4573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294492"/>
              </p:ext>
            </p:extLst>
          </p:nvPr>
        </p:nvGraphicFramePr>
        <p:xfrm>
          <a:off x="9229464" y="2192075"/>
          <a:ext cx="1228004" cy="886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393480" progId="Equation.DSMT4">
                  <p:embed/>
                </p:oleObj>
              </mc:Choice>
              <mc:Fallback>
                <p:oleObj name="Equation" r:id="rId12" imgW="54576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9464" y="2192075"/>
                        <a:ext cx="1228004" cy="886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6713314" y="1623190"/>
            <a:ext cx="0" cy="511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39">
            <a:extLst>
              <a:ext uri="{FF2B5EF4-FFF2-40B4-BE49-F238E27FC236}">
                <a16:creationId xmlns:a16="http://schemas.microsoft.com/office/drawing/2014/main" id="{E77C13A5-0834-400F-A56E-4C74E35B6AEF}"/>
              </a:ext>
            </a:extLst>
          </p:cNvPr>
          <p:cNvSpPr/>
          <p:nvPr/>
        </p:nvSpPr>
        <p:spPr>
          <a:xfrm rot="5400000">
            <a:off x="87131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8003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9374" y="296670"/>
            <a:ext cx="517481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vi-VN" sz="2800" b="1"/>
              <a:t>Ví dụ 2:</a:t>
            </a:r>
            <a:r>
              <a:rPr lang="vi-VN" sz="2800"/>
              <a:t> Giải các phương trình:</a:t>
            </a:r>
            <a:endParaRPr lang="en-US" sz="280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51562"/>
              </p:ext>
            </p:extLst>
          </p:nvPr>
        </p:nvGraphicFramePr>
        <p:xfrm>
          <a:off x="4764791" y="819890"/>
          <a:ext cx="3082845" cy="63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253800" progId="Equation.DSMT4">
                  <p:embed/>
                </p:oleObj>
              </mc:Choice>
              <mc:Fallback>
                <p:oleObj name="Equation" r:id="rId2" imgW="1206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91" y="819890"/>
                        <a:ext cx="3082845" cy="632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3009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1171" y="1354238"/>
            <a:ext cx="3565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Ta có: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05209"/>
              </p:ext>
            </p:extLst>
          </p:nvPr>
        </p:nvGraphicFramePr>
        <p:xfrm>
          <a:off x="615270" y="1877458"/>
          <a:ext cx="4084053" cy="230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990600" progId="Equation.DSMT4">
                  <p:embed/>
                </p:oleObj>
              </mc:Choice>
              <mc:Fallback>
                <p:oleObj name="Equation" r:id="rId4" imgW="1752600" imgH="990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270" y="1877458"/>
                        <a:ext cx="4084053" cy="2308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68775" y="4333913"/>
            <a:ext cx="706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377651" y="1615848"/>
            <a:ext cx="23150" cy="5004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015846"/>
              </p:ext>
            </p:extLst>
          </p:nvPr>
        </p:nvGraphicFramePr>
        <p:xfrm>
          <a:off x="1009569" y="5561354"/>
          <a:ext cx="2189355" cy="1059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431800" progId="Equation.DSMT4">
                  <p:embed/>
                </p:oleObj>
              </mc:Choice>
              <mc:Fallback>
                <p:oleObj name="Equation" r:id="rId6" imgW="876300" imgH="431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569" y="5561354"/>
                        <a:ext cx="2189355" cy="10593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2413"/>
              </p:ext>
            </p:extLst>
          </p:nvPr>
        </p:nvGraphicFramePr>
        <p:xfrm>
          <a:off x="4001946" y="5571419"/>
          <a:ext cx="1742895" cy="9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431613" progId="Equation.DSMT4">
                  <p:embed/>
                </p:oleObj>
              </mc:Choice>
              <mc:Fallback>
                <p:oleObj name="Equation" r:id="rId8" imgW="761669" imgH="431613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946" y="5571419"/>
                        <a:ext cx="1742895" cy="96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377651" y="2655956"/>
            <a:ext cx="6238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và </a:t>
            </a:r>
            <a:endParaRPr lang="en-US" sz="280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679076"/>
              </p:ext>
            </p:extLst>
          </p:nvPr>
        </p:nvGraphicFramePr>
        <p:xfrm>
          <a:off x="7082463" y="3119432"/>
          <a:ext cx="1238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463" y="3119432"/>
                        <a:ext cx="1238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07098"/>
              </p:ext>
            </p:extLst>
          </p:nvPr>
        </p:nvGraphicFramePr>
        <p:xfrm>
          <a:off x="8973507" y="3075134"/>
          <a:ext cx="1043439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507" y="3075134"/>
                        <a:ext cx="1043439" cy="47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: Rounded Corners 39">
            <a:extLst>
              <a:ext uri="{FF2B5EF4-FFF2-40B4-BE49-F238E27FC236}">
                <a16:creationId xmlns:a16="http://schemas.microsoft.com/office/drawing/2014/main" id="{E77C13A5-0834-400F-A56E-4C74E35B6AEF}"/>
              </a:ext>
            </a:extLst>
          </p:cNvPr>
          <p:cNvSpPr/>
          <p:nvPr/>
        </p:nvSpPr>
        <p:spPr>
          <a:xfrm rot="5400000">
            <a:off x="8944615" y="3085535"/>
            <a:ext cx="6891246" cy="653686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9031892" y="3424876"/>
            <a:ext cx="6647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4776" y="1383834"/>
            <a:ext cx="6123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94776"/>
              </p:ext>
            </p:extLst>
          </p:nvPr>
        </p:nvGraphicFramePr>
        <p:xfrm>
          <a:off x="3727050" y="2098651"/>
          <a:ext cx="3634708" cy="108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7200" imgH="508000" progId="Equation.DSMT4">
                  <p:embed/>
                </p:oleObj>
              </mc:Choice>
              <mc:Fallback>
                <p:oleObj name="Equation" r:id="rId2" imgW="17272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050" y="2098651"/>
                        <a:ext cx="3634708" cy="1084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489849" y="311091"/>
            <a:ext cx="3536546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12649" y="1"/>
            <a:ext cx="61230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Luyện tập 2: Giải</a:t>
            </a:r>
            <a:r>
              <a:rPr kumimoji="0" lang="fr-FR" altLang="en-US" sz="28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các phương trình</a:t>
            </a:r>
            <a:endParaRPr kumimoji="0" lang="fr-FR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02751"/>
              </p:ext>
            </p:extLst>
          </p:nvPr>
        </p:nvGraphicFramePr>
        <p:xfrm>
          <a:off x="352891" y="634715"/>
          <a:ext cx="3457469" cy="2060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76400" imgH="1066800" progId="Equation.DSMT4">
                  <p:embed/>
                </p:oleObj>
              </mc:Choice>
              <mc:Fallback>
                <p:oleObj name="Equation" r:id="rId3" imgW="16764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91" y="634715"/>
                        <a:ext cx="3457469" cy="2060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2891" y="2785228"/>
            <a:ext cx="42885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75579"/>
              </p:ext>
            </p:extLst>
          </p:nvPr>
        </p:nvGraphicFramePr>
        <p:xfrm>
          <a:off x="396227" y="4170223"/>
          <a:ext cx="1828800" cy="99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400" imgH="431800" progId="Equation.DSMT4">
                  <p:embed/>
                </p:oleObj>
              </mc:Choice>
              <mc:Fallback>
                <p:oleObj name="Equation" r:id="rId5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27" y="4170223"/>
                        <a:ext cx="1828800" cy="99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55762"/>
              </p:ext>
            </p:extLst>
          </p:nvPr>
        </p:nvGraphicFramePr>
        <p:xfrm>
          <a:off x="2655922" y="4282633"/>
          <a:ext cx="1771395" cy="91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500" imgH="431800" progId="Equation.DSMT4">
                  <p:embed/>
                </p:oleObj>
              </mc:Choice>
              <mc:Fallback>
                <p:oleObj name="Equation" r:id="rId7" imgW="825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922" y="4282633"/>
                        <a:ext cx="1771395" cy="91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0" y="523221"/>
            <a:ext cx="0" cy="6028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84732" y="5262210"/>
            <a:ext cx="5911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06586"/>
              </p:ext>
            </p:extLst>
          </p:nvPr>
        </p:nvGraphicFramePr>
        <p:xfrm>
          <a:off x="1973948" y="5768200"/>
          <a:ext cx="838701" cy="4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138" imgH="177569" progId="Equation.DSMT4">
                  <p:embed/>
                </p:oleObj>
              </mc:Choice>
              <mc:Fallback>
                <p:oleObj name="Equation" r:id="rId9" imgW="355138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948" y="5768200"/>
                        <a:ext cx="838701" cy="419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869344"/>
              </p:ext>
            </p:extLst>
          </p:nvPr>
        </p:nvGraphicFramePr>
        <p:xfrm>
          <a:off x="3379808" y="5739263"/>
          <a:ext cx="1088020" cy="42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57002" imgH="177723" progId="Equation.DSMT4">
                  <p:embed/>
                </p:oleObj>
              </mc:Choice>
              <mc:Fallback>
                <p:oleObj name="Equation" r:id="rId11" imgW="457002" imgH="17772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808" y="5739263"/>
                        <a:ext cx="1088020" cy="4218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933391"/>
              </p:ext>
            </p:extLst>
          </p:nvPr>
        </p:nvGraphicFramePr>
        <p:xfrm>
          <a:off x="6504972" y="575828"/>
          <a:ext cx="3321934" cy="220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19300" imgH="1346200" progId="Equation.DSMT4">
                  <p:embed/>
                </p:oleObj>
              </mc:Choice>
              <mc:Fallback>
                <p:oleObj name="Equation" r:id="rId13" imgW="2019300" imgH="1346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4972" y="575828"/>
                        <a:ext cx="3321934" cy="2209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6096000" y="2812420"/>
            <a:ext cx="53387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28976"/>
              </p:ext>
            </p:extLst>
          </p:nvPr>
        </p:nvGraphicFramePr>
        <p:xfrm>
          <a:off x="6574420" y="3766527"/>
          <a:ext cx="1877156" cy="949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50531" imgH="431613" progId="Equation.DSMT4">
                  <p:embed/>
                </p:oleObj>
              </mc:Choice>
              <mc:Fallback>
                <p:oleObj name="Equation" r:id="rId15" imgW="850531" imgH="431613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420" y="3766527"/>
                        <a:ext cx="1877156" cy="949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91675"/>
              </p:ext>
            </p:extLst>
          </p:nvPr>
        </p:nvGraphicFramePr>
        <p:xfrm>
          <a:off x="8935655" y="3699439"/>
          <a:ext cx="2095019" cy="170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700" imgH="838200" progId="Equation.DSMT4">
                  <p:embed/>
                </p:oleObj>
              </mc:Choice>
              <mc:Fallback>
                <p:oleObj name="Equation" r:id="rId17" imgW="1028700" imgH="838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5655" y="3699439"/>
                        <a:ext cx="2095019" cy="17070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6269732" y="5339153"/>
            <a:ext cx="516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         và 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48225"/>
              </p:ext>
            </p:extLst>
          </p:nvPr>
        </p:nvGraphicFramePr>
        <p:xfrm>
          <a:off x="8588417" y="5859766"/>
          <a:ext cx="891251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114" imgH="177646" progId="Equation.DSMT4">
                  <p:embed/>
                </p:oleObj>
              </mc:Choice>
              <mc:Fallback>
                <p:oleObj name="Equation" r:id="rId19" imgW="444114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7" y="5859766"/>
                        <a:ext cx="891251" cy="3681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982296"/>
              </p:ext>
            </p:extLst>
          </p:nvPr>
        </p:nvGraphicFramePr>
        <p:xfrm>
          <a:off x="8588415" y="6119377"/>
          <a:ext cx="925975" cy="744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82391" imgH="393529" progId="Equation.DSMT4">
                  <p:embed/>
                </p:oleObj>
              </mc:Choice>
              <mc:Fallback>
                <p:oleObj name="Equation" r:id="rId21" imgW="482391" imgH="39352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415" y="6119377"/>
                        <a:ext cx="925975" cy="744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13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3960" y="-33245"/>
            <a:ext cx="7516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3.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 bài toán nêu trong phần mở đầu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27153" y="476975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30731" y="1100865"/>
            <a:ext cx="9817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Gọi độ dài cạnh của khu đất có dạng hình vuông là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(m) với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87904"/>
              </p:ext>
            </p:extLst>
          </p:nvPr>
        </p:nvGraphicFramePr>
        <p:xfrm>
          <a:off x="1238491" y="1624085"/>
          <a:ext cx="1226917" cy="50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491" y="1624085"/>
                        <a:ext cx="1226917" cy="506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250067" y="1612516"/>
            <a:ext cx="10301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          . Khi đó, mảnh đất dạng hình chữ nhật để làm bể bơi có các kích thước lần lượt là     </a:t>
            </a:r>
            <a:r>
              <a:rPr lang="en-US" sz="2800"/>
              <a:t>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(m),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(m).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26470"/>
              </p:ext>
            </p:extLst>
          </p:nvPr>
        </p:nvGraphicFramePr>
        <p:xfrm>
          <a:off x="5549513" y="2089569"/>
          <a:ext cx="979545" cy="44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05872" imgH="177569" progId="Equation.DSMT4">
                  <p:embed/>
                </p:oleObj>
              </mc:Choice>
              <mc:Fallback>
                <p:oleObj name="Equation" r:id="rId5" imgW="405872" imgH="17756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513" y="2089569"/>
                        <a:ext cx="979545" cy="443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37076"/>
              </p:ext>
            </p:extLst>
          </p:nvPr>
        </p:nvGraphicFramePr>
        <p:xfrm>
          <a:off x="7141580" y="2055101"/>
          <a:ext cx="1041721" cy="47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5872" imgH="177569" progId="Equation.DSMT4">
                  <p:embed/>
                </p:oleObj>
              </mc:Choice>
              <mc:Fallback>
                <p:oleObj name="Equation" r:id="rId7" imgW="405872" imgH="1775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580" y="2055101"/>
                        <a:ext cx="1041721" cy="471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336213" y="2713420"/>
            <a:ext cx="92661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Do đó, diện tích của mảnh đất đó là: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38652"/>
              </p:ext>
            </p:extLst>
          </p:nvPr>
        </p:nvGraphicFramePr>
        <p:xfrm>
          <a:off x="7204150" y="2713420"/>
          <a:ext cx="2593538" cy="618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0948" imgH="253890" progId="Equation.DSMT4">
                  <p:embed/>
                </p:oleObj>
              </mc:Choice>
              <mc:Fallback>
                <p:oleObj name="Equation" r:id="rId9" imgW="104094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150" y="2713420"/>
                        <a:ext cx="2593538" cy="618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840761" y="2723083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(m</a:t>
            </a:r>
            <a:r>
              <a:rPr lang="en-US" sz="28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05662" y="323236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Vì vậy, ta có phương trình: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99124"/>
              </p:ext>
            </p:extLst>
          </p:nvPr>
        </p:nvGraphicFramePr>
        <p:xfrm>
          <a:off x="5834054" y="3246302"/>
          <a:ext cx="3877105" cy="618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48728" imgH="253890" progId="Equation.DSMT4">
                  <p:embed/>
                </p:oleObj>
              </mc:Choice>
              <mc:Fallback>
                <p:oleObj name="Equation" r:id="rId11" imgW="1548728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54" y="3246302"/>
                        <a:ext cx="3877105" cy="618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931805"/>
              </p:ext>
            </p:extLst>
          </p:nvPr>
        </p:nvGraphicFramePr>
        <p:xfrm>
          <a:off x="5945770" y="3755589"/>
          <a:ext cx="3894991" cy="2372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63700" imgH="1016000" progId="Equation.DSMT4">
                  <p:embed/>
                </p:oleObj>
              </mc:Choice>
              <mc:Fallback>
                <p:oleObj name="Equation" r:id="rId13" imgW="1663700" imgH="1016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770" y="3755589"/>
                        <a:ext cx="3894991" cy="2372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10614"/>
              </p:ext>
            </p:extLst>
          </p:nvPr>
        </p:nvGraphicFramePr>
        <p:xfrm>
          <a:off x="1378024" y="6004169"/>
          <a:ext cx="879068" cy="45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138" imgH="177569" progId="Equation.DSMT4">
                  <p:embed/>
                </p:oleObj>
              </mc:Choice>
              <mc:Fallback>
                <p:oleObj name="Equation" r:id="rId15" imgW="355138" imgH="177569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24" y="6004169"/>
                        <a:ext cx="879068" cy="45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06254"/>
              </p:ext>
            </p:extLst>
          </p:nvPr>
        </p:nvGraphicFramePr>
        <p:xfrm>
          <a:off x="3330985" y="6001432"/>
          <a:ext cx="1130731" cy="46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31425" imgH="177646" progId="Equation.DSMT4">
                  <p:embed/>
                </p:oleObj>
              </mc:Choice>
              <mc:Fallback>
                <p:oleObj name="Equation" r:id="rId17" imgW="431425" imgH="17764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985" y="6001432"/>
                        <a:ext cx="1130731" cy="467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91835" y="5986854"/>
            <a:ext cx="647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hoặc             do             nên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68116" y="6330509"/>
            <a:ext cx="6096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Vậy độ dài cạnh của khu đất là:</a:t>
            </a: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901708"/>
              </p:ext>
            </p:extLst>
          </p:nvPr>
        </p:nvGraphicFramePr>
        <p:xfrm>
          <a:off x="4840931" y="5986854"/>
          <a:ext cx="1186255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31" y="5986854"/>
                        <a:ext cx="1186255" cy="489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64161"/>
              </p:ext>
            </p:extLst>
          </p:nvPr>
        </p:nvGraphicFramePr>
        <p:xfrm>
          <a:off x="6810261" y="6004266"/>
          <a:ext cx="1095277" cy="452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31425" imgH="177646" progId="Equation.DSMT4">
                  <p:embed/>
                </p:oleObj>
              </mc:Choice>
              <mc:Fallback>
                <p:oleObj name="Equation" r:id="rId20" imgW="431425" imgH="177646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261" y="6004266"/>
                        <a:ext cx="1095277" cy="4523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77905"/>
              </p:ext>
            </p:extLst>
          </p:nvPr>
        </p:nvGraphicFramePr>
        <p:xfrm>
          <a:off x="6386513" y="6376325"/>
          <a:ext cx="9048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55320" imgH="177480" progId="Equation.DSMT4">
                  <p:embed/>
                </p:oleObj>
              </mc:Choice>
              <mc:Fallback>
                <p:oleObj name="Equation" r:id="rId21" imgW="355320" imgH="177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6376325"/>
                        <a:ext cx="9048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7424" y="932474"/>
            <a:ext cx="108798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VÒNG QUAY MAY MẮN</a:t>
            </a:r>
            <a:endParaRPr lang="en-US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8" y="2333036"/>
            <a:ext cx="12083512" cy="2332604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Trả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b="1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5400" b="1" dirty="0" err="1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5400" b="1" dirty="0">
                <a:solidFill>
                  <a:srgbClr val="70AD4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(HS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27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5"/>
    </mc:Choice>
    <mc:Fallback xmlns="">
      <p:transition spd="slow" advTm="10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259664" y="579556"/>
            <a:ext cx="5042125" cy="5036855"/>
            <a:chOff x="5425622" y="113954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113954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48509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98072" y="561641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sldjump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85780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sldjump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2408545" y="379611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sldjump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881" y="66380"/>
            <a:ext cx="1475511" cy="15141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77" y="2510326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53" y="5451628"/>
            <a:ext cx="1242047" cy="10593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35964" y="5403792"/>
            <a:ext cx="1208625" cy="115506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</a:p>
        </p:txBody>
      </p:sp>
      <p:sp>
        <p:nvSpPr>
          <p:cNvPr id="6" name="Right Arrow 5">
            <a:hlinkClick r:id="rId14" action="ppaction://hlinksldjump"/>
          </p:cNvPr>
          <p:cNvSpPr/>
          <p:nvPr/>
        </p:nvSpPr>
        <p:spPr>
          <a:xfrm>
            <a:off x="11743507" y="6511020"/>
            <a:ext cx="391885" cy="346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8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/>
              <a:t>Câu 1</a:t>
            </a:r>
            <a:r>
              <a:rPr lang="en-US" sz="4000"/>
              <a:t>. Phương trình                          có nghiệm là: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Sile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61319"/>
              </p:ext>
            </p:extLst>
          </p:nvPr>
        </p:nvGraphicFramePr>
        <p:xfrm>
          <a:off x="5320323" y="780299"/>
          <a:ext cx="2746367" cy="58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67893" imgH="253890" progId="Equation.DSMT4">
                  <p:embed/>
                </p:oleObj>
              </mc:Choice>
              <mc:Fallback>
                <p:oleObj name="Equation" r:id="rId15" imgW="1167893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323" y="780299"/>
                        <a:ext cx="2746367" cy="580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67692"/>
              </p:ext>
            </p:extLst>
          </p:nvPr>
        </p:nvGraphicFramePr>
        <p:xfrm>
          <a:off x="6912495" y="2088426"/>
          <a:ext cx="1671519" cy="48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203200" progId="Equation.DSMT4">
                  <p:embed/>
                </p:oleObj>
              </mc:Choice>
              <mc:Fallback>
                <p:oleObj name="Equation" r:id="rId17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95" y="2088426"/>
                        <a:ext cx="1671519" cy="4808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665240"/>
              </p:ext>
            </p:extLst>
          </p:nvPr>
        </p:nvGraphicFramePr>
        <p:xfrm>
          <a:off x="1860330" y="2951400"/>
          <a:ext cx="2154253" cy="54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87058" imgH="203112" progId="Equation.DSMT4">
                  <p:embed/>
                </p:oleObj>
              </mc:Choice>
              <mc:Fallback>
                <p:oleObj name="Equation" r:id="rId19" imgW="78705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330" y="2951400"/>
                        <a:ext cx="2154253" cy="545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85615"/>
              </p:ext>
            </p:extLst>
          </p:nvPr>
        </p:nvGraphicFramePr>
        <p:xfrm>
          <a:off x="7026705" y="2811342"/>
          <a:ext cx="1398709" cy="76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10891" imgH="393529" progId="Equation.DSMT4">
                  <p:embed/>
                </p:oleObj>
              </mc:Choice>
              <mc:Fallback>
                <p:oleObj name="Equation" r:id="rId21" imgW="71089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705" y="2811342"/>
                        <a:ext cx="1398709" cy="764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669953"/>
              </p:ext>
            </p:extLst>
          </p:nvPr>
        </p:nvGraphicFramePr>
        <p:xfrm>
          <a:off x="1539875" y="2033588"/>
          <a:ext cx="23193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74360" imgH="203040" progId="Equation.DSMT4">
                  <p:embed/>
                </p:oleObj>
              </mc:Choice>
              <mc:Fallback>
                <p:oleObj name="Equation" r:id="rId23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033588"/>
                        <a:ext cx="2319338" cy="590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4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04172" y="199869"/>
            <a:ext cx="12087828" cy="1604597"/>
          </a:xfrm>
          <a:prstGeom prst="snip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400"/>
              <a:t>Câu 2:Các nghiệm của phương trình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4" y="1949346"/>
            <a:ext cx="4906799" cy="775005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rgbClr val="FFD34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324818"/>
              </p:ext>
            </p:extLst>
          </p:nvPr>
        </p:nvGraphicFramePr>
        <p:xfrm>
          <a:off x="8685787" y="635961"/>
          <a:ext cx="2894876" cy="732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46200" imgH="279400" progId="Equation.DSMT4">
                  <p:embed/>
                </p:oleObj>
              </mc:Choice>
              <mc:Fallback>
                <p:oleObj name="Equation" r:id="rId15" imgW="1346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787" y="635961"/>
                        <a:ext cx="2894876" cy="732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516787"/>
              </p:ext>
            </p:extLst>
          </p:nvPr>
        </p:nvGraphicFramePr>
        <p:xfrm>
          <a:off x="1954924" y="2127839"/>
          <a:ext cx="782883" cy="402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5138" imgH="177569" progId="Equation.DSMT4">
                  <p:embed/>
                </p:oleObj>
              </mc:Choice>
              <mc:Fallback>
                <p:oleObj name="Equation" r:id="rId17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924" y="2127839"/>
                        <a:ext cx="782883" cy="402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8890"/>
              </p:ext>
            </p:extLst>
          </p:nvPr>
        </p:nvGraphicFramePr>
        <p:xfrm>
          <a:off x="1702676" y="2798257"/>
          <a:ext cx="1598854" cy="8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280" imgH="393529" progId="Equation.DSMT4">
                  <p:embed/>
                </p:oleObj>
              </mc:Choice>
              <mc:Fallback>
                <p:oleObj name="Equation" r:id="rId19" imgW="736280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676" y="2798257"/>
                        <a:ext cx="1598854" cy="85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52424"/>
              </p:ext>
            </p:extLst>
          </p:nvPr>
        </p:nvGraphicFramePr>
        <p:xfrm>
          <a:off x="6787054" y="3003209"/>
          <a:ext cx="1068735" cy="441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425" imgH="177646" progId="Equation.DSMT4">
                  <p:embed/>
                </p:oleObj>
              </mc:Choice>
              <mc:Fallback>
                <p:oleObj name="Equation" r:id="rId21" imgW="43142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7054" y="3003209"/>
                        <a:ext cx="1068735" cy="4414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99929"/>
              </p:ext>
            </p:extLst>
          </p:nvPr>
        </p:nvGraphicFramePr>
        <p:xfrm>
          <a:off x="6779172" y="1935264"/>
          <a:ext cx="938048" cy="78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696" imgH="393529" progId="Equation.DSMT4">
                  <p:embed/>
                </p:oleObj>
              </mc:Choice>
              <mc:Fallback>
                <p:oleObj name="Equation" r:id="rId23" imgW="46969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9172" y="1935264"/>
                        <a:ext cx="938048" cy="7848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90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110220" y="199869"/>
            <a:ext cx="9927193" cy="2000890"/>
          </a:xfrm>
          <a:prstGeom prst="snip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/>
              <a:t>Câu 3: Phương trình                                       có số nghiệm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594802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598991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483974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488163"/>
            <a:ext cx="4906798" cy="770816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2606830"/>
            <a:ext cx="885137" cy="708059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3503891"/>
            <a:ext cx="804536" cy="70408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3515488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626800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1978" y="6521824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356694"/>
              </p:ext>
            </p:extLst>
          </p:nvPr>
        </p:nvGraphicFramePr>
        <p:xfrm>
          <a:off x="4827098" y="761473"/>
          <a:ext cx="3118326" cy="516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497950" imgH="253890" progId="Equation.DSMT4">
                  <p:embed/>
                </p:oleObj>
              </mc:Choice>
              <mc:Fallback>
                <p:oleObj name="Equation" r:id="rId16" imgW="149795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098" y="761473"/>
                        <a:ext cx="3118326" cy="516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73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9" y="49876"/>
            <a:ext cx="4189225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5" y="107270"/>
            <a:ext cx="40285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75611" y="1529576"/>
            <a:ext cx="8869332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Nhắc lại khái niệm về phương trình bậc nhất một ẩn?</a:t>
            </a:r>
            <a:br>
              <a:rPr lang="en-US"/>
            </a:br>
            <a:endParaRPr lang="en-US"/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84" y="3219897"/>
            <a:ext cx="2707877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9865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64004" y="181946"/>
            <a:ext cx="10116609" cy="1845907"/>
          </a:xfrm>
          <a:prstGeom prst="snip2Diag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426402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2449471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3334454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3338643"/>
            <a:ext cx="4906798" cy="770816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02" y="2501753"/>
            <a:ext cx="805722" cy="70805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3429044"/>
            <a:ext cx="804536" cy="643628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177" y="3410411"/>
            <a:ext cx="804742" cy="707197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327" y="2553425"/>
            <a:ext cx="732592" cy="643793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/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Sile</a:t>
            </a:r>
            <a:r>
              <a:rPr lang="en-US" sz="2400" dirty="0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DCADCB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chính</a:t>
            </a:r>
            <a:endParaRPr lang="vi-VN" sz="2400" dirty="0">
              <a:solidFill>
                <a:srgbClr val="DCAD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61978" y="6508377"/>
            <a:ext cx="17269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679036"/>
              </p:ext>
            </p:extLst>
          </p:nvPr>
        </p:nvGraphicFramePr>
        <p:xfrm>
          <a:off x="3683218" y="783022"/>
          <a:ext cx="874986" cy="43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138" imgH="177569" progId="Equation.DSMT4">
                  <p:embed/>
                </p:oleObj>
              </mc:Choice>
              <mc:Fallback>
                <p:oleObj name="Equation" r:id="rId14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218" y="783022"/>
                        <a:ext cx="874986" cy="4374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336208"/>
              </p:ext>
            </p:extLst>
          </p:nvPr>
        </p:nvGraphicFramePr>
        <p:xfrm>
          <a:off x="5099137" y="498888"/>
          <a:ext cx="823171" cy="100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3529" imgH="393529" progId="Equation.DSMT4">
                  <p:embed/>
                </p:oleObj>
              </mc:Choice>
              <mc:Fallback>
                <p:oleObj name="Equation" r:id="rId16" imgW="39352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137" y="498888"/>
                        <a:ext cx="823171" cy="100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4004" y="739815"/>
            <a:ext cx="99661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Câu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4: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Các giá trị          và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       </a:t>
            </a:r>
            <a:r>
              <a:rPr kumimoji="0" lang="en-US" alt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 </a:t>
            </a:r>
            <a:r>
              <a:rPr lang="en-US" altLang="en-US" sz="280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là nghiệm của phương trình:</a:t>
            </a:r>
            <a:endParaRPr lang="en-US" alt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84431" y="966401"/>
            <a:ext cx="2231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001297"/>
              </p:ext>
            </p:extLst>
          </p:nvPr>
        </p:nvGraphicFramePr>
        <p:xfrm>
          <a:off x="1876097" y="346526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93800" imgH="254000" progId="Equation.DSMT4">
                  <p:embed/>
                </p:oleObj>
              </mc:Choice>
              <mc:Fallback>
                <p:oleObj name="Equation" r:id="rId18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097" y="346526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108370"/>
              </p:ext>
            </p:extLst>
          </p:nvPr>
        </p:nvGraphicFramePr>
        <p:xfrm>
          <a:off x="1820917" y="2601181"/>
          <a:ext cx="2467666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800" imgH="254000" progId="Equation.DSMT4">
                  <p:embed/>
                </p:oleObj>
              </mc:Choice>
              <mc:Fallback>
                <p:oleObj name="Equation" r:id="rId20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917" y="2601181"/>
                        <a:ext cx="2467666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423155"/>
              </p:ext>
            </p:extLst>
          </p:nvPr>
        </p:nvGraphicFramePr>
        <p:xfrm>
          <a:off x="6708228" y="2577633"/>
          <a:ext cx="2695903" cy="556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93800" imgH="254000" progId="Equation.DSMT4">
                  <p:embed/>
                </p:oleObj>
              </mc:Choice>
              <mc:Fallback>
                <p:oleObj name="Equation" r:id="rId22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2577633"/>
                        <a:ext cx="2695903" cy="5562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495027"/>
              </p:ext>
            </p:extLst>
          </p:nvPr>
        </p:nvGraphicFramePr>
        <p:xfrm>
          <a:off x="6708228" y="3465261"/>
          <a:ext cx="2467667" cy="50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800" imgH="254000" progId="Equation.DSMT4">
                  <p:embed/>
                </p:oleObj>
              </mc:Choice>
              <mc:Fallback>
                <p:oleObj name="Equation" r:id="rId24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228" y="3465261"/>
                        <a:ext cx="2467667" cy="5092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1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95058"/>
              </p:ext>
            </p:extLst>
          </p:nvPr>
        </p:nvGraphicFramePr>
        <p:xfrm>
          <a:off x="4362450" y="1019175"/>
          <a:ext cx="31670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560" imgH="253800" progId="Equation.DSMT4">
                  <p:embed/>
                </p:oleObj>
              </mc:Choice>
              <mc:Fallback>
                <p:oleObj name="Equation" r:id="rId2" imgW="1447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1019175"/>
                        <a:ext cx="3167063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838091"/>
              </p:ext>
            </p:extLst>
          </p:nvPr>
        </p:nvGraphicFramePr>
        <p:xfrm>
          <a:off x="2905247" y="2555128"/>
          <a:ext cx="2013993" cy="2059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850900" progId="Equation.DSMT4">
                  <p:embed/>
                </p:oleObj>
              </mc:Choice>
              <mc:Fallback>
                <p:oleObj name="Equation" r:id="rId4" imgW="838200" imgH="850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247" y="2555128"/>
                        <a:ext cx="2013993" cy="2059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30"/>
              </p:ext>
            </p:extLst>
          </p:nvPr>
        </p:nvGraphicFramePr>
        <p:xfrm>
          <a:off x="7338349" y="2708475"/>
          <a:ext cx="2534066" cy="19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838200" progId="Equation.DSMT4">
                  <p:embed/>
                </p:oleObj>
              </mc:Choice>
              <mc:Fallback>
                <p:oleObj name="Equation" r:id="rId6" imgW="1079500" imgH="838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349" y="2708475"/>
                        <a:ext cx="2534066" cy="1956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2781783" y="508905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99275"/>
              </p:ext>
            </p:extLst>
          </p:nvPr>
        </p:nvGraphicFramePr>
        <p:xfrm>
          <a:off x="3791456" y="5781549"/>
          <a:ext cx="915987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393480" progId="Equation.DSMT4">
                  <p:embed/>
                </p:oleObj>
              </mc:Choice>
              <mc:Fallback>
                <p:oleObj name="Equation" r:id="rId8" imgW="3808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456" y="5781549"/>
                        <a:ext cx="915987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01806"/>
              </p:ext>
            </p:extLst>
          </p:nvPr>
        </p:nvGraphicFramePr>
        <p:xfrm>
          <a:off x="5530931" y="5735249"/>
          <a:ext cx="1282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45760" imgH="393480" progId="Equation.DSMT4">
                  <p:embed/>
                </p:oleObj>
              </mc:Choice>
              <mc:Fallback>
                <p:oleObj name="Equation" r:id="rId10" imgW="5457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931" y="5735249"/>
                        <a:ext cx="1282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7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LUYỆN TẬP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905248" y="-33245"/>
            <a:ext cx="803283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vi-VN" sz="2800"/>
              <a:t>Bài tập 1 (a,b) (SGK</a:t>
            </a:r>
            <a:r>
              <a:rPr lang="en-US" sz="2800"/>
              <a:t>/Tr11)</a:t>
            </a:r>
            <a:r>
              <a:rPr lang="vi-VN" sz="2800"/>
              <a:t>.</a:t>
            </a:r>
            <a:r>
              <a:rPr lang="vi-VN" sz="2800" i="1"/>
              <a:t> Giải các phương trình:</a:t>
            </a:r>
            <a:endParaRPr lang="en-US" sz="2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26917" y="1628222"/>
            <a:ext cx="10370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 ta giải hai phương trình sau: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81783" y="50890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có hai nghiệm là: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và </a:t>
            </a:r>
            <a:endParaRPr lang="en-US" sz="280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86541"/>
              </p:ext>
            </p:extLst>
          </p:nvPr>
        </p:nvGraphicFramePr>
        <p:xfrm>
          <a:off x="4257675" y="796925"/>
          <a:ext cx="40417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253800" progId="Equation.DSMT4">
                  <p:embed/>
                </p:oleObj>
              </mc:Choice>
              <mc:Fallback>
                <p:oleObj name="Equation" r:id="rId2" imgW="187956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675" y="796925"/>
                        <a:ext cx="404177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29751"/>
              </p:ext>
            </p:extLst>
          </p:nvPr>
        </p:nvGraphicFramePr>
        <p:xfrm>
          <a:off x="2060292" y="2683970"/>
          <a:ext cx="2669249" cy="1482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800" imgH="660400" progId="Equation.DSMT4">
                  <p:embed/>
                </p:oleObj>
              </mc:Choice>
              <mc:Fallback>
                <p:oleObj name="Equation" r:id="rId4" imgW="1193800" imgH="660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292" y="2683970"/>
                        <a:ext cx="2669249" cy="1482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997298"/>
              </p:ext>
            </p:extLst>
          </p:nvPr>
        </p:nvGraphicFramePr>
        <p:xfrm>
          <a:off x="6840638" y="2806311"/>
          <a:ext cx="2349021" cy="153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660400" progId="Equation.DSMT4">
                  <p:embed/>
                </p:oleObj>
              </mc:Choice>
              <mc:Fallback>
                <p:oleObj name="Equation" r:id="rId6" imgW="10160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638" y="2806311"/>
                        <a:ext cx="2349021" cy="15367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815782"/>
              </p:ext>
            </p:extLst>
          </p:nvPr>
        </p:nvGraphicFramePr>
        <p:xfrm>
          <a:off x="3334754" y="5574384"/>
          <a:ext cx="13636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9480" imgH="203040" progId="Equation.DSMT4">
                  <p:embed/>
                </p:oleObj>
              </mc:Choice>
              <mc:Fallback>
                <p:oleObj name="Equation" r:id="rId8" imgW="60948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4754" y="5574384"/>
                        <a:ext cx="13636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18546"/>
              </p:ext>
            </p:extLst>
          </p:nvPr>
        </p:nvGraphicFramePr>
        <p:xfrm>
          <a:off x="5461784" y="5582522"/>
          <a:ext cx="10572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57200" imgH="177480" progId="Equation.DSMT4">
                  <p:embed/>
                </p:oleObj>
              </mc:Choice>
              <mc:Fallback>
                <p:oleObj name="Equation" r:id="rId10" imgW="457200" imgH="177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784" y="5582522"/>
                        <a:ext cx="10572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9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23864" y="-40973"/>
            <a:ext cx="97205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32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endParaRPr lang="en-US" sz="1600" b="1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</a:rPr>
              <a:t>	</a:t>
            </a:r>
            <a:r>
              <a:rPr lang="en-US" sz="28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phương trình sau: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5410"/>
              </p:ext>
            </p:extLst>
          </p:nvPr>
        </p:nvGraphicFramePr>
        <p:xfrm>
          <a:off x="4948238" y="1033463"/>
          <a:ext cx="41052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28600" progId="Equation.DSMT4">
                  <p:embed/>
                </p:oleObj>
              </mc:Choice>
              <mc:Fallback>
                <p:oleObj name="Equation" r:id="rId3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033463"/>
                        <a:ext cx="4105275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24951" y="204291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Đặt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128513"/>
              </p:ext>
            </p:extLst>
          </p:nvPr>
        </p:nvGraphicFramePr>
        <p:xfrm>
          <a:off x="4203565" y="2062141"/>
          <a:ext cx="1919985" cy="50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203112" progId="Equation.DSMT4">
                  <p:embed/>
                </p:oleObj>
              </mc:Choice>
              <mc:Fallback>
                <p:oleObj name="Equation" r:id="rId5" imgW="76166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565" y="2062141"/>
                        <a:ext cx="1919985" cy="50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36217" y="2711350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đó phương trình trở thành: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47293"/>
              </p:ext>
            </p:extLst>
          </p:nvPr>
        </p:nvGraphicFramePr>
        <p:xfrm>
          <a:off x="6593437" y="2681031"/>
          <a:ext cx="2007048" cy="162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614" imgH="710891" progId="Equation.DSMT4">
                  <p:embed/>
                </p:oleObj>
              </mc:Choice>
              <mc:Fallback>
                <p:oleObj name="Equation" r:id="rId7" imgW="888614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437" y="2681031"/>
                        <a:ext cx="2007048" cy="1622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06186"/>
              </p:ext>
            </p:extLst>
          </p:nvPr>
        </p:nvGraphicFramePr>
        <p:xfrm>
          <a:off x="7950395" y="5489095"/>
          <a:ext cx="949124" cy="4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359" imgH="177646" progId="Equation.DSMT4">
                  <p:embed/>
                </p:oleObj>
              </mc:Choice>
              <mc:Fallback>
                <p:oleObj name="Equation" r:id="rId9" imgW="393359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395" y="5489095"/>
                        <a:ext cx="949124" cy="439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0" y="18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69096" y="5447404"/>
            <a:ext cx="8018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nghiệm là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52270" y="4100016"/>
            <a:ext cx="4543730" cy="1046347"/>
            <a:chOff x="1552270" y="4100016"/>
            <a:chExt cx="4543730" cy="1046347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8629721"/>
                </p:ext>
              </p:extLst>
            </p:nvPr>
          </p:nvGraphicFramePr>
          <p:xfrm>
            <a:off x="2393091" y="4153654"/>
            <a:ext cx="814588" cy="4299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42603" imgH="177646" progId="Equation.DSMT4">
                    <p:embed/>
                  </p:oleObj>
                </mc:Choice>
                <mc:Fallback>
                  <p:oleObj name="Equation" r:id="rId11" imgW="342603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3091" y="4153654"/>
                          <a:ext cx="814588" cy="4299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6430115"/>
                </p:ext>
              </p:extLst>
            </p:nvPr>
          </p:nvGraphicFramePr>
          <p:xfrm>
            <a:off x="4603608" y="4188559"/>
            <a:ext cx="1492392" cy="957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634725" imgH="406224" progId="Equation.DSMT4">
                    <p:embed/>
                  </p:oleObj>
                </mc:Choice>
                <mc:Fallback>
                  <p:oleObj name="Equation" r:id="rId13" imgW="634725" imgH="40622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3608" y="4188559"/>
                          <a:ext cx="1492392" cy="9578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1552270" y="4100016"/>
              <a:ext cx="3934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Với              ta có:</a:t>
              </a:r>
            </a:p>
          </p:txBody>
        </p:sp>
      </p:grp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11609408" y="6180881"/>
            <a:ext cx="446353" cy="462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2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873330" y="2118988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Nắm vững các bước giải phương trình tích.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Làm bài tập 1 (c, d) (SGK trang 11).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- Đọc trước mục II. Phương trình chứa ẩn ở mẫu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(SGK trang 7,8,9).</a:t>
            </a:r>
          </a:p>
          <a:p>
            <a:pPr marL="457200" indent="-457200">
              <a:buFontTx/>
              <a:buChar char="-"/>
            </a:pPr>
            <a:endParaRPr lang="en-US" sz="32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14500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81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440"/>
            <a:ext cx="9144000" cy="1655763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2" y="4127228"/>
            <a:ext cx="3194132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73" y="145773"/>
            <a:ext cx="1574403" cy="1574404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4015"/>
            <a:ext cx="1488404" cy="148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78" y="257446"/>
            <a:ext cx="1201452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Trong một khu đất có dạng hình vuông, người ta dành một mảnh đất có dạng hình chữ nhật ở góc khu đất để làm bể bơi (Hình 1). Biết diện tích của bể bơi bằng 1 250 m</a:t>
            </a:r>
            <a:r>
              <a:rPr lang="en-US" sz="2800" i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 Độ dài cạnh của khu đất bằng bao nhiêu mét?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b="2604"/>
          <a:stretch/>
        </p:blipFill>
        <p:spPr bwMode="auto">
          <a:xfrm>
            <a:off x="1519008" y="2172504"/>
            <a:ext cx="9896213" cy="3675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59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43426"/>
              </p:ext>
            </p:extLst>
          </p:nvPr>
        </p:nvGraphicFramePr>
        <p:xfrm>
          <a:off x="5528520" y="1191238"/>
          <a:ext cx="1165897" cy="503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9040" imgH="177480" progId="Equation.DSMT4">
                  <p:embed/>
                </p:oleObj>
              </mc:Choice>
              <mc:Fallback>
                <p:oleObj name="Equation" r:id="rId3" imgW="41904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8520" y="1191238"/>
                        <a:ext cx="1165897" cy="503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152418"/>
              </p:ext>
            </p:extLst>
          </p:nvPr>
        </p:nvGraphicFramePr>
        <p:xfrm>
          <a:off x="3583659" y="1309354"/>
          <a:ext cx="711506" cy="44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164880" progId="Equation.DSMT4">
                  <p:embed/>
                </p:oleObj>
              </mc:Choice>
              <mc:Fallback>
                <p:oleObj name="Equation" r:id="rId5" imgW="253800" imgH="16488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3659" y="1309354"/>
                        <a:ext cx="711506" cy="4464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>
          <a:xfrm>
            <a:off x="4732917" y="0"/>
            <a:ext cx="3536546" cy="52322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THẢO LUẬN NHÓM: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98329"/>
              </p:ext>
            </p:extLst>
          </p:nvPr>
        </p:nvGraphicFramePr>
        <p:xfrm>
          <a:off x="841989" y="1719744"/>
          <a:ext cx="735038" cy="46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164880" progId="Equation.DSMT4">
                  <p:embed/>
                </p:oleObj>
              </mc:Choice>
              <mc:Fallback>
                <p:oleObj name="Equation" r:id="rId7" imgW="253800" imgH="1648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989" y="1719744"/>
                        <a:ext cx="735038" cy="461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568444"/>
              </p:ext>
            </p:extLst>
          </p:nvPr>
        </p:nvGraphicFramePr>
        <p:xfrm>
          <a:off x="3849631" y="2025573"/>
          <a:ext cx="2884276" cy="64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3800" progId="Equation.DSMT4">
                  <p:embed/>
                </p:oleObj>
              </mc:Choice>
              <mc:Fallback>
                <p:oleObj name="Equation" r:id="rId9" imgW="1143000" imgH="253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9631" y="2025573"/>
                        <a:ext cx="2884276" cy="648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20754"/>
              </p:ext>
            </p:extLst>
          </p:nvPr>
        </p:nvGraphicFramePr>
        <p:xfrm>
          <a:off x="3263317" y="2943033"/>
          <a:ext cx="3196206" cy="516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31560" imgH="203040" progId="Equation.DSMT4">
                  <p:embed/>
                </p:oleObj>
              </mc:Choice>
              <mc:Fallback>
                <p:oleObj name="Equation" r:id="rId11" imgW="1231560" imgH="2030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317" y="2943033"/>
                        <a:ext cx="3196206" cy="5163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36330"/>
              </p:ext>
            </p:extLst>
          </p:nvPr>
        </p:nvGraphicFramePr>
        <p:xfrm>
          <a:off x="7167850" y="3333680"/>
          <a:ext cx="1455291" cy="486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558" imgH="177723" progId="Equation.DSMT4">
                  <p:embed/>
                </p:oleObj>
              </mc:Choice>
              <mc:Fallback>
                <p:oleObj name="Equation" r:id="rId13" imgW="558558" imgH="177723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850" y="3333680"/>
                        <a:ext cx="1455291" cy="4868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97200"/>
              </p:ext>
            </p:extLst>
          </p:nvPr>
        </p:nvGraphicFramePr>
        <p:xfrm>
          <a:off x="2471937" y="3841619"/>
          <a:ext cx="1459685" cy="43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09336" imgH="177723" progId="Equation.DSMT4">
                  <p:embed/>
                </p:oleObj>
              </mc:Choice>
              <mc:Fallback>
                <p:oleObj name="Equation" r:id="rId15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937" y="3841619"/>
                        <a:ext cx="1459685" cy="43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16694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3000" imgH="254000" progId="Equation.DSMT4">
                  <p:embed/>
                </p:oleObj>
              </mc:Choice>
              <mc:Fallback>
                <p:oleObj name="Equation" r:id="rId17" imgW="1143000" imgH="2540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73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678559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93529" imgH="228501" progId="Equation.DSMT4">
                  <p:embed/>
                </p:oleObj>
              </mc:Choice>
              <mc:Fallback>
                <p:oleObj name="Equation" r:id="rId19" imgW="393529" imgH="228501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7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241644"/>
              </p:ext>
            </p:extLst>
          </p:nvPr>
        </p:nvGraphicFramePr>
        <p:xfrm>
          <a:off x="9286890" y="374886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0" imgH="254000" progId="Equation.DSMT4">
                  <p:embed/>
                </p:oleObj>
              </mc:Choice>
              <mc:Fallback>
                <p:oleObj name="Equation" r:id="rId21" imgW="1143000" imgH="2540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90" y="374886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59124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228501" progId="Equation.DSMT4">
                  <p:embed/>
                </p:oleObj>
              </mc:Choice>
              <mc:Fallback>
                <p:oleObj name="Equation" r:id="rId22" imgW="393529" imgH="228501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79868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558" imgH="177723" progId="Equation.DSMT4">
                  <p:embed/>
                </p:oleObj>
              </mc:Choice>
              <mc:Fallback>
                <p:oleObj name="Equation" r:id="rId23" imgW="558558" imgH="177723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52067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09336" imgH="177723" progId="Equation.DSMT4">
                  <p:embed/>
                </p:oleObj>
              </mc:Choice>
              <mc:Fallback>
                <p:oleObj name="Equation" r:id="rId24" imgW="609336" imgH="177723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80"/>
          <p:cNvSpPr/>
          <p:nvPr/>
        </p:nvSpPr>
        <p:spPr>
          <a:xfrm>
            <a:off x="5305559" y="810934"/>
            <a:ext cx="158088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83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24697" y="1211045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Cho hai số thực        có tích             . Có nhận xét gì về giá trị của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Cho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Hãy giải mỗi phương trình bậc nhất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Chứng tỏ rằng nghiệm của phương trình                 và nghiệm của phương trình                đều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Giả sử            ,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Giá trị            , có phải là nghiệm của phương trình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hoặc phương trình                 hay không?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3786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3000" imgH="254000" progId="Equation.DSMT4">
                  <p:embed/>
                </p:oleObj>
              </mc:Choice>
              <mc:Fallback>
                <p:oleObj name="Equation" r:id="rId25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3786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3898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93529" imgH="228501" progId="Equation.DSMT4">
                  <p:embed/>
                </p:oleObj>
              </mc:Choice>
              <mc:Fallback>
                <p:oleObj name="Equation" r:id="rId26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3898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5301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529" imgH="228501" progId="Equation.DSMT4">
                  <p:embed/>
                </p:oleObj>
              </mc:Choice>
              <mc:Fallback>
                <p:oleObj name="Equation" r:id="rId27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5301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0154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58558" imgH="177723" progId="Equation.DSMT4">
                  <p:embed/>
                </p:oleObj>
              </mc:Choice>
              <mc:Fallback>
                <p:oleObj name="Equation" r:id="rId28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0154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08197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09336" imgH="177723" progId="Equation.DSMT4">
                  <p:embed/>
                </p:oleObj>
              </mc:Choice>
              <mc:Fallback>
                <p:oleObj name="Equation" r:id="rId29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08197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24697" y="1215539"/>
            <a:ext cx="11551641" cy="44012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75248"/>
              </p:ext>
            </p:extLst>
          </p:nvPr>
        </p:nvGraphicFramePr>
        <p:xfrm>
          <a:off x="7496283" y="4188280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3000" imgH="254000" progId="Equation.DSMT4">
                  <p:embed/>
                </p:oleObj>
              </mc:Choice>
              <mc:Fallback>
                <p:oleObj name="Equation" r:id="rId30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283" y="4188280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865422"/>
              </p:ext>
            </p:extLst>
          </p:nvPr>
        </p:nvGraphicFramePr>
        <p:xfrm>
          <a:off x="1789390" y="4128391"/>
          <a:ext cx="1052484" cy="64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93529" imgH="228501" progId="Equation.DSMT4">
                  <p:embed/>
                </p:oleObj>
              </mc:Choice>
              <mc:Fallback>
                <p:oleObj name="Equation" r:id="rId31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390" y="4128391"/>
                        <a:ext cx="1052484" cy="641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897622"/>
              </p:ext>
            </p:extLst>
          </p:nvPr>
        </p:nvGraphicFramePr>
        <p:xfrm>
          <a:off x="1476464" y="4609795"/>
          <a:ext cx="978677" cy="596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93529" imgH="228501" progId="Equation.DSMT4">
                  <p:embed/>
                </p:oleObj>
              </mc:Choice>
              <mc:Fallback>
                <p:oleObj name="Equation" r:id="rId32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464" y="4609795"/>
                        <a:ext cx="978677" cy="596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94583"/>
              </p:ext>
            </p:extLst>
          </p:nvPr>
        </p:nvGraphicFramePr>
        <p:xfrm>
          <a:off x="8366374" y="4654648"/>
          <a:ext cx="1426128" cy="45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58558" imgH="177723" progId="Equation.DSMT4">
                  <p:embed/>
                </p:oleObj>
              </mc:Choice>
              <mc:Fallback>
                <p:oleObj name="Equation" r:id="rId33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6374" y="4654648"/>
                        <a:ext cx="1426128" cy="459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657031"/>
              </p:ext>
            </p:extLst>
          </p:nvPr>
        </p:nvGraphicFramePr>
        <p:xfrm>
          <a:off x="3386035" y="5112692"/>
          <a:ext cx="1403627" cy="41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09336" imgH="177723" progId="Equation.DSMT4">
                  <p:embed/>
                </p:oleObj>
              </mc:Choice>
              <mc:Fallback>
                <p:oleObj name="Equation" r:id="rId34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035" y="5112692"/>
                        <a:ext cx="1403627" cy="416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81" grpId="0" animBg="1"/>
      <p:bldP spid="85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3378" y="669109"/>
            <a:ext cx="5856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a)          hoặc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331088" y="703649"/>
            <a:ext cx="2858948" cy="468821"/>
            <a:chOff x="1331088" y="703649"/>
            <a:chExt cx="2858947" cy="468821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949337"/>
                </p:ext>
              </p:extLst>
            </p:nvPr>
          </p:nvGraphicFramePr>
          <p:xfrm>
            <a:off x="1331088" y="743432"/>
            <a:ext cx="803227" cy="4124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5138" imgH="177569" progId="Equation.DSMT4">
                    <p:embed/>
                  </p:oleObj>
                </mc:Choice>
                <mc:Fallback>
                  <p:oleObj name="Equation" r:id="rId2" imgW="355138" imgH="177569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088" y="743432"/>
                          <a:ext cx="803227" cy="4124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117952"/>
                </p:ext>
              </p:extLst>
            </p:nvPr>
          </p:nvGraphicFramePr>
          <p:xfrm>
            <a:off x="3061030" y="703649"/>
            <a:ext cx="1129005" cy="468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42603" imgH="177646" progId="Equation.DSMT4">
                    <p:embed/>
                  </p:oleObj>
                </mc:Choice>
                <mc:Fallback>
                  <p:oleObj name="Equation" r:id="rId4" imgW="342603" imgH="177646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030" y="703649"/>
                          <a:ext cx="1129005" cy="46882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221849"/>
              </p:ext>
            </p:extLst>
          </p:nvPr>
        </p:nvGraphicFramePr>
        <p:xfrm>
          <a:off x="1423081" y="1419225"/>
          <a:ext cx="1917259" cy="115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0891" imgH="431613" progId="Equation.DSMT4">
                  <p:embed/>
                </p:oleObj>
              </mc:Choice>
              <mc:Fallback>
                <p:oleObj name="Equation" r:id="rId6" imgW="710891" imgH="43161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081" y="1419225"/>
                        <a:ext cx="1917259" cy="1150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71881"/>
              </p:ext>
            </p:extLst>
          </p:nvPr>
        </p:nvGraphicFramePr>
        <p:xfrm>
          <a:off x="3773348" y="1329197"/>
          <a:ext cx="2322652" cy="2129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838200" progId="Equation.DSMT4">
                  <p:embed/>
                </p:oleObj>
              </mc:Choice>
              <mc:Fallback>
                <p:oleObj name="Equation" r:id="rId8" imgW="914400" imgH="838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348" y="1329197"/>
                        <a:ext cx="2322652" cy="2129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44954" y="1419225"/>
            <a:ext cx="218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4088" y="3464091"/>
            <a:ext cx="10612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+ Thay             vào vế trái của phương trình                                  ta được              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suy ra            là nghiệm của phương trình  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999004" y="5004610"/>
            <a:ext cx="9938795" cy="1431295"/>
            <a:chOff x="999003" y="5004610"/>
            <a:chExt cx="9938795" cy="1431295"/>
          </a:xfrm>
        </p:grpSpPr>
        <p:sp>
          <p:nvSpPr>
            <p:cNvPr id="38" name="Rectangle 37"/>
            <p:cNvSpPr/>
            <p:nvPr/>
          </p:nvSpPr>
          <p:spPr>
            <a:xfrm>
              <a:off x="999003" y="5050910"/>
              <a:ext cx="993879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+ Giả sử            , là nghiệm của phương trình </a:t>
              </a: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Giá trị            , là nghiệm của phương trình </a:t>
              </a:r>
            </a:p>
            <a:p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và phương trình</a:t>
              </a:r>
              <a:endParaRPr lang="en-US" sz="2800"/>
            </a:p>
          </p:txBody>
        </p:sp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6269734"/>
                </p:ext>
              </p:extLst>
            </p:nvPr>
          </p:nvGraphicFramePr>
          <p:xfrm>
            <a:off x="2529921" y="5004610"/>
            <a:ext cx="1052512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393529" imgH="228501" progId="Equation.DSMT4">
                    <p:embed/>
                  </p:oleObj>
                </mc:Choice>
                <mc:Fallback>
                  <p:oleObj name="Equation" r:id="rId10" imgW="393529" imgH="228501" progId="Equation.DSMT4">
                    <p:embed/>
                    <p:pic>
                      <p:nvPicPr>
                        <p:cNvPr id="0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921" y="5004610"/>
                          <a:ext cx="1052512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3516246"/>
                </p:ext>
              </p:extLst>
            </p:nvPr>
          </p:nvGraphicFramePr>
          <p:xfrm>
            <a:off x="8190683" y="5032801"/>
            <a:ext cx="25415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143000" imgH="254000" progId="Equation.DSMT4">
                    <p:embed/>
                  </p:oleObj>
                </mc:Choice>
                <mc:Fallback>
                  <p:oleObj name="Equation" r:id="rId12" imgW="1143000" imgH="254000" progId="Equation.DSMT4">
                    <p:embed/>
                    <p:pic>
                      <p:nvPicPr>
                        <p:cNvPr id="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0683" y="5032801"/>
                          <a:ext cx="25415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5161222"/>
                </p:ext>
              </p:extLst>
            </p:nvPr>
          </p:nvGraphicFramePr>
          <p:xfrm>
            <a:off x="2182450" y="5444957"/>
            <a:ext cx="9794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93529" imgH="228501" progId="Equation.DSMT4">
                    <p:embed/>
                  </p:oleObj>
                </mc:Choice>
                <mc:Fallback>
                  <p:oleObj name="Equation" r:id="rId14" imgW="393529" imgH="228501" progId="Equation.DSMT4">
                    <p:embed/>
                    <p:pic>
                      <p:nvPicPr>
                        <p:cNvPr id="0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2450" y="5444957"/>
                          <a:ext cx="979488" cy="596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773842"/>
                </p:ext>
              </p:extLst>
            </p:nvPr>
          </p:nvGraphicFramePr>
          <p:xfrm>
            <a:off x="3773347" y="5950530"/>
            <a:ext cx="1403350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09336" imgH="177723" progId="Equation.DSMT4">
                    <p:embed/>
                  </p:oleObj>
                </mc:Choice>
                <mc:Fallback>
                  <p:oleObj name="Equation" r:id="rId15" imgW="609336" imgH="177723" progId="Equation.DSMT4">
                    <p:embed/>
                    <p:pic>
                      <p:nvPicPr>
                        <p:cNvPr id="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3347" y="5950530"/>
                          <a:ext cx="1403350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303364" y="3384543"/>
            <a:ext cx="8727036" cy="1395130"/>
            <a:chOff x="2303363" y="3384543"/>
            <a:chExt cx="8727036" cy="1395130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10433"/>
                </p:ext>
              </p:extLst>
            </p:nvPr>
          </p:nvGraphicFramePr>
          <p:xfrm>
            <a:off x="2430239" y="3865945"/>
            <a:ext cx="2743646" cy="602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167893" imgH="253890" progId="Equation.DSMT4">
                    <p:embed/>
                  </p:oleObj>
                </mc:Choice>
                <mc:Fallback>
                  <p:oleObj name="Equation" r:id="rId17" imgW="1167893" imgH="253890" progId="Equation.DSMT4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0239" y="3865945"/>
                          <a:ext cx="2743646" cy="6022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1504854"/>
                </p:ext>
              </p:extLst>
            </p:nvPr>
          </p:nvGraphicFramePr>
          <p:xfrm>
            <a:off x="2303363" y="4339836"/>
            <a:ext cx="879674" cy="439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42603" imgH="177646" progId="Equation.DSMT4">
                    <p:embed/>
                  </p:oleObj>
                </mc:Choice>
                <mc:Fallback>
                  <p:oleObj name="Equation" r:id="rId19" imgW="342603" imgH="177646" progId="Equation.DSMT4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3363" y="4339836"/>
                          <a:ext cx="879674" cy="43983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8046560"/>
                </p:ext>
              </p:extLst>
            </p:nvPr>
          </p:nvGraphicFramePr>
          <p:xfrm>
            <a:off x="2365238" y="3457165"/>
            <a:ext cx="991420" cy="495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342603" imgH="177646" progId="Equation.DSMT4">
                    <p:embed/>
                  </p:oleObj>
                </mc:Choice>
                <mc:Fallback>
                  <p:oleObj name="Equation" r:id="rId21" imgW="342603" imgH="177646" progId="Equation.DSMT4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5238" y="3457165"/>
                          <a:ext cx="991420" cy="4957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5713470"/>
                </p:ext>
              </p:extLst>
            </p:nvPr>
          </p:nvGraphicFramePr>
          <p:xfrm>
            <a:off x="8099951" y="3384543"/>
            <a:ext cx="2930448" cy="6588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143000" imgH="254000" progId="Equation.DSMT4">
                    <p:embed/>
                  </p:oleObj>
                </mc:Choice>
                <mc:Fallback>
                  <p:oleObj name="Equation" r:id="rId22" imgW="1143000" imgH="254000" progId="Equation.DSMT4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9951" y="3384543"/>
                          <a:ext cx="2930448" cy="6588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453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83093" y="3177048"/>
            <a:ext cx="7012781" cy="592196"/>
            <a:chOff x="4871256" y="83129"/>
            <a:chExt cx="7634022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72248"/>
              </p:ext>
            </p:extLst>
          </p:nvPr>
        </p:nvGraphicFramePr>
        <p:xfrm>
          <a:off x="2060394" y="2438096"/>
          <a:ext cx="19859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457200" progId="Equation.DSMT4">
                  <p:embed/>
                </p:oleObj>
              </mc:Choice>
              <mc:Fallback>
                <p:oleObj name="Equation" r:id="rId3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394" y="2438096"/>
                        <a:ext cx="1985962" cy="1217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74539"/>
              </p:ext>
            </p:extLst>
          </p:nvPr>
        </p:nvGraphicFramePr>
        <p:xfrm>
          <a:off x="5819298" y="2332037"/>
          <a:ext cx="24511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863280" progId="Equation.DSMT4">
                  <p:embed/>
                </p:oleObj>
              </mc:Choice>
              <mc:Fallback>
                <p:oleObj name="Equation" r:id="rId5" imgW="96516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298" y="2332037"/>
                        <a:ext cx="2451100" cy="2193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84732" y="879969"/>
            <a:ext cx="122807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Vì            , là nghiệm của phương trình                            nên           thỏa mãn phương trình                          , tức là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trên, ta giải hai phương trình sau:</a:t>
            </a:r>
          </a:p>
          <a:p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1" y="36240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68402" y="3228945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77962" y="217731"/>
            <a:ext cx="2145139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1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99899"/>
              </p:ext>
            </p:extLst>
          </p:nvPr>
        </p:nvGraphicFramePr>
        <p:xfrm>
          <a:off x="1201118" y="87996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28501" progId="Equation.DSMT4">
                  <p:embed/>
                </p:oleObj>
              </mc:Choice>
              <mc:Fallback>
                <p:oleObj name="Equation" r:id="rId7" imgW="393529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118" y="87996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94323"/>
              </p:ext>
            </p:extLst>
          </p:nvPr>
        </p:nvGraphicFramePr>
        <p:xfrm>
          <a:off x="3183038" y="130511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4000" progId="Equation.DSMT4">
                  <p:embed/>
                </p:oleObj>
              </mc:Choice>
              <mc:Fallback>
                <p:oleObj name="Equation" r:id="rId9" imgW="1143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038" y="130511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50624"/>
              </p:ext>
            </p:extLst>
          </p:nvPr>
        </p:nvGraphicFramePr>
        <p:xfrm>
          <a:off x="7014658" y="1335991"/>
          <a:ext cx="2677366" cy="547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6755" imgH="253890" progId="Equation.DSMT4">
                  <p:embed/>
                </p:oleObj>
              </mc:Choice>
              <mc:Fallback>
                <p:oleObj name="Equation" r:id="rId11" imgW="1256755" imgH="25389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658" y="1335991"/>
                        <a:ext cx="2677366" cy="547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94595"/>
              </p:ext>
            </p:extLst>
          </p:nvPr>
        </p:nvGraphicFramePr>
        <p:xfrm>
          <a:off x="10196834" y="856819"/>
          <a:ext cx="10525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3529" imgH="228501" progId="Equation.DSMT4">
                  <p:embed/>
                </p:oleObj>
              </mc:Choice>
              <mc:Fallback>
                <p:oleObj name="Equation" r:id="rId13" imgW="393529" imgH="228501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6834" y="856819"/>
                        <a:ext cx="10525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983848" y="4838218"/>
            <a:ext cx="7569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           là nghiệm của phương trình               hoặc phương trình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76985"/>
              </p:ext>
            </p:extLst>
          </p:nvPr>
        </p:nvGraphicFramePr>
        <p:xfrm>
          <a:off x="1761044" y="4803494"/>
          <a:ext cx="1052513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529" imgH="228501" progId="Equation.DSMT4">
                  <p:embed/>
                </p:oleObj>
              </mc:Choice>
              <mc:Fallback>
                <p:oleObj name="Equation" r:id="rId14" imgW="393529" imgH="228501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044" y="4803494"/>
                        <a:ext cx="1052513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73745"/>
              </p:ext>
            </p:extLst>
          </p:nvPr>
        </p:nvGraphicFramePr>
        <p:xfrm>
          <a:off x="7323101" y="4860565"/>
          <a:ext cx="1414466" cy="454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558" imgH="177723" progId="Equation.DSMT4">
                  <p:embed/>
                </p:oleObj>
              </mc:Choice>
              <mc:Fallback>
                <p:oleObj name="Equation" r:id="rId15" imgW="558558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3101" y="4860565"/>
                        <a:ext cx="1414466" cy="454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649750"/>
              </p:ext>
            </p:extLst>
          </p:nvPr>
        </p:nvGraphicFramePr>
        <p:xfrm>
          <a:off x="4067094" y="5341675"/>
          <a:ext cx="14033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336" imgH="177723" progId="Equation.DSMT4">
                  <p:embed/>
                </p:oleObj>
              </mc:Choice>
              <mc:Fallback>
                <p:oleObj name="Equation" r:id="rId17" imgW="60933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094" y="5341675"/>
                        <a:ext cx="14033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20592"/>
              </p:ext>
            </p:extLst>
          </p:nvPr>
        </p:nvGraphicFramePr>
        <p:xfrm>
          <a:off x="6882773" y="891544"/>
          <a:ext cx="25415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43000" imgH="254000" progId="Equation.DSMT4">
                  <p:embed/>
                </p:oleObj>
              </mc:Choice>
              <mc:Fallback>
                <p:oleObj name="Equation" r:id="rId19" imgW="1143000" imgH="2540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2773" y="891544"/>
                        <a:ext cx="25415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753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654460" y="148117"/>
            <a:ext cx="5389945" cy="53668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Các bước giải phương trình tích: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051810"/>
              </p:ext>
            </p:extLst>
          </p:nvPr>
        </p:nvGraphicFramePr>
        <p:xfrm>
          <a:off x="5143761" y="993052"/>
          <a:ext cx="6295884" cy="68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62200" imgH="254000" progId="Equation.DSMT4">
                  <p:embed/>
                </p:oleObj>
              </mc:Choice>
              <mc:Fallback>
                <p:oleObj name="Equation" r:id="rId3" imgW="2362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761" y="993052"/>
                        <a:ext cx="6295884" cy="685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49124" y="1725301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 thể làm như sau: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124" y="2449563"/>
            <a:ext cx="67345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Giải hai phương trình bậc nhất: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và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728475"/>
              </p:ext>
            </p:extLst>
          </p:nvPr>
        </p:nvGraphicFramePr>
        <p:xfrm>
          <a:off x="2351580" y="2925129"/>
          <a:ext cx="1736203" cy="47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190500" progId="Equation.DSMT4">
                  <p:embed/>
                </p:oleObj>
              </mc:Choice>
              <mc:Fallback>
                <p:oleObj name="Equation" r:id="rId5" imgW="685800" imgH="190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0" y="2925129"/>
                        <a:ext cx="1736203" cy="47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44431"/>
              </p:ext>
            </p:extLst>
          </p:nvPr>
        </p:nvGraphicFramePr>
        <p:xfrm>
          <a:off x="4824584" y="2891890"/>
          <a:ext cx="1732681" cy="46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190500" progId="Equation.DSMT4">
                  <p:embed/>
                </p:oleObj>
              </mc:Choice>
              <mc:Fallback>
                <p:oleObj name="Equation" r:id="rId7" imgW="698500" imgH="190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584" y="2891890"/>
                        <a:ext cx="1732681" cy="468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949126" y="3736144"/>
            <a:ext cx="10691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</a:t>
            </a: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Kết luận nghiệm: Lấy tất cả các nghiệm của hai phương trình bậc nhất vừa giải được ở </a:t>
            </a:r>
            <a:r>
              <a:rPr lang="en-US" sz="28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9126" y="993051"/>
            <a:ext cx="454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giải phương trình tích </a:t>
            </a:r>
          </a:p>
        </p:txBody>
      </p:sp>
    </p:spTree>
    <p:extLst>
      <p:ext uri="{BB962C8B-B14F-4D97-AF65-F5344CB8AC3E}">
        <p14:creationId xmlns:p14="http://schemas.microsoft.com/office/powerpoint/2010/main" val="85513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10276" y="139520"/>
            <a:ext cx="416492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b="1"/>
              <a:t>Ví dụ 1:</a:t>
            </a:r>
            <a:r>
              <a:rPr lang="en-US" sz="2800"/>
              <a:t> Giải phương trình: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140607"/>
              </p:ext>
            </p:extLst>
          </p:nvPr>
        </p:nvGraphicFramePr>
        <p:xfrm>
          <a:off x="4259484" y="1215343"/>
          <a:ext cx="3005561" cy="65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7893" imgH="253890" progId="Equation.DSMT4">
                  <p:embed/>
                </p:oleObj>
              </mc:Choice>
              <mc:Fallback>
                <p:oleObj name="Equation" r:id="rId3" imgW="1167893" imgH="25389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484" y="1215343"/>
                        <a:ext cx="3005561" cy="6597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120518" y="2018939"/>
            <a:ext cx="939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339950"/>
              </p:ext>
            </p:extLst>
          </p:nvPr>
        </p:nvGraphicFramePr>
        <p:xfrm>
          <a:off x="3032567" y="2789499"/>
          <a:ext cx="2381500" cy="120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531" imgH="431613" progId="Equation.DSMT4">
                  <p:embed/>
                </p:oleObj>
              </mc:Choice>
              <mc:Fallback>
                <p:oleObj name="Equation" r:id="rId5" imgW="850531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567" y="2789499"/>
                        <a:ext cx="2381500" cy="12041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485378"/>
              </p:ext>
            </p:extLst>
          </p:nvPr>
        </p:nvGraphicFramePr>
        <p:xfrm>
          <a:off x="6528121" y="2745626"/>
          <a:ext cx="2846816" cy="1953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660400" progId="Equation.DSMT4">
                  <p:embed/>
                </p:oleObj>
              </mc:Choice>
              <mc:Fallback>
                <p:oleObj name="Equation" r:id="rId7" imgW="9652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121" y="2745626"/>
                        <a:ext cx="2846816" cy="1953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027699" y="4799224"/>
            <a:ext cx="9384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và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665768"/>
              </p:ext>
            </p:extLst>
          </p:nvPr>
        </p:nvGraphicFramePr>
        <p:xfrm>
          <a:off x="5518514" y="5276276"/>
          <a:ext cx="1154972" cy="47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425" imgH="177646" progId="Equation.DSMT4">
                  <p:embed/>
                </p:oleObj>
              </mc:Choice>
              <mc:Fallback>
                <p:oleObj name="Equation" r:id="rId9" imgW="431425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514" y="5276276"/>
                        <a:ext cx="1154972" cy="4770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932736"/>
              </p:ext>
            </p:extLst>
          </p:nvPr>
        </p:nvGraphicFramePr>
        <p:xfrm>
          <a:off x="7255847" y="5244045"/>
          <a:ext cx="964960" cy="50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603" imgH="177646" progId="Equation.DSMT4">
                  <p:embed/>
                </p:oleObj>
              </mc:Choice>
              <mc:Fallback>
                <p:oleObj name="Equation" r:id="rId11" imgW="342603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5847" y="5244045"/>
                        <a:ext cx="964960" cy="50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652348" y="3146302"/>
            <a:ext cx="7012781" cy="653686"/>
            <a:chOff x="4871256" y="83129"/>
            <a:chExt cx="7634022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6" y="83129"/>
              <a:ext cx="750172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29" y="213659"/>
              <a:ext cx="7236549" cy="461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" y="-192359"/>
            <a:ext cx="184731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221" y="11458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Luyện tập 1: Giải phương trình: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0034" y="378400"/>
            <a:ext cx="421318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62337"/>
              </p:ext>
            </p:extLst>
          </p:nvPr>
        </p:nvGraphicFramePr>
        <p:xfrm>
          <a:off x="3808073" y="1765138"/>
          <a:ext cx="3750876" cy="71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532" imgH="253890" progId="Equation.DSMT4">
                  <p:embed/>
                </p:oleObj>
              </mc:Choice>
              <mc:Fallback>
                <p:oleObj name="Equation" r:id="rId2" imgW="1307532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073" y="1765138"/>
                        <a:ext cx="3750876" cy="7118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398239" y="2674425"/>
            <a:ext cx="10233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Để giải phương trình đã cho, ta giải hai phương trình sau: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83704"/>
              </p:ext>
            </p:extLst>
          </p:nvPr>
        </p:nvGraphicFramePr>
        <p:xfrm>
          <a:off x="2916820" y="3412378"/>
          <a:ext cx="2253714" cy="1888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865" imgH="837836" progId="Equation.DSMT4">
                  <p:embed/>
                </p:oleObj>
              </mc:Choice>
              <mc:Fallback>
                <p:oleObj name="Equation" r:id="rId4" imgW="1002865" imgH="837836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20" y="3412378"/>
                        <a:ext cx="2253714" cy="1888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24861"/>
              </p:ext>
            </p:extLst>
          </p:nvPr>
        </p:nvGraphicFramePr>
        <p:xfrm>
          <a:off x="6095998" y="3412378"/>
          <a:ext cx="2168325" cy="189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200" imgH="850900" progId="Equation.DSMT4">
                  <p:embed/>
                </p:oleObj>
              </mc:Choice>
              <mc:Fallback>
                <p:oleObj name="Equation" r:id="rId6" imgW="9652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8" y="3412378"/>
                        <a:ext cx="2168325" cy="1891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394823" y="5297269"/>
            <a:ext cx="709841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Vậy phương trình đã cho có hai nghiệm là: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và</a:t>
            </a: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789922"/>
              </p:ext>
            </p:extLst>
          </p:nvPr>
        </p:nvGraphicFramePr>
        <p:xfrm>
          <a:off x="4294206" y="5928773"/>
          <a:ext cx="1238493" cy="97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85" imgH="393529" progId="Equation.DSMT4">
                  <p:embed/>
                </p:oleObj>
              </mc:Choice>
              <mc:Fallback>
                <p:oleObj name="Equation" r:id="rId8" imgW="495085" imgH="39352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206" y="5928773"/>
                        <a:ext cx="1238493" cy="97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236968"/>
              </p:ext>
            </p:extLst>
          </p:nvPr>
        </p:nvGraphicFramePr>
        <p:xfrm>
          <a:off x="6481827" y="5908889"/>
          <a:ext cx="995417" cy="99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529" imgH="393529" progId="Equation.DSMT4">
                  <p:embed/>
                </p:oleObj>
              </mc:Choice>
              <mc:Fallback>
                <p:oleObj name="Equation" r:id="rId10" imgW="39352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827" y="5908889"/>
                        <a:ext cx="995417" cy="995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96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1354</TotalTime>
  <Words>1219</Words>
  <Application>Microsoft Office PowerPoint</Application>
  <PresentationFormat>Widescreen</PresentationFormat>
  <Paragraphs>188</Paragraphs>
  <Slides>25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2_Office Theme</vt:lpstr>
      <vt:lpstr>Equation</vt:lpstr>
      <vt:lpstr> Phương trình quy về phương trình bậc nhất một ẩn (Tiết 1)</vt:lpstr>
      <vt:lpstr>Nhắc lại khái niệm về phương trình bậc nhất một ẩn?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đúng 2 câu HS được quay điểm (HS có quyền lấy điểm hoặc không lấy điểm)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259</cp:revision>
  <dcterms:created xsi:type="dcterms:W3CDTF">2021-06-07T13:44:30Z</dcterms:created>
  <dcterms:modified xsi:type="dcterms:W3CDTF">2024-09-04T13:20:32Z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