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41"/>
  </p:notesMasterIdLst>
  <p:sldIdLst>
    <p:sldId id="269" r:id="rId2"/>
    <p:sldId id="272" r:id="rId3"/>
    <p:sldId id="273" r:id="rId4"/>
    <p:sldId id="274" r:id="rId5"/>
    <p:sldId id="271" r:id="rId6"/>
    <p:sldId id="275" r:id="rId7"/>
    <p:sldId id="277" r:id="rId8"/>
    <p:sldId id="285" r:id="rId9"/>
    <p:sldId id="286" r:id="rId10"/>
    <p:sldId id="287" r:id="rId11"/>
    <p:sldId id="290" r:id="rId12"/>
    <p:sldId id="291" r:id="rId13"/>
    <p:sldId id="292" r:id="rId14"/>
    <p:sldId id="294" r:id="rId15"/>
    <p:sldId id="295" r:id="rId16"/>
    <p:sldId id="296" r:id="rId17"/>
    <p:sldId id="297" r:id="rId18"/>
    <p:sldId id="298" r:id="rId19"/>
    <p:sldId id="299" r:id="rId20"/>
    <p:sldId id="300" r:id="rId21"/>
    <p:sldId id="301" r:id="rId22"/>
    <p:sldId id="302" r:id="rId23"/>
    <p:sldId id="304" r:id="rId24"/>
    <p:sldId id="306" r:id="rId25"/>
    <p:sldId id="307" r:id="rId26"/>
    <p:sldId id="279" r:id="rId27"/>
    <p:sldId id="280" r:id="rId28"/>
    <p:sldId id="281" r:id="rId29"/>
    <p:sldId id="282" r:id="rId30"/>
    <p:sldId id="283" r:id="rId31"/>
    <p:sldId id="284" r:id="rId32"/>
    <p:sldId id="308" r:id="rId33"/>
    <p:sldId id="310" r:id="rId34"/>
    <p:sldId id="311" r:id="rId35"/>
    <p:sldId id="312" r:id="rId36"/>
    <p:sldId id="313" r:id="rId37"/>
    <p:sldId id="314" r:id="rId38"/>
    <p:sldId id="316" r:id="rId39"/>
    <p:sldId id="315" r:id="rId40"/>
  </p:sldIdLst>
  <p:sldSz cx="9144000" cy="5143500" type="screen16x9"/>
  <p:notesSz cx="6858000" cy="9144000"/>
  <p:embeddedFontLst>
    <p:embeddedFont>
      <p:font typeface="Bebas Neue" panose="020B0606020202050201" pitchFamily="34" charset="0"/>
      <p:regular r:id="rId42"/>
    </p:embeddedFont>
    <p:embeddedFont>
      <p:font typeface="Poppins" panose="00000500000000000000" pitchFamily="2" charset="0"/>
      <p:regular r:id="rId43"/>
      <p:bold r:id="rId44"/>
      <p:italic r:id="rId45"/>
      <p:boldItalic r:id="rId46"/>
    </p:embeddedFont>
    <p:embeddedFont>
      <p:font typeface="Poppins Black" panose="00000A00000000000000" pitchFamily="2" charset="0"/>
      <p:bold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8">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BCC"/>
    <a:srgbClr val="346189"/>
    <a:srgbClr val="FFBD53"/>
    <a:srgbClr val="000000"/>
    <a:srgbClr val="FFAF2D"/>
    <a:srgbClr val="FFC361"/>
    <a:srgbClr val="FF5050"/>
    <a:srgbClr val="FFFF99"/>
    <a:srgbClr val="CFCBFD"/>
    <a:srgbClr val="CACC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9477DE-BA3D-4EE9-9DDC-F22C93018AA0}">
  <a:tblStyle styleId="{0A9477DE-BA3D-4EE9-9DDC-F22C93018AA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53" autoAdjust="0"/>
    <p:restoredTop sz="93874" autoAdjust="0"/>
  </p:normalViewPr>
  <p:slideViewPr>
    <p:cSldViewPr snapToGrid="0">
      <p:cViewPr varScale="1">
        <p:scale>
          <a:sx n="84" d="100"/>
          <a:sy n="84" d="100"/>
        </p:scale>
        <p:origin x="772" y="56"/>
      </p:cViewPr>
      <p:guideLst>
        <p:guide orient="horz" pos="64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1b290a72fa3_1_1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1b290a72fa3_1_1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1b290a72fa3_1_1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1b290a72fa3_1_1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030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931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7268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841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4528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1b290a72fa3_1_1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1b290a72fa3_1_1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0037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25"/>
        <p:cNvGrpSpPr/>
        <p:nvPr/>
      </p:nvGrpSpPr>
      <p:grpSpPr>
        <a:xfrm>
          <a:off x="0" y="0"/>
          <a:ext cx="0" cy="0"/>
          <a:chOff x="0" y="0"/>
          <a:chExt cx="0" cy="0"/>
        </a:xfrm>
      </p:grpSpPr>
      <p:grpSp>
        <p:nvGrpSpPr>
          <p:cNvPr id="26" name="Google Shape;26;p4"/>
          <p:cNvGrpSpPr/>
          <p:nvPr/>
        </p:nvGrpSpPr>
        <p:grpSpPr>
          <a:xfrm>
            <a:off x="0" y="0"/>
            <a:ext cx="9144044" cy="5143500"/>
            <a:chOff x="0" y="0"/>
            <a:chExt cx="9144044" cy="5143500"/>
          </a:xfrm>
        </p:grpSpPr>
        <p:sp>
          <p:nvSpPr>
            <p:cNvPr id="27" name="Google Shape;27;p4"/>
            <p:cNvSpPr/>
            <p:nvPr/>
          </p:nvSpPr>
          <p:spPr>
            <a:xfrm rot="10800000">
              <a:off x="8060822" y="3562803"/>
              <a:ext cx="1083176" cy="1580697"/>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0" y="2743600"/>
              <a:ext cx="3279051" cy="2399849"/>
            </a:xfrm>
            <a:custGeom>
              <a:avLst/>
              <a:gdLst/>
              <a:ahLst/>
              <a:cxnLst/>
              <a:rect l="l" t="t" r="r" b="b"/>
              <a:pathLst>
                <a:path w="62292" h="45592" extrusionOk="0">
                  <a:moveTo>
                    <a:pt x="7788" y="0"/>
                  </a:moveTo>
                  <a:cubicBezTo>
                    <a:pt x="3764" y="0"/>
                    <a:pt x="0" y="1997"/>
                    <a:pt x="0" y="1997"/>
                  </a:cubicBezTo>
                  <a:lnTo>
                    <a:pt x="0" y="45592"/>
                  </a:lnTo>
                  <a:lnTo>
                    <a:pt x="62292" y="45592"/>
                  </a:lnTo>
                  <a:cubicBezTo>
                    <a:pt x="54378" y="29842"/>
                    <a:pt x="29644" y="32862"/>
                    <a:pt x="19418" y="29757"/>
                  </a:cubicBezTo>
                  <a:cubicBezTo>
                    <a:pt x="9192" y="26649"/>
                    <a:pt x="20513" y="11568"/>
                    <a:pt x="14930" y="3520"/>
                  </a:cubicBezTo>
                  <a:cubicBezTo>
                    <a:pt x="13058" y="822"/>
                    <a:pt x="10370" y="0"/>
                    <a:pt x="778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5063126" y="0"/>
              <a:ext cx="4080917" cy="2233020"/>
            </a:xfrm>
            <a:custGeom>
              <a:avLst/>
              <a:gdLst/>
              <a:ahLst/>
              <a:cxnLst/>
              <a:rect l="l" t="t" r="r" b="b"/>
              <a:pathLst>
                <a:path w="78085" h="42727" extrusionOk="0">
                  <a:moveTo>
                    <a:pt x="0" y="0"/>
                  </a:moveTo>
                  <a:cubicBezTo>
                    <a:pt x="2914" y="4598"/>
                    <a:pt x="12288" y="7650"/>
                    <a:pt x="27630" y="7650"/>
                  </a:cubicBezTo>
                  <a:cubicBezTo>
                    <a:pt x="28201" y="7650"/>
                    <a:pt x="28780" y="7646"/>
                    <a:pt x="29367" y="7637"/>
                  </a:cubicBezTo>
                  <a:cubicBezTo>
                    <a:pt x="29565" y="7635"/>
                    <a:pt x="29760" y="7633"/>
                    <a:pt x="29954" y="7633"/>
                  </a:cubicBezTo>
                  <a:cubicBezTo>
                    <a:pt x="53022" y="7633"/>
                    <a:pt x="43343" y="27895"/>
                    <a:pt x="60435" y="38577"/>
                  </a:cubicBezTo>
                  <a:cubicBezTo>
                    <a:pt x="65012" y="41437"/>
                    <a:pt x="71009" y="42727"/>
                    <a:pt x="75508" y="42727"/>
                  </a:cubicBezTo>
                  <a:cubicBezTo>
                    <a:pt x="76440" y="42727"/>
                    <a:pt x="77307" y="42672"/>
                    <a:pt x="78084" y="42564"/>
                  </a:cubicBezTo>
                  <a:lnTo>
                    <a:pt x="78084" y="0"/>
                  </a:ln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0" y="1"/>
              <a:ext cx="802288" cy="1170793"/>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4"/>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atin typeface="Arial" panose="020B0604020202020204" pitchFamily="34" charset="0"/>
                <a:cs typeface="Arial" panose="020B0604020202020204" pitchFamily="34"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33" name="Google Shape;33;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Arial" panose="020B0604020202020204" pitchFamily="34" charset="0"/>
                <a:cs typeface="Arial" panose="020B0604020202020204" pitchFamily="34" charset="0"/>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0"/>
              </a:spcBef>
              <a:spcAft>
                <a:spcPts val="0"/>
              </a:spcAft>
              <a:buSzPts val="1300"/>
              <a:buChar char="■"/>
              <a:defRPr/>
            </a:lvl3pPr>
            <a:lvl4pPr marL="1828800" lvl="3" indent="-311150" rtl="0">
              <a:lnSpc>
                <a:spcPct val="115000"/>
              </a:lnSpc>
              <a:spcBef>
                <a:spcPts val="0"/>
              </a:spcBef>
              <a:spcAft>
                <a:spcPts val="0"/>
              </a:spcAft>
              <a:buSzPts val="1300"/>
              <a:buChar char="●"/>
              <a:defRPr/>
            </a:lvl4pPr>
            <a:lvl5pPr marL="2286000" lvl="4" indent="-311150" rtl="0">
              <a:lnSpc>
                <a:spcPct val="115000"/>
              </a:lnSpc>
              <a:spcBef>
                <a:spcPts val="0"/>
              </a:spcBef>
              <a:spcAft>
                <a:spcPts val="0"/>
              </a:spcAft>
              <a:buSzPts val="1300"/>
              <a:buChar char="○"/>
              <a:defRPr/>
            </a:lvl5pPr>
            <a:lvl6pPr marL="2743200" lvl="5" indent="-311150" rtl="0">
              <a:lnSpc>
                <a:spcPct val="115000"/>
              </a:lnSpc>
              <a:spcBef>
                <a:spcPts val="0"/>
              </a:spcBef>
              <a:spcAft>
                <a:spcPts val="0"/>
              </a:spcAft>
              <a:buSzPts val="1300"/>
              <a:buChar char="■"/>
              <a:defRPr/>
            </a:lvl6pPr>
            <a:lvl7pPr marL="3200400" lvl="6" indent="-311150" rtl="0">
              <a:lnSpc>
                <a:spcPct val="115000"/>
              </a:lnSpc>
              <a:spcBef>
                <a:spcPts val="0"/>
              </a:spcBef>
              <a:spcAft>
                <a:spcPts val="0"/>
              </a:spcAft>
              <a:buSzPts val="1300"/>
              <a:buChar char="●"/>
              <a:defRPr/>
            </a:lvl7pPr>
            <a:lvl8pPr marL="3657600" lvl="7" indent="-311150" rtl="0">
              <a:lnSpc>
                <a:spcPct val="115000"/>
              </a:lnSpc>
              <a:spcBef>
                <a:spcPts val="0"/>
              </a:spcBef>
              <a:spcAft>
                <a:spcPts val="0"/>
              </a:spcAft>
              <a:buSzPts val="1300"/>
              <a:buChar char="○"/>
              <a:defRPr/>
            </a:lvl8pPr>
            <a:lvl9pPr marL="4114800" lvl="8" indent="-311150" rtl="0">
              <a:lnSpc>
                <a:spcPct val="115000"/>
              </a:lnSpc>
              <a:spcBef>
                <a:spcPts val="0"/>
              </a:spcBef>
              <a:spcAft>
                <a:spcPts val="0"/>
              </a:spcAft>
              <a:buSzPts val="13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lt2"/>
        </a:solidFill>
        <a:effectLst/>
      </p:bgPr>
    </p:bg>
    <p:spTree>
      <p:nvGrpSpPr>
        <p:cNvPr id="1" name="Shape 185"/>
        <p:cNvGrpSpPr/>
        <p:nvPr/>
      </p:nvGrpSpPr>
      <p:grpSpPr>
        <a:xfrm>
          <a:off x="0" y="0"/>
          <a:ext cx="0" cy="0"/>
          <a:chOff x="0" y="0"/>
          <a:chExt cx="0" cy="0"/>
        </a:xfrm>
      </p:grpSpPr>
      <p:grpSp>
        <p:nvGrpSpPr>
          <p:cNvPr id="186" name="Google Shape;186;p22"/>
          <p:cNvGrpSpPr/>
          <p:nvPr/>
        </p:nvGrpSpPr>
        <p:grpSpPr>
          <a:xfrm flipH="1">
            <a:off x="-2" y="-25"/>
            <a:ext cx="9144005" cy="5143549"/>
            <a:chOff x="0" y="25"/>
            <a:chExt cx="9144005" cy="5143549"/>
          </a:xfrm>
        </p:grpSpPr>
        <p:sp>
          <p:nvSpPr>
            <p:cNvPr id="187" name="Google Shape;187;p22"/>
            <p:cNvSpPr/>
            <p:nvPr/>
          </p:nvSpPr>
          <p:spPr>
            <a:xfrm>
              <a:off x="0" y="2426243"/>
              <a:ext cx="3712582" cy="2717331"/>
            </a:xfrm>
            <a:custGeom>
              <a:avLst/>
              <a:gdLst/>
              <a:ahLst/>
              <a:cxnLst/>
              <a:rect l="l" t="t" r="r" b="b"/>
              <a:pathLst>
                <a:path w="67108" h="49118" extrusionOk="0">
                  <a:moveTo>
                    <a:pt x="8389" y="1"/>
                  </a:moveTo>
                  <a:cubicBezTo>
                    <a:pt x="4054" y="1"/>
                    <a:pt x="0" y="2152"/>
                    <a:pt x="0" y="2152"/>
                  </a:cubicBezTo>
                  <a:lnTo>
                    <a:pt x="0" y="49117"/>
                  </a:lnTo>
                  <a:lnTo>
                    <a:pt x="67108" y="49117"/>
                  </a:lnTo>
                  <a:cubicBezTo>
                    <a:pt x="58580" y="32150"/>
                    <a:pt x="31936" y="35403"/>
                    <a:pt x="20920" y="32057"/>
                  </a:cubicBezTo>
                  <a:cubicBezTo>
                    <a:pt x="9902" y="28710"/>
                    <a:pt x="22099" y="12463"/>
                    <a:pt x="16084" y="3793"/>
                  </a:cubicBezTo>
                  <a:cubicBezTo>
                    <a:pt x="14068" y="886"/>
                    <a:pt x="11170" y="1"/>
                    <a:pt x="8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2"/>
            <p:cNvSpPr/>
            <p:nvPr/>
          </p:nvSpPr>
          <p:spPr>
            <a:xfrm>
              <a:off x="4490166" y="25"/>
              <a:ext cx="4653839" cy="2546605"/>
            </a:xfrm>
            <a:custGeom>
              <a:avLst/>
              <a:gdLst/>
              <a:ahLst/>
              <a:cxnLst/>
              <a:rect l="l" t="t" r="r" b="b"/>
              <a:pathLst>
                <a:path w="84122" h="46032" extrusionOk="0">
                  <a:moveTo>
                    <a:pt x="0" y="0"/>
                  </a:moveTo>
                  <a:cubicBezTo>
                    <a:pt x="3140" y="4954"/>
                    <a:pt x="13237" y="8242"/>
                    <a:pt x="29765" y="8242"/>
                  </a:cubicBezTo>
                  <a:cubicBezTo>
                    <a:pt x="30380" y="8242"/>
                    <a:pt x="31004" y="8237"/>
                    <a:pt x="31637" y="8228"/>
                  </a:cubicBezTo>
                  <a:cubicBezTo>
                    <a:pt x="31851" y="8225"/>
                    <a:pt x="32062" y="8224"/>
                    <a:pt x="32270" y="8224"/>
                  </a:cubicBezTo>
                  <a:cubicBezTo>
                    <a:pt x="57121" y="8224"/>
                    <a:pt x="46695" y="30052"/>
                    <a:pt x="65108" y="41560"/>
                  </a:cubicBezTo>
                  <a:cubicBezTo>
                    <a:pt x="70037" y="44641"/>
                    <a:pt x="76496" y="46031"/>
                    <a:pt x="81343" y="46031"/>
                  </a:cubicBezTo>
                  <a:cubicBezTo>
                    <a:pt x="82348" y="46031"/>
                    <a:pt x="83283" y="45971"/>
                    <a:pt x="84121" y="45855"/>
                  </a:cubicBezTo>
                  <a:lnTo>
                    <a:pt x="841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22"/>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34"/>
        <p:cNvGrpSpPr/>
        <p:nvPr/>
      </p:nvGrpSpPr>
      <p:grpSpPr>
        <a:xfrm>
          <a:off x="0" y="0"/>
          <a:ext cx="0" cy="0"/>
          <a:chOff x="0" y="0"/>
          <a:chExt cx="0" cy="0"/>
        </a:xfrm>
      </p:grpSpPr>
      <p:grpSp>
        <p:nvGrpSpPr>
          <p:cNvPr id="35" name="Google Shape;35;p5"/>
          <p:cNvGrpSpPr/>
          <p:nvPr/>
        </p:nvGrpSpPr>
        <p:grpSpPr>
          <a:xfrm>
            <a:off x="0" y="0"/>
            <a:ext cx="9144044" cy="5143500"/>
            <a:chOff x="0" y="0"/>
            <a:chExt cx="9144044" cy="5143500"/>
          </a:xfrm>
        </p:grpSpPr>
        <p:sp>
          <p:nvSpPr>
            <p:cNvPr id="36" name="Google Shape;36;p5"/>
            <p:cNvSpPr/>
            <p:nvPr/>
          </p:nvSpPr>
          <p:spPr>
            <a:xfrm rot="10800000">
              <a:off x="8060822" y="3562803"/>
              <a:ext cx="1083176" cy="1580697"/>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0" y="2743600"/>
              <a:ext cx="3279051" cy="2399849"/>
            </a:xfrm>
            <a:custGeom>
              <a:avLst/>
              <a:gdLst/>
              <a:ahLst/>
              <a:cxnLst/>
              <a:rect l="l" t="t" r="r" b="b"/>
              <a:pathLst>
                <a:path w="62292" h="45592" extrusionOk="0">
                  <a:moveTo>
                    <a:pt x="7788" y="0"/>
                  </a:moveTo>
                  <a:cubicBezTo>
                    <a:pt x="3764" y="0"/>
                    <a:pt x="0" y="1997"/>
                    <a:pt x="0" y="1997"/>
                  </a:cubicBezTo>
                  <a:lnTo>
                    <a:pt x="0" y="45592"/>
                  </a:lnTo>
                  <a:lnTo>
                    <a:pt x="62292" y="45592"/>
                  </a:lnTo>
                  <a:cubicBezTo>
                    <a:pt x="54378" y="29842"/>
                    <a:pt x="29644" y="32862"/>
                    <a:pt x="19418" y="29757"/>
                  </a:cubicBezTo>
                  <a:cubicBezTo>
                    <a:pt x="9192" y="26649"/>
                    <a:pt x="20513" y="11568"/>
                    <a:pt x="14930" y="3520"/>
                  </a:cubicBezTo>
                  <a:cubicBezTo>
                    <a:pt x="13058" y="822"/>
                    <a:pt x="10370" y="0"/>
                    <a:pt x="778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5063126" y="0"/>
              <a:ext cx="4080917" cy="2233020"/>
            </a:xfrm>
            <a:custGeom>
              <a:avLst/>
              <a:gdLst/>
              <a:ahLst/>
              <a:cxnLst/>
              <a:rect l="l" t="t" r="r" b="b"/>
              <a:pathLst>
                <a:path w="78085" h="42727" extrusionOk="0">
                  <a:moveTo>
                    <a:pt x="0" y="0"/>
                  </a:moveTo>
                  <a:cubicBezTo>
                    <a:pt x="2914" y="4598"/>
                    <a:pt x="12288" y="7650"/>
                    <a:pt x="27630" y="7650"/>
                  </a:cubicBezTo>
                  <a:cubicBezTo>
                    <a:pt x="28201" y="7650"/>
                    <a:pt x="28780" y="7646"/>
                    <a:pt x="29367" y="7637"/>
                  </a:cubicBezTo>
                  <a:cubicBezTo>
                    <a:pt x="29565" y="7635"/>
                    <a:pt x="29760" y="7633"/>
                    <a:pt x="29954" y="7633"/>
                  </a:cubicBezTo>
                  <a:cubicBezTo>
                    <a:pt x="53022" y="7633"/>
                    <a:pt x="43343" y="27895"/>
                    <a:pt x="60435" y="38577"/>
                  </a:cubicBezTo>
                  <a:cubicBezTo>
                    <a:pt x="65012" y="41437"/>
                    <a:pt x="71009" y="42727"/>
                    <a:pt x="75508" y="42727"/>
                  </a:cubicBezTo>
                  <a:cubicBezTo>
                    <a:pt x="76440" y="42727"/>
                    <a:pt x="77307" y="42672"/>
                    <a:pt x="78084" y="42564"/>
                  </a:cubicBezTo>
                  <a:lnTo>
                    <a:pt x="78084" y="0"/>
                  </a:ln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0" y="1"/>
              <a:ext cx="802288" cy="1170793"/>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5"/>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400">
                <a:solidFill>
                  <a:schemeClr val="dk1"/>
                </a:solidFill>
                <a:latin typeface="Arial" panose="020B0604020202020204" pitchFamily="34" charset="0"/>
                <a:ea typeface="Arial" panose="020B0604020202020204" pitchFamily="34" charset="0"/>
                <a:cs typeface="Arial" panose="020B0604020202020204" pitchFamily="34" charset="0"/>
                <a:sym typeface="Bebas Neu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2" name="Google Shape;42;p5"/>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Arial" panose="020B0604020202020204" pitchFamily="34" charset="0"/>
                <a:ea typeface="Arial" panose="020B0604020202020204" pitchFamily="34" charset="0"/>
                <a:cs typeface="Arial" panose="020B0604020202020204" pitchFamily="34" charset="0"/>
                <a:sym typeface="Bebas Neu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3" name="Google Shape;43;p5"/>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44" name="Google Shape;44;p5"/>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45" name="Google Shape;4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atin typeface="Arial" panose="020B0604020202020204" pitchFamily="34" charset="0"/>
                <a:cs typeface="Arial" panose="020B0604020202020204" pitchFamily="34"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46"/>
        <p:cNvGrpSpPr/>
        <p:nvPr/>
      </p:nvGrpSpPr>
      <p:grpSpPr>
        <a:xfrm>
          <a:off x="0" y="0"/>
          <a:ext cx="0" cy="0"/>
          <a:chOff x="0" y="0"/>
          <a:chExt cx="0" cy="0"/>
        </a:xfrm>
      </p:grpSpPr>
      <p:grpSp>
        <p:nvGrpSpPr>
          <p:cNvPr id="47" name="Google Shape;47;p6"/>
          <p:cNvGrpSpPr/>
          <p:nvPr/>
        </p:nvGrpSpPr>
        <p:grpSpPr>
          <a:xfrm flipH="1">
            <a:off x="-22" y="0"/>
            <a:ext cx="9144044" cy="5143500"/>
            <a:chOff x="0" y="0"/>
            <a:chExt cx="9144044" cy="5143500"/>
          </a:xfrm>
        </p:grpSpPr>
        <p:sp>
          <p:nvSpPr>
            <p:cNvPr id="48" name="Google Shape;48;p6"/>
            <p:cNvSpPr/>
            <p:nvPr/>
          </p:nvSpPr>
          <p:spPr>
            <a:xfrm>
              <a:off x="46" y="0"/>
              <a:ext cx="1083176" cy="1580697"/>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rot="10800000">
              <a:off x="5864993" y="50"/>
              <a:ext cx="3279051" cy="2399849"/>
            </a:xfrm>
            <a:custGeom>
              <a:avLst/>
              <a:gdLst/>
              <a:ahLst/>
              <a:cxnLst/>
              <a:rect l="l" t="t" r="r" b="b"/>
              <a:pathLst>
                <a:path w="62292" h="45592" extrusionOk="0">
                  <a:moveTo>
                    <a:pt x="7788" y="0"/>
                  </a:moveTo>
                  <a:cubicBezTo>
                    <a:pt x="3764" y="0"/>
                    <a:pt x="0" y="1997"/>
                    <a:pt x="0" y="1997"/>
                  </a:cubicBezTo>
                  <a:lnTo>
                    <a:pt x="0" y="45592"/>
                  </a:lnTo>
                  <a:lnTo>
                    <a:pt x="62292" y="45592"/>
                  </a:lnTo>
                  <a:cubicBezTo>
                    <a:pt x="54378" y="29842"/>
                    <a:pt x="29644" y="32862"/>
                    <a:pt x="19418" y="29757"/>
                  </a:cubicBezTo>
                  <a:cubicBezTo>
                    <a:pt x="9192" y="26649"/>
                    <a:pt x="20513" y="11568"/>
                    <a:pt x="14930" y="3520"/>
                  </a:cubicBezTo>
                  <a:cubicBezTo>
                    <a:pt x="13058" y="822"/>
                    <a:pt x="10370" y="0"/>
                    <a:pt x="778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rot="10800000">
              <a:off x="0" y="2910480"/>
              <a:ext cx="4080917" cy="2233020"/>
            </a:xfrm>
            <a:custGeom>
              <a:avLst/>
              <a:gdLst/>
              <a:ahLst/>
              <a:cxnLst/>
              <a:rect l="l" t="t" r="r" b="b"/>
              <a:pathLst>
                <a:path w="78085" h="42727" extrusionOk="0">
                  <a:moveTo>
                    <a:pt x="0" y="0"/>
                  </a:moveTo>
                  <a:cubicBezTo>
                    <a:pt x="2914" y="4598"/>
                    <a:pt x="12288" y="7650"/>
                    <a:pt x="27630" y="7650"/>
                  </a:cubicBezTo>
                  <a:cubicBezTo>
                    <a:pt x="28201" y="7650"/>
                    <a:pt x="28780" y="7646"/>
                    <a:pt x="29367" y="7637"/>
                  </a:cubicBezTo>
                  <a:cubicBezTo>
                    <a:pt x="29565" y="7635"/>
                    <a:pt x="29760" y="7633"/>
                    <a:pt x="29954" y="7633"/>
                  </a:cubicBezTo>
                  <a:cubicBezTo>
                    <a:pt x="53022" y="7633"/>
                    <a:pt x="43343" y="27895"/>
                    <a:pt x="60435" y="38577"/>
                  </a:cubicBezTo>
                  <a:cubicBezTo>
                    <a:pt x="65012" y="41437"/>
                    <a:pt x="71009" y="42727"/>
                    <a:pt x="75508" y="42727"/>
                  </a:cubicBezTo>
                  <a:cubicBezTo>
                    <a:pt x="76440" y="42727"/>
                    <a:pt x="77307" y="42672"/>
                    <a:pt x="78084" y="42564"/>
                  </a:cubicBezTo>
                  <a:lnTo>
                    <a:pt x="78084" y="0"/>
                  </a:ln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p:nvPr/>
          </p:nvSpPr>
          <p:spPr>
            <a:xfrm rot="10800000">
              <a:off x="8341755" y="3972706"/>
              <a:ext cx="802288" cy="1170793"/>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6"/>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txBox="1">
            <a:spLocks noGrp="1"/>
          </p:cNvSpPr>
          <p:nvPr>
            <p:ph type="title"/>
          </p:nvPr>
        </p:nvSpPr>
        <p:spPr>
          <a:xfrm>
            <a:off x="715100" y="535000"/>
            <a:ext cx="7713900" cy="7107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3500"/>
              <a:buFont typeface="Poppins Black"/>
              <a:buNone/>
              <a:defRPr>
                <a:solidFill>
                  <a:schemeClr val="dk1"/>
                </a:solidFill>
                <a:latin typeface="Arial" panose="020B0604020202020204" pitchFamily="34" charset="0"/>
                <a:ea typeface="Arial" panose="020B0604020202020204" pitchFamily="34" charset="0"/>
                <a:cs typeface="Arial" panose="020B0604020202020204" pitchFamily="34" charset="0"/>
                <a:sym typeface="Poppins Black"/>
              </a:defRPr>
            </a:lvl1pPr>
            <a:lvl2pPr lvl="1"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2pPr>
            <a:lvl3pPr lvl="2"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3pPr>
            <a:lvl4pPr lvl="3"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4pPr>
            <a:lvl5pPr lvl="4"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5pPr>
            <a:lvl6pPr lvl="5"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6pPr>
            <a:lvl7pPr lvl="6"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7pPr>
            <a:lvl8pPr lvl="7"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8pPr>
            <a:lvl9pPr lvl="8" algn="ctr" rtl="0">
              <a:lnSpc>
                <a:spcPct val="115000"/>
              </a:lnSpc>
              <a:spcBef>
                <a:spcPts val="0"/>
              </a:spcBef>
              <a:spcAft>
                <a:spcPts val="0"/>
              </a:spcAft>
              <a:buClr>
                <a:schemeClr val="dk1"/>
              </a:buClr>
              <a:buSzPts val="3500"/>
              <a:buFont typeface="Poppins Black"/>
              <a:buNone/>
              <a:defRPr sz="3500">
                <a:solidFill>
                  <a:schemeClr val="dk1"/>
                </a:solidFill>
                <a:latin typeface="Poppins Black"/>
                <a:ea typeface="Poppins Black"/>
                <a:cs typeface="Poppins Black"/>
                <a:sym typeface="Poppins Black"/>
              </a:defRPr>
            </a:lvl9pPr>
          </a:lstStyle>
          <a:p>
            <a:endParaRPr/>
          </a:p>
        </p:txBody>
      </p:sp>
      <p:sp>
        <p:nvSpPr>
          <p:cNvPr id="54" name="Google Shape;54;p6"/>
          <p:cNvSpPr/>
          <p:nvPr/>
        </p:nvSpPr>
        <p:spPr>
          <a:xfrm rot="10800000">
            <a:off x="356223" y="4124089"/>
            <a:ext cx="1287977" cy="685011"/>
          </a:xfrm>
          <a:custGeom>
            <a:avLst/>
            <a:gdLst/>
            <a:ahLst/>
            <a:cxnLst/>
            <a:rect l="l" t="t" r="r" b="b"/>
            <a:pathLst>
              <a:path w="30174" h="16049" extrusionOk="0">
                <a:moveTo>
                  <a:pt x="1" y="1"/>
                </a:moveTo>
                <a:cubicBezTo>
                  <a:pt x="7986" y="12278"/>
                  <a:pt x="19203" y="16049"/>
                  <a:pt x="28402" y="16049"/>
                </a:cubicBezTo>
                <a:cubicBezTo>
                  <a:pt x="29002" y="16049"/>
                  <a:pt x="29593" y="16033"/>
                  <a:pt x="30174" y="16002"/>
                </a:cubicBezTo>
                <a:lnTo>
                  <a:pt x="30174" y="2248"/>
                </a:lnTo>
                <a:cubicBezTo>
                  <a:pt x="30174" y="1007"/>
                  <a:pt x="29168" y="1"/>
                  <a:pt x="27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a:off x="7499773" y="338989"/>
            <a:ext cx="1287977" cy="685011"/>
          </a:xfrm>
          <a:custGeom>
            <a:avLst/>
            <a:gdLst/>
            <a:ahLst/>
            <a:cxnLst/>
            <a:rect l="l" t="t" r="r" b="b"/>
            <a:pathLst>
              <a:path w="30174" h="16049" extrusionOk="0">
                <a:moveTo>
                  <a:pt x="1" y="1"/>
                </a:moveTo>
                <a:cubicBezTo>
                  <a:pt x="7986" y="12278"/>
                  <a:pt x="19203" y="16049"/>
                  <a:pt x="28402" y="16049"/>
                </a:cubicBezTo>
                <a:cubicBezTo>
                  <a:pt x="29002" y="16049"/>
                  <a:pt x="29593" y="16033"/>
                  <a:pt x="30174" y="16002"/>
                </a:cubicBezTo>
                <a:lnTo>
                  <a:pt x="30174" y="2248"/>
                </a:lnTo>
                <a:cubicBezTo>
                  <a:pt x="30174" y="1007"/>
                  <a:pt x="29168" y="1"/>
                  <a:pt x="27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56"/>
        <p:cNvGrpSpPr/>
        <p:nvPr/>
      </p:nvGrpSpPr>
      <p:grpSpPr>
        <a:xfrm>
          <a:off x="0" y="0"/>
          <a:ext cx="0" cy="0"/>
          <a:chOff x="0" y="0"/>
          <a:chExt cx="0" cy="0"/>
        </a:xfrm>
      </p:grpSpPr>
      <p:grpSp>
        <p:nvGrpSpPr>
          <p:cNvPr id="57" name="Google Shape;57;p7"/>
          <p:cNvGrpSpPr/>
          <p:nvPr/>
        </p:nvGrpSpPr>
        <p:grpSpPr>
          <a:xfrm>
            <a:off x="0" y="0"/>
            <a:ext cx="9144044" cy="5143500"/>
            <a:chOff x="0" y="0"/>
            <a:chExt cx="9144044" cy="5143500"/>
          </a:xfrm>
        </p:grpSpPr>
        <p:sp>
          <p:nvSpPr>
            <p:cNvPr id="58" name="Google Shape;58;p7"/>
            <p:cNvSpPr/>
            <p:nvPr/>
          </p:nvSpPr>
          <p:spPr>
            <a:xfrm rot="10800000">
              <a:off x="8060822" y="3562803"/>
              <a:ext cx="1083176" cy="1580697"/>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a:off x="0" y="2743600"/>
              <a:ext cx="3279051" cy="2399849"/>
            </a:xfrm>
            <a:custGeom>
              <a:avLst/>
              <a:gdLst/>
              <a:ahLst/>
              <a:cxnLst/>
              <a:rect l="l" t="t" r="r" b="b"/>
              <a:pathLst>
                <a:path w="62292" h="45592" extrusionOk="0">
                  <a:moveTo>
                    <a:pt x="7788" y="0"/>
                  </a:moveTo>
                  <a:cubicBezTo>
                    <a:pt x="3764" y="0"/>
                    <a:pt x="0" y="1997"/>
                    <a:pt x="0" y="1997"/>
                  </a:cubicBezTo>
                  <a:lnTo>
                    <a:pt x="0" y="45592"/>
                  </a:lnTo>
                  <a:lnTo>
                    <a:pt x="62292" y="45592"/>
                  </a:lnTo>
                  <a:cubicBezTo>
                    <a:pt x="54378" y="29842"/>
                    <a:pt x="29644" y="32862"/>
                    <a:pt x="19418" y="29757"/>
                  </a:cubicBezTo>
                  <a:cubicBezTo>
                    <a:pt x="9192" y="26649"/>
                    <a:pt x="20513" y="11568"/>
                    <a:pt x="14930" y="3520"/>
                  </a:cubicBezTo>
                  <a:cubicBezTo>
                    <a:pt x="13058" y="822"/>
                    <a:pt x="10370" y="0"/>
                    <a:pt x="778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5063126" y="0"/>
              <a:ext cx="4080917" cy="2233020"/>
            </a:xfrm>
            <a:custGeom>
              <a:avLst/>
              <a:gdLst/>
              <a:ahLst/>
              <a:cxnLst/>
              <a:rect l="l" t="t" r="r" b="b"/>
              <a:pathLst>
                <a:path w="78085" h="42727" extrusionOk="0">
                  <a:moveTo>
                    <a:pt x="0" y="0"/>
                  </a:moveTo>
                  <a:cubicBezTo>
                    <a:pt x="2914" y="4598"/>
                    <a:pt x="12288" y="7650"/>
                    <a:pt x="27630" y="7650"/>
                  </a:cubicBezTo>
                  <a:cubicBezTo>
                    <a:pt x="28201" y="7650"/>
                    <a:pt x="28780" y="7646"/>
                    <a:pt x="29367" y="7637"/>
                  </a:cubicBezTo>
                  <a:cubicBezTo>
                    <a:pt x="29565" y="7635"/>
                    <a:pt x="29760" y="7633"/>
                    <a:pt x="29954" y="7633"/>
                  </a:cubicBezTo>
                  <a:cubicBezTo>
                    <a:pt x="53022" y="7633"/>
                    <a:pt x="43343" y="27895"/>
                    <a:pt x="60435" y="38577"/>
                  </a:cubicBezTo>
                  <a:cubicBezTo>
                    <a:pt x="65012" y="41437"/>
                    <a:pt x="71009" y="42727"/>
                    <a:pt x="75508" y="42727"/>
                  </a:cubicBezTo>
                  <a:cubicBezTo>
                    <a:pt x="76440" y="42727"/>
                    <a:pt x="77307" y="42672"/>
                    <a:pt x="78084" y="42564"/>
                  </a:cubicBezTo>
                  <a:lnTo>
                    <a:pt x="78084" y="0"/>
                  </a:ln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0" y="1"/>
              <a:ext cx="802288" cy="1170793"/>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7"/>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atin typeface="Arial" panose="020B0604020202020204" pitchFamily="34" charset="0"/>
                <a:cs typeface="Arial" panose="020B0604020202020204" pitchFamily="34"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64" name="Google Shape;64;p7"/>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Arial" panose="020B0604020202020204" pitchFamily="34" charset="0"/>
                <a:cs typeface="Arial" panose="020B0604020202020204" pitchFamily="34" charset="0"/>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0"/>
              </a:spcBef>
              <a:spcAft>
                <a:spcPts val="0"/>
              </a:spcAft>
              <a:buSzPts val="1300"/>
              <a:buChar char="■"/>
              <a:defRPr/>
            </a:lvl3pPr>
            <a:lvl4pPr marL="1828800" lvl="3" indent="-311150" rtl="0">
              <a:lnSpc>
                <a:spcPct val="115000"/>
              </a:lnSpc>
              <a:spcBef>
                <a:spcPts val="0"/>
              </a:spcBef>
              <a:spcAft>
                <a:spcPts val="0"/>
              </a:spcAft>
              <a:buSzPts val="1300"/>
              <a:buChar char="●"/>
              <a:defRPr/>
            </a:lvl4pPr>
            <a:lvl5pPr marL="2286000" lvl="4" indent="-311150" rtl="0">
              <a:lnSpc>
                <a:spcPct val="115000"/>
              </a:lnSpc>
              <a:spcBef>
                <a:spcPts val="0"/>
              </a:spcBef>
              <a:spcAft>
                <a:spcPts val="0"/>
              </a:spcAft>
              <a:buSzPts val="1300"/>
              <a:buChar char="○"/>
              <a:defRPr/>
            </a:lvl5pPr>
            <a:lvl6pPr marL="2743200" lvl="5" indent="-311150" rtl="0">
              <a:lnSpc>
                <a:spcPct val="115000"/>
              </a:lnSpc>
              <a:spcBef>
                <a:spcPts val="0"/>
              </a:spcBef>
              <a:spcAft>
                <a:spcPts val="0"/>
              </a:spcAft>
              <a:buSzPts val="1300"/>
              <a:buChar char="■"/>
              <a:defRPr/>
            </a:lvl6pPr>
            <a:lvl7pPr marL="3200400" lvl="6" indent="-311150" rtl="0">
              <a:lnSpc>
                <a:spcPct val="115000"/>
              </a:lnSpc>
              <a:spcBef>
                <a:spcPts val="0"/>
              </a:spcBef>
              <a:spcAft>
                <a:spcPts val="0"/>
              </a:spcAft>
              <a:buSzPts val="1300"/>
              <a:buChar char="●"/>
              <a:defRPr/>
            </a:lvl7pPr>
            <a:lvl8pPr marL="3657600" lvl="7" indent="-311150" rtl="0">
              <a:lnSpc>
                <a:spcPct val="115000"/>
              </a:lnSpc>
              <a:spcBef>
                <a:spcPts val="0"/>
              </a:spcBef>
              <a:spcAft>
                <a:spcPts val="0"/>
              </a:spcAft>
              <a:buSzPts val="1300"/>
              <a:buChar char="○"/>
              <a:defRPr/>
            </a:lvl8pPr>
            <a:lvl9pPr marL="4114800" lvl="8" indent="-311150" rtl="0">
              <a:lnSpc>
                <a:spcPct val="115000"/>
              </a:lnSpc>
              <a:spcBef>
                <a:spcPts val="0"/>
              </a:spcBef>
              <a:spcAft>
                <a:spcPts val="0"/>
              </a:spcAft>
              <a:buSzPts val="13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73"/>
        <p:cNvGrpSpPr/>
        <p:nvPr/>
      </p:nvGrpSpPr>
      <p:grpSpPr>
        <a:xfrm>
          <a:off x="0" y="0"/>
          <a:ext cx="0" cy="0"/>
          <a:chOff x="0" y="0"/>
          <a:chExt cx="0" cy="0"/>
        </a:xfrm>
      </p:grpSpPr>
      <p:grpSp>
        <p:nvGrpSpPr>
          <p:cNvPr id="74" name="Google Shape;74;p9"/>
          <p:cNvGrpSpPr/>
          <p:nvPr/>
        </p:nvGrpSpPr>
        <p:grpSpPr>
          <a:xfrm>
            <a:off x="0" y="0"/>
            <a:ext cx="9144044" cy="5143500"/>
            <a:chOff x="0" y="0"/>
            <a:chExt cx="9144044" cy="5143500"/>
          </a:xfrm>
        </p:grpSpPr>
        <p:sp>
          <p:nvSpPr>
            <p:cNvPr id="75" name="Google Shape;75;p9"/>
            <p:cNvSpPr/>
            <p:nvPr/>
          </p:nvSpPr>
          <p:spPr>
            <a:xfrm rot="10800000">
              <a:off x="8060822" y="3562803"/>
              <a:ext cx="1083176" cy="1580697"/>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9"/>
            <p:cNvSpPr/>
            <p:nvPr/>
          </p:nvSpPr>
          <p:spPr>
            <a:xfrm>
              <a:off x="0" y="2743600"/>
              <a:ext cx="3279051" cy="2399849"/>
            </a:xfrm>
            <a:custGeom>
              <a:avLst/>
              <a:gdLst/>
              <a:ahLst/>
              <a:cxnLst/>
              <a:rect l="l" t="t" r="r" b="b"/>
              <a:pathLst>
                <a:path w="62292" h="45592" extrusionOk="0">
                  <a:moveTo>
                    <a:pt x="7788" y="0"/>
                  </a:moveTo>
                  <a:cubicBezTo>
                    <a:pt x="3764" y="0"/>
                    <a:pt x="0" y="1997"/>
                    <a:pt x="0" y="1997"/>
                  </a:cubicBezTo>
                  <a:lnTo>
                    <a:pt x="0" y="45592"/>
                  </a:lnTo>
                  <a:lnTo>
                    <a:pt x="62292" y="45592"/>
                  </a:lnTo>
                  <a:cubicBezTo>
                    <a:pt x="54378" y="29842"/>
                    <a:pt x="29644" y="32862"/>
                    <a:pt x="19418" y="29757"/>
                  </a:cubicBezTo>
                  <a:cubicBezTo>
                    <a:pt x="9192" y="26649"/>
                    <a:pt x="20513" y="11568"/>
                    <a:pt x="14930" y="3520"/>
                  </a:cubicBezTo>
                  <a:cubicBezTo>
                    <a:pt x="13058" y="822"/>
                    <a:pt x="10370" y="0"/>
                    <a:pt x="778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9"/>
            <p:cNvSpPr/>
            <p:nvPr/>
          </p:nvSpPr>
          <p:spPr>
            <a:xfrm>
              <a:off x="5063126" y="0"/>
              <a:ext cx="4080917" cy="2233020"/>
            </a:xfrm>
            <a:custGeom>
              <a:avLst/>
              <a:gdLst/>
              <a:ahLst/>
              <a:cxnLst/>
              <a:rect l="l" t="t" r="r" b="b"/>
              <a:pathLst>
                <a:path w="78085" h="42727" extrusionOk="0">
                  <a:moveTo>
                    <a:pt x="0" y="0"/>
                  </a:moveTo>
                  <a:cubicBezTo>
                    <a:pt x="2914" y="4598"/>
                    <a:pt x="12288" y="7650"/>
                    <a:pt x="27630" y="7650"/>
                  </a:cubicBezTo>
                  <a:cubicBezTo>
                    <a:pt x="28201" y="7650"/>
                    <a:pt x="28780" y="7646"/>
                    <a:pt x="29367" y="7637"/>
                  </a:cubicBezTo>
                  <a:cubicBezTo>
                    <a:pt x="29565" y="7635"/>
                    <a:pt x="29760" y="7633"/>
                    <a:pt x="29954" y="7633"/>
                  </a:cubicBezTo>
                  <a:cubicBezTo>
                    <a:pt x="53022" y="7633"/>
                    <a:pt x="43343" y="27895"/>
                    <a:pt x="60435" y="38577"/>
                  </a:cubicBezTo>
                  <a:cubicBezTo>
                    <a:pt x="65012" y="41437"/>
                    <a:pt x="71009" y="42727"/>
                    <a:pt x="75508" y="42727"/>
                  </a:cubicBezTo>
                  <a:cubicBezTo>
                    <a:pt x="76440" y="42727"/>
                    <a:pt x="77307" y="42672"/>
                    <a:pt x="78084" y="42564"/>
                  </a:cubicBezTo>
                  <a:lnTo>
                    <a:pt x="78084" y="0"/>
                  </a:ln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0" y="1"/>
              <a:ext cx="802288" cy="1170793"/>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9"/>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1" name="Google Shape;81;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82"/>
        <p:cNvGrpSpPr/>
        <p:nvPr/>
      </p:nvGrpSpPr>
      <p:grpSpPr>
        <a:xfrm>
          <a:off x="0" y="0"/>
          <a:ext cx="0" cy="0"/>
          <a:chOff x="0" y="0"/>
          <a:chExt cx="0" cy="0"/>
        </a:xfrm>
      </p:grpSpPr>
      <p:grpSp>
        <p:nvGrpSpPr>
          <p:cNvPr id="83" name="Google Shape;83;p10"/>
          <p:cNvGrpSpPr/>
          <p:nvPr/>
        </p:nvGrpSpPr>
        <p:grpSpPr>
          <a:xfrm>
            <a:off x="0" y="0"/>
            <a:ext cx="9144044" cy="5143500"/>
            <a:chOff x="0" y="0"/>
            <a:chExt cx="9144044" cy="5143500"/>
          </a:xfrm>
        </p:grpSpPr>
        <p:sp>
          <p:nvSpPr>
            <p:cNvPr id="84" name="Google Shape;84;p10"/>
            <p:cNvSpPr/>
            <p:nvPr/>
          </p:nvSpPr>
          <p:spPr>
            <a:xfrm rot="10800000">
              <a:off x="8060822" y="3562803"/>
              <a:ext cx="1083176" cy="1580697"/>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a:off x="0" y="2743600"/>
              <a:ext cx="3279051" cy="2399849"/>
            </a:xfrm>
            <a:custGeom>
              <a:avLst/>
              <a:gdLst/>
              <a:ahLst/>
              <a:cxnLst/>
              <a:rect l="l" t="t" r="r" b="b"/>
              <a:pathLst>
                <a:path w="62292" h="45592" extrusionOk="0">
                  <a:moveTo>
                    <a:pt x="7788" y="0"/>
                  </a:moveTo>
                  <a:cubicBezTo>
                    <a:pt x="3764" y="0"/>
                    <a:pt x="0" y="1997"/>
                    <a:pt x="0" y="1997"/>
                  </a:cubicBezTo>
                  <a:lnTo>
                    <a:pt x="0" y="45592"/>
                  </a:lnTo>
                  <a:lnTo>
                    <a:pt x="62292" y="45592"/>
                  </a:lnTo>
                  <a:cubicBezTo>
                    <a:pt x="54378" y="29842"/>
                    <a:pt x="29644" y="32862"/>
                    <a:pt x="19418" y="29757"/>
                  </a:cubicBezTo>
                  <a:cubicBezTo>
                    <a:pt x="9192" y="26649"/>
                    <a:pt x="20513" y="11568"/>
                    <a:pt x="14930" y="3520"/>
                  </a:cubicBezTo>
                  <a:cubicBezTo>
                    <a:pt x="13058" y="822"/>
                    <a:pt x="10370" y="0"/>
                    <a:pt x="778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a:off x="5063126" y="0"/>
              <a:ext cx="4080917" cy="2233020"/>
            </a:xfrm>
            <a:custGeom>
              <a:avLst/>
              <a:gdLst/>
              <a:ahLst/>
              <a:cxnLst/>
              <a:rect l="l" t="t" r="r" b="b"/>
              <a:pathLst>
                <a:path w="78085" h="42727" extrusionOk="0">
                  <a:moveTo>
                    <a:pt x="0" y="0"/>
                  </a:moveTo>
                  <a:cubicBezTo>
                    <a:pt x="2914" y="4598"/>
                    <a:pt x="12288" y="7650"/>
                    <a:pt x="27630" y="7650"/>
                  </a:cubicBezTo>
                  <a:cubicBezTo>
                    <a:pt x="28201" y="7650"/>
                    <a:pt x="28780" y="7646"/>
                    <a:pt x="29367" y="7637"/>
                  </a:cubicBezTo>
                  <a:cubicBezTo>
                    <a:pt x="29565" y="7635"/>
                    <a:pt x="29760" y="7633"/>
                    <a:pt x="29954" y="7633"/>
                  </a:cubicBezTo>
                  <a:cubicBezTo>
                    <a:pt x="53022" y="7633"/>
                    <a:pt x="43343" y="27895"/>
                    <a:pt x="60435" y="38577"/>
                  </a:cubicBezTo>
                  <a:cubicBezTo>
                    <a:pt x="65012" y="41437"/>
                    <a:pt x="71009" y="42727"/>
                    <a:pt x="75508" y="42727"/>
                  </a:cubicBezTo>
                  <a:cubicBezTo>
                    <a:pt x="76440" y="42727"/>
                    <a:pt x="77307" y="42672"/>
                    <a:pt x="78084" y="42564"/>
                  </a:cubicBezTo>
                  <a:lnTo>
                    <a:pt x="78084" y="0"/>
                  </a:ln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0" y="1"/>
              <a:ext cx="802288" cy="1170793"/>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10"/>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a:latin typeface="Arial" panose="020B0604020202020204" pitchFamily="34" charset="0"/>
                <a:cs typeface="Arial" panose="020B0604020202020204" pitchFamily="34" charset="0"/>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90"/>
        <p:cNvGrpSpPr/>
        <p:nvPr/>
      </p:nvGrpSpPr>
      <p:grpSpPr>
        <a:xfrm>
          <a:off x="0" y="0"/>
          <a:ext cx="0" cy="0"/>
          <a:chOff x="0" y="0"/>
          <a:chExt cx="0" cy="0"/>
        </a:xfrm>
      </p:grpSpPr>
      <p:grpSp>
        <p:nvGrpSpPr>
          <p:cNvPr id="91" name="Google Shape;91;p11"/>
          <p:cNvGrpSpPr/>
          <p:nvPr/>
        </p:nvGrpSpPr>
        <p:grpSpPr>
          <a:xfrm>
            <a:off x="0" y="0"/>
            <a:ext cx="9144044" cy="5143500"/>
            <a:chOff x="0" y="0"/>
            <a:chExt cx="9144044" cy="5143500"/>
          </a:xfrm>
        </p:grpSpPr>
        <p:sp>
          <p:nvSpPr>
            <p:cNvPr id="92" name="Google Shape;92;p11"/>
            <p:cNvSpPr/>
            <p:nvPr/>
          </p:nvSpPr>
          <p:spPr>
            <a:xfrm rot="10800000">
              <a:off x="8060822" y="3562803"/>
              <a:ext cx="1083176" cy="1580697"/>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1"/>
            <p:cNvSpPr/>
            <p:nvPr/>
          </p:nvSpPr>
          <p:spPr>
            <a:xfrm>
              <a:off x="0" y="2743600"/>
              <a:ext cx="3279051" cy="2399849"/>
            </a:xfrm>
            <a:custGeom>
              <a:avLst/>
              <a:gdLst/>
              <a:ahLst/>
              <a:cxnLst/>
              <a:rect l="l" t="t" r="r" b="b"/>
              <a:pathLst>
                <a:path w="62292" h="45592" extrusionOk="0">
                  <a:moveTo>
                    <a:pt x="7788" y="0"/>
                  </a:moveTo>
                  <a:cubicBezTo>
                    <a:pt x="3764" y="0"/>
                    <a:pt x="0" y="1997"/>
                    <a:pt x="0" y="1997"/>
                  </a:cubicBezTo>
                  <a:lnTo>
                    <a:pt x="0" y="45592"/>
                  </a:lnTo>
                  <a:lnTo>
                    <a:pt x="62292" y="45592"/>
                  </a:lnTo>
                  <a:cubicBezTo>
                    <a:pt x="54378" y="29842"/>
                    <a:pt x="29644" y="32862"/>
                    <a:pt x="19418" y="29757"/>
                  </a:cubicBezTo>
                  <a:cubicBezTo>
                    <a:pt x="9192" y="26649"/>
                    <a:pt x="20513" y="11568"/>
                    <a:pt x="14930" y="3520"/>
                  </a:cubicBezTo>
                  <a:cubicBezTo>
                    <a:pt x="13058" y="822"/>
                    <a:pt x="10370" y="0"/>
                    <a:pt x="778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p:nvPr/>
          </p:nvSpPr>
          <p:spPr>
            <a:xfrm>
              <a:off x="5063126" y="0"/>
              <a:ext cx="4080917" cy="2233020"/>
            </a:xfrm>
            <a:custGeom>
              <a:avLst/>
              <a:gdLst/>
              <a:ahLst/>
              <a:cxnLst/>
              <a:rect l="l" t="t" r="r" b="b"/>
              <a:pathLst>
                <a:path w="78085" h="42727" extrusionOk="0">
                  <a:moveTo>
                    <a:pt x="0" y="0"/>
                  </a:moveTo>
                  <a:cubicBezTo>
                    <a:pt x="2914" y="4598"/>
                    <a:pt x="12288" y="7650"/>
                    <a:pt x="27630" y="7650"/>
                  </a:cubicBezTo>
                  <a:cubicBezTo>
                    <a:pt x="28201" y="7650"/>
                    <a:pt x="28780" y="7646"/>
                    <a:pt x="29367" y="7637"/>
                  </a:cubicBezTo>
                  <a:cubicBezTo>
                    <a:pt x="29565" y="7635"/>
                    <a:pt x="29760" y="7633"/>
                    <a:pt x="29954" y="7633"/>
                  </a:cubicBezTo>
                  <a:cubicBezTo>
                    <a:pt x="53022" y="7633"/>
                    <a:pt x="43343" y="27895"/>
                    <a:pt x="60435" y="38577"/>
                  </a:cubicBezTo>
                  <a:cubicBezTo>
                    <a:pt x="65012" y="41437"/>
                    <a:pt x="71009" y="42727"/>
                    <a:pt x="75508" y="42727"/>
                  </a:cubicBezTo>
                  <a:cubicBezTo>
                    <a:pt x="76440" y="42727"/>
                    <a:pt x="77307" y="42672"/>
                    <a:pt x="78084" y="42564"/>
                  </a:cubicBezTo>
                  <a:lnTo>
                    <a:pt x="78084" y="0"/>
                  </a:ln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a:off x="0" y="1"/>
              <a:ext cx="802288" cy="1170793"/>
            </a:xfrm>
            <a:custGeom>
              <a:avLst/>
              <a:gdLst/>
              <a:ahLst/>
              <a:cxnLst/>
              <a:rect l="l" t="t" r="r" b="b"/>
              <a:pathLst>
                <a:path w="8898" h="12985" extrusionOk="0">
                  <a:moveTo>
                    <a:pt x="8682" y="0"/>
                  </a:moveTo>
                  <a:cubicBezTo>
                    <a:pt x="8665" y="2715"/>
                    <a:pt x="7730" y="5446"/>
                    <a:pt x="6129" y="7648"/>
                  </a:cubicBezTo>
                  <a:cubicBezTo>
                    <a:pt x="4534" y="9841"/>
                    <a:pt x="2395" y="11524"/>
                    <a:pt x="0" y="12735"/>
                  </a:cubicBezTo>
                  <a:lnTo>
                    <a:pt x="0" y="12984"/>
                  </a:lnTo>
                  <a:cubicBezTo>
                    <a:pt x="267" y="12851"/>
                    <a:pt x="529" y="12712"/>
                    <a:pt x="790" y="12566"/>
                  </a:cubicBezTo>
                  <a:cubicBezTo>
                    <a:pt x="2751" y="11468"/>
                    <a:pt x="4539" y="10023"/>
                    <a:pt x="5937" y="8256"/>
                  </a:cubicBezTo>
                  <a:cubicBezTo>
                    <a:pt x="7367" y="6447"/>
                    <a:pt x="8353" y="4317"/>
                    <a:pt x="8727" y="2035"/>
                  </a:cubicBezTo>
                  <a:cubicBezTo>
                    <a:pt x="8837" y="1363"/>
                    <a:pt x="8895" y="681"/>
                    <a:pt x="8898" y="0"/>
                  </a:cubicBezTo>
                  <a:close/>
                </a:path>
              </a:pathLst>
            </a:custGeom>
            <a:solidFill>
              <a:srgbClr val="A0BFDB">
                <a:alpha val="48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1"/>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8" name="Google Shape;98;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9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lt2"/>
        </a:solidFill>
        <a:effectLst/>
      </p:bgPr>
    </p:bg>
    <p:spTree>
      <p:nvGrpSpPr>
        <p:cNvPr id="1" name="Shape 179"/>
        <p:cNvGrpSpPr/>
        <p:nvPr/>
      </p:nvGrpSpPr>
      <p:grpSpPr>
        <a:xfrm>
          <a:off x="0" y="0"/>
          <a:ext cx="0" cy="0"/>
          <a:chOff x="0" y="0"/>
          <a:chExt cx="0" cy="0"/>
        </a:xfrm>
      </p:grpSpPr>
      <p:sp>
        <p:nvSpPr>
          <p:cNvPr id="180" name="Google Shape;180;p21"/>
          <p:cNvSpPr/>
          <p:nvPr/>
        </p:nvSpPr>
        <p:spPr>
          <a:xfrm>
            <a:off x="0" y="2656374"/>
            <a:ext cx="3929963" cy="2487152"/>
          </a:xfrm>
          <a:custGeom>
            <a:avLst/>
            <a:gdLst/>
            <a:ahLst/>
            <a:cxnLst/>
            <a:rect l="l" t="t" r="r" b="b"/>
            <a:pathLst>
              <a:path w="65606" h="41520" extrusionOk="0">
                <a:moveTo>
                  <a:pt x="3403" y="1"/>
                </a:moveTo>
                <a:cubicBezTo>
                  <a:pt x="1302" y="1"/>
                  <a:pt x="0" y="501"/>
                  <a:pt x="0" y="501"/>
                </a:cubicBezTo>
                <a:lnTo>
                  <a:pt x="0" y="41519"/>
                </a:lnTo>
                <a:lnTo>
                  <a:pt x="65606" y="41519"/>
                </a:lnTo>
                <a:cubicBezTo>
                  <a:pt x="65606" y="41519"/>
                  <a:pt x="61764" y="36094"/>
                  <a:pt x="53544" y="36094"/>
                </a:cubicBezTo>
                <a:cubicBezTo>
                  <a:pt x="52716" y="36094"/>
                  <a:pt x="51844" y="36149"/>
                  <a:pt x="50928" y="36270"/>
                </a:cubicBezTo>
                <a:cubicBezTo>
                  <a:pt x="49598" y="36445"/>
                  <a:pt x="48291" y="36548"/>
                  <a:pt x="47001" y="36548"/>
                </a:cubicBezTo>
                <a:cubicBezTo>
                  <a:pt x="38572" y="36548"/>
                  <a:pt x="30879" y="32171"/>
                  <a:pt x="22233" y="15274"/>
                </a:cubicBezTo>
                <a:cubicBezTo>
                  <a:pt x="15513" y="2141"/>
                  <a:pt x="7749" y="1"/>
                  <a:pt x="3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1"/>
          <p:cNvSpPr/>
          <p:nvPr/>
        </p:nvSpPr>
        <p:spPr>
          <a:xfrm>
            <a:off x="6184635" y="0"/>
            <a:ext cx="2959360" cy="1238782"/>
          </a:xfrm>
          <a:custGeom>
            <a:avLst/>
            <a:gdLst/>
            <a:ahLst/>
            <a:cxnLst/>
            <a:rect l="l" t="t" r="r" b="b"/>
            <a:pathLst>
              <a:path w="54415" h="22778" extrusionOk="0">
                <a:moveTo>
                  <a:pt x="1" y="1"/>
                </a:moveTo>
                <a:cubicBezTo>
                  <a:pt x="8129" y="521"/>
                  <a:pt x="14031" y="3075"/>
                  <a:pt x="17554" y="8487"/>
                </a:cubicBezTo>
                <a:cubicBezTo>
                  <a:pt x="24665" y="19420"/>
                  <a:pt x="34653" y="22777"/>
                  <a:pt x="42844" y="22777"/>
                </a:cubicBezTo>
                <a:cubicBezTo>
                  <a:pt x="47620" y="22777"/>
                  <a:pt x="51785" y="21636"/>
                  <a:pt x="54415" y="20190"/>
                </a:cubicBezTo>
                <a:lnTo>
                  <a:pt x="5441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a:off x="0" y="0"/>
            <a:ext cx="715089" cy="1043699"/>
          </a:xfrm>
          <a:custGeom>
            <a:avLst/>
            <a:gdLst/>
            <a:ahLst/>
            <a:cxnLst/>
            <a:rect l="l" t="t" r="r" b="b"/>
            <a:pathLst>
              <a:path w="9750" h="14230" extrusionOk="0">
                <a:moveTo>
                  <a:pt x="9514" y="1"/>
                </a:moveTo>
                <a:cubicBezTo>
                  <a:pt x="9495" y="2976"/>
                  <a:pt x="8470" y="5968"/>
                  <a:pt x="6716" y="8381"/>
                </a:cubicBezTo>
                <a:cubicBezTo>
                  <a:pt x="4969" y="10784"/>
                  <a:pt x="2623" y="12629"/>
                  <a:pt x="0" y="13955"/>
                </a:cubicBezTo>
                <a:lnTo>
                  <a:pt x="0" y="14230"/>
                </a:lnTo>
                <a:cubicBezTo>
                  <a:pt x="291" y="14084"/>
                  <a:pt x="580" y="13931"/>
                  <a:pt x="864" y="13771"/>
                </a:cubicBezTo>
                <a:cubicBezTo>
                  <a:pt x="3014" y="12568"/>
                  <a:pt x="4972" y="10986"/>
                  <a:pt x="6505" y="9048"/>
                </a:cubicBezTo>
                <a:cubicBezTo>
                  <a:pt x="8073" y="7064"/>
                  <a:pt x="9154" y="4732"/>
                  <a:pt x="9564" y="2231"/>
                </a:cubicBezTo>
                <a:cubicBezTo>
                  <a:pt x="9684" y="1495"/>
                  <a:pt x="9748" y="749"/>
                  <a:pt x="97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1"/>
          <p:cNvSpPr/>
          <p:nvPr/>
        </p:nvSpPr>
        <p:spPr>
          <a:xfrm>
            <a:off x="8131929" y="4452349"/>
            <a:ext cx="1008658" cy="691151"/>
          </a:xfrm>
          <a:custGeom>
            <a:avLst/>
            <a:gdLst/>
            <a:ahLst/>
            <a:cxnLst/>
            <a:rect l="l" t="t" r="r" b="b"/>
            <a:pathLst>
              <a:path w="14230" h="9751" extrusionOk="0">
                <a:moveTo>
                  <a:pt x="14230" y="0"/>
                </a:moveTo>
                <a:cubicBezTo>
                  <a:pt x="13482" y="2"/>
                  <a:pt x="12735" y="67"/>
                  <a:pt x="11999" y="186"/>
                </a:cubicBezTo>
                <a:cubicBezTo>
                  <a:pt x="9498" y="596"/>
                  <a:pt x="7166" y="1677"/>
                  <a:pt x="5182" y="3246"/>
                </a:cubicBezTo>
                <a:cubicBezTo>
                  <a:pt x="3244" y="4777"/>
                  <a:pt x="1663" y="6735"/>
                  <a:pt x="458" y="8884"/>
                </a:cubicBezTo>
                <a:cubicBezTo>
                  <a:pt x="299" y="9170"/>
                  <a:pt x="146" y="9458"/>
                  <a:pt x="1" y="9750"/>
                </a:cubicBezTo>
                <a:lnTo>
                  <a:pt x="274" y="9750"/>
                </a:lnTo>
                <a:cubicBezTo>
                  <a:pt x="1601" y="7125"/>
                  <a:pt x="3446" y="4780"/>
                  <a:pt x="5850" y="3034"/>
                </a:cubicBezTo>
                <a:cubicBezTo>
                  <a:pt x="8263" y="1280"/>
                  <a:pt x="11254" y="256"/>
                  <a:pt x="14230" y="236"/>
                </a:cubicBezTo>
                <a:lnTo>
                  <a:pt x="142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1"/>
          <p:cNvSpPr/>
          <p:nvPr/>
        </p:nvSpPr>
        <p:spPr>
          <a:xfrm>
            <a:off x="356250" y="339000"/>
            <a:ext cx="8431500" cy="4465500"/>
          </a:xfrm>
          <a:prstGeom prst="roundRect">
            <a:avLst>
              <a:gd name="adj" fmla="val 2595"/>
            </a:avLst>
          </a:prstGeom>
          <a:solidFill>
            <a:schemeClr val="accent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710700"/>
          </a:xfrm>
          <a:prstGeom prst="rect">
            <a:avLst/>
          </a:prstGeom>
          <a:no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1pPr>
            <a:lvl2pPr lvl="1"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2pPr>
            <a:lvl3pPr lvl="2"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3pPr>
            <a:lvl4pPr lvl="3"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4pPr>
            <a:lvl5pPr lvl="4"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5pPr>
            <a:lvl6pPr lvl="5"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6pPr>
            <a:lvl7pPr lvl="6"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7pPr>
            <a:lvl8pPr lvl="7"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8pPr>
            <a:lvl9pPr lvl="8" algn="ctr" rtl="0">
              <a:lnSpc>
                <a:spcPct val="115000"/>
              </a:lnSpc>
              <a:spcBef>
                <a:spcPts val="0"/>
              </a:spcBef>
              <a:spcAft>
                <a:spcPts val="0"/>
              </a:spcAft>
              <a:buClr>
                <a:schemeClr val="dk1"/>
              </a:buClr>
              <a:buSzPts val="3300"/>
              <a:buFont typeface="Poppins Black"/>
              <a:buNone/>
              <a:defRPr sz="3300">
                <a:solidFill>
                  <a:schemeClr val="dk1"/>
                </a:solidFill>
                <a:latin typeface="Poppins Black"/>
                <a:ea typeface="Poppins Black"/>
                <a:cs typeface="Poppins Black"/>
                <a:sym typeface="Poppins Black"/>
              </a:defRPr>
            </a:lvl9pPr>
          </a:lstStyle>
          <a:p>
            <a:endParaRPr/>
          </a:p>
        </p:txBody>
      </p:sp>
      <p:sp>
        <p:nvSpPr>
          <p:cNvPr id="7" name="Google Shape;7;p1"/>
          <p:cNvSpPr txBox="1">
            <a:spLocks noGrp="1"/>
          </p:cNvSpPr>
          <p:nvPr>
            <p:ph type="body" idx="1"/>
          </p:nvPr>
        </p:nvSpPr>
        <p:spPr>
          <a:xfrm>
            <a:off x="715050" y="1245700"/>
            <a:ext cx="7713900" cy="33627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1pPr>
            <a:lvl2pPr marL="914400" lvl="1"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2pPr>
            <a:lvl3pPr marL="1371600" lvl="2"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3pPr>
            <a:lvl4pPr marL="1828800" lvl="3"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4pPr>
            <a:lvl5pPr marL="2286000" lvl="4"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5pPr>
            <a:lvl6pPr marL="2743200" lvl="5"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6pPr>
            <a:lvl7pPr marL="3200400" lvl="6"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7pPr>
            <a:lvl8pPr marL="3657600" lvl="7"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8pPr>
            <a:lvl9pPr marL="4114800" lvl="8" indent="-311150">
              <a:lnSpc>
                <a:spcPct val="115000"/>
              </a:lnSpc>
              <a:spcBef>
                <a:spcPts val="0"/>
              </a:spcBef>
              <a:spcAft>
                <a:spcPts val="0"/>
              </a:spcAft>
              <a:buClr>
                <a:schemeClr val="dk1"/>
              </a:buClr>
              <a:buSzPts val="1300"/>
              <a:buFont typeface="Poppins"/>
              <a:buChar char="■"/>
              <a:defRPr sz="1300">
                <a:solidFill>
                  <a:schemeClr val="dk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 id="2147483657" r:id="rId7"/>
    <p:sldLayoutId id="2147483658" r:id="rId8"/>
    <p:sldLayoutId id="2147483667" r:id="rId9"/>
    <p:sldLayoutId id="214748366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0" name="Google Shape;458;p45"/>
          <p:cNvSpPr txBox="1">
            <a:spLocks/>
          </p:cNvSpPr>
          <p:nvPr/>
        </p:nvSpPr>
        <p:spPr>
          <a:xfrm>
            <a:off x="0" y="752809"/>
            <a:ext cx="9144000" cy="199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nybody"/>
              <a:buNone/>
              <a:defRPr sz="4800" b="1" i="0" u="none" strike="noStrike" cap="none">
                <a:solidFill>
                  <a:schemeClr val="dk1"/>
                </a:solidFill>
                <a:latin typeface="Arial" panose="020B0604020202020204" pitchFamily="34" charset="0"/>
                <a:ea typeface="Anybody"/>
                <a:cs typeface="Arial" panose="020B0604020202020204" pitchFamily="34" charset="0"/>
                <a:sym typeface="Anybody"/>
              </a:defRPr>
            </a:lvl1pPr>
            <a:lvl2pPr marR="0" lvl="1"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2pPr>
            <a:lvl3pPr marR="0" lvl="2"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3pPr>
            <a:lvl4pPr marR="0" lvl="3"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4pPr>
            <a:lvl5pPr marR="0" lvl="4"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5pPr>
            <a:lvl6pPr marR="0" lvl="5"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6pPr>
            <a:lvl7pPr marR="0" lvl="6"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7pPr>
            <a:lvl8pPr marR="0" lvl="7"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8pPr>
            <a:lvl9pPr marR="0" lvl="8"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9pPr>
          </a:lstStyle>
          <a:p>
            <a:pPr algn="ctr">
              <a:lnSpc>
                <a:spcPct val="150000"/>
              </a:lnSpc>
              <a:buSzPts val="1100"/>
            </a:pPr>
            <a:r>
              <a:rPr lang="en-US" sz="4000"/>
              <a:t>VUI MỪNG CHÀO ĐÓN CÁC EM</a:t>
            </a:r>
          </a:p>
          <a:p>
            <a:pPr algn="ctr">
              <a:lnSpc>
                <a:spcPct val="150000"/>
              </a:lnSpc>
              <a:buSzPts val="1100"/>
            </a:pPr>
            <a:r>
              <a:rPr lang="en-US" sz="4000"/>
              <a:t>TỚI BUỔI HỌC NGÀY HÔM NAY!</a:t>
            </a:r>
            <a:endParaRPr lang="en-US" sz="4000">
              <a:solidFill>
                <a:schemeClr val="accent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96941" y="3027141"/>
            <a:ext cx="4150117" cy="1582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96270"/>
            <a:ext cx="3334871" cy="491319"/>
          </a:xfrm>
          <a:prstGeom prst="homePlate">
            <a:avLst>
              <a:gd name="adj" fmla="val 4052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Khai thác thông tin SGK</a:t>
            </a:r>
          </a:p>
        </p:txBody>
      </p:sp>
      <p:grpSp>
        <p:nvGrpSpPr>
          <p:cNvPr id="5" name="Group 4"/>
          <p:cNvGrpSpPr/>
          <p:nvPr/>
        </p:nvGrpSpPr>
        <p:grpSpPr>
          <a:xfrm>
            <a:off x="565405" y="1123826"/>
            <a:ext cx="7511795" cy="553998"/>
            <a:chOff x="565405" y="1083294"/>
            <a:chExt cx="7511795" cy="553998"/>
          </a:xfrm>
        </p:grpSpPr>
        <p:sp>
          <p:nvSpPr>
            <p:cNvPr id="6" name="TextBox 9"/>
            <p:cNvSpPr txBox="1"/>
            <p:nvPr/>
          </p:nvSpPr>
          <p:spPr>
            <a:xfrm>
              <a:off x="927100" y="1083294"/>
              <a:ext cx="7150100" cy="55399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b="1">
                  <a:solidFill>
                    <a:srgbClr val="C00000"/>
                  </a:solidFill>
                  <a:latin typeface="Arial" panose="020B0604020202020204" pitchFamily="34" charset="0"/>
                  <a:cs typeface="Arial" panose="020B0604020202020204" pitchFamily="34" charset="0"/>
                </a:rPr>
                <a:t>Ứng dụng tin học làm tăng hiệu quả công việc:</a:t>
              </a:r>
              <a:endParaRPr lang="vi-VN" sz="2000" b="1">
                <a:solidFill>
                  <a:srgbClr val="C00000"/>
                </a:solidFill>
                <a:latin typeface="Arial" panose="020B0604020202020204" pitchFamily="34" charset="0"/>
                <a:cs typeface="Arial" panose="020B0604020202020204" pitchFamily="34" charset="0"/>
              </a:endParaRPr>
            </a:p>
          </p:txBody>
        </p:sp>
        <p:pic>
          <p:nvPicPr>
            <p:cNvPr id="7" name="Picture 4" descr="https://cdn-icons-png.flaticon.com/512/3296/32961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405" y="1184331"/>
              <a:ext cx="361695" cy="36169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9"/>
          <p:cNvSpPr txBox="1"/>
          <p:nvPr/>
        </p:nvSpPr>
        <p:spPr>
          <a:xfrm>
            <a:off x="565405" y="1761579"/>
            <a:ext cx="5367308" cy="2400657"/>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Giúp tăng tốc độ xử lí, tiết kiệm thời gian của người lao động.</a:t>
            </a:r>
          </a:p>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Giúp liên lạc và trao đổi thông tin dễ dàng.</a:t>
            </a:r>
            <a:endParaRPr lang="en-US" sz="2000">
              <a:latin typeface="+mn-lt"/>
              <a:cs typeface="Arial" panose="020B0604020202020204" pitchFamily="34" charset="0"/>
            </a:endParaRPr>
          </a:p>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Hỗ trợ làm việc nhóm và mở rộng phạm vi làm việc.</a:t>
            </a:r>
          </a:p>
        </p:txBody>
      </p:sp>
      <p:pic>
        <p:nvPicPr>
          <p:cNvPr id="9" name="image162.png"/>
          <p:cNvPicPr/>
          <p:nvPr/>
        </p:nvPicPr>
        <p:blipFill>
          <a:blip r:embed="rId3"/>
          <a:srcRect/>
          <a:stretch>
            <a:fillRect/>
          </a:stretch>
        </p:blipFill>
        <p:spPr>
          <a:xfrm>
            <a:off x="6270170" y="1732997"/>
            <a:ext cx="2046515" cy="1449615"/>
          </a:xfrm>
          <a:prstGeom prst="rect">
            <a:avLst/>
          </a:prstGeom>
          <a:solidFill>
            <a:srgbClr val="FFFFFF">
              <a:shade val="85000"/>
            </a:srgbClr>
          </a:solidFill>
          <a:ln w="88900" cap="sq">
            <a:noFill/>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1" name="image120.png"/>
          <p:cNvPicPr/>
          <p:nvPr/>
        </p:nvPicPr>
        <p:blipFill>
          <a:blip r:embed="rId4"/>
          <a:srcRect/>
          <a:stretch>
            <a:fillRect/>
          </a:stretch>
        </p:blipFill>
        <p:spPr>
          <a:xfrm>
            <a:off x="6270170" y="3462017"/>
            <a:ext cx="2046515" cy="1074420"/>
          </a:xfrm>
          <a:prstGeom prst="rect">
            <a:avLst/>
          </a:prstGeom>
          <a:solidFill>
            <a:srgbClr val="FFFFFF">
              <a:shade val="85000"/>
            </a:srgbClr>
          </a:solidFill>
          <a:ln w="88900" cap="sq">
            <a:noFill/>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7622819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96270"/>
            <a:ext cx="3334871" cy="491319"/>
          </a:xfrm>
          <a:prstGeom prst="homePlate">
            <a:avLst>
              <a:gd name="adj" fmla="val 4052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Khai thác thông tin SGK</a:t>
            </a:r>
          </a:p>
        </p:txBody>
      </p:sp>
      <p:grpSp>
        <p:nvGrpSpPr>
          <p:cNvPr id="5" name="Group 4"/>
          <p:cNvGrpSpPr/>
          <p:nvPr/>
        </p:nvGrpSpPr>
        <p:grpSpPr>
          <a:xfrm>
            <a:off x="565405" y="1123826"/>
            <a:ext cx="7511795" cy="553998"/>
            <a:chOff x="565405" y="1083294"/>
            <a:chExt cx="7511795" cy="553998"/>
          </a:xfrm>
        </p:grpSpPr>
        <p:sp>
          <p:nvSpPr>
            <p:cNvPr id="6" name="TextBox 9"/>
            <p:cNvSpPr txBox="1"/>
            <p:nvPr/>
          </p:nvSpPr>
          <p:spPr>
            <a:xfrm>
              <a:off x="927100" y="1083294"/>
              <a:ext cx="7150100" cy="55399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b="1">
                  <a:solidFill>
                    <a:srgbClr val="C00000"/>
                  </a:solidFill>
                  <a:latin typeface="Arial" panose="020B0604020202020204" pitchFamily="34" charset="0"/>
                  <a:cs typeface="Arial" panose="020B0604020202020204" pitchFamily="34" charset="0"/>
                </a:rPr>
                <a:t>Ứng dụng tin học làm tăng hiệu quả công việc:</a:t>
              </a:r>
              <a:endParaRPr lang="vi-VN" sz="2000" b="1">
                <a:solidFill>
                  <a:srgbClr val="C00000"/>
                </a:solidFill>
                <a:latin typeface="Arial" panose="020B0604020202020204" pitchFamily="34" charset="0"/>
                <a:cs typeface="Arial" panose="020B0604020202020204" pitchFamily="34" charset="0"/>
              </a:endParaRPr>
            </a:p>
          </p:txBody>
        </p:sp>
        <p:pic>
          <p:nvPicPr>
            <p:cNvPr id="7" name="Picture 4" descr="https://cdn-icons-png.flaticon.com/512/3296/329616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405" y="1184331"/>
              <a:ext cx="361695" cy="36169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9"/>
          <p:cNvSpPr txBox="1"/>
          <p:nvPr/>
        </p:nvSpPr>
        <p:spPr>
          <a:xfrm>
            <a:off x="565405" y="1761579"/>
            <a:ext cx="5367308" cy="2862322"/>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Giúp nâng cao tay nghề, bổ sung kiến thức, hỗ trợ thông tin cho người lao động.</a:t>
            </a:r>
            <a:endParaRPr lang="en-US" sz="2000">
              <a:latin typeface="+mn-lt"/>
              <a:cs typeface="Arial" panose="020B0604020202020204" pitchFamily="34" charset="0"/>
            </a:endParaRPr>
          </a:p>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Một số nghề ra đời và phát triển để đáp ứng yêu cầu cuộc sống và công việc: phát triển phần mềm, quản trị mạng, lập trình ứng dụng điện thoại</a:t>
            </a:r>
            <a:r>
              <a:rPr lang="en-US" sz="2000">
                <a:latin typeface="+mn-lt"/>
                <a:cs typeface="Arial" panose="020B0604020202020204" pitchFamily="34" charset="0"/>
              </a:rPr>
              <a:t>,</a:t>
            </a:r>
            <a:r>
              <a:rPr lang="vi-VN" sz="2000">
                <a:latin typeface="+mn-lt"/>
                <a:cs typeface="Arial" panose="020B0604020202020204" pitchFamily="34" charset="0"/>
              </a:rPr>
              <a:t>…</a:t>
            </a:r>
          </a:p>
        </p:txBody>
      </p:sp>
      <p:pic>
        <p:nvPicPr>
          <p:cNvPr id="12" name="image172.png"/>
          <p:cNvPicPr/>
          <p:nvPr/>
        </p:nvPicPr>
        <p:blipFill rotWithShape="1">
          <a:blip r:embed="rId3"/>
          <a:srcRect t="15841"/>
          <a:stretch/>
        </p:blipFill>
        <p:spPr>
          <a:xfrm>
            <a:off x="6240689" y="3383550"/>
            <a:ext cx="2087336" cy="11711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6" name="Picture 2" descr="Top việc làm quản trị mạng với mức lương hấp dẫn."/>
          <p:cNvPicPr>
            <a:picLocks noChangeAspect="1" noChangeArrowheads="1"/>
          </p:cNvPicPr>
          <p:nvPr/>
        </p:nvPicPr>
        <p:blipFill rotWithShape="1">
          <a:blip r:embed="rId4">
            <a:extLst>
              <a:ext uri="{28A0092B-C50C-407E-A947-70E740481C1C}">
                <a14:useLocalDpi xmlns:a14="http://schemas.microsoft.com/office/drawing/2010/main" val="0"/>
              </a:ext>
            </a:extLst>
          </a:blip>
          <a:srcRect t="3013" b="7344"/>
          <a:stretch/>
        </p:blipFill>
        <p:spPr bwMode="auto">
          <a:xfrm>
            <a:off x="6240689" y="1814061"/>
            <a:ext cx="2087336" cy="12954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7903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96270"/>
            <a:ext cx="1426029" cy="491319"/>
          </a:xfrm>
          <a:prstGeom prst="homePlate">
            <a:avLst>
              <a:gd name="adj" fmla="val 40526"/>
            </a:avLst>
          </a:prstGeom>
          <a:solidFill>
            <a:srgbClr val="1E81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Ghi nhớ</a:t>
            </a:r>
          </a:p>
        </p:txBody>
      </p:sp>
      <p:sp>
        <p:nvSpPr>
          <p:cNvPr id="9" name="Horizontal Scroll 8"/>
          <p:cNvSpPr/>
          <p:nvPr/>
        </p:nvSpPr>
        <p:spPr>
          <a:xfrm>
            <a:off x="787398" y="1033225"/>
            <a:ext cx="7527471" cy="3362583"/>
          </a:xfrm>
          <a:prstGeom prst="horizontalScroll">
            <a:avLst>
              <a:gd name="adj" fmla="val 9561"/>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en-US" sz="2000">
                <a:solidFill>
                  <a:schemeClr val="tx1"/>
                </a:solidFill>
              </a:rPr>
              <a:t>Ứng dụng tin học phù hợp trong các ngành nghề sẽ giúp tăng hiệu quả công việc.</a:t>
            </a:r>
          </a:p>
          <a:p>
            <a:pPr marL="285750" indent="-285750" algn="just">
              <a:lnSpc>
                <a:spcPct val="150000"/>
              </a:lnSpc>
              <a:buFont typeface="Arial" panose="020B0604020202020204" pitchFamily="34" charset="0"/>
              <a:buChar char="•"/>
            </a:pPr>
            <a:r>
              <a:rPr lang="en-US" sz="2000">
                <a:solidFill>
                  <a:schemeClr val="tx1"/>
                </a:solidFill>
              </a:rPr>
              <a:t>Một số nghề thuộc lĩnh vực tin học và liên quan đến ứng dụng tin học ra đời và phát triển để đáp ứng yêu cầu cuộc sống và công việc.</a:t>
            </a:r>
            <a:endParaRPr lang="vi-VN" sz="2000">
              <a:solidFill>
                <a:schemeClr val="tx1"/>
              </a:solidFill>
            </a:endParaRPr>
          </a:p>
        </p:txBody>
      </p:sp>
      <p:grpSp>
        <p:nvGrpSpPr>
          <p:cNvPr id="11" name="Group 10"/>
          <p:cNvGrpSpPr/>
          <p:nvPr/>
        </p:nvGrpSpPr>
        <p:grpSpPr>
          <a:xfrm>
            <a:off x="3340189" y="657370"/>
            <a:ext cx="2421888" cy="482281"/>
            <a:chOff x="3318512" y="882537"/>
            <a:chExt cx="2421888" cy="482281"/>
          </a:xfrm>
        </p:grpSpPr>
        <p:sp>
          <p:nvSpPr>
            <p:cNvPr id="13" name="Rounded Rectangle 12"/>
            <p:cNvSpPr/>
            <p:nvPr/>
          </p:nvSpPr>
          <p:spPr>
            <a:xfrm>
              <a:off x="3548743" y="882537"/>
              <a:ext cx="2191657" cy="472416"/>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002060"/>
                  </a:solidFill>
                </a:rPr>
                <a:t>Hộp kiến thức</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512" y="928173"/>
              <a:ext cx="460462" cy="436645"/>
            </a:xfrm>
            <a:prstGeom prst="rect">
              <a:avLst/>
            </a:prstGeom>
          </p:spPr>
        </p:pic>
      </p:grpSp>
      <p:pic>
        <p:nvPicPr>
          <p:cNvPr id="15" name="Picture 14"/>
          <p:cNvPicPr>
            <a:picLocks noChangeAspect="1"/>
          </p:cNvPicPr>
          <p:nvPr/>
        </p:nvPicPr>
        <p:blipFill>
          <a:blip r:embed="rId3"/>
          <a:stretch>
            <a:fillRect/>
          </a:stretch>
        </p:blipFill>
        <p:spPr>
          <a:xfrm>
            <a:off x="6915773" y="3448050"/>
            <a:ext cx="1682169" cy="1200999"/>
          </a:xfrm>
          <a:prstGeom prst="rect">
            <a:avLst/>
          </a:prstGeom>
        </p:spPr>
      </p:pic>
      <p:pic>
        <p:nvPicPr>
          <p:cNvPr id="16" name="Picture 15"/>
          <p:cNvPicPr>
            <a:picLocks noChangeAspect="1"/>
          </p:cNvPicPr>
          <p:nvPr/>
        </p:nvPicPr>
        <p:blipFill>
          <a:blip r:embed="rId4"/>
          <a:stretch>
            <a:fillRect/>
          </a:stretch>
        </p:blipFill>
        <p:spPr>
          <a:xfrm>
            <a:off x="236390" y="2709309"/>
            <a:ext cx="1189639" cy="1029391"/>
          </a:xfrm>
          <a:prstGeom prst="rect">
            <a:avLst/>
          </a:prstGeom>
        </p:spPr>
      </p:pic>
    </p:spTree>
    <p:extLst>
      <p:ext uri="{BB962C8B-B14F-4D97-AF65-F5344CB8AC3E}">
        <p14:creationId xmlns:p14="http://schemas.microsoft.com/office/powerpoint/2010/main" val="35945566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96270"/>
            <a:ext cx="2685143" cy="491319"/>
          </a:xfrm>
          <a:prstGeom prst="homePlate">
            <a:avLst>
              <a:gd name="adj" fmla="val 4052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Củng cố kiến thức</a:t>
            </a:r>
          </a:p>
        </p:txBody>
      </p:sp>
      <p:sp>
        <p:nvSpPr>
          <p:cNvPr id="12" name="Rounded Rectangle 11"/>
          <p:cNvSpPr/>
          <p:nvPr/>
        </p:nvSpPr>
        <p:spPr>
          <a:xfrm>
            <a:off x="631372" y="1156670"/>
            <a:ext cx="1165678" cy="491319"/>
          </a:xfrm>
          <a:prstGeom prst="roundRect">
            <a:avLst>
              <a:gd name="adj" fmla="val 30884"/>
            </a:avLst>
          </a:prstGeom>
          <a:solidFill>
            <a:srgbClr val="E81C3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a:solidFill>
                  <a:schemeClr val="accent6"/>
                </a:solidFill>
              </a:rPr>
              <a:t>Câu 1</a:t>
            </a:r>
          </a:p>
        </p:txBody>
      </p:sp>
      <p:sp>
        <p:nvSpPr>
          <p:cNvPr id="17" name="TextBox 9"/>
          <p:cNvSpPr txBox="1"/>
          <p:nvPr/>
        </p:nvSpPr>
        <p:spPr>
          <a:xfrm>
            <a:off x="631372" y="1723345"/>
            <a:ext cx="7883978" cy="147732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a:latin typeface="+mn-lt"/>
                <a:cs typeface="Arial" panose="020B0604020202020204" pitchFamily="34" charset="0"/>
              </a:rPr>
              <a:t>Hãy ghép mỗi ứng dụng ở cột B với một nghề phù hợp nhất ở cột A để chứng minh cho việc ứng dụng của tin học có thể tăng hiệu quả công việc.</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935" y="2857381"/>
            <a:ext cx="3702852" cy="1848807"/>
          </a:xfrm>
          <a:prstGeom prst="rect">
            <a:avLst/>
          </a:prstGeom>
        </p:spPr>
      </p:pic>
    </p:spTree>
    <p:extLst>
      <p:ext uri="{BB962C8B-B14F-4D97-AF65-F5344CB8AC3E}">
        <p14:creationId xmlns:p14="http://schemas.microsoft.com/office/powerpoint/2010/main" val="42206773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70180256"/>
              </p:ext>
            </p:extLst>
          </p:nvPr>
        </p:nvGraphicFramePr>
        <p:xfrm>
          <a:off x="0" y="0"/>
          <a:ext cx="9144000" cy="5143500"/>
        </p:xfrm>
        <a:graphic>
          <a:graphicData uri="http://schemas.openxmlformats.org/drawingml/2006/table">
            <a:tbl>
              <a:tblPr>
                <a:tableStyleId>{0A9477DE-BA3D-4EE9-9DDC-F22C93018AA0}</a:tableStyleId>
              </a:tblPr>
              <a:tblGrid>
                <a:gridCol w="1872343">
                  <a:extLst>
                    <a:ext uri="{9D8B030D-6E8A-4147-A177-3AD203B41FA5}">
                      <a16:colId xmlns:a16="http://schemas.microsoft.com/office/drawing/2014/main" val="496997932"/>
                    </a:ext>
                  </a:extLst>
                </a:gridCol>
                <a:gridCol w="7271657">
                  <a:extLst>
                    <a:ext uri="{9D8B030D-6E8A-4147-A177-3AD203B41FA5}">
                      <a16:colId xmlns:a16="http://schemas.microsoft.com/office/drawing/2014/main" val="3033983209"/>
                    </a:ext>
                  </a:extLst>
                </a:gridCol>
              </a:tblGrid>
              <a:tr h="529356">
                <a:tc>
                  <a:txBody>
                    <a:bodyPr/>
                    <a:lstStyle/>
                    <a:p>
                      <a:pPr marL="0" marR="0" algn="ctr">
                        <a:lnSpc>
                          <a:spcPct val="150000"/>
                        </a:lnSpc>
                        <a:spcBef>
                          <a:spcPts val="0"/>
                        </a:spcBef>
                        <a:spcAft>
                          <a:spcPts val="0"/>
                        </a:spcAft>
                      </a:pPr>
                      <a:r>
                        <a:rPr lang="vi-VN" sz="2000" b="1">
                          <a:solidFill>
                            <a:schemeClr val="accent6"/>
                          </a:solidFill>
                          <a:effectLst/>
                        </a:rPr>
                        <a:t>A</a:t>
                      </a:r>
                      <a:endParaRPr lang="en-US" sz="2000" b="1">
                        <a:solidFill>
                          <a:schemeClr val="accent6"/>
                        </a:solidFill>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marL="0" marR="0" algn="ctr">
                        <a:lnSpc>
                          <a:spcPct val="150000"/>
                        </a:lnSpc>
                        <a:spcBef>
                          <a:spcPts val="0"/>
                        </a:spcBef>
                        <a:spcAft>
                          <a:spcPts val="0"/>
                        </a:spcAft>
                      </a:pPr>
                      <a:r>
                        <a:rPr lang="vi-VN" sz="2000" b="1">
                          <a:solidFill>
                            <a:schemeClr val="accent6"/>
                          </a:solidFill>
                          <a:effectLst/>
                        </a:rPr>
                        <a:t>B</a:t>
                      </a:r>
                      <a:endParaRPr lang="en-US" sz="2000" b="1">
                        <a:solidFill>
                          <a:schemeClr val="accent6"/>
                        </a:solidFill>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271510807"/>
                  </a:ext>
                </a:extLst>
              </a:tr>
              <a:tr h="1021197">
                <a:tc>
                  <a:txBody>
                    <a:bodyPr/>
                    <a:lstStyle/>
                    <a:p>
                      <a:pPr marL="0" marR="0" algn="ctr">
                        <a:lnSpc>
                          <a:spcPct val="150000"/>
                        </a:lnSpc>
                        <a:spcBef>
                          <a:spcPts val="0"/>
                        </a:spcBef>
                        <a:spcAft>
                          <a:spcPts val="0"/>
                        </a:spcAft>
                      </a:pPr>
                      <a:r>
                        <a:rPr lang="vi-VN" sz="2000">
                          <a:effectLst/>
                        </a:rPr>
                        <a:t>1) Bác sĩ</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r>
                        <a:rPr lang="vi-VN" sz="2000">
                          <a:effectLst/>
                        </a:rPr>
                        <a:t>a) Tạo bản vẽ 3D để khách hàng có thể hình dung rõ về căn nhà định xây dựng</a:t>
                      </a:r>
                      <a:r>
                        <a:rPr lang="en-US" sz="2000">
                          <a:effectLst/>
                        </a:rPr>
                        <a:t>.</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755028930"/>
                  </a:ext>
                </a:extLst>
              </a:tr>
              <a:tr h="1021197">
                <a:tc>
                  <a:txBody>
                    <a:bodyPr/>
                    <a:lstStyle/>
                    <a:p>
                      <a:pPr marL="0" marR="0" algn="ctr">
                        <a:lnSpc>
                          <a:spcPct val="150000"/>
                        </a:lnSpc>
                        <a:spcBef>
                          <a:spcPts val="0"/>
                        </a:spcBef>
                        <a:spcAft>
                          <a:spcPts val="0"/>
                        </a:spcAft>
                      </a:pPr>
                      <a:r>
                        <a:rPr lang="vi-VN" sz="2000">
                          <a:effectLst/>
                        </a:rPr>
                        <a:t>2) Giáo viên</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r>
                        <a:rPr lang="vi-VN" sz="2000">
                          <a:effectLst/>
                        </a:rPr>
                        <a:t>b) Nhận hình ảnh tức thì từ sân vận động được chụp bởi một đồng nghiệp khác để biên tập thành một bài báo.</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209720353"/>
                  </a:ext>
                </a:extLst>
              </a:tr>
              <a:tr h="529356">
                <a:tc>
                  <a:txBody>
                    <a:bodyPr/>
                    <a:lstStyle/>
                    <a:p>
                      <a:pPr marL="0" marR="0" algn="ctr">
                        <a:lnSpc>
                          <a:spcPct val="150000"/>
                        </a:lnSpc>
                        <a:spcBef>
                          <a:spcPts val="0"/>
                        </a:spcBef>
                        <a:spcAft>
                          <a:spcPts val="0"/>
                        </a:spcAft>
                      </a:pPr>
                      <a:r>
                        <a:rPr lang="vi-VN" sz="2000">
                          <a:effectLst/>
                        </a:rPr>
                        <a:t>3) Kiến trúc sư</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r>
                        <a:rPr lang="vi-VN" sz="2000">
                          <a:effectLst/>
                        </a:rPr>
                        <a:t>c) Tạo một báo cáo tài chính bằng phần mềm bảng tính</a:t>
                      </a:r>
                      <a:r>
                        <a:rPr lang="en-US" sz="2000">
                          <a:effectLst/>
                        </a:rPr>
                        <a:t>.</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2373500385"/>
                  </a:ext>
                </a:extLst>
              </a:tr>
              <a:tr h="1021197">
                <a:tc>
                  <a:txBody>
                    <a:bodyPr/>
                    <a:lstStyle/>
                    <a:p>
                      <a:pPr marL="0" marR="0" algn="ctr">
                        <a:lnSpc>
                          <a:spcPct val="150000"/>
                        </a:lnSpc>
                        <a:spcBef>
                          <a:spcPts val="0"/>
                        </a:spcBef>
                        <a:spcAft>
                          <a:spcPts val="0"/>
                        </a:spcAft>
                      </a:pPr>
                      <a:r>
                        <a:rPr lang="vi-VN" sz="2000">
                          <a:effectLst/>
                        </a:rPr>
                        <a:t>4) Kế toán</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r>
                        <a:rPr lang="vi-VN" sz="2000">
                          <a:effectLst/>
                        </a:rPr>
                        <a:t>d) Theo dõi sức khoẻ, quá trình điều trị của bệnh nhân qua hồ sơ sức khỏe điện tử.</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53584369"/>
                  </a:ext>
                </a:extLst>
              </a:tr>
              <a:tr h="1021197">
                <a:tc>
                  <a:txBody>
                    <a:bodyPr/>
                    <a:lstStyle/>
                    <a:p>
                      <a:pPr marL="0" marR="0" algn="ctr">
                        <a:lnSpc>
                          <a:spcPct val="150000"/>
                        </a:lnSpc>
                        <a:spcBef>
                          <a:spcPts val="0"/>
                        </a:spcBef>
                        <a:spcAft>
                          <a:spcPts val="0"/>
                        </a:spcAft>
                      </a:pPr>
                      <a:r>
                        <a:rPr lang="vi-VN" sz="2000">
                          <a:effectLst/>
                        </a:rPr>
                        <a:t>5) Nhà báo</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r>
                        <a:rPr lang="vi-VN" sz="2000">
                          <a:effectLst/>
                        </a:rPr>
                        <a:t>e) Tạo khoa học trực tuyến để học sinh có thể học bất cứ lúc nào, ở bất cứ đâu.</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360400565"/>
                  </a:ext>
                </a:extLst>
              </a:tr>
            </a:tbl>
          </a:graphicData>
        </a:graphic>
      </p:graphicFrame>
    </p:spTree>
    <p:extLst>
      <p:ext uri="{BB962C8B-B14F-4D97-AF65-F5344CB8AC3E}">
        <p14:creationId xmlns:p14="http://schemas.microsoft.com/office/powerpoint/2010/main" val="1276170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96270"/>
            <a:ext cx="2685143" cy="491319"/>
          </a:xfrm>
          <a:prstGeom prst="homePlate">
            <a:avLst>
              <a:gd name="adj" fmla="val 4052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Củng cố kiến thức</a:t>
            </a:r>
          </a:p>
        </p:txBody>
      </p:sp>
      <p:sp>
        <p:nvSpPr>
          <p:cNvPr id="12" name="Rounded Rectangle 11"/>
          <p:cNvSpPr/>
          <p:nvPr/>
        </p:nvSpPr>
        <p:spPr>
          <a:xfrm>
            <a:off x="631372" y="1156670"/>
            <a:ext cx="1165678" cy="491319"/>
          </a:xfrm>
          <a:prstGeom prst="roundRect">
            <a:avLst>
              <a:gd name="adj" fmla="val 30884"/>
            </a:avLst>
          </a:prstGeom>
          <a:solidFill>
            <a:srgbClr val="E81C3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a:solidFill>
                  <a:schemeClr val="accent6"/>
                </a:solidFill>
              </a:rPr>
              <a:t>Câu 2</a:t>
            </a:r>
          </a:p>
        </p:txBody>
      </p:sp>
      <p:sp>
        <p:nvSpPr>
          <p:cNvPr id="17" name="TextBox 9"/>
          <p:cNvSpPr txBox="1"/>
          <p:nvPr/>
        </p:nvSpPr>
        <p:spPr>
          <a:xfrm>
            <a:off x="631372" y="1723345"/>
            <a:ext cx="7883978" cy="958660"/>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a:latin typeface="+mn-lt"/>
                <a:cs typeface="Arial" panose="020B0604020202020204" pitchFamily="34" charset="0"/>
              </a:rPr>
              <a:t>Em hãy kể ra những ứng dụng tin học mà các thầy cô giáo đã sử dụng để giúp các em nâng cao hiệu quả của việc học tập.</a:t>
            </a: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2268"/>
          <a:stretch/>
        </p:blipFill>
        <p:spPr>
          <a:xfrm>
            <a:off x="2248013" y="2202674"/>
            <a:ext cx="4650695" cy="2597925"/>
          </a:xfrm>
          <a:prstGeom prst="rect">
            <a:avLst/>
          </a:prstGeom>
        </p:spPr>
      </p:pic>
    </p:spTree>
    <p:extLst>
      <p:ext uri="{BB962C8B-B14F-4D97-AF65-F5344CB8AC3E}">
        <p14:creationId xmlns:p14="http://schemas.microsoft.com/office/powerpoint/2010/main" val="8160562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5143500"/>
        </p:xfrm>
        <a:graphic>
          <a:graphicData uri="http://schemas.openxmlformats.org/drawingml/2006/table">
            <a:tbl>
              <a:tblPr>
                <a:tableStyleId>{0A9477DE-BA3D-4EE9-9DDC-F22C93018AA0}</a:tableStyleId>
              </a:tblPr>
              <a:tblGrid>
                <a:gridCol w="1872343">
                  <a:extLst>
                    <a:ext uri="{9D8B030D-6E8A-4147-A177-3AD203B41FA5}">
                      <a16:colId xmlns:a16="http://schemas.microsoft.com/office/drawing/2014/main" val="496997932"/>
                    </a:ext>
                  </a:extLst>
                </a:gridCol>
                <a:gridCol w="7271657">
                  <a:extLst>
                    <a:ext uri="{9D8B030D-6E8A-4147-A177-3AD203B41FA5}">
                      <a16:colId xmlns:a16="http://schemas.microsoft.com/office/drawing/2014/main" val="3033983209"/>
                    </a:ext>
                  </a:extLst>
                </a:gridCol>
              </a:tblGrid>
              <a:tr h="529356">
                <a:tc>
                  <a:txBody>
                    <a:bodyPr/>
                    <a:lstStyle/>
                    <a:p>
                      <a:pPr marL="0" marR="0" algn="ctr">
                        <a:lnSpc>
                          <a:spcPct val="150000"/>
                        </a:lnSpc>
                        <a:spcBef>
                          <a:spcPts val="0"/>
                        </a:spcBef>
                        <a:spcAft>
                          <a:spcPts val="0"/>
                        </a:spcAft>
                      </a:pPr>
                      <a:r>
                        <a:rPr lang="vi-VN" sz="2000" b="1">
                          <a:solidFill>
                            <a:schemeClr val="accent6"/>
                          </a:solidFill>
                          <a:effectLst/>
                        </a:rPr>
                        <a:t>A</a:t>
                      </a:r>
                      <a:endParaRPr lang="en-US" sz="2000" b="1">
                        <a:solidFill>
                          <a:schemeClr val="accent6"/>
                        </a:solidFill>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marL="0" marR="0" algn="ctr">
                        <a:lnSpc>
                          <a:spcPct val="150000"/>
                        </a:lnSpc>
                        <a:spcBef>
                          <a:spcPts val="0"/>
                        </a:spcBef>
                        <a:spcAft>
                          <a:spcPts val="0"/>
                        </a:spcAft>
                      </a:pPr>
                      <a:r>
                        <a:rPr lang="vi-VN" sz="2000" b="1">
                          <a:solidFill>
                            <a:schemeClr val="accent6"/>
                          </a:solidFill>
                          <a:effectLst/>
                        </a:rPr>
                        <a:t>B</a:t>
                      </a:r>
                      <a:endParaRPr lang="en-US" sz="2000" b="1">
                        <a:solidFill>
                          <a:schemeClr val="accent6"/>
                        </a:solidFill>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271510807"/>
                  </a:ext>
                </a:extLst>
              </a:tr>
              <a:tr h="1021197">
                <a:tc>
                  <a:txBody>
                    <a:bodyPr/>
                    <a:lstStyle/>
                    <a:p>
                      <a:pPr marL="0" marR="0" algn="ctr">
                        <a:lnSpc>
                          <a:spcPct val="150000"/>
                        </a:lnSpc>
                        <a:spcBef>
                          <a:spcPts val="0"/>
                        </a:spcBef>
                        <a:spcAft>
                          <a:spcPts val="0"/>
                        </a:spcAft>
                      </a:pPr>
                      <a:r>
                        <a:rPr lang="vi-VN" sz="2000">
                          <a:effectLst/>
                        </a:rPr>
                        <a:t>1) Bác sĩ</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r>
                        <a:rPr lang="vi-VN" sz="2000">
                          <a:effectLst/>
                        </a:rPr>
                        <a:t>a) Tạo bản vẽ 3D để khách hàng có thể hình dung rõ về căn nhà định xây dựng</a:t>
                      </a:r>
                      <a:r>
                        <a:rPr lang="en-US" sz="2000">
                          <a:effectLst/>
                        </a:rPr>
                        <a:t>.</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755028930"/>
                  </a:ext>
                </a:extLst>
              </a:tr>
              <a:tr h="1021197">
                <a:tc>
                  <a:txBody>
                    <a:bodyPr/>
                    <a:lstStyle/>
                    <a:p>
                      <a:pPr marL="0" marR="0" algn="ctr">
                        <a:lnSpc>
                          <a:spcPct val="150000"/>
                        </a:lnSpc>
                        <a:spcBef>
                          <a:spcPts val="0"/>
                        </a:spcBef>
                        <a:spcAft>
                          <a:spcPts val="0"/>
                        </a:spcAft>
                      </a:pPr>
                      <a:r>
                        <a:rPr lang="vi-VN" sz="2000">
                          <a:effectLst/>
                        </a:rPr>
                        <a:t>2) Giáo viên</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r>
                        <a:rPr lang="vi-VN" sz="2000">
                          <a:effectLst/>
                        </a:rPr>
                        <a:t>b) Nhận hình ảnh tức thì từ sân vận động được chụp bởi một đồng nghiệp khác để biên tập thành một bài báo.</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209720353"/>
                  </a:ext>
                </a:extLst>
              </a:tr>
              <a:tr h="529356">
                <a:tc>
                  <a:txBody>
                    <a:bodyPr/>
                    <a:lstStyle/>
                    <a:p>
                      <a:pPr marL="0" marR="0" algn="ctr">
                        <a:lnSpc>
                          <a:spcPct val="150000"/>
                        </a:lnSpc>
                        <a:spcBef>
                          <a:spcPts val="0"/>
                        </a:spcBef>
                        <a:spcAft>
                          <a:spcPts val="0"/>
                        </a:spcAft>
                      </a:pPr>
                      <a:r>
                        <a:rPr lang="vi-VN" sz="2000">
                          <a:effectLst/>
                        </a:rPr>
                        <a:t>3) Kiến trúc sư</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r>
                        <a:rPr lang="vi-VN" sz="2000">
                          <a:effectLst/>
                        </a:rPr>
                        <a:t>c) Tạo một báo cáo tài chính bằng phần mềm bảng tính</a:t>
                      </a:r>
                      <a:r>
                        <a:rPr lang="en-US" sz="2000">
                          <a:effectLst/>
                        </a:rPr>
                        <a:t>.</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2373500385"/>
                  </a:ext>
                </a:extLst>
              </a:tr>
              <a:tr h="1021197">
                <a:tc>
                  <a:txBody>
                    <a:bodyPr/>
                    <a:lstStyle/>
                    <a:p>
                      <a:pPr marL="0" marR="0" algn="ctr">
                        <a:lnSpc>
                          <a:spcPct val="150000"/>
                        </a:lnSpc>
                        <a:spcBef>
                          <a:spcPts val="0"/>
                        </a:spcBef>
                        <a:spcAft>
                          <a:spcPts val="0"/>
                        </a:spcAft>
                      </a:pPr>
                      <a:r>
                        <a:rPr lang="vi-VN" sz="2000">
                          <a:effectLst/>
                        </a:rPr>
                        <a:t>4) Kế toán</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r>
                        <a:rPr lang="vi-VN" sz="2000">
                          <a:effectLst/>
                        </a:rPr>
                        <a:t>d) Theo dõi sức khoẻ, quá trình điều trị của bệnh nhân qua hồ sơ sức khỏe điện tử.</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53584369"/>
                  </a:ext>
                </a:extLst>
              </a:tr>
              <a:tr h="1021197">
                <a:tc>
                  <a:txBody>
                    <a:bodyPr/>
                    <a:lstStyle/>
                    <a:p>
                      <a:pPr marL="0" marR="0" algn="ctr">
                        <a:lnSpc>
                          <a:spcPct val="150000"/>
                        </a:lnSpc>
                        <a:spcBef>
                          <a:spcPts val="0"/>
                        </a:spcBef>
                        <a:spcAft>
                          <a:spcPts val="0"/>
                        </a:spcAft>
                      </a:pPr>
                      <a:r>
                        <a:rPr lang="vi-VN" sz="2000">
                          <a:effectLst/>
                        </a:rPr>
                        <a:t>5) Nhà báo</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algn="ctr">
                        <a:lnSpc>
                          <a:spcPct val="150000"/>
                        </a:lnSpc>
                        <a:spcBef>
                          <a:spcPts val="0"/>
                        </a:spcBef>
                        <a:spcAft>
                          <a:spcPts val="0"/>
                        </a:spcAft>
                      </a:pPr>
                      <a:r>
                        <a:rPr lang="vi-VN" sz="2000">
                          <a:effectLst/>
                        </a:rPr>
                        <a:t>e) Tạo khoa học trực tuyến để học sinh có thể học bất cứ lúc nào, ở bất cứ đâu.</a:t>
                      </a:r>
                      <a:endParaRPr lang="en-US" sz="2000">
                        <a:effectLst/>
                        <a:latin typeface="Calibri" panose="020F0502020204030204" pitchFamily="34" charset="0"/>
                        <a:ea typeface="Calibri" panose="020F0502020204030204" pitchFamily="34" charset="0"/>
                      </a:endParaRPr>
                    </a:p>
                  </a:txBody>
                  <a:tcPr marL="17436" marR="17436" marT="17436" marB="174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360400565"/>
                  </a:ext>
                </a:extLst>
              </a:tr>
            </a:tbl>
          </a:graphicData>
        </a:graphic>
      </p:graphicFrame>
      <p:cxnSp>
        <p:nvCxnSpPr>
          <p:cNvPr id="4" name="Straight Connector 3"/>
          <p:cNvCxnSpPr/>
          <p:nvPr/>
        </p:nvCxnSpPr>
        <p:spPr>
          <a:xfrm>
            <a:off x="1536700" y="1054100"/>
            <a:ext cx="495300" cy="23876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36700" y="2247900"/>
            <a:ext cx="495300" cy="21590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536700" y="850900"/>
            <a:ext cx="647700" cy="20637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536700" y="2914650"/>
            <a:ext cx="787400" cy="7556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600200" y="1847850"/>
            <a:ext cx="584200" cy="283845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1336070" y="124341"/>
            <a:ext cx="3464530" cy="602218"/>
          </a:xfrm>
          <a:prstGeom prst="roundRect">
            <a:avLst>
              <a:gd name="adj" fmla="val 14003"/>
            </a:avLst>
          </a:prstGeom>
          <a:solidFill>
            <a:srgbClr val="FFBD53"/>
          </a:solidFill>
          <a:ln>
            <a:solidFill>
              <a:schemeClr val="tx1"/>
            </a:solidFill>
          </a:ln>
        </p:spPr>
        <p:txBody>
          <a:bodyPr wrap="square">
            <a:spAutoFit/>
          </a:bodyPr>
          <a:lstStyle/>
          <a:p>
            <a:pPr algn="ctr">
              <a:lnSpc>
                <a:spcPct val="150000"/>
              </a:lnSpc>
            </a:pPr>
            <a:r>
              <a:rPr lang="en-US" sz="2000">
                <a:ea typeface="Calibri" panose="020F0502020204030204" pitchFamily="34" charset="0"/>
                <a:cs typeface="Times New Roman" panose="02020603050405020304" pitchFamily="18" charset="0"/>
              </a:rPr>
              <a:t>1 - d; 2 - e; 3 - a; 4 - c; 5 - b</a:t>
            </a:r>
            <a:endParaRPr lang="vi-VN" sz="20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11458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96270"/>
            <a:ext cx="2685143" cy="491319"/>
          </a:xfrm>
          <a:prstGeom prst="homePlate">
            <a:avLst>
              <a:gd name="adj" fmla="val 4052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Củng cố kiến thức</a:t>
            </a:r>
          </a:p>
        </p:txBody>
      </p:sp>
      <p:sp>
        <p:nvSpPr>
          <p:cNvPr id="12" name="Rounded Rectangle 11"/>
          <p:cNvSpPr/>
          <p:nvPr/>
        </p:nvSpPr>
        <p:spPr>
          <a:xfrm>
            <a:off x="631372" y="1156670"/>
            <a:ext cx="1165678" cy="491319"/>
          </a:xfrm>
          <a:prstGeom prst="roundRect">
            <a:avLst>
              <a:gd name="adj" fmla="val 30884"/>
            </a:avLst>
          </a:prstGeom>
          <a:solidFill>
            <a:srgbClr val="E81C3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a:solidFill>
                  <a:schemeClr val="accent6"/>
                </a:solidFill>
              </a:rPr>
              <a:t>Câu 2</a:t>
            </a:r>
          </a:p>
        </p:txBody>
      </p:sp>
      <p:sp>
        <p:nvSpPr>
          <p:cNvPr id="17" name="TextBox 9"/>
          <p:cNvSpPr txBox="1"/>
          <p:nvPr/>
        </p:nvSpPr>
        <p:spPr>
          <a:xfrm>
            <a:off x="631372" y="1723345"/>
            <a:ext cx="7883978" cy="958660"/>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a:latin typeface="+mn-lt"/>
                <a:cs typeface="Arial" panose="020B0604020202020204" pitchFamily="34" charset="0"/>
              </a:rPr>
              <a:t>Bài giảng E-learning, bài trình chiếu, các phần mềm minh họa, học liệu dạng ảnh/video</a:t>
            </a:r>
            <a:r>
              <a:rPr lang="en-US" sz="2000">
                <a:latin typeface="+mn-lt"/>
                <a:cs typeface="Arial" panose="020B0604020202020204" pitchFamily="34" charset="0"/>
              </a:rPr>
              <a:t>,</a:t>
            </a:r>
            <a:r>
              <a:rPr lang="vi-VN" sz="2000">
                <a:latin typeface="+mn-lt"/>
                <a:cs typeface="Arial" panose="020B0604020202020204" pitchFamily="34" charset="0"/>
              </a:rPr>
              <a:t>…</a:t>
            </a:r>
          </a:p>
        </p:txBody>
      </p:sp>
      <p:pic>
        <p:nvPicPr>
          <p:cNvPr id="5122" name="Picture 2" descr="https://api-saas.edutek.io/uploads/14-10-2023/users-file/baigiangelearninglagi-1697305954038.jpg"/>
          <p:cNvPicPr>
            <a:picLocks noChangeAspect="1" noChangeArrowheads="1"/>
          </p:cNvPicPr>
          <p:nvPr/>
        </p:nvPicPr>
        <p:blipFill rotWithShape="1">
          <a:blip r:embed="rId2">
            <a:extLst>
              <a:ext uri="{28A0092B-C50C-407E-A947-70E740481C1C}">
                <a14:useLocalDpi xmlns:a14="http://schemas.microsoft.com/office/drawing/2010/main" val="0"/>
              </a:ext>
            </a:extLst>
          </a:blip>
          <a:srcRect l="6298"/>
          <a:stretch/>
        </p:blipFill>
        <p:spPr bwMode="auto">
          <a:xfrm>
            <a:off x="630885" y="2926080"/>
            <a:ext cx="2210382" cy="15743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5124" name="Picture 4" descr="https://www.lvchn.edu.vn/images/2020/03/22/kahoot-1200x675.jpeg"/>
          <p:cNvPicPr>
            <a:picLocks noChangeAspect="1" noChangeArrowheads="1"/>
          </p:cNvPicPr>
          <p:nvPr/>
        </p:nvPicPr>
        <p:blipFill rotWithShape="1">
          <a:blip r:embed="rId3">
            <a:extLst>
              <a:ext uri="{28A0092B-C50C-407E-A947-70E740481C1C}">
                <a14:useLocalDpi xmlns:a14="http://schemas.microsoft.com/office/drawing/2010/main" val="0"/>
              </a:ext>
            </a:extLst>
          </a:blip>
          <a:srcRect l="7111" t="4148" r="5711"/>
          <a:stretch/>
        </p:blipFill>
        <p:spPr bwMode="auto">
          <a:xfrm>
            <a:off x="3030797" y="2926080"/>
            <a:ext cx="2545544" cy="15743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5126" name="Picture 6" descr="https://cdn.mos.cms.futurecdn.net/KcS7Ci43YvT5CJE3xvRRB9-1200-80.jpg"/>
          <p:cNvPicPr>
            <a:picLocks noChangeAspect="1" noChangeArrowheads="1"/>
          </p:cNvPicPr>
          <p:nvPr/>
        </p:nvPicPr>
        <p:blipFill rotWithShape="1">
          <a:blip r:embed="rId4">
            <a:extLst>
              <a:ext uri="{28A0092B-C50C-407E-A947-70E740481C1C}">
                <a14:useLocalDpi xmlns:a14="http://schemas.microsoft.com/office/drawing/2010/main" val="0"/>
              </a:ext>
            </a:extLst>
          </a:blip>
          <a:srcRect r="1764"/>
          <a:stretch/>
        </p:blipFill>
        <p:spPr bwMode="auto">
          <a:xfrm>
            <a:off x="5765871" y="2926080"/>
            <a:ext cx="2749479" cy="15743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7880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randombar(horizontal)">
                                      <p:cBhvr>
                                        <p:cTn id="13" dur="500"/>
                                        <p:tgtEl>
                                          <p:spTgt spid="5122"/>
                                        </p:tgtEl>
                                      </p:cBhvr>
                                    </p:animEffect>
                                  </p:childTnLst>
                                </p:cTn>
                              </p:par>
                              <p:par>
                                <p:cTn id="14" presetID="14" presetClass="entr" presetSubtype="10"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randombar(horizontal)">
                                      <p:cBhvr>
                                        <p:cTn id="16" dur="500"/>
                                        <p:tgtEl>
                                          <p:spTgt spid="5124"/>
                                        </p:tgtEl>
                                      </p:cBhvr>
                                    </p:animEffect>
                                  </p:childTnLst>
                                </p:cTn>
                              </p:par>
                              <p:par>
                                <p:cTn id="17" presetID="14" presetClass="entr" presetSubtype="1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randombar(horizontal)">
                                      <p:cBhvr>
                                        <p:cTn id="19"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458;p45"/>
          <p:cNvSpPr txBox="1">
            <a:spLocks/>
          </p:cNvSpPr>
          <p:nvPr/>
        </p:nvSpPr>
        <p:spPr>
          <a:xfrm>
            <a:off x="0" y="1967119"/>
            <a:ext cx="9144000" cy="199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Poppins Black"/>
              <a:buNone/>
              <a:defRPr sz="33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Poppins Black"/>
              </a:defRPr>
            </a:lvl1pPr>
            <a:lvl2pPr marR="0" lvl="1"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2pPr>
            <a:lvl3pPr marR="0" lvl="2"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3pPr>
            <a:lvl4pPr marR="0" lvl="3"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4pPr>
            <a:lvl5pPr marR="0" lvl="4"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5pPr>
            <a:lvl6pPr marR="0" lvl="5"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6pPr>
            <a:lvl7pPr marR="0" lvl="6"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7pPr>
            <a:lvl8pPr marR="0" lvl="7"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8pPr>
            <a:lvl9pPr marR="0" lvl="8"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9pPr>
          </a:lstStyle>
          <a:p>
            <a:pPr>
              <a:lnSpc>
                <a:spcPct val="150000"/>
              </a:lnSpc>
              <a:buSzPts val="1100"/>
            </a:pPr>
            <a:r>
              <a:rPr lang="en-US" sz="3000" b="1">
                <a:solidFill>
                  <a:srgbClr val="002060"/>
                </a:solidFill>
                <a:latin typeface="+mj-lt"/>
              </a:rPr>
              <a:t>BÌNH ĐẲNG GIỚI TRONG SỬ DỤNG </a:t>
            </a:r>
          </a:p>
          <a:p>
            <a:pPr>
              <a:lnSpc>
                <a:spcPct val="150000"/>
              </a:lnSpc>
              <a:buSzPts val="1100"/>
            </a:pPr>
            <a:r>
              <a:rPr lang="en-US" sz="3000" b="1">
                <a:solidFill>
                  <a:srgbClr val="002060"/>
                </a:solidFill>
                <a:latin typeface="+mj-lt"/>
              </a:rPr>
              <a:t>MÁY TÍNH VÀ ỨNG DỤNG TIN HỌC</a:t>
            </a:r>
          </a:p>
        </p:txBody>
      </p:sp>
      <p:pic>
        <p:nvPicPr>
          <p:cNvPr id="16" name="Picture 26" descr="https://encrypted-tbn0.gstatic.com/images?q=tbn:ANd9GcT_WYytvkInSIBE4eEADtZDl3fn7KMUYPwm16fx6kplq5-eL4lwBjNIAbNlLYzdeaqDMOg&amp;usqp=CAU"/>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729" y="259221"/>
            <a:ext cx="998016" cy="83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300" y="3779688"/>
            <a:ext cx="1917700" cy="1265994"/>
          </a:xfrm>
          <a:prstGeom prst="rect">
            <a:avLst/>
          </a:prstGeom>
        </p:spPr>
      </p:pic>
      <p:sp>
        <p:nvSpPr>
          <p:cNvPr id="20" name="Google Shape;916;p69"/>
          <p:cNvSpPr/>
          <p:nvPr/>
        </p:nvSpPr>
        <p:spPr>
          <a:xfrm>
            <a:off x="4100854" y="1202628"/>
            <a:ext cx="942291" cy="94229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A7D2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500" b="1">
                <a:solidFill>
                  <a:schemeClr val="dk1"/>
                </a:solidFill>
                <a:latin typeface="Arial" panose="020B0604020202020204" pitchFamily="34" charset="0"/>
                <a:ea typeface="Pangolin"/>
                <a:cs typeface="Arial" panose="020B0604020202020204" pitchFamily="34" charset="0"/>
                <a:sym typeface="Pangolin"/>
              </a:rPr>
              <a:t>02</a:t>
            </a:r>
            <a:endParaRPr sz="3500" b="1">
              <a:solidFill>
                <a:schemeClr val="dk1"/>
              </a:solidFill>
              <a:latin typeface="Arial" panose="020B0604020202020204" pitchFamily="34" charset="0"/>
              <a:ea typeface="Pangolin"/>
              <a:cs typeface="Arial" panose="020B0604020202020204" pitchFamily="34" charset="0"/>
              <a:sym typeface="Pangolin"/>
            </a:endParaRPr>
          </a:p>
        </p:txBody>
      </p:sp>
    </p:spTree>
    <p:extLst>
      <p:ext uri="{BB962C8B-B14F-4D97-AF65-F5344CB8AC3E}">
        <p14:creationId xmlns:p14="http://schemas.microsoft.com/office/powerpoint/2010/main" val="3814023109"/>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96270"/>
            <a:ext cx="2394857" cy="491319"/>
          </a:xfrm>
          <a:prstGeom prst="homePlate">
            <a:avLst>
              <a:gd name="adj" fmla="val 4052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Thảo luận nhóm</a:t>
            </a:r>
          </a:p>
        </p:txBody>
      </p:sp>
      <p:grpSp>
        <p:nvGrpSpPr>
          <p:cNvPr id="3" name="Group 2"/>
          <p:cNvGrpSpPr/>
          <p:nvPr/>
        </p:nvGrpSpPr>
        <p:grpSpPr>
          <a:xfrm>
            <a:off x="604550" y="1108076"/>
            <a:ext cx="5796250" cy="2989632"/>
            <a:chOff x="604550" y="1108076"/>
            <a:chExt cx="5796250" cy="2989632"/>
          </a:xfrm>
        </p:grpSpPr>
        <p:sp>
          <p:nvSpPr>
            <p:cNvPr id="4" name="TextBox 11"/>
            <p:cNvSpPr txBox="1"/>
            <p:nvPr/>
          </p:nvSpPr>
          <p:spPr>
            <a:xfrm>
              <a:off x="604550" y="1441662"/>
              <a:ext cx="5796250" cy="2656046"/>
            </a:xfrm>
            <a:prstGeom prst="roundRect">
              <a:avLst/>
            </a:prstGeom>
            <a:solidFill>
              <a:schemeClr val="bg2">
                <a:lumMod val="20000"/>
                <a:lumOff val="80000"/>
              </a:schemeClr>
            </a:solidFill>
            <a:ln w="19050">
              <a:solidFill>
                <a:schemeClr val="bg1">
                  <a:lumMod val="75000"/>
                </a:schemeClr>
              </a:solidFill>
              <a:prstDash val="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a:latin typeface="Arial" panose="020B0604020202020204" pitchFamily="34" charset="0"/>
                  <a:cs typeface="Arial" panose="020B0604020202020204" pitchFamily="34" charset="0"/>
                </a:rPr>
                <a:t>1. Nếu có bạn nào đó nói với em “Nghề nghiệp trong lĩnh vực tin học chỉ nên dành cho nam giới”, em sẽ trả lời thế nào? Tại sao?</a:t>
              </a:r>
            </a:p>
            <a:p>
              <a:pPr algn="just">
                <a:lnSpc>
                  <a:spcPct val="150000"/>
                </a:lnSpc>
              </a:pPr>
              <a:r>
                <a:rPr lang="vi-VN" sz="2000">
                  <a:latin typeface="Arial" panose="020B0604020202020204" pitchFamily="34" charset="0"/>
                  <a:cs typeface="Arial" panose="020B0604020202020204" pitchFamily="34" charset="0"/>
                </a:rPr>
                <a:t>2. Em biết những ngành nghề nào thuộc lĩnh vực tin học đang có nhiều phụ nữ làm việc?</a:t>
              </a:r>
            </a:p>
          </p:txBody>
        </p:sp>
        <p:pic>
          <p:nvPicPr>
            <p:cNvPr id="9" name="Picture 8"/>
            <p:cNvPicPr>
              <a:picLocks noChangeAspect="1"/>
            </p:cNvPicPr>
            <p:nvPr/>
          </p:nvPicPr>
          <p:blipFill>
            <a:blip r:embed="rId2"/>
            <a:stretch>
              <a:fillRect/>
            </a:stretch>
          </p:blipFill>
          <p:spPr>
            <a:xfrm>
              <a:off x="2990208" y="1108076"/>
              <a:ext cx="1018948" cy="552922"/>
            </a:xfrm>
            <a:prstGeom prst="rect">
              <a:avLst/>
            </a:prstGeom>
          </p:spPr>
        </p:pic>
      </p:gr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85204" y="904346"/>
            <a:ext cx="3158796" cy="3401314"/>
          </a:xfrm>
          <a:prstGeom prst="rect">
            <a:avLst/>
          </a:prstGeom>
        </p:spPr>
      </p:pic>
    </p:spTree>
    <p:extLst>
      <p:ext uri="{BB962C8B-B14F-4D97-AF65-F5344CB8AC3E}">
        <p14:creationId xmlns:p14="http://schemas.microsoft.com/office/powerpoint/2010/main" val="20674336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5"/>
          <p:cNvSpPr txBox="1">
            <a:spLocks/>
          </p:cNvSpPr>
          <p:nvPr/>
        </p:nvSpPr>
        <p:spPr>
          <a:xfrm>
            <a:off x="0" y="400051"/>
            <a:ext cx="9144000" cy="617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3000" b="1">
                <a:latin typeface="+mj-lt"/>
              </a:rPr>
              <a:t>KHỞI ĐỘNG</a:t>
            </a:r>
          </a:p>
        </p:txBody>
      </p:sp>
      <p:sp>
        <p:nvSpPr>
          <p:cNvPr id="6" name="TextBox 9"/>
          <p:cNvSpPr txBox="1"/>
          <p:nvPr/>
        </p:nvSpPr>
        <p:spPr>
          <a:xfrm>
            <a:off x="570260" y="1105208"/>
            <a:ext cx="7984427" cy="147732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a:latin typeface="Arial" panose="020B0604020202020204" pitchFamily="34" charset="0"/>
                <a:cs typeface="Arial" panose="020B0604020202020204" pitchFamily="34" charset="0"/>
              </a:rPr>
              <a:t>	Đọc hội thoại của An, Minh, Khoa trong phần Khởi động SGK tr. 91 và cho biết ý kiến của em: </a:t>
            </a:r>
            <a:r>
              <a:rPr lang="vi-VN" sz="2000">
                <a:latin typeface="Arial" panose="020B0604020202020204" pitchFamily="34" charset="0"/>
                <a:cs typeface="Arial" panose="020B0604020202020204" pitchFamily="34" charset="0"/>
              </a:rPr>
              <a:t>Những nghề nghiệp mà ứng dụng tin học giúp tăng hiệu quả công việc rõ ràng nhất.</a:t>
            </a:r>
          </a:p>
        </p:txBody>
      </p:sp>
      <p:pic>
        <p:nvPicPr>
          <p:cNvPr id="7" name="Picture 6"/>
          <p:cNvPicPr>
            <a:picLocks noChangeAspect="1"/>
          </p:cNvPicPr>
          <p:nvPr/>
        </p:nvPicPr>
        <p:blipFill>
          <a:blip r:embed="rId2"/>
          <a:stretch>
            <a:fillRect/>
          </a:stretch>
        </p:blipFill>
        <p:spPr>
          <a:xfrm>
            <a:off x="684448" y="1175592"/>
            <a:ext cx="756157" cy="410321"/>
          </a:xfrm>
          <a:prstGeom prst="rect">
            <a:avLst/>
          </a:prstGeom>
        </p:spPr>
      </p:pic>
      <p:pic>
        <p:nvPicPr>
          <p:cNvPr id="8" name="image181.png"/>
          <p:cNvPicPr/>
          <p:nvPr/>
        </p:nvPicPr>
        <p:blipFill>
          <a:blip r:embed="rId3"/>
          <a:srcRect/>
          <a:stretch>
            <a:fillRect/>
          </a:stretch>
        </p:blipFill>
        <p:spPr>
          <a:xfrm>
            <a:off x="684448" y="2670473"/>
            <a:ext cx="2298676" cy="1532264"/>
          </a:xfrm>
          <a:prstGeom prst="rect">
            <a:avLst/>
          </a:prstGeom>
          <a:ln/>
        </p:spPr>
      </p:pic>
      <p:pic>
        <p:nvPicPr>
          <p:cNvPr id="9" name="image187.png"/>
          <p:cNvPicPr/>
          <p:nvPr/>
        </p:nvPicPr>
        <p:blipFill>
          <a:blip r:embed="rId4"/>
          <a:srcRect/>
          <a:stretch>
            <a:fillRect/>
          </a:stretch>
        </p:blipFill>
        <p:spPr>
          <a:xfrm>
            <a:off x="3242426" y="2670473"/>
            <a:ext cx="2384603" cy="1532264"/>
          </a:xfrm>
          <a:prstGeom prst="rect">
            <a:avLst/>
          </a:prstGeom>
          <a:ln/>
        </p:spPr>
      </p:pic>
      <p:pic>
        <p:nvPicPr>
          <p:cNvPr id="10" name="image100.png"/>
          <p:cNvPicPr/>
          <p:nvPr/>
        </p:nvPicPr>
        <p:blipFill>
          <a:blip r:embed="rId5"/>
          <a:srcRect/>
          <a:stretch>
            <a:fillRect/>
          </a:stretch>
        </p:blipFill>
        <p:spPr>
          <a:xfrm>
            <a:off x="5886331" y="2670473"/>
            <a:ext cx="2522885" cy="1532264"/>
          </a:xfrm>
          <a:prstGeom prst="rect">
            <a:avLst/>
          </a:prstGeom>
          <a:ln/>
        </p:spPr>
      </p:pic>
      <p:sp>
        <p:nvSpPr>
          <p:cNvPr id="11" name="TextBox 9"/>
          <p:cNvSpPr txBox="1"/>
          <p:nvPr/>
        </p:nvSpPr>
        <p:spPr>
          <a:xfrm>
            <a:off x="1195753" y="4202737"/>
            <a:ext cx="1278015" cy="456535"/>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i="1">
                <a:latin typeface="Arial" panose="020B0604020202020204" pitchFamily="34" charset="0"/>
                <a:cs typeface="Arial" panose="020B0604020202020204" pitchFamily="34" charset="0"/>
              </a:rPr>
              <a:t>Kế toán</a:t>
            </a:r>
            <a:endParaRPr lang="vi-VN" sz="1800" i="1">
              <a:latin typeface="Arial" panose="020B0604020202020204" pitchFamily="34" charset="0"/>
              <a:cs typeface="Arial" panose="020B0604020202020204" pitchFamily="34" charset="0"/>
            </a:endParaRPr>
          </a:p>
        </p:txBody>
      </p:sp>
      <p:sp>
        <p:nvSpPr>
          <p:cNvPr id="12" name="TextBox 9"/>
          <p:cNvSpPr txBox="1"/>
          <p:nvPr/>
        </p:nvSpPr>
        <p:spPr>
          <a:xfrm>
            <a:off x="3923465" y="4202737"/>
            <a:ext cx="1278015" cy="456535"/>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i="1">
                <a:latin typeface="Arial" panose="020B0604020202020204" pitchFamily="34" charset="0"/>
                <a:cs typeface="Arial" panose="020B0604020202020204" pitchFamily="34" charset="0"/>
              </a:rPr>
              <a:t>Giáo viên</a:t>
            </a:r>
            <a:endParaRPr lang="vi-VN" sz="1800" i="1">
              <a:latin typeface="Arial" panose="020B0604020202020204" pitchFamily="34" charset="0"/>
              <a:cs typeface="Arial" panose="020B0604020202020204" pitchFamily="34" charset="0"/>
            </a:endParaRPr>
          </a:p>
        </p:txBody>
      </p:sp>
      <p:sp>
        <p:nvSpPr>
          <p:cNvPr id="13" name="TextBox 9"/>
          <p:cNvSpPr txBox="1"/>
          <p:nvPr/>
        </p:nvSpPr>
        <p:spPr>
          <a:xfrm>
            <a:off x="5757062" y="4202737"/>
            <a:ext cx="2781421" cy="456535"/>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i="1">
                <a:latin typeface="Arial" panose="020B0604020202020204" pitchFamily="34" charset="0"/>
                <a:cs typeface="Arial" panose="020B0604020202020204" pitchFamily="34" charset="0"/>
              </a:rPr>
              <a:t>Thiết kế đồ họa máy tính</a:t>
            </a:r>
            <a:endParaRPr lang="vi-VN" sz="18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242224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96270"/>
            <a:ext cx="2394857" cy="491319"/>
          </a:xfrm>
          <a:prstGeom prst="homePlate">
            <a:avLst>
              <a:gd name="adj" fmla="val 4052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Thảo luận nhóm</a:t>
            </a:r>
          </a:p>
        </p:txBody>
      </p:sp>
      <p:sp>
        <p:nvSpPr>
          <p:cNvPr id="6" name="TextBox 9"/>
          <p:cNvSpPr txBox="1"/>
          <p:nvPr/>
        </p:nvSpPr>
        <p:spPr>
          <a:xfrm>
            <a:off x="504444" y="987589"/>
            <a:ext cx="8139683" cy="1938992"/>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a:latin typeface="+mn-lt"/>
                <a:cs typeface="Arial" panose="020B0604020202020204" pitchFamily="34" charset="0"/>
              </a:rPr>
              <a:t>1. Tin học đang thúc đẩy sự phát triển của mọi ngành nghề, phụ nữ đủ sức khỏe, trí tuệ, phẩm chất vẫn phù hợp trong những lĩnh vực này.</a:t>
            </a:r>
          </a:p>
          <a:p>
            <a:pPr algn="just">
              <a:lnSpc>
                <a:spcPct val="150000"/>
              </a:lnSpc>
            </a:pPr>
            <a:r>
              <a:rPr lang="vi-VN" sz="2000">
                <a:latin typeface="+mn-lt"/>
                <a:cs typeface="Arial" panose="020B0604020202020204" pitchFamily="34" charset="0"/>
              </a:rPr>
              <a:t>2. </a:t>
            </a:r>
            <a:r>
              <a:rPr lang="en-US" sz="2000">
                <a:latin typeface="+mn-lt"/>
                <a:cs typeface="Arial" panose="020B0604020202020204" pitchFamily="34" charset="0"/>
              </a:rPr>
              <a:t>Một số</a:t>
            </a:r>
            <a:r>
              <a:rPr lang="vi-VN" sz="2000">
                <a:latin typeface="+mn-lt"/>
                <a:cs typeface="Arial" panose="020B0604020202020204" pitchFamily="34" charset="0"/>
              </a:rPr>
              <a:t> ngành nghề thuộc lĩnh vực tin học đang có nhiều phụ nữ làm việc: DigiGirlZ, Ngành Trí tuệ nhân tạo (AI), Công nghệ thông tin</a:t>
            </a:r>
            <a:r>
              <a:rPr lang="en-US" sz="2000">
                <a:latin typeface="+mn-lt"/>
                <a:cs typeface="Arial" panose="020B0604020202020204" pitchFamily="34" charset="0"/>
              </a:rPr>
              <a:t>,…</a:t>
            </a:r>
            <a:endParaRPr lang="vi-VN" sz="2000">
              <a:latin typeface="+mn-lt"/>
              <a:cs typeface="Arial" panose="020B0604020202020204" pitchFamily="34" charset="0"/>
            </a:endParaRPr>
          </a:p>
        </p:txBody>
      </p:sp>
      <p:grpSp>
        <p:nvGrpSpPr>
          <p:cNvPr id="7" name="Group 6"/>
          <p:cNvGrpSpPr/>
          <p:nvPr/>
        </p:nvGrpSpPr>
        <p:grpSpPr>
          <a:xfrm>
            <a:off x="2992727" y="524743"/>
            <a:ext cx="3163116" cy="500322"/>
            <a:chOff x="316479" y="403580"/>
            <a:chExt cx="3163116" cy="500322"/>
          </a:xfrm>
        </p:grpSpPr>
        <p:sp>
          <p:nvSpPr>
            <p:cNvPr id="8" name="TextBox 7">
              <a:extLst>
                <a:ext uri="{FF2B5EF4-FFF2-40B4-BE49-F238E27FC236}">
                  <a16:creationId xmlns:a16="http://schemas.microsoft.com/office/drawing/2014/main" id="{126B4565-CBF5-CE30-D63A-8DCCD48ED114}"/>
                </a:ext>
              </a:extLst>
            </p:cNvPr>
            <p:cNvSpPr txBox="1"/>
            <p:nvPr/>
          </p:nvSpPr>
          <p:spPr>
            <a:xfrm>
              <a:off x="839636" y="407110"/>
              <a:ext cx="2639959" cy="400110"/>
            </a:xfrm>
            <a:prstGeom prst="rect">
              <a:avLst/>
            </a:prstGeom>
            <a:noFill/>
          </p:spPr>
          <p:txBody>
            <a:bodyPr wrap="square">
              <a:spAutoFit/>
            </a:bodyPr>
            <a:lstStyle/>
            <a:p>
              <a:r>
                <a:rPr lang="en-US" sz="2000" b="1" u="sng">
                  <a:solidFill>
                    <a:srgbClr val="C00000"/>
                  </a:solidFill>
                </a:rPr>
                <a:t>Hướng dẫn trả lời:</a:t>
              </a:r>
            </a:p>
          </p:txBody>
        </p:sp>
        <p:pic>
          <p:nvPicPr>
            <p:cNvPr id="11" name="Picture 10" descr="Clip Art Take Note - Note Taking Png, Transparent Png , Transparent Png  Image - PNGitem"/>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16479" y="403580"/>
              <a:ext cx="576414" cy="50032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42" name="Picture 2" descr="http://tuyensinh.tdc.edu.vn/uploads/news/gioithieukhoa/cntt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699" y="2985787"/>
            <a:ext cx="2460287" cy="164019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0244" name="Picture 4" descr="https://media.thanhnienviet.vn/uploads/2019_04/dav-6805-15562500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801" y="2985787"/>
            <a:ext cx="2707851" cy="16382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1141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44"/>
                                        </p:tgtEl>
                                        <p:attrNameLst>
                                          <p:attrName>style.visibility</p:attrName>
                                        </p:attrNameLst>
                                      </p:cBhvr>
                                      <p:to>
                                        <p:strVal val="visible"/>
                                      </p:to>
                                    </p:set>
                                    <p:anim calcmode="lin" valueType="num">
                                      <p:cBhvr>
                                        <p:cTn id="11" dur="500" fill="hold"/>
                                        <p:tgtEl>
                                          <p:spTgt spid="10244"/>
                                        </p:tgtEl>
                                        <p:attrNameLst>
                                          <p:attrName>ppt_w</p:attrName>
                                        </p:attrNameLst>
                                      </p:cBhvr>
                                      <p:tavLst>
                                        <p:tav tm="0">
                                          <p:val>
                                            <p:fltVal val="0"/>
                                          </p:val>
                                        </p:tav>
                                        <p:tav tm="100000">
                                          <p:val>
                                            <p:strVal val="#ppt_w"/>
                                          </p:val>
                                        </p:tav>
                                      </p:tavLst>
                                    </p:anim>
                                    <p:anim calcmode="lin" valueType="num">
                                      <p:cBhvr>
                                        <p:cTn id="12" dur="500" fill="hold"/>
                                        <p:tgtEl>
                                          <p:spTgt spid="10244"/>
                                        </p:tgtEl>
                                        <p:attrNameLst>
                                          <p:attrName>ppt_h</p:attrName>
                                        </p:attrNameLst>
                                      </p:cBhvr>
                                      <p:tavLst>
                                        <p:tav tm="0">
                                          <p:val>
                                            <p:fltVal val="0"/>
                                          </p:val>
                                        </p:tav>
                                        <p:tav tm="100000">
                                          <p:val>
                                            <p:strVal val="#ppt_h"/>
                                          </p:val>
                                        </p:tav>
                                      </p:tavLst>
                                    </p:anim>
                                    <p:animEffect transition="in" filter="fade">
                                      <p:cBhvr>
                                        <p:cTn id="13" dur="500"/>
                                        <p:tgtEl>
                                          <p:spTgt spid="10244"/>
                                        </p:tgtEl>
                                      </p:cBhvr>
                                    </p:animEffect>
                                  </p:childTnLst>
                                </p:cTn>
                              </p:par>
                              <p:par>
                                <p:cTn id="14" presetID="53" presetClass="entr" presetSubtype="16" fill="hold" nodeType="withEffect">
                                  <p:stCondLst>
                                    <p:cond delay="0"/>
                                  </p:stCondLst>
                                  <p:childTnLst>
                                    <p:set>
                                      <p:cBhvr>
                                        <p:cTn id="15" dur="1" fill="hold">
                                          <p:stCondLst>
                                            <p:cond delay="0"/>
                                          </p:stCondLst>
                                        </p:cTn>
                                        <p:tgtEl>
                                          <p:spTgt spid="10242"/>
                                        </p:tgtEl>
                                        <p:attrNameLst>
                                          <p:attrName>style.visibility</p:attrName>
                                        </p:attrNameLst>
                                      </p:cBhvr>
                                      <p:to>
                                        <p:strVal val="visible"/>
                                      </p:to>
                                    </p:set>
                                    <p:anim calcmode="lin" valueType="num">
                                      <p:cBhvr>
                                        <p:cTn id="16" dur="500" fill="hold"/>
                                        <p:tgtEl>
                                          <p:spTgt spid="10242"/>
                                        </p:tgtEl>
                                        <p:attrNameLst>
                                          <p:attrName>ppt_w</p:attrName>
                                        </p:attrNameLst>
                                      </p:cBhvr>
                                      <p:tavLst>
                                        <p:tav tm="0">
                                          <p:val>
                                            <p:fltVal val="0"/>
                                          </p:val>
                                        </p:tav>
                                        <p:tav tm="100000">
                                          <p:val>
                                            <p:strVal val="#ppt_w"/>
                                          </p:val>
                                        </p:tav>
                                      </p:tavLst>
                                    </p:anim>
                                    <p:anim calcmode="lin" valueType="num">
                                      <p:cBhvr>
                                        <p:cTn id="17" dur="500" fill="hold"/>
                                        <p:tgtEl>
                                          <p:spTgt spid="10242"/>
                                        </p:tgtEl>
                                        <p:attrNameLst>
                                          <p:attrName>ppt_h</p:attrName>
                                        </p:attrNameLst>
                                      </p:cBhvr>
                                      <p:tavLst>
                                        <p:tav tm="0">
                                          <p:val>
                                            <p:fltVal val="0"/>
                                          </p:val>
                                        </p:tav>
                                        <p:tav tm="100000">
                                          <p:val>
                                            <p:strVal val="#ppt_h"/>
                                          </p:val>
                                        </p:tav>
                                      </p:tavLst>
                                    </p:anim>
                                    <p:animEffect transition="in" filter="fade">
                                      <p:cBhvr>
                                        <p:cTn id="18"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96270"/>
            <a:ext cx="3334871" cy="491319"/>
          </a:xfrm>
          <a:prstGeom prst="homePlate">
            <a:avLst>
              <a:gd name="adj" fmla="val 4052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Khai thác thông tin SGK</a:t>
            </a:r>
          </a:p>
        </p:txBody>
      </p:sp>
      <p:sp>
        <p:nvSpPr>
          <p:cNvPr id="8" name="TextBox 9"/>
          <p:cNvSpPr txBox="1"/>
          <p:nvPr/>
        </p:nvSpPr>
        <p:spPr>
          <a:xfrm>
            <a:off x="853440" y="1158623"/>
            <a:ext cx="7405189" cy="147732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a:latin typeface="+mn-lt"/>
                <a:cs typeface="Arial" panose="020B0604020202020204" pitchFamily="34" charset="0"/>
              </a:rPr>
              <a:t>Nghề nghiệp trong lĩnh vực tin học cũng như cơ hội ứng dụng tin học để nâng cao hiệu quả công việc của các nghề nghiệp khác, là bình đẳng cho tất cả mọi người.</a:t>
            </a:r>
          </a:p>
        </p:txBody>
      </p:sp>
      <p:pic>
        <p:nvPicPr>
          <p:cNvPr id="11266" name="Picture 2" descr="70+ High School Girls Discussing In Computer Lab Stock Photos, Pictures &amp;  Royalty-Free Images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033" y="2806985"/>
            <a:ext cx="2365830" cy="157722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1268" name="Picture 4" descr="Trí tuệ nhân tạo có đe dọa sự nghiệp của người trẻ?"/>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94" y="2806985"/>
            <a:ext cx="2801203" cy="157567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1270" name="Picture 6" descr="Một nhóm dự thi về phát triển công nghệ trí tuệ nhân tạo tại cuộc thi Quy Nhơn AI Hackathon 2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248" y="2806985"/>
            <a:ext cx="2142234" cy="157722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3308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1268"/>
                                        </p:tgtEl>
                                        <p:attrNameLst>
                                          <p:attrName>style.visibility</p:attrName>
                                        </p:attrNameLst>
                                      </p:cBhvr>
                                      <p:to>
                                        <p:strVal val="visible"/>
                                      </p:to>
                                    </p:set>
                                    <p:anim calcmode="lin" valueType="num">
                                      <p:cBhvr>
                                        <p:cTn id="12" dur="500" fill="hold"/>
                                        <p:tgtEl>
                                          <p:spTgt spid="11268"/>
                                        </p:tgtEl>
                                        <p:attrNameLst>
                                          <p:attrName>ppt_w</p:attrName>
                                        </p:attrNameLst>
                                      </p:cBhvr>
                                      <p:tavLst>
                                        <p:tav tm="0">
                                          <p:val>
                                            <p:fltVal val="0"/>
                                          </p:val>
                                        </p:tav>
                                        <p:tav tm="100000">
                                          <p:val>
                                            <p:strVal val="#ppt_w"/>
                                          </p:val>
                                        </p:tav>
                                      </p:tavLst>
                                    </p:anim>
                                    <p:anim calcmode="lin" valueType="num">
                                      <p:cBhvr>
                                        <p:cTn id="13" dur="500" fill="hold"/>
                                        <p:tgtEl>
                                          <p:spTgt spid="11268"/>
                                        </p:tgtEl>
                                        <p:attrNameLst>
                                          <p:attrName>ppt_h</p:attrName>
                                        </p:attrNameLst>
                                      </p:cBhvr>
                                      <p:tavLst>
                                        <p:tav tm="0">
                                          <p:val>
                                            <p:fltVal val="0"/>
                                          </p:val>
                                        </p:tav>
                                        <p:tav tm="100000">
                                          <p:val>
                                            <p:strVal val="#ppt_h"/>
                                          </p:val>
                                        </p:tav>
                                      </p:tavLst>
                                    </p:anim>
                                    <p:animEffect transition="in" filter="fade">
                                      <p:cBhvr>
                                        <p:cTn id="14" dur="500"/>
                                        <p:tgtEl>
                                          <p:spTgt spid="11268"/>
                                        </p:tgtEl>
                                      </p:cBhvr>
                                    </p:animEffect>
                                  </p:childTnLst>
                                </p:cTn>
                              </p:par>
                              <p:par>
                                <p:cTn id="15" presetID="53" presetClass="entr" presetSubtype="16" fill="hold" nodeType="withEffect">
                                  <p:stCondLst>
                                    <p:cond delay="0"/>
                                  </p:stCondLst>
                                  <p:childTnLst>
                                    <p:set>
                                      <p:cBhvr>
                                        <p:cTn id="16" dur="1" fill="hold">
                                          <p:stCondLst>
                                            <p:cond delay="0"/>
                                          </p:stCondLst>
                                        </p:cTn>
                                        <p:tgtEl>
                                          <p:spTgt spid="11270"/>
                                        </p:tgtEl>
                                        <p:attrNameLst>
                                          <p:attrName>style.visibility</p:attrName>
                                        </p:attrNameLst>
                                      </p:cBhvr>
                                      <p:to>
                                        <p:strVal val="visible"/>
                                      </p:to>
                                    </p:set>
                                    <p:anim calcmode="lin" valueType="num">
                                      <p:cBhvr>
                                        <p:cTn id="17" dur="500" fill="hold"/>
                                        <p:tgtEl>
                                          <p:spTgt spid="11270"/>
                                        </p:tgtEl>
                                        <p:attrNameLst>
                                          <p:attrName>ppt_w</p:attrName>
                                        </p:attrNameLst>
                                      </p:cBhvr>
                                      <p:tavLst>
                                        <p:tav tm="0">
                                          <p:val>
                                            <p:fltVal val="0"/>
                                          </p:val>
                                        </p:tav>
                                        <p:tav tm="100000">
                                          <p:val>
                                            <p:strVal val="#ppt_w"/>
                                          </p:val>
                                        </p:tav>
                                      </p:tavLst>
                                    </p:anim>
                                    <p:anim calcmode="lin" valueType="num">
                                      <p:cBhvr>
                                        <p:cTn id="18" dur="500" fill="hold"/>
                                        <p:tgtEl>
                                          <p:spTgt spid="11270"/>
                                        </p:tgtEl>
                                        <p:attrNameLst>
                                          <p:attrName>ppt_h</p:attrName>
                                        </p:attrNameLst>
                                      </p:cBhvr>
                                      <p:tavLst>
                                        <p:tav tm="0">
                                          <p:val>
                                            <p:fltVal val="0"/>
                                          </p:val>
                                        </p:tav>
                                        <p:tav tm="100000">
                                          <p:val>
                                            <p:strVal val="#ppt_h"/>
                                          </p:val>
                                        </p:tav>
                                      </p:tavLst>
                                    </p:anim>
                                    <p:animEffect transition="in" filter="fade">
                                      <p:cBhvr>
                                        <p:cTn id="19" dur="500"/>
                                        <p:tgtEl>
                                          <p:spTgt spid="11270"/>
                                        </p:tgtEl>
                                      </p:cBhvr>
                                    </p:animEffect>
                                  </p:childTnLst>
                                </p:cTn>
                              </p:par>
                              <p:par>
                                <p:cTn id="20" presetID="53" presetClass="entr" presetSubtype="16" fill="hold" nodeType="withEffect">
                                  <p:stCondLst>
                                    <p:cond delay="0"/>
                                  </p:stCondLst>
                                  <p:childTnLst>
                                    <p:set>
                                      <p:cBhvr>
                                        <p:cTn id="21" dur="1" fill="hold">
                                          <p:stCondLst>
                                            <p:cond delay="0"/>
                                          </p:stCondLst>
                                        </p:cTn>
                                        <p:tgtEl>
                                          <p:spTgt spid="11266"/>
                                        </p:tgtEl>
                                        <p:attrNameLst>
                                          <p:attrName>style.visibility</p:attrName>
                                        </p:attrNameLst>
                                      </p:cBhvr>
                                      <p:to>
                                        <p:strVal val="visible"/>
                                      </p:to>
                                    </p:set>
                                    <p:anim calcmode="lin" valueType="num">
                                      <p:cBhvr>
                                        <p:cTn id="22" dur="500" fill="hold"/>
                                        <p:tgtEl>
                                          <p:spTgt spid="11266"/>
                                        </p:tgtEl>
                                        <p:attrNameLst>
                                          <p:attrName>ppt_w</p:attrName>
                                        </p:attrNameLst>
                                      </p:cBhvr>
                                      <p:tavLst>
                                        <p:tav tm="0">
                                          <p:val>
                                            <p:fltVal val="0"/>
                                          </p:val>
                                        </p:tav>
                                        <p:tav tm="100000">
                                          <p:val>
                                            <p:strVal val="#ppt_w"/>
                                          </p:val>
                                        </p:tav>
                                      </p:tavLst>
                                    </p:anim>
                                    <p:anim calcmode="lin" valueType="num">
                                      <p:cBhvr>
                                        <p:cTn id="23" dur="500" fill="hold"/>
                                        <p:tgtEl>
                                          <p:spTgt spid="11266"/>
                                        </p:tgtEl>
                                        <p:attrNameLst>
                                          <p:attrName>ppt_h</p:attrName>
                                        </p:attrNameLst>
                                      </p:cBhvr>
                                      <p:tavLst>
                                        <p:tav tm="0">
                                          <p:val>
                                            <p:fltVal val="0"/>
                                          </p:val>
                                        </p:tav>
                                        <p:tav tm="100000">
                                          <p:val>
                                            <p:strVal val="#ppt_h"/>
                                          </p:val>
                                        </p:tav>
                                      </p:tavLst>
                                    </p:anim>
                                    <p:animEffect transition="in" filter="fade">
                                      <p:cBhvr>
                                        <p:cTn id="24"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96270"/>
            <a:ext cx="3334871" cy="491319"/>
          </a:xfrm>
          <a:prstGeom prst="homePlate">
            <a:avLst>
              <a:gd name="adj" fmla="val 4052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Khai thác thông tin SGK</a:t>
            </a:r>
          </a:p>
        </p:txBody>
      </p:sp>
      <p:sp>
        <p:nvSpPr>
          <p:cNvPr id="8" name="TextBox 9"/>
          <p:cNvSpPr txBox="1"/>
          <p:nvPr/>
        </p:nvSpPr>
        <p:spPr>
          <a:xfrm>
            <a:off x="573024" y="987589"/>
            <a:ext cx="8034527" cy="147732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a:latin typeface="+mn-lt"/>
                <a:cs typeface="Arial" panose="020B0604020202020204" pitchFamily="34" charset="0"/>
              </a:rPr>
              <a:t>•</a:t>
            </a:r>
            <a:r>
              <a:rPr lang="en-US" sz="2000">
                <a:latin typeface="+mn-lt"/>
                <a:cs typeface="Arial" panose="020B0604020202020204" pitchFamily="34" charset="0"/>
              </a:rPr>
              <a:t>  </a:t>
            </a:r>
            <a:r>
              <a:rPr lang="vi-VN" sz="2000">
                <a:latin typeface="+mn-lt"/>
                <a:cs typeface="Arial" panose="020B0604020202020204" pitchFamily="34" charset="0"/>
              </a:rPr>
              <a:t>Ngày Quốc tế trẻ em </a:t>
            </a:r>
            <a:r>
              <a:rPr lang="en-US" sz="2000">
                <a:latin typeface="+mn-lt"/>
                <a:cs typeface="Arial" panose="020B0604020202020204" pitchFamily="34" charset="0"/>
              </a:rPr>
              <a:t>g</a:t>
            </a:r>
            <a:r>
              <a:rPr lang="vi-VN" sz="2000">
                <a:latin typeface="+mn-lt"/>
                <a:cs typeface="Arial" panose="020B0604020202020204" pitchFamily="34" charset="0"/>
              </a:rPr>
              <a:t>ái với công nghệ thông tin (International Girls in ICT Day) được tổ chức hàng năm bởi Liên minh Viễn thông Quốc tế của Liên Hợp Quốc (ICU).</a:t>
            </a:r>
          </a:p>
        </p:txBody>
      </p:sp>
      <p:pic>
        <p:nvPicPr>
          <p:cNvPr id="7" name="image247.png"/>
          <p:cNvPicPr/>
          <p:nvPr/>
        </p:nvPicPr>
        <p:blipFill>
          <a:blip r:embed="rId2"/>
          <a:srcRect/>
          <a:stretch>
            <a:fillRect/>
          </a:stretch>
        </p:blipFill>
        <p:spPr>
          <a:xfrm>
            <a:off x="2041397" y="2550607"/>
            <a:ext cx="2391156" cy="1341975"/>
          </a:xfrm>
          <a:prstGeom prst="rect">
            <a:avLst/>
          </a:prstGeom>
          <a:ln/>
        </p:spPr>
      </p:pic>
      <p:sp>
        <p:nvSpPr>
          <p:cNvPr id="12" name="TextBox 9"/>
          <p:cNvSpPr txBox="1"/>
          <p:nvPr/>
        </p:nvSpPr>
        <p:spPr>
          <a:xfrm>
            <a:off x="1554479" y="3892582"/>
            <a:ext cx="6071616" cy="872034"/>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1800" i="1">
                <a:latin typeface="+mn-lt"/>
                <a:cs typeface="Arial" panose="020B0604020202020204" pitchFamily="34" charset="0"/>
              </a:rPr>
              <a:t>Nhiều tổ chức trên thế giới đang tích cực thúc đẩy phụ nữ và trẻ em gái tham gia nhiều hơn vào lĩnh vực tin học</a:t>
            </a:r>
          </a:p>
        </p:txBody>
      </p:sp>
      <p:pic>
        <p:nvPicPr>
          <p:cNvPr id="13314" name="Picture 2" descr="Empowering girls through information, communication and technology |  adolescent girls - global development professionals network | The Guar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466" y="2550607"/>
            <a:ext cx="2236625" cy="134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498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13314"/>
                                        </p:tgtEl>
                                        <p:attrNameLst>
                                          <p:attrName>style.visibility</p:attrName>
                                        </p:attrNameLst>
                                      </p:cBhvr>
                                      <p:to>
                                        <p:strVal val="visible"/>
                                      </p:to>
                                    </p:set>
                                    <p:animEffect transition="in" filter="randombar(horizontal)">
                                      <p:cBhvr>
                                        <p:cTn id="1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96270"/>
            <a:ext cx="3334871" cy="491319"/>
          </a:xfrm>
          <a:prstGeom prst="homePlate">
            <a:avLst>
              <a:gd name="adj" fmla="val 4052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Khai thác thông tin SGK</a:t>
            </a:r>
          </a:p>
        </p:txBody>
      </p:sp>
      <p:sp>
        <p:nvSpPr>
          <p:cNvPr id="8" name="TextBox 9"/>
          <p:cNvSpPr txBox="1"/>
          <p:nvPr/>
        </p:nvSpPr>
        <p:spPr>
          <a:xfrm>
            <a:off x="573024" y="987589"/>
            <a:ext cx="8034527" cy="1420325"/>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a:latin typeface="+mn-lt"/>
                <a:cs typeface="Arial" panose="020B0604020202020204" pitchFamily="34" charset="0"/>
              </a:rPr>
              <a:t>•</a:t>
            </a:r>
            <a:r>
              <a:rPr lang="en-US" sz="2000">
                <a:latin typeface="+mn-lt"/>
                <a:cs typeface="Arial" panose="020B0604020202020204" pitchFamily="34" charset="0"/>
              </a:rPr>
              <a:t>  </a:t>
            </a:r>
            <a:r>
              <a:rPr lang="vi-VN" sz="2000">
                <a:cs typeface="Arial" panose="020B0604020202020204" pitchFamily="34" charset="0"/>
              </a:rPr>
              <a:t>DigiGirlZ</a:t>
            </a:r>
            <a:r>
              <a:rPr lang="en-US" sz="2000">
                <a:cs typeface="Arial" panose="020B0604020202020204" pitchFamily="34" charset="0"/>
              </a:rPr>
              <a:t>: </a:t>
            </a:r>
            <a:r>
              <a:rPr lang="vi-VN" sz="2000">
                <a:cs typeface="Arial" panose="020B0604020202020204" pitchFamily="34" charset="0"/>
              </a:rPr>
              <a:t>chiến dịch toàn cầu do tập đoàn Microsoft khởi xướng nhằm truyền cảm hứng các học sinh nữ THCS và THPT theo đuổi các ngành nghề khoa học - công nghệ, trong đó có lĩnh vực tin học.</a:t>
            </a:r>
          </a:p>
        </p:txBody>
      </p:sp>
      <p:sp>
        <p:nvSpPr>
          <p:cNvPr id="12" name="TextBox 9"/>
          <p:cNvSpPr txBox="1"/>
          <p:nvPr/>
        </p:nvSpPr>
        <p:spPr>
          <a:xfrm>
            <a:off x="0" y="4225100"/>
            <a:ext cx="9144000" cy="507831"/>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1800" i="1">
                <a:latin typeface="+mn-lt"/>
                <a:cs typeface="Arial" panose="020B0604020202020204" pitchFamily="34" charset="0"/>
              </a:rPr>
              <a:t>Sự kiện DigiGirlZ tại Hà Nội ngày 25/4/2019</a:t>
            </a:r>
          </a:p>
        </p:txBody>
      </p:sp>
      <p:pic>
        <p:nvPicPr>
          <p:cNvPr id="14338" name="Picture 2" descr="https://vnn-imgs-a1.vgcloud.vn/image1.ictnews.vn/_Files/2019/04/25/rob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46" y="2541414"/>
            <a:ext cx="2201012" cy="165075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vnn-imgs-a1.vgcloud.vn/image1.ictnews.vn/_Files/2019/04/25/digigirlzd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625" y="2541414"/>
            <a:ext cx="3071217" cy="1631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3137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randombar(horizontal)">
                                      <p:cBhvr>
                                        <p:cTn id="15" dur="500"/>
                                        <p:tgtEl>
                                          <p:spTgt spid="14338"/>
                                        </p:tgtEl>
                                      </p:cBhvr>
                                    </p:animEffect>
                                  </p:childTnLst>
                                </p:cTn>
                              </p:par>
                              <p:par>
                                <p:cTn id="16" presetID="14" presetClass="entr" presetSubtype="10" fill="hold" nodeType="withEffect">
                                  <p:stCondLst>
                                    <p:cond delay="0"/>
                                  </p:stCondLst>
                                  <p:childTnLst>
                                    <p:set>
                                      <p:cBhvr>
                                        <p:cTn id="17" dur="1" fill="hold">
                                          <p:stCondLst>
                                            <p:cond delay="0"/>
                                          </p:stCondLst>
                                        </p:cTn>
                                        <p:tgtEl>
                                          <p:spTgt spid="14340"/>
                                        </p:tgtEl>
                                        <p:attrNameLst>
                                          <p:attrName>style.visibility</p:attrName>
                                        </p:attrNameLst>
                                      </p:cBhvr>
                                      <p:to>
                                        <p:strVal val="visible"/>
                                      </p:to>
                                    </p:set>
                                    <p:animEffect transition="in" filter="randombar(horizontal)">
                                      <p:cBhvr>
                                        <p:cTn id="18"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96270"/>
            <a:ext cx="3334871" cy="491319"/>
          </a:xfrm>
          <a:prstGeom prst="homePlate">
            <a:avLst>
              <a:gd name="adj" fmla="val 4052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Khai thác thông tin SGK</a:t>
            </a:r>
          </a:p>
        </p:txBody>
      </p:sp>
      <p:sp>
        <p:nvSpPr>
          <p:cNvPr id="5" name="TextBox 9"/>
          <p:cNvSpPr txBox="1"/>
          <p:nvPr/>
        </p:nvSpPr>
        <p:spPr>
          <a:xfrm>
            <a:off x="573024" y="1101889"/>
            <a:ext cx="8034527" cy="958660"/>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a:latin typeface="+mn-lt"/>
                <a:cs typeface="Arial" panose="020B0604020202020204" pitchFamily="34" charset="0"/>
              </a:rPr>
              <a:t>Người được coi là lập trình viên đầu tiên trên thế giới là một phụ nữ - Bà Ada Lovelace (Anh, 1815</a:t>
            </a:r>
            <a:r>
              <a:rPr lang="en-US" sz="2000">
                <a:latin typeface="+mn-lt"/>
                <a:cs typeface="Arial" panose="020B0604020202020204" pitchFamily="34" charset="0"/>
              </a:rPr>
              <a:t> - 1852</a:t>
            </a:r>
            <a:r>
              <a:rPr lang="vi-VN" sz="2000">
                <a:latin typeface="+mn-lt"/>
                <a:cs typeface="Arial" panose="020B0604020202020204" pitchFamily="34" charset="0"/>
              </a:rPr>
              <a:t>). </a:t>
            </a:r>
            <a:endParaRPr lang="vi-VN" sz="2000">
              <a:cs typeface="Arial" panose="020B0604020202020204" pitchFamily="34" charset="0"/>
            </a:endParaRPr>
          </a:p>
        </p:txBody>
      </p:sp>
      <p:pic>
        <p:nvPicPr>
          <p:cNvPr id="15362" name="Picture 2" descr="Ada Lovelace: Nhà lập trình đầu tiên trên thế giới - Tạp chí Tia s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118" y="2162323"/>
            <a:ext cx="3703741" cy="243361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muhendislik.sdu.edu.tr/assets/uploads/sites/46/other/288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1" y="2162322"/>
            <a:ext cx="1897558" cy="243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4578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364"/>
                                        </p:tgtEl>
                                        <p:attrNameLst>
                                          <p:attrName>style.visibility</p:attrName>
                                        </p:attrNameLst>
                                      </p:cBhvr>
                                      <p:to>
                                        <p:strVal val="visible"/>
                                      </p:to>
                                    </p:set>
                                    <p:anim calcmode="lin" valueType="num">
                                      <p:cBhvr>
                                        <p:cTn id="12" dur="500" fill="hold"/>
                                        <p:tgtEl>
                                          <p:spTgt spid="15364"/>
                                        </p:tgtEl>
                                        <p:attrNameLst>
                                          <p:attrName>ppt_w</p:attrName>
                                        </p:attrNameLst>
                                      </p:cBhvr>
                                      <p:tavLst>
                                        <p:tav tm="0">
                                          <p:val>
                                            <p:fltVal val="0"/>
                                          </p:val>
                                        </p:tav>
                                        <p:tav tm="100000">
                                          <p:val>
                                            <p:strVal val="#ppt_w"/>
                                          </p:val>
                                        </p:tav>
                                      </p:tavLst>
                                    </p:anim>
                                    <p:anim calcmode="lin" valueType="num">
                                      <p:cBhvr>
                                        <p:cTn id="13" dur="500" fill="hold"/>
                                        <p:tgtEl>
                                          <p:spTgt spid="15364"/>
                                        </p:tgtEl>
                                        <p:attrNameLst>
                                          <p:attrName>ppt_h</p:attrName>
                                        </p:attrNameLst>
                                      </p:cBhvr>
                                      <p:tavLst>
                                        <p:tav tm="0">
                                          <p:val>
                                            <p:fltVal val="0"/>
                                          </p:val>
                                        </p:tav>
                                        <p:tav tm="100000">
                                          <p:val>
                                            <p:strVal val="#ppt_h"/>
                                          </p:val>
                                        </p:tav>
                                      </p:tavLst>
                                    </p:anim>
                                    <p:animEffect transition="in" filter="fade">
                                      <p:cBhvr>
                                        <p:cTn id="14" dur="500"/>
                                        <p:tgtEl>
                                          <p:spTgt spid="15364"/>
                                        </p:tgtEl>
                                      </p:cBhvr>
                                    </p:animEffect>
                                  </p:childTnLst>
                                </p:cTn>
                              </p:par>
                              <p:par>
                                <p:cTn id="15" presetID="53" presetClass="entr" presetSubtype="16"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 calcmode="lin" valueType="num">
                                      <p:cBhvr>
                                        <p:cTn id="17" dur="500" fill="hold"/>
                                        <p:tgtEl>
                                          <p:spTgt spid="15362"/>
                                        </p:tgtEl>
                                        <p:attrNameLst>
                                          <p:attrName>ppt_w</p:attrName>
                                        </p:attrNameLst>
                                      </p:cBhvr>
                                      <p:tavLst>
                                        <p:tav tm="0">
                                          <p:val>
                                            <p:fltVal val="0"/>
                                          </p:val>
                                        </p:tav>
                                        <p:tav tm="100000">
                                          <p:val>
                                            <p:strVal val="#ppt_w"/>
                                          </p:val>
                                        </p:tav>
                                      </p:tavLst>
                                    </p:anim>
                                    <p:anim calcmode="lin" valueType="num">
                                      <p:cBhvr>
                                        <p:cTn id="18" dur="500" fill="hold"/>
                                        <p:tgtEl>
                                          <p:spTgt spid="15362"/>
                                        </p:tgtEl>
                                        <p:attrNameLst>
                                          <p:attrName>ppt_h</p:attrName>
                                        </p:attrNameLst>
                                      </p:cBhvr>
                                      <p:tavLst>
                                        <p:tav tm="0">
                                          <p:val>
                                            <p:fltVal val="0"/>
                                          </p:val>
                                        </p:tav>
                                        <p:tav tm="100000">
                                          <p:val>
                                            <p:strVal val="#ppt_h"/>
                                          </p:val>
                                        </p:tav>
                                      </p:tavLst>
                                    </p:anim>
                                    <p:animEffect transition="in" filter="fade">
                                      <p:cBhvr>
                                        <p:cTn id="19"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1" y="496270"/>
            <a:ext cx="2603500" cy="491319"/>
          </a:xfrm>
          <a:prstGeom prst="homePlate">
            <a:avLst>
              <a:gd name="adj" fmla="val 4052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Củng cố kiến thức</a:t>
            </a:r>
          </a:p>
        </p:txBody>
      </p:sp>
      <p:sp>
        <p:nvSpPr>
          <p:cNvPr id="6" name="TextBox 5">
            <a:extLst>
              <a:ext uri="{FF2B5EF4-FFF2-40B4-BE49-F238E27FC236}">
                <a16:creationId xmlns:a16="http://schemas.microsoft.com/office/drawing/2014/main" id="{3A06DEAF-8EBD-BB2C-86E3-F9D0B9856831}"/>
              </a:ext>
            </a:extLst>
          </p:cNvPr>
          <p:cNvSpPr txBox="1"/>
          <p:nvPr/>
        </p:nvSpPr>
        <p:spPr>
          <a:xfrm>
            <a:off x="2717800" y="327626"/>
            <a:ext cx="5994400" cy="1015663"/>
          </a:xfrm>
          <a:prstGeom prst="rect">
            <a:avLst/>
          </a:prstGeom>
          <a:noFill/>
        </p:spPr>
        <p:txBody>
          <a:bodyPr wrap="square">
            <a:spAutoFit/>
          </a:bodyPr>
          <a:lstStyle/>
          <a:p>
            <a:pPr algn="just">
              <a:lnSpc>
                <a:spcPct val="150000"/>
              </a:lnSpc>
            </a:pPr>
            <a:r>
              <a:rPr lang="vi-VN" sz="2000">
                <a:latin typeface="+mn-lt"/>
              </a:rPr>
              <a:t>Phương án nào dưới đây </a:t>
            </a:r>
            <a:r>
              <a:rPr lang="vi-VN" sz="2000" b="1">
                <a:latin typeface="+mn-lt"/>
              </a:rPr>
              <a:t>không</a:t>
            </a:r>
            <a:r>
              <a:rPr lang="vi-VN" sz="2000">
                <a:latin typeface="+mn-lt"/>
              </a:rPr>
              <a:t> đúng khi nói về việc sử dụng máy tính và ứng dụng tin học?</a:t>
            </a:r>
            <a:endParaRPr lang="en-US" sz="2000">
              <a:latin typeface="+mn-lt"/>
            </a:endParaRPr>
          </a:p>
        </p:txBody>
      </p:sp>
      <p:sp>
        <p:nvSpPr>
          <p:cNvPr id="7" name="Rounded Rectangle 6">
            <a:extLst>
              <a:ext uri="{FF2B5EF4-FFF2-40B4-BE49-F238E27FC236}">
                <a16:creationId xmlns:a16="http://schemas.microsoft.com/office/drawing/2014/main" id="{F8F2F0A6-F1CF-0111-C5BD-F8733B7B5351}"/>
              </a:ext>
            </a:extLst>
          </p:cNvPr>
          <p:cNvSpPr/>
          <p:nvPr/>
        </p:nvSpPr>
        <p:spPr>
          <a:xfrm>
            <a:off x="584325" y="1368201"/>
            <a:ext cx="7975349" cy="551596"/>
          </a:xfrm>
          <a:prstGeom prst="roundRect">
            <a:avLst/>
          </a:prstGeom>
          <a:solidFill>
            <a:schemeClr val="accent6"/>
          </a:solidFill>
          <a:ln w="1905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A. Giúp việc thông tin liên lạc giữa mọi người hiệu quả hơn.</a:t>
            </a:r>
            <a:endParaRPr lang="en-US" sz="2000">
              <a:solidFill>
                <a:schemeClr val="tx1"/>
              </a:solidFill>
            </a:endParaRPr>
          </a:p>
        </p:txBody>
      </p:sp>
      <p:sp>
        <p:nvSpPr>
          <p:cNvPr id="8" name="Rounded Rectangle 7">
            <a:extLst>
              <a:ext uri="{FF2B5EF4-FFF2-40B4-BE49-F238E27FC236}">
                <a16:creationId xmlns:a16="http://schemas.microsoft.com/office/drawing/2014/main" id="{0EB8EB02-8EFF-91C0-A975-61E68A9234DE}"/>
              </a:ext>
            </a:extLst>
          </p:cNvPr>
          <p:cNvSpPr/>
          <p:nvPr/>
        </p:nvSpPr>
        <p:spPr>
          <a:xfrm>
            <a:off x="584325" y="2049490"/>
            <a:ext cx="7975349" cy="551596"/>
          </a:xfrm>
          <a:prstGeom prst="roundRect">
            <a:avLst/>
          </a:prstGeom>
          <a:solidFill>
            <a:schemeClr val="accent6"/>
          </a:solidFill>
          <a:ln w="1905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B. Mọi người được tham gia vào môi trường học tập tốt hơn.</a:t>
            </a:r>
            <a:endParaRPr lang="en-US" sz="2000">
              <a:solidFill>
                <a:schemeClr val="tx1"/>
              </a:solidFill>
            </a:endParaRPr>
          </a:p>
        </p:txBody>
      </p:sp>
      <p:sp>
        <p:nvSpPr>
          <p:cNvPr id="9" name="Rounded Rectangle 8">
            <a:extLst>
              <a:ext uri="{FF2B5EF4-FFF2-40B4-BE49-F238E27FC236}">
                <a16:creationId xmlns:a16="http://schemas.microsoft.com/office/drawing/2014/main" id="{D4F02CC3-CDDD-9E0B-5AF7-4E3A2AD06CA5}"/>
              </a:ext>
            </a:extLst>
          </p:cNvPr>
          <p:cNvSpPr/>
          <p:nvPr/>
        </p:nvSpPr>
        <p:spPr>
          <a:xfrm>
            <a:off x="584324" y="2726544"/>
            <a:ext cx="7975349" cy="905655"/>
          </a:xfrm>
          <a:prstGeom prst="roundRect">
            <a:avLst/>
          </a:prstGeom>
          <a:solidFill>
            <a:schemeClr val="accent6"/>
          </a:solidFill>
          <a:ln w="1905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C. Phụ nữ và trẻ em gái không cần đến máy tính vì không giúp ích nhiều cho họ.</a:t>
            </a:r>
            <a:endParaRPr lang="en-US" sz="2000">
              <a:solidFill>
                <a:schemeClr val="tx1"/>
              </a:solidFill>
            </a:endParaRPr>
          </a:p>
        </p:txBody>
      </p:sp>
      <p:sp>
        <p:nvSpPr>
          <p:cNvPr id="11" name="Rounded Rectangle 10">
            <a:extLst>
              <a:ext uri="{FF2B5EF4-FFF2-40B4-BE49-F238E27FC236}">
                <a16:creationId xmlns:a16="http://schemas.microsoft.com/office/drawing/2014/main" id="{15BF237F-1D39-26EB-8C52-BA1687F3CDFC}"/>
              </a:ext>
            </a:extLst>
          </p:cNvPr>
          <p:cNvSpPr/>
          <p:nvPr/>
        </p:nvSpPr>
        <p:spPr>
          <a:xfrm>
            <a:off x="584323" y="3762086"/>
            <a:ext cx="7975349" cy="905655"/>
          </a:xfrm>
          <a:prstGeom prst="roundRect">
            <a:avLst/>
          </a:prstGeom>
          <a:solidFill>
            <a:schemeClr val="accent6"/>
          </a:solidFill>
          <a:ln w="1905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D. Mọi người đều có cơ hội học hỏi kiến thức để giúp nâng cao chất lượng cuộc sống và chăm sóc sức khỏe tốt hơn.</a:t>
            </a:r>
            <a:endParaRPr lang="en-US" sz="2000">
              <a:solidFill>
                <a:schemeClr val="tx1"/>
              </a:solidFill>
            </a:endParaRPr>
          </a:p>
        </p:txBody>
      </p:sp>
      <p:sp>
        <p:nvSpPr>
          <p:cNvPr id="12" name="Rounded Rectangle 11">
            <a:extLst>
              <a:ext uri="{FF2B5EF4-FFF2-40B4-BE49-F238E27FC236}">
                <a16:creationId xmlns:a16="http://schemas.microsoft.com/office/drawing/2014/main" id="{7CE7A210-918B-CD89-B9AB-4209CCA249B2}"/>
              </a:ext>
            </a:extLst>
          </p:cNvPr>
          <p:cNvSpPr/>
          <p:nvPr/>
        </p:nvSpPr>
        <p:spPr>
          <a:xfrm>
            <a:off x="584322" y="2726543"/>
            <a:ext cx="7975349" cy="905655"/>
          </a:xfrm>
          <a:prstGeom prst="roundRect">
            <a:avLst/>
          </a:prstGeom>
          <a:solidFill>
            <a:schemeClr val="accent1">
              <a:lumMod val="75000"/>
            </a:schemeClr>
          </a:solidFill>
          <a:ln w="1905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accent6"/>
                </a:solidFill>
              </a:rPr>
              <a:t>C. Phụ nữ và trẻ em gái không cần đến máy tính vì không giúp ích nhiều cho họ.</a:t>
            </a:r>
          </a:p>
        </p:txBody>
      </p:sp>
    </p:spTree>
    <p:extLst>
      <p:ext uri="{BB962C8B-B14F-4D97-AF65-F5344CB8AC3E}">
        <p14:creationId xmlns:p14="http://schemas.microsoft.com/office/powerpoint/2010/main" val="611828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5"/>
          <p:cNvSpPr txBox="1">
            <a:spLocks/>
          </p:cNvSpPr>
          <p:nvPr/>
        </p:nvSpPr>
        <p:spPr>
          <a:xfrm>
            <a:off x="0" y="372821"/>
            <a:ext cx="9144000" cy="617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3000" b="1">
                <a:latin typeface="+mj-lt"/>
              </a:rPr>
              <a:t>LUYỆN TẬP</a:t>
            </a:r>
          </a:p>
        </p:txBody>
      </p:sp>
      <p:sp>
        <p:nvSpPr>
          <p:cNvPr id="9" name="TextBox 29">
            <a:extLst>
              <a:ext uri="{FF2B5EF4-FFF2-40B4-BE49-F238E27FC236}">
                <a16:creationId xmlns:a16="http://schemas.microsoft.com/office/drawing/2014/main" id="{126B4565-CBF5-CE30-D63A-8DCCD48ED114}"/>
              </a:ext>
            </a:extLst>
          </p:cNvPr>
          <p:cNvSpPr txBox="1"/>
          <p:nvPr/>
        </p:nvSpPr>
        <p:spPr>
          <a:xfrm>
            <a:off x="0" y="1104589"/>
            <a:ext cx="9144000"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a:solidFill>
                  <a:srgbClr val="002060"/>
                </a:solidFill>
              </a:rPr>
              <a:t>Trò chơi trắc nghiệm</a:t>
            </a:r>
          </a:p>
        </p:txBody>
      </p:sp>
      <p:sp>
        <p:nvSpPr>
          <p:cNvPr id="10" name="Pentagon 9"/>
          <p:cNvSpPr/>
          <p:nvPr/>
        </p:nvSpPr>
        <p:spPr>
          <a:xfrm>
            <a:off x="0" y="1042139"/>
            <a:ext cx="1785255" cy="491319"/>
          </a:xfrm>
          <a:prstGeom prst="homePlate">
            <a:avLst>
              <a:gd name="adj" fmla="val 4052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Nhiệm vụ 1</a:t>
            </a:r>
          </a:p>
        </p:txBody>
      </p:sp>
      <p:sp>
        <p:nvSpPr>
          <p:cNvPr id="11" name="TextBox 10">
            <a:extLst>
              <a:ext uri="{FF2B5EF4-FFF2-40B4-BE49-F238E27FC236}">
                <a16:creationId xmlns:a16="http://schemas.microsoft.com/office/drawing/2014/main" id="{3A06DEAF-8EBD-BB2C-86E3-F9D0B9856831}"/>
              </a:ext>
            </a:extLst>
          </p:cNvPr>
          <p:cNvSpPr txBox="1"/>
          <p:nvPr/>
        </p:nvSpPr>
        <p:spPr>
          <a:xfrm>
            <a:off x="0" y="1571666"/>
            <a:ext cx="9144000" cy="553998"/>
          </a:xfrm>
          <a:prstGeom prst="rect">
            <a:avLst/>
          </a:prstGeom>
          <a:noFill/>
        </p:spPr>
        <p:txBody>
          <a:bodyPr wrap="square">
            <a:spAutoFit/>
          </a:bodyPr>
          <a:lstStyle/>
          <a:p>
            <a:pPr algn="ctr">
              <a:lnSpc>
                <a:spcPct val="150000"/>
              </a:lnSpc>
            </a:pPr>
            <a:r>
              <a:rPr lang="vi-VN" sz="2000" b="1">
                <a:latin typeface="+mn-lt"/>
              </a:rPr>
              <a:t>Câu 1: </a:t>
            </a:r>
            <a:r>
              <a:rPr lang="vi-VN" sz="2000">
                <a:latin typeface="+mn-lt"/>
              </a:rPr>
              <a:t>Đâu là ứng dụng tin học trong nghề kiến trúc sư?</a:t>
            </a:r>
            <a:endParaRPr lang="en-US" sz="2000">
              <a:latin typeface="+mn-lt"/>
            </a:endParaRPr>
          </a:p>
        </p:txBody>
      </p:sp>
      <p:sp>
        <p:nvSpPr>
          <p:cNvPr id="12" name="Rounded Rectangle 11">
            <a:extLst>
              <a:ext uri="{FF2B5EF4-FFF2-40B4-BE49-F238E27FC236}">
                <a16:creationId xmlns:a16="http://schemas.microsoft.com/office/drawing/2014/main" id="{F8F2F0A6-F1CF-0111-C5BD-F8733B7B5351}"/>
              </a:ext>
            </a:extLst>
          </p:cNvPr>
          <p:cNvSpPr/>
          <p:nvPr/>
        </p:nvSpPr>
        <p:spPr>
          <a:xfrm>
            <a:off x="559051" y="2270057"/>
            <a:ext cx="3898650" cy="970687"/>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000">
                <a:solidFill>
                  <a:schemeClr val="tx1"/>
                </a:solidFill>
              </a:rPr>
              <a:t>A. Quảng cáo sản phẩm du lịch.</a:t>
            </a:r>
          </a:p>
        </p:txBody>
      </p:sp>
      <p:sp>
        <p:nvSpPr>
          <p:cNvPr id="13" name="Rounded Rectangle 12">
            <a:extLst>
              <a:ext uri="{FF2B5EF4-FFF2-40B4-BE49-F238E27FC236}">
                <a16:creationId xmlns:a16="http://schemas.microsoft.com/office/drawing/2014/main" id="{0EB8EB02-8EFF-91C0-A975-61E68A9234DE}"/>
              </a:ext>
            </a:extLst>
          </p:cNvPr>
          <p:cNvSpPr/>
          <p:nvPr/>
        </p:nvSpPr>
        <p:spPr>
          <a:xfrm>
            <a:off x="4689898" y="2270057"/>
            <a:ext cx="3898650" cy="970687"/>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B. Phần mềm thiết kế bản vẽ.</a:t>
            </a:r>
            <a:endParaRPr lang="en-US" sz="2000">
              <a:solidFill>
                <a:schemeClr val="tx1"/>
              </a:solidFill>
            </a:endParaRPr>
          </a:p>
        </p:txBody>
      </p:sp>
      <p:sp>
        <p:nvSpPr>
          <p:cNvPr id="15" name="Rounded Rectangle 14">
            <a:extLst>
              <a:ext uri="{FF2B5EF4-FFF2-40B4-BE49-F238E27FC236}">
                <a16:creationId xmlns:a16="http://schemas.microsoft.com/office/drawing/2014/main" id="{D4F02CC3-CDDD-9E0B-5AF7-4E3A2AD06CA5}"/>
              </a:ext>
            </a:extLst>
          </p:cNvPr>
          <p:cNvSpPr/>
          <p:nvPr/>
        </p:nvSpPr>
        <p:spPr>
          <a:xfrm>
            <a:off x="559051" y="3567647"/>
            <a:ext cx="3898650" cy="970687"/>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C. Đăng bài nhanh chóng trên báo điện tử.</a:t>
            </a:r>
            <a:endParaRPr lang="en-US" sz="2000">
              <a:solidFill>
                <a:schemeClr val="tx1"/>
              </a:solidFill>
            </a:endParaRPr>
          </a:p>
        </p:txBody>
      </p:sp>
      <p:sp>
        <p:nvSpPr>
          <p:cNvPr id="19" name="Rounded Rectangle 18">
            <a:extLst>
              <a:ext uri="{FF2B5EF4-FFF2-40B4-BE49-F238E27FC236}">
                <a16:creationId xmlns:a16="http://schemas.microsoft.com/office/drawing/2014/main" id="{15BF237F-1D39-26EB-8C52-BA1687F3CDFC}"/>
              </a:ext>
            </a:extLst>
          </p:cNvPr>
          <p:cNvSpPr/>
          <p:nvPr/>
        </p:nvSpPr>
        <p:spPr>
          <a:xfrm>
            <a:off x="4689898" y="3567647"/>
            <a:ext cx="3898650" cy="970687"/>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D. Hồ sơ sức khỏe điện tử.</a:t>
            </a:r>
            <a:endParaRPr lang="en-US" sz="2000">
              <a:solidFill>
                <a:schemeClr val="tx1"/>
              </a:solidFill>
            </a:endParaRPr>
          </a:p>
        </p:txBody>
      </p:sp>
      <p:sp>
        <p:nvSpPr>
          <p:cNvPr id="20" name="Rounded Rectangle 19">
            <a:extLst>
              <a:ext uri="{FF2B5EF4-FFF2-40B4-BE49-F238E27FC236}">
                <a16:creationId xmlns:a16="http://schemas.microsoft.com/office/drawing/2014/main" id="{7CE7A210-918B-CD89-B9AB-4209CCA249B2}"/>
              </a:ext>
            </a:extLst>
          </p:cNvPr>
          <p:cNvSpPr/>
          <p:nvPr/>
        </p:nvSpPr>
        <p:spPr>
          <a:xfrm>
            <a:off x="4689898" y="2267563"/>
            <a:ext cx="3898650" cy="973181"/>
          </a:xfrm>
          <a:prstGeom prst="roundRect">
            <a:avLst/>
          </a:prstGeom>
          <a:solidFill>
            <a:srgbClr val="346189"/>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accent6"/>
                </a:solidFill>
              </a:rPr>
              <a:t>B. Phần mềm thiết kế bản vẽ.</a:t>
            </a:r>
          </a:p>
        </p:txBody>
      </p:sp>
    </p:spTree>
    <p:extLst>
      <p:ext uri="{BB962C8B-B14F-4D97-AF65-F5344CB8AC3E}">
        <p14:creationId xmlns:p14="http://schemas.microsoft.com/office/powerpoint/2010/main" val="3914549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5"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id="{126B4565-CBF5-CE30-D63A-8DCCD48ED114}"/>
              </a:ext>
            </a:extLst>
          </p:cNvPr>
          <p:cNvSpPr txBox="1"/>
          <p:nvPr/>
        </p:nvSpPr>
        <p:spPr>
          <a:xfrm>
            <a:off x="0" y="558720"/>
            <a:ext cx="9144000"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a:solidFill>
                  <a:srgbClr val="002060"/>
                </a:solidFill>
              </a:rPr>
              <a:t>Trò chơi trắc nghiệm</a:t>
            </a:r>
          </a:p>
        </p:txBody>
      </p:sp>
      <p:sp>
        <p:nvSpPr>
          <p:cNvPr id="10" name="Pentagon 9"/>
          <p:cNvSpPr/>
          <p:nvPr/>
        </p:nvSpPr>
        <p:spPr>
          <a:xfrm>
            <a:off x="0" y="496270"/>
            <a:ext cx="1785255" cy="491319"/>
          </a:xfrm>
          <a:prstGeom prst="homePlate">
            <a:avLst>
              <a:gd name="adj" fmla="val 4052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Nhiệm vụ 1</a:t>
            </a:r>
          </a:p>
        </p:txBody>
      </p:sp>
      <p:sp>
        <p:nvSpPr>
          <p:cNvPr id="11" name="TextBox 10">
            <a:extLst>
              <a:ext uri="{FF2B5EF4-FFF2-40B4-BE49-F238E27FC236}">
                <a16:creationId xmlns:a16="http://schemas.microsoft.com/office/drawing/2014/main" id="{3A06DEAF-8EBD-BB2C-86E3-F9D0B9856831}"/>
              </a:ext>
            </a:extLst>
          </p:cNvPr>
          <p:cNvSpPr txBox="1"/>
          <p:nvPr/>
        </p:nvSpPr>
        <p:spPr>
          <a:xfrm>
            <a:off x="0" y="1086456"/>
            <a:ext cx="9144000" cy="958660"/>
          </a:xfrm>
          <a:prstGeom prst="rect">
            <a:avLst/>
          </a:prstGeom>
          <a:noFill/>
        </p:spPr>
        <p:txBody>
          <a:bodyPr wrap="square">
            <a:spAutoFit/>
          </a:bodyPr>
          <a:lstStyle/>
          <a:p>
            <a:pPr algn="ctr">
              <a:lnSpc>
                <a:spcPct val="150000"/>
              </a:lnSpc>
            </a:pPr>
            <a:r>
              <a:rPr lang="vi-VN" sz="2000" b="1">
                <a:latin typeface="+mn-lt"/>
              </a:rPr>
              <a:t>Câu 2: </a:t>
            </a:r>
            <a:r>
              <a:rPr lang="vi-VN" sz="2000">
                <a:latin typeface="+mn-lt"/>
              </a:rPr>
              <a:t>Nghề nào sau đây sử dụng phần mềm soạn thảo </a:t>
            </a:r>
            <a:endParaRPr lang="en-US" sz="2000">
              <a:latin typeface="+mn-lt"/>
            </a:endParaRPr>
          </a:p>
          <a:p>
            <a:pPr algn="ctr">
              <a:lnSpc>
                <a:spcPct val="150000"/>
              </a:lnSpc>
            </a:pPr>
            <a:r>
              <a:rPr lang="vi-VN" sz="2000">
                <a:latin typeface="+mn-lt"/>
              </a:rPr>
              <a:t>hữu dụng nhất để tăng hiệu quả làm việc?</a:t>
            </a:r>
            <a:endParaRPr lang="en-US" sz="2000">
              <a:latin typeface="+mn-lt"/>
            </a:endParaRPr>
          </a:p>
        </p:txBody>
      </p:sp>
      <p:sp>
        <p:nvSpPr>
          <p:cNvPr id="12" name="Rounded Rectangle 11">
            <a:extLst>
              <a:ext uri="{FF2B5EF4-FFF2-40B4-BE49-F238E27FC236}">
                <a16:creationId xmlns:a16="http://schemas.microsoft.com/office/drawing/2014/main" id="{F8F2F0A6-F1CF-0111-C5BD-F8733B7B5351}"/>
              </a:ext>
            </a:extLst>
          </p:cNvPr>
          <p:cNvSpPr/>
          <p:nvPr/>
        </p:nvSpPr>
        <p:spPr>
          <a:xfrm>
            <a:off x="559051" y="2270057"/>
            <a:ext cx="3898650" cy="970687"/>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000">
                <a:solidFill>
                  <a:schemeClr val="tx1"/>
                </a:solidFill>
              </a:rPr>
              <a:t>A. Nhà báo.</a:t>
            </a:r>
          </a:p>
        </p:txBody>
      </p:sp>
      <p:sp>
        <p:nvSpPr>
          <p:cNvPr id="13" name="Rounded Rectangle 12">
            <a:extLst>
              <a:ext uri="{FF2B5EF4-FFF2-40B4-BE49-F238E27FC236}">
                <a16:creationId xmlns:a16="http://schemas.microsoft.com/office/drawing/2014/main" id="{0EB8EB02-8EFF-91C0-A975-61E68A9234DE}"/>
              </a:ext>
            </a:extLst>
          </p:cNvPr>
          <p:cNvSpPr/>
          <p:nvPr/>
        </p:nvSpPr>
        <p:spPr>
          <a:xfrm>
            <a:off x="4689898" y="2270057"/>
            <a:ext cx="3898650" cy="970687"/>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B. Lái xe.</a:t>
            </a:r>
            <a:endParaRPr lang="en-US" sz="2000">
              <a:solidFill>
                <a:schemeClr val="tx1"/>
              </a:solidFill>
            </a:endParaRPr>
          </a:p>
        </p:txBody>
      </p:sp>
      <p:sp>
        <p:nvSpPr>
          <p:cNvPr id="15" name="Rounded Rectangle 14">
            <a:extLst>
              <a:ext uri="{FF2B5EF4-FFF2-40B4-BE49-F238E27FC236}">
                <a16:creationId xmlns:a16="http://schemas.microsoft.com/office/drawing/2014/main" id="{D4F02CC3-CDDD-9E0B-5AF7-4E3A2AD06CA5}"/>
              </a:ext>
            </a:extLst>
          </p:cNvPr>
          <p:cNvSpPr/>
          <p:nvPr/>
        </p:nvSpPr>
        <p:spPr>
          <a:xfrm>
            <a:off x="559051" y="3567647"/>
            <a:ext cx="3898650" cy="970687"/>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C. Giao hàng.</a:t>
            </a:r>
            <a:endParaRPr lang="en-US" sz="2000">
              <a:solidFill>
                <a:schemeClr val="tx1"/>
              </a:solidFill>
            </a:endParaRPr>
          </a:p>
        </p:txBody>
      </p:sp>
      <p:sp>
        <p:nvSpPr>
          <p:cNvPr id="19" name="Rounded Rectangle 18">
            <a:extLst>
              <a:ext uri="{FF2B5EF4-FFF2-40B4-BE49-F238E27FC236}">
                <a16:creationId xmlns:a16="http://schemas.microsoft.com/office/drawing/2014/main" id="{15BF237F-1D39-26EB-8C52-BA1687F3CDFC}"/>
              </a:ext>
            </a:extLst>
          </p:cNvPr>
          <p:cNvSpPr/>
          <p:nvPr/>
        </p:nvSpPr>
        <p:spPr>
          <a:xfrm>
            <a:off x="4689898" y="3567647"/>
            <a:ext cx="3898650" cy="970687"/>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D. Bán hàng.</a:t>
            </a:r>
            <a:endParaRPr lang="en-US" sz="2000">
              <a:solidFill>
                <a:schemeClr val="tx1"/>
              </a:solidFill>
            </a:endParaRPr>
          </a:p>
        </p:txBody>
      </p:sp>
      <p:sp>
        <p:nvSpPr>
          <p:cNvPr id="20" name="Rounded Rectangle 19">
            <a:extLst>
              <a:ext uri="{FF2B5EF4-FFF2-40B4-BE49-F238E27FC236}">
                <a16:creationId xmlns:a16="http://schemas.microsoft.com/office/drawing/2014/main" id="{7CE7A210-918B-CD89-B9AB-4209CCA249B2}"/>
              </a:ext>
            </a:extLst>
          </p:cNvPr>
          <p:cNvSpPr/>
          <p:nvPr/>
        </p:nvSpPr>
        <p:spPr>
          <a:xfrm>
            <a:off x="559051" y="2267563"/>
            <a:ext cx="3898650" cy="973181"/>
          </a:xfrm>
          <a:prstGeom prst="roundRect">
            <a:avLst/>
          </a:prstGeom>
          <a:solidFill>
            <a:srgbClr val="346189"/>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accent6"/>
                </a:solidFill>
              </a:rPr>
              <a:t>A. Nhà báo.</a:t>
            </a:r>
          </a:p>
        </p:txBody>
      </p:sp>
    </p:spTree>
    <p:extLst>
      <p:ext uri="{BB962C8B-B14F-4D97-AF65-F5344CB8AC3E}">
        <p14:creationId xmlns:p14="http://schemas.microsoft.com/office/powerpoint/2010/main" val="27473198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5"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id="{126B4565-CBF5-CE30-D63A-8DCCD48ED114}"/>
              </a:ext>
            </a:extLst>
          </p:cNvPr>
          <p:cNvSpPr txBox="1"/>
          <p:nvPr/>
        </p:nvSpPr>
        <p:spPr>
          <a:xfrm>
            <a:off x="0" y="558720"/>
            <a:ext cx="9144000"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a:solidFill>
                  <a:srgbClr val="002060"/>
                </a:solidFill>
              </a:rPr>
              <a:t>Trò chơi trắc nghiệm</a:t>
            </a:r>
          </a:p>
        </p:txBody>
      </p:sp>
      <p:sp>
        <p:nvSpPr>
          <p:cNvPr id="10" name="Pentagon 9"/>
          <p:cNvSpPr/>
          <p:nvPr/>
        </p:nvSpPr>
        <p:spPr>
          <a:xfrm>
            <a:off x="0" y="496270"/>
            <a:ext cx="1785255" cy="491319"/>
          </a:xfrm>
          <a:prstGeom prst="homePlate">
            <a:avLst>
              <a:gd name="adj" fmla="val 4052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Nhiệm vụ 1</a:t>
            </a:r>
          </a:p>
        </p:txBody>
      </p:sp>
      <p:sp>
        <p:nvSpPr>
          <p:cNvPr id="11" name="TextBox 10">
            <a:extLst>
              <a:ext uri="{FF2B5EF4-FFF2-40B4-BE49-F238E27FC236}">
                <a16:creationId xmlns:a16="http://schemas.microsoft.com/office/drawing/2014/main" id="{3A06DEAF-8EBD-BB2C-86E3-F9D0B9856831}"/>
              </a:ext>
            </a:extLst>
          </p:cNvPr>
          <p:cNvSpPr txBox="1"/>
          <p:nvPr/>
        </p:nvSpPr>
        <p:spPr>
          <a:xfrm>
            <a:off x="0" y="1246966"/>
            <a:ext cx="9144000" cy="496996"/>
          </a:xfrm>
          <a:prstGeom prst="rect">
            <a:avLst/>
          </a:prstGeom>
          <a:noFill/>
        </p:spPr>
        <p:txBody>
          <a:bodyPr wrap="square">
            <a:spAutoFit/>
          </a:bodyPr>
          <a:lstStyle/>
          <a:p>
            <a:pPr algn="ctr">
              <a:lnSpc>
                <a:spcPct val="150000"/>
              </a:lnSpc>
            </a:pPr>
            <a:r>
              <a:rPr lang="vi-VN" sz="2000" b="1">
                <a:latin typeface="+mn-lt"/>
              </a:rPr>
              <a:t>Câu 3: </a:t>
            </a:r>
            <a:r>
              <a:rPr lang="vi-VN" sz="2000">
                <a:latin typeface="+mn-lt"/>
              </a:rPr>
              <a:t>Người phụ nữ được coi là lập trình viên đầu tiên trên thế giới là</a:t>
            </a:r>
            <a:endParaRPr lang="en-US" sz="2000">
              <a:latin typeface="+mn-lt"/>
            </a:endParaRPr>
          </a:p>
        </p:txBody>
      </p:sp>
      <p:sp>
        <p:nvSpPr>
          <p:cNvPr id="12" name="Rounded Rectangle 11">
            <a:extLst>
              <a:ext uri="{FF2B5EF4-FFF2-40B4-BE49-F238E27FC236}">
                <a16:creationId xmlns:a16="http://schemas.microsoft.com/office/drawing/2014/main" id="{F8F2F0A6-F1CF-0111-C5BD-F8733B7B5351}"/>
              </a:ext>
            </a:extLst>
          </p:cNvPr>
          <p:cNvSpPr/>
          <p:nvPr/>
        </p:nvSpPr>
        <p:spPr>
          <a:xfrm>
            <a:off x="559051" y="2127302"/>
            <a:ext cx="3898650" cy="1083934"/>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000">
                <a:solidFill>
                  <a:schemeClr val="tx1"/>
                </a:solidFill>
              </a:rPr>
              <a:t>A. Marie Curie.</a:t>
            </a:r>
          </a:p>
        </p:txBody>
      </p:sp>
      <p:sp>
        <p:nvSpPr>
          <p:cNvPr id="13" name="Rounded Rectangle 12">
            <a:extLst>
              <a:ext uri="{FF2B5EF4-FFF2-40B4-BE49-F238E27FC236}">
                <a16:creationId xmlns:a16="http://schemas.microsoft.com/office/drawing/2014/main" id="{0EB8EB02-8EFF-91C0-A975-61E68A9234DE}"/>
              </a:ext>
            </a:extLst>
          </p:cNvPr>
          <p:cNvSpPr/>
          <p:nvPr/>
        </p:nvSpPr>
        <p:spPr>
          <a:xfrm>
            <a:off x="4689898" y="2127302"/>
            <a:ext cx="3898650" cy="1083934"/>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B. Rosalind Franklin.</a:t>
            </a:r>
            <a:endParaRPr lang="en-US" sz="2000">
              <a:solidFill>
                <a:schemeClr val="tx1"/>
              </a:solidFill>
            </a:endParaRPr>
          </a:p>
        </p:txBody>
      </p:sp>
      <p:sp>
        <p:nvSpPr>
          <p:cNvPr id="15" name="Rounded Rectangle 14">
            <a:extLst>
              <a:ext uri="{FF2B5EF4-FFF2-40B4-BE49-F238E27FC236}">
                <a16:creationId xmlns:a16="http://schemas.microsoft.com/office/drawing/2014/main" id="{D4F02CC3-CDDD-9E0B-5AF7-4E3A2AD06CA5}"/>
              </a:ext>
            </a:extLst>
          </p:cNvPr>
          <p:cNvSpPr/>
          <p:nvPr/>
        </p:nvSpPr>
        <p:spPr>
          <a:xfrm>
            <a:off x="559051" y="3454401"/>
            <a:ext cx="3898650" cy="1083934"/>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C. Ada Lovelace.</a:t>
            </a:r>
            <a:endParaRPr lang="en-US" sz="2000">
              <a:solidFill>
                <a:schemeClr val="tx1"/>
              </a:solidFill>
            </a:endParaRPr>
          </a:p>
        </p:txBody>
      </p:sp>
      <p:sp>
        <p:nvSpPr>
          <p:cNvPr id="19" name="Rounded Rectangle 18">
            <a:extLst>
              <a:ext uri="{FF2B5EF4-FFF2-40B4-BE49-F238E27FC236}">
                <a16:creationId xmlns:a16="http://schemas.microsoft.com/office/drawing/2014/main" id="{15BF237F-1D39-26EB-8C52-BA1687F3CDFC}"/>
              </a:ext>
            </a:extLst>
          </p:cNvPr>
          <p:cNvSpPr/>
          <p:nvPr/>
        </p:nvSpPr>
        <p:spPr>
          <a:xfrm>
            <a:off x="4689898" y="3454401"/>
            <a:ext cx="3898650" cy="1083934"/>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D. Jane Cooke Wright.</a:t>
            </a:r>
            <a:endParaRPr lang="en-US" sz="2000">
              <a:solidFill>
                <a:schemeClr val="tx1"/>
              </a:solidFill>
            </a:endParaRPr>
          </a:p>
        </p:txBody>
      </p:sp>
      <p:sp>
        <p:nvSpPr>
          <p:cNvPr id="20" name="Rounded Rectangle 19">
            <a:extLst>
              <a:ext uri="{FF2B5EF4-FFF2-40B4-BE49-F238E27FC236}">
                <a16:creationId xmlns:a16="http://schemas.microsoft.com/office/drawing/2014/main" id="{7CE7A210-918B-CD89-B9AB-4209CCA249B2}"/>
              </a:ext>
            </a:extLst>
          </p:cNvPr>
          <p:cNvSpPr/>
          <p:nvPr/>
        </p:nvSpPr>
        <p:spPr>
          <a:xfrm>
            <a:off x="559051" y="3454401"/>
            <a:ext cx="3898650" cy="1083934"/>
          </a:xfrm>
          <a:prstGeom prst="roundRect">
            <a:avLst/>
          </a:prstGeom>
          <a:solidFill>
            <a:srgbClr val="346189"/>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accent6"/>
                </a:solidFill>
              </a:rPr>
              <a:t>C. Ada Lovelace.</a:t>
            </a:r>
          </a:p>
        </p:txBody>
      </p:sp>
    </p:spTree>
    <p:extLst>
      <p:ext uri="{BB962C8B-B14F-4D97-AF65-F5344CB8AC3E}">
        <p14:creationId xmlns:p14="http://schemas.microsoft.com/office/powerpoint/2010/main" val="19041464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5"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id="{126B4565-CBF5-CE30-D63A-8DCCD48ED114}"/>
              </a:ext>
            </a:extLst>
          </p:cNvPr>
          <p:cNvSpPr txBox="1"/>
          <p:nvPr/>
        </p:nvSpPr>
        <p:spPr>
          <a:xfrm>
            <a:off x="0" y="558720"/>
            <a:ext cx="9144000"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a:solidFill>
                  <a:srgbClr val="002060"/>
                </a:solidFill>
              </a:rPr>
              <a:t>Trò chơi trắc nghiệm</a:t>
            </a:r>
          </a:p>
        </p:txBody>
      </p:sp>
      <p:sp>
        <p:nvSpPr>
          <p:cNvPr id="10" name="Pentagon 9"/>
          <p:cNvSpPr/>
          <p:nvPr/>
        </p:nvSpPr>
        <p:spPr>
          <a:xfrm>
            <a:off x="0" y="496270"/>
            <a:ext cx="1785255" cy="491319"/>
          </a:xfrm>
          <a:prstGeom prst="homePlate">
            <a:avLst>
              <a:gd name="adj" fmla="val 4052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Nhiệm vụ 1</a:t>
            </a:r>
          </a:p>
        </p:txBody>
      </p:sp>
      <p:sp>
        <p:nvSpPr>
          <p:cNvPr id="11" name="TextBox 10">
            <a:extLst>
              <a:ext uri="{FF2B5EF4-FFF2-40B4-BE49-F238E27FC236}">
                <a16:creationId xmlns:a16="http://schemas.microsoft.com/office/drawing/2014/main" id="{3A06DEAF-8EBD-BB2C-86E3-F9D0B9856831}"/>
              </a:ext>
            </a:extLst>
          </p:cNvPr>
          <p:cNvSpPr txBox="1"/>
          <p:nvPr/>
        </p:nvSpPr>
        <p:spPr>
          <a:xfrm>
            <a:off x="0" y="1050039"/>
            <a:ext cx="9144000" cy="958660"/>
          </a:xfrm>
          <a:prstGeom prst="rect">
            <a:avLst/>
          </a:prstGeom>
          <a:noFill/>
        </p:spPr>
        <p:txBody>
          <a:bodyPr wrap="square">
            <a:spAutoFit/>
          </a:bodyPr>
          <a:lstStyle/>
          <a:p>
            <a:pPr algn="ctr">
              <a:lnSpc>
                <a:spcPct val="150000"/>
              </a:lnSpc>
            </a:pPr>
            <a:r>
              <a:rPr lang="vi-VN" sz="2000" b="1">
                <a:latin typeface="+mn-lt"/>
              </a:rPr>
              <a:t>Câu 4: </a:t>
            </a:r>
            <a:r>
              <a:rPr lang="vi-VN" sz="2000">
                <a:latin typeface="+mn-lt"/>
              </a:rPr>
              <a:t>Ngày Quốc tế trẻ em gái với công nghệ thông tin </a:t>
            </a:r>
            <a:endParaRPr lang="en-US" sz="2000">
              <a:latin typeface="+mn-lt"/>
            </a:endParaRPr>
          </a:p>
          <a:p>
            <a:pPr algn="ctr">
              <a:lnSpc>
                <a:spcPct val="150000"/>
              </a:lnSpc>
            </a:pPr>
            <a:r>
              <a:rPr lang="vi-VN" sz="2000">
                <a:latin typeface="+mn-lt"/>
              </a:rPr>
              <a:t>(International Girls in ICT) được tổ chức bởi</a:t>
            </a:r>
            <a:endParaRPr lang="en-US" sz="2000">
              <a:latin typeface="+mn-lt"/>
            </a:endParaRPr>
          </a:p>
        </p:txBody>
      </p:sp>
      <p:sp>
        <p:nvSpPr>
          <p:cNvPr id="12" name="Rounded Rectangle 11">
            <a:extLst>
              <a:ext uri="{FF2B5EF4-FFF2-40B4-BE49-F238E27FC236}">
                <a16:creationId xmlns:a16="http://schemas.microsoft.com/office/drawing/2014/main" id="{F8F2F0A6-F1CF-0111-C5BD-F8733B7B5351}"/>
              </a:ext>
            </a:extLst>
          </p:cNvPr>
          <p:cNvSpPr/>
          <p:nvPr/>
        </p:nvSpPr>
        <p:spPr>
          <a:xfrm>
            <a:off x="559051" y="2245566"/>
            <a:ext cx="3898650" cy="1058534"/>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000">
                <a:solidFill>
                  <a:schemeClr val="tx1"/>
                </a:solidFill>
              </a:rPr>
              <a:t>A. Tổ chức Lao động quốc tế.</a:t>
            </a:r>
          </a:p>
        </p:txBody>
      </p:sp>
      <p:sp>
        <p:nvSpPr>
          <p:cNvPr id="13" name="Rounded Rectangle 12">
            <a:extLst>
              <a:ext uri="{FF2B5EF4-FFF2-40B4-BE49-F238E27FC236}">
                <a16:creationId xmlns:a16="http://schemas.microsoft.com/office/drawing/2014/main" id="{0EB8EB02-8EFF-91C0-A975-61E68A9234DE}"/>
              </a:ext>
            </a:extLst>
          </p:cNvPr>
          <p:cNvSpPr/>
          <p:nvPr/>
        </p:nvSpPr>
        <p:spPr>
          <a:xfrm>
            <a:off x="4689898" y="2245566"/>
            <a:ext cx="3898650" cy="1058534"/>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B. Liên minh Bưu chính </a:t>
            </a:r>
            <a:endParaRPr lang="en-US" sz="2000">
              <a:solidFill>
                <a:schemeClr val="tx1"/>
              </a:solidFill>
            </a:endParaRPr>
          </a:p>
          <a:p>
            <a:pPr algn="ctr">
              <a:lnSpc>
                <a:spcPct val="150000"/>
              </a:lnSpc>
            </a:pPr>
            <a:r>
              <a:rPr lang="vi-VN" sz="2000">
                <a:solidFill>
                  <a:schemeClr val="tx1"/>
                </a:solidFill>
              </a:rPr>
              <a:t>quốc tế.</a:t>
            </a:r>
            <a:endParaRPr lang="en-US" sz="2000">
              <a:solidFill>
                <a:schemeClr val="tx1"/>
              </a:solidFill>
            </a:endParaRPr>
          </a:p>
        </p:txBody>
      </p:sp>
      <p:sp>
        <p:nvSpPr>
          <p:cNvPr id="15" name="Rounded Rectangle 14">
            <a:extLst>
              <a:ext uri="{FF2B5EF4-FFF2-40B4-BE49-F238E27FC236}">
                <a16:creationId xmlns:a16="http://schemas.microsoft.com/office/drawing/2014/main" id="{D4F02CC3-CDDD-9E0B-5AF7-4E3A2AD06CA5}"/>
              </a:ext>
            </a:extLst>
          </p:cNvPr>
          <p:cNvSpPr/>
          <p:nvPr/>
        </p:nvSpPr>
        <p:spPr>
          <a:xfrm>
            <a:off x="559051" y="3512404"/>
            <a:ext cx="3898650" cy="1058534"/>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C. Tổ chức Sở hữu trí tuệ </a:t>
            </a:r>
            <a:endParaRPr lang="en-US" sz="2000">
              <a:solidFill>
                <a:schemeClr val="tx1"/>
              </a:solidFill>
            </a:endParaRPr>
          </a:p>
          <a:p>
            <a:pPr algn="ctr">
              <a:lnSpc>
                <a:spcPct val="150000"/>
              </a:lnSpc>
            </a:pPr>
            <a:r>
              <a:rPr lang="vi-VN" sz="2000">
                <a:solidFill>
                  <a:schemeClr val="tx1"/>
                </a:solidFill>
              </a:rPr>
              <a:t>thế giới.</a:t>
            </a:r>
            <a:endParaRPr lang="en-US" sz="2000">
              <a:solidFill>
                <a:schemeClr val="tx1"/>
              </a:solidFill>
            </a:endParaRPr>
          </a:p>
        </p:txBody>
      </p:sp>
      <p:sp>
        <p:nvSpPr>
          <p:cNvPr id="19" name="Rounded Rectangle 18">
            <a:extLst>
              <a:ext uri="{FF2B5EF4-FFF2-40B4-BE49-F238E27FC236}">
                <a16:creationId xmlns:a16="http://schemas.microsoft.com/office/drawing/2014/main" id="{15BF237F-1D39-26EB-8C52-BA1687F3CDFC}"/>
              </a:ext>
            </a:extLst>
          </p:cNvPr>
          <p:cNvSpPr/>
          <p:nvPr/>
        </p:nvSpPr>
        <p:spPr>
          <a:xfrm>
            <a:off x="4689898" y="3512404"/>
            <a:ext cx="3898650" cy="1058534"/>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tx1"/>
                </a:solidFill>
              </a:rPr>
              <a:t>D. Liên minh Viễn thông </a:t>
            </a:r>
            <a:endParaRPr lang="en-US" sz="2000">
              <a:solidFill>
                <a:schemeClr val="tx1"/>
              </a:solidFill>
            </a:endParaRPr>
          </a:p>
          <a:p>
            <a:pPr algn="ctr">
              <a:lnSpc>
                <a:spcPct val="150000"/>
              </a:lnSpc>
            </a:pPr>
            <a:r>
              <a:rPr lang="vi-VN" sz="2000">
                <a:solidFill>
                  <a:schemeClr val="tx1"/>
                </a:solidFill>
              </a:rPr>
              <a:t>quốc tế.</a:t>
            </a:r>
            <a:endParaRPr lang="en-US" sz="2000">
              <a:solidFill>
                <a:schemeClr val="tx1"/>
              </a:solidFill>
            </a:endParaRPr>
          </a:p>
        </p:txBody>
      </p:sp>
      <p:sp>
        <p:nvSpPr>
          <p:cNvPr id="20" name="Rounded Rectangle 19">
            <a:extLst>
              <a:ext uri="{FF2B5EF4-FFF2-40B4-BE49-F238E27FC236}">
                <a16:creationId xmlns:a16="http://schemas.microsoft.com/office/drawing/2014/main" id="{7CE7A210-918B-CD89-B9AB-4209CCA249B2}"/>
              </a:ext>
            </a:extLst>
          </p:cNvPr>
          <p:cNvSpPr/>
          <p:nvPr/>
        </p:nvSpPr>
        <p:spPr>
          <a:xfrm>
            <a:off x="4689898" y="3512404"/>
            <a:ext cx="3898650" cy="1058534"/>
          </a:xfrm>
          <a:prstGeom prst="roundRect">
            <a:avLst/>
          </a:prstGeom>
          <a:solidFill>
            <a:srgbClr val="346189"/>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vi-VN" sz="2000">
                <a:solidFill>
                  <a:schemeClr val="accent6"/>
                </a:solidFill>
              </a:rPr>
              <a:t>D. Liên minh Viễn thông </a:t>
            </a:r>
          </a:p>
          <a:p>
            <a:pPr algn="ctr">
              <a:lnSpc>
                <a:spcPct val="150000"/>
              </a:lnSpc>
            </a:pPr>
            <a:r>
              <a:rPr lang="vi-VN" sz="2000">
                <a:solidFill>
                  <a:schemeClr val="accent6"/>
                </a:solidFill>
              </a:rPr>
              <a:t>quốc tế.</a:t>
            </a:r>
          </a:p>
        </p:txBody>
      </p:sp>
    </p:spTree>
    <p:extLst>
      <p:ext uri="{BB962C8B-B14F-4D97-AF65-F5344CB8AC3E}">
        <p14:creationId xmlns:p14="http://schemas.microsoft.com/office/powerpoint/2010/main" val="11182363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5"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5"/>
          <p:cNvSpPr txBox="1">
            <a:spLocks/>
          </p:cNvSpPr>
          <p:nvPr/>
        </p:nvSpPr>
        <p:spPr>
          <a:xfrm>
            <a:off x="0" y="400051"/>
            <a:ext cx="9144000" cy="617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3000" b="1">
                <a:latin typeface="+mj-lt"/>
              </a:rPr>
              <a:t>KHỞI ĐỘNG</a:t>
            </a:r>
          </a:p>
        </p:txBody>
      </p:sp>
      <p:grpSp>
        <p:nvGrpSpPr>
          <p:cNvPr id="2" name="Group 1"/>
          <p:cNvGrpSpPr/>
          <p:nvPr/>
        </p:nvGrpSpPr>
        <p:grpSpPr>
          <a:xfrm>
            <a:off x="571001" y="833922"/>
            <a:ext cx="2931342" cy="766809"/>
            <a:chOff x="330970" y="952098"/>
            <a:chExt cx="2931342" cy="766809"/>
          </a:xfrm>
        </p:grpSpPr>
        <p:sp>
          <p:nvSpPr>
            <p:cNvPr id="14" name="TextBox 29">
              <a:extLst>
                <a:ext uri="{FF2B5EF4-FFF2-40B4-BE49-F238E27FC236}">
                  <a16:creationId xmlns:a16="http://schemas.microsoft.com/office/drawing/2014/main" id="{126B4565-CBF5-CE30-D63A-8DCCD48ED114}"/>
                </a:ext>
              </a:extLst>
            </p:cNvPr>
            <p:cNvSpPr txBox="1"/>
            <p:nvPr/>
          </p:nvSpPr>
          <p:spPr>
            <a:xfrm>
              <a:off x="888205" y="1135448"/>
              <a:ext cx="2374107"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a:solidFill>
                    <a:srgbClr val="C00000"/>
                  </a:solidFill>
                </a:rPr>
                <a:t>Lập trình viên (IT) </a:t>
              </a:r>
            </a:p>
          </p:txBody>
        </p:sp>
        <p:pic>
          <p:nvPicPr>
            <p:cNvPr id="16" name="Picture 2" descr="Chỉ Ngón Tay Ngón Tay Đưa Ra Lựa Chọn Bàn Tay Chỉ Ra Hướng Đi Vector Biểu  Tượng Ngón Tay Trỏ Hình minh họa Sẵn có - Tải xuống Hình ảnh Ngay"/>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330970" y="952098"/>
              <a:ext cx="766809" cy="766809"/>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9"/>
          <p:cNvSpPr txBox="1"/>
          <p:nvPr/>
        </p:nvSpPr>
        <p:spPr>
          <a:xfrm>
            <a:off x="571001" y="1417382"/>
            <a:ext cx="5681209" cy="3323987"/>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L</a:t>
            </a:r>
            <a:r>
              <a:rPr lang="vi-VN" sz="2000">
                <a:latin typeface="Arial" panose="020B0604020202020204" pitchFamily="34" charset="0"/>
                <a:cs typeface="Arial" panose="020B0604020202020204" pitchFamily="34" charset="0"/>
              </a:rPr>
              <a:t>à những kĩ sư phần mềm, người sẽ sử dụng các ngôn ngữ lập trình</a:t>
            </a:r>
            <a:r>
              <a:rPr lang="en-US" sz="2000">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để tạo ra, thiết kế, xây dựng và bảo trì các chương trình máy tính.</a:t>
            </a:r>
            <a:endParaRPr lang="en-US" sz="200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C</a:t>
            </a:r>
            <a:r>
              <a:rPr lang="vi-VN" sz="2000">
                <a:latin typeface="Arial" panose="020B0604020202020204" pitchFamily="34" charset="0"/>
                <a:cs typeface="Arial" panose="020B0604020202020204" pitchFamily="34" charset="0"/>
              </a:rPr>
              <a:t>ông việc</a:t>
            </a:r>
            <a:r>
              <a:rPr lang="en-US" sz="2000">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viết những đoạn mã lệnh (code) được thực hiện trên máy tính. </a:t>
            </a:r>
            <a:endParaRPr lang="en-US" sz="200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Sản phẩm</a:t>
            </a:r>
            <a:r>
              <a:rPr lang="en-US" sz="2000">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các phần mềm, ứng dụng</a:t>
            </a:r>
            <a:r>
              <a:rPr lang="en-US" sz="2000">
                <a:latin typeface="Arial" panose="020B0604020202020204" pitchFamily="34" charset="0"/>
                <a:cs typeface="Arial" panose="020B0604020202020204" pitchFamily="34" charset="0"/>
              </a:rPr>
              <a:t> như </a:t>
            </a:r>
            <a:r>
              <a:rPr lang="vi-VN" sz="2000">
                <a:latin typeface="Arial" panose="020B0604020202020204" pitchFamily="34" charset="0"/>
                <a:cs typeface="Arial" panose="020B0604020202020204" pitchFamily="34" charset="0"/>
              </a:rPr>
              <a:t>Facebook, Tiktok, Youtube</a:t>
            </a:r>
            <a:r>
              <a:rPr lang="en-US" sz="2000">
                <a:latin typeface="Arial" panose="020B0604020202020204" pitchFamily="34" charset="0"/>
                <a:cs typeface="Arial" panose="020B0604020202020204" pitchFamily="34" charset="0"/>
              </a:rPr>
              <a:t>,</a:t>
            </a:r>
            <a:r>
              <a:rPr lang="vi-VN" sz="2000">
                <a:latin typeface="Arial" panose="020B0604020202020204" pitchFamily="34" charset="0"/>
                <a:cs typeface="Arial" panose="020B0604020202020204" pitchFamily="34" charset="0"/>
              </a:rPr>
              <a:t>…</a:t>
            </a:r>
          </a:p>
        </p:txBody>
      </p:sp>
      <p:pic>
        <p:nvPicPr>
          <p:cNvPr id="18" name="image125.png"/>
          <p:cNvPicPr/>
          <p:nvPr/>
        </p:nvPicPr>
        <p:blipFill>
          <a:blip r:embed="rId3"/>
          <a:srcRect/>
          <a:stretch>
            <a:fillRect/>
          </a:stretch>
        </p:blipFill>
        <p:spPr>
          <a:xfrm>
            <a:off x="6456678" y="3079375"/>
            <a:ext cx="2012951" cy="1342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Lập trình viên là gì? Công việc của một lập trình viên | CareerBuilder.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678" y="1400196"/>
            <a:ext cx="2012952" cy="1341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02425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par>
                                <p:cTn id="17" presetID="53"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id="{126B4565-CBF5-CE30-D63A-8DCCD48ED114}"/>
              </a:ext>
            </a:extLst>
          </p:cNvPr>
          <p:cNvSpPr txBox="1"/>
          <p:nvPr/>
        </p:nvSpPr>
        <p:spPr>
          <a:xfrm>
            <a:off x="0" y="558720"/>
            <a:ext cx="9144000"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a:solidFill>
                  <a:srgbClr val="002060"/>
                </a:solidFill>
              </a:rPr>
              <a:t>Trò chơi trắc nghiệm</a:t>
            </a:r>
          </a:p>
        </p:txBody>
      </p:sp>
      <p:sp>
        <p:nvSpPr>
          <p:cNvPr id="10" name="Pentagon 9"/>
          <p:cNvSpPr/>
          <p:nvPr/>
        </p:nvSpPr>
        <p:spPr>
          <a:xfrm>
            <a:off x="0" y="496270"/>
            <a:ext cx="1785255" cy="491319"/>
          </a:xfrm>
          <a:prstGeom prst="homePlate">
            <a:avLst>
              <a:gd name="adj" fmla="val 4052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Nhiệm vụ 1</a:t>
            </a:r>
          </a:p>
        </p:txBody>
      </p:sp>
      <p:sp>
        <p:nvSpPr>
          <p:cNvPr id="11" name="TextBox 10">
            <a:extLst>
              <a:ext uri="{FF2B5EF4-FFF2-40B4-BE49-F238E27FC236}">
                <a16:creationId xmlns:a16="http://schemas.microsoft.com/office/drawing/2014/main" id="{3A06DEAF-8EBD-BB2C-86E3-F9D0B9856831}"/>
              </a:ext>
            </a:extLst>
          </p:cNvPr>
          <p:cNvSpPr txBox="1"/>
          <p:nvPr/>
        </p:nvSpPr>
        <p:spPr>
          <a:xfrm>
            <a:off x="0" y="1007383"/>
            <a:ext cx="9144000" cy="958660"/>
          </a:xfrm>
          <a:prstGeom prst="rect">
            <a:avLst/>
          </a:prstGeom>
          <a:noFill/>
        </p:spPr>
        <p:txBody>
          <a:bodyPr wrap="square">
            <a:spAutoFit/>
          </a:bodyPr>
          <a:lstStyle/>
          <a:p>
            <a:pPr algn="ctr">
              <a:lnSpc>
                <a:spcPct val="150000"/>
              </a:lnSpc>
            </a:pPr>
            <a:r>
              <a:rPr lang="vi-VN" sz="2000" b="1">
                <a:latin typeface="+mn-lt"/>
              </a:rPr>
              <a:t>Câu 5: </a:t>
            </a:r>
            <a:r>
              <a:rPr lang="vi-VN" sz="2000">
                <a:latin typeface="+mn-lt"/>
              </a:rPr>
              <a:t>Việc nào sau đây cho sự bất bình đẳng giới </a:t>
            </a:r>
            <a:endParaRPr lang="en-US" sz="2000">
              <a:latin typeface="+mn-lt"/>
            </a:endParaRPr>
          </a:p>
          <a:p>
            <a:pPr algn="ctr">
              <a:lnSpc>
                <a:spcPct val="150000"/>
              </a:lnSpc>
            </a:pPr>
            <a:r>
              <a:rPr lang="vi-VN" sz="2000">
                <a:latin typeface="+mn-lt"/>
              </a:rPr>
              <a:t>trong sử dụng máy tính và ứng dụng tin học?</a:t>
            </a:r>
            <a:endParaRPr lang="en-US" sz="2000">
              <a:latin typeface="+mn-lt"/>
            </a:endParaRPr>
          </a:p>
        </p:txBody>
      </p:sp>
      <p:sp>
        <p:nvSpPr>
          <p:cNvPr id="12" name="Rounded Rectangle 11">
            <a:extLst>
              <a:ext uri="{FF2B5EF4-FFF2-40B4-BE49-F238E27FC236}">
                <a16:creationId xmlns:a16="http://schemas.microsoft.com/office/drawing/2014/main" id="{F8F2F0A6-F1CF-0111-C5BD-F8733B7B5351}"/>
              </a:ext>
            </a:extLst>
          </p:cNvPr>
          <p:cNvSpPr/>
          <p:nvPr/>
        </p:nvSpPr>
        <p:spPr>
          <a:xfrm>
            <a:off x="584325" y="2085213"/>
            <a:ext cx="7975349" cy="551596"/>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en-US" sz="2000">
                <a:solidFill>
                  <a:schemeClr val="tx1"/>
                </a:solidFill>
              </a:rPr>
              <a:t>A. Công ti tin học X tuyển nhân viên 4 nam 3 nữ lập trình Python.</a:t>
            </a:r>
          </a:p>
        </p:txBody>
      </p:sp>
      <p:sp>
        <p:nvSpPr>
          <p:cNvPr id="13" name="Rounded Rectangle 12">
            <a:extLst>
              <a:ext uri="{FF2B5EF4-FFF2-40B4-BE49-F238E27FC236}">
                <a16:creationId xmlns:a16="http://schemas.microsoft.com/office/drawing/2014/main" id="{0EB8EB02-8EFF-91C0-A975-61E68A9234DE}"/>
              </a:ext>
            </a:extLst>
          </p:cNvPr>
          <p:cNvSpPr/>
          <p:nvPr/>
        </p:nvSpPr>
        <p:spPr>
          <a:xfrm>
            <a:off x="584325" y="2755979"/>
            <a:ext cx="7975349" cy="551596"/>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B. Công ti Y có số nhân viên nam nhiều hơn số nhân viên nữ.</a:t>
            </a:r>
            <a:endParaRPr lang="en-US" sz="2000">
              <a:solidFill>
                <a:schemeClr val="tx1"/>
              </a:solidFill>
            </a:endParaRPr>
          </a:p>
        </p:txBody>
      </p:sp>
      <p:sp>
        <p:nvSpPr>
          <p:cNvPr id="15" name="Rounded Rectangle 14">
            <a:extLst>
              <a:ext uri="{FF2B5EF4-FFF2-40B4-BE49-F238E27FC236}">
                <a16:creationId xmlns:a16="http://schemas.microsoft.com/office/drawing/2014/main" id="{D4F02CC3-CDDD-9E0B-5AF7-4E3A2AD06CA5}"/>
              </a:ext>
            </a:extLst>
          </p:cNvPr>
          <p:cNvSpPr/>
          <p:nvPr/>
        </p:nvSpPr>
        <p:spPr>
          <a:xfrm>
            <a:off x="584325" y="3426745"/>
            <a:ext cx="7975349" cy="551596"/>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C. Công ti X chỉ tuyển nam nhân viên vào vị trí thiết kế đồ họa.</a:t>
            </a:r>
            <a:endParaRPr lang="en-US" sz="2000">
              <a:solidFill>
                <a:schemeClr val="tx1"/>
              </a:solidFill>
            </a:endParaRPr>
          </a:p>
        </p:txBody>
      </p:sp>
      <p:sp>
        <p:nvSpPr>
          <p:cNvPr id="19" name="Rounded Rectangle 18">
            <a:extLst>
              <a:ext uri="{FF2B5EF4-FFF2-40B4-BE49-F238E27FC236}">
                <a16:creationId xmlns:a16="http://schemas.microsoft.com/office/drawing/2014/main" id="{15BF237F-1D39-26EB-8C52-BA1687F3CDFC}"/>
              </a:ext>
            </a:extLst>
          </p:cNvPr>
          <p:cNvSpPr/>
          <p:nvPr/>
        </p:nvSpPr>
        <p:spPr>
          <a:xfrm>
            <a:off x="584325" y="4097511"/>
            <a:ext cx="7975349" cy="551596"/>
          </a:xfrm>
          <a:prstGeom prst="roundRect">
            <a:avLst/>
          </a:prstGeom>
          <a:solidFill>
            <a:schemeClr val="accent6"/>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D. Lương của nhân viên nam A cao hơn lương của nhân viên nữ B.</a:t>
            </a:r>
            <a:endParaRPr lang="en-US" sz="2000">
              <a:solidFill>
                <a:schemeClr val="tx1"/>
              </a:solidFill>
            </a:endParaRPr>
          </a:p>
        </p:txBody>
      </p:sp>
      <p:sp>
        <p:nvSpPr>
          <p:cNvPr id="20" name="Rounded Rectangle 19">
            <a:extLst>
              <a:ext uri="{FF2B5EF4-FFF2-40B4-BE49-F238E27FC236}">
                <a16:creationId xmlns:a16="http://schemas.microsoft.com/office/drawing/2014/main" id="{7CE7A210-918B-CD89-B9AB-4209CCA249B2}"/>
              </a:ext>
            </a:extLst>
          </p:cNvPr>
          <p:cNvSpPr/>
          <p:nvPr/>
        </p:nvSpPr>
        <p:spPr>
          <a:xfrm>
            <a:off x="584325" y="3426745"/>
            <a:ext cx="7975349" cy="551596"/>
          </a:xfrm>
          <a:prstGeom prst="roundRect">
            <a:avLst/>
          </a:prstGeom>
          <a:solidFill>
            <a:srgbClr val="346189"/>
          </a:solidFill>
          <a:ln w="19050">
            <a:solidFill>
              <a:srgbClr val="346189"/>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accent6"/>
                </a:solidFill>
              </a:rPr>
              <a:t>C. Công ti X chỉ tuyển nam nhân viên vào vị trí thiết kế đồ họa.</a:t>
            </a:r>
          </a:p>
        </p:txBody>
      </p:sp>
    </p:spTree>
    <p:extLst>
      <p:ext uri="{BB962C8B-B14F-4D97-AF65-F5344CB8AC3E}">
        <p14:creationId xmlns:p14="http://schemas.microsoft.com/office/powerpoint/2010/main" val="19003705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5"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id="{126B4565-CBF5-CE30-D63A-8DCCD48ED114}"/>
              </a:ext>
            </a:extLst>
          </p:cNvPr>
          <p:cNvSpPr txBox="1"/>
          <p:nvPr/>
        </p:nvSpPr>
        <p:spPr>
          <a:xfrm>
            <a:off x="0" y="558720"/>
            <a:ext cx="9144000"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a:solidFill>
                  <a:schemeClr val="accent4">
                    <a:lumMod val="50000"/>
                  </a:schemeClr>
                </a:solidFill>
              </a:rPr>
              <a:t>Trả lời câu hỏi phần Luyện tập SGK tr. 94</a:t>
            </a:r>
          </a:p>
        </p:txBody>
      </p:sp>
      <p:sp>
        <p:nvSpPr>
          <p:cNvPr id="10" name="Pentagon 9"/>
          <p:cNvSpPr/>
          <p:nvPr/>
        </p:nvSpPr>
        <p:spPr>
          <a:xfrm>
            <a:off x="0" y="496270"/>
            <a:ext cx="1785255" cy="491319"/>
          </a:xfrm>
          <a:prstGeom prst="homePlate">
            <a:avLst>
              <a:gd name="adj" fmla="val 40526"/>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Nhiệm vụ 2</a:t>
            </a:r>
          </a:p>
        </p:txBody>
      </p:sp>
      <p:sp>
        <p:nvSpPr>
          <p:cNvPr id="14" name="Rounded Rectangle 13"/>
          <p:cNvSpPr/>
          <p:nvPr/>
        </p:nvSpPr>
        <p:spPr>
          <a:xfrm>
            <a:off x="619577" y="1229242"/>
            <a:ext cx="1165678" cy="491319"/>
          </a:xfrm>
          <a:prstGeom prst="roundRect">
            <a:avLst>
              <a:gd name="adj" fmla="val 3088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a:solidFill>
                  <a:schemeClr val="accent6"/>
                </a:solidFill>
              </a:rPr>
              <a:t>Câu 1</a:t>
            </a:r>
          </a:p>
        </p:txBody>
      </p:sp>
      <p:sp>
        <p:nvSpPr>
          <p:cNvPr id="16" name="TextBox 9"/>
          <p:cNvSpPr txBox="1"/>
          <p:nvPr/>
        </p:nvSpPr>
        <p:spPr>
          <a:xfrm>
            <a:off x="892627" y="1817070"/>
            <a:ext cx="4290333" cy="2400657"/>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a:latin typeface="+mn-lt"/>
                <a:cs typeface="Arial" panose="020B0604020202020204" pitchFamily="34" charset="0"/>
              </a:rPr>
              <a:t>Em hãy phỏng vấn một vài người (có thể là bố mẹ, người quen của bố mẹ, thầy cô</a:t>
            </a:r>
            <a:r>
              <a:rPr lang="en-US" sz="2000">
                <a:latin typeface="+mn-lt"/>
                <a:cs typeface="Arial" panose="020B0604020202020204" pitchFamily="34" charset="0"/>
              </a:rPr>
              <a:t>,</a:t>
            </a:r>
            <a:r>
              <a:rPr lang="vi-VN" sz="2000">
                <a:latin typeface="+mn-lt"/>
                <a:cs typeface="Arial" panose="020B0604020202020204" pitchFamily="34" charset="0"/>
              </a:rPr>
              <a:t>…) để tìm hiểu về những ứng dụng tin học giúp họ nâng cao hiệu quả công việc.</a:t>
            </a:r>
          </a:p>
        </p:txBody>
      </p:sp>
      <p:pic>
        <p:nvPicPr>
          <p:cNvPr id="17412" name="Picture 4" descr="Cha mẹ ảnh hưởng đến con cái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893" y="1262743"/>
            <a:ext cx="2298147" cy="1532097"/>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Learn Computer Programming: Teaching Kids to C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893" y="2931908"/>
            <a:ext cx="2298147" cy="1524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2291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7412"/>
                                        </p:tgtEl>
                                        <p:attrNameLst>
                                          <p:attrName>style.visibility</p:attrName>
                                        </p:attrNameLst>
                                      </p:cBhvr>
                                      <p:to>
                                        <p:strVal val="visible"/>
                                      </p:to>
                                    </p:set>
                                    <p:anim calcmode="lin" valueType="num">
                                      <p:cBhvr>
                                        <p:cTn id="16" dur="500" fill="hold"/>
                                        <p:tgtEl>
                                          <p:spTgt spid="17412"/>
                                        </p:tgtEl>
                                        <p:attrNameLst>
                                          <p:attrName>ppt_w</p:attrName>
                                        </p:attrNameLst>
                                      </p:cBhvr>
                                      <p:tavLst>
                                        <p:tav tm="0">
                                          <p:val>
                                            <p:fltVal val="0"/>
                                          </p:val>
                                        </p:tav>
                                        <p:tav tm="100000">
                                          <p:val>
                                            <p:strVal val="#ppt_w"/>
                                          </p:val>
                                        </p:tav>
                                      </p:tavLst>
                                    </p:anim>
                                    <p:anim calcmode="lin" valueType="num">
                                      <p:cBhvr>
                                        <p:cTn id="17" dur="500" fill="hold"/>
                                        <p:tgtEl>
                                          <p:spTgt spid="17412"/>
                                        </p:tgtEl>
                                        <p:attrNameLst>
                                          <p:attrName>ppt_h</p:attrName>
                                        </p:attrNameLst>
                                      </p:cBhvr>
                                      <p:tavLst>
                                        <p:tav tm="0">
                                          <p:val>
                                            <p:fltVal val="0"/>
                                          </p:val>
                                        </p:tav>
                                        <p:tav tm="100000">
                                          <p:val>
                                            <p:strVal val="#ppt_h"/>
                                          </p:val>
                                        </p:tav>
                                      </p:tavLst>
                                    </p:anim>
                                    <p:animEffect transition="in" filter="fade">
                                      <p:cBhvr>
                                        <p:cTn id="18" dur="500"/>
                                        <p:tgtEl>
                                          <p:spTgt spid="17412"/>
                                        </p:tgtEl>
                                      </p:cBhvr>
                                    </p:animEffect>
                                  </p:childTnLst>
                                </p:cTn>
                              </p:par>
                              <p:par>
                                <p:cTn id="19" presetID="53" presetClass="entr" presetSubtype="16" fill="hold" nodeType="withEffect">
                                  <p:stCondLst>
                                    <p:cond delay="0"/>
                                  </p:stCondLst>
                                  <p:childTnLst>
                                    <p:set>
                                      <p:cBhvr>
                                        <p:cTn id="20" dur="1" fill="hold">
                                          <p:stCondLst>
                                            <p:cond delay="0"/>
                                          </p:stCondLst>
                                        </p:cTn>
                                        <p:tgtEl>
                                          <p:spTgt spid="17414"/>
                                        </p:tgtEl>
                                        <p:attrNameLst>
                                          <p:attrName>style.visibility</p:attrName>
                                        </p:attrNameLst>
                                      </p:cBhvr>
                                      <p:to>
                                        <p:strVal val="visible"/>
                                      </p:to>
                                    </p:set>
                                    <p:anim calcmode="lin" valueType="num">
                                      <p:cBhvr>
                                        <p:cTn id="21" dur="500" fill="hold"/>
                                        <p:tgtEl>
                                          <p:spTgt spid="17414"/>
                                        </p:tgtEl>
                                        <p:attrNameLst>
                                          <p:attrName>ppt_w</p:attrName>
                                        </p:attrNameLst>
                                      </p:cBhvr>
                                      <p:tavLst>
                                        <p:tav tm="0">
                                          <p:val>
                                            <p:fltVal val="0"/>
                                          </p:val>
                                        </p:tav>
                                        <p:tav tm="100000">
                                          <p:val>
                                            <p:strVal val="#ppt_w"/>
                                          </p:val>
                                        </p:tav>
                                      </p:tavLst>
                                    </p:anim>
                                    <p:anim calcmode="lin" valueType="num">
                                      <p:cBhvr>
                                        <p:cTn id="22" dur="500" fill="hold"/>
                                        <p:tgtEl>
                                          <p:spTgt spid="17414"/>
                                        </p:tgtEl>
                                        <p:attrNameLst>
                                          <p:attrName>ppt_h</p:attrName>
                                        </p:attrNameLst>
                                      </p:cBhvr>
                                      <p:tavLst>
                                        <p:tav tm="0">
                                          <p:val>
                                            <p:fltVal val="0"/>
                                          </p:val>
                                        </p:tav>
                                        <p:tav tm="100000">
                                          <p:val>
                                            <p:strVal val="#ppt_h"/>
                                          </p:val>
                                        </p:tav>
                                      </p:tavLst>
                                    </p:anim>
                                    <p:animEffect transition="in" filter="fade">
                                      <p:cBhvr>
                                        <p:cTn id="23"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45406" y="414627"/>
            <a:ext cx="1165678" cy="491319"/>
          </a:xfrm>
          <a:prstGeom prst="roundRect">
            <a:avLst>
              <a:gd name="adj" fmla="val 3088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a:solidFill>
                  <a:schemeClr val="accent6"/>
                </a:solidFill>
              </a:rPr>
              <a:t>Câu 2</a:t>
            </a:r>
          </a:p>
        </p:txBody>
      </p:sp>
      <p:sp>
        <p:nvSpPr>
          <p:cNvPr id="16" name="TextBox 9"/>
          <p:cNvSpPr txBox="1"/>
          <p:nvPr/>
        </p:nvSpPr>
        <p:spPr>
          <a:xfrm>
            <a:off x="1611083" y="302572"/>
            <a:ext cx="7141031" cy="1015663"/>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a:latin typeface="+mn-lt"/>
                <a:cs typeface="Arial" panose="020B0604020202020204" pitchFamily="34" charset="0"/>
              </a:rPr>
              <a:t>Chọn </a:t>
            </a:r>
            <a:r>
              <a:rPr lang="vi-VN" sz="2000">
                <a:latin typeface="+mn-lt"/>
                <a:cs typeface="Arial" panose="020B0604020202020204" pitchFamily="34" charset="0"/>
              </a:rPr>
              <a:t>phương án đúng nhất</a:t>
            </a:r>
            <a:r>
              <a:rPr lang="en-US" sz="2000">
                <a:latin typeface="+mn-lt"/>
                <a:cs typeface="Arial" panose="020B0604020202020204" pitchFamily="34" charset="0"/>
              </a:rPr>
              <a:t>: Bất bình đẳng giới trong sử dụng máy tính và ứng dụng tin học có thể dẫn tới hậu quả gì? </a:t>
            </a:r>
            <a:endParaRPr lang="vi-VN" sz="2000">
              <a:latin typeface="+mn-lt"/>
              <a:cs typeface="Arial" panose="020B0604020202020204" pitchFamily="34" charset="0"/>
            </a:endParaRPr>
          </a:p>
        </p:txBody>
      </p:sp>
      <p:sp>
        <p:nvSpPr>
          <p:cNvPr id="8" name="Rounded Rectangle 7">
            <a:extLst>
              <a:ext uri="{FF2B5EF4-FFF2-40B4-BE49-F238E27FC236}">
                <a16:creationId xmlns:a16="http://schemas.microsoft.com/office/drawing/2014/main" id="{F8F2F0A6-F1CF-0111-C5BD-F8733B7B5351}"/>
              </a:ext>
            </a:extLst>
          </p:cNvPr>
          <p:cNvSpPr/>
          <p:nvPr/>
        </p:nvSpPr>
        <p:spPr>
          <a:xfrm>
            <a:off x="576035" y="1326125"/>
            <a:ext cx="7975349" cy="953676"/>
          </a:xfrm>
          <a:prstGeom prst="roundRect">
            <a:avLst/>
          </a:prstGeom>
          <a:solidFill>
            <a:schemeClr val="accent6"/>
          </a:solidFill>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A. Phụ nữ và trẻ em gái không có cơ hội phát triển nghề nghiệp trong lĩnh vực công nghệ.</a:t>
            </a:r>
            <a:endParaRPr lang="en-US" sz="2000">
              <a:solidFill>
                <a:schemeClr val="tx1"/>
              </a:solidFill>
            </a:endParaRPr>
          </a:p>
        </p:txBody>
      </p:sp>
      <p:sp>
        <p:nvSpPr>
          <p:cNvPr id="11" name="Rounded Rectangle 10">
            <a:extLst>
              <a:ext uri="{FF2B5EF4-FFF2-40B4-BE49-F238E27FC236}">
                <a16:creationId xmlns:a16="http://schemas.microsoft.com/office/drawing/2014/main" id="{0EB8EB02-8EFF-91C0-A975-61E68A9234DE}"/>
              </a:ext>
            </a:extLst>
          </p:cNvPr>
          <p:cNvSpPr/>
          <p:nvPr/>
        </p:nvSpPr>
        <p:spPr>
          <a:xfrm>
            <a:off x="576035" y="2386755"/>
            <a:ext cx="7975349" cy="953676"/>
          </a:xfrm>
          <a:prstGeom prst="roundRect">
            <a:avLst/>
          </a:prstGeom>
          <a:solidFill>
            <a:schemeClr val="accent6"/>
          </a:solidFill>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B. Phụ nữ và trẻ em gái không có cơ hội sử dụng công nghệ để nâng cao hiệu quả công việc và chất lượng cuộc sống.</a:t>
            </a:r>
            <a:endParaRPr lang="en-US" sz="2000">
              <a:solidFill>
                <a:schemeClr val="tx1"/>
              </a:solidFill>
            </a:endParaRPr>
          </a:p>
        </p:txBody>
      </p:sp>
      <p:sp>
        <p:nvSpPr>
          <p:cNvPr id="12" name="Rounded Rectangle 11">
            <a:extLst>
              <a:ext uri="{FF2B5EF4-FFF2-40B4-BE49-F238E27FC236}">
                <a16:creationId xmlns:a16="http://schemas.microsoft.com/office/drawing/2014/main" id="{D4F02CC3-CDDD-9E0B-5AF7-4E3A2AD06CA5}"/>
              </a:ext>
            </a:extLst>
          </p:cNvPr>
          <p:cNvSpPr/>
          <p:nvPr/>
        </p:nvSpPr>
        <p:spPr>
          <a:xfrm>
            <a:off x="576034" y="3447385"/>
            <a:ext cx="7975349" cy="551596"/>
          </a:xfrm>
          <a:prstGeom prst="roundRect">
            <a:avLst/>
          </a:prstGeom>
          <a:solidFill>
            <a:schemeClr val="accent6"/>
          </a:solidFill>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C. Phụ nữ và trẻ em gái không theo kịp sự phát triển của xã hội.</a:t>
            </a:r>
            <a:endParaRPr lang="en-US" sz="2000">
              <a:solidFill>
                <a:schemeClr val="tx1"/>
              </a:solidFill>
            </a:endParaRPr>
          </a:p>
        </p:txBody>
      </p:sp>
      <p:sp>
        <p:nvSpPr>
          <p:cNvPr id="13" name="Rounded Rectangle 12">
            <a:extLst>
              <a:ext uri="{FF2B5EF4-FFF2-40B4-BE49-F238E27FC236}">
                <a16:creationId xmlns:a16="http://schemas.microsoft.com/office/drawing/2014/main" id="{15BF237F-1D39-26EB-8C52-BA1687F3CDFC}"/>
              </a:ext>
            </a:extLst>
          </p:cNvPr>
          <p:cNvSpPr/>
          <p:nvPr/>
        </p:nvSpPr>
        <p:spPr>
          <a:xfrm>
            <a:off x="576033" y="4105935"/>
            <a:ext cx="7975349" cy="551596"/>
          </a:xfrm>
          <a:prstGeom prst="roundRect">
            <a:avLst/>
          </a:prstGeom>
          <a:solidFill>
            <a:schemeClr val="accent6"/>
          </a:solidFill>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D. Cả ba hậu quả trên.</a:t>
            </a:r>
            <a:endParaRPr lang="en-US" sz="2000">
              <a:solidFill>
                <a:schemeClr val="tx1"/>
              </a:solidFill>
            </a:endParaRPr>
          </a:p>
        </p:txBody>
      </p:sp>
    </p:spTree>
    <p:extLst>
      <p:ext uri="{BB962C8B-B14F-4D97-AF65-F5344CB8AC3E}">
        <p14:creationId xmlns:p14="http://schemas.microsoft.com/office/powerpoint/2010/main" val="20436655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590548" y="1127067"/>
            <a:ext cx="1165678" cy="491319"/>
          </a:xfrm>
          <a:prstGeom prst="roundRect">
            <a:avLst>
              <a:gd name="adj" fmla="val 3088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a:solidFill>
                  <a:schemeClr val="accent6"/>
                </a:solidFill>
              </a:rPr>
              <a:t>Câu 1</a:t>
            </a:r>
          </a:p>
        </p:txBody>
      </p:sp>
      <p:sp>
        <p:nvSpPr>
          <p:cNvPr id="16" name="TextBox 9"/>
          <p:cNvSpPr txBox="1"/>
          <p:nvPr/>
        </p:nvSpPr>
        <p:spPr>
          <a:xfrm>
            <a:off x="695323" y="1689640"/>
            <a:ext cx="5020450" cy="2862322"/>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a:latin typeface="+mn-lt"/>
                <a:cs typeface="Arial" panose="020B0604020202020204" pitchFamily="34" charset="0"/>
              </a:rPr>
              <a:t>Những ứng dụng tin học giúp họ nâng cao hiệu quả công việc như: Tính lương nhân viên, tính tiền cho khách ở cửa hàng, chấm công nhân viên, tính các khoản thu chi trong gia đình, tính điểm trung bình, lưu trữ và soạn thảo văn bản, gửi mail,…</a:t>
            </a:r>
          </a:p>
        </p:txBody>
      </p:sp>
      <p:grpSp>
        <p:nvGrpSpPr>
          <p:cNvPr id="8" name="Group 7"/>
          <p:cNvGrpSpPr/>
          <p:nvPr/>
        </p:nvGrpSpPr>
        <p:grpSpPr>
          <a:xfrm>
            <a:off x="2992727" y="524743"/>
            <a:ext cx="3163116" cy="500322"/>
            <a:chOff x="316479" y="403580"/>
            <a:chExt cx="3163116" cy="500322"/>
          </a:xfrm>
        </p:grpSpPr>
        <p:sp>
          <p:nvSpPr>
            <p:cNvPr id="11" name="TextBox 10">
              <a:extLst>
                <a:ext uri="{FF2B5EF4-FFF2-40B4-BE49-F238E27FC236}">
                  <a16:creationId xmlns:a16="http://schemas.microsoft.com/office/drawing/2014/main" id="{126B4565-CBF5-CE30-D63A-8DCCD48ED114}"/>
                </a:ext>
              </a:extLst>
            </p:cNvPr>
            <p:cNvSpPr txBox="1"/>
            <p:nvPr/>
          </p:nvSpPr>
          <p:spPr>
            <a:xfrm>
              <a:off x="839636" y="407110"/>
              <a:ext cx="2639959" cy="400110"/>
            </a:xfrm>
            <a:prstGeom prst="rect">
              <a:avLst/>
            </a:prstGeom>
            <a:noFill/>
          </p:spPr>
          <p:txBody>
            <a:bodyPr wrap="square">
              <a:spAutoFit/>
            </a:bodyPr>
            <a:lstStyle/>
            <a:p>
              <a:r>
                <a:rPr lang="en-US" sz="2000" b="1" u="sng">
                  <a:solidFill>
                    <a:srgbClr val="C00000"/>
                  </a:solidFill>
                </a:rPr>
                <a:t>Hướng dẫn trả lời:</a:t>
              </a:r>
            </a:p>
          </p:txBody>
        </p:sp>
        <p:pic>
          <p:nvPicPr>
            <p:cNvPr id="12" name="Picture 11" descr="Clip Art Take Note - Note Taking Png, Transparent Png , Transparent Png  Image - PNGitem"/>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16479" y="403580"/>
              <a:ext cx="576414" cy="500322"/>
            </a:xfrm>
            <a:prstGeom prst="rect">
              <a:avLst/>
            </a:prstGeom>
            <a:noFill/>
            <a:extLst>
              <a:ext uri="{909E8E84-426E-40DD-AFC4-6F175D3DCCD1}">
                <a14:hiddenFill xmlns:a14="http://schemas.microsoft.com/office/drawing/2010/main">
                  <a:solidFill>
                    <a:srgbClr val="FFFFFF"/>
                  </a:solidFill>
                </a14:hiddenFill>
              </a:ext>
            </a:extLst>
          </p:spPr>
        </p:pic>
      </p:grpSp>
      <p:pic>
        <p:nvPicPr>
          <p:cNvPr id="20484" name="Picture 4" descr="Ứng dụng của máy tính - Tin Học Sóc Trăng - tinhocsoctrang.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775" y="1931574"/>
            <a:ext cx="2719309" cy="217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94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484"/>
                                        </p:tgtEl>
                                        <p:attrNameLst>
                                          <p:attrName>style.visibility</p:attrName>
                                        </p:attrNameLst>
                                      </p:cBhvr>
                                      <p:to>
                                        <p:strVal val="visible"/>
                                      </p:to>
                                    </p:set>
                                    <p:anim calcmode="lin" valueType="num">
                                      <p:cBhvr additive="base">
                                        <p:cTn id="15" dur="500" fill="hold"/>
                                        <p:tgtEl>
                                          <p:spTgt spid="20484"/>
                                        </p:tgtEl>
                                        <p:attrNameLst>
                                          <p:attrName>ppt_x</p:attrName>
                                        </p:attrNameLst>
                                      </p:cBhvr>
                                      <p:tavLst>
                                        <p:tav tm="0">
                                          <p:val>
                                            <p:strVal val="#ppt_x"/>
                                          </p:val>
                                        </p:tav>
                                        <p:tav tm="100000">
                                          <p:val>
                                            <p:strVal val="#ppt_x"/>
                                          </p:val>
                                        </p:tav>
                                      </p:tavLst>
                                    </p:anim>
                                    <p:anim calcmode="lin" valueType="num">
                                      <p:cBhvr additive="base">
                                        <p:cTn id="16"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45406" y="414627"/>
            <a:ext cx="1165678" cy="491319"/>
          </a:xfrm>
          <a:prstGeom prst="roundRect">
            <a:avLst>
              <a:gd name="adj" fmla="val 3088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a:solidFill>
                  <a:schemeClr val="accent6"/>
                </a:solidFill>
              </a:rPr>
              <a:t>Câu 2</a:t>
            </a:r>
          </a:p>
        </p:txBody>
      </p:sp>
      <p:sp>
        <p:nvSpPr>
          <p:cNvPr id="16" name="TextBox 9"/>
          <p:cNvSpPr txBox="1"/>
          <p:nvPr/>
        </p:nvSpPr>
        <p:spPr>
          <a:xfrm>
            <a:off x="1611083" y="302572"/>
            <a:ext cx="7141031" cy="1015663"/>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a:latin typeface="+mn-lt"/>
                <a:cs typeface="Arial" panose="020B0604020202020204" pitchFamily="34" charset="0"/>
              </a:rPr>
              <a:t>Chọn </a:t>
            </a:r>
            <a:r>
              <a:rPr lang="vi-VN" sz="2000">
                <a:latin typeface="+mn-lt"/>
                <a:cs typeface="Arial" panose="020B0604020202020204" pitchFamily="34" charset="0"/>
              </a:rPr>
              <a:t>phương án đúng nhất</a:t>
            </a:r>
            <a:r>
              <a:rPr lang="en-US" sz="2000">
                <a:latin typeface="+mn-lt"/>
                <a:cs typeface="Arial" panose="020B0604020202020204" pitchFamily="34" charset="0"/>
              </a:rPr>
              <a:t>: Bất bình đẳng giới trong sử dụng máy tính và ứng dụng tin học có thể dẫn tới hậu quả gì? </a:t>
            </a:r>
            <a:endParaRPr lang="vi-VN" sz="2000">
              <a:latin typeface="+mn-lt"/>
              <a:cs typeface="Arial" panose="020B0604020202020204" pitchFamily="34" charset="0"/>
            </a:endParaRPr>
          </a:p>
        </p:txBody>
      </p:sp>
      <p:sp>
        <p:nvSpPr>
          <p:cNvPr id="8" name="Rounded Rectangle 7">
            <a:extLst>
              <a:ext uri="{FF2B5EF4-FFF2-40B4-BE49-F238E27FC236}">
                <a16:creationId xmlns:a16="http://schemas.microsoft.com/office/drawing/2014/main" id="{F8F2F0A6-F1CF-0111-C5BD-F8733B7B5351}"/>
              </a:ext>
            </a:extLst>
          </p:cNvPr>
          <p:cNvSpPr/>
          <p:nvPr/>
        </p:nvSpPr>
        <p:spPr>
          <a:xfrm>
            <a:off x="576035" y="1326125"/>
            <a:ext cx="7975349" cy="953676"/>
          </a:xfrm>
          <a:prstGeom prst="roundRect">
            <a:avLst/>
          </a:prstGeom>
          <a:solidFill>
            <a:schemeClr val="accent6"/>
          </a:solidFill>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A. Phụ nữ và trẻ em gái không có cơ hội phát triển nghề nghiệp trong lĩnh vực công nghệ.</a:t>
            </a:r>
            <a:endParaRPr lang="en-US" sz="2000">
              <a:solidFill>
                <a:schemeClr val="tx1"/>
              </a:solidFill>
            </a:endParaRPr>
          </a:p>
        </p:txBody>
      </p:sp>
      <p:sp>
        <p:nvSpPr>
          <p:cNvPr id="11" name="Rounded Rectangle 10">
            <a:extLst>
              <a:ext uri="{FF2B5EF4-FFF2-40B4-BE49-F238E27FC236}">
                <a16:creationId xmlns:a16="http://schemas.microsoft.com/office/drawing/2014/main" id="{0EB8EB02-8EFF-91C0-A975-61E68A9234DE}"/>
              </a:ext>
            </a:extLst>
          </p:cNvPr>
          <p:cNvSpPr/>
          <p:nvPr/>
        </p:nvSpPr>
        <p:spPr>
          <a:xfrm>
            <a:off x="576035" y="2386755"/>
            <a:ext cx="7975349" cy="953676"/>
          </a:xfrm>
          <a:prstGeom prst="roundRect">
            <a:avLst/>
          </a:prstGeom>
          <a:solidFill>
            <a:schemeClr val="accent6"/>
          </a:solidFill>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B. Phụ nữ và trẻ em gái không có cơ hội sử dụng công nghệ để nâng cao hiệu quả công việc và chất lượng cuộc sống.</a:t>
            </a:r>
            <a:endParaRPr lang="en-US" sz="2000">
              <a:solidFill>
                <a:schemeClr val="tx1"/>
              </a:solidFill>
            </a:endParaRPr>
          </a:p>
        </p:txBody>
      </p:sp>
      <p:sp>
        <p:nvSpPr>
          <p:cNvPr id="12" name="Rounded Rectangle 11">
            <a:extLst>
              <a:ext uri="{FF2B5EF4-FFF2-40B4-BE49-F238E27FC236}">
                <a16:creationId xmlns:a16="http://schemas.microsoft.com/office/drawing/2014/main" id="{D4F02CC3-CDDD-9E0B-5AF7-4E3A2AD06CA5}"/>
              </a:ext>
            </a:extLst>
          </p:cNvPr>
          <p:cNvSpPr/>
          <p:nvPr/>
        </p:nvSpPr>
        <p:spPr>
          <a:xfrm>
            <a:off x="576034" y="3447385"/>
            <a:ext cx="7975349" cy="551596"/>
          </a:xfrm>
          <a:prstGeom prst="roundRect">
            <a:avLst/>
          </a:prstGeom>
          <a:solidFill>
            <a:schemeClr val="accent6"/>
          </a:solidFill>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C. Phụ nữ và trẻ em gái không theo kịp sự phát triển của xã hội.</a:t>
            </a:r>
            <a:endParaRPr lang="en-US" sz="2000">
              <a:solidFill>
                <a:schemeClr val="tx1"/>
              </a:solidFill>
            </a:endParaRPr>
          </a:p>
        </p:txBody>
      </p:sp>
      <p:sp>
        <p:nvSpPr>
          <p:cNvPr id="13" name="Rounded Rectangle 12">
            <a:extLst>
              <a:ext uri="{FF2B5EF4-FFF2-40B4-BE49-F238E27FC236}">
                <a16:creationId xmlns:a16="http://schemas.microsoft.com/office/drawing/2014/main" id="{15BF237F-1D39-26EB-8C52-BA1687F3CDFC}"/>
              </a:ext>
            </a:extLst>
          </p:cNvPr>
          <p:cNvSpPr/>
          <p:nvPr/>
        </p:nvSpPr>
        <p:spPr>
          <a:xfrm>
            <a:off x="576033" y="4105935"/>
            <a:ext cx="7975349" cy="551596"/>
          </a:xfrm>
          <a:prstGeom prst="roundRect">
            <a:avLst/>
          </a:prstGeom>
          <a:solidFill>
            <a:schemeClr val="accent6"/>
          </a:solidFill>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tx1"/>
                </a:solidFill>
              </a:rPr>
              <a:t>D. Cả ba hậu quả trên.</a:t>
            </a:r>
            <a:endParaRPr lang="en-US" sz="2000">
              <a:solidFill>
                <a:schemeClr val="tx1"/>
              </a:solidFill>
            </a:endParaRPr>
          </a:p>
        </p:txBody>
      </p:sp>
      <p:sp>
        <p:nvSpPr>
          <p:cNvPr id="17" name="Rounded Rectangle 16">
            <a:extLst>
              <a:ext uri="{FF2B5EF4-FFF2-40B4-BE49-F238E27FC236}">
                <a16:creationId xmlns:a16="http://schemas.microsoft.com/office/drawing/2014/main" id="{7CE7A210-918B-CD89-B9AB-4209CCA249B2}"/>
              </a:ext>
            </a:extLst>
          </p:cNvPr>
          <p:cNvSpPr/>
          <p:nvPr/>
        </p:nvSpPr>
        <p:spPr>
          <a:xfrm>
            <a:off x="576033" y="4105935"/>
            <a:ext cx="7975349" cy="551596"/>
          </a:xfrm>
          <a:prstGeom prst="roundRect">
            <a:avLst/>
          </a:prstGeom>
          <a:solidFill>
            <a:schemeClr val="accent4">
              <a:lumMod val="75000"/>
            </a:schemeClr>
          </a:solidFill>
          <a:ln w="1905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2000">
                <a:solidFill>
                  <a:schemeClr val="accent6"/>
                </a:solidFill>
              </a:rPr>
              <a:t>D. Cả ba hậu quả trên.</a:t>
            </a:r>
          </a:p>
        </p:txBody>
      </p:sp>
    </p:spTree>
    <p:extLst>
      <p:ext uri="{BB962C8B-B14F-4D97-AF65-F5344CB8AC3E}">
        <p14:creationId xmlns:p14="http://schemas.microsoft.com/office/powerpoint/2010/main" val="7259277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11" grpId="0" animBg="1"/>
      <p:bldP spid="12" grpId="0" animBg="1"/>
      <p:bldP spid="13"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5"/>
          <p:cNvSpPr txBox="1">
            <a:spLocks/>
          </p:cNvSpPr>
          <p:nvPr/>
        </p:nvSpPr>
        <p:spPr>
          <a:xfrm>
            <a:off x="0" y="372821"/>
            <a:ext cx="9144000" cy="617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3000" b="1">
                <a:latin typeface="+mj-lt"/>
              </a:rPr>
              <a:t>VẬN DỤNG</a:t>
            </a:r>
          </a:p>
        </p:txBody>
      </p:sp>
      <p:sp>
        <p:nvSpPr>
          <p:cNvPr id="14" name="Rounded Rectangle 13"/>
          <p:cNvSpPr/>
          <p:nvPr/>
        </p:nvSpPr>
        <p:spPr>
          <a:xfrm>
            <a:off x="629191" y="1073968"/>
            <a:ext cx="1058527" cy="491319"/>
          </a:xfrm>
          <a:prstGeom prst="roundRect">
            <a:avLst>
              <a:gd name="adj" fmla="val 3088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a:solidFill>
                  <a:schemeClr val="accent6"/>
                </a:solidFill>
              </a:rPr>
              <a:t>Câu 1</a:t>
            </a:r>
          </a:p>
        </p:txBody>
      </p:sp>
      <p:sp>
        <p:nvSpPr>
          <p:cNvPr id="16" name="TextBox 9"/>
          <p:cNvSpPr txBox="1"/>
          <p:nvPr/>
        </p:nvSpPr>
        <p:spPr>
          <a:xfrm>
            <a:off x="536448" y="1073968"/>
            <a:ext cx="8058912" cy="1938992"/>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a:latin typeface="+mn-lt"/>
                <a:cs typeface="Arial" panose="020B0604020202020204" pitchFamily="34" charset="0"/>
              </a:rPr>
              <a:t>	    </a:t>
            </a:r>
            <a:r>
              <a:rPr lang="vi-VN" sz="2000">
                <a:latin typeface="+mn-lt"/>
                <a:cs typeface="Arial" panose="020B0604020202020204" pitchFamily="34" charset="0"/>
              </a:rPr>
              <a:t>Em hãy đề xuất với thầy cô giáo và các bạn tổ chức một cuộc thi thuyết trình về ứng dụng tin học trong các nghề nghiệp tại Việt Nam. Em hãy tìm hiểu và tạo ra bài thuyết trình của mình nhé. Hãy chia sẻ với bạn bè về bài thuyết trình của em.</a:t>
            </a:r>
          </a:p>
        </p:txBody>
      </p:sp>
      <p:sp>
        <p:nvSpPr>
          <p:cNvPr id="23" name="Rounded Rectangle 22"/>
          <p:cNvSpPr/>
          <p:nvPr/>
        </p:nvSpPr>
        <p:spPr>
          <a:xfrm>
            <a:off x="629191" y="3182613"/>
            <a:ext cx="1058527" cy="491319"/>
          </a:xfrm>
          <a:prstGeom prst="roundRect">
            <a:avLst>
              <a:gd name="adj" fmla="val 3088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a:solidFill>
                  <a:schemeClr val="accent6"/>
                </a:solidFill>
              </a:rPr>
              <a:t>Câu 2</a:t>
            </a:r>
          </a:p>
        </p:txBody>
      </p:sp>
      <p:sp>
        <p:nvSpPr>
          <p:cNvPr id="24" name="TextBox 9"/>
          <p:cNvSpPr txBox="1"/>
          <p:nvPr/>
        </p:nvSpPr>
        <p:spPr>
          <a:xfrm>
            <a:off x="536448" y="3182613"/>
            <a:ext cx="8058912" cy="1477328"/>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a:latin typeface="+mn-lt"/>
                <a:cs typeface="Arial" panose="020B0604020202020204" pitchFamily="34" charset="0"/>
              </a:rPr>
              <a:t>	    </a:t>
            </a:r>
            <a:r>
              <a:rPr lang="vi-VN" sz="2000">
                <a:latin typeface="+mn-lt"/>
                <a:cs typeface="Arial" panose="020B0604020202020204" pitchFamily="34" charset="0"/>
              </a:rPr>
              <a:t>Trong vai trò một học sinh lớp 8, em có thể làm gì để thúc đẩy bình đẳng giới ở lứa tuổi của em, ở khía cạnh sử dụng máy tính và ứng dụng tin học trong học tập?</a:t>
            </a:r>
          </a:p>
        </p:txBody>
      </p:sp>
    </p:spTree>
    <p:extLst>
      <p:ext uri="{BB962C8B-B14F-4D97-AF65-F5344CB8AC3E}">
        <p14:creationId xmlns:p14="http://schemas.microsoft.com/office/powerpoint/2010/main" val="19046445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23" grpId="0" animBg="1"/>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5"/>
          <p:cNvSpPr txBox="1">
            <a:spLocks/>
          </p:cNvSpPr>
          <p:nvPr/>
        </p:nvSpPr>
        <p:spPr>
          <a:xfrm>
            <a:off x="0" y="372821"/>
            <a:ext cx="9144000" cy="617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3000" b="1">
                <a:latin typeface="+mj-lt"/>
              </a:rPr>
              <a:t>VẬN DỤNG</a:t>
            </a:r>
          </a:p>
        </p:txBody>
      </p:sp>
      <p:pic>
        <p:nvPicPr>
          <p:cNvPr id="7" name="Picture 6" descr="A screenshot of a computer&#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a:off x="1974427" y="1713757"/>
            <a:ext cx="5195145" cy="2820143"/>
          </a:xfrm>
          <a:prstGeom prst="rect">
            <a:avLst/>
          </a:prstGeom>
        </p:spPr>
      </p:pic>
      <p:grpSp>
        <p:nvGrpSpPr>
          <p:cNvPr id="8" name="Group 7"/>
          <p:cNvGrpSpPr/>
          <p:nvPr/>
        </p:nvGrpSpPr>
        <p:grpSpPr>
          <a:xfrm>
            <a:off x="629191" y="1148314"/>
            <a:ext cx="3163116" cy="500322"/>
            <a:chOff x="316479" y="403580"/>
            <a:chExt cx="3163116" cy="500322"/>
          </a:xfrm>
        </p:grpSpPr>
        <p:sp>
          <p:nvSpPr>
            <p:cNvPr id="9" name="TextBox 8">
              <a:extLst>
                <a:ext uri="{FF2B5EF4-FFF2-40B4-BE49-F238E27FC236}">
                  <a16:creationId xmlns:a16="http://schemas.microsoft.com/office/drawing/2014/main" id="{126B4565-CBF5-CE30-D63A-8DCCD48ED114}"/>
                </a:ext>
              </a:extLst>
            </p:cNvPr>
            <p:cNvSpPr txBox="1"/>
            <p:nvPr/>
          </p:nvSpPr>
          <p:spPr>
            <a:xfrm>
              <a:off x="839636" y="407110"/>
              <a:ext cx="2639959" cy="400110"/>
            </a:xfrm>
            <a:prstGeom prst="rect">
              <a:avLst/>
            </a:prstGeom>
            <a:noFill/>
          </p:spPr>
          <p:txBody>
            <a:bodyPr wrap="square">
              <a:spAutoFit/>
            </a:bodyPr>
            <a:lstStyle/>
            <a:p>
              <a:r>
                <a:rPr lang="en-US" sz="2000" b="1" u="sng">
                  <a:solidFill>
                    <a:srgbClr val="C00000"/>
                  </a:solidFill>
                </a:rPr>
                <a:t>Gợi ý:</a:t>
              </a:r>
            </a:p>
          </p:txBody>
        </p:sp>
        <p:pic>
          <p:nvPicPr>
            <p:cNvPr id="10" name="Picture 9" descr="Clip Art Take Note - Note Taking Png, Transparent Png , Transparent Png  Image - PNGitem"/>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16479" y="403580"/>
              <a:ext cx="576414" cy="50032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629191" y="1806909"/>
            <a:ext cx="1058527" cy="491319"/>
          </a:xfrm>
          <a:prstGeom prst="roundRect">
            <a:avLst>
              <a:gd name="adj" fmla="val 3088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a:solidFill>
                  <a:schemeClr val="accent6"/>
                </a:solidFill>
              </a:rPr>
              <a:t>Câu 1</a:t>
            </a:r>
          </a:p>
        </p:txBody>
      </p:sp>
    </p:spTree>
    <p:extLst>
      <p:ext uri="{BB962C8B-B14F-4D97-AF65-F5344CB8AC3E}">
        <p14:creationId xmlns:p14="http://schemas.microsoft.com/office/powerpoint/2010/main" val="1920421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5"/>
          <p:cNvSpPr txBox="1">
            <a:spLocks/>
          </p:cNvSpPr>
          <p:nvPr/>
        </p:nvSpPr>
        <p:spPr>
          <a:xfrm>
            <a:off x="0" y="372821"/>
            <a:ext cx="9144000" cy="617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3000" b="1">
                <a:latin typeface="+mj-lt"/>
              </a:rPr>
              <a:t>VẬN DỤNG</a:t>
            </a:r>
          </a:p>
        </p:txBody>
      </p:sp>
      <p:grpSp>
        <p:nvGrpSpPr>
          <p:cNvPr id="8" name="Group 7"/>
          <p:cNvGrpSpPr/>
          <p:nvPr/>
        </p:nvGrpSpPr>
        <p:grpSpPr>
          <a:xfrm>
            <a:off x="629191" y="1148314"/>
            <a:ext cx="3163116" cy="500322"/>
            <a:chOff x="316479" y="403580"/>
            <a:chExt cx="3163116" cy="500322"/>
          </a:xfrm>
        </p:grpSpPr>
        <p:sp>
          <p:nvSpPr>
            <p:cNvPr id="9" name="TextBox 8">
              <a:extLst>
                <a:ext uri="{FF2B5EF4-FFF2-40B4-BE49-F238E27FC236}">
                  <a16:creationId xmlns:a16="http://schemas.microsoft.com/office/drawing/2014/main" id="{126B4565-CBF5-CE30-D63A-8DCCD48ED114}"/>
                </a:ext>
              </a:extLst>
            </p:cNvPr>
            <p:cNvSpPr txBox="1"/>
            <p:nvPr/>
          </p:nvSpPr>
          <p:spPr>
            <a:xfrm>
              <a:off x="839636" y="407110"/>
              <a:ext cx="2639959" cy="400110"/>
            </a:xfrm>
            <a:prstGeom prst="rect">
              <a:avLst/>
            </a:prstGeom>
            <a:noFill/>
          </p:spPr>
          <p:txBody>
            <a:bodyPr wrap="square">
              <a:spAutoFit/>
            </a:bodyPr>
            <a:lstStyle/>
            <a:p>
              <a:r>
                <a:rPr lang="en-US" sz="2000" b="1" u="sng">
                  <a:solidFill>
                    <a:srgbClr val="C00000"/>
                  </a:solidFill>
                </a:rPr>
                <a:t>Gợi ý:</a:t>
              </a:r>
            </a:p>
          </p:txBody>
        </p:sp>
        <p:pic>
          <p:nvPicPr>
            <p:cNvPr id="10" name="Picture 9" descr="Clip Art Take Note - Note Taking Png, Transparent Png , Transparent Png  Image - PNGitem"/>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16479" y="403580"/>
              <a:ext cx="576414" cy="50032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ounded Rectangle 10"/>
          <p:cNvSpPr/>
          <p:nvPr/>
        </p:nvSpPr>
        <p:spPr>
          <a:xfrm>
            <a:off x="629191" y="1806909"/>
            <a:ext cx="1058527" cy="491319"/>
          </a:xfrm>
          <a:prstGeom prst="roundRect">
            <a:avLst>
              <a:gd name="adj" fmla="val 3088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b="1">
                <a:solidFill>
                  <a:schemeClr val="accent6"/>
                </a:solidFill>
              </a:rPr>
              <a:t>Câu 2</a:t>
            </a:r>
          </a:p>
        </p:txBody>
      </p:sp>
      <p:sp>
        <p:nvSpPr>
          <p:cNvPr id="12" name="TextBox 9"/>
          <p:cNvSpPr txBox="1"/>
          <p:nvPr/>
        </p:nvSpPr>
        <p:spPr>
          <a:xfrm>
            <a:off x="542543" y="1806909"/>
            <a:ext cx="5670213" cy="2862322"/>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a:latin typeface="+mn-lt"/>
                <a:cs typeface="Arial" panose="020B0604020202020204" pitchFamily="34" charset="0"/>
              </a:rPr>
              <a:t>	    </a:t>
            </a:r>
            <a:r>
              <a:rPr lang="vi-VN" sz="2000">
                <a:latin typeface="+mn-lt"/>
                <a:cs typeface="Arial" panose="020B0604020202020204" pitchFamily="34" charset="0"/>
              </a:rPr>
              <a:t>Bản thân em tích cực ứng dụng tin học trong học tập, tích cực tạo ra sản phẩm số và dùng những sản phẩm số này để truyền cảm hứng cho các bạn nữ trong trường cùng phát triển khả năng ứng dụng tin học trong học tập và hướng nghiệp.</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4480"/>
          <a:stretch/>
        </p:blipFill>
        <p:spPr>
          <a:xfrm>
            <a:off x="6212757" y="1551954"/>
            <a:ext cx="2273353" cy="3052445"/>
          </a:xfrm>
          <a:prstGeom prst="rect">
            <a:avLst/>
          </a:prstGeom>
        </p:spPr>
      </p:pic>
    </p:spTree>
    <p:extLst>
      <p:ext uri="{BB962C8B-B14F-4D97-AF65-F5344CB8AC3E}">
        <p14:creationId xmlns:p14="http://schemas.microsoft.com/office/powerpoint/2010/main" val="10511990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5"/>
          <p:cNvSpPr txBox="1">
            <a:spLocks/>
          </p:cNvSpPr>
          <p:nvPr/>
        </p:nvSpPr>
        <p:spPr>
          <a:xfrm>
            <a:off x="0" y="510360"/>
            <a:ext cx="9144000" cy="617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3000" b="1">
                <a:latin typeface="+mj-lt"/>
              </a:rPr>
              <a:t>HƯỚNG DẪN VỀ NHÀ</a:t>
            </a:r>
          </a:p>
        </p:txBody>
      </p:sp>
      <p:sp>
        <p:nvSpPr>
          <p:cNvPr id="11" name="Google Shape;2459;p30"/>
          <p:cNvSpPr/>
          <p:nvPr/>
        </p:nvSpPr>
        <p:spPr>
          <a:xfrm>
            <a:off x="1258520" y="1465258"/>
            <a:ext cx="696652" cy="692550"/>
          </a:xfrm>
          <a:prstGeom prst="ellipse">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accent6"/>
                </a:solidFill>
                <a:latin typeface="+mj-lt"/>
                <a:ea typeface="Bakbak One"/>
                <a:cs typeface="Arial" panose="020B0604020202020204" pitchFamily="34" charset="0"/>
                <a:sym typeface="Bakbak One"/>
              </a:rPr>
              <a:t>01</a:t>
            </a:r>
            <a:endParaRPr sz="2000">
              <a:solidFill>
                <a:schemeClr val="accent6"/>
              </a:solidFill>
              <a:latin typeface="+mj-lt"/>
              <a:ea typeface="Bakbak One"/>
              <a:cs typeface="Arial" panose="020B0604020202020204" pitchFamily="34" charset="0"/>
              <a:sym typeface="Bakbak One"/>
            </a:endParaRPr>
          </a:p>
        </p:txBody>
      </p:sp>
      <p:sp>
        <p:nvSpPr>
          <p:cNvPr id="12" name="Google Shape;458;p45"/>
          <p:cNvSpPr txBox="1">
            <a:spLocks/>
          </p:cNvSpPr>
          <p:nvPr/>
        </p:nvSpPr>
        <p:spPr>
          <a:xfrm>
            <a:off x="2076068" y="1465258"/>
            <a:ext cx="5809287" cy="692550"/>
          </a:xfrm>
          <a:prstGeom prst="roundRect">
            <a:avLst/>
          </a:prstGeom>
          <a:solidFill>
            <a:schemeClr val="accent6"/>
          </a:solidFill>
          <a:ln w="12700">
            <a:solidFill>
              <a:srgbClr val="346189"/>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nSpc>
                <a:spcPct val="150000"/>
              </a:lnSpc>
              <a:buSzPts val="1100"/>
            </a:pPr>
            <a:r>
              <a:rPr lang="en-US" sz="2000">
                <a:latin typeface="+mn-lt"/>
                <a:cs typeface="Arial" panose="020B0604020202020204" pitchFamily="34" charset="0"/>
              </a:rPr>
              <a:t>Ôn lại kiến thức đã học.</a:t>
            </a:r>
            <a:endParaRPr lang="vi-VN" sz="2000">
              <a:latin typeface="+mn-lt"/>
              <a:cs typeface="Arial" panose="020B0604020202020204" pitchFamily="34" charset="0"/>
            </a:endParaRPr>
          </a:p>
        </p:txBody>
      </p:sp>
      <p:sp>
        <p:nvSpPr>
          <p:cNvPr id="15" name="Google Shape;2459;p30"/>
          <p:cNvSpPr/>
          <p:nvPr/>
        </p:nvSpPr>
        <p:spPr>
          <a:xfrm>
            <a:off x="1258520" y="2495486"/>
            <a:ext cx="696652" cy="692550"/>
          </a:xfrm>
          <a:prstGeom prst="ellipse">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accent6"/>
                </a:solidFill>
                <a:latin typeface="+mj-lt"/>
                <a:ea typeface="Bakbak One"/>
                <a:cs typeface="Arial" panose="020B0604020202020204" pitchFamily="34" charset="0"/>
                <a:sym typeface="Bakbak One"/>
              </a:rPr>
              <a:t>02</a:t>
            </a:r>
            <a:endParaRPr sz="2000">
              <a:solidFill>
                <a:schemeClr val="accent6"/>
              </a:solidFill>
              <a:latin typeface="+mj-lt"/>
              <a:ea typeface="Bakbak One"/>
              <a:cs typeface="Arial" panose="020B0604020202020204" pitchFamily="34" charset="0"/>
              <a:sym typeface="Bakbak One"/>
            </a:endParaRPr>
          </a:p>
        </p:txBody>
      </p:sp>
      <p:sp>
        <p:nvSpPr>
          <p:cNvPr id="18" name="Google Shape;458;p45"/>
          <p:cNvSpPr txBox="1">
            <a:spLocks/>
          </p:cNvSpPr>
          <p:nvPr/>
        </p:nvSpPr>
        <p:spPr>
          <a:xfrm>
            <a:off x="2076068" y="2495486"/>
            <a:ext cx="5809287" cy="692550"/>
          </a:xfrm>
          <a:prstGeom prst="roundRect">
            <a:avLst/>
          </a:prstGeom>
          <a:solidFill>
            <a:schemeClr val="accent6"/>
          </a:solidFill>
          <a:ln w="12700">
            <a:solidFill>
              <a:srgbClr val="346189"/>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nSpc>
                <a:spcPct val="150000"/>
              </a:lnSpc>
              <a:buSzPts val="1100"/>
            </a:pPr>
            <a:r>
              <a:rPr lang="en-US" sz="2000">
                <a:latin typeface="+mn-lt"/>
                <a:cs typeface="Arial" panose="020B0604020202020204" pitchFamily="34" charset="0"/>
              </a:rPr>
              <a:t>Hoàn thành bài tập phần Vận dụng.</a:t>
            </a:r>
            <a:endParaRPr lang="vi-VN" sz="2000">
              <a:latin typeface="+mn-lt"/>
              <a:cs typeface="Arial" panose="020B0604020202020204" pitchFamily="34" charset="0"/>
            </a:endParaRPr>
          </a:p>
        </p:txBody>
      </p:sp>
      <p:sp>
        <p:nvSpPr>
          <p:cNvPr id="8" name="Google Shape;2459;p30"/>
          <p:cNvSpPr/>
          <p:nvPr/>
        </p:nvSpPr>
        <p:spPr>
          <a:xfrm>
            <a:off x="1258520" y="3525714"/>
            <a:ext cx="696652" cy="692550"/>
          </a:xfrm>
          <a:prstGeom prst="ellipse">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accent6"/>
                </a:solidFill>
                <a:latin typeface="+mj-lt"/>
                <a:ea typeface="Bakbak One"/>
                <a:cs typeface="Arial" panose="020B0604020202020204" pitchFamily="34" charset="0"/>
                <a:sym typeface="Bakbak One"/>
              </a:rPr>
              <a:t>03</a:t>
            </a:r>
            <a:endParaRPr sz="2000">
              <a:solidFill>
                <a:schemeClr val="accent6"/>
              </a:solidFill>
              <a:latin typeface="+mj-lt"/>
              <a:ea typeface="Bakbak One"/>
              <a:cs typeface="Arial" panose="020B0604020202020204" pitchFamily="34" charset="0"/>
              <a:sym typeface="Bakbak One"/>
            </a:endParaRPr>
          </a:p>
        </p:txBody>
      </p:sp>
      <p:sp>
        <p:nvSpPr>
          <p:cNvPr id="9" name="Google Shape;458;p45"/>
          <p:cNvSpPr txBox="1">
            <a:spLocks/>
          </p:cNvSpPr>
          <p:nvPr/>
        </p:nvSpPr>
        <p:spPr>
          <a:xfrm>
            <a:off x="2076068" y="3525714"/>
            <a:ext cx="5809287" cy="692550"/>
          </a:xfrm>
          <a:prstGeom prst="roundRect">
            <a:avLst/>
          </a:prstGeom>
          <a:solidFill>
            <a:schemeClr val="accent6"/>
          </a:solidFill>
          <a:ln w="12700">
            <a:solidFill>
              <a:srgbClr val="346189"/>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nSpc>
                <a:spcPct val="150000"/>
              </a:lnSpc>
              <a:buSzPts val="1100"/>
            </a:pPr>
            <a:r>
              <a:rPr lang="en-US" sz="2000">
                <a:latin typeface="+mn-lt"/>
                <a:cs typeface="Arial" panose="020B0604020202020204" pitchFamily="34" charset="0"/>
              </a:rPr>
              <a:t>Làm bài tập Bài 16 trong Sách bài tập Tin học 8.</a:t>
            </a:r>
            <a:endParaRPr lang="vi-VN" sz="2000">
              <a:latin typeface="+mn-lt"/>
              <a:cs typeface="Arial" panose="020B0604020202020204" pitchFamily="34" charset="0"/>
            </a:endParaRPr>
          </a:p>
        </p:txBody>
      </p:sp>
      <p:pic>
        <p:nvPicPr>
          <p:cNvPr id="10" name="Picture 26" descr="https://encrypted-tbn0.gstatic.com/images?q=tbn:ANd9GcT_WYytvkInSIBE4eEADtZDl3fn7KMUYPwm16fx6kplq5-eL4lwBjNIAbNlLYzdeaqDMOg&amp;usqp=CAU"/>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5355" y="4140214"/>
            <a:ext cx="997746" cy="8314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46" y="157389"/>
            <a:ext cx="1473200" cy="972551"/>
          </a:xfrm>
          <a:prstGeom prst="rect">
            <a:avLst/>
          </a:prstGeom>
        </p:spPr>
      </p:pic>
    </p:spTree>
    <p:extLst>
      <p:ext uri="{BB962C8B-B14F-4D97-AF65-F5344CB8AC3E}">
        <p14:creationId xmlns:p14="http://schemas.microsoft.com/office/powerpoint/2010/main" val="225430539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8"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0" name="Google Shape;458;p45"/>
          <p:cNvSpPr txBox="1">
            <a:spLocks/>
          </p:cNvSpPr>
          <p:nvPr/>
        </p:nvSpPr>
        <p:spPr>
          <a:xfrm>
            <a:off x="0" y="752809"/>
            <a:ext cx="9144000" cy="199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nybody"/>
              <a:buNone/>
              <a:defRPr sz="4800" b="1" i="0" u="none" strike="noStrike" cap="none">
                <a:solidFill>
                  <a:schemeClr val="dk1"/>
                </a:solidFill>
                <a:latin typeface="Arial" panose="020B0604020202020204" pitchFamily="34" charset="0"/>
                <a:ea typeface="Anybody"/>
                <a:cs typeface="Arial" panose="020B0604020202020204" pitchFamily="34" charset="0"/>
                <a:sym typeface="Anybody"/>
              </a:defRPr>
            </a:lvl1pPr>
            <a:lvl2pPr marR="0" lvl="1"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2pPr>
            <a:lvl3pPr marR="0" lvl="2"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3pPr>
            <a:lvl4pPr marR="0" lvl="3"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4pPr>
            <a:lvl5pPr marR="0" lvl="4"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5pPr>
            <a:lvl6pPr marR="0" lvl="5"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6pPr>
            <a:lvl7pPr marR="0" lvl="6"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7pPr>
            <a:lvl8pPr marR="0" lvl="7"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8pPr>
            <a:lvl9pPr marR="0" lvl="8"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9pPr>
          </a:lstStyle>
          <a:p>
            <a:pPr algn="ctr">
              <a:lnSpc>
                <a:spcPct val="150000"/>
              </a:lnSpc>
              <a:buSzPts val="1100"/>
            </a:pPr>
            <a:r>
              <a:rPr lang="vi-VN" sz="4000"/>
              <a:t>CẢM ƠN CÁC BẠN ĐÃ CHÚ Ý </a:t>
            </a:r>
            <a:endParaRPr lang="en-US" sz="4000"/>
          </a:p>
          <a:p>
            <a:pPr algn="ctr">
              <a:lnSpc>
                <a:spcPct val="150000"/>
              </a:lnSpc>
              <a:buSzPts val="1100"/>
            </a:pPr>
            <a:r>
              <a:rPr lang="vi-VN" sz="4000"/>
              <a:t>LẮNG NGHE, HẸN GẶP LẠI!</a:t>
            </a:r>
            <a:endParaRPr lang="en-US" sz="4000">
              <a:solidFill>
                <a:schemeClr val="accent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96941" y="3027141"/>
            <a:ext cx="4150117" cy="1582232"/>
          </a:xfrm>
          <a:prstGeom prst="rect">
            <a:avLst/>
          </a:prstGeom>
        </p:spPr>
      </p:pic>
    </p:spTree>
    <p:extLst>
      <p:ext uri="{BB962C8B-B14F-4D97-AF65-F5344CB8AC3E}">
        <p14:creationId xmlns:p14="http://schemas.microsoft.com/office/powerpoint/2010/main" val="3087677878"/>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5"/>
          <p:cNvSpPr txBox="1">
            <a:spLocks/>
          </p:cNvSpPr>
          <p:nvPr/>
        </p:nvSpPr>
        <p:spPr>
          <a:xfrm>
            <a:off x="0" y="400051"/>
            <a:ext cx="9144000" cy="617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3000" b="1">
                <a:latin typeface="+mj-lt"/>
              </a:rPr>
              <a:t>KHỞI ĐỘNG</a:t>
            </a:r>
          </a:p>
        </p:txBody>
      </p:sp>
      <p:grpSp>
        <p:nvGrpSpPr>
          <p:cNvPr id="2" name="Group 1"/>
          <p:cNvGrpSpPr/>
          <p:nvPr/>
        </p:nvGrpSpPr>
        <p:grpSpPr>
          <a:xfrm>
            <a:off x="571001" y="833922"/>
            <a:ext cx="2931342" cy="766809"/>
            <a:chOff x="330970" y="952098"/>
            <a:chExt cx="2931342" cy="766809"/>
          </a:xfrm>
        </p:grpSpPr>
        <p:sp>
          <p:nvSpPr>
            <p:cNvPr id="14" name="TextBox 29">
              <a:extLst>
                <a:ext uri="{FF2B5EF4-FFF2-40B4-BE49-F238E27FC236}">
                  <a16:creationId xmlns:a16="http://schemas.microsoft.com/office/drawing/2014/main" id="{126B4565-CBF5-CE30-D63A-8DCCD48ED114}"/>
                </a:ext>
              </a:extLst>
            </p:cNvPr>
            <p:cNvSpPr txBox="1"/>
            <p:nvPr/>
          </p:nvSpPr>
          <p:spPr>
            <a:xfrm>
              <a:off x="888205" y="1135448"/>
              <a:ext cx="2374107" cy="40011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a:solidFill>
                    <a:srgbClr val="C00000"/>
                  </a:solidFill>
                </a:rPr>
                <a:t>Bác sĩ</a:t>
              </a:r>
            </a:p>
          </p:txBody>
        </p:sp>
        <p:pic>
          <p:nvPicPr>
            <p:cNvPr id="16" name="Picture 2" descr="Chỉ Ngón Tay Ngón Tay Đưa Ra Lựa Chọn Bàn Tay Chỉ Ra Hướng Đi Vector Biểu  Tượng Ngón Tay Trỏ Hình minh họa Sẵn có - Tải xuống Hình ảnh Ngay"/>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330970" y="952098"/>
              <a:ext cx="766809" cy="766809"/>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9"/>
          <p:cNvSpPr txBox="1"/>
          <p:nvPr/>
        </p:nvSpPr>
        <p:spPr>
          <a:xfrm>
            <a:off x="571001" y="1417382"/>
            <a:ext cx="5246869" cy="3323987"/>
          </a:xfrm>
          <a:prstGeom prst="rect">
            <a:avLst/>
          </a:prstGeom>
          <a:noFill/>
          <a:ln w="19050">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Ứng dụng tin học trong việc khám chữa bệnh của các bác sĩ giúp công việc nhanh chóng và thuận lợi hơn rất nhiều. </a:t>
            </a:r>
            <a:endParaRPr lang="en-US" sz="200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V</a:t>
            </a:r>
            <a:r>
              <a:rPr lang="en-US" sz="2000">
                <a:latin typeface="Arial" panose="020B0604020202020204" pitchFamily="34" charset="0"/>
                <a:cs typeface="Arial" panose="020B0604020202020204" pitchFamily="34" charset="0"/>
              </a:rPr>
              <a:t>D</a:t>
            </a:r>
            <a:r>
              <a:rPr lang="vi-VN" sz="2000">
                <a:latin typeface="Arial" panose="020B0604020202020204" pitchFamily="34" charset="0"/>
                <a:cs typeface="Arial" panose="020B0604020202020204" pitchFamily="34" charset="0"/>
              </a:rPr>
              <a:t>: phẫu thuật nội soi cắt túi mật bằng hệ thống 3D hiện đại dưới sự hỗ trợ tư vấn từ xa của các chuyên gia Bệnh viện Hữu nghị Việt Đức.</a:t>
            </a:r>
          </a:p>
        </p:txBody>
      </p:sp>
      <p:pic>
        <p:nvPicPr>
          <p:cNvPr id="9" name="image223.png"/>
          <p:cNvPicPr/>
          <p:nvPr/>
        </p:nvPicPr>
        <p:blipFill>
          <a:blip r:embed="rId3"/>
          <a:srcRect/>
          <a:stretch>
            <a:fillRect/>
          </a:stretch>
        </p:blipFill>
        <p:spPr>
          <a:xfrm>
            <a:off x="6049713" y="2940367"/>
            <a:ext cx="2386330" cy="15907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Mô hình Bệnh viện thông minh: Đầu tư để phát triển"/>
          <p:cNvPicPr>
            <a:picLocks noChangeAspect="1" noChangeArrowheads="1"/>
          </p:cNvPicPr>
          <p:nvPr/>
        </p:nvPicPr>
        <p:blipFill rotWithShape="1">
          <a:blip r:embed="rId4">
            <a:extLst>
              <a:ext uri="{28A0092B-C50C-407E-A947-70E740481C1C}">
                <a14:useLocalDpi xmlns:a14="http://schemas.microsoft.com/office/drawing/2010/main" val="0"/>
              </a:ext>
            </a:extLst>
          </a:blip>
          <a:srcRect r="3426"/>
          <a:stretch/>
        </p:blipFill>
        <p:spPr bwMode="auto">
          <a:xfrm>
            <a:off x="6049713" y="1217326"/>
            <a:ext cx="2386330" cy="1378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5002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0" name="Google Shape;458;p45"/>
          <p:cNvSpPr txBox="1">
            <a:spLocks/>
          </p:cNvSpPr>
          <p:nvPr/>
        </p:nvSpPr>
        <p:spPr>
          <a:xfrm>
            <a:off x="0" y="1858647"/>
            <a:ext cx="9144000" cy="199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nybody"/>
              <a:buNone/>
              <a:defRPr sz="4800" b="1" i="0" u="none" strike="noStrike" cap="none">
                <a:solidFill>
                  <a:schemeClr val="dk1"/>
                </a:solidFill>
                <a:latin typeface="Arial" panose="020B0604020202020204" pitchFamily="34" charset="0"/>
                <a:ea typeface="Anybody"/>
                <a:cs typeface="Arial" panose="020B0604020202020204" pitchFamily="34" charset="0"/>
                <a:sym typeface="Anybody"/>
              </a:defRPr>
            </a:lvl1pPr>
            <a:lvl2pPr marR="0" lvl="1"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2pPr>
            <a:lvl3pPr marR="0" lvl="2"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3pPr>
            <a:lvl4pPr marR="0" lvl="3"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4pPr>
            <a:lvl5pPr marR="0" lvl="4"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5pPr>
            <a:lvl6pPr marR="0" lvl="5"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6pPr>
            <a:lvl7pPr marR="0" lvl="6"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7pPr>
            <a:lvl8pPr marR="0" lvl="7"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8pPr>
            <a:lvl9pPr marR="0" lvl="8"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9pPr>
          </a:lstStyle>
          <a:p>
            <a:pPr algn="ctr">
              <a:lnSpc>
                <a:spcPct val="150000"/>
              </a:lnSpc>
              <a:buSzPts val="1100"/>
            </a:pPr>
            <a:r>
              <a:rPr lang="en-US" sz="6000"/>
              <a:t>BÀI 16. TIN HỌC </a:t>
            </a:r>
          </a:p>
          <a:p>
            <a:pPr algn="ctr">
              <a:lnSpc>
                <a:spcPct val="150000"/>
              </a:lnSpc>
              <a:buSzPts val="1100"/>
            </a:pPr>
            <a:r>
              <a:rPr lang="en-US" sz="6000"/>
              <a:t>VỚI NGHỀ NGHIỆP</a:t>
            </a:r>
            <a:endParaRPr lang="en-US" sz="6000">
              <a:solidFill>
                <a:schemeClr val="accent1"/>
              </a:solidFill>
            </a:endParaRPr>
          </a:p>
        </p:txBody>
      </p:sp>
      <p:sp>
        <p:nvSpPr>
          <p:cNvPr id="4" name="Google Shape;458;p45"/>
          <p:cNvSpPr txBox="1">
            <a:spLocks/>
          </p:cNvSpPr>
          <p:nvPr/>
        </p:nvSpPr>
        <p:spPr>
          <a:xfrm>
            <a:off x="672465" y="676609"/>
            <a:ext cx="7799070" cy="729281"/>
          </a:xfrm>
          <a:prstGeom prst="roundRect">
            <a:avLst/>
          </a:prstGeom>
          <a:solidFill>
            <a:srgbClr val="C0DAE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nybody"/>
              <a:buNone/>
              <a:defRPr sz="4800" b="1" i="0" u="none" strike="noStrike" cap="none">
                <a:solidFill>
                  <a:schemeClr val="dk1"/>
                </a:solidFill>
                <a:latin typeface="Arial" panose="020B0604020202020204" pitchFamily="34" charset="0"/>
                <a:ea typeface="Anybody"/>
                <a:cs typeface="Arial" panose="020B0604020202020204" pitchFamily="34" charset="0"/>
                <a:sym typeface="Anybody"/>
              </a:defRPr>
            </a:lvl1pPr>
            <a:lvl2pPr marR="0" lvl="1"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2pPr>
            <a:lvl3pPr marR="0" lvl="2"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3pPr>
            <a:lvl4pPr marR="0" lvl="3"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4pPr>
            <a:lvl5pPr marR="0" lvl="4"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5pPr>
            <a:lvl6pPr marR="0" lvl="5"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6pPr>
            <a:lvl7pPr marR="0" lvl="6"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7pPr>
            <a:lvl8pPr marR="0" lvl="7"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8pPr>
            <a:lvl9pPr marR="0" lvl="8" algn="ctr" rtl="0">
              <a:lnSpc>
                <a:spcPct val="100000"/>
              </a:lnSpc>
              <a:spcBef>
                <a:spcPts val="0"/>
              </a:spcBef>
              <a:spcAft>
                <a:spcPts val="0"/>
              </a:spcAft>
              <a:buClr>
                <a:schemeClr val="dk1"/>
              </a:buClr>
              <a:buSzPts val="3600"/>
              <a:buFont typeface="Anybody"/>
              <a:buNone/>
              <a:defRPr sz="3600" b="1" i="0" u="none" strike="noStrike" cap="none">
                <a:solidFill>
                  <a:schemeClr val="dk1"/>
                </a:solidFill>
                <a:latin typeface="Anybody"/>
                <a:ea typeface="Anybody"/>
                <a:cs typeface="Anybody"/>
                <a:sym typeface="Anybody"/>
              </a:defRPr>
            </a:lvl9pPr>
          </a:lstStyle>
          <a:p>
            <a:pPr algn="ctr">
              <a:lnSpc>
                <a:spcPct val="150000"/>
              </a:lnSpc>
              <a:buSzPts val="1100"/>
            </a:pPr>
            <a:r>
              <a:rPr lang="en-US" sz="3000"/>
              <a:t>CHỦ ĐỀ 6. HƯỚNG NGHIỆP VỚI TIN HỌC</a:t>
            </a:r>
            <a:endParaRPr lang="en-US" sz="3000">
              <a:solidFill>
                <a:schemeClr val="accent1"/>
              </a:solidFill>
            </a:endParaRPr>
          </a:p>
        </p:txBody>
      </p:sp>
    </p:spTree>
    <p:extLst>
      <p:ext uri="{BB962C8B-B14F-4D97-AF65-F5344CB8AC3E}">
        <p14:creationId xmlns:p14="http://schemas.microsoft.com/office/powerpoint/2010/main" val="280274839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5"/>
          <p:cNvSpPr txBox="1">
            <a:spLocks/>
          </p:cNvSpPr>
          <p:nvPr/>
        </p:nvSpPr>
        <p:spPr>
          <a:xfrm>
            <a:off x="0" y="467329"/>
            <a:ext cx="9144000" cy="617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3000" b="1">
                <a:latin typeface="+mj-lt"/>
              </a:rPr>
              <a:t>NỘI DUNG BÀI HỌC</a:t>
            </a:r>
          </a:p>
        </p:txBody>
      </p:sp>
      <p:grpSp>
        <p:nvGrpSpPr>
          <p:cNvPr id="2" name="Group 1"/>
          <p:cNvGrpSpPr/>
          <p:nvPr/>
        </p:nvGrpSpPr>
        <p:grpSpPr>
          <a:xfrm>
            <a:off x="709880" y="1422227"/>
            <a:ext cx="5963063" cy="692550"/>
            <a:chOff x="709880" y="1422227"/>
            <a:chExt cx="5963063" cy="692550"/>
          </a:xfrm>
        </p:grpSpPr>
        <p:sp>
          <p:nvSpPr>
            <p:cNvPr id="11" name="Google Shape;2459;p30"/>
            <p:cNvSpPr/>
            <p:nvPr/>
          </p:nvSpPr>
          <p:spPr>
            <a:xfrm>
              <a:off x="709880" y="1422227"/>
              <a:ext cx="696652" cy="692550"/>
            </a:xfrm>
            <a:prstGeom prst="ellipse">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accent6"/>
                  </a:solidFill>
                  <a:latin typeface="+mj-lt"/>
                  <a:ea typeface="Bakbak One"/>
                  <a:cs typeface="Arial" panose="020B0604020202020204" pitchFamily="34" charset="0"/>
                  <a:sym typeface="Bakbak One"/>
                </a:rPr>
                <a:t>01</a:t>
              </a:r>
              <a:endParaRPr sz="2000">
                <a:solidFill>
                  <a:schemeClr val="accent6"/>
                </a:solidFill>
                <a:latin typeface="+mj-lt"/>
                <a:ea typeface="Bakbak One"/>
                <a:cs typeface="Arial" panose="020B0604020202020204" pitchFamily="34" charset="0"/>
                <a:sym typeface="Bakbak One"/>
              </a:endParaRPr>
            </a:p>
          </p:txBody>
        </p:sp>
        <p:sp>
          <p:nvSpPr>
            <p:cNvPr id="12" name="Google Shape;458;p45"/>
            <p:cNvSpPr txBox="1">
              <a:spLocks/>
            </p:cNvSpPr>
            <p:nvPr/>
          </p:nvSpPr>
          <p:spPr>
            <a:xfrm>
              <a:off x="1527428" y="1422227"/>
              <a:ext cx="5145515" cy="692550"/>
            </a:xfrm>
            <a:prstGeom prst="roundRect">
              <a:avLst/>
            </a:prstGeom>
            <a:solidFill>
              <a:schemeClr val="accent6"/>
            </a:solidFill>
            <a:ln w="12700">
              <a:solidFill>
                <a:srgbClr val="346189"/>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nSpc>
                  <a:spcPct val="150000"/>
                </a:lnSpc>
                <a:buSzPts val="1100"/>
              </a:pPr>
              <a:r>
                <a:rPr lang="en-US" sz="2000">
                  <a:latin typeface="+mn-lt"/>
                  <a:cs typeface="Arial" panose="020B0604020202020204" pitchFamily="34" charset="0"/>
                </a:rPr>
                <a:t>Tin học giúp nâng cao hiệu quả công việc</a:t>
              </a:r>
              <a:endParaRPr lang="vi-VN" sz="2000">
                <a:latin typeface="+mn-lt"/>
                <a:cs typeface="Arial" panose="020B0604020202020204" pitchFamily="34" charset="0"/>
              </a:endParaRPr>
            </a:p>
          </p:txBody>
        </p:sp>
      </p:grpSp>
      <p:grpSp>
        <p:nvGrpSpPr>
          <p:cNvPr id="3" name="Group 2"/>
          <p:cNvGrpSpPr/>
          <p:nvPr/>
        </p:nvGrpSpPr>
        <p:grpSpPr>
          <a:xfrm>
            <a:off x="709880" y="2452455"/>
            <a:ext cx="7786287" cy="692550"/>
            <a:chOff x="709880" y="2452455"/>
            <a:chExt cx="7786287" cy="692550"/>
          </a:xfrm>
        </p:grpSpPr>
        <p:sp>
          <p:nvSpPr>
            <p:cNvPr id="15" name="Google Shape;2459;p30"/>
            <p:cNvSpPr/>
            <p:nvPr/>
          </p:nvSpPr>
          <p:spPr>
            <a:xfrm>
              <a:off x="709880" y="2452455"/>
              <a:ext cx="696652" cy="692550"/>
            </a:xfrm>
            <a:prstGeom prst="ellipse">
              <a:avLst/>
            </a:prstGeom>
            <a:solidFill>
              <a:schemeClr val="bg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accent6"/>
                  </a:solidFill>
                  <a:latin typeface="+mj-lt"/>
                  <a:ea typeface="Bakbak One"/>
                  <a:cs typeface="Arial" panose="020B0604020202020204" pitchFamily="34" charset="0"/>
                  <a:sym typeface="Bakbak One"/>
                </a:rPr>
                <a:t>02</a:t>
              </a:r>
              <a:endParaRPr sz="2000">
                <a:solidFill>
                  <a:schemeClr val="accent6"/>
                </a:solidFill>
                <a:latin typeface="+mj-lt"/>
                <a:ea typeface="Bakbak One"/>
                <a:cs typeface="Arial" panose="020B0604020202020204" pitchFamily="34" charset="0"/>
                <a:sym typeface="Bakbak One"/>
              </a:endParaRPr>
            </a:p>
          </p:txBody>
        </p:sp>
        <p:sp>
          <p:nvSpPr>
            <p:cNvPr id="18" name="Google Shape;458;p45"/>
            <p:cNvSpPr txBox="1">
              <a:spLocks/>
            </p:cNvSpPr>
            <p:nvPr/>
          </p:nvSpPr>
          <p:spPr>
            <a:xfrm>
              <a:off x="1527428" y="2452455"/>
              <a:ext cx="6968739" cy="692550"/>
            </a:xfrm>
            <a:prstGeom prst="roundRect">
              <a:avLst/>
            </a:prstGeom>
            <a:solidFill>
              <a:schemeClr val="accent6"/>
            </a:solidFill>
            <a:ln w="12700">
              <a:solidFill>
                <a:srgbClr val="346189"/>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nSpc>
                  <a:spcPct val="150000"/>
                </a:lnSpc>
                <a:buSzPts val="1100"/>
              </a:pPr>
              <a:r>
                <a:rPr lang="en-US" sz="2000">
                  <a:latin typeface="+mn-lt"/>
                  <a:cs typeface="Arial" panose="020B0604020202020204" pitchFamily="34" charset="0"/>
                </a:rPr>
                <a:t>Bình đẳng giới trong sử dụng máy tính và ứng dụng tin học</a:t>
              </a:r>
              <a:endParaRPr lang="vi-VN" sz="2000">
                <a:latin typeface="+mn-lt"/>
                <a:cs typeface="Arial" panose="020B0604020202020204" pitchFamily="34" charset="0"/>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710" y="3281789"/>
            <a:ext cx="3116580" cy="1649359"/>
          </a:xfrm>
          <a:prstGeom prst="rect">
            <a:avLst/>
          </a:prstGeom>
        </p:spPr>
      </p:pic>
    </p:spTree>
    <p:extLst>
      <p:ext uri="{BB962C8B-B14F-4D97-AF65-F5344CB8AC3E}">
        <p14:creationId xmlns:p14="http://schemas.microsoft.com/office/powerpoint/2010/main" val="250101620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458;p45"/>
          <p:cNvSpPr txBox="1">
            <a:spLocks/>
          </p:cNvSpPr>
          <p:nvPr/>
        </p:nvSpPr>
        <p:spPr>
          <a:xfrm>
            <a:off x="0" y="1967119"/>
            <a:ext cx="9144000" cy="199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Poppins Black"/>
              <a:buNone/>
              <a:defRPr sz="33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Poppins Black"/>
              </a:defRPr>
            </a:lvl1pPr>
            <a:lvl2pPr marR="0" lvl="1"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2pPr>
            <a:lvl3pPr marR="0" lvl="2"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3pPr>
            <a:lvl4pPr marR="0" lvl="3"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4pPr>
            <a:lvl5pPr marR="0" lvl="4"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5pPr>
            <a:lvl6pPr marR="0" lvl="5"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6pPr>
            <a:lvl7pPr marR="0" lvl="6"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7pPr>
            <a:lvl8pPr marR="0" lvl="7"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8pPr>
            <a:lvl9pPr marR="0" lvl="8" algn="ctr" rtl="0">
              <a:lnSpc>
                <a:spcPct val="115000"/>
              </a:lnSpc>
              <a:spcBef>
                <a:spcPts val="0"/>
              </a:spcBef>
              <a:spcAft>
                <a:spcPts val="0"/>
              </a:spcAft>
              <a:buClr>
                <a:schemeClr val="dk1"/>
              </a:buClr>
              <a:buSzPts val="3500"/>
              <a:buFont typeface="Poppins Black"/>
              <a:buNone/>
              <a:defRPr sz="3500" b="0" i="0" u="none" strike="noStrike" cap="none">
                <a:solidFill>
                  <a:schemeClr val="dk1"/>
                </a:solidFill>
                <a:latin typeface="Poppins Black"/>
                <a:ea typeface="Poppins Black"/>
                <a:cs typeface="Poppins Black"/>
                <a:sym typeface="Poppins Black"/>
              </a:defRPr>
            </a:lvl9pPr>
          </a:lstStyle>
          <a:p>
            <a:pPr>
              <a:lnSpc>
                <a:spcPct val="150000"/>
              </a:lnSpc>
              <a:buSzPts val="1100"/>
            </a:pPr>
            <a:r>
              <a:rPr lang="en-US" sz="3000" b="1">
                <a:solidFill>
                  <a:srgbClr val="002060"/>
                </a:solidFill>
                <a:latin typeface="+mj-lt"/>
              </a:rPr>
              <a:t>TIN HỌC GIÚP NÂNG CAO </a:t>
            </a:r>
          </a:p>
          <a:p>
            <a:pPr>
              <a:lnSpc>
                <a:spcPct val="150000"/>
              </a:lnSpc>
              <a:buSzPts val="1100"/>
            </a:pPr>
            <a:r>
              <a:rPr lang="en-US" sz="3000" b="1">
                <a:solidFill>
                  <a:srgbClr val="002060"/>
                </a:solidFill>
                <a:latin typeface="+mj-lt"/>
              </a:rPr>
              <a:t>HIỆU QUẢ CÔNG VIỆC</a:t>
            </a:r>
          </a:p>
        </p:txBody>
      </p:sp>
      <p:pic>
        <p:nvPicPr>
          <p:cNvPr id="16" name="Picture 26" descr="https://encrypted-tbn0.gstatic.com/images?q=tbn:ANd9GcT_WYytvkInSIBE4eEADtZDl3fn7KMUYPwm16fx6kplq5-eL4lwBjNIAbNlLYzdeaqDMOg&amp;usqp=CAU"/>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729" y="259221"/>
            <a:ext cx="998016" cy="8316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300" y="3779688"/>
            <a:ext cx="1917700" cy="1265994"/>
          </a:xfrm>
          <a:prstGeom prst="rect">
            <a:avLst/>
          </a:prstGeom>
        </p:spPr>
      </p:pic>
      <p:sp>
        <p:nvSpPr>
          <p:cNvPr id="20" name="Google Shape;916;p69"/>
          <p:cNvSpPr/>
          <p:nvPr/>
        </p:nvSpPr>
        <p:spPr>
          <a:xfrm>
            <a:off x="4100854" y="1202628"/>
            <a:ext cx="942291" cy="94229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A7D2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500" b="1">
                <a:solidFill>
                  <a:schemeClr val="dk1"/>
                </a:solidFill>
                <a:latin typeface="Arial" panose="020B0604020202020204" pitchFamily="34" charset="0"/>
                <a:ea typeface="Pangolin"/>
                <a:cs typeface="Arial" panose="020B0604020202020204" pitchFamily="34" charset="0"/>
                <a:sym typeface="Pangolin"/>
              </a:rPr>
              <a:t>01</a:t>
            </a:r>
            <a:endParaRPr sz="3500" b="1">
              <a:solidFill>
                <a:schemeClr val="dk1"/>
              </a:solidFill>
              <a:latin typeface="Arial" panose="020B0604020202020204" pitchFamily="34" charset="0"/>
              <a:ea typeface="Pangolin"/>
              <a:cs typeface="Arial" panose="020B0604020202020204" pitchFamily="34" charset="0"/>
              <a:sym typeface="Pangolin"/>
            </a:endParaRPr>
          </a:p>
        </p:txBody>
      </p:sp>
    </p:spTree>
    <p:extLst>
      <p:ext uri="{BB962C8B-B14F-4D97-AF65-F5344CB8AC3E}">
        <p14:creationId xmlns:p14="http://schemas.microsoft.com/office/powerpoint/2010/main" val="3031104399"/>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96270"/>
            <a:ext cx="2394857" cy="491319"/>
          </a:xfrm>
          <a:prstGeom prst="homePlate">
            <a:avLst>
              <a:gd name="adj" fmla="val 4052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Thảo luận nhóm</a:t>
            </a:r>
          </a:p>
        </p:txBody>
      </p:sp>
      <p:sp>
        <p:nvSpPr>
          <p:cNvPr id="8" name="Rounded Rectangle 7"/>
          <p:cNvSpPr/>
          <p:nvPr/>
        </p:nvSpPr>
        <p:spPr>
          <a:xfrm>
            <a:off x="726470" y="2993777"/>
            <a:ext cx="4135816" cy="1634490"/>
          </a:xfrm>
          <a:prstGeom prst="roundRect">
            <a:avLst>
              <a:gd name="adj" fmla="val 14003"/>
            </a:avLst>
          </a:prstGeom>
          <a:solidFill>
            <a:srgbClr val="FFFF99"/>
          </a:solidFill>
          <a:ln>
            <a:solidFill>
              <a:schemeClr val="tx1"/>
            </a:solidFill>
          </a:ln>
        </p:spPr>
        <p:txBody>
          <a:bodyPr wrap="square">
            <a:spAutoFit/>
          </a:bodyPr>
          <a:lstStyle/>
          <a:p>
            <a:pPr algn="ctr">
              <a:lnSpc>
                <a:spcPct val="150000"/>
              </a:lnSpc>
            </a:pPr>
            <a:r>
              <a:rPr lang="en-US" sz="2000" b="1">
                <a:ea typeface="Calibri" panose="020F0502020204030204" pitchFamily="34" charset="0"/>
                <a:cs typeface="Times New Roman" panose="02020603050405020304" pitchFamily="18" charset="0"/>
              </a:rPr>
              <a:t>Lưu ý:</a:t>
            </a:r>
          </a:p>
          <a:p>
            <a:pPr algn="just">
              <a:lnSpc>
                <a:spcPct val="150000"/>
              </a:lnSpc>
            </a:pPr>
            <a:r>
              <a:rPr lang="en-US" sz="2000">
                <a:ea typeface="Calibri" panose="020F0502020204030204" pitchFamily="34" charset="0"/>
                <a:cs typeface="Times New Roman" panose="02020603050405020304" pitchFamily="18" charset="0"/>
              </a:rPr>
              <a:t>Trình </a:t>
            </a:r>
            <a:r>
              <a:rPr lang="vi-VN" sz="2000">
                <a:ea typeface="Calibri" panose="020F0502020204030204" pitchFamily="34" charset="0"/>
                <a:cs typeface="Times New Roman" panose="02020603050405020304" pitchFamily="18" charset="0"/>
              </a:rPr>
              <a:t>bày kết quả dưới dạng: bảng, sơ đồ tư duy, bảng biểu</a:t>
            </a:r>
            <a:r>
              <a:rPr lang="en-US" sz="2000">
                <a:ea typeface="Calibri" panose="020F0502020204030204" pitchFamily="34" charset="0"/>
                <a:cs typeface="Times New Roman" panose="02020603050405020304" pitchFamily="18" charset="0"/>
              </a:rPr>
              <a:t>,</a:t>
            </a:r>
            <a:r>
              <a:rPr lang="vi-VN" sz="2000">
                <a:ea typeface="Calibri" panose="020F0502020204030204" pitchFamily="34" charset="0"/>
                <a:cs typeface="Times New Roman" panose="02020603050405020304" pitchFamily="18" charset="0"/>
              </a:rPr>
              <a:t>…</a:t>
            </a:r>
          </a:p>
        </p:txBody>
      </p:sp>
      <p:grpSp>
        <p:nvGrpSpPr>
          <p:cNvPr id="3" name="Group 2"/>
          <p:cNvGrpSpPr/>
          <p:nvPr/>
        </p:nvGrpSpPr>
        <p:grpSpPr>
          <a:xfrm>
            <a:off x="726470" y="1173438"/>
            <a:ext cx="7677302" cy="1634490"/>
            <a:chOff x="726470" y="1173438"/>
            <a:chExt cx="7677302" cy="1634490"/>
          </a:xfrm>
        </p:grpSpPr>
        <p:sp>
          <p:nvSpPr>
            <p:cNvPr id="4" name="TextBox 11"/>
            <p:cNvSpPr txBox="1"/>
            <p:nvPr/>
          </p:nvSpPr>
          <p:spPr>
            <a:xfrm>
              <a:off x="726470" y="1173438"/>
              <a:ext cx="7677302" cy="1634490"/>
            </a:xfrm>
            <a:prstGeom prst="roundRect">
              <a:avLst/>
            </a:prstGeom>
            <a:solidFill>
              <a:schemeClr val="bg2">
                <a:lumMod val="20000"/>
                <a:lumOff val="80000"/>
              </a:schemeClr>
            </a:solidFill>
            <a:ln w="19050">
              <a:solidFill>
                <a:schemeClr val="bg1">
                  <a:lumMod val="75000"/>
                </a:schemeClr>
              </a:solidFill>
              <a:prstDash val="dash"/>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a:latin typeface="Arial" panose="020B0604020202020204" pitchFamily="34" charset="0"/>
                  <a:cs typeface="Arial" panose="020B0604020202020204" pitchFamily="34" charset="0"/>
                </a:rPr>
                <a:t>        </a:t>
              </a:r>
              <a:r>
                <a:rPr lang="vi-VN" sz="2000">
                  <a:latin typeface="Arial" panose="020B0604020202020204" pitchFamily="34" charset="0"/>
                  <a:cs typeface="Arial" panose="020B0604020202020204" pitchFamily="34" charset="0"/>
                </a:rPr>
                <a:t>Em hãy cùng các bạn lựa chọn một vài nghề nghiệp mà các em biết để thảo luận và chỉ ra những ví dụ mà tin học được ứng dụng trong các nghề nghiệp đó.</a:t>
              </a:r>
            </a:p>
          </p:txBody>
        </p:sp>
        <p:pic>
          <p:nvPicPr>
            <p:cNvPr id="11"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0832" y="1290913"/>
              <a:ext cx="533726" cy="547412"/>
            </a:xfrm>
            <a:prstGeom prst="rect">
              <a:avLst/>
            </a:prstGeom>
          </p:spPr>
        </p:pic>
      </p:grpSp>
      <p:pic>
        <p:nvPicPr>
          <p:cNvPr id="13" name="Picture 12">
            <a:extLst>
              <a:ext uri="{FF2B5EF4-FFF2-40B4-BE49-F238E27FC236}">
                <a16:creationId xmlns:a16="http://schemas.microsoft.com/office/drawing/2014/main" id="{99F2CF33-BD32-103D-D3AC-F6099F5C40DD}"/>
              </a:ext>
            </a:extLst>
          </p:cNvPr>
          <p:cNvPicPr>
            <a:picLocks noChangeAspect="1"/>
          </p:cNvPicPr>
          <p:nvPr/>
        </p:nvPicPr>
        <p:blipFill>
          <a:blip r:embed="rId4"/>
          <a:stretch>
            <a:fillRect/>
          </a:stretch>
        </p:blipFill>
        <p:spPr>
          <a:xfrm rot="20489580">
            <a:off x="4103496" y="2887420"/>
            <a:ext cx="430968" cy="430968"/>
          </a:xfrm>
          <a:prstGeom prst="rect">
            <a:avLst/>
          </a:prstGeom>
        </p:spPr>
      </p:pic>
      <p:pic>
        <p:nvPicPr>
          <p:cNvPr id="5" name="Picture 4"/>
          <p:cNvPicPr>
            <a:picLocks noChangeAspect="1"/>
          </p:cNvPicPr>
          <p:nvPr/>
        </p:nvPicPr>
        <p:blipFill>
          <a:blip r:embed="rId5"/>
          <a:stretch>
            <a:fillRect/>
          </a:stretch>
        </p:blipFill>
        <p:spPr>
          <a:xfrm>
            <a:off x="4994299" y="2525486"/>
            <a:ext cx="3626682" cy="2281464"/>
          </a:xfrm>
          <a:prstGeom prst="rect">
            <a:avLst/>
          </a:prstGeom>
        </p:spPr>
      </p:pic>
    </p:spTree>
    <p:extLst>
      <p:ext uri="{BB962C8B-B14F-4D97-AF65-F5344CB8AC3E}">
        <p14:creationId xmlns:p14="http://schemas.microsoft.com/office/powerpoint/2010/main" val="25456638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96270"/>
            <a:ext cx="2394857" cy="491319"/>
          </a:xfrm>
          <a:prstGeom prst="homePlate">
            <a:avLst>
              <a:gd name="adj" fmla="val 4052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sz="2000" b="1">
                <a:solidFill>
                  <a:schemeClr val="accent6"/>
                </a:solidFill>
              </a:rPr>
              <a:t> Thảo luận nhóm</a:t>
            </a: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355" y="871369"/>
            <a:ext cx="7272909" cy="3883496"/>
          </a:xfrm>
          <a:prstGeom prst="rect">
            <a:avLst/>
          </a:prstGeom>
        </p:spPr>
      </p:pic>
      <p:sp>
        <p:nvSpPr>
          <p:cNvPr id="12" name="TextBox 11">
            <a:extLst>
              <a:ext uri="{FF2B5EF4-FFF2-40B4-BE49-F238E27FC236}">
                <a16:creationId xmlns:a16="http://schemas.microsoft.com/office/drawing/2014/main" id="{3A06DEAF-8EBD-BB2C-86E3-F9D0B9856831}"/>
              </a:ext>
            </a:extLst>
          </p:cNvPr>
          <p:cNvSpPr txBox="1"/>
          <p:nvPr/>
        </p:nvSpPr>
        <p:spPr>
          <a:xfrm>
            <a:off x="2413041" y="464930"/>
            <a:ext cx="5680038" cy="553998"/>
          </a:xfrm>
          <a:prstGeom prst="rect">
            <a:avLst/>
          </a:prstGeom>
          <a:noFill/>
        </p:spPr>
        <p:txBody>
          <a:bodyPr wrap="square">
            <a:spAutoFit/>
          </a:bodyPr>
          <a:lstStyle/>
          <a:p>
            <a:pPr algn="ctr">
              <a:lnSpc>
                <a:spcPct val="150000"/>
              </a:lnSpc>
            </a:pPr>
            <a:r>
              <a:rPr lang="vi-VN" sz="2000" b="1">
                <a:latin typeface="+mn-lt"/>
              </a:rPr>
              <a:t>Ứng dụng tin học trong một số nghề nghiệp</a:t>
            </a:r>
            <a:r>
              <a:rPr lang="en-US" sz="2000" b="1">
                <a:latin typeface="+mn-lt"/>
              </a:rPr>
              <a:t>:</a:t>
            </a:r>
            <a:endParaRPr lang="en-US" sz="2000">
              <a:latin typeface="+mn-lt"/>
            </a:endParaRPr>
          </a:p>
        </p:txBody>
      </p:sp>
    </p:spTree>
    <p:extLst>
      <p:ext uri="{BB962C8B-B14F-4D97-AF65-F5344CB8AC3E}">
        <p14:creationId xmlns:p14="http://schemas.microsoft.com/office/powerpoint/2010/main" val="41626231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Tips to Prepare for an Exam by Slidesgo">
  <a:themeElements>
    <a:clrScheme name="Simple Light">
      <a:dk1>
        <a:srgbClr val="210A26"/>
      </a:dk1>
      <a:lt1>
        <a:srgbClr val="4D476D"/>
      </a:lt1>
      <a:dk2>
        <a:srgbClr val="A0BFDB"/>
      </a:dk2>
      <a:lt2>
        <a:srgbClr val="DFF3F8"/>
      </a:lt2>
      <a:accent1>
        <a:srgbClr val="EA3554"/>
      </a:accent1>
      <a:accent2>
        <a:srgbClr val="FFA406"/>
      </a:accent2>
      <a:accent3>
        <a:srgbClr val="C1712D"/>
      </a:accent3>
      <a:accent4>
        <a:srgbClr val="1D9E4E"/>
      </a:accent4>
      <a:accent5>
        <a:srgbClr val="3169F8"/>
      </a:accent5>
      <a:accent6>
        <a:srgbClr val="FFFFFF"/>
      </a:accent6>
      <a:hlink>
        <a:srgbClr val="210A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TotalTime>
  <Words>2349</Words>
  <Application>Microsoft Office PowerPoint</Application>
  <PresentationFormat>On-screen Show (16:9)</PresentationFormat>
  <Paragraphs>196</Paragraphs>
  <Slides>39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Poppins Black</vt:lpstr>
      <vt:lpstr>Bebas Neue</vt:lpstr>
      <vt:lpstr>Poppins</vt:lpstr>
      <vt:lpstr>Arial</vt:lpstr>
      <vt:lpstr>Calibri</vt:lpstr>
      <vt:lpstr>Tips to Prepare for an Exam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to Prepare for an Exam</dc:title>
  <dc:creator>Acer</dc:creator>
  <cp:lastModifiedBy>Nguyễn Ngọc Thúy</cp:lastModifiedBy>
  <cp:revision>37</cp:revision>
  <dcterms:modified xsi:type="dcterms:W3CDTF">2025-02-18T21:55:33Z</dcterms:modified>
</cp:coreProperties>
</file>