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41"/>
  </p:notesMasterIdLst>
  <p:sldIdLst>
    <p:sldId id="380" r:id="rId5"/>
    <p:sldId id="322" r:id="rId6"/>
    <p:sldId id="381" r:id="rId7"/>
    <p:sldId id="370" r:id="rId8"/>
    <p:sldId id="256" r:id="rId9"/>
    <p:sldId id="258" r:id="rId10"/>
    <p:sldId id="259" r:id="rId11"/>
    <p:sldId id="357" r:id="rId12"/>
    <p:sldId id="356" r:id="rId13"/>
    <p:sldId id="263" r:id="rId14"/>
    <p:sldId id="373" r:id="rId15"/>
    <p:sldId id="374" r:id="rId16"/>
    <p:sldId id="267" r:id="rId17"/>
    <p:sldId id="375" r:id="rId18"/>
    <p:sldId id="303" r:id="rId19"/>
    <p:sldId id="317" r:id="rId20"/>
    <p:sldId id="360" r:id="rId21"/>
    <p:sldId id="361" r:id="rId22"/>
    <p:sldId id="268" r:id="rId23"/>
    <p:sldId id="270" r:id="rId24"/>
    <p:sldId id="308" r:id="rId25"/>
    <p:sldId id="309" r:id="rId26"/>
    <p:sldId id="311" r:id="rId27"/>
    <p:sldId id="310" r:id="rId28"/>
    <p:sldId id="314" r:id="rId29"/>
    <p:sldId id="313" r:id="rId30"/>
    <p:sldId id="312" r:id="rId31"/>
    <p:sldId id="376" r:id="rId32"/>
    <p:sldId id="284" r:id="rId33"/>
    <p:sldId id="377" r:id="rId34"/>
    <p:sldId id="315" r:id="rId35"/>
    <p:sldId id="285" r:id="rId36"/>
    <p:sldId id="378" r:id="rId37"/>
    <p:sldId id="379" r:id="rId38"/>
    <p:sldId id="286" r:id="rId39"/>
    <p:sldId id="367" r:id="rId40"/>
  </p:sldIdLst>
  <p:sldSz cx="9144000" cy="5143500" type="screen16x9"/>
  <p:notesSz cx="6858000" cy="9144000"/>
  <p:embeddedFontLst>
    <p:embeddedFont>
      <p:font typeface="Bebas Neue" panose="020B0606020202050201" pitchFamily="34" charset="0"/>
      <p:regular r:id="rId42"/>
    </p:embeddedFont>
    <p:embeddedFont>
      <p:font typeface="Cambria Math" panose="02040503050406030204" pitchFamily="18" charset="0"/>
      <p:regular r:id="rId43"/>
    </p:embeddedFont>
    <p:embeddedFont>
      <p:font typeface="Didact Gothic" panose="00000500000000000000" pitchFamily="2" charset="0"/>
      <p:regular r:id="rId44"/>
    </p:embeddedFont>
    <p:embeddedFont>
      <p:font typeface="DM Sans SemiBold" panose="020B0604020202020204" charset="0"/>
      <p:regular r:id="rId45"/>
      <p:bold r:id="rId46"/>
      <p:italic r:id="rId47"/>
      <p:boldItalic r:id="rId48"/>
    </p:embeddedFont>
    <p:embeddedFont>
      <p:font typeface="Manrope" panose="020B0604020202020204" charset="0"/>
      <p:regular r:id="rId49"/>
      <p:bold r:id="rId50"/>
    </p:embeddedFont>
    <p:embeddedFont>
      <p:font typeface="Open Sans" panose="020B0606030504020204" pitchFamily="34" charset="0"/>
      <p:regular r:id="rId51"/>
      <p:bold r:id="rId52"/>
      <p:italic r:id="rId53"/>
      <p:boldItalic r:id="rId54"/>
    </p:embeddedFont>
    <p:embeddedFont>
      <p:font typeface="Roboto Condensed Light" panose="02000000000000000000" pitchFamily="2" charset="0"/>
      <p:regular r:id="rId55"/>
      <p:italic r:id="rId56"/>
    </p:embeddedFont>
    <p:embeddedFont>
      <p:font typeface="Russo One" panose="020B0604020202020204" charset="0"/>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yết nguyễn thị ánh" initials="tn" lastIdx="1" clrIdx="0">
    <p:extLst>
      <p:ext uri="{19B8F6BF-5375-455C-9EA6-DF929625EA0E}">
        <p15:presenceInfo xmlns:p15="http://schemas.microsoft.com/office/powerpoint/2012/main" userId="a6fbc05945fbe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CFF"/>
    <a:srgbClr val="D4ECBA"/>
    <a:srgbClr val="FFA3A3"/>
    <a:srgbClr val="FFE4B9"/>
    <a:srgbClr val="FDD7E2"/>
    <a:srgbClr val="FBB7CA"/>
    <a:srgbClr val="FCD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C91E4D-BB2E-458C-97EC-07CEA4E99414}">
  <a:tblStyle styleId="{C8C91E4D-BB2E-458C-97EC-07CEA4E994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4" autoAdjust="0"/>
    <p:restoredTop sz="94660"/>
  </p:normalViewPr>
  <p:slideViewPr>
    <p:cSldViewPr snapToGrid="0">
      <p:cViewPr varScale="1">
        <p:scale>
          <a:sx n="103" d="100"/>
          <a:sy n="103" d="100"/>
        </p:scale>
        <p:origin x="83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5T23:02:43.761" idx="1">
    <p:pos x="5760" y="58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93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669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ce6603a6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ce6603a6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46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4ce6603a6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4ce6603a6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31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10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4ce6603a6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24ce6603a68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316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4ce6603a6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4ce6603a6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65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73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4ce6603a68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4ce6603a68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684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4ce6603a68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4ce6603a6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964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566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4ce6603a68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4ce6603a68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7866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4ce6603a68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24ce6603a68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44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3167f2aa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23167f2aa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229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57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4ce9694dc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24ce9694dc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4ce49d838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24ce49d838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0f41e1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0f41e1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166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0f41e1924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0f41e1924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95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03400" y="777625"/>
            <a:ext cx="6337200" cy="29844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463302" y="3762150"/>
            <a:ext cx="4217400" cy="475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869958" y="230493"/>
            <a:ext cx="535749" cy="547122"/>
            <a:chOff x="3477650" y="837700"/>
            <a:chExt cx="314425" cy="321100"/>
          </a:xfrm>
        </p:grpSpPr>
        <p:sp>
          <p:nvSpPr>
            <p:cNvPr id="12" name="Google Shape;12;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1822833" y="4502268"/>
            <a:ext cx="535749" cy="547122"/>
            <a:chOff x="3477650" y="837700"/>
            <a:chExt cx="314425" cy="321100"/>
          </a:xfrm>
        </p:grpSpPr>
        <p:sp>
          <p:nvSpPr>
            <p:cNvPr id="15" name="Google Shape;15;p2"/>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8160147" y="719372"/>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3872" y="442258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80675" y="1929600"/>
            <a:ext cx="862425" cy="586800"/>
            <a:chOff x="200200" y="2278225"/>
            <a:chExt cx="862425" cy="586800"/>
          </a:xfrm>
        </p:grpSpPr>
        <p:sp>
          <p:nvSpPr>
            <p:cNvPr id="20" name="Google Shape;20;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3530092" y="127121"/>
            <a:ext cx="738667" cy="502594"/>
            <a:chOff x="200200" y="2278225"/>
            <a:chExt cx="862425" cy="586800"/>
          </a:xfrm>
        </p:grpSpPr>
        <p:sp>
          <p:nvSpPr>
            <p:cNvPr id="25" name="Google Shape;25;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7665274" y="3762020"/>
            <a:ext cx="1088187" cy="1088241"/>
            <a:chOff x="5486600" y="4383575"/>
            <a:chExt cx="497025" cy="497050"/>
          </a:xfrm>
        </p:grpSpPr>
        <p:sp>
          <p:nvSpPr>
            <p:cNvPr id="30" name="Google Shape;30;p2"/>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92097" y="309743"/>
            <a:ext cx="1168455" cy="1168423"/>
            <a:chOff x="3581050" y="3046800"/>
            <a:chExt cx="899850" cy="899825"/>
          </a:xfrm>
        </p:grpSpPr>
        <p:sp>
          <p:nvSpPr>
            <p:cNvPr id="37" name="Google Shape;37;p2"/>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8254492" y="2406821"/>
            <a:ext cx="738667" cy="502594"/>
            <a:chOff x="200200" y="2278225"/>
            <a:chExt cx="862425" cy="586800"/>
          </a:xfrm>
        </p:grpSpPr>
        <p:sp>
          <p:nvSpPr>
            <p:cNvPr id="44" name="Google Shape;44;p2"/>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3"/>
        <p:cNvGrpSpPr/>
        <p:nvPr/>
      </p:nvGrpSpPr>
      <p:grpSpPr>
        <a:xfrm>
          <a:off x="0" y="0"/>
          <a:ext cx="0" cy="0"/>
          <a:chOff x="0" y="0"/>
          <a:chExt cx="0" cy="0"/>
        </a:xfrm>
      </p:grpSpPr>
      <p:sp>
        <p:nvSpPr>
          <p:cNvPr id="464" name="Google Shape;464;p18"/>
          <p:cNvSpPr txBox="1">
            <a:spLocks noGrp="1"/>
          </p:cNvSpPr>
          <p:nvPr>
            <p:ph type="subTitle" idx="1"/>
          </p:nvPr>
        </p:nvSpPr>
        <p:spPr>
          <a:xfrm>
            <a:off x="93770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18"/>
          <p:cNvSpPr txBox="1">
            <a:spLocks noGrp="1"/>
          </p:cNvSpPr>
          <p:nvPr>
            <p:ph type="subTitle" idx="2"/>
          </p:nvPr>
        </p:nvSpPr>
        <p:spPr>
          <a:xfrm>
            <a:off x="3484422"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8"/>
          <p:cNvSpPr txBox="1">
            <a:spLocks noGrp="1"/>
          </p:cNvSpPr>
          <p:nvPr>
            <p:ph type="subTitle" idx="3"/>
          </p:nvPr>
        </p:nvSpPr>
        <p:spPr>
          <a:xfrm>
            <a:off x="6031150" y="2878273"/>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8" name="Google Shape;468;p18"/>
          <p:cNvSpPr txBox="1">
            <a:spLocks noGrp="1"/>
          </p:cNvSpPr>
          <p:nvPr>
            <p:ph type="subTitle" idx="4"/>
          </p:nvPr>
        </p:nvSpPr>
        <p:spPr>
          <a:xfrm>
            <a:off x="93770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9" name="Google Shape;469;p18"/>
          <p:cNvSpPr txBox="1">
            <a:spLocks noGrp="1"/>
          </p:cNvSpPr>
          <p:nvPr>
            <p:ph type="subTitle" idx="5"/>
          </p:nvPr>
        </p:nvSpPr>
        <p:spPr>
          <a:xfrm>
            <a:off x="3484422"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0" name="Google Shape;470;p18"/>
          <p:cNvSpPr txBox="1">
            <a:spLocks noGrp="1"/>
          </p:cNvSpPr>
          <p:nvPr>
            <p:ph type="subTitle" idx="6"/>
          </p:nvPr>
        </p:nvSpPr>
        <p:spPr>
          <a:xfrm>
            <a:off x="6031150" y="2567725"/>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71" name="Google Shape;471;p18"/>
          <p:cNvSpPr/>
          <p:nvPr/>
        </p:nvSpPr>
        <p:spPr>
          <a:xfrm>
            <a:off x="7886950" y="46085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8"/>
          <p:cNvGrpSpPr/>
          <p:nvPr/>
        </p:nvGrpSpPr>
        <p:grpSpPr>
          <a:xfrm>
            <a:off x="199030" y="4551246"/>
            <a:ext cx="738667" cy="502594"/>
            <a:chOff x="200200" y="2278225"/>
            <a:chExt cx="862425" cy="586800"/>
          </a:xfrm>
        </p:grpSpPr>
        <p:sp>
          <p:nvSpPr>
            <p:cNvPr id="473" name="Google Shape;473;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a:off x="8518058" y="899718"/>
            <a:ext cx="535749" cy="547122"/>
            <a:chOff x="3477650" y="837700"/>
            <a:chExt cx="314425" cy="321100"/>
          </a:xfrm>
        </p:grpSpPr>
        <p:sp>
          <p:nvSpPr>
            <p:cNvPr id="478" name="Google Shape;478;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8"/>
          <p:cNvGrpSpPr/>
          <p:nvPr/>
        </p:nvGrpSpPr>
        <p:grpSpPr>
          <a:xfrm rot="-5400000">
            <a:off x="1405" y="3838296"/>
            <a:ext cx="738667" cy="502594"/>
            <a:chOff x="200200" y="2278225"/>
            <a:chExt cx="862425" cy="586800"/>
          </a:xfrm>
        </p:grpSpPr>
        <p:sp>
          <p:nvSpPr>
            <p:cNvPr id="481" name="Google Shape;481;p1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18"/>
          <p:cNvGrpSpPr/>
          <p:nvPr/>
        </p:nvGrpSpPr>
        <p:grpSpPr>
          <a:xfrm>
            <a:off x="8424008" y="192993"/>
            <a:ext cx="535749" cy="547122"/>
            <a:chOff x="3477650" y="837700"/>
            <a:chExt cx="314425" cy="321100"/>
          </a:xfrm>
        </p:grpSpPr>
        <p:sp>
          <p:nvSpPr>
            <p:cNvPr id="486" name="Google Shape;486;p1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674"/>
        <p:cNvGrpSpPr/>
        <p:nvPr/>
      </p:nvGrpSpPr>
      <p:grpSpPr>
        <a:xfrm>
          <a:off x="0" y="0"/>
          <a:ext cx="0" cy="0"/>
          <a:chOff x="0" y="0"/>
          <a:chExt cx="0" cy="0"/>
        </a:xfrm>
      </p:grpSpPr>
      <p:sp>
        <p:nvSpPr>
          <p:cNvPr id="675" name="Google Shape;67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76" name="Google Shape;676;p25"/>
          <p:cNvSpPr txBox="1">
            <a:spLocks noGrp="1"/>
          </p:cNvSpPr>
          <p:nvPr>
            <p:ph type="body" idx="1"/>
          </p:nvPr>
        </p:nvSpPr>
        <p:spPr>
          <a:xfrm>
            <a:off x="720000" y="1215750"/>
            <a:ext cx="7704000" cy="99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677" name="Google Shape;677;p25"/>
          <p:cNvSpPr/>
          <p:nvPr/>
        </p:nvSpPr>
        <p:spPr>
          <a:xfrm>
            <a:off x="241200" y="23593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8" name="Google Shape;678;p25"/>
          <p:cNvGrpSpPr/>
          <p:nvPr/>
        </p:nvGrpSpPr>
        <p:grpSpPr>
          <a:xfrm>
            <a:off x="8511008" y="3905830"/>
            <a:ext cx="535749" cy="547122"/>
            <a:chOff x="3477650" y="837700"/>
            <a:chExt cx="314425" cy="321100"/>
          </a:xfrm>
        </p:grpSpPr>
        <p:sp>
          <p:nvSpPr>
            <p:cNvPr id="679" name="Google Shape;679;p2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a:off x="8133305" y="4608571"/>
            <a:ext cx="738667" cy="502594"/>
            <a:chOff x="200200" y="2278225"/>
            <a:chExt cx="862425" cy="586800"/>
          </a:xfrm>
        </p:grpSpPr>
        <p:sp>
          <p:nvSpPr>
            <p:cNvPr id="682" name="Google Shape;682;p2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1_1">
    <p:spTree>
      <p:nvGrpSpPr>
        <p:cNvPr id="1" name="Shape 686"/>
        <p:cNvGrpSpPr/>
        <p:nvPr/>
      </p:nvGrpSpPr>
      <p:grpSpPr>
        <a:xfrm>
          <a:off x="0" y="0"/>
          <a:ext cx="0" cy="0"/>
          <a:chOff x="0" y="0"/>
          <a:chExt cx="0" cy="0"/>
        </a:xfrm>
      </p:grpSpPr>
      <p:sp>
        <p:nvSpPr>
          <p:cNvPr id="687" name="Google Shape;68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8" name="Google Shape;688;p26"/>
          <p:cNvSpPr txBox="1">
            <a:spLocks noGrp="1"/>
          </p:cNvSpPr>
          <p:nvPr>
            <p:ph type="body" idx="1"/>
          </p:nvPr>
        </p:nvSpPr>
        <p:spPr>
          <a:xfrm>
            <a:off x="720000" y="1215753"/>
            <a:ext cx="7704000" cy="3392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2"/>
              </a:buClr>
              <a:buSzPts val="1200"/>
              <a:buChar char="●"/>
              <a:defRPr>
                <a:solidFill>
                  <a:srgbClr val="191919"/>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689" name="Google Shape;689;p26"/>
          <p:cNvGrpSpPr/>
          <p:nvPr/>
        </p:nvGrpSpPr>
        <p:grpSpPr>
          <a:xfrm>
            <a:off x="88383" y="176743"/>
            <a:ext cx="535749" cy="547122"/>
            <a:chOff x="3477650" y="837700"/>
            <a:chExt cx="314425" cy="321100"/>
          </a:xfrm>
        </p:grpSpPr>
        <p:sp>
          <p:nvSpPr>
            <p:cNvPr id="690" name="Google Shape;690;p2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6"/>
          <p:cNvGrpSpPr/>
          <p:nvPr/>
        </p:nvGrpSpPr>
        <p:grpSpPr>
          <a:xfrm>
            <a:off x="8166205" y="614196"/>
            <a:ext cx="738667" cy="502594"/>
            <a:chOff x="200200" y="2278225"/>
            <a:chExt cx="862425" cy="586800"/>
          </a:xfrm>
        </p:grpSpPr>
        <p:sp>
          <p:nvSpPr>
            <p:cNvPr id="693" name="Google Shape;693;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6"/>
          <p:cNvGrpSpPr/>
          <p:nvPr/>
        </p:nvGrpSpPr>
        <p:grpSpPr>
          <a:xfrm>
            <a:off x="7639105" y="221271"/>
            <a:ext cx="738667" cy="502594"/>
            <a:chOff x="200200" y="2278225"/>
            <a:chExt cx="862425" cy="586800"/>
          </a:xfrm>
        </p:grpSpPr>
        <p:sp>
          <p:nvSpPr>
            <p:cNvPr id="698" name="Google Shape;698;p2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26"/>
          <p:cNvSpPr/>
          <p:nvPr/>
        </p:nvSpPr>
        <p:spPr>
          <a:xfrm>
            <a:off x="6253163" y="443667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25"/>
        <p:cNvGrpSpPr/>
        <p:nvPr/>
      </p:nvGrpSpPr>
      <p:grpSpPr>
        <a:xfrm>
          <a:off x="0" y="0"/>
          <a:ext cx="0" cy="0"/>
          <a:chOff x="0" y="0"/>
          <a:chExt cx="0" cy="0"/>
        </a:xfrm>
      </p:grpSpPr>
      <p:sp>
        <p:nvSpPr>
          <p:cNvPr id="726" name="Google Shape;726;p28"/>
          <p:cNvSpPr/>
          <p:nvPr/>
        </p:nvSpPr>
        <p:spPr>
          <a:xfrm>
            <a:off x="6422638" y="64125"/>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28"/>
          <p:cNvGrpSpPr/>
          <p:nvPr/>
        </p:nvGrpSpPr>
        <p:grpSpPr>
          <a:xfrm rot="5400000">
            <a:off x="-24395" y="967771"/>
            <a:ext cx="738667" cy="502594"/>
            <a:chOff x="200200" y="2278225"/>
            <a:chExt cx="862425" cy="586800"/>
          </a:xfrm>
        </p:grpSpPr>
        <p:sp>
          <p:nvSpPr>
            <p:cNvPr id="728" name="Google Shape;728;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28"/>
          <p:cNvGrpSpPr/>
          <p:nvPr/>
        </p:nvGrpSpPr>
        <p:grpSpPr>
          <a:xfrm>
            <a:off x="60483" y="4390480"/>
            <a:ext cx="535749" cy="547122"/>
            <a:chOff x="3477650" y="837700"/>
            <a:chExt cx="314425" cy="321100"/>
          </a:xfrm>
        </p:grpSpPr>
        <p:sp>
          <p:nvSpPr>
            <p:cNvPr id="733" name="Google Shape;733;p2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28"/>
          <p:cNvGrpSpPr/>
          <p:nvPr/>
        </p:nvGrpSpPr>
        <p:grpSpPr>
          <a:xfrm rot="5400000">
            <a:off x="8412592" y="3306121"/>
            <a:ext cx="738667" cy="502594"/>
            <a:chOff x="200200" y="2278225"/>
            <a:chExt cx="862425" cy="586800"/>
          </a:xfrm>
        </p:grpSpPr>
        <p:sp>
          <p:nvSpPr>
            <p:cNvPr id="736" name="Google Shape;736;p2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40"/>
        <p:cNvGrpSpPr/>
        <p:nvPr/>
      </p:nvGrpSpPr>
      <p:grpSpPr>
        <a:xfrm>
          <a:off x="0" y="0"/>
          <a:ext cx="0" cy="0"/>
          <a:chOff x="0" y="0"/>
          <a:chExt cx="0" cy="0"/>
        </a:xfrm>
      </p:grpSpPr>
      <p:grpSp>
        <p:nvGrpSpPr>
          <p:cNvPr id="741" name="Google Shape;741;p29"/>
          <p:cNvGrpSpPr/>
          <p:nvPr/>
        </p:nvGrpSpPr>
        <p:grpSpPr>
          <a:xfrm>
            <a:off x="85355" y="4608571"/>
            <a:ext cx="738667" cy="502594"/>
            <a:chOff x="200200" y="2278225"/>
            <a:chExt cx="862425" cy="586800"/>
          </a:xfrm>
        </p:grpSpPr>
        <p:sp>
          <p:nvSpPr>
            <p:cNvPr id="742" name="Google Shape;742;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9"/>
          <p:cNvSpPr/>
          <p:nvPr/>
        </p:nvSpPr>
        <p:spPr>
          <a:xfrm>
            <a:off x="6293788" y="4622188"/>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9"/>
          <p:cNvGrpSpPr/>
          <p:nvPr/>
        </p:nvGrpSpPr>
        <p:grpSpPr>
          <a:xfrm>
            <a:off x="8430783" y="113043"/>
            <a:ext cx="535749" cy="547122"/>
            <a:chOff x="3477650" y="837700"/>
            <a:chExt cx="314425" cy="321100"/>
          </a:xfrm>
        </p:grpSpPr>
        <p:sp>
          <p:nvSpPr>
            <p:cNvPr id="748" name="Google Shape;748;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9"/>
          <p:cNvGrpSpPr/>
          <p:nvPr/>
        </p:nvGrpSpPr>
        <p:grpSpPr>
          <a:xfrm>
            <a:off x="8692208" y="711418"/>
            <a:ext cx="535749" cy="547122"/>
            <a:chOff x="3477650" y="837700"/>
            <a:chExt cx="314425" cy="321100"/>
          </a:xfrm>
        </p:grpSpPr>
        <p:sp>
          <p:nvSpPr>
            <p:cNvPr id="751" name="Google Shape;751;p29"/>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9"/>
          <p:cNvGrpSpPr/>
          <p:nvPr/>
        </p:nvGrpSpPr>
        <p:grpSpPr>
          <a:xfrm rot="5400000">
            <a:off x="-32695" y="3911746"/>
            <a:ext cx="738667" cy="502594"/>
            <a:chOff x="200200" y="2278225"/>
            <a:chExt cx="862425" cy="586800"/>
          </a:xfrm>
        </p:grpSpPr>
        <p:sp>
          <p:nvSpPr>
            <p:cNvPr id="754" name="Google Shape;754;p2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618" name="Google Shape;618;p29"/>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7132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7132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60304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60304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3371850" y="3443226"/>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3371850" y="3008449"/>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2042531"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2042531"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4701169" y="1846302"/>
            <a:ext cx="2400300" cy="89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4701169" y="1411525"/>
            <a:ext cx="2400300" cy="523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22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24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134153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367050" y="372000"/>
            <a:ext cx="8409900" cy="43995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397" name="Google Shape;397;p25"/>
          <p:cNvSpPr txBox="1">
            <a:spLocks noGrp="1"/>
          </p:cNvSpPr>
          <p:nvPr>
            <p:ph type="title"/>
          </p:nvPr>
        </p:nvSpPr>
        <p:spPr>
          <a:xfrm>
            <a:off x="713225" y="534775"/>
            <a:ext cx="7717500" cy="5232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1162363"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4781237" y="1943625"/>
            <a:ext cx="3200400" cy="1887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600532" y="4351896"/>
            <a:ext cx="372000" cy="204906"/>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25"/>
          <p:cNvGrpSpPr/>
          <p:nvPr/>
        </p:nvGrpSpPr>
        <p:grpSpPr>
          <a:xfrm flipH="1">
            <a:off x="-72520" y="252887"/>
            <a:ext cx="9112206" cy="4529685"/>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8684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21211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9911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4295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2038200" y="2431650"/>
            <a:ext cx="506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3"/>
          <p:cNvSpPr txBox="1">
            <a:spLocks noGrp="1"/>
          </p:cNvSpPr>
          <p:nvPr>
            <p:ph type="title" idx="2" hasCustomPrompt="1"/>
          </p:nvPr>
        </p:nvSpPr>
        <p:spPr>
          <a:xfrm>
            <a:off x="3720750" y="1353175"/>
            <a:ext cx="1702500" cy="841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 name="Google Shape;51;p3"/>
          <p:cNvSpPr txBox="1">
            <a:spLocks noGrp="1"/>
          </p:cNvSpPr>
          <p:nvPr>
            <p:ph type="subTitle" idx="1"/>
          </p:nvPr>
        </p:nvSpPr>
        <p:spPr>
          <a:xfrm>
            <a:off x="2038200" y="3332525"/>
            <a:ext cx="5067600" cy="45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 name="Google Shape;52;p3"/>
          <p:cNvGrpSpPr/>
          <p:nvPr/>
        </p:nvGrpSpPr>
        <p:grpSpPr>
          <a:xfrm>
            <a:off x="7689522" y="633393"/>
            <a:ext cx="1168455" cy="1168423"/>
            <a:chOff x="3581050" y="3046800"/>
            <a:chExt cx="899850" cy="899825"/>
          </a:xfrm>
        </p:grpSpPr>
        <p:sp>
          <p:nvSpPr>
            <p:cNvPr id="53" name="Google Shape;53;p3"/>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445358" y="806043"/>
            <a:ext cx="535749" cy="547122"/>
            <a:chOff x="3477650" y="837700"/>
            <a:chExt cx="314425" cy="321100"/>
          </a:xfrm>
        </p:grpSpPr>
        <p:sp>
          <p:nvSpPr>
            <p:cNvPr id="60" name="Google Shape;60;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981097" y="4687897"/>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a:off x="6623617" y="226496"/>
            <a:ext cx="738667" cy="502594"/>
            <a:chOff x="200200" y="2278225"/>
            <a:chExt cx="862425" cy="586800"/>
          </a:xfrm>
        </p:grpSpPr>
        <p:sp>
          <p:nvSpPr>
            <p:cNvPr id="64" name="Google Shape;64;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5400000">
            <a:off x="92592" y="3846221"/>
            <a:ext cx="738667" cy="502594"/>
            <a:chOff x="200200" y="2278225"/>
            <a:chExt cx="862425" cy="586800"/>
          </a:xfrm>
        </p:grpSpPr>
        <p:sp>
          <p:nvSpPr>
            <p:cNvPr id="69" name="Google Shape;69;p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918733" y="1353168"/>
            <a:ext cx="535749" cy="547122"/>
            <a:chOff x="3477650" y="837700"/>
            <a:chExt cx="314425" cy="321100"/>
          </a:xfrm>
        </p:grpSpPr>
        <p:sp>
          <p:nvSpPr>
            <p:cNvPr id="74" name="Google Shape;74;p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3"/>
          <p:cNvSpPr/>
          <p:nvPr/>
        </p:nvSpPr>
        <p:spPr>
          <a:xfrm flipH="1">
            <a:off x="8119272" y="3375435"/>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a:off x="2295025" y="318075"/>
            <a:ext cx="631300" cy="442850"/>
            <a:chOff x="4269050" y="4395250"/>
            <a:chExt cx="631300" cy="442850"/>
          </a:xfrm>
        </p:grpSpPr>
        <p:sp>
          <p:nvSpPr>
            <p:cNvPr id="78" name="Google Shape;78;p3"/>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a:off x="6257595" y="4350684"/>
            <a:ext cx="598366" cy="515787"/>
            <a:chOff x="2431900" y="691775"/>
            <a:chExt cx="362800" cy="312750"/>
          </a:xfrm>
        </p:grpSpPr>
        <p:sp>
          <p:nvSpPr>
            <p:cNvPr id="87" name="Google Shape;87;p3"/>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05540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78708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79303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09585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5769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2916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79666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0334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71424107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5765769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8"/>
          <p:cNvSpPr txBox="1">
            <a:spLocks noGrp="1"/>
          </p:cNvSpPr>
          <p:nvPr>
            <p:ph type="title"/>
          </p:nvPr>
        </p:nvSpPr>
        <p:spPr>
          <a:xfrm>
            <a:off x="713225" y="1652500"/>
            <a:ext cx="7717800" cy="14493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0" name="Google Shape;170;p8"/>
          <p:cNvGrpSpPr/>
          <p:nvPr/>
        </p:nvGrpSpPr>
        <p:grpSpPr>
          <a:xfrm>
            <a:off x="713225" y="4343500"/>
            <a:ext cx="550425" cy="609625"/>
            <a:chOff x="5017075" y="486625"/>
            <a:chExt cx="550425" cy="609625"/>
          </a:xfrm>
        </p:grpSpPr>
        <p:sp>
          <p:nvSpPr>
            <p:cNvPr id="171" name="Google Shape;171;p8"/>
            <p:cNvSpPr/>
            <p:nvPr/>
          </p:nvSpPr>
          <p:spPr>
            <a:xfrm>
              <a:off x="5017075" y="716800"/>
              <a:ext cx="321100" cy="379450"/>
            </a:xfrm>
            <a:custGeom>
              <a:avLst/>
              <a:gdLst/>
              <a:ahLst/>
              <a:cxnLst/>
              <a:rect l="l" t="t" r="r" b="b"/>
              <a:pathLst>
                <a:path w="12844" h="15178" extrusionOk="0">
                  <a:moveTo>
                    <a:pt x="1" y="0"/>
                  </a:moveTo>
                  <a:lnTo>
                    <a:pt x="1" y="15178"/>
                  </a:lnTo>
                  <a:lnTo>
                    <a:pt x="12843" y="15178"/>
                  </a:lnTo>
                  <a:lnTo>
                    <a:pt x="12843"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5216400" y="716800"/>
              <a:ext cx="121775" cy="120925"/>
            </a:xfrm>
            <a:custGeom>
              <a:avLst/>
              <a:gdLst/>
              <a:ahLst/>
              <a:cxnLst/>
              <a:rect l="l" t="t" r="r" b="b"/>
              <a:pathLst>
                <a:path w="4871" h="4837" fill="none" extrusionOk="0">
                  <a:moveTo>
                    <a:pt x="4870"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017075" y="716800"/>
              <a:ext cx="321100" cy="379450"/>
            </a:xfrm>
            <a:custGeom>
              <a:avLst/>
              <a:gdLst/>
              <a:ahLst/>
              <a:cxnLst/>
              <a:rect l="l" t="t" r="r" b="b"/>
              <a:pathLst>
                <a:path w="12844" h="15178" fill="none" extrusionOk="0">
                  <a:moveTo>
                    <a:pt x="7973"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074625" y="659250"/>
              <a:ext cx="321100" cy="379450"/>
            </a:xfrm>
            <a:custGeom>
              <a:avLst/>
              <a:gdLst/>
              <a:ahLst/>
              <a:cxnLst/>
              <a:rect l="l" t="t" r="r" b="b"/>
              <a:pathLst>
                <a:path w="12844" h="15178" extrusionOk="0">
                  <a:moveTo>
                    <a:pt x="1" y="0"/>
                  </a:moveTo>
                  <a:lnTo>
                    <a:pt x="1" y="15178"/>
                  </a:lnTo>
                  <a:lnTo>
                    <a:pt x="12843" y="15178"/>
                  </a:lnTo>
                  <a:lnTo>
                    <a:pt x="12843" y="4837"/>
                  </a:lnTo>
                  <a:lnTo>
                    <a:pt x="8006"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274775" y="65925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5074625" y="659250"/>
              <a:ext cx="321100" cy="379450"/>
            </a:xfrm>
            <a:custGeom>
              <a:avLst/>
              <a:gdLst/>
              <a:ahLst/>
              <a:cxnLst/>
              <a:rect l="l" t="t" r="r" b="b"/>
              <a:pathLst>
                <a:path w="12844" h="15178" fill="none" extrusionOk="0">
                  <a:moveTo>
                    <a:pt x="8006" y="0"/>
                  </a:moveTo>
                  <a:lnTo>
                    <a:pt x="1" y="0"/>
                  </a:lnTo>
                  <a:lnTo>
                    <a:pt x="1" y="15178"/>
                  </a:lnTo>
                  <a:lnTo>
                    <a:pt x="12843" y="15178"/>
                  </a:lnTo>
                  <a:lnTo>
                    <a:pt x="12843"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131325" y="601700"/>
              <a:ext cx="321100" cy="379475"/>
            </a:xfrm>
            <a:custGeom>
              <a:avLst/>
              <a:gdLst/>
              <a:ahLst/>
              <a:cxnLst/>
              <a:rect l="l" t="t" r="r" b="b"/>
              <a:pathLst>
                <a:path w="12844" h="15179" extrusionOk="0">
                  <a:moveTo>
                    <a:pt x="1" y="1"/>
                  </a:moveTo>
                  <a:lnTo>
                    <a:pt x="1" y="15178"/>
                  </a:lnTo>
                  <a:lnTo>
                    <a:pt x="12843" y="15178"/>
                  </a:lnTo>
                  <a:lnTo>
                    <a:pt x="12843" y="4838"/>
                  </a:lnTo>
                  <a:lnTo>
                    <a:pt x="8007"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5331475" y="601700"/>
              <a:ext cx="120950" cy="120950"/>
            </a:xfrm>
            <a:custGeom>
              <a:avLst/>
              <a:gdLst/>
              <a:ahLst/>
              <a:cxnLst/>
              <a:rect l="l" t="t" r="r" b="b"/>
              <a:pathLst>
                <a:path w="4838" h="4838" fill="none" extrusionOk="0">
                  <a:moveTo>
                    <a:pt x="4837" y="4838"/>
                  </a:moveTo>
                  <a:lnTo>
                    <a:pt x="1" y="4838"/>
                  </a:lnTo>
                  <a:lnTo>
                    <a:pt x="1"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31325" y="601700"/>
              <a:ext cx="321100" cy="379475"/>
            </a:xfrm>
            <a:custGeom>
              <a:avLst/>
              <a:gdLst/>
              <a:ahLst/>
              <a:cxnLst/>
              <a:rect l="l" t="t" r="r" b="b"/>
              <a:pathLst>
                <a:path w="12844" h="15179" fill="none" extrusionOk="0">
                  <a:moveTo>
                    <a:pt x="8007" y="1"/>
                  </a:moveTo>
                  <a:lnTo>
                    <a:pt x="1" y="1"/>
                  </a:lnTo>
                  <a:lnTo>
                    <a:pt x="1" y="15178"/>
                  </a:lnTo>
                  <a:lnTo>
                    <a:pt x="12843" y="15178"/>
                  </a:lnTo>
                  <a:lnTo>
                    <a:pt x="12843" y="4838"/>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189700" y="545000"/>
              <a:ext cx="320275" cy="379450"/>
            </a:xfrm>
            <a:custGeom>
              <a:avLst/>
              <a:gdLst/>
              <a:ahLst/>
              <a:cxnLst/>
              <a:rect l="l" t="t" r="r" b="b"/>
              <a:pathLst>
                <a:path w="12811" h="15178" extrusionOk="0">
                  <a:moveTo>
                    <a:pt x="1" y="0"/>
                  </a:moveTo>
                  <a:lnTo>
                    <a:pt x="1" y="15178"/>
                  </a:lnTo>
                  <a:lnTo>
                    <a:pt x="12810" y="15178"/>
                  </a:lnTo>
                  <a:lnTo>
                    <a:pt x="12810" y="4837"/>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389025" y="545000"/>
              <a:ext cx="120950" cy="120950"/>
            </a:xfrm>
            <a:custGeom>
              <a:avLst/>
              <a:gdLst/>
              <a:ahLst/>
              <a:cxnLst/>
              <a:rect l="l" t="t" r="r" b="b"/>
              <a:pathLst>
                <a:path w="4838" h="4838" fill="none" extrusionOk="0">
                  <a:moveTo>
                    <a:pt x="4837" y="4837"/>
                  </a:moveTo>
                  <a:lnTo>
                    <a:pt x="0" y="4837"/>
                  </a:lnTo>
                  <a:lnTo>
                    <a:pt x="0"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189700" y="545000"/>
              <a:ext cx="320275" cy="379450"/>
            </a:xfrm>
            <a:custGeom>
              <a:avLst/>
              <a:gdLst/>
              <a:ahLst/>
              <a:cxnLst/>
              <a:rect l="l" t="t" r="r" b="b"/>
              <a:pathLst>
                <a:path w="12811" h="15178" fill="none" extrusionOk="0">
                  <a:moveTo>
                    <a:pt x="7973" y="0"/>
                  </a:moveTo>
                  <a:lnTo>
                    <a:pt x="1" y="0"/>
                  </a:lnTo>
                  <a:lnTo>
                    <a:pt x="1" y="15178"/>
                  </a:lnTo>
                  <a:lnTo>
                    <a:pt x="12810" y="15178"/>
                  </a:lnTo>
                  <a:lnTo>
                    <a:pt x="12810" y="4837"/>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47250" y="486625"/>
              <a:ext cx="320250" cy="380300"/>
            </a:xfrm>
            <a:custGeom>
              <a:avLst/>
              <a:gdLst/>
              <a:ahLst/>
              <a:cxnLst/>
              <a:rect l="l" t="t" r="r" b="b"/>
              <a:pathLst>
                <a:path w="12810" h="15212" extrusionOk="0">
                  <a:moveTo>
                    <a:pt x="1" y="0"/>
                  </a:moveTo>
                  <a:lnTo>
                    <a:pt x="1" y="15211"/>
                  </a:lnTo>
                  <a:lnTo>
                    <a:pt x="12810" y="15211"/>
                  </a:lnTo>
                  <a:lnTo>
                    <a:pt x="12810" y="4871"/>
                  </a:lnTo>
                  <a:lnTo>
                    <a:pt x="7973" y="0"/>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5446550" y="486625"/>
              <a:ext cx="120950" cy="121775"/>
            </a:xfrm>
            <a:custGeom>
              <a:avLst/>
              <a:gdLst/>
              <a:ahLst/>
              <a:cxnLst/>
              <a:rect l="l" t="t" r="r" b="b"/>
              <a:pathLst>
                <a:path w="4838" h="4871" fill="none" extrusionOk="0">
                  <a:moveTo>
                    <a:pt x="4838" y="4871"/>
                  </a:moveTo>
                  <a:lnTo>
                    <a:pt x="1" y="4871"/>
                  </a:lnTo>
                  <a:lnTo>
                    <a:pt x="1" y="0"/>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5247250" y="486625"/>
              <a:ext cx="320250" cy="380300"/>
            </a:xfrm>
            <a:custGeom>
              <a:avLst/>
              <a:gdLst/>
              <a:ahLst/>
              <a:cxnLst/>
              <a:rect l="l" t="t" r="r" b="b"/>
              <a:pathLst>
                <a:path w="12810" h="15212" fill="none" extrusionOk="0">
                  <a:moveTo>
                    <a:pt x="7973" y="0"/>
                  </a:moveTo>
                  <a:lnTo>
                    <a:pt x="1" y="0"/>
                  </a:lnTo>
                  <a:lnTo>
                    <a:pt x="1" y="15211"/>
                  </a:lnTo>
                  <a:lnTo>
                    <a:pt x="12810" y="15211"/>
                  </a:lnTo>
                  <a:lnTo>
                    <a:pt x="12810" y="487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8"/>
          <p:cNvSpPr/>
          <p:nvPr/>
        </p:nvSpPr>
        <p:spPr>
          <a:xfrm>
            <a:off x="1773013" y="1170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8"/>
          <p:cNvGrpSpPr/>
          <p:nvPr/>
        </p:nvGrpSpPr>
        <p:grpSpPr>
          <a:xfrm>
            <a:off x="161405" y="1468709"/>
            <a:ext cx="738667" cy="502594"/>
            <a:chOff x="200200" y="2278225"/>
            <a:chExt cx="862425" cy="586800"/>
          </a:xfrm>
        </p:grpSpPr>
        <p:sp>
          <p:nvSpPr>
            <p:cNvPr id="188" name="Google Shape;188;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8"/>
          <p:cNvGrpSpPr/>
          <p:nvPr/>
        </p:nvGrpSpPr>
        <p:grpSpPr>
          <a:xfrm>
            <a:off x="8141280" y="3196259"/>
            <a:ext cx="738667" cy="502594"/>
            <a:chOff x="200200" y="2278225"/>
            <a:chExt cx="862425" cy="586800"/>
          </a:xfrm>
        </p:grpSpPr>
        <p:sp>
          <p:nvSpPr>
            <p:cNvPr id="193" name="Google Shape;193;p8"/>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8"/>
          <p:cNvGrpSpPr/>
          <p:nvPr/>
        </p:nvGrpSpPr>
        <p:grpSpPr>
          <a:xfrm>
            <a:off x="7630572" y="432580"/>
            <a:ext cx="1168455" cy="1168423"/>
            <a:chOff x="3581050" y="3046800"/>
            <a:chExt cx="899850" cy="899825"/>
          </a:xfrm>
        </p:grpSpPr>
        <p:sp>
          <p:nvSpPr>
            <p:cNvPr id="198" name="Google Shape;198;p8"/>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8"/>
          <p:cNvGrpSpPr/>
          <p:nvPr/>
        </p:nvGrpSpPr>
        <p:grpSpPr>
          <a:xfrm>
            <a:off x="6226108" y="4374743"/>
            <a:ext cx="535749" cy="547122"/>
            <a:chOff x="3477650" y="837700"/>
            <a:chExt cx="314425" cy="321100"/>
          </a:xfrm>
        </p:grpSpPr>
        <p:sp>
          <p:nvSpPr>
            <p:cNvPr id="205" name="Google Shape;205;p8"/>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188405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296733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1532850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7178821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961044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315461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20343450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0812771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62748400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608943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720000" y="1244650"/>
            <a:ext cx="38421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9"/>
          <p:cNvSpPr txBox="1">
            <a:spLocks noGrp="1"/>
          </p:cNvSpPr>
          <p:nvPr>
            <p:ph type="subTitle" idx="1"/>
          </p:nvPr>
        </p:nvSpPr>
        <p:spPr>
          <a:xfrm>
            <a:off x="720000" y="2724350"/>
            <a:ext cx="3842100" cy="140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210" name="Google Shape;210;p9"/>
          <p:cNvSpPr>
            <a:spLocks noGrp="1"/>
          </p:cNvSpPr>
          <p:nvPr>
            <p:ph type="pic" idx="2"/>
          </p:nvPr>
        </p:nvSpPr>
        <p:spPr>
          <a:xfrm>
            <a:off x="5522525" y="601950"/>
            <a:ext cx="3025200" cy="3939600"/>
          </a:xfrm>
          <a:prstGeom prst="rect">
            <a:avLst/>
          </a:prstGeom>
          <a:noFill/>
          <a:ln>
            <a:noFill/>
          </a:ln>
        </p:spPr>
      </p:sp>
      <p:grpSp>
        <p:nvGrpSpPr>
          <p:cNvPr id="211" name="Google Shape;211;p9"/>
          <p:cNvGrpSpPr/>
          <p:nvPr/>
        </p:nvGrpSpPr>
        <p:grpSpPr>
          <a:xfrm rot="5400000">
            <a:off x="6492" y="1133796"/>
            <a:ext cx="738667" cy="502594"/>
            <a:chOff x="200200" y="2278225"/>
            <a:chExt cx="862425" cy="586800"/>
          </a:xfrm>
        </p:grpSpPr>
        <p:sp>
          <p:nvSpPr>
            <p:cNvPr id="212" name="Google Shape;212;p9"/>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9"/>
          <p:cNvGrpSpPr/>
          <p:nvPr/>
        </p:nvGrpSpPr>
        <p:grpSpPr>
          <a:xfrm>
            <a:off x="4795250" y="370600"/>
            <a:ext cx="541250" cy="337775"/>
            <a:chOff x="4367450" y="542500"/>
            <a:chExt cx="541250" cy="337775"/>
          </a:xfrm>
        </p:grpSpPr>
        <p:sp>
          <p:nvSpPr>
            <p:cNvPr id="217" name="Google Shape;217;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348650" y="4432938"/>
            <a:ext cx="541250" cy="337775"/>
            <a:chOff x="4367450" y="542500"/>
            <a:chExt cx="541250" cy="337775"/>
          </a:xfrm>
        </p:grpSpPr>
        <p:sp>
          <p:nvSpPr>
            <p:cNvPr id="222" name="Google Shape;222;p9"/>
            <p:cNvSpPr/>
            <p:nvPr/>
          </p:nvSpPr>
          <p:spPr>
            <a:xfrm>
              <a:off x="4367450" y="542500"/>
              <a:ext cx="422000" cy="337775"/>
            </a:xfrm>
            <a:custGeom>
              <a:avLst/>
              <a:gdLst/>
              <a:ahLst/>
              <a:cxnLst/>
              <a:rect l="l" t="t" r="r" b="b"/>
              <a:pathLst>
                <a:path w="16880" h="13511" extrusionOk="0">
                  <a:moveTo>
                    <a:pt x="1" y="0"/>
                  </a:moveTo>
                  <a:lnTo>
                    <a:pt x="1" y="2435"/>
                  </a:lnTo>
                  <a:lnTo>
                    <a:pt x="1" y="13510"/>
                  </a:lnTo>
                  <a:lnTo>
                    <a:pt x="16879" y="13510"/>
                  </a:lnTo>
                  <a:lnTo>
                    <a:pt x="16879" y="2369"/>
                  </a:lnTo>
                  <a:lnTo>
                    <a:pt x="6906" y="2369"/>
                  </a:lnTo>
                  <a:lnTo>
                    <a:pt x="6172" y="1135"/>
                  </a:lnTo>
                  <a:cubicBezTo>
                    <a:pt x="5738" y="434"/>
                    <a:pt x="4971" y="0"/>
                    <a:pt x="4137" y="0"/>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4367450" y="542500"/>
              <a:ext cx="422000" cy="337775"/>
            </a:xfrm>
            <a:custGeom>
              <a:avLst/>
              <a:gdLst/>
              <a:ahLst/>
              <a:cxnLst/>
              <a:rect l="l" t="t" r="r" b="b"/>
              <a:pathLst>
                <a:path w="16880" h="13511" fill="none" extrusionOk="0">
                  <a:moveTo>
                    <a:pt x="6906" y="2369"/>
                  </a:moveTo>
                  <a:lnTo>
                    <a:pt x="6172" y="1135"/>
                  </a:lnTo>
                  <a:cubicBezTo>
                    <a:pt x="5738" y="434"/>
                    <a:pt x="4971" y="0"/>
                    <a:pt x="4137" y="0"/>
                  </a:cubicBezTo>
                  <a:lnTo>
                    <a:pt x="1" y="0"/>
                  </a:lnTo>
                  <a:lnTo>
                    <a:pt x="1" y="2435"/>
                  </a:lnTo>
                  <a:lnTo>
                    <a:pt x="1" y="13510"/>
                  </a:lnTo>
                  <a:lnTo>
                    <a:pt x="16879" y="13510"/>
                  </a:lnTo>
                  <a:lnTo>
                    <a:pt x="16879" y="2369"/>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4368300" y="650900"/>
              <a:ext cx="540400" cy="228525"/>
            </a:xfrm>
            <a:custGeom>
              <a:avLst/>
              <a:gdLst/>
              <a:ahLst/>
              <a:cxnLst/>
              <a:rect l="l" t="t" r="r" b="b"/>
              <a:pathLst>
                <a:path w="21616" h="9141" extrusionOk="0">
                  <a:moveTo>
                    <a:pt x="4737" y="1"/>
                  </a:moveTo>
                  <a:lnTo>
                    <a:pt x="0" y="9141"/>
                  </a:lnTo>
                  <a:lnTo>
                    <a:pt x="16845" y="9141"/>
                  </a:lnTo>
                  <a:lnTo>
                    <a:pt x="21616" y="1"/>
                  </a:ln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4368300" y="650900"/>
              <a:ext cx="540400" cy="228525"/>
            </a:xfrm>
            <a:custGeom>
              <a:avLst/>
              <a:gdLst/>
              <a:ahLst/>
              <a:cxnLst/>
              <a:rect l="l" t="t" r="r" b="b"/>
              <a:pathLst>
                <a:path w="21616" h="9141" fill="none" extrusionOk="0">
                  <a:moveTo>
                    <a:pt x="16845" y="9141"/>
                  </a:moveTo>
                  <a:lnTo>
                    <a:pt x="0" y="9141"/>
                  </a:lnTo>
                  <a:lnTo>
                    <a:pt x="4737" y="1"/>
                  </a:lnTo>
                  <a:lnTo>
                    <a:pt x="21616" y="1"/>
                  </a:lnTo>
                  <a:close/>
                </a:path>
              </a:pathLst>
            </a:custGeom>
            <a:solidFill>
              <a:schemeClr val="accent2"/>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1496900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96769175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6286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4629150"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60982801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4465776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40831093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75807149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1820083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24399557"/>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86134387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628650"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9945625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9"/>
        <p:cNvGrpSpPr/>
        <p:nvPr/>
      </p:nvGrpSpPr>
      <p:grpSpPr>
        <a:xfrm>
          <a:off x="0" y="0"/>
          <a:ext cx="0" cy="0"/>
          <a:chOff x="0" y="0"/>
          <a:chExt cx="0" cy="0"/>
        </a:xfrm>
      </p:grpSpPr>
      <p:sp>
        <p:nvSpPr>
          <p:cNvPr id="250" name="Google Shape;250;p11"/>
          <p:cNvSpPr txBox="1">
            <a:spLocks noGrp="1"/>
          </p:cNvSpPr>
          <p:nvPr>
            <p:ph type="title" hasCustomPrompt="1"/>
          </p:nvPr>
        </p:nvSpPr>
        <p:spPr>
          <a:xfrm>
            <a:off x="1693650" y="1798175"/>
            <a:ext cx="5756700" cy="1227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1" name="Google Shape;251;p11"/>
          <p:cNvSpPr txBox="1">
            <a:spLocks noGrp="1"/>
          </p:cNvSpPr>
          <p:nvPr>
            <p:ph type="subTitle" idx="1"/>
          </p:nvPr>
        </p:nvSpPr>
        <p:spPr>
          <a:xfrm>
            <a:off x="1693650" y="3220250"/>
            <a:ext cx="57567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2" name="Google Shape;252;p11"/>
          <p:cNvGrpSpPr/>
          <p:nvPr/>
        </p:nvGrpSpPr>
        <p:grpSpPr>
          <a:xfrm>
            <a:off x="5163958" y="58268"/>
            <a:ext cx="535749" cy="547122"/>
            <a:chOff x="3477650" y="837700"/>
            <a:chExt cx="314425" cy="321100"/>
          </a:xfrm>
        </p:grpSpPr>
        <p:sp>
          <p:nvSpPr>
            <p:cNvPr id="253" name="Google Shape;253;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1"/>
          <p:cNvSpPr/>
          <p:nvPr/>
        </p:nvSpPr>
        <p:spPr>
          <a:xfrm>
            <a:off x="241213" y="539500"/>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 name="Google Shape;256;p11"/>
          <p:cNvGrpSpPr/>
          <p:nvPr/>
        </p:nvGrpSpPr>
        <p:grpSpPr>
          <a:xfrm>
            <a:off x="6297292" y="692759"/>
            <a:ext cx="738667" cy="502594"/>
            <a:chOff x="200200" y="2278225"/>
            <a:chExt cx="862425" cy="586800"/>
          </a:xfrm>
        </p:grpSpPr>
        <p:sp>
          <p:nvSpPr>
            <p:cNvPr id="257" name="Google Shape;257;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1"/>
          <p:cNvGrpSpPr/>
          <p:nvPr/>
        </p:nvGrpSpPr>
        <p:grpSpPr>
          <a:xfrm>
            <a:off x="6819167" y="359009"/>
            <a:ext cx="738667" cy="502594"/>
            <a:chOff x="200200" y="2278225"/>
            <a:chExt cx="862425" cy="586800"/>
          </a:xfrm>
        </p:grpSpPr>
        <p:sp>
          <p:nvSpPr>
            <p:cNvPr id="262" name="Google Shape;26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1"/>
          <p:cNvGrpSpPr/>
          <p:nvPr/>
        </p:nvGrpSpPr>
        <p:grpSpPr>
          <a:xfrm>
            <a:off x="303758" y="3532418"/>
            <a:ext cx="535749" cy="547122"/>
            <a:chOff x="3477650" y="837700"/>
            <a:chExt cx="314425" cy="321100"/>
          </a:xfrm>
        </p:grpSpPr>
        <p:sp>
          <p:nvSpPr>
            <p:cNvPr id="267" name="Google Shape;267;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1"/>
          <p:cNvGrpSpPr/>
          <p:nvPr/>
        </p:nvGrpSpPr>
        <p:grpSpPr>
          <a:xfrm>
            <a:off x="57508" y="2877793"/>
            <a:ext cx="535749" cy="547122"/>
            <a:chOff x="3477650" y="837700"/>
            <a:chExt cx="314425" cy="321100"/>
          </a:xfrm>
        </p:grpSpPr>
        <p:sp>
          <p:nvSpPr>
            <p:cNvPr id="270" name="Google Shape;270;p11"/>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1"/>
          <p:cNvGrpSpPr/>
          <p:nvPr/>
        </p:nvGrpSpPr>
        <p:grpSpPr>
          <a:xfrm>
            <a:off x="7764290" y="3532421"/>
            <a:ext cx="944022" cy="942428"/>
            <a:chOff x="1589650" y="604200"/>
            <a:chExt cx="488700" cy="487875"/>
          </a:xfrm>
        </p:grpSpPr>
        <p:sp>
          <p:nvSpPr>
            <p:cNvPr id="273" name="Google Shape;273;p11"/>
            <p:cNvSpPr/>
            <p:nvPr/>
          </p:nvSpPr>
          <p:spPr>
            <a:xfrm>
              <a:off x="1791450" y="604200"/>
              <a:ext cx="85925" cy="155150"/>
            </a:xfrm>
            <a:custGeom>
              <a:avLst/>
              <a:gdLst/>
              <a:ahLst/>
              <a:cxnLst/>
              <a:rect l="l" t="t" r="r" b="b"/>
              <a:pathLst>
                <a:path w="3437" h="6206" extrusionOk="0">
                  <a:moveTo>
                    <a:pt x="1735" y="1"/>
                  </a:moveTo>
                  <a:cubicBezTo>
                    <a:pt x="734" y="1"/>
                    <a:pt x="1" y="901"/>
                    <a:pt x="234" y="1869"/>
                  </a:cubicBezTo>
                  <a:lnTo>
                    <a:pt x="1101" y="5705"/>
                  </a:lnTo>
                  <a:cubicBezTo>
                    <a:pt x="1135" y="6005"/>
                    <a:pt x="1435" y="6205"/>
                    <a:pt x="1735" y="6205"/>
                  </a:cubicBezTo>
                  <a:cubicBezTo>
                    <a:pt x="2002" y="6205"/>
                    <a:pt x="2269" y="6005"/>
                    <a:pt x="2336" y="5705"/>
                  </a:cubicBezTo>
                  <a:lnTo>
                    <a:pt x="3203" y="1869"/>
                  </a:lnTo>
                  <a:cubicBezTo>
                    <a:pt x="3436" y="901"/>
                    <a:pt x="2669" y="1"/>
                    <a:pt x="173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791450" y="604200"/>
              <a:ext cx="85925" cy="155150"/>
            </a:xfrm>
            <a:custGeom>
              <a:avLst/>
              <a:gdLst/>
              <a:ahLst/>
              <a:cxnLst/>
              <a:rect l="l" t="t" r="r" b="b"/>
              <a:pathLst>
                <a:path w="3437" h="6206" fill="none" extrusionOk="0">
                  <a:moveTo>
                    <a:pt x="1735" y="6205"/>
                  </a:moveTo>
                  <a:lnTo>
                    <a:pt x="1735" y="6205"/>
                  </a:lnTo>
                  <a:cubicBezTo>
                    <a:pt x="1435" y="6205"/>
                    <a:pt x="1135" y="6005"/>
                    <a:pt x="1101" y="5705"/>
                  </a:cubicBezTo>
                  <a:lnTo>
                    <a:pt x="234" y="1869"/>
                  </a:lnTo>
                  <a:cubicBezTo>
                    <a:pt x="1" y="901"/>
                    <a:pt x="734" y="1"/>
                    <a:pt x="1735" y="1"/>
                  </a:cubicBezTo>
                  <a:lnTo>
                    <a:pt x="1735" y="1"/>
                  </a:lnTo>
                  <a:cubicBezTo>
                    <a:pt x="2669" y="1"/>
                    <a:pt x="3436" y="901"/>
                    <a:pt x="3203" y="1869"/>
                  </a:cubicBezTo>
                  <a:lnTo>
                    <a:pt x="2336" y="5705"/>
                  </a:lnTo>
                  <a:cubicBezTo>
                    <a:pt x="2269" y="6005"/>
                    <a:pt x="2002" y="6205"/>
                    <a:pt x="1735" y="6205"/>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718900" y="617650"/>
              <a:ext cx="96750" cy="147675"/>
            </a:xfrm>
            <a:custGeom>
              <a:avLst/>
              <a:gdLst/>
              <a:ahLst/>
              <a:cxnLst/>
              <a:rect l="l" t="t" r="r" b="b"/>
              <a:pathLst>
                <a:path w="3870" h="5907" extrusionOk="0">
                  <a:moveTo>
                    <a:pt x="1833" y="1"/>
                  </a:moveTo>
                  <a:cubicBezTo>
                    <a:pt x="1657" y="1"/>
                    <a:pt x="1477" y="32"/>
                    <a:pt x="1301" y="97"/>
                  </a:cubicBezTo>
                  <a:cubicBezTo>
                    <a:pt x="367" y="430"/>
                    <a:pt x="0" y="1498"/>
                    <a:pt x="534" y="2332"/>
                  </a:cubicBezTo>
                  <a:lnTo>
                    <a:pt x="2669" y="5634"/>
                  </a:lnTo>
                  <a:cubicBezTo>
                    <a:pt x="2792" y="5806"/>
                    <a:pt x="2988" y="5906"/>
                    <a:pt x="3190" y="5906"/>
                  </a:cubicBezTo>
                  <a:cubicBezTo>
                    <a:pt x="3261" y="5906"/>
                    <a:pt x="3333" y="5894"/>
                    <a:pt x="3403" y="5867"/>
                  </a:cubicBezTo>
                  <a:cubicBezTo>
                    <a:pt x="3703" y="5801"/>
                    <a:pt x="3870" y="5500"/>
                    <a:pt x="3837" y="5200"/>
                  </a:cubicBezTo>
                  <a:lnTo>
                    <a:pt x="3336" y="1331"/>
                  </a:lnTo>
                  <a:cubicBezTo>
                    <a:pt x="3229" y="525"/>
                    <a:pt x="2559" y="1"/>
                    <a:pt x="183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718900" y="611725"/>
              <a:ext cx="96750" cy="155125"/>
            </a:xfrm>
            <a:custGeom>
              <a:avLst/>
              <a:gdLst/>
              <a:ahLst/>
              <a:cxnLst/>
              <a:rect l="l" t="t" r="r" b="b"/>
              <a:pathLst>
                <a:path w="3870" h="6205" fill="none" extrusionOk="0">
                  <a:moveTo>
                    <a:pt x="3403" y="6104"/>
                  </a:moveTo>
                  <a:lnTo>
                    <a:pt x="3403" y="6104"/>
                  </a:lnTo>
                  <a:cubicBezTo>
                    <a:pt x="3136" y="6204"/>
                    <a:pt x="2836" y="6104"/>
                    <a:pt x="2669" y="5871"/>
                  </a:cubicBezTo>
                  <a:lnTo>
                    <a:pt x="534" y="2569"/>
                  </a:lnTo>
                  <a:cubicBezTo>
                    <a:pt x="0" y="1735"/>
                    <a:pt x="367" y="667"/>
                    <a:pt x="1301" y="334"/>
                  </a:cubicBezTo>
                  <a:lnTo>
                    <a:pt x="1301" y="334"/>
                  </a:lnTo>
                  <a:cubicBezTo>
                    <a:pt x="2202" y="0"/>
                    <a:pt x="3203" y="567"/>
                    <a:pt x="3336" y="1568"/>
                  </a:cubicBezTo>
                  <a:lnTo>
                    <a:pt x="3837" y="5437"/>
                  </a:lnTo>
                  <a:cubicBezTo>
                    <a:pt x="3870" y="5737"/>
                    <a:pt x="3703" y="6038"/>
                    <a:pt x="3403" y="6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1659700" y="652275"/>
              <a:ext cx="125100" cy="131675"/>
            </a:xfrm>
            <a:custGeom>
              <a:avLst/>
              <a:gdLst/>
              <a:ahLst/>
              <a:cxnLst/>
              <a:rect l="l" t="t" r="r" b="b"/>
              <a:pathLst>
                <a:path w="5004" h="5267" extrusionOk="0">
                  <a:moveTo>
                    <a:pt x="1705" y="1"/>
                  </a:moveTo>
                  <a:cubicBezTo>
                    <a:pt x="1363" y="1"/>
                    <a:pt x="1018" y="113"/>
                    <a:pt x="734" y="346"/>
                  </a:cubicBezTo>
                  <a:cubicBezTo>
                    <a:pt x="0" y="980"/>
                    <a:pt x="0" y="2147"/>
                    <a:pt x="767" y="2748"/>
                  </a:cubicBezTo>
                  <a:lnTo>
                    <a:pt x="3903" y="5116"/>
                  </a:lnTo>
                  <a:cubicBezTo>
                    <a:pt x="4003" y="5216"/>
                    <a:pt x="4136" y="5266"/>
                    <a:pt x="4278" y="5266"/>
                  </a:cubicBezTo>
                  <a:cubicBezTo>
                    <a:pt x="4420" y="5266"/>
                    <a:pt x="4570" y="5216"/>
                    <a:pt x="4703" y="5116"/>
                  </a:cubicBezTo>
                  <a:cubicBezTo>
                    <a:pt x="4937" y="4916"/>
                    <a:pt x="5004" y="4616"/>
                    <a:pt x="4870" y="4282"/>
                  </a:cubicBezTo>
                  <a:lnTo>
                    <a:pt x="3069" y="813"/>
                  </a:lnTo>
                  <a:cubicBezTo>
                    <a:pt x="2783" y="282"/>
                    <a:pt x="2247" y="1"/>
                    <a:pt x="170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1659700" y="645900"/>
              <a:ext cx="125100" cy="139300"/>
            </a:xfrm>
            <a:custGeom>
              <a:avLst/>
              <a:gdLst/>
              <a:ahLst/>
              <a:cxnLst/>
              <a:rect l="l" t="t" r="r" b="b"/>
              <a:pathLst>
                <a:path w="5004" h="5572" fill="none" extrusionOk="0">
                  <a:moveTo>
                    <a:pt x="4703" y="5371"/>
                  </a:moveTo>
                  <a:lnTo>
                    <a:pt x="4703" y="5371"/>
                  </a:lnTo>
                  <a:cubicBezTo>
                    <a:pt x="4437" y="5571"/>
                    <a:pt x="4103" y="5571"/>
                    <a:pt x="3903" y="5371"/>
                  </a:cubicBezTo>
                  <a:lnTo>
                    <a:pt x="767" y="3003"/>
                  </a:lnTo>
                  <a:cubicBezTo>
                    <a:pt x="0" y="2402"/>
                    <a:pt x="0" y="1235"/>
                    <a:pt x="734" y="601"/>
                  </a:cubicBezTo>
                  <a:lnTo>
                    <a:pt x="734" y="601"/>
                  </a:lnTo>
                  <a:cubicBezTo>
                    <a:pt x="1468" y="1"/>
                    <a:pt x="2602" y="201"/>
                    <a:pt x="3069" y="1068"/>
                  </a:cubicBezTo>
                  <a:lnTo>
                    <a:pt x="4870" y="4537"/>
                  </a:lnTo>
                  <a:cubicBezTo>
                    <a:pt x="5004" y="4871"/>
                    <a:pt x="4937" y="5171"/>
                    <a:pt x="4703" y="53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611325" y="708000"/>
              <a:ext cx="150125" cy="104300"/>
            </a:xfrm>
            <a:custGeom>
              <a:avLst/>
              <a:gdLst/>
              <a:ahLst/>
              <a:cxnLst/>
              <a:rect l="l" t="t" r="r" b="b"/>
              <a:pathLst>
                <a:path w="6005" h="4172" extrusionOk="0">
                  <a:moveTo>
                    <a:pt x="1796" y="0"/>
                  </a:moveTo>
                  <a:cubicBezTo>
                    <a:pt x="1279" y="0"/>
                    <a:pt x="763" y="260"/>
                    <a:pt x="467" y="752"/>
                  </a:cubicBezTo>
                  <a:cubicBezTo>
                    <a:pt x="0" y="1586"/>
                    <a:pt x="434" y="2687"/>
                    <a:pt x="1335" y="2987"/>
                  </a:cubicBezTo>
                  <a:lnTo>
                    <a:pt x="5104" y="4155"/>
                  </a:lnTo>
                  <a:cubicBezTo>
                    <a:pt x="5151" y="4166"/>
                    <a:pt x="5198" y="4172"/>
                    <a:pt x="5246" y="4172"/>
                  </a:cubicBezTo>
                  <a:cubicBezTo>
                    <a:pt x="5471" y="4172"/>
                    <a:pt x="5700" y="4047"/>
                    <a:pt x="5838" y="3855"/>
                  </a:cubicBezTo>
                  <a:cubicBezTo>
                    <a:pt x="6005" y="3554"/>
                    <a:pt x="5971" y="3221"/>
                    <a:pt x="5671" y="3054"/>
                  </a:cubicBezTo>
                  <a:lnTo>
                    <a:pt x="2802" y="385"/>
                  </a:lnTo>
                  <a:cubicBezTo>
                    <a:pt x="2515" y="126"/>
                    <a:pt x="2155" y="0"/>
                    <a:pt x="17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611325" y="701775"/>
              <a:ext cx="150125" cy="111775"/>
            </a:xfrm>
            <a:custGeom>
              <a:avLst/>
              <a:gdLst/>
              <a:ahLst/>
              <a:cxnLst/>
              <a:rect l="l" t="t" r="r" b="b"/>
              <a:pathLst>
                <a:path w="6005" h="4471" fill="none" extrusionOk="0">
                  <a:moveTo>
                    <a:pt x="5838" y="4104"/>
                  </a:moveTo>
                  <a:lnTo>
                    <a:pt x="5838" y="4104"/>
                  </a:lnTo>
                  <a:cubicBezTo>
                    <a:pt x="5671" y="4337"/>
                    <a:pt x="5371" y="4470"/>
                    <a:pt x="5104" y="4404"/>
                  </a:cubicBezTo>
                  <a:lnTo>
                    <a:pt x="1335" y="3236"/>
                  </a:lnTo>
                  <a:cubicBezTo>
                    <a:pt x="434" y="2936"/>
                    <a:pt x="0" y="1835"/>
                    <a:pt x="467" y="1001"/>
                  </a:cubicBezTo>
                  <a:lnTo>
                    <a:pt x="467" y="1001"/>
                  </a:lnTo>
                  <a:cubicBezTo>
                    <a:pt x="968" y="167"/>
                    <a:pt x="2102" y="1"/>
                    <a:pt x="2802" y="634"/>
                  </a:cubicBezTo>
                  <a:lnTo>
                    <a:pt x="5671" y="3303"/>
                  </a:lnTo>
                  <a:cubicBezTo>
                    <a:pt x="5971" y="3470"/>
                    <a:pt x="6005" y="3803"/>
                    <a:pt x="5838" y="410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589725" y="773925"/>
              <a:ext cx="159225" cy="76350"/>
            </a:xfrm>
            <a:custGeom>
              <a:avLst/>
              <a:gdLst/>
              <a:ahLst/>
              <a:cxnLst/>
              <a:rect l="l" t="t" r="r" b="b"/>
              <a:pathLst>
                <a:path w="6369" h="3054" extrusionOk="0">
                  <a:moveTo>
                    <a:pt x="1644" y="0"/>
                  </a:moveTo>
                  <a:cubicBezTo>
                    <a:pt x="938" y="0"/>
                    <a:pt x="295" y="492"/>
                    <a:pt x="164" y="1251"/>
                  </a:cubicBezTo>
                  <a:cubicBezTo>
                    <a:pt x="0" y="2200"/>
                    <a:pt x="768" y="3053"/>
                    <a:pt x="1679" y="3053"/>
                  </a:cubicBezTo>
                  <a:cubicBezTo>
                    <a:pt x="1697" y="3053"/>
                    <a:pt x="1714" y="3053"/>
                    <a:pt x="1732" y="3052"/>
                  </a:cubicBezTo>
                  <a:lnTo>
                    <a:pt x="5668" y="2885"/>
                  </a:lnTo>
                  <a:cubicBezTo>
                    <a:pt x="6001" y="2852"/>
                    <a:pt x="6235" y="2619"/>
                    <a:pt x="6302" y="2352"/>
                  </a:cubicBezTo>
                  <a:cubicBezTo>
                    <a:pt x="6368" y="2051"/>
                    <a:pt x="6202" y="1751"/>
                    <a:pt x="5868" y="1618"/>
                  </a:cubicBezTo>
                  <a:lnTo>
                    <a:pt x="2232" y="117"/>
                  </a:lnTo>
                  <a:cubicBezTo>
                    <a:pt x="2038" y="38"/>
                    <a:pt x="1839" y="0"/>
                    <a:pt x="1644"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589650" y="767650"/>
              <a:ext cx="159300" cy="83425"/>
            </a:xfrm>
            <a:custGeom>
              <a:avLst/>
              <a:gdLst/>
              <a:ahLst/>
              <a:cxnLst/>
              <a:rect l="l" t="t" r="r" b="b"/>
              <a:pathLst>
                <a:path w="6372" h="3337" fill="none" extrusionOk="0">
                  <a:moveTo>
                    <a:pt x="6305" y="2603"/>
                  </a:moveTo>
                  <a:lnTo>
                    <a:pt x="6305" y="2603"/>
                  </a:lnTo>
                  <a:cubicBezTo>
                    <a:pt x="6238" y="2870"/>
                    <a:pt x="6004" y="3103"/>
                    <a:pt x="5671" y="3136"/>
                  </a:cubicBezTo>
                  <a:lnTo>
                    <a:pt x="1735" y="3303"/>
                  </a:lnTo>
                  <a:cubicBezTo>
                    <a:pt x="801" y="3337"/>
                    <a:pt x="0" y="2469"/>
                    <a:pt x="167" y="1502"/>
                  </a:cubicBezTo>
                  <a:lnTo>
                    <a:pt x="167" y="1502"/>
                  </a:lnTo>
                  <a:cubicBezTo>
                    <a:pt x="334" y="535"/>
                    <a:pt x="1334" y="1"/>
                    <a:pt x="2235" y="368"/>
                  </a:cubicBezTo>
                  <a:lnTo>
                    <a:pt x="5871" y="1869"/>
                  </a:lnTo>
                  <a:cubicBezTo>
                    <a:pt x="6205" y="2002"/>
                    <a:pt x="6371" y="2302"/>
                    <a:pt x="6305"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590550" y="846025"/>
              <a:ext cx="157550" cy="75850"/>
            </a:xfrm>
            <a:custGeom>
              <a:avLst/>
              <a:gdLst/>
              <a:ahLst/>
              <a:cxnLst/>
              <a:rect l="l" t="t" r="r" b="b"/>
              <a:pathLst>
                <a:path w="6302" h="3034" extrusionOk="0">
                  <a:moveTo>
                    <a:pt x="1676" y="0"/>
                  </a:moveTo>
                  <a:cubicBezTo>
                    <a:pt x="704" y="0"/>
                    <a:pt x="1" y="853"/>
                    <a:pt x="164" y="1769"/>
                  </a:cubicBezTo>
                  <a:cubicBezTo>
                    <a:pt x="294" y="2523"/>
                    <a:pt x="930" y="3033"/>
                    <a:pt x="1646" y="3033"/>
                  </a:cubicBezTo>
                  <a:cubicBezTo>
                    <a:pt x="1849" y="3033"/>
                    <a:pt x="2059" y="2992"/>
                    <a:pt x="2266" y="2903"/>
                  </a:cubicBezTo>
                  <a:lnTo>
                    <a:pt x="5868" y="1402"/>
                  </a:lnTo>
                  <a:cubicBezTo>
                    <a:pt x="6135" y="1302"/>
                    <a:pt x="6302" y="1002"/>
                    <a:pt x="6269" y="702"/>
                  </a:cubicBezTo>
                  <a:cubicBezTo>
                    <a:pt x="6202" y="402"/>
                    <a:pt x="5968" y="168"/>
                    <a:pt x="5668" y="168"/>
                  </a:cubicBezTo>
                  <a:lnTo>
                    <a:pt x="1732" y="1"/>
                  </a:lnTo>
                  <a:cubicBezTo>
                    <a:pt x="1713" y="1"/>
                    <a:pt x="1695" y="0"/>
                    <a:pt x="167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590475" y="845225"/>
              <a:ext cx="157625" cy="83400"/>
            </a:xfrm>
            <a:custGeom>
              <a:avLst/>
              <a:gdLst/>
              <a:ahLst/>
              <a:cxnLst/>
              <a:rect l="l" t="t" r="r" b="b"/>
              <a:pathLst>
                <a:path w="6305" h="3336" fill="none" extrusionOk="0">
                  <a:moveTo>
                    <a:pt x="6272" y="734"/>
                  </a:moveTo>
                  <a:lnTo>
                    <a:pt x="6272" y="734"/>
                  </a:lnTo>
                  <a:cubicBezTo>
                    <a:pt x="6305" y="1034"/>
                    <a:pt x="6138" y="1334"/>
                    <a:pt x="5871" y="1434"/>
                  </a:cubicBezTo>
                  <a:lnTo>
                    <a:pt x="2269" y="2935"/>
                  </a:lnTo>
                  <a:cubicBezTo>
                    <a:pt x="1335" y="3336"/>
                    <a:pt x="334" y="2769"/>
                    <a:pt x="167" y="1801"/>
                  </a:cubicBezTo>
                  <a:lnTo>
                    <a:pt x="167" y="1801"/>
                  </a:lnTo>
                  <a:cubicBezTo>
                    <a:pt x="0" y="867"/>
                    <a:pt x="734" y="0"/>
                    <a:pt x="1735" y="33"/>
                  </a:cubicBezTo>
                  <a:lnTo>
                    <a:pt x="5671" y="200"/>
                  </a:lnTo>
                  <a:cubicBezTo>
                    <a:pt x="5971" y="200"/>
                    <a:pt x="6205" y="434"/>
                    <a:pt x="6272"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611325" y="883900"/>
              <a:ext cx="150125" cy="104575"/>
            </a:xfrm>
            <a:custGeom>
              <a:avLst/>
              <a:gdLst/>
              <a:ahLst/>
              <a:cxnLst/>
              <a:rect l="l" t="t" r="r" b="b"/>
              <a:pathLst>
                <a:path w="6005" h="4183" extrusionOk="0">
                  <a:moveTo>
                    <a:pt x="5287" y="1"/>
                  </a:moveTo>
                  <a:cubicBezTo>
                    <a:pt x="5235" y="1"/>
                    <a:pt x="5184" y="7"/>
                    <a:pt x="5137" y="21"/>
                  </a:cubicBezTo>
                  <a:lnTo>
                    <a:pt x="1368" y="1188"/>
                  </a:lnTo>
                  <a:cubicBezTo>
                    <a:pt x="434" y="1489"/>
                    <a:pt x="0" y="2556"/>
                    <a:pt x="501" y="3390"/>
                  </a:cubicBezTo>
                  <a:cubicBezTo>
                    <a:pt x="775" y="3919"/>
                    <a:pt x="1290" y="4183"/>
                    <a:pt x="1811" y="4183"/>
                  </a:cubicBezTo>
                  <a:cubicBezTo>
                    <a:pt x="2177" y="4183"/>
                    <a:pt x="2546" y="4052"/>
                    <a:pt x="2836" y="3790"/>
                  </a:cubicBezTo>
                  <a:lnTo>
                    <a:pt x="5704" y="1122"/>
                  </a:lnTo>
                  <a:cubicBezTo>
                    <a:pt x="5938" y="888"/>
                    <a:pt x="6005" y="555"/>
                    <a:pt x="5838" y="321"/>
                  </a:cubicBezTo>
                  <a:cubicBezTo>
                    <a:pt x="5731" y="108"/>
                    <a:pt x="5496" y="1"/>
                    <a:pt x="5287"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611325" y="882750"/>
              <a:ext cx="150125" cy="111750"/>
            </a:xfrm>
            <a:custGeom>
              <a:avLst/>
              <a:gdLst/>
              <a:ahLst/>
              <a:cxnLst/>
              <a:rect l="l" t="t" r="r" b="b"/>
              <a:pathLst>
                <a:path w="6005" h="4470" fill="none" extrusionOk="0">
                  <a:moveTo>
                    <a:pt x="5838" y="367"/>
                  </a:moveTo>
                  <a:lnTo>
                    <a:pt x="5838" y="367"/>
                  </a:lnTo>
                  <a:cubicBezTo>
                    <a:pt x="6005" y="601"/>
                    <a:pt x="5938" y="934"/>
                    <a:pt x="5704" y="1168"/>
                  </a:cubicBezTo>
                  <a:lnTo>
                    <a:pt x="2836" y="3836"/>
                  </a:lnTo>
                  <a:cubicBezTo>
                    <a:pt x="2135" y="4470"/>
                    <a:pt x="968" y="4337"/>
                    <a:pt x="501" y="3436"/>
                  </a:cubicBezTo>
                  <a:lnTo>
                    <a:pt x="501" y="3436"/>
                  </a:lnTo>
                  <a:cubicBezTo>
                    <a:pt x="0" y="2602"/>
                    <a:pt x="434" y="1535"/>
                    <a:pt x="1368" y="1234"/>
                  </a:cubicBezTo>
                  <a:lnTo>
                    <a:pt x="5137" y="67"/>
                  </a:lnTo>
                  <a:cubicBezTo>
                    <a:pt x="5371" y="0"/>
                    <a:pt x="5704" y="100"/>
                    <a:pt x="5838"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659700" y="911475"/>
              <a:ext cx="125100" cy="131225"/>
            </a:xfrm>
            <a:custGeom>
              <a:avLst/>
              <a:gdLst/>
              <a:ahLst/>
              <a:cxnLst/>
              <a:rect l="l" t="t" r="r" b="b"/>
              <a:pathLst>
                <a:path w="5004" h="5249" extrusionOk="0">
                  <a:moveTo>
                    <a:pt x="4292" y="1"/>
                  </a:moveTo>
                  <a:cubicBezTo>
                    <a:pt x="4161" y="1"/>
                    <a:pt x="4025" y="42"/>
                    <a:pt x="3903" y="119"/>
                  </a:cubicBezTo>
                  <a:lnTo>
                    <a:pt x="767" y="2487"/>
                  </a:lnTo>
                  <a:cubicBezTo>
                    <a:pt x="33" y="3087"/>
                    <a:pt x="0" y="4255"/>
                    <a:pt x="734" y="4889"/>
                  </a:cubicBezTo>
                  <a:cubicBezTo>
                    <a:pt x="1030" y="5133"/>
                    <a:pt x="1375" y="5248"/>
                    <a:pt x="1714" y="5248"/>
                  </a:cubicBezTo>
                  <a:cubicBezTo>
                    <a:pt x="2255" y="5248"/>
                    <a:pt x="2782" y="4955"/>
                    <a:pt x="3069" y="4422"/>
                  </a:cubicBezTo>
                  <a:lnTo>
                    <a:pt x="4870" y="953"/>
                  </a:lnTo>
                  <a:cubicBezTo>
                    <a:pt x="5004" y="719"/>
                    <a:pt x="4937" y="386"/>
                    <a:pt x="4703" y="185"/>
                  </a:cubicBezTo>
                  <a:cubicBezTo>
                    <a:pt x="4595" y="59"/>
                    <a:pt x="4447" y="1"/>
                    <a:pt x="42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659700" y="910250"/>
              <a:ext cx="125100" cy="139300"/>
            </a:xfrm>
            <a:custGeom>
              <a:avLst/>
              <a:gdLst/>
              <a:ahLst/>
              <a:cxnLst/>
              <a:rect l="l" t="t" r="r" b="b"/>
              <a:pathLst>
                <a:path w="5004" h="5572" fill="none" extrusionOk="0">
                  <a:moveTo>
                    <a:pt x="4703" y="234"/>
                  </a:moveTo>
                  <a:lnTo>
                    <a:pt x="4703" y="234"/>
                  </a:lnTo>
                  <a:cubicBezTo>
                    <a:pt x="4937" y="435"/>
                    <a:pt x="5004" y="768"/>
                    <a:pt x="4870" y="1002"/>
                  </a:cubicBezTo>
                  <a:lnTo>
                    <a:pt x="3069" y="4471"/>
                  </a:lnTo>
                  <a:cubicBezTo>
                    <a:pt x="2602" y="5338"/>
                    <a:pt x="1501" y="5572"/>
                    <a:pt x="734" y="4938"/>
                  </a:cubicBezTo>
                  <a:lnTo>
                    <a:pt x="734" y="4938"/>
                  </a:lnTo>
                  <a:cubicBezTo>
                    <a:pt x="0" y="4304"/>
                    <a:pt x="33" y="3136"/>
                    <a:pt x="767" y="2536"/>
                  </a:cubicBezTo>
                  <a:lnTo>
                    <a:pt x="3903" y="168"/>
                  </a:lnTo>
                  <a:cubicBezTo>
                    <a:pt x="4170" y="1"/>
                    <a:pt x="4503" y="1"/>
                    <a:pt x="4703"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1718900" y="930150"/>
              <a:ext cx="96750" cy="149250"/>
            </a:xfrm>
            <a:custGeom>
              <a:avLst/>
              <a:gdLst/>
              <a:ahLst/>
              <a:cxnLst/>
              <a:rect l="l" t="t" r="r" b="b"/>
              <a:pathLst>
                <a:path w="3870" h="5970" extrusionOk="0">
                  <a:moveTo>
                    <a:pt x="3190" y="1"/>
                  </a:moveTo>
                  <a:cubicBezTo>
                    <a:pt x="2979" y="1"/>
                    <a:pt x="2768" y="107"/>
                    <a:pt x="2669" y="306"/>
                  </a:cubicBezTo>
                  <a:lnTo>
                    <a:pt x="534" y="3608"/>
                  </a:lnTo>
                  <a:cubicBezTo>
                    <a:pt x="0" y="4442"/>
                    <a:pt x="367" y="5509"/>
                    <a:pt x="1301" y="5876"/>
                  </a:cubicBezTo>
                  <a:cubicBezTo>
                    <a:pt x="1472" y="5940"/>
                    <a:pt x="1646" y="5969"/>
                    <a:pt x="1817" y="5969"/>
                  </a:cubicBezTo>
                  <a:cubicBezTo>
                    <a:pt x="2550" y="5969"/>
                    <a:pt x="3228" y="5426"/>
                    <a:pt x="3336" y="4642"/>
                  </a:cubicBezTo>
                  <a:lnTo>
                    <a:pt x="3837" y="773"/>
                  </a:lnTo>
                  <a:cubicBezTo>
                    <a:pt x="3870" y="439"/>
                    <a:pt x="3703" y="139"/>
                    <a:pt x="3403" y="39"/>
                  </a:cubicBezTo>
                  <a:cubicBezTo>
                    <a:pt x="3335" y="13"/>
                    <a:pt x="3262" y="1"/>
                    <a:pt x="3190"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1718900" y="928600"/>
              <a:ext cx="96750" cy="156800"/>
            </a:xfrm>
            <a:custGeom>
              <a:avLst/>
              <a:gdLst/>
              <a:ahLst/>
              <a:cxnLst/>
              <a:rect l="l" t="t" r="r" b="b"/>
              <a:pathLst>
                <a:path w="3870" h="6272" fill="none" extrusionOk="0">
                  <a:moveTo>
                    <a:pt x="3403" y="101"/>
                  </a:moveTo>
                  <a:lnTo>
                    <a:pt x="3403" y="101"/>
                  </a:lnTo>
                  <a:cubicBezTo>
                    <a:pt x="3703" y="201"/>
                    <a:pt x="3870" y="501"/>
                    <a:pt x="3837" y="835"/>
                  </a:cubicBezTo>
                  <a:lnTo>
                    <a:pt x="3336" y="4704"/>
                  </a:lnTo>
                  <a:cubicBezTo>
                    <a:pt x="3203" y="5671"/>
                    <a:pt x="2202" y="6272"/>
                    <a:pt x="1301" y="5938"/>
                  </a:cubicBezTo>
                  <a:lnTo>
                    <a:pt x="1301" y="5938"/>
                  </a:lnTo>
                  <a:cubicBezTo>
                    <a:pt x="367" y="5571"/>
                    <a:pt x="0" y="4504"/>
                    <a:pt x="534" y="3670"/>
                  </a:cubicBezTo>
                  <a:lnTo>
                    <a:pt x="2669" y="368"/>
                  </a:lnTo>
                  <a:cubicBezTo>
                    <a:pt x="2802" y="101"/>
                    <a:pt x="3136" y="1"/>
                    <a:pt x="3403" y="10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791450" y="936950"/>
              <a:ext cx="85925" cy="155125"/>
            </a:xfrm>
            <a:custGeom>
              <a:avLst/>
              <a:gdLst/>
              <a:ahLst/>
              <a:cxnLst/>
              <a:rect l="l" t="t" r="r" b="b"/>
              <a:pathLst>
                <a:path w="3437" h="6205" extrusionOk="0">
                  <a:moveTo>
                    <a:pt x="1735" y="0"/>
                  </a:moveTo>
                  <a:cubicBezTo>
                    <a:pt x="1435" y="0"/>
                    <a:pt x="1135" y="200"/>
                    <a:pt x="1101" y="501"/>
                  </a:cubicBezTo>
                  <a:lnTo>
                    <a:pt x="201" y="4337"/>
                  </a:lnTo>
                  <a:cubicBezTo>
                    <a:pt x="1" y="5271"/>
                    <a:pt x="768" y="6205"/>
                    <a:pt x="1702" y="6205"/>
                  </a:cubicBezTo>
                  <a:cubicBezTo>
                    <a:pt x="2702" y="6205"/>
                    <a:pt x="3436" y="5271"/>
                    <a:pt x="3203" y="4337"/>
                  </a:cubicBezTo>
                  <a:lnTo>
                    <a:pt x="2336" y="501"/>
                  </a:lnTo>
                  <a:cubicBezTo>
                    <a:pt x="2302" y="200"/>
                    <a:pt x="2002" y="0"/>
                    <a:pt x="1735"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791450" y="936950"/>
              <a:ext cx="85925" cy="155125"/>
            </a:xfrm>
            <a:custGeom>
              <a:avLst/>
              <a:gdLst/>
              <a:ahLst/>
              <a:cxnLst/>
              <a:rect l="l" t="t" r="r" b="b"/>
              <a:pathLst>
                <a:path w="3437" h="6205" fill="none" extrusionOk="0">
                  <a:moveTo>
                    <a:pt x="1735" y="0"/>
                  </a:moveTo>
                  <a:lnTo>
                    <a:pt x="1735" y="0"/>
                  </a:lnTo>
                  <a:cubicBezTo>
                    <a:pt x="2002" y="0"/>
                    <a:pt x="2302" y="200"/>
                    <a:pt x="2336" y="501"/>
                  </a:cubicBezTo>
                  <a:lnTo>
                    <a:pt x="3203" y="4337"/>
                  </a:lnTo>
                  <a:cubicBezTo>
                    <a:pt x="3436" y="5271"/>
                    <a:pt x="2702" y="6205"/>
                    <a:pt x="1702" y="6205"/>
                  </a:cubicBezTo>
                  <a:lnTo>
                    <a:pt x="1702" y="6205"/>
                  </a:lnTo>
                  <a:cubicBezTo>
                    <a:pt x="768" y="6205"/>
                    <a:pt x="1" y="5271"/>
                    <a:pt x="201" y="4337"/>
                  </a:cubicBezTo>
                  <a:lnTo>
                    <a:pt x="1101" y="501"/>
                  </a:lnTo>
                  <a:cubicBezTo>
                    <a:pt x="1135" y="200"/>
                    <a:pt x="1435" y="0"/>
                    <a:pt x="1735" y="0"/>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853150" y="930500"/>
              <a:ext cx="96775" cy="148125"/>
            </a:xfrm>
            <a:custGeom>
              <a:avLst/>
              <a:gdLst/>
              <a:ahLst/>
              <a:cxnLst/>
              <a:rect l="l" t="t" r="r" b="b"/>
              <a:pathLst>
                <a:path w="3871" h="5925" extrusionOk="0">
                  <a:moveTo>
                    <a:pt x="674" y="1"/>
                  </a:moveTo>
                  <a:cubicBezTo>
                    <a:pt x="608" y="1"/>
                    <a:pt x="539" y="9"/>
                    <a:pt x="468" y="25"/>
                  </a:cubicBezTo>
                  <a:cubicBezTo>
                    <a:pt x="168" y="125"/>
                    <a:pt x="1" y="425"/>
                    <a:pt x="34" y="692"/>
                  </a:cubicBezTo>
                  <a:lnTo>
                    <a:pt x="535" y="4595"/>
                  </a:lnTo>
                  <a:cubicBezTo>
                    <a:pt x="642" y="5400"/>
                    <a:pt x="1311" y="5925"/>
                    <a:pt x="2056" y="5925"/>
                  </a:cubicBezTo>
                  <a:cubicBezTo>
                    <a:pt x="2236" y="5925"/>
                    <a:pt x="2421" y="5894"/>
                    <a:pt x="2603" y="5829"/>
                  </a:cubicBezTo>
                  <a:cubicBezTo>
                    <a:pt x="3503" y="5495"/>
                    <a:pt x="3870" y="4428"/>
                    <a:pt x="3337" y="3594"/>
                  </a:cubicBezTo>
                  <a:lnTo>
                    <a:pt x="1202" y="292"/>
                  </a:lnTo>
                  <a:cubicBezTo>
                    <a:pt x="1074" y="88"/>
                    <a:pt x="889" y="1"/>
                    <a:pt x="674"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3150" y="929450"/>
              <a:ext cx="96775" cy="155125"/>
            </a:xfrm>
            <a:custGeom>
              <a:avLst/>
              <a:gdLst/>
              <a:ahLst/>
              <a:cxnLst/>
              <a:rect l="l" t="t" r="r" b="b"/>
              <a:pathLst>
                <a:path w="3871" h="6205" fill="none" extrusionOk="0">
                  <a:moveTo>
                    <a:pt x="468" y="67"/>
                  </a:moveTo>
                  <a:lnTo>
                    <a:pt x="468" y="67"/>
                  </a:lnTo>
                  <a:cubicBezTo>
                    <a:pt x="768" y="0"/>
                    <a:pt x="1035" y="67"/>
                    <a:pt x="1202" y="334"/>
                  </a:cubicBezTo>
                  <a:lnTo>
                    <a:pt x="3337" y="3636"/>
                  </a:lnTo>
                  <a:cubicBezTo>
                    <a:pt x="3870" y="4470"/>
                    <a:pt x="3503" y="5537"/>
                    <a:pt x="2603" y="5871"/>
                  </a:cubicBezTo>
                  <a:lnTo>
                    <a:pt x="2603" y="5871"/>
                  </a:lnTo>
                  <a:cubicBezTo>
                    <a:pt x="1669" y="6205"/>
                    <a:pt x="668" y="5637"/>
                    <a:pt x="535" y="4637"/>
                  </a:cubicBezTo>
                  <a:lnTo>
                    <a:pt x="34" y="734"/>
                  </a:lnTo>
                  <a:cubicBezTo>
                    <a:pt x="1" y="467"/>
                    <a:pt x="168" y="167"/>
                    <a:pt x="468" y="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1883175" y="911725"/>
              <a:ext cx="125125" cy="132050"/>
            </a:xfrm>
            <a:custGeom>
              <a:avLst/>
              <a:gdLst/>
              <a:ahLst/>
              <a:cxnLst/>
              <a:rect l="l" t="t" r="r" b="b"/>
              <a:pathLst>
                <a:path w="5005" h="5282" extrusionOk="0">
                  <a:moveTo>
                    <a:pt x="726" y="0"/>
                  </a:moveTo>
                  <a:cubicBezTo>
                    <a:pt x="585" y="0"/>
                    <a:pt x="434" y="59"/>
                    <a:pt x="301" y="175"/>
                  </a:cubicBezTo>
                  <a:cubicBezTo>
                    <a:pt x="101" y="376"/>
                    <a:pt x="1" y="676"/>
                    <a:pt x="134" y="1009"/>
                  </a:cubicBezTo>
                  <a:lnTo>
                    <a:pt x="1936" y="4445"/>
                  </a:lnTo>
                  <a:cubicBezTo>
                    <a:pt x="2219" y="4992"/>
                    <a:pt x="2737" y="5281"/>
                    <a:pt x="3272" y="5281"/>
                  </a:cubicBezTo>
                  <a:cubicBezTo>
                    <a:pt x="3617" y="5281"/>
                    <a:pt x="3970" y="5161"/>
                    <a:pt x="4271" y="4912"/>
                  </a:cubicBezTo>
                  <a:cubicBezTo>
                    <a:pt x="5004" y="4278"/>
                    <a:pt x="5004" y="3111"/>
                    <a:pt x="4237" y="2544"/>
                  </a:cubicBezTo>
                  <a:lnTo>
                    <a:pt x="1102" y="175"/>
                  </a:lnTo>
                  <a:cubicBezTo>
                    <a:pt x="1002" y="59"/>
                    <a:pt x="868" y="0"/>
                    <a:pt x="72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1883175" y="910250"/>
              <a:ext cx="125125" cy="140125"/>
            </a:xfrm>
            <a:custGeom>
              <a:avLst/>
              <a:gdLst/>
              <a:ahLst/>
              <a:cxnLst/>
              <a:rect l="l" t="t" r="r" b="b"/>
              <a:pathLst>
                <a:path w="5005" h="5605" fill="none" extrusionOk="0">
                  <a:moveTo>
                    <a:pt x="301" y="234"/>
                  </a:moveTo>
                  <a:lnTo>
                    <a:pt x="301" y="234"/>
                  </a:lnTo>
                  <a:cubicBezTo>
                    <a:pt x="568" y="1"/>
                    <a:pt x="901" y="1"/>
                    <a:pt x="1102" y="234"/>
                  </a:cubicBezTo>
                  <a:lnTo>
                    <a:pt x="4237" y="2603"/>
                  </a:lnTo>
                  <a:cubicBezTo>
                    <a:pt x="5004" y="3170"/>
                    <a:pt x="5004" y="4337"/>
                    <a:pt x="4271" y="4971"/>
                  </a:cubicBezTo>
                  <a:lnTo>
                    <a:pt x="4271" y="4971"/>
                  </a:lnTo>
                  <a:cubicBezTo>
                    <a:pt x="3503" y="5605"/>
                    <a:pt x="2403" y="5405"/>
                    <a:pt x="1936" y="4504"/>
                  </a:cubicBezTo>
                  <a:lnTo>
                    <a:pt x="134" y="1068"/>
                  </a:lnTo>
                  <a:cubicBezTo>
                    <a:pt x="1" y="735"/>
                    <a:pt x="101" y="435"/>
                    <a:pt x="301" y="2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1907375" y="883900"/>
              <a:ext cx="149300" cy="103725"/>
            </a:xfrm>
            <a:custGeom>
              <a:avLst/>
              <a:gdLst/>
              <a:ahLst/>
              <a:cxnLst/>
              <a:rect l="l" t="t" r="r" b="b"/>
              <a:pathLst>
                <a:path w="5972" h="4149" extrusionOk="0">
                  <a:moveTo>
                    <a:pt x="692" y="1"/>
                  </a:moveTo>
                  <a:cubicBezTo>
                    <a:pt x="464" y="1"/>
                    <a:pt x="267" y="108"/>
                    <a:pt x="134" y="321"/>
                  </a:cubicBezTo>
                  <a:cubicBezTo>
                    <a:pt x="0" y="621"/>
                    <a:pt x="34" y="955"/>
                    <a:pt x="300" y="1088"/>
                  </a:cubicBezTo>
                  <a:lnTo>
                    <a:pt x="3169" y="3790"/>
                  </a:lnTo>
                  <a:cubicBezTo>
                    <a:pt x="3451" y="4031"/>
                    <a:pt x="3802" y="4149"/>
                    <a:pt x="4154" y="4149"/>
                  </a:cubicBezTo>
                  <a:cubicBezTo>
                    <a:pt x="4679" y="4149"/>
                    <a:pt x="5205" y="3889"/>
                    <a:pt x="5504" y="3390"/>
                  </a:cubicBezTo>
                  <a:cubicBezTo>
                    <a:pt x="5971" y="2556"/>
                    <a:pt x="5537" y="1489"/>
                    <a:pt x="4637" y="1188"/>
                  </a:cubicBezTo>
                  <a:lnTo>
                    <a:pt x="867" y="21"/>
                  </a:lnTo>
                  <a:cubicBezTo>
                    <a:pt x="807" y="7"/>
                    <a:pt x="749" y="1"/>
                    <a:pt x="692"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1907375" y="882750"/>
              <a:ext cx="149300" cy="110925"/>
            </a:xfrm>
            <a:custGeom>
              <a:avLst/>
              <a:gdLst/>
              <a:ahLst/>
              <a:cxnLst/>
              <a:rect l="l" t="t" r="r" b="b"/>
              <a:pathLst>
                <a:path w="5972" h="4437" fill="none" extrusionOk="0">
                  <a:moveTo>
                    <a:pt x="134" y="367"/>
                  </a:moveTo>
                  <a:lnTo>
                    <a:pt x="134" y="367"/>
                  </a:lnTo>
                  <a:cubicBezTo>
                    <a:pt x="300" y="100"/>
                    <a:pt x="567" y="0"/>
                    <a:pt x="867" y="67"/>
                  </a:cubicBezTo>
                  <a:lnTo>
                    <a:pt x="4637" y="1234"/>
                  </a:lnTo>
                  <a:cubicBezTo>
                    <a:pt x="5537" y="1535"/>
                    <a:pt x="5971" y="2602"/>
                    <a:pt x="5504" y="3436"/>
                  </a:cubicBezTo>
                  <a:lnTo>
                    <a:pt x="5504" y="3436"/>
                  </a:lnTo>
                  <a:cubicBezTo>
                    <a:pt x="5004" y="4270"/>
                    <a:pt x="3870" y="4437"/>
                    <a:pt x="3169" y="3836"/>
                  </a:cubicBezTo>
                  <a:lnTo>
                    <a:pt x="300" y="1134"/>
                  </a:lnTo>
                  <a:cubicBezTo>
                    <a:pt x="34" y="1001"/>
                    <a:pt x="0" y="667"/>
                    <a:pt x="134" y="36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1919875" y="846025"/>
              <a:ext cx="158400" cy="75850"/>
            </a:xfrm>
            <a:custGeom>
              <a:avLst/>
              <a:gdLst/>
              <a:ahLst/>
              <a:cxnLst/>
              <a:rect l="l" t="t" r="r" b="b"/>
              <a:pathLst>
                <a:path w="6336" h="3034" extrusionOk="0">
                  <a:moveTo>
                    <a:pt x="4656" y="0"/>
                  </a:moveTo>
                  <a:cubicBezTo>
                    <a:pt x="4639" y="0"/>
                    <a:pt x="4621" y="1"/>
                    <a:pt x="4604" y="1"/>
                  </a:cubicBezTo>
                  <a:lnTo>
                    <a:pt x="668" y="168"/>
                  </a:lnTo>
                  <a:cubicBezTo>
                    <a:pt x="334" y="202"/>
                    <a:pt x="67" y="402"/>
                    <a:pt x="34" y="702"/>
                  </a:cubicBezTo>
                  <a:cubicBezTo>
                    <a:pt x="1" y="1002"/>
                    <a:pt x="167" y="1302"/>
                    <a:pt x="468" y="1402"/>
                  </a:cubicBezTo>
                  <a:lnTo>
                    <a:pt x="4103" y="2903"/>
                  </a:lnTo>
                  <a:cubicBezTo>
                    <a:pt x="4304" y="2992"/>
                    <a:pt x="4509" y="3034"/>
                    <a:pt x="4708" y="3034"/>
                  </a:cubicBezTo>
                  <a:cubicBezTo>
                    <a:pt x="5408" y="3034"/>
                    <a:pt x="6042" y="2529"/>
                    <a:pt x="6172" y="1803"/>
                  </a:cubicBezTo>
                  <a:cubicBezTo>
                    <a:pt x="6335" y="853"/>
                    <a:pt x="5567" y="0"/>
                    <a:pt x="465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919875" y="845225"/>
              <a:ext cx="158475" cy="83400"/>
            </a:xfrm>
            <a:custGeom>
              <a:avLst/>
              <a:gdLst/>
              <a:ahLst/>
              <a:cxnLst/>
              <a:rect l="l" t="t" r="r" b="b"/>
              <a:pathLst>
                <a:path w="6339" h="3336" fill="none" extrusionOk="0">
                  <a:moveTo>
                    <a:pt x="34" y="734"/>
                  </a:moveTo>
                  <a:lnTo>
                    <a:pt x="34" y="734"/>
                  </a:lnTo>
                  <a:cubicBezTo>
                    <a:pt x="67" y="434"/>
                    <a:pt x="334" y="234"/>
                    <a:pt x="668" y="200"/>
                  </a:cubicBezTo>
                  <a:lnTo>
                    <a:pt x="4604" y="33"/>
                  </a:lnTo>
                  <a:cubicBezTo>
                    <a:pt x="5538" y="0"/>
                    <a:pt x="6338" y="867"/>
                    <a:pt x="6172" y="1835"/>
                  </a:cubicBezTo>
                  <a:lnTo>
                    <a:pt x="6172" y="1835"/>
                  </a:lnTo>
                  <a:cubicBezTo>
                    <a:pt x="6005" y="2769"/>
                    <a:pt x="5004" y="3336"/>
                    <a:pt x="4103" y="2935"/>
                  </a:cubicBezTo>
                  <a:lnTo>
                    <a:pt x="468" y="1434"/>
                  </a:lnTo>
                  <a:cubicBezTo>
                    <a:pt x="167" y="1334"/>
                    <a:pt x="1" y="1034"/>
                    <a:pt x="34" y="734"/>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1919875" y="773925"/>
              <a:ext cx="157550" cy="76350"/>
            </a:xfrm>
            <a:custGeom>
              <a:avLst/>
              <a:gdLst/>
              <a:ahLst/>
              <a:cxnLst/>
              <a:rect l="l" t="t" r="r" b="b"/>
              <a:pathLst>
                <a:path w="6302" h="3054" extrusionOk="0">
                  <a:moveTo>
                    <a:pt x="4642" y="0"/>
                  </a:moveTo>
                  <a:cubicBezTo>
                    <a:pt x="4443" y="0"/>
                    <a:pt x="4238" y="38"/>
                    <a:pt x="4037" y="117"/>
                  </a:cubicBezTo>
                  <a:lnTo>
                    <a:pt x="434" y="1618"/>
                  </a:lnTo>
                  <a:cubicBezTo>
                    <a:pt x="167" y="1751"/>
                    <a:pt x="1" y="2051"/>
                    <a:pt x="34" y="2352"/>
                  </a:cubicBezTo>
                  <a:cubicBezTo>
                    <a:pt x="134" y="2619"/>
                    <a:pt x="367" y="2885"/>
                    <a:pt x="634" y="2885"/>
                  </a:cubicBezTo>
                  <a:lnTo>
                    <a:pt x="4537" y="3052"/>
                  </a:lnTo>
                  <a:cubicBezTo>
                    <a:pt x="4556" y="3053"/>
                    <a:pt x="4574" y="3053"/>
                    <a:pt x="4593" y="3053"/>
                  </a:cubicBezTo>
                  <a:cubicBezTo>
                    <a:pt x="5566" y="3053"/>
                    <a:pt x="6302" y="2200"/>
                    <a:pt x="6138" y="1251"/>
                  </a:cubicBezTo>
                  <a:cubicBezTo>
                    <a:pt x="6007" y="492"/>
                    <a:pt x="5364" y="0"/>
                    <a:pt x="4642"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19875" y="767650"/>
              <a:ext cx="157650" cy="83425"/>
            </a:xfrm>
            <a:custGeom>
              <a:avLst/>
              <a:gdLst/>
              <a:ahLst/>
              <a:cxnLst/>
              <a:rect l="l" t="t" r="r" b="b"/>
              <a:pathLst>
                <a:path w="6306" h="3337" fill="none" extrusionOk="0">
                  <a:moveTo>
                    <a:pt x="34" y="2603"/>
                  </a:moveTo>
                  <a:lnTo>
                    <a:pt x="34" y="2603"/>
                  </a:lnTo>
                  <a:cubicBezTo>
                    <a:pt x="1" y="2302"/>
                    <a:pt x="167" y="2002"/>
                    <a:pt x="434" y="1869"/>
                  </a:cubicBezTo>
                  <a:lnTo>
                    <a:pt x="4037" y="368"/>
                  </a:lnTo>
                  <a:cubicBezTo>
                    <a:pt x="4971" y="1"/>
                    <a:pt x="5971" y="535"/>
                    <a:pt x="6138" y="1502"/>
                  </a:cubicBezTo>
                  <a:lnTo>
                    <a:pt x="6138" y="1502"/>
                  </a:lnTo>
                  <a:cubicBezTo>
                    <a:pt x="6305" y="2469"/>
                    <a:pt x="5538" y="3337"/>
                    <a:pt x="4537" y="3303"/>
                  </a:cubicBezTo>
                  <a:lnTo>
                    <a:pt x="634" y="3136"/>
                  </a:lnTo>
                  <a:cubicBezTo>
                    <a:pt x="367" y="3136"/>
                    <a:pt x="134" y="2870"/>
                    <a:pt x="34" y="2603"/>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06525" y="707400"/>
              <a:ext cx="150150" cy="104500"/>
            </a:xfrm>
            <a:custGeom>
              <a:avLst/>
              <a:gdLst/>
              <a:ahLst/>
              <a:cxnLst/>
              <a:rect l="l" t="t" r="r" b="b"/>
              <a:pathLst>
                <a:path w="6006" h="4180" extrusionOk="0">
                  <a:moveTo>
                    <a:pt x="4196" y="0"/>
                  </a:moveTo>
                  <a:cubicBezTo>
                    <a:pt x="3829" y="0"/>
                    <a:pt x="3460" y="133"/>
                    <a:pt x="3170" y="409"/>
                  </a:cubicBezTo>
                  <a:lnTo>
                    <a:pt x="268" y="3078"/>
                  </a:lnTo>
                  <a:cubicBezTo>
                    <a:pt x="68" y="3278"/>
                    <a:pt x="1" y="3612"/>
                    <a:pt x="168" y="3879"/>
                  </a:cubicBezTo>
                  <a:cubicBezTo>
                    <a:pt x="296" y="4059"/>
                    <a:pt x="504" y="4179"/>
                    <a:pt x="699" y="4179"/>
                  </a:cubicBezTo>
                  <a:cubicBezTo>
                    <a:pt x="757" y="4179"/>
                    <a:pt x="815" y="4168"/>
                    <a:pt x="868" y="4145"/>
                  </a:cubicBezTo>
                  <a:lnTo>
                    <a:pt x="4637" y="3011"/>
                  </a:lnTo>
                  <a:cubicBezTo>
                    <a:pt x="5571" y="2711"/>
                    <a:pt x="6005" y="1610"/>
                    <a:pt x="5505" y="776"/>
                  </a:cubicBezTo>
                  <a:cubicBezTo>
                    <a:pt x="5231" y="268"/>
                    <a:pt x="4716" y="0"/>
                    <a:pt x="4196"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06525" y="700950"/>
              <a:ext cx="150150" cy="112600"/>
            </a:xfrm>
            <a:custGeom>
              <a:avLst/>
              <a:gdLst/>
              <a:ahLst/>
              <a:cxnLst/>
              <a:rect l="l" t="t" r="r" b="b"/>
              <a:pathLst>
                <a:path w="6006" h="4504" fill="none" extrusionOk="0">
                  <a:moveTo>
                    <a:pt x="168" y="4137"/>
                  </a:moveTo>
                  <a:lnTo>
                    <a:pt x="168" y="4137"/>
                  </a:lnTo>
                  <a:cubicBezTo>
                    <a:pt x="1" y="3870"/>
                    <a:pt x="68" y="3536"/>
                    <a:pt x="268" y="3336"/>
                  </a:cubicBezTo>
                  <a:lnTo>
                    <a:pt x="3170" y="667"/>
                  </a:lnTo>
                  <a:cubicBezTo>
                    <a:pt x="3870" y="0"/>
                    <a:pt x="5038" y="167"/>
                    <a:pt x="5505" y="1034"/>
                  </a:cubicBezTo>
                  <a:lnTo>
                    <a:pt x="5505" y="1034"/>
                  </a:lnTo>
                  <a:cubicBezTo>
                    <a:pt x="6005" y="1868"/>
                    <a:pt x="5571" y="2969"/>
                    <a:pt x="4637" y="3269"/>
                  </a:cubicBezTo>
                  <a:lnTo>
                    <a:pt x="868" y="4403"/>
                  </a:lnTo>
                  <a:cubicBezTo>
                    <a:pt x="635" y="4503"/>
                    <a:pt x="334" y="4370"/>
                    <a:pt x="168" y="41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1883175" y="653350"/>
              <a:ext cx="125125" cy="130700"/>
            </a:xfrm>
            <a:custGeom>
              <a:avLst/>
              <a:gdLst/>
              <a:ahLst/>
              <a:cxnLst/>
              <a:rect l="l" t="t" r="r" b="b"/>
              <a:pathLst>
                <a:path w="5005" h="5228" extrusionOk="0">
                  <a:moveTo>
                    <a:pt x="3263" y="1"/>
                  </a:moveTo>
                  <a:cubicBezTo>
                    <a:pt x="2721" y="1"/>
                    <a:pt x="2199" y="290"/>
                    <a:pt x="1936" y="837"/>
                  </a:cubicBezTo>
                  <a:lnTo>
                    <a:pt x="134" y="4273"/>
                  </a:lnTo>
                  <a:cubicBezTo>
                    <a:pt x="1" y="4539"/>
                    <a:pt x="68" y="4873"/>
                    <a:pt x="301" y="5073"/>
                  </a:cubicBezTo>
                  <a:cubicBezTo>
                    <a:pt x="441" y="5178"/>
                    <a:pt x="589" y="5228"/>
                    <a:pt x="733" y="5228"/>
                  </a:cubicBezTo>
                  <a:cubicBezTo>
                    <a:pt x="864" y="5228"/>
                    <a:pt x="990" y="5186"/>
                    <a:pt x="1102" y="5107"/>
                  </a:cubicBezTo>
                  <a:lnTo>
                    <a:pt x="4204" y="2738"/>
                  </a:lnTo>
                  <a:cubicBezTo>
                    <a:pt x="4971" y="2138"/>
                    <a:pt x="5004" y="1004"/>
                    <a:pt x="4271" y="370"/>
                  </a:cubicBezTo>
                  <a:cubicBezTo>
                    <a:pt x="3970" y="121"/>
                    <a:pt x="3612" y="1"/>
                    <a:pt x="3263"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883175" y="646750"/>
              <a:ext cx="125125" cy="138450"/>
            </a:xfrm>
            <a:custGeom>
              <a:avLst/>
              <a:gdLst/>
              <a:ahLst/>
              <a:cxnLst/>
              <a:rect l="l" t="t" r="r" b="b"/>
              <a:pathLst>
                <a:path w="5005" h="5538" fill="none" extrusionOk="0">
                  <a:moveTo>
                    <a:pt x="301" y="5337"/>
                  </a:moveTo>
                  <a:lnTo>
                    <a:pt x="301" y="5337"/>
                  </a:lnTo>
                  <a:cubicBezTo>
                    <a:pt x="68" y="5137"/>
                    <a:pt x="1" y="4803"/>
                    <a:pt x="134" y="4537"/>
                  </a:cubicBezTo>
                  <a:lnTo>
                    <a:pt x="1936" y="1101"/>
                  </a:lnTo>
                  <a:cubicBezTo>
                    <a:pt x="2369" y="200"/>
                    <a:pt x="3503" y="0"/>
                    <a:pt x="4271" y="634"/>
                  </a:cubicBezTo>
                  <a:lnTo>
                    <a:pt x="4271" y="634"/>
                  </a:lnTo>
                  <a:cubicBezTo>
                    <a:pt x="5004" y="1268"/>
                    <a:pt x="4971" y="2402"/>
                    <a:pt x="4204" y="3002"/>
                  </a:cubicBezTo>
                  <a:lnTo>
                    <a:pt x="1102" y="5371"/>
                  </a:lnTo>
                  <a:cubicBezTo>
                    <a:pt x="868" y="5537"/>
                    <a:pt x="568" y="5537"/>
                    <a:pt x="301" y="5337"/>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853150" y="616150"/>
              <a:ext cx="96775" cy="149500"/>
            </a:xfrm>
            <a:custGeom>
              <a:avLst/>
              <a:gdLst/>
              <a:ahLst/>
              <a:cxnLst/>
              <a:rect l="l" t="t" r="r" b="b"/>
              <a:pathLst>
                <a:path w="3871" h="5980" extrusionOk="0">
                  <a:moveTo>
                    <a:pt x="2088" y="0"/>
                  </a:moveTo>
                  <a:cubicBezTo>
                    <a:pt x="1331" y="0"/>
                    <a:pt x="644" y="568"/>
                    <a:pt x="535" y="1357"/>
                  </a:cubicBezTo>
                  <a:lnTo>
                    <a:pt x="34" y="5227"/>
                  </a:lnTo>
                  <a:cubicBezTo>
                    <a:pt x="1" y="5560"/>
                    <a:pt x="168" y="5861"/>
                    <a:pt x="468" y="5927"/>
                  </a:cubicBezTo>
                  <a:cubicBezTo>
                    <a:pt x="548" y="5963"/>
                    <a:pt x="626" y="5980"/>
                    <a:pt x="701" y="5980"/>
                  </a:cubicBezTo>
                  <a:cubicBezTo>
                    <a:pt x="904" y="5980"/>
                    <a:pt x="1080" y="5856"/>
                    <a:pt x="1202" y="5661"/>
                  </a:cubicBezTo>
                  <a:lnTo>
                    <a:pt x="3337" y="2358"/>
                  </a:lnTo>
                  <a:cubicBezTo>
                    <a:pt x="3870" y="1524"/>
                    <a:pt x="3503" y="423"/>
                    <a:pt x="2603" y="90"/>
                  </a:cubicBezTo>
                  <a:cubicBezTo>
                    <a:pt x="2431" y="29"/>
                    <a:pt x="2258" y="0"/>
                    <a:pt x="2088" y="0"/>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853150" y="610050"/>
              <a:ext cx="96775" cy="157625"/>
            </a:xfrm>
            <a:custGeom>
              <a:avLst/>
              <a:gdLst/>
              <a:ahLst/>
              <a:cxnLst/>
              <a:rect l="l" t="t" r="r" b="b"/>
              <a:pathLst>
                <a:path w="3871" h="6305" fill="none" extrusionOk="0">
                  <a:moveTo>
                    <a:pt x="468" y="6171"/>
                  </a:moveTo>
                  <a:lnTo>
                    <a:pt x="468" y="6171"/>
                  </a:lnTo>
                  <a:cubicBezTo>
                    <a:pt x="168" y="6105"/>
                    <a:pt x="1" y="5804"/>
                    <a:pt x="34" y="5471"/>
                  </a:cubicBezTo>
                  <a:lnTo>
                    <a:pt x="535" y="1601"/>
                  </a:lnTo>
                  <a:cubicBezTo>
                    <a:pt x="668" y="634"/>
                    <a:pt x="1669" y="0"/>
                    <a:pt x="2603" y="334"/>
                  </a:cubicBezTo>
                  <a:lnTo>
                    <a:pt x="2603" y="334"/>
                  </a:lnTo>
                  <a:cubicBezTo>
                    <a:pt x="3503" y="667"/>
                    <a:pt x="3870" y="1768"/>
                    <a:pt x="3337" y="2602"/>
                  </a:cubicBezTo>
                  <a:lnTo>
                    <a:pt x="1202" y="5905"/>
                  </a:lnTo>
                  <a:cubicBezTo>
                    <a:pt x="1035" y="6171"/>
                    <a:pt x="768" y="6305"/>
                    <a:pt x="468" y="6171"/>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699725" y="727750"/>
              <a:ext cx="269375" cy="239950"/>
            </a:xfrm>
            <a:custGeom>
              <a:avLst/>
              <a:gdLst/>
              <a:ahLst/>
              <a:cxnLst/>
              <a:rect l="l" t="t" r="r" b="b"/>
              <a:pathLst>
                <a:path w="10775" h="9598" extrusionOk="0">
                  <a:moveTo>
                    <a:pt x="5395" y="1"/>
                  </a:moveTo>
                  <a:cubicBezTo>
                    <a:pt x="3986" y="1"/>
                    <a:pt x="2587" y="616"/>
                    <a:pt x="1635" y="1797"/>
                  </a:cubicBezTo>
                  <a:cubicBezTo>
                    <a:pt x="0" y="3865"/>
                    <a:pt x="300" y="6867"/>
                    <a:pt x="2369" y="8535"/>
                  </a:cubicBezTo>
                  <a:cubicBezTo>
                    <a:pt x="3256" y="9251"/>
                    <a:pt x="4315" y="9598"/>
                    <a:pt x="5366" y="9598"/>
                  </a:cubicBezTo>
                  <a:cubicBezTo>
                    <a:pt x="6767" y="9598"/>
                    <a:pt x="8154" y="8982"/>
                    <a:pt x="9107" y="7801"/>
                  </a:cubicBezTo>
                  <a:cubicBezTo>
                    <a:pt x="10775" y="5733"/>
                    <a:pt x="10441" y="2731"/>
                    <a:pt x="8406" y="1063"/>
                  </a:cubicBezTo>
                  <a:cubicBezTo>
                    <a:pt x="7519" y="348"/>
                    <a:pt x="6454" y="1"/>
                    <a:pt x="5395" y="1"/>
                  </a:cubicBezTo>
                  <a:close/>
                </a:path>
              </a:pathLst>
            </a:custGeom>
            <a:solidFill>
              <a:schemeClr val="accen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699725" y="712625"/>
              <a:ext cx="269375" cy="270200"/>
            </a:xfrm>
            <a:custGeom>
              <a:avLst/>
              <a:gdLst/>
              <a:ahLst/>
              <a:cxnLst/>
              <a:rect l="l" t="t" r="r" b="b"/>
              <a:pathLst>
                <a:path w="10775" h="10808" fill="none" extrusionOk="0">
                  <a:moveTo>
                    <a:pt x="8406" y="1668"/>
                  </a:moveTo>
                  <a:cubicBezTo>
                    <a:pt x="10441" y="3336"/>
                    <a:pt x="10775" y="6338"/>
                    <a:pt x="9107" y="8406"/>
                  </a:cubicBezTo>
                  <a:cubicBezTo>
                    <a:pt x="7439" y="10474"/>
                    <a:pt x="4437" y="10808"/>
                    <a:pt x="2369" y="9140"/>
                  </a:cubicBezTo>
                  <a:cubicBezTo>
                    <a:pt x="300" y="7472"/>
                    <a:pt x="0" y="4470"/>
                    <a:pt x="1635" y="2402"/>
                  </a:cubicBezTo>
                  <a:cubicBezTo>
                    <a:pt x="3303" y="334"/>
                    <a:pt x="6338" y="0"/>
                    <a:pt x="8406" y="1668"/>
                  </a:cubicBezTo>
                  <a:close/>
                </a:path>
              </a:pathLst>
            </a:custGeom>
            <a:solidFill>
              <a:schemeClr val="accent1"/>
            </a:solid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1"/>
          <p:cNvGrpSpPr/>
          <p:nvPr/>
        </p:nvGrpSpPr>
        <p:grpSpPr>
          <a:xfrm>
            <a:off x="3095242" y="4426721"/>
            <a:ext cx="738667" cy="502594"/>
            <a:chOff x="200200" y="2278225"/>
            <a:chExt cx="862425" cy="586800"/>
          </a:xfrm>
        </p:grpSpPr>
        <p:sp>
          <p:nvSpPr>
            <p:cNvPr id="312" name="Google Shape;312;p11"/>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7"/>
        <p:cNvGrpSpPr/>
        <p:nvPr/>
      </p:nvGrpSpPr>
      <p:grpSpPr>
        <a:xfrm>
          <a:off x="0" y="0"/>
          <a:ext cx="0" cy="0"/>
          <a:chOff x="0" y="0"/>
          <a:chExt cx="0" cy="0"/>
        </a:xfrm>
      </p:grpSpPr>
      <p:sp>
        <p:nvSpPr>
          <p:cNvPr id="318" name="Google Shape;318;p13"/>
          <p:cNvSpPr txBox="1">
            <a:spLocks noGrp="1"/>
          </p:cNvSpPr>
          <p:nvPr>
            <p:ph type="subTitle" idx="1"/>
          </p:nvPr>
        </p:nvSpPr>
        <p:spPr>
          <a:xfrm>
            <a:off x="1566150"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subTitle" idx="2"/>
          </p:nvPr>
        </p:nvSpPr>
        <p:spPr>
          <a:xfrm>
            <a:off x="4947924" y="2320925"/>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3"/>
          <p:cNvSpPr txBox="1">
            <a:spLocks noGrp="1"/>
          </p:cNvSpPr>
          <p:nvPr>
            <p:ph type="subTitle" idx="3"/>
          </p:nvPr>
        </p:nvSpPr>
        <p:spPr>
          <a:xfrm>
            <a:off x="1566150"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subTitle" idx="4"/>
          </p:nvPr>
        </p:nvSpPr>
        <p:spPr>
          <a:xfrm>
            <a:off x="4947924" y="4017100"/>
            <a:ext cx="2919300" cy="60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13"/>
          <p:cNvSpPr txBox="1">
            <a:spLocks noGrp="1"/>
          </p:cNvSpPr>
          <p:nvPr>
            <p:ph type="subTitle" idx="5"/>
          </p:nvPr>
        </p:nvSpPr>
        <p:spPr>
          <a:xfrm>
            <a:off x="1566149"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3" name="Google Shape;323;p13"/>
          <p:cNvSpPr txBox="1">
            <a:spLocks noGrp="1"/>
          </p:cNvSpPr>
          <p:nvPr>
            <p:ph type="subTitle" idx="6"/>
          </p:nvPr>
        </p:nvSpPr>
        <p:spPr>
          <a:xfrm>
            <a:off x="4947926" y="2137375"/>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4" name="Google Shape;324;p13"/>
          <p:cNvSpPr txBox="1">
            <a:spLocks noGrp="1"/>
          </p:cNvSpPr>
          <p:nvPr>
            <p:ph type="subTitle" idx="7"/>
          </p:nvPr>
        </p:nvSpPr>
        <p:spPr>
          <a:xfrm>
            <a:off x="1566149"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5" name="Google Shape;325;p13"/>
          <p:cNvSpPr txBox="1">
            <a:spLocks noGrp="1"/>
          </p:cNvSpPr>
          <p:nvPr>
            <p:ph type="subTitle" idx="8"/>
          </p:nvPr>
        </p:nvSpPr>
        <p:spPr>
          <a:xfrm>
            <a:off x="4947926" y="3833501"/>
            <a:ext cx="2919300" cy="3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Russo One"/>
                <a:ea typeface="Russo One"/>
                <a:cs typeface="Russo One"/>
                <a:sym typeface="Russo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7" name="Google Shape;327;p13"/>
          <p:cNvSpPr txBox="1">
            <a:spLocks noGrp="1"/>
          </p:cNvSpPr>
          <p:nvPr>
            <p:ph type="title" idx="9" hasCustomPrompt="1"/>
          </p:nvPr>
        </p:nvSpPr>
        <p:spPr>
          <a:xfrm>
            <a:off x="1566150" y="3077200"/>
            <a:ext cx="786600" cy="604200"/>
          </a:xfrm>
          <a:prstGeom prst="rect">
            <a:avLst/>
          </a:prstGeom>
          <a:solidFill>
            <a:srgbClr val="F999B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3"/>
          <p:cNvSpPr txBox="1">
            <a:spLocks noGrp="1"/>
          </p:cNvSpPr>
          <p:nvPr>
            <p:ph type="title" idx="13" hasCustomPrompt="1"/>
          </p:nvPr>
        </p:nvSpPr>
        <p:spPr>
          <a:xfrm>
            <a:off x="1566150" y="1367225"/>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29" name="Google Shape;329;p13"/>
          <p:cNvSpPr txBox="1">
            <a:spLocks noGrp="1"/>
          </p:cNvSpPr>
          <p:nvPr>
            <p:ph type="title" idx="14" hasCustomPrompt="1"/>
          </p:nvPr>
        </p:nvSpPr>
        <p:spPr>
          <a:xfrm>
            <a:off x="4947925" y="1420975"/>
            <a:ext cx="786600" cy="572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sp>
        <p:nvSpPr>
          <p:cNvPr id="330" name="Google Shape;330;p13"/>
          <p:cNvSpPr txBox="1">
            <a:spLocks noGrp="1"/>
          </p:cNvSpPr>
          <p:nvPr>
            <p:ph type="title" idx="15" hasCustomPrompt="1"/>
          </p:nvPr>
        </p:nvSpPr>
        <p:spPr>
          <a:xfrm>
            <a:off x="4947925" y="3077213"/>
            <a:ext cx="786600" cy="604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3500"/>
            </a:lvl1pPr>
            <a:lvl2pPr lvl="1" rtl="0">
              <a:spcBef>
                <a:spcPts val="0"/>
              </a:spcBef>
              <a:spcAft>
                <a:spcPts val="0"/>
              </a:spcAft>
              <a:buSzPts val="3500"/>
              <a:buFont typeface="Russo One"/>
              <a:buNone/>
              <a:defRPr sz="3500">
                <a:latin typeface="Russo One"/>
                <a:ea typeface="Russo One"/>
                <a:cs typeface="Russo One"/>
                <a:sym typeface="Russo One"/>
              </a:defRPr>
            </a:lvl2pPr>
            <a:lvl3pPr lvl="2" rtl="0">
              <a:spcBef>
                <a:spcPts val="0"/>
              </a:spcBef>
              <a:spcAft>
                <a:spcPts val="0"/>
              </a:spcAft>
              <a:buSzPts val="3500"/>
              <a:buFont typeface="Russo One"/>
              <a:buNone/>
              <a:defRPr sz="3500">
                <a:latin typeface="Russo One"/>
                <a:ea typeface="Russo One"/>
                <a:cs typeface="Russo One"/>
                <a:sym typeface="Russo One"/>
              </a:defRPr>
            </a:lvl3pPr>
            <a:lvl4pPr lvl="3" rtl="0">
              <a:spcBef>
                <a:spcPts val="0"/>
              </a:spcBef>
              <a:spcAft>
                <a:spcPts val="0"/>
              </a:spcAft>
              <a:buSzPts val="3500"/>
              <a:buFont typeface="Russo One"/>
              <a:buNone/>
              <a:defRPr sz="3500">
                <a:latin typeface="Russo One"/>
                <a:ea typeface="Russo One"/>
                <a:cs typeface="Russo One"/>
                <a:sym typeface="Russo One"/>
              </a:defRPr>
            </a:lvl4pPr>
            <a:lvl5pPr lvl="4" rtl="0">
              <a:spcBef>
                <a:spcPts val="0"/>
              </a:spcBef>
              <a:spcAft>
                <a:spcPts val="0"/>
              </a:spcAft>
              <a:buSzPts val="3500"/>
              <a:buFont typeface="Russo One"/>
              <a:buNone/>
              <a:defRPr sz="3500">
                <a:latin typeface="Russo One"/>
                <a:ea typeface="Russo One"/>
                <a:cs typeface="Russo One"/>
                <a:sym typeface="Russo One"/>
              </a:defRPr>
            </a:lvl5pPr>
            <a:lvl6pPr lvl="5" rtl="0">
              <a:spcBef>
                <a:spcPts val="0"/>
              </a:spcBef>
              <a:spcAft>
                <a:spcPts val="0"/>
              </a:spcAft>
              <a:buSzPts val="3500"/>
              <a:buFont typeface="Russo One"/>
              <a:buNone/>
              <a:defRPr sz="3500">
                <a:latin typeface="Russo One"/>
                <a:ea typeface="Russo One"/>
                <a:cs typeface="Russo One"/>
                <a:sym typeface="Russo One"/>
              </a:defRPr>
            </a:lvl6pPr>
            <a:lvl7pPr lvl="6" rtl="0">
              <a:spcBef>
                <a:spcPts val="0"/>
              </a:spcBef>
              <a:spcAft>
                <a:spcPts val="0"/>
              </a:spcAft>
              <a:buSzPts val="3500"/>
              <a:buFont typeface="Russo One"/>
              <a:buNone/>
              <a:defRPr sz="3500">
                <a:latin typeface="Russo One"/>
                <a:ea typeface="Russo One"/>
                <a:cs typeface="Russo One"/>
                <a:sym typeface="Russo One"/>
              </a:defRPr>
            </a:lvl7pPr>
            <a:lvl8pPr lvl="7" rtl="0">
              <a:spcBef>
                <a:spcPts val="0"/>
              </a:spcBef>
              <a:spcAft>
                <a:spcPts val="0"/>
              </a:spcAft>
              <a:buSzPts val="3500"/>
              <a:buFont typeface="Russo One"/>
              <a:buNone/>
              <a:defRPr sz="3500">
                <a:latin typeface="Russo One"/>
                <a:ea typeface="Russo One"/>
                <a:cs typeface="Russo One"/>
                <a:sym typeface="Russo One"/>
              </a:defRPr>
            </a:lvl8pPr>
            <a:lvl9pPr lvl="8" rtl="0">
              <a:spcBef>
                <a:spcPts val="0"/>
              </a:spcBef>
              <a:spcAft>
                <a:spcPts val="0"/>
              </a:spcAft>
              <a:buSzPts val="3500"/>
              <a:buFont typeface="Russo One"/>
              <a:buNone/>
              <a:defRPr sz="3500">
                <a:latin typeface="Russo One"/>
                <a:ea typeface="Russo One"/>
                <a:cs typeface="Russo One"/>
                <a:sym typeface="Russo One"/>
              </a:defRPr>
            </a:lvl9pPr>
          </a:lstStyle>
          <a:p>
            <a:r>
              <a:t>xx%</a:t>
            </a:r>
          </a:p>
        </p:txBody>
      </p:sp>
      <p:grpSp>
        <p:nvGrpSpPr>
          <p:cNvPr id="331" name="Google Shape;331;p13"/>
          <p:cNvGrpSpPr/>
          <p:nvPr/>
        </p:nvGrpSpPr>
        <p:grpSpPr>
          <a:xfrm>
            <a:off x="8093633" y="265930"/>
            <a:ext cx="535749" cy="547122"/>
            <a:chOff x="3477650" y="837700"/>
            <a:chExt cx="314425" cy="321100"/>
          </a:xfrm>
        </p:grpSpPr>
        <p:sp>
          <p:nvSpPr>
            <p:cNvPr id="332" name="Google Shape;332;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3"/>
          <p:cNvGrpSpPr/>
          <p:nvPr/>
        </p:nvGrpSpPr>
        <p:grpSpPr>
          <a:xfrm>
            <a:off x="116867" y="1360171"/>
            <a:ext cx="738667" cy="502594"/>
            <a:chOff x="200200" y="2278225"/>
            <a:chExt cx="862425" cy="586800"/>
          </a:xfrm>
        </p:grpSpPr>
        <p:sp>
          <p:nvSpPr>
            <p:cNvPr id="335" name="Google Shape;335;p13"/>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3"/>
          <p:cNvGrpSpPr/>
          <p:nvPr/>
        </p:nvGrpSpPr>
        <p:grpSpPr>
          <a:xfrm>
            <a:off x="116874" y="3894970"/>
            <a:ext cx="1088187" cy="1088241"/>
            <a:chOff x="5486600" y="4383575"/>
            <a:chExt cx="497025" cy="497050"/>
          </a:xfrm>
        </p:grpSpPr>
        <p:sp>
          <p:nvSpPr>
            <p:cNvPr id="340" name="Google Shape;340;p13"/>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a:off x="339633" y="2045618"/>
            <a:ext cx="535749" cy="547122"/>
            <a:chOff x="3477650" y="837700"/>
            <a:chExt cx="314425" cy="321100"/>
          </a:xfrm>
        </p:grpSpPr>
        <p:sp>
          <p:nvSpPr>
            <p:cNvPr id="347" name="Google Shape;347;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3"/>
          <p:cNvSpPr/>
          <p:nvPr/>
        </p:nvSpPr>
        <p:spPr>
          <a:xfrm>
            <a:off x="8061422" y="2990660"/>
            <a:ext cx="738700" cy="371981"/>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3"/>
          <p:cNvGrpSpPr/>
          <p:nvPr/>
        </p:nvGrpSpPr>
        <p:grpSpPr>
          <a:xfrm>
            <a:off x="8430783" y="813055"/>
            <a:ext cx="535749" cy="547122"/>
            <a:chOff x="3477650" y="837700"/>
            <a:chExt cx="314425" cy="321100"/>
          </a:xfrm>
        </p:grpSpPr>
        <p:sp>
          <p:nvSpPr>
            <p:cNvPr id="351" name="Google Shape;351;p13"/>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99"/>
        <p:cNvGrpSpPr/>
        <p:nvPr/>
      </p:nvGrpSpPr>
      <p:grpSpPr>
        <a:xfrm>
          <a:off x="0" y="0"/>
          <a:ext cx="0" cy="0"/>
          <a:chOff x="0" y="0"/>
          <a:chExt cx="0" cy="0"/>
        </a:xfrm>
      </p:grpSpPr>
      <p:sp>
        <p:nvSpPr>
          <p:cNvPr id="400" name="Google Shape;4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01" name="Google Shape;401;p15"/>
          <p:cNvSpPr txBox="1">
            <a:spLocks noGrp="1"/>
          </p:cNvSpPr>
          <p:nvPr>
            <p:ph type="subTitle" idx="1"/>
          </p:nvPr>
        </p:nvSpPr>
        <p:spPr>
          <a:xfrm>
            <a:off x="474520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5"/>
          <p:cNvSpPr txBox="1">
            <a:spLocks noGrp="1"/>
          </p:cNvSpPr>
          <p:nvPr>
            <p:ph type="subTitle" idx="2"/>
          </p:nvPr>
        </p:nvSpPr>
        <p:spPr>
          <a:xfrm>
            <a:off x="788350" y="2333375"/>
            <a:ext cx="3433800" cy="178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3" name="Google Shape;403;p15"/>
          <p:cNvSpPr/>
          <p:nvPr/>
        </p:nvSpPr>
        <p:spPr>
          <a:xfrm>
            <a:off x="116275" y="460856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15"/>
          <p:cNvGrpSpPr/>
          <p:nvPr/>
        </p:nvGrpSpPr>
        <p:grpSpPr>
          <a:xfrm rot="5400000">
            <a:off x="8403217" y="697284"/>
            <a:ext cx="738667" cy="502594"/>
            <a:chOff x="200200" y="2278225"/>
            <a:chExt cx="862425" cy="586800"/>
          </a:xfrm>
        </p:grpSpPr>
        <p:sp>
          <p:nvSpPr>
            <p:cNvPr id="405" name="Google Shape;405;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5"/>
          <p:cNvGrpSpPr/>
          <p:nvPr/>
        </p:nvGrpSpPr>
        <p:grpSpPr>
          <a:xfrm>
            <a:off x="8504683" y="4335018"/>
            <a:ext cx="535749" cy="547122"/>
            <a:chOff x="3477650" y="837700"/>
            <a:chExt cx="314425" cy="321100"/>
          </a:xfrm>
        </p:grpSpPr>
        <p:sp>
          <p:nvSpPr>
            <p:cNvPr id="410" name="Google Shape;410;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5"/>
          <p:cNvGrpSpPr/>
          <p:nvPr/>
        </p:nvGrpSpPr>
        <p:grpSpPr>
          <a:xfrm>
            <a:off x="7957567" y="153359"/>
            <a:ext cx="738667" cy="502594"/>
            <a:chOff x="200200" y="2278225"/>
            <a:chExt cx="862425" cy="586800"/>
          </a:xfrm>
        </p:grpSpPr>
        <p:sp>
          <p:nvSpPr>
            <p:cNvPr id="413" name="Google Shape;413;p15"/>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5"/>
          <p:cNvGrpSpPr/>
          <p:nvPr/>
        </p:nvGrpSpPr>
        <p:grpSpPr>
          <a:xfrm>
            <a:off x="184258" y="265943"/>
            <a:ext cx="535749" cy="547122"/>
            <a:chOff x="3477650" y="837700"/>
            <a:chExt cx="314425" cy="321100"/>
          </a:xfrm>
        </p:grpSpPr>
        <p:sp>
          <p:nvSpPr>
            <p:cNvPr id="418" name="Google Shape;418;p15"/>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20"/>
        <p:cNvGrpSpPr/>
        <p:nvPr/>
      </p:nvGrpSpPr>
      <p:grpSpPr>
        <a:xfrm>
          <a:off x="0" y="0"/>
          <a:ext cx="0" cy="0"/>
          <a:chOff x="0" y="0"/>
          <a:chExt cx="0" cy="0"/>
        </a:xfrm>
      </p:grpSpPr>
      <p:sp>
        <p:nvSpPr>
          <p:cNvPr id="421" name="Google Shape;421;p16"/>
          <p:cNvSpPr txBox="1">
            <a:spLocks noGrp="1"/>
          </p:cNvSpPr>
          <p:nvPr>
            <p:ph type="title"/>
          </p:nvPr>
        </p:nvSpPr>
        <p:spPr>
          <a:xfrm>
            <a:off x="720000" y="15291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16"/>
          <p:cNvSpPr txBox="1">
            <a:spLocks noGrp="1"/>
          </p:cNvSpPr>
          <p:nvPr>
            <p:ph type="subTitle" idx="1"/>
          </p:nvPr>
        </p:nvSpPr>
        <p:spPr>
          <a:xfrm>
            <a:off x="720000" y="25923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p:nvPr/>
        </p:nvSpPr>
        <p:spPr>
          <a:xfrm>
            <a:off x="163375" y="3554213"/>
            <a:ext cx="944025" cy="4753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16"/>
          <p:cNvGrpSpPr/>
          <p:nvPr/>
        </p:nvGrpSpPr>
        <p:grpSpPr>
          <a:xfrm>
            <a:off x="3990955" y="318396"/>
            <a:ext cx="738667" cy="502594"/>
            <a:chOff x="200200" y="2278225"/>
            <a:chExt cx="862425" cy="586800"/>
          </a:xfrm>
        </p:grpSpPr>
        <p:sp>
          <p:nvSpPr>
            <p:cNvPr id="425" name="Google Shape;425;p16"/>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6"/>
          <p:cNvGrpSpPr/>
          <p:nvPr/>
        </p:nvGrpSpPr>
        <p:grpSpPr>
          <a:xfrm>
            <a:off x="8368833" y="426268"/>
            <a:ext cx="535749" cy="547122"/>
            <a:chOff x="3477650" y="837700"/>
            <a:chExt cx="314425" cy="321100"/>
          </a:xfrm>
        </p:grpSpPr>
        <p:sp>
          <p:nvSpPr>
            <p:cNvPr id="430" name="Google Shape;430;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6"/>
          <p:cNvGrpSpPr/>
          <p:nvPr/>
        </p:nvGrpSpPr>
        <p:grpSpPr>
          <a:xfrm>
            <a:off x="5594358" y="4487718"/>
            <a:ext cx="535749" cy="547122"/>
            <a:chOff x="3477650" y="837700"/>
            <a:chExt cx="314425" cy="321100"/>
          </a:xfrm>
        </p:grpSpPr>
        <p:sp>
          <p:nvSpPr>
            <p:cNvPr id="433" name="Google Shape;433;p16"/>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usso One"/>
              <a:buNone/>
              <a:defRPr sz="3000">
                <a:solidFill>
                  <a:schemeClr val="dk1"/>
                </a:solidFill>
                <a:latin typeface="Russo One"/>
                <a:ea typeface="Russo One"/>
                <a:cs typeface="Russo One"/>
                <a:sym typeface="Russo One"/>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7" r:id="rId5"/>
    <p:sldLayoutId id="2147483658" r:id="rId6"/>
    <p:sldLayoutId id="2147483659" r:id="rId7"/>
    <p:sldLayoutId id="2147483661" r:id="rId8"/>
    <p:sldLayoutId id="2147483662" r:id="rId9"/>
    <p:sldLayoutId id="2147483664" r:id="rId10"/>
    <p:sldLayoutId id="2147483671" r:id="rId11"/>
    <p:sldLayoutId id="2147483672" r:id="rId12"/>
    <p:sldLayoutId id="2147483674" r:id="rId13"/>
    <p:sldLayoutId id="2147483675" r:id="rId14"/>
    <p:sldLayoutId id="2147483715" r:id="rId15"/>
    <p:sldLayoutId id="214748371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9594826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20347316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127CE9-62B2-4D3B-8929-47B8EDDB5F14}" type="datetimeFigureOut">
              <a:rPr lang="en-US" smtClean="0"/>
              <a:t>05/02/2025</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57129157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med">
    <p:fade/>
  </p:transition>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28.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3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comments" Target="../comments/commen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50.png"/><Relationship Id="rId39" Type="http://schemas.openxmlformats.org/officeDocument/2006/relationships/image" Target="../media/image63.png"/><Relationship Id="rId21" Type="http://schemas.openxmlformats.org/officeDocument/2006/relationships/image" Target="../media/image45.png"/><Relationship Id="rId34" Type="http://schemas.openxmlformats.org/officeDocument/2006/relationships/image" Target="../media/image58.svg"/><Relationship Id="rId42" Type="http://schemas.openxmlformats.org/officeDocument/2006/relationships/image" Target="../media/image66.svg"/><Relationship Id="rId47" Type="http://schemas.openxmlformats.org/officeDocument/2006/relationships/image" Target="../media/image71.png"/><Relationship Id="rId7"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40.svg"/><Relationship Id="rId29" Type="http://schemas.openxmlformats.org/officeDocument/2006/relationships/image" Target="../media/image53.svg"/><Relationship Id="rId1" Type="http://schemas.microsoft.com/office/2007/relationships/media" Target="../media/media1.mp3"/><Relationship Id="rId6" Type="http://schemas.openxmlformats.org/officeDocument/2006/relationships/image" Target="../media/image27.svg"/><Relationship Id="rId11" Type="http://schemas.openxmlformats.org/officeDocument/2006/relationships/image" Target="../media/image35.png"/><Relationship Id="rId24" Type="http://schemas.openxmlformats.org/officeDocument/2006/relationships/image" Target="../media/image48.sv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svg"/><Relationship Id="rId45" Type="http://schemas.openxmlformats.org/officeDocument/2006/relationships/image" Target="../media/image69.png"/><Relationship Id="rId5" Type="http://schemas.openxmlformats.org/officeDocument/2006/relationships/image" Target="../media/image26.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svg"/><Relationship Id="rId10" Type="http://schemas.openxmlformats.org/officeDocument/2006/relationships/image" Target="../media/image34.svg"/><Relationship Id="rId19" Type="http://schemas.openxmlformats.org/officeDocument/2006/relationships/image" Target="../media/image43.png"/><Relationship Id="rId31" Type="http://schemas.openxmlformats.org/officeDocument/2006/relationships/image" Target="../media/image55.svg"/><Relationship Id="rId44" Type="http://schemas.openxmlformats.org/officeDocument/2006/relationships/image" Target="../media/image68.svg"/><Relationship Id="rId4" Type="http://schemas.openxmlformats.org/officeDocument/2006/relationships/image" Target="../media/image25.jp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1.svg"/><Relationship Id="rId30" Type="http://schemas.openxmlformats.org/officeDocument/2006/relationships/image" Target="../media/image54.png"/><Relationship Id="rId35" Type="http://schemas.openxmlformats.org/officeDocument/2006/relationships/image" Target="../media/image59.png"/><Relationship Id="rId43" Type="http://schemas.openxmlformats.org/officeDocument/2006/relationships/image" Target="../media/image67.png"/><Relationship Id="rId8" Type="http://schemas.openxmlformats.org/officeDocument/2006/relationships/image" Target="../media/image32.svg"/><Relationship Id="rId3" Type="http://schemas.openxmlformats.org/officeDocument/2006/relationships/slideLayout" Target="../slideLayouts/slideLayout17.xml"/><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svg"/><Relationship Id="rId46" Type="http://schemas.openxmlformats.org/officeDocument/2006/relationships/image" Target="../media/image70.svg"/><Relationship Id="rId20" Type="http://schemas.openxmlformats.org/officeDocument/2006/relationships/image" Target="../media/image44.svg"/><Relationship Id="rId41"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18" Type="http://schemas.openxmlformats.org/officeDocument/2006/relationships/slide" Target="slide26.xml"/><Relationship Id="rId3" Type="http://schemas.openxmlformats.org/officeDocument/2006/relationships/slideLayout" Target="../slideLayouts/slideLayout28.xml"/><Relationship Id="rId21" Type="http://schemas.openxmlformats.org/officeDocument/2006/relationships/image" Target="../media/image82.png"/><Relationship Id="rId7" Type="http://schemas.openxmlformats.org/officeDocument/2006/relationships/image" Target="../media/image75.svg"/><Relationship Id="rId12" Type="http://schemas.openxmlformats.org/officeDocument/2006/relationships/slide" Target="slide23.xml"/><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slide" Target="slide27.xml"/><Relationship Id="rId20" Type="http://schemas.openxmlformats.org/officeDocument/2006/relationships/slide" Target="slide25.xml"/><Relationship Id="rId1" Type="http://schemas.microsoft.com/office/2007/relationships/media" Target="../media/media1.mp3"/><Relationship Id="rId6" Type="http://schemas.openxmlformats.org/officeDocument/2006/relationships/image" Target="../media/image74.png"/><Relationship Id="rId11" Type="http://schemas.openxmlformats.org/officeDocument/2006/relationships/slide" Target="slide31.xml"/><Relationship Id="rId5" Type="http://schemas.openxmlformats.org/officeDocument/2006/relationships/image" Target="../media/image73.svg"/><Relationship Id="rId15" Type="http://schemas.openxmlformats.org/officeDocument/2006/relationships/image" Target="../media/image79.png"/><Relationship Id="rId10" Type="http://schemas.openxmlformats.org/officeDocument/2006/relationships/image" Target="../media/image77.svg"/><Relationship Id="rId19" Type="http://schemas.openxmlformats.org/officeDocument/2006/relationships/image" Target="../media/image81.pn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3.png"/><Relationship Id="rId3" Type="http://schemas.openxmlformats.org/officeDocument/2006/relationships/image" Target="../media/image75.svg"/><Relationship Id="rId7" Type="http://schemas.openxmlformats.org/officeDocument/2006/relationships/image" Target="../media/image88.png"/><Relationship Id="rId12" Type="http://schemas.openxmlformats.org/officeDocument/2006/relationships/slide" Target="slide22.xml"/><Relationship Id="rId2" Type="http://schemas.openxmlformats.org/officeDocument/2006/relationships/image" Target="../media/image74.png"/><Relationship Id="rId1" Type="http://schemas.openxmlformats.org/officeDocument/2006/relationships/slideLayout" Target="../slideLayouts/slideLayout39.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46.svg"/><Relationship Id="rId10" Type="http://schemas.openxmlformats.org/officeDocument/2006/relationships/image" Target="../media/image91.png"/><Relationship Id="rId4" Type="http://schemas.openxmlformats.org/officeDocument/2006/relationships/image" Target="../media/image45.png"/><Relationship Id="rId9" Type="http://schemas.openxmlformats.org/officeDocument/2006/relationships/image" Target="../media/image90.png"/><Relationship Id="rId1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75.svg"/><Relationship Id="rId7" Type="http://schemas.openxmlformats.org/officeDocument/2006/relationships/image" Target="../media/image83.png"/><Relationship Id="rId12" Type="http://schemas.openxmlformats.org/officeDocument/2006/relationships/image" Target="../media/image99.png"/><Relationship Id="rId2" Type="http://schemas.openxmlformats.org/officeDocument/2006/relationships/image" Target="../media/image74.png"/><Relationship Id="rId1" Type="http://schemas.openxmlformats.org/officeDocument/2006/relationships/slideLayout" Target="../slideLayouts/slideLayout39.xml"/><Relationship Id="rId6" Type="http://schemas.openxmlformats.org/officeDocument/2006/relationships/slide" Target="slide22.xml"/><Relationship Id="rId11" Type="http://schemas.openxmlformats.org/officeDocument/2006/relationships/image" Target="../media/image98.png"/><Relationship Id="rId5" Type="http://schemas.openxmlformats.org/officeDocument/2006/relationships/image" Target="../media/image46.svg"/><Relationship Id="rId10" Type="http://schemas.openxmlformats.org/officeDocument/2006/relationships/image" Target="../media/image97.png"/><Relationship Id="rId4" Type="http://schemas.openxmlformats.org/officeDocument/2006/relationships/image" Target="../media/image45.png"/><Relationship Id="rId9" Type="http://schemas.openxmlformats.org/officeDocument/2006/relationships/image" Target="../media/image96.png"/><Relationship Id="rId1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83.png"/><Relationship Id="rId3" Type="http://schemas.openxmlformats.org/officeDocument/2006/relationships/image" Target="../media/image75.svg"/><Relationship Id="rId7" Type="http://schemas.openxmlformats.org/officeDocument/2006/relationships/image" Target="../media/image103.png"/><Relationship Id="rId12" Type="http://schemas.openxmlformats.org/officeDocument/2006/relationships/slide" Target="slide22.xml"/><Relationship Id="rId2" Type="http://schemas.openxmlformats.org/officeDocument/2006/relationships/image" Target="../media/image74.png"/><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46.svg"/><Relationship Id="rId10" Type="http://schemas.openxmlformats.org/officeDocument/2006/relationships/image" Target="../media/image106.png"/><Relationship Id="rId4" Type="http://schemas.openxmlformats.org/officeDocument/2006/relationships/image" Target="../media/image45.png"/><Relationship Id="rId9" Type="http://schemas.openxmlformats.org/officeDocument/2006/relationships/image" Target="../media/image105.pn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75.svg"/><Relationship Id="rId7" Type="http://schemas.openxmlformats.org/officeDocument/2006/relationships/image" Target="../media/image83.png"/><Relationship Id="rId12" Type="http://schemas.openxmlformats.org/officeDocument/2006/relationships/image" Target="../media/image113.png"/><Relationship Id="rId2" Type="http://schemas.openxmlformats.org/officeDocument/2006/relationships/image" Target="../media/image74.png"/><Relationship Id="rId1" Type="http://schemas.openxmlformats.org/officeDocument/2006/relationships/slideLayout" Target="../slideLayouts/slideLayout39.xml"/><Relationship Id="rId6" Type="http://schemas.openxmlformats.org/officeDocument/2006/relationships/slide" Target="slide22.xml"/><Relationship Id="rId11" Type="http://schemas.openxmlformats.org/officeDocument/2006/relationships/image" Target="../media/image112.png"/><Relationship Id="rId5" Type="http://schemas.openxmlformats.org/officeDocument/2006/relationships/image" Target="../media/image46.svg"/><Relationship Id="rId10" Type="http://schemas.openxmlformats.org/officeDocument/2006/relationships/image" Target="../media/image111.png"/><Relationship Id="rId4" Type="http://schemas.openxmlformats.org/officeDocument/2006/relationships/image" Target="../media/image45.png"/><Relationship Id="rId9" Type="http://schemas.openxmlformats.org/officeDocument/2006/relationships/image" Target="../media/image110.pn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20.png"/><Relationship Id="rId3" Type="http://schemas.openxmlformats.org/officeDocument/2006/relationships/image" Target="../media/image74.png"/><Relationship Id="rId7" Type="http://schemas.openxmlformats.org/officeDocument/2006/relationships/slide" Target="slide22.xml"/><Relationship Id="rId12"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46.svg"/><Relationship Id="rId11" Type="http://schemas.openxmlformats.org/officeDocument/2006/relationships/image" Target="../media/image118.png"/><Relationship Id="rId5" Type="http://schemas.openxmlformats.org/officeDocument/2006/relationships/image" Target="../media/image45.png"/><Relationship Id="rId15" Type="http://schemas.openxmlformats.org/officeDocument/2006/relationships/image" Target="../media/image94.png"/><Relationship Id="rId10" Type="http://schemas.openxmlformats.org/officeDocument/2006/relationships/image" Target="../media/image117.png"/><Relationship Id="rId4" Type="http://schemas.openxmlformats.org/officeDocument/2006/relationships/image" Target="../media/image75.svg"/><Relationship Id="rId9" Type="http://schemas.openxmlformats.org/officeDocument/2006/relationships/image" Target="../media/image116.png"/><Relationship Id="rId14" Type="http://schemas.openxmlformats.org/officeDocument/2006/relationships/image" Target="../media/image121.png"/></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5.png"/><Relationship Id="rId5" Type="http://schemas.openxmlformats.org/officeDocument/2006/relationships/image" Target="../media/image127.pn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115.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3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25" name="Rectangle 24"/>
          <p:cNvSpPr/>
          <p:nvPr/>
        </p:nvSpPr>
        <p:spPr>
          <a:xfrm>
            <a:off x="290202" y="269169"/>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014040"/>
              </a:solidFill>
            </a:endParaRPr>
          </a:p>
        </p:txBody>
      </p:sp>
      <p:sp>
        <p:nvSpPr>
          <p:cNvPr id="61" name="Rectangle 60"/>
          <p:cNvSpPr/>
          <p:nvPr/>
        </p:nvSpPr>
        <p:spPr>
          <a:xfrm>
            <a:off x="1059449" y="3073993"/>
            <a:ext cx="7155761" cy="1420325"/>
          </a:xfrm>
          <a:prstGeom prst="rect">
            <a:avLst/>
          </a:prstGeom>
          <a:solidFill>
            <a:srgbClr val="BFDBF7"/>
          </a:solidFill>
          <a:ln w="25400" cap="flat" cmpd="sng" algn="ctr">
            <a:solidFill>
              <a:srgbClr val="FFFFFF"/>
            </a:solidFill>
            <a:prstDash val="solid"/>
          </a:ln>
          <a:effectLst/>
        </p:spPr>
        <p:txBody>
          <a:bodyPr wrap="square">
            <a:spAutoFit/>
          </a:bodyPr>
          <a:lstStyle/>
          <a:p>
            <a:pPr algn="ctr">
              <a:lnSpc>
                <a:spcPct val="150000"/>
              </a:lnSpc>
              <a:spcBef>
                <a:spcPts val="600"/>
              </a:spcBef>
              <a:spcAft>
                <a:spcPts val="600"/>
              </a:spcAft>
            </a:pPr>
            <a:r>
              <a:rPr lang="vi-VN" sz="2000" dirty="0">
                <a:latin typeface="+mn-lt"/>
                <a:ea typeface="Times New Roman" panose="02020603050405020304" pitchFamily="18" charset="0"/>
                <a:cs typeface="Times New Roman" panose="02020603050405020304" pitchFamily="18" charset="0"/>
              </a:rPr>
              <a:t>Nếu một đường thẳng song </a:t>
            </a:r>
            <a:r>
              <a:rPr lang="vi-VN" sz="2000" dirty="0" err="1">
                <a:latin typeface="+mn-lt"/>
                <a:ea typeface="Times New Roman" panose="02020603050405020304" pitchFamily="18" charset="0"/>
                <a:cs typeface="Times New Roman" panose="02020603050405020304" pitchFamily="18" charset="0"/>
              </a:rPr>
              <a:t>song</a:t>
            </a:r>
            <a:r>
              <a:rPr lang="vi-VN" sz="2000" dirty="0">
                <a:latin typeface="+mn-lt"/>
                <a:ea typeface="Times New Roman" panose="02020603050405020304" pitchFamily="18" charset="0"/>
                <a:cs typeface="Times New Roman" panose="02020603050405020304" pitchFamily="18" charset="0"/>
              </a:rPr>
              <a:t> với một cạnh của tam giác và cắt hai cạnh còn lại thì nó định ra trên hai cạnh đó những đoạn thẳng tương ứng tỉ lệ.</a:t>
            </a:r>
            <a:endParaRPr lang="en-US" sz="2000" dirty="0">
              <a:effectLst/>
              <a:latin typeface="+mn-lt"/>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876123" y="428702"/>
            <a:ext cx="2971002" cy="2456107"/>
          </a:xfrm>
          <a:prstGeom prst="rect">
            <a:avLst/>
          </a:prstGeom>
        </p:spPr>
      </p:pic>
      <p:grpSp>
        <p:nvGrpSpPr>
          <p:cNvPr id="24" name="Google Shape;1293;p48"/>
          <p:cNvGrpSpPr/>
          <p:nvPr/>
        </p:nvGrpSpPr>
        <p:grpSpPr>
          <a:xfrm rot="11274522" flipH="1">
            <a:off x="7868870" y="4552812"/>
            <a:ext cx="1146345" cy="486896"/>
            <a:chOff x="10418321" y="-3066640"/>
            <a:chExt cx="949000" cy="333745"/>
          </a:xfrm>
        </p:grpSpPr>
        <p:sp>
          <p:nvSpPr>
            <p:cNvPr id="26" name="Google Shape;1294;p4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5;p4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6;p4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97;p4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8;p4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5A3ED538-BE18-97DB-CA20-DE0F02628CAF}"/>
              </a:ext>
            </a:extLst>
          </p:cNvPr>
          <p:cNvSpPr txBox="1"/>
          <p:nvPr/>
        </p:nvSpPr>
        <p:spPr>
          <a:xfrm>
            <a:off x="710600" y="301830"/>
            <a:ext cx="2455688" cy="600164"/>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lnSpc>
                <a:spcPct val="150000"/>
              </a:lnSpc>
              <a:buClrTx/>
              <a:buFontTx/>
              <a:buNone/>
              <a:defRPr/>
            </a:pPr>
            <a:r>
              <a:rPr lang="en-US" sz="2200" b="1" kern="1200" dirty="0">
                <a:solidFill>
                  <a:srgbClr val="FFFF00"/>
                </a:solidFill>
                <a:ea typeface="+mn-ea"/>
                <a:cs typeface="Arial" panose="020B0604020202020204" pitchFamily="34" charset="0"/>
              </a:rPr>
              <a:t>1. </a:t>
            </a:r>
            <a:r>
              <a:rPr lang="en-US" sz="2200" b="1" kern="1200" dirty="0" err="1">
                <a:solidFill>
                  <a:srgbClr val="FFFF00"/>
                </a:solidFill>
                <a:ea typeface="+mn-ea"/>
                <a:cs typeface="Arial" panose="020B0604020202020204" pitchFamily="34" charset="0"/>
              </a:rPr>
              <a:t>Định</a:t>
            </a:r>
            <a:r>
              <a:rPr lang="en-US" sz="2200" b="1" kern="1200" dirty="0">
                <a:solidFill>
                  <a:srgbClr val="FFFF00"/>
                </a:solidFill>
                <a:ea typeface="+mn-ea"/>
                <a:cs typeface="Arial" panose="020B0604020202020204" pitchFamily="34" charset="0"/>
              </a:rPr>
              <a:t> </a:t>
            </a:r>
            <a:r>
              <a:rPr lang="en-US" sz="2200" b="1" kern="1200" dirty="0" err="1">
                <a:solidFill>
                  <a:srgbClr val="FFFF00"/>
                </a:solidFill>
                <a:ea typeface="+mn-ea"/>
                <a:cs typeface="Arial" panose="020B0604020202020204" pitchFamily="34" charset="0"/>
              </a:rPr>
              <a:t>lí</a:t>
            </a:r>
            <a:r>
              <a:rPr lang="en-US" sz="2200" b="1" kern="1200" dirty="0">
                <a:solidFill>
                  <a:srgbClr val="FFFF00"/>
                </a:solidFill>
                <a:ea typeface="+mn-ea"/>
                <a:cs typeface="Arial" panose="020B0604020202020204" pitchFamily="34" charset="0"/>
              </a:rPr>
              <a:t> </a:t>
            </a:r>
            <a:r>
              <a:rPr lang="en-US" sz="2200" b="1" kern="1200" dirty="0" err="1">
                <a:solidFill>
                  <a:srgbClr val="FFFF00"/>
                </a:solidFill>
                <a:ea typeface="+mn-ea"/>
                <a:cs typeface="Arial" panose="020B0604020202020204" pitchFamily="34" charset="0"/>
              </a:rPr>
              <a:t>Thalès</a:t>
            </a:r>
            <a:endParaRPr lang="en-US" sz="2200" b="1" kern="1200" dirty="0">
              <a:solidFill>
                <a:srgbClr val="FFFF00"/>
              </a:solidFil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4A9E49C1-0F27-85C8-A7A9-521E8443C75D}"/>
                  </a:ext>
                </a:extLst>
              </p:cNvPr>
              <p:cNvSpPr/>
              <p:nvPr/>
            </p:nvSpPr>
            <p:spPr>
              <a:xfrm>
                <a:off x="710600" y="1026355"/>
                <a:ext cx="5850402" cy="1418786"/>
              </a:xfrm>
              <a:prstGeom prst="rect">
                <a:avLst/>
              </a:prstGeom>
            </p:spPr>
            <p:txBody>
              <a:bodyPr wrap="square">
                <a:spAutoFit/>
              </a:bodyPr>
              <a:lstStyle/>
              <a:p>
                <a:pPr algn="just">
                  <a:lnSpc>
                    <a:spcPct val="150000"/>
                  </a:lnSpc>
                </a:pPr>
                <a14:m>
                  <m:oMath xmlns:m="http://schemas.openxmlformats.org/officeDocument/2006/math">
                    <m:r>
                      <m:rPr>
                        <m:nor/>
                      </m:rPr>
                      <a:rPr lang="en-US" sz="2000" b="0" i="0" dirty="0" smtClean="0">
                        <a:ea typeface="Arial" panose="020B0604020202020204" pitchFamily="34" charset="0"/>
                        <a:cs typeface="Times New Roman" panose="02020603050405020304" pitchFamily="18" charset="0"/>
                      </a:rPr>
                      <m:t>Ta</m:t>
                    </m:r>
                    <m:r>
                      <m:rPr>
                        <m:nor/>
                      </m:rPr>
                      <a:rPr lang="en-US" sz="2000" b="0" i="0" dirty="0" smtClean="0">
                        <a:ea typeface="Arial" panose="020B0604020202020204" pitchFamily="34" charset="0"/>
                        <a:cs typeface="Times New Roman" panose="02020603050405020304" pitchFamily="18" charset="0"/>
                      </a:rPr>
                      <m:t> </m:t>
                    </m:r>
                    <m:r>
                      <m:rPr>
                        <m:nor/>
                      </m:rPr>
                      <a:rPr lang="en-US" sz="2000" b="0" i="0" dirty="0" smtClean="0">
                        <a:ea typeface="Arial" panose="020B0604020202020204" pitchFamily="34" charset="0"/>
                        <a:cs typeface="Times New Roman" panose="02020603050405020304" pitchFamily="18" charset="0"/>
                      </a:rPr>
                      <m:t>c</m:t>
                    </m:r>
                    <m:r>
                      <m:rPr>
                        <m:nor/>
                      </m:rPr>
                      <a:rPr lang="en-US" sz="2000" b="0" i="0" dirty="0" smtClean="0">
                        <a:ea typeface="Arial" panose="020B0604020202020204" pitchFamily="34" charset="0"/>
                        <a:cs typeface="Times New Roman" panose="02020603050405020304" pitchFamily="18" charset="0"/>
                      </a:rPr>
                      <m:t>ó:</m:t>
                    </m:r>
                    <m:r>
                      <a:rPr lang="en-US" sz="2000" b="0" i="1" dirty="0" smtClean="0">
                        <a:latin typeface="Cambria Math" panose="02040503050406030204" pitchFamily="18" charset="0"/>
                        <a:ea typeface="Arial" panose="020B0604020202020204" pitchFamily="34" charset="0"/>
                        <a:cs typeface="Times New Roman" panose="02020603050405020304" pitchFamily="18" charset="0"/>
                      </a:rPr>
                      <m:t> </m:t>
                    </m:r>
                    <m:r>
                      <a:rPr lang="en-US" sz="2000" b="1" i="1" smtClean="0">
                        <a:solidFill>
                          <a:srgbClr val="00B050"/>
                        </a:solidFill>
                        <a:effectLst/>
                        <a:latin typeface="Cambria Math" panose="02040503050406030204" pitchFamily="18" charset="0"/>
                        <a:ea typeface="Arial" panose="020B0604020202020204" pitchFamily="34" charset="0"/>
                        <a:cs typeface="Times New Roman" panose="02020603050405020304" pitchFamily="18" charset="0"/>
                      </a:rPr>
                      <m:t>𝑴𝑵</m:t>
                    </m:r>
                    <m:r>
                      <a:rPr lang="vi-VN" sz="2000" b="1" i="1" smtClean="0">
                        <a:solidFill>
                          <a:srgbClr val="00B05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00" b="1" i="1" smtClean="0">
                        <a:solidFill>
                          <a:srgbClr val="00B050"/>
                        </a:solidFill>
                        <a:effectLst/>
                        <a:latin typeface="Cambria Math" panose="02040503050406030204" pitchFamily="18" charset="0"/>
                        <a:ea typeface="Arial" panose="020B0604020202020204" pitchFamily="34" charset="0"/>
                        <a:cs typeface="Times New Roman" panose="02020603050405020304" pitchFamily="18" charset="0"/>
                      </a:rPr>
                      <m:t>𝑩𝑪</m:t>
                    </m:r>
                  </m:oMath>
                </a14:m>
                <a:r>
                  <a:rPr lang="en-US" sz="2000" b="1" dirty="0">
                    <a:solidFill>
                      <a:srgbClr val="00B050"/>
                    </a:solidFill>
                    <a:latin typeface="+mn-lt"/>
                    <a:ea typeface="Arial" panose="020B0604020202020204" pitchFamily="34" charset="0"/>
                    <a:cs typeface="Times New Roman" panose="02020603050405020304" pitchFamily="18" charset="0"/>
                  </a:rPr>
                  <a:t> </a:t>
                </a:r>
                <a:endParaRPr lang="en-US" sz="2000" b="1" dirty="0">
                  <a:latin typeface="+mn-lt"/>
                  <a:ea typeface="Arial" panose="020B0604020202020204" pitchFamily="34" charset="0"/>
                  <a:cs typeface="Times New Roman" panose="02020603050405020304" pitchFamily="18" charset="0"/>
                </a:endParaRPr>
              </a:p>
              <a:p>
                <a:pPr algn="just">
                  <a:lnSpc>
                    <a:spcPct val="150000"/>
                  </a:lnSpc>
                </a:pPr>
                <a:r>
                  <a:rPr lang="en-US" sz="2000" dirty="0" err="1">
                    <a:latin typeface="+mn-lt"/>
                    <a:ea typeface="Arial" panose="020B0604020202020204" pitchFamily="34" charset="0"/>
                    <a:cs typeface="Times New Roman" panose="02020603050405020304" pitchFamily="18" charset="0"/>
                  </a:rPr>
                  <a:t>Suy</a:t>
                </a:r>
                <a:r>
                  <a:rPr lang="en-US" sz="2000" dirty="0">
                    <a:latin typeface="+mn-lt"/>
                    <a:ea typeface="Arial" panose="020B0604020202020204" pitchFamily="34" charset="0"/>
                    <a:cs typeface="Times New Roman" panose="02020603050405020304" pitchFamily="18" charset="0"/>
                  </a:rPr>
                  <a:t> </a:t>
                </a:r>
                <a:r>
                  <a:rPr lang="en-US" sz="2000" dirty="0" err="1">
                    <a:latin typeface="+mn-lt"/>
                    <a:ea typeface="Arial" panose="020B0604020202020204" pitchFamily="34" charset="0"/>
                    <a:cs typeface="Times New Roman" panose="02020603050405020304" pitchFamily="18" charset="0"/>
                  </a:rPr>
                  <a:t>ra</a:t>
                </a:r>
                <a:r>
                  <a:rPr lang="en-US" sz="2000" dirty="0">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2800"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28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𝐴𝑀</m:t>
                        </m:r>
                      </m:num>
                      <m:den>
                        <m:r>
                          <a:rPr lang="vi-VN" sz="28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𝑀𝐵</m:t>
                        </m:r>
                      </m:den>
                    </m:f>
                    <m:r>
                      <a:rPr lang="vi-VN" sz="28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8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28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𝐴𝑁</m:t>
                        </m:r>
                      </m:num>
                      <m:den>
                        <m:r>
                          <a:rPr lang="vi-VN" sz="2800"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𝑁𝐶</m:t>
                        </m:r>
                      </m:den>
                    </m:f>
                  </m:oMath>
                </a14:m>
                <a:r>
                  <a:rPr lang="en-US" sz="2000" dirty="0">
                    <a:effectLst/>
                    <a:latin typeface="+mn-lt"/>
                    <a:ea typeface="Arial" panose="020B0604020202020204" pitchFamily="34" charset="0"/>
                    <a:cs typeface="Times New Roman" panose="02020603050405020304" pitchFamily="18" charset="0"/>
                  </a:rPr>
                  <a:t>  </a:t>
                </a:r>
                <a:r>
                  <a:rPr lang="en-US" sz="2000" b="1" dirty="0">
                    <a:solidFill>
                      <a:srgbClr val="00B050"/>
                    </a:solidFill>
                    <a:effectLst/>
                    <a:latin typeface="+mn-lt"/>
                    <a:ea typeface="Arial" panose="020B0604020202020204" pitchFamily="34" charset="0"/>
                    <a:cs typeface="Times New Roman" panose="02020603050405020304" pitchFamily="18" charset="0"/>
                  </a:rPr>
                  <a:t>(</a:t>
                </a:r>
                <a:r>
                  <a:rPr lang="en-US" sz="2000" b="1" dirty="0" err="1">
                    <a:solidFill>
                      <a:srgbClr val="00B050"/>
                    </a:solidFill>
                    <a:effectLst/>
                    <a:latin typeface="+mn-lt"/>
                    <a:ea typeface="Arial" panose="020B0604020202020204" pitchFamily="34" charset="0"/>
                    <a:cs typeface="Times New Roman" panose="02020603050405020304" pitchFamily="18" charset="0"/>
                  </a:rPr>
                  <a:t>Định</a:t>
                </a:r>
                <a:r>
                  <a:rPr lang="en-US" sz="2000" b="1" dirty="0">
                    <a:solidFill>
                      <a:srgbClr val="00B050"/>
                    </a:solidFill>
                    <a:effectLst/>
                    <a:latin typeface="+mn-lt"/>
                    <a:ea typeface="Arial" panose="020B0604020202020204" pitchFamily="34" charset="0"/>
                    <a:cs typeface="Times New Roman" panose="02020603050405020304" pitchFamily="18" charset="0"/>
                  </a:rPr>
                  <a:t> </a:t>
                </a:r>
                <a:r>
                  <a:rPr lang="en-US" sz="2000" b="1" dirty="0" err="1">
                    <a:solidFill>
                      <a:srgbClr val="00B050"/>
                    </a:solidFill>
                    <a:effectLst/>
                    <a:latin typeface="+mn-lt"/>
                    <a:ea typeface="Arial" panose="020B0604020202020204" pitchFamily="34" charset="0"/>
                    <a:cs typeface="Times New Roman" panose="02020603050405020304" pitchFamily="18" charset="0"/>
                  </a:rPr>
                  <a:t>lý</a:t>
                </a:r>
                <a:r>
                  <a:rPr lang="en-US" sz="2000" b="1" dirty="0">
                    <a:solidFill>
                      <a:srgbClr val="00B050"/>
                    </a:solidFill>
                    <a:effectLst/>
                    <a:latin typeface="+mn-lt"/>
                    <a:ea typeface="Arial" panose="020B0604020202020204" pitchFamily="34" charset="0"/>
                    <a:cs typeface="Times New Roman" panose="02020603050405020304" pitchFamily="18" charset="0"/>
                  </a:rPr>
                  <a:t> </a:t>
                </a:r>
                <a:r>
                  <a:rPr lang="en-US" sz="2000" b="1" dirty="0" err="1">
                    <a:solidFill>
                      <a:srgbClr val="00B050"/>
                    </a:solidFill>
                    <a:effectLst/>
                    <a:latin typeface="+mn-lt"/>
                    <a:ea typeface="Arial" panose="020B0604020202020204" pitchFamily="34" charset="0"/>
                    <a:cs typeface="Times New Roman" panose="02020603050405020304" pitchFamily="18" charset="0"/>
                  </a:rPr>
                  <a:t>Talet</a:t>
                </a:r>
                <a:r>
                  <a:rPr lang="en-US" sz="2000" b="1" dirty="0">
                    <a:solidFill>
                      <a:srgbClr val="00B050"/>
                    </a:solidFill>
                    <a:effectLst/>
                    <a:latin typeface="+mn-lt"/>
                    <a:ea typeface="Arial" panose="020B0604020202020204" pitchFamily="34" charset="0"/>
                    <a:cs typeface="Times New Roman" panose="02020603050405020304" pitchFamily="18" charset="0"/>
                  </a:rPr>
                  <a:t>)</a:t>
                </a:r>
              </a:p>
            </p:txBody>
          </p:sp>
        </mc:Choice>
        <mc:Fallback>
          <p:sp>
            <p:nvSpPr>
              <p:cNvPr id="5" name="Rectangle 4">
                <a:extLst>
                  <a:ext uri="{FF2B5EF4-FFF2-40B4-BE49-F238E27FC236}">
                    <a16:creationId xmlns:a16="http://schemas.microsoft.com/office/drawing/2014/main" id="{4A9E49C1-0F27-85C8-A7A9-521E8443C75D}"/>
                  </a:ext>
                </a:extLst>
              </p:cNvPr>
              <p:cNvSpPr>
                <a:spLocks noRot="1" noChangeAspect="1" noMove="1" noResize="1" noEditPoints="1" noAdjustHandles="1" noChangeArrowheads="1" noChangeShapeType="1" noTextEdit="1"/>
              </p:cNvSpPr>
              <p:nvPr/>
            </p:nvSpPr>
            <p:spPr>
              <a:xfrm>
                <a:off x="710600" y="1026355"/>
                <a:ext cx="5850402" cy="1418786"/>
              </a:xfrm>
              <a:prstGeom prst="rect">
                <a:avLst/>
              </a:prstGeom>
              <a:blipFill>
                <a:blip r:embed="rId5"/>
                <a:stretch>
                  <a:fillRect l="-1147"/>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200153" y="295512"/>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432846" y="425635"/>
                <a:ext cx="5495425" cy="4128181"/>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r>
                  <a:rPr lang="pt-BR" sz="1800" kern="100" dirty="0">
                    <a:latin typeface="+mj-lt"/>
                    <a:ea typeface="Times New Roman" panose="02020603050405020304" pitchFamily="18"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 Để </a:t>
                </a:r>
                <a:r>
                  <a:rPr lang="pt-BR" sz="1800" kern="100" dirty="0">
                    <a:effectLst/>
                    <a:highlight>
                      <a:srgbClr val="FFFF00"/>
                    </a:highlight>
                    <a:latin typeface="+mj-lt"/>
                    <a:ea typeface="Times New Roman" panose="02020603050405020304" pitchFamily="18" charset="0"/>
                    <a:cs typeface="Times New Roman" panose="02020603050405020304" pitchFamily="18" charset="0"/>
                  </a:rPr>
                  <a:t>đo khoảng cách</a:t>
                </a:r>
                <a:r>
                  <a:rPr lang="pt-BR" sz="1800" kern="100" dirty="0">
                    <a:effectLst/>
                    <a:latin typeface="+mj-lt"/>
                    <a:ea typeface="Times New Roman" panose="02020603050405020304" pitchFamily="18" charset="0"/>
                    <a:cs typeface="Times New Roman" panose="02020603050405020304" pitchFamily="18" charset="0"/>
                  </a:rPr>
                  <a:t> giữa hai vị trí </a:t>
                </a:r>
                <a:endParaRPr lang="en-US" sz="1800" i="1" kern="100" dirty="0">
                  <a:effectLst/>
                  <a:latin typeface="Cambria Math" panose="02040503050406030204" pitchFamily="18" charset="0"/>
                  <a:ea typeface="Times New Roman" panose="02020603050405020304" pitchFamily="18" charset="0"/>
                  <a:cs typeface="Arial" panose="020B0604020202020204" pitchFamily="34" charset="0"/>
                </a:endParaRPr>
              </a:p>
              <a:p>
                <a:pPr>
                  <a:lnSpc>
                    <a:spcPct val="150000"/>
                  </a:lnSpc>
                  <a:spcAft>
                    <a:spcPts val="800"/>
                  </a:spcAft>
                </a:pPr>
                <a14:m>
                  <m:oMath xmlns:m="http://schemas.openxmlformats.org/officeDocument/2006/math">
                    <m:r>
                      <a:rPr lang="pt-BR" sz="1800" b="1" i="1" kern="100" smtClean="0">
                        <a:solidFill>
                          <a:srgbClr val="00B050"/>
                        </a:solidFill>
                        <a:effectLst/>
                        <a:latin typeface="Cambria Math" panose="02040503050406030204" pitchFamily="18" charset="0"/>
                        <a:ea typeface="Times New Roman" panose="02020603050405020304" pitchFamily="18" charset="0"/>
                        <a:cs typeface="Arial" panose="020B0604020202020204" pitchFamily="34" charset="0"/>
                      </a:rPr>
                      <m:t>𝑩</m:t>
                    </m:r>
                  </m:oMath>
                </a14:m>
                <a:r>
                  <a:rPr lang="pt-BR" sz="1800" b="1" kern="100" dirty="0">
                    <a:solidFill>
                      <a:srgbClr val="00B050"/>
                    </a:solidFill>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b="1" i="1" kern="100">
                        <a:solidFill>
                          <a:srgbClr val="00B050"/>
                        </a:solidFill>
                        <a:effectLst/>
                        <a:latin typeface="Cambria Math" panose="02040503050406030204" pitchFamily="18" charset="0"/>
                        <a:ea typeface="Times New Roman" panose="02020603050405020304" pitchFamily="18" charset="0"/>
                        <a:cs typeface="Arial" panose="020B0604020202020204" pitchFamily="34" charset="0"/>
                      </a:rPr>
                      <m:t>𝑪</m:t>
                    </m:r>
                  </m:oMath>
                </a14:m>
                <a:r>
                  <a:rPr lang="pt-BR" sz="1800" b="1" kern="100" dirty="0">
                    <a:solidFill>
                      <a:srgbClr val="00B050"/>
                    </a:solidFill>
                    <a:effectLst/>
                    <a:latin typeface="+mj-lt"/>
                    <a:ea typeface="Times New Roman" panose="02020603050405020304" pitchFamily="18"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như ở Hình 18 mà không thể đo trực tiếp, người ta có thể làm như sau (Hình 19):</a:t>
                </a:r>
                <a:endParaRPr lang="en-US" sz="1800" kern="100" dirty="0">
                  <a:effectLst/>
                  <a:latin typeface="+mj-lt"/>
                  <a:ea typeface="Calibri" panose="020F0502020204030204" pitchFamily="34" charset="0"/>
                  <a:cs typeface="Times New Roman" panose="02020603050405020304" pitchFamily="18" charset="0"/>
                </a:endParaRPr>
              </a:p>
              <a:p>
                <a:pPr marL="285750" indent="-285750">
                  <a:lnSpc>
                    <a:spcPct val="150000"/>
                  </a:lnSpc>
                  <a:spcAft>
                    <a:spcPts val="800"/>
                  </a:spcAft>
                  <a:buFontTx/>
                  <a:buChar char="-"/>
                </a:pPr>
                <a:r>
                  <a:rPr lang="pt-BR" sz="1800" b="1" kern="100" dirty="0">
                    <a:solidFill>
                      <a:srgbClr val="FF0000"/>
                    </a:solidFill>
                    <a:effectLst/>
                    <a:latin typeface="+mj-lt"/>
                    <a:ea typeface="Times New Roman" panose="02020603050405020304" pitchFamily="18" charset="0"/>
                    <a:cs typeface="Times New Roman" panose="02020603050405020304" pitchFamily="18" charset="0"/>
                  </a:rPr>
                  <a:t>Chọn điểm </a:t>
                </a:r>
                <a14:m>
                  <m:oMath xmlns:m="http://schemas.openxmlformats.org/officeDocument/2006/math">
                    <m:r>
                      <a:rPr lang="pt-BR" sz="18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m:t>
                    </m:r>
                  </m:oMath>
                </a14:m>
                <a:r>
                  <a:rPr lang="pt-BR" sz="1800" b="1" kern="100" dirty="0">
                    <a:solidFill>
                      <a:srgbClr val="FF0000"/>
                    </a:solidFill>
                    <a:effectLst/>
                    <a:latin typeface="+mj-lt"/>
                    <a:ea typeface="Times New Roman" panose="02020603050405020304" pitchFamily="18"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ở vị trí thích hợp và đo </a:t>
                </a: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khoảng cách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oMath>
                </a14:m>
                <a:endParaRPr lang="en-US" sz="1800" kern="100" dirty="0">
                  <a:effectLst/>
                  <a:latin typeface="+mj-lt"/>
                  <a:ea typeface="Calibri" panose="020F0502020204030204" pitchFamily="34" charset="0"/>
                  <a:cs typeface="Times New Roman" panose="02020603050405020304" pitchFamily="18" charset="0"/>
                </a:endParaRPr>
              </a:p>
              <a:p>
                <a:pPr marL="285750" indent="-285750">
                  <a:lnSpc>
                    <a:spcPct val="150000"/>
                  </a:lnSpc>
                  <a:spcAft>
                    <a:spcPts val="800"/>
                  </a:spcAft>
                  <a:buFontTx/>
                  <a:buChar char="-"/>
                </a:pPr>
                <a:r>
                  <a:rPr lang="pt-BR" sz="1800" b="1" kern="100" dirty="0">
                    <a:solidFill>
                      <a:srgbClr val="0070C0"/>
                    </a:solidFill>
                    <a:effectLst/>
                    <a:latin typeface="+mj-lt"/>
                    <a:ea typeface="Times New Roman" panose="02020603050405020304" pitchFamily="18" charset="0"/>
                    <a:cs typeface="Times New Roman" panose="02020603050405020304" pitchFamily="18" charset="0"/>
                  </a:rPr>
                  <a:t>Xác định các điểm </a:t>
                </a:r>
                <a14:m>
                  <m:oMath xmlns:m="http://schemas.openxmlformats.org/officeDocument/2006/math">
                    <m:r>
                      <a:rPr lang="pt-BR" sz="18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𝑴</m:t>
                    </m:r>
                  </m:oMath>
                </a14:m>
                <a:r>
                  <a:rPr lang="pt-BR" sz="1800" b="1" kern="100" dirty="0">
                    <a:solidFill>
                      <a:srgbClr val="0070C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𝑵</m:t>
                    </m:r>
                  </m:oMath>
                </a14:m>
                <a:r>
                  <a:rPr lang="pt-BR" sz="1800" b="1" kern="100" dirty="0">
                    <a:solidFill>
                      <a:srgbClr val="0070C0"/>
                    </a:solidFill>
                    <a:effectLst/>
                    <a:latin typeface="+mj-lt"/>
                    <a:ea typeface="Times New Roman" panose="02020603050405020304" pitchFamily="18"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lần lượt thuộc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pt-BR" sz="1800" kern="100" dirty="0">
                    <a:effectLst/>
                    <a:latin typeface="+mj-lt"/>
                    <a:ea typeface="Times New Roman" panose="02020603050405020304" pitchFamily="18" charset="0"/>
                    <a:cs typeface="Times New Roman" panose="02020603050405020304" pitchFamily="18" charset="0"/>
                  </a:rPr>
                  <a:t> sao cho </a:t>
                </a:r>
                <a14:m>
                  <m:oMath xmlns:m="http://schemas.openxmlformats.org/officeDocument/2006/math">
                    <m:f>
                      <m:fPr>
                        <m:ctrlPr>
                          <a:rPr lang="en-US" sz="2000" b="1" i="1" kern="100" smtClean="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𝑨𝑴</m:t>
                        </m:r>
                      </m:num>
                      <m:den>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𝑨𝑩</m:t>
                        </m:r>
                      </m:den>
                    </m:f>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𝑨𝑵</m:t>
                        </m:r>
                      </m:num>
                      <m:den>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𝑨𝑪</m:t>
                        </m:r>
                      </m:den>
                    </m:f>
                  </m:oMath>
                </a14:m>
                <a:r>
                  <a:rPr lang="pt-BR" sz="1800" kern="100" dirty="0">
                    <a:effectLst/>
                    <a:latin typeface="+mj-lt"/>
                    <a:ea typeface="Times New Roman" panose="02020603050405020304" pitchFamily="18" charset="0"/>
                    <a:cs typeface="Times New Roman" panose="02020603050405020304" pitchFamily="18" charset="0"/>
                  </a:rPr>
                  <a:t>. </a:t>
                </a:r>
              </a:p>
              <a:p>
                <a:pPr>
                  <a:lnSpc>
                    <a:spcPct val="150000"/>
                  </a:lnSpc>
                  <a:spcAft>
                    <a:spcPts val="800"/>
                  </a:spcAft>
                </a:pPr>
                <a:r>
                  <a:rPr lang="pt-BR" sz="1800" kern="100" dirty="0">
                    <a:latin typeface="+mj-lt"/>
                    <a:ea typeface="Times New Roman" panose="02020603050405020304" pitchFamily="18"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Đo độ dài các đoạn thẳng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oMath>
                </a14:m>
                <a:r>
                  <a:rPr lang="pt-B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32846" y="425635"/>
                <a:ext cx="5495425" cy="4128181"/>
              </a:xfrm>
              <a:prstGeom prst="rect">
                <a:avLst/>
              </a:prstGeom>
              <a:blipFill>
                <a:blip r:embed="rId3"/>
                <a:stretch>
                  <a:fillRect l="-888" b="-147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9F94044-20AA-A590-9058-68D34DDA6799}"/>
              </a:ext>
            </a:extLst>
          </p:cNvPr>
          <p:cNvPicPr>
            <a:picLocks noChangeAspect="1"/>
          </p:cNvPicPr>
          <p:nvPr/>
        </p:nvPicPr>
        <p:blipFill>
          <a:blip r:embed="rId4"/>
          <a:stretch>
            <a:fillRect/>
          </a:stretch>
        </p:blipFill>
        <p:spPr>
          <a:xfrm>
            <a:off x="5810088" y="2684694"/>
            <a:ext cx="3079415" cy="2102897"/>
          </a:xfrm>
          <a:prstGeom prst="rect">
            <a:avLst/>
          </a:prstGeom>
        </p:spPr>
      </p:pic>
      <p:pic>
        <p:nvPicPr>
          <p:cNvPr id="7" name="Picture 6">
            <a:extLst>
              <a:ext uri="{FF2B5EF4-FFF2-40B4-BE49-F238E27FC236}">
                <a16:creationId xmlns:a16="http://schemas.microsoft.com/office/drawing/2014/main" id="{C690C4BB-588A-50C9-B288-42129F364D80}"/>
              </a:ext>
            </a:extLst>
          </p:cNvPr>
          <p:cNvPicPr>
            <a:picLocks noChangeAspect="1"/>
          </p:cNvPicPr>
          <p:nvPr/>
        </p:nvPicPr>
        <p:blipFill>
          <a:blip r:embed="rId5"/>
          <a:stretch>
            <a:fillRect/>
          </a:stretch>
        </p:blipFill>
        <p:spPr>
          <a:xfrm>
            <a:off x="5270517" y="988148"/>
            <a:ext cx="3219277" cy="147065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580762" y="273759"/>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412081" y="444366"/>
                <a:ext cx="5002130" cy="3081293"/>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endParaRPr lang="pt-BR" sz="1800" kern="100" dirty="0">
                  <a:latin typeface="+mj-lt"/>
                  <a:ea typeface="Times New Roman" panose="02020603050405020304" pitchFamily="18"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Từ đó </a:t>
                </a:r>
                <a:r>
                  <a:rPr lang="pt-BR" sz="1800" kern="100" dirty="0">
                    <a:effectLst/>
                    <a:highlight>
                      <a:srgbClr val="FFFF00"/>
                    </a:highlight>
                    <a:latin typeface="+mj-lt"/>
                    <a:ea typeface="Times New Roman" panose="02020603050405020304" pitchFamily="18" charset="0"/>
                    <a:cs typeface="Times New Roman" panose="02020603050405020304" pitchFamily="18" charset="0"/>
                  </a:rPr>
                  <a:t>tính được độ dài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Theo cách làm trên, nêu công thức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khi </a:t>
                </a:r>
                <a14:m>
                  <m:oMath xmlns:m="http://schemas.openxmlformats.org/officeDocument/2006/math">
                    <m:f>
                      <m:fPr>
                        <m:ctrlPr>
                          <a:rPr lang="en-US" sz="2000" b="1" i="1" kern="100" smtClean="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𝑨𝑴</m:t>
                        </m:r>
                      </m:num>
                      <m:den>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𝑨𝑩</m:t>
                        </m:r>
                      </m:den>
                    </m:f>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𝑨𝑵</m:t>
                        </m:r>
                      </m:num>
                      <m:den>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𝑨𝑪</m:t>
                        </m:r>
                      </m:den>
                    </m:f>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𝟏</m:t>
                        </m:r>
                      </m:num>
                      <m:den>
                        <m:r>
                          <a:rPr lang="pt-BR" sz="20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𝟓</m:t>
                        </m:r>
                      </m:den>
                    </m:f>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=18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12081" y="444366"/>
                <a:ext cx="5002130" cy="3081293"/>
              </a:xfrm>
              <a:prstGeom prst="rect">
                <a:avLst/>
              </a:prstGeom>
              <a:blipFill>
                <a:blip r:embed="rId3"/>
                <a:stretch>
                  <a:fillRect l="-1098" b="-19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D6A6A24-F687-9931-8348-2370205A0C02}"/>
              </a:ext>
            </a:extLst>
          </p:cNvPr>
          <p:cNvPicPr>
            <a:picLocks noChangeAspect="1"/>
          </p:cNvPicPr>
          <p:nvPr/>
        </p:nvPicPr>
        <p:blipFill>
          <a:blip r:embed="rId4"/>
          <a:stretch>
            <a:fillRect/>
          </a:stretch>
        </p:blipFill>
        <p:spPr>
          <a:xfrm>
            <a:off x="5555872" y="1818013"/>
            <a:ext cx="2636130" cy="1800183"/>
          </a:xfrm>
          <a:prstGeom prst="rect">
            <a:avLst/>
          </a:prstGeom>
        </p:spPr>
      </p:pic>
      <p:pic>
        <p:nvPicPr>
          <p:cNvPr id="4" name="Picture 3">
            <a:extLst>
              <a:ext uri="{FF2B5EF4-FFF2-40B4-BE49-F238E27FC236}">
                <a16:creationId xmlns:a16="http://schemas.microsoft.com/office/drawing/2014/main" id="{1BC66F66-5046-C1D3-4999-53D29E3781EF}"/>
              </a:ext>
            </a:extLst>
          </p:cNvPr>
          <p:cNvPicPr>
            <a:picLocks noChangeAspect="1"/>
          </p:cNvPicPr>
          <p:nvPr/>
        </p:nvPicPr>
        <p:blipFill>
          <a:blip r:embed="rId5"/>
          <a:stretch>
            <a:fillRect/>
          </a:stretch>
        </p:blipFill>
        <p:spPr>
          <a:xfrm>
            <a:off x="5632283" y="277538"/>
            <a:ext cx="2636129" cy="1204260"/>
          </a:xfrm>
          <a:prstGeom prst="rect">
            <a:avLst/>
          </a:prstGeom>
        </p:spPr>
      </p:pic>
      <p:sp>
        <p:nvSpPr>
          <p:cNvPr id="5" name="Oval Callout 29">
            <a:extLst>
              <a:ext uri="{FF2B5EF4-FFF2-40B4-BE49-F238E27FC236}">
                <a16:creationId xmlns:a16="http://schemas.microsoft.com/office/drawing/2014/main" id="{B2BACE6B-E2CA-C31C-58A4-3756BDBAF31B}"/>
              </a:ext>
            </a:extLst>
          </p:cNvPr>
          <p:cNvSpPr/>
          <p:nvPr/>
        </p:nvSpPr>
        <p:spPr>
          <a:xfrm>
            <a:off x="580762" y="3549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29C15B-56B2-E881-AA17-1387EE6954E0}"/>
                  </a:ext>
                </a:extLst>
              </p:cNvPr>
              <p:cNvSpPr txBox="1"/>
              <p:nvPr/>
            </p:nvSpPr>
            <p:spPr>
              <a:xfrm>
                <a:off x="1420616" y="3480770"/>
                <a:ext cx="7385197" cy="1463734"/>
              </a:xfrm>
              <a:prstGeom prst="rect">
                <a:avLst/>
              </a:prstGeom>
              <a:noFill/>
            </p:spPr>
            <p:txBody>
              <a:bodyPr wrap="square">
                <a:spAutoFit/>
              </a:bodyPr>
              <a:lstStyle/>
              <a:p>
                <a:pPr algn="just">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Xét tam giác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800" kern="100" dirty="0">
                    <a:effectLst/>
                    <a:latin typeface="+mj-lt"/>
                    <a:ea typeface="Times New Roman" panose="02020603050405020304" pitchFamily="18" charset="0"/>
                    <a:cs typeface="Times New Roman" panose="02020603050405020304" pitchFamily="18" charset="0"/>
                  </a:rPr>
                  <a:t>, ta có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2000" i="1" kern="100">
                            <a:effectLst/>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2000" kern="100" dirty="0">
                    <a:effectLst/>
                    <a:latin typeface="+mj-lt"/>
                    <a:ea typeface="Times New Roman" panose="02020603050405020304" pitchFamily="18"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nên </a:t>
                </a:r>
                <a14:m>
                  <m:oMath xmlns:m="http://schemas.openxmlformats.org/officeDocument/2006/math">
                    <m:r>
                      <a:rPr lang="pt-BR" sz="1800" b="1" i="1" kern="100" smtClean="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𝑴𝑵</m:t>
                    </m:r>
                  </m:oMath>
                </a14:m>
                <a:r>
                  <a:rPr lang="pt-BR" sz="1800" b="1" kern="100" dirty="0">
                    <a:solidFill>
                      <a:srgbClr val="FF0000"/>
                    </a:solidFill>
                    <a:effectLst/>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1800" b="1" i="1" kern="100">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𝑩𝑪</m:t>
                    </m:r>
                  </m:oMath>
                </a14:m>
                <a:r>
                  <a:rPr lang="pt-BR" sz="1800" b="1" kern="100" dirty="0">
                    <a:solidFill>
                      <a:srgbClr val="FF0000"/>
                    </a:solidFill>
                    <a:effectLst/>
                    <a:latin typeface="+mj-lt"/>
                    <a:ea typeface="Times New Roman" panose="02020603050405020304" pitchFamily="18" charset="0"/>
                    <a:cs typeface="Times New Roman" panose="02020603050405020304" pitchFamily="18" charset="0"/>
                  </a:rPr>
                  <a:t> </a:t>
                </a:r>
                <a:r>
                  <a:rPr lang="pt-BR" sz="1800" kern="100" dirty="0">
                    <a:effectLst/>
                    <a:latin typeface="+mj-lt"/>
                    <a:ea typeface="Times New Roman" panose="02020603050405020304" pitchFamily="18" charset="0"/>
                    <a:cs typeface="Times New Roman" panose="02020603050405020304" pitchFamily="18" charset="0"/>
                  </a:rPr>
                  <a:t>(</a:t>
                </a:r>
                <a:r>
                  <a:rPr lang="pt-BR" sz="1800" kern="100" dirty="0">
                    <a:effectLst/>
                    <a:highlight>
                      <a:srgbClr val="FFFF00"/>
                    </a:highlight>
                    <a:latin typeface="+mj-lt"/>
                    <a:ea typeface="Times New Roman" panose="02020603050405020304" pitchFamily="18" charset="0"/>
                    <a:cs typeface="Times New Roman" panose="02020603050405020304" pitchFamily="18" charset="0"/>
                  </a:rPr>
                  <a:t>định lí Thalès đảo</a:t>
                </a:r>
                <a:r>
                  <a:rPr lang="pt-B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Suy ra </a:t>
                </a:r>
                <a14:m>
                  <m:oMath xmlns:m="http://schemas.openxmlformats.org/officeDocument/2006/math">
                    <m:f>
                      <m:fPr>
                        <m:ctrlPr>
                          <a:rPr lang="en-US" sz="2000" b="1" i="1" kern="100" smtClean="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𝑴𝑵</m:t>
                        </m:r>
                      </m:num>
                      <m:den>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𝑩𝑪</m:t>
                        </m:r>
                      </m:den>
                    </m:f>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𝑨𝑴</m:t>
                        </m:r>
                      </m:num>
                      <m:den>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𝑨𝑩</m:t>
                        </m:r>
                      </m:den>
                    </m:f>
                  </m:oMath>
                </a14:m>
                <a:r>
                  <a:rPr lang="pt-BR" sz="1800" kern="100" dirty="0">
                    <a:effectLst/>
                    <a:latin typeface="+mj-lt"/>
                    <a:ea typeface="Times New Roman" panose="02020603050405020304" pitchFamily="18" charset="0"/>
                    <a:cs typeface="Times New Roman" panose="02020603050405020304" pitchFamily="18" charset="0"/>
                  </a:rPr>
                  <a:t> (</a:t>
                </a:r>
                <a:r>
                  <a:rPr lang="pt-BR" sz="1800" kern="100" dirty="0">
                    <a:effectLst/>
                    <a:highlight>
                      <a:srgbClr val="FFFF00"/>
                    </a:highlight>
                    <a:latin typeface="+mj-lt"/>
                    <a:ea typeface="Times New Roman" panose="02020603050405020304" pitchFamily="18" charset="0"/>
                    <a:cs typeface="Times New Roman" panose="02020603050405020304" pitchFamily="18" charset="0"/>
                  </a:rPr>
                  <a:t>hệ quả của định lí Thalès</a:t>
                </a:r>
                <a:r>
                  <a:rPr lang="pt-BR" sz="1800" kern="100" dirty="0">
                    <a:effectLst/>
                    <a:latin typeface="+mj-lt"/>
                    <a:ea typeface="Times New Roman" panose="02020603050405020304" pitchFamily="18" charset="0"/>
                    <a:cs typeface="Times New Roman" panose="02020603050405020304" pitchFamily="18" charset="0"/>
                  </a:rPr>
                  <a:t>). Do đó </a:t>
                </a:r>
                <a14:m>
                  <m:oMath xmlns:m="http://schemas.openxmlformats.org/officeDocument/2006/math">
                    <m:r>
                      <a:rPr lang="pt-BR" sz="2000" b="1" i="1" kern="100" smtClean="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𝑩𝑪</m:t>
                    </m:r>
                    <m:r>
                      <a:rPr lang="pt-BR" sz="2000" b="1" i="1" kern="100" smtClean="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𝑨𝑩</m:t>
                        </m:r>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m:t>
                        </m:r>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𝑴𝑵</m:t>
                        </m:r>
                      </m:num>
                      <m:den>
                        <m:r>
                          <a:rPr lang="pt-BR" sz="2000" b="1" i="1" kern="100">
                            <a:solidFill>
                              <a:srgbClr val="0070C0"/>
                            </a:solidFill>
                            <a:effectLst/>
                            <a:latin typeface="Cambria Math" panose="02040503050406030204" pitchFamily="18" charset="0"/>
                            <a:ea typeface="Times New Roman" panose="02020603050405020304" pitchFamily="18" charset="0"/>
                            <a:cs typeface="Arial" panose="020B0604020202020204" pitchFamily="34" charset="0"/>
                          </a:rPr>
                          <m:t>𝑨𝑴</m:t>
                        </m:r>
                      </m:den>
                    </m:f>
                  </m:oMath>
                </a14:m>
                <a:endParaRPr lang="en-US" sz="1800" b="1"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429C15B-56B2-E881-AA17-1387EE6954E0}"/>
                  </a:ext>
                </a:extLst>
              </p:cNvPr>
              <p:cNvSpPr txBox="1">
                <a:spLocks noRot="1" noChangeAspect="1" noMove="1" noResize="1" noEditPoints="1" noAdjustHandles="1" noChangeArrowheads="1" noChangeShapeType="1" noTextEdit="1"/>
              </p:cNvSpPr>
              <p:nvPr/>
            </p:nvSpPr>
            <p:spPr>
              <a:xfrm>
                <a:off x="1420616" y="3480770"/>
                <a:ext cx="7385197" cy="1463734"/>
              </a:xfrm>
              <a:prstGeom prst="rect">
                <a:avLst/>
              </a:prstGeom>
              <a:blipFill>
                <a:blip r:embed="rId6"/>
                <a:stretch>
                  <a:fillRect l="-660" b="-833"/>
                </a:stretch>
              </a:blipFill>
            </p:spPr>
            <p:txBody>
              <a:bodyPr/>
              <a:lstStyle/>
              <a:p>
                <a:r>
                  <a:rPr lang="en-US">
                    <a:noFill/>
                  </a:rPr>
                  <a:t> </a:t>
                </a:r>
              </a:p>
            </p:txBody>
          </p:sp>
        </mc:Fallback>
      </mc:AlternateContent>
    </p:spTree>
    <p:extLst>
      <p:ext uri="{BB962C8B-B14F-4D97-AF65-F5344CB8AC3E}">
        <p14:creationId xmlns:p14="http://schemas.microsoft.com/office/powerpoint/2010/main" val="6057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16" name="TextBox 15">
            <a:extLst>
              <a:ext uri="{FF2B5EF4-FFF2-40B4-BE49-F238E27FC236}">
                <a16:creationId xmlns:a16="http://schemas.microsoft.com/office/drawing/2014/main" id="{41B1A985-938D-3C57-3B69-86A79D7F9377}"/>
              </a:ext>
            </a:extLst>
          </p:cNvPr>
          <p:cNvSpPr txBox="1"/>
          <p:nvPr/>
        </p:nvSpPr>
        <p:spPr>
          <a:xfrm>
            <a:off x="580762" y="273759"/>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B3646C-4415-48AB-0F6F-44752C85B375}"/>
                  </a:ext>
                </a:extLst>
              </p:cNvPr>
              <p:cNvSpPr txBox="1"/>
              <p:nvPr/>
            </p:nvSpPr>
            <p:spPr>
              <a:xfrm>
                <a:off x="412081" y="444366"/>
                <a:ext cx="5002130" cy="3020827"/>
              </a:xfrm>
              <a:prstGeom prst="rect">
                <a:avLst/>
              </a:prstGeom>
              <a:noFill/>
            </p:spPr>
            <p:txBody>
              <a:bodyPr wrap="square">
                <a:spAutoFit/>
              </a:bodyPr>
              <a:lstStyle/>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		      </a:t>
                </a:r>
                <a:endParaRPr lang="pt-BR" sz="1800" kern="100" dirty="0">
                  <a:latin typeface="+mj-lt"/>
                  <a:ea typeface="Times New Roman" panose="02020603050405020304" pitchFamily="18"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Từ đó tính được độ dài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a) Theo cách làm trên, nêu công thức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endParaRPr lang="en-US" sz="1800" kern="100" dirty="0">
                  <a:effectLst/>
                  <a:latin typeface="+mj-lt"/>
                  <a:ea typeface="Calibri" panose="020F0502020204030204" pitchFamily="34" charset="0"/>
                  <a:cs typeface="Times New Roman" panose="02020603050405020304" pitchFamily="18" charset="0"/>
                </a:endParaRPr>
              </a:p>
              <a:p>
                <a:pPr>
                  <a:lnSpc>
                    <a:spcPct val="150000"/>
                  </a:lnSpc>
                  <a:spcAft>
                    <a:spcPts val="800"/>
                  </a:spcAft>
                </a:pPr>
                <a:r>
                  <a:rPr lang="pt-BR" sz="1800" kern="100" dirty="0">
                    <a:effectLst/>
                    <a:latin typeface="+mj-lt"/>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𝐶</m:t>
                    </m:r>
                  </m:oMath>
                </a14:m>
                <a:r>
                  <a:rPr lang="pt-BR" sz="1800" kern="100" dirty="0">
                    <a:effectLst/>
                    <a:latin typeface="+mj-lt"/>
                    <a:ea typeface="Times New Roman" panose="02020603050405020304" pitchFamily="18" charset="0"/>
                    <a:cs typeface="Times New Roman" panose="02020603050405020304" pitchFamily="18" charset="0"/>
                  </a:rPr>
                  <a:t> khi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𝐴𝑀</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𝐴𝑁</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𝐴𝐶</m:t>
                        </m:r>
                      </m:den>
                    </m:f>
                    <m:r>
                      <a:rPr lang="pt-BR" sz="18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18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pt-BR" sz="1800" i="1" kern="100">
                            <a:effectLst/>
                            <a:latin typeface="Cambria Math" panose="02040503050406030204" pitchFamily="18" charset="0"/>
                            <a:ea typeface="Times New Roman" panose="02020603050405020304" pitchFamily="18" charset="0"/>
                            <a:cs typeface="Arial" panose="020B0604020202020204" pitchFamily="34" charset="0"/>
                          </a:rPr>
                          <m:t>5</m:t>
                        </m:r>
                      </m:den>
                    </m:f>
                  </m:oMath>
                </a14:m>
                <a:r>
                  <a:rPr lang="pt-BR" sz="1800" kern="100" dirty="0">
                    <a:effectLst/>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𝑀𝑁</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=18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0B3646C-4415-48AB-0F6F-44752C85B375}"/>
                  </a:ext>
                </a:extLst>
              </p:cNvPr>
              <p:cNvSpPr txBox="1">
                <a:spLocks noRot="1" noChangeAspect="1" noMove="1" noResize="1" noEditPoints="1" noAdjustHandles="1" noChangeArrowheads="1" noChangeShapeType="1" noTextEdit="1"/>
              </p:cNvSpPr>
              <p:nvPr/>
            </p:nvSpPr>
            <p:spPr>
              <a:xfrm>
                <a:off x="412081" y="444366"/>
                <a:ext cx="5002130" cy="3020827"/>
              </a:xfrm>
              <a:prstGeom prst="rect">
                <a:avLst/>
              </a:prstGeom>
              <a:blipFill>
                <a:blip r:embed="rId3"/>
                <a:stretch>
                  <a:fillRect l="-1098" b="-40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D6A6A24-F687-9931-8348-2370205A0C02}"/>
              </a:ext>
            </a:extLst>
          </p:cNvPr>
          <p:cNvPicPr>
            <a:picLocks noChangeAspect="1"/>
          </p:cNvPicPr>
          <p:nvPr/>
        </p:nvPicPr>
        <p:blipFill>
          <a:blip r:embed="rId3"/>
          <a:stretch>
            <a:fillRect/>
          </a:stretch>
        </p:blipFill>
        <p:spPr>
          <a:xfrm>
            <a:off x="5555872" y="1818013"/>
            <a:ext cx="2636130" cy="1800183"/>
          </a:xfrm>
          <a:prstGeom prst="rect">
            <a:avLst/>
          </a:prstGeom>
        </p:spPr>
      </p:pic>
      <p:pic>
        <p:nvPicPr>
          <p:cNvPr id="4" name="Picture 3">
            <a:extLst>
              <a:ext uri="{FF2B5EF4-FFF2-40B4-BE49-F238E27FC236}">
                <a16:creationId xmlns:a16="http://schemas.microsoft.com/office/drawing/2014/main" id="{1BC66F66-5046-C1D3-4999-53D29E3781EF}"/>
              </a:ext>
            </a:extLst>
          </p:cNvPr>
          <p:cNvPicPr>
            <a:picLocks noChangeAspect="1"/>
          </p:cNvPicPr>
          <p:nvPr/>
        </p:nvPicPr>
        <p:blipFill>
          <a:blip r:embed="rId4"/>
          <a:stretch>
            <a:fillRect/>
          </a:stretch>
        </p:blipFill>
        <p:spPr>
          <a:xfrm>
            <a:off x="5632283" y="277538"/>
            <a:ext cx="2636129" cy="1204260"/>
          </a:xfrm>
          <a:prstGeom prst="rect">
            <a:avLst/>
          </a:prstGeom>
        </p:spPr>
      </p:pic>
      <p:sp>
        <p:nvSpPr>
          <p:cNvPr id="5" name="Oval Callout 29">
            <a:extLst>
              <a:ext uri="{FF2B5EF4-FFF2-40B4-BE49-F238E27FC236}">
                <a16:creationId xmlns:a16="http://schemas.microsoft.com/office/drawing/2014/main" id="{B2BACE6B-E2CA-C31C-58A4-3756BDBAF31B}"/>
              </a:ext>
            </a:extLst>
          </p:cNvPr>
          <p:cNvSpPr/>
          <p:nvPr/>
        </p:nvSpPr>
        <p:spPr>
          <a:xfrm>
            <a:off x="580762" y="3549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29C15B-56B2-E881-AA17-1387EE6954E0}"/>
                  </a:ext>
                </a:extLst>
              </p:cNvPr>
              <p:cNvSpPr txBox="1"/>
              <p:nvPr/>
            </p:nvSpPr>
            <p:spPr>
              <a:xfrm>
                <a:off x="1487523" y="3646335"/>
                <a:ext cx="7385197" cy="1265283"/>
              </a:xfrm>
              <a:prstGeom prst="rect">
                <a:avLst/>
              </a:prstGeom>
              <a:noFill/>
            </p:spPr>
            <p:txBody>
              <a:bodyPr wrap="square">
                <a:spAutoFit/>
              </a:bodyPr>
              <a:lstStyle/>
              <a:p>
                <a:pPr>
                  <a:lnSpc>
                    <a:spcPct val="150000"/>
                  </a:lnSpc>
                  <a:spcAft>
                    <a:spcPts val="800"/>
                  </a:spcAft>
                </a:pPr>
                <a:r>
                  <a:rPr lang="pt-BR" sz="2000" kern="100" dirty="0">
                    <a:latin typeface="+mj-lt"/>
                    <a:ea typeface="Times New Roman" panose="02020603050405020304" pitchFamily="18" charset="0"/>
                    <a:cs typeface="Times New Roman" panose="02020603050405020304" pitchFamily="18" charset="0"/>
                  </a:rPr>
                  <a:t>b) Do </a:t>
                </a:r>
                <a14:m>
                  <m:oMath xmlns:m="http://schemas.openxmlformats.org/officeDocument/2006/math">
                    <m:f>
                      <m:fPr>
                        <m:ctrlPr>
                          <a:rPr lang="en-US" sz="2000" b="1" i="1" kern="100" smtClean="0">
                            <a:solidFill>
                              <a:srgbClr val="0070C0"/>
                            </a:solidFill>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𝑨𝑴</m:t>
                        </m:r>
                      </m:num>
                      <m:den>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𝑨𝑩</m:t>
                        </m:r>
                      </m:den>
                    </m:f>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𝟏</m:t>
                        </m:r>
                      </m:num>
                      <m:den>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𝟓</m:t>
                        </m:r>
                      </m:den>
                    </m:f>
                  </m:oMath>
                </a14:m>
                <a:r>
                  <a:rPr lang="pt-BR" sz="2000" b="1" kern="100" dirty="0">
                    <a:solidFill>
                      <a:srgbClr val="0070C0"/>
                    </a:solidFill>
                    <a:latin typeface="+mj-lt"/>
                    <a:ea typeface="Times New Roman" panose="02020603050405020304" pitchFamily="18" charset="0"/>
                    <a:cs typeface="Times New Roman" panose="02020603050405020304" pitchFamily="18" charset="0"/>
                  </a:rPr>
                  <a:t> </a:t>
                </a:r>
                <a:r>
                  <a:rPr lang="pt-BR" sz="2000" kern="100" dirty="0">
                    <a:latin typeface="+mj-lt"/>
                    <a:ea typeface="Times New Roman" panose="02020603050405020304" pitchFamily="18" charset="0"/>
                    <a:cs typeface="Times New Roman" panose="02020603050405020304" pitchFamily="18" charset="0"/>
                  </a:rPr>
                  <a:t>nên </a:t>
                </a:r>
                <a14:m>
                  <m:oMath xmlns:m="http://schemas.openxmlformats.org/officeDocument/2006/math">
                    <m:f>
                      <m:fPr>
                        <m:ctrlPr>
                          <a:rPr lang="en-US" sz="2000" b="1" i="1" kern="100" smtClean="0">
                            <a:solidFill>
                              <a:srgbClr val="0070C0"/>
                            </a:solidFill>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𝑨𝑩</m:t>
                        </m:r>
                      </m:num>
                      <m:den>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𝑨𝑴</m:t>
                        </m:r>
                      </m:den>
                    </m:f>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m:t>
                    </m:r>
                    <m:r>
                      <a:rPr lang="pt-BR" sz="20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𝟓</m:t>
                    </m:r>
                  </m:oMath>
                </a14:m>
                <a:r>
                  <a:rPr lang="pt-BR" sz="2000" kern="100" dirty="0">
                    <a:latin typeface="+mj-lt"/>
                    <a:ea typeface="Times New Roman" panose="02020603050405020304" pitchFamily="18" charset="0"/>
                    <a:cs typeface="Times New Roman" panose="02020603050405020304" pitchFamily="18" charset="0"/>
                  </a:rPr>
                  <a:t>. Suy ra </a:t>
                </a:r>
                <a14:m>
                  <m:oMath xmlns:m="http://schemas.openxmlformats.org/officeDocument/2006/math">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𝑩𝑪</m:t>
                    </m:r>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𝟓</m:t>
                    </m:r>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 . </m:t>
                    </m:r>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𝑴𝑵</m:t>
                    </m:r>
                    <m:r>
                      <a:rPr lang="pt-BR" sz="2000" i="1" kern="100">
                        <a:latin typeface="Cambria Math" panose="02040503050406030204" pitchFamily="18" charset="0"/>
                        <a:ea typeface="Times New Roman" panose="02020603050405020304" pitchFamily="18" charset="0"/>
                        <a:cs typeface="Arial" panose="020B0604020202020204" pitchFamily="34" charset="0"/>
                      </a:rPr>
                      <m:t>=5 . 18=90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mj-lt"/>
                    <a:ea typeface="Times New Roman" panose="02020603050405020304" pitchFamily="18" charset="0"/>
                    <a:cs typeface="Times New Roman" panose="02020603050405020304" pitchFamily="18" charset="0"/>
                  </a:rPr>
                  <a:t>Vậy khoảng cách giữa hai vị trí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2000" kern="100" dirty="0">
                    <a:latin typeface="+mj-lt"/>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2000" kern="100" dirty="0">
                    <a:latin typeface="+mj-lt"/>
                    <a:ea typeface="Times New Roman" panose="02020603050405020304" pitchFamily="18" charset="0"/>
                    <a:cs typeface="Times New Roman" panose="02020603050405020304" pitchFamily="18" charset="0"/>
                  </a:rPr>
                  <a:t>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90 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429C15B-56B2-E881-AA17-1387EE6954E0}"/>
                  </a:ext>
                </a:extLst>
              </p:cNvPr>
              <p:cNvSpPr txBox="1">
                <a:spLocks noRot="1" noChangeAspect="1" noMove="1" noResize="1" noEditPoints="1" noAdjustHandles="1" noChangeArrowheads="1" noChangeShapeType="1" noTextEdit="1"/>
              </p:cNvSpPr>
              <p:nvPr/>
            </p:nvSpPr>
            <p:spPr>
              <a:xfrm>
                <a:off x="1487523" y="3646335"/>
                <a:ext cx="7385197" cy="1265283"/>
              </a:xfrm>
              <a:prstGeom prst="rect">
                <a:avLst/>
              </a:prstGeom>
              <a:blipFill>
                <a:blip r:embed="rId6"/>
                <a:stretch>
                  <a:fillRect l="-826" b="-7692"/>
                </a:stretch>
              </a:blipFill>
            </p:spPr>
            <p:txBody>
              <a:bodyPr/>
              <a:lstStyle/>
              <a:p>
                <a:r>
                  <a:rPr lang="en-US">
                    <a:noFill/>
                  </a:rPr>
                  <a:t> </a:t>
                </a:r>
              </a:p>
            </p:txBody>
          </p:sp>
        </mc:Fallback>
      </mc:AlternateContent>
    </p:spTree>
    <p:extLst>
      <p:ext uri="{BB962C8B-B14F-4D97-AF65-F5344CB8AC3E}">
        <p14:creationId xmlns:p14="http://schemas.microsoft.com/office/powerpoint/2010/main" val="266895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8" name="Group 7">
            <a:extLst>
              <a:ext uri="{FF2B5EF4-FFF2-40B4-BE49-F238E27FC236}">
                <a16:creationId xmlns:a16="http://schemas.microsoft.com/office/drawing/2014/main" id="{1551C6C9-FFE1-7F0D-172C-2A5ACE1C0430}"/>
              </a:ext>
            </a:extLst>
          </p:cNvPr>
          <p:cNvGrpSpPr/>
          <p:nvPr/>
        </p:nvGrpSpPr>
        <p:grpSpPr>
          <a:xfrm>
            <a:off x="834597" y="555808"/>
            <a:ext cx="2114343" cy="739140"/>
            <a:chOff x="1624734" y="1360680"/>
            <a:chExt cx="5309466" cy="1569778"/>
          </a:xfrm>
        </p:grpSpPr>
        <p:sp>
          <p:nvSpPr>
            <p:cNvPr id="9" name="Rectangle 8">
              <a:extLst>
                <a:ext uri="{FF2B5EF4-FFF2-40B4-BE49-F238E27FC236}">
                  <a16:creationId xmlns:a16="http://schemas.microsoft.com/office/drawing/2014/main" id="{6871F442-4225-FE08-42C1-A6A6128992C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D37DC1A2-6FC1-9FC7-D0DE-76B442DAA0C4}"/>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2" name="TextBox 1">
            <a:extLst>
              <a:ext uri="{FF2B5EF4-FFF2-40B4-BE49-F238E27FC236}">
                <a16:creationId xmlns:a16="http://schemas.microsoft.com/office/drawing/2014/main" id="{1DCC09F5-0FFF-FB9C-2D0C-F789432E18EE}"/>
              </a:ext>
            </a:extLst>
          </p:cNvPr>
          <p:cNvSpPr txBox="1"/>
          <p:nvPr/>
        </p:nvSpPr>
        <p:spPr>
          <a:xfrm>
            <a:off x="834597" y="665798"/>
            <a:ext cx="4074287" cy="3690177"/>
          </a:xfrm>
          <a:prstGeom prst="rect">
            <a:avLst/>
          </a:prstGeom>
          <a:noFill/>
        </p:spPr>
        <p:txBody>
          <a:bodyPr wrap="square">
            <a:spAutoFit/>
          </a:bodyPr>
          <a:lstStyle/>
          <a:p>
            <a:pPr>
              <a:lnSpc>
                <a:spcPct val="200000"/>
              </a:lnSpc>
              <a:spcAft>
                <a:spcPts val="800"/>
              </a:spcAft>
            </a:pPr>
            <a:r>
              <a:rPr lang="en-US" sz="2000" kern="1200" dirty="0">
                <a:solidFill>
                  <a:prstClr val="black"/>
                </a:solidFill>
                <a:latin typeface="+mj-lt"/>
                <a:ea typeface="+mn-ea"/>
                <a:cs typeface="Arial" panose="020B0604020202020204" pitchFamily="34" charset="0"/>
              </a:rPr>
              <a:t>		     </a:t>
            </a:r>
            <a:r>
              <a:rPr lang="pt-BR" sz="2000" kern="100" dirty="0">
                <a:latin typeface="+mj-lt"/>
                <a:ea typeface="Times New Roman" panose="02020603050405020304" pitchFamily="18" charset="0"/>
                <a:cs typeface="Times New Roman" panose="02020603050405020304" pitchFamily="18" charset="0"/>
              </a:rPr>
              <a:t>Bạn Loan đặt một cái que lên bàn cờ vua như ở Hình 20. Bạn ấy nói rằng: Không sử dụng thước đo, có thể </a:t>
            </a:r>
            <a:r>
              <a:rPr lang="pt-BR" sz="2000" b="1" kern="100" dirty="0">
                <a:solidFill>
                  <a:srgbClr val="FF0000"/>
                </a:solidFill>
                <a:latin typeface="+mj-lt"/>
                <a:ea typeface="Times New Roman" panose="02020603050405020304" pitchFamily="18" charset="0"/>
                <a:cs typeface="Times New Roman" panose="02020603050405020304" pitchFamily="18" charset="0"/>
              </a:rPr>
              <a:t>chia cái que đó thành ba phần bằng nhau</a:t>
            </a:r>
            <a:r>
              <a:rPr lang="pt-BR" sz="2000" kern="100" dirty="0">
                <a:latin typeface="+mj-lt"/>
                <a:ea typeface="Times New Roman" panose="02020603050405020304" pitchFamily="18" charset="0"/>
                <a:cs typeface="Times New Roman" panose="02020603050405020304" pitchFamily="18" charset="0"/>
              </a:rPr>
              <a:t>. Em hãy giải thích tại sao.</a:t>
            </a:r>
            <a:endParaRPr lang="en-US" sz="2000" kern="100" dirty="0">
              <a:latin typeface="+mj-lt"/>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BCE1E7A-7525-1733-E90D-FE0BE2A0F1FA}"/>
              </a:ext>
            </a:extLst>
          </p:cNvPr>
          <p:cNvPicPr>
            <a:picLocks noChangeAspect="1"/>
          </p:cNvPicPr>
          <p:nvPr/>
        </p:nvPicPr>
        <p:blipFill>
          <a:blip r:embed="rId3"/>
          <a:stretch>
            <a:fillRect/>
          </a:stretch>
        </p:blipFill>
        <p:spPr>
          <a:xfrm>
            <a:off x="7164780" y="4093287"/>
            <a:ext cx="1777486" cy="999835"/>
          </a:xfrm>
          <a:prstGeom prst="rect">
            <a:avLst/>
          </a:prstGeom>
        </p:spPr>
      </p:pic>
      <p:pic>
        <p:nvPicPr>
          <p:cNvPr id="4" name="Picture 3">
            <a:extLst>
              <a:ext uri="{FF2B5EF4-FFF2-40B4-BE49-F238E27FC236}">
                <a16:creationId xmlns:a16="http://schemas.microsoft.com/office/drawing/2014/main" id="{8E708EBF-4037-7342-8DEA-C6014B239BEC}"/>
              </a:ext>
            </a:extLst>
          </p:cNvPr>
          <p:cNvPicPr>
            <a:picLocks noChangeAspect="1"/>
          </p:cNvPicPr>
          <p:nvPr/>
        </p:nvPicPr>
        <p:blipFill>
          <a:blip r:embed="rId4"/>
          <a:stretch>
            <a:fillRect/>
          </a:stretch>
        </p:blipFill>
        <p:spPr>
          <a:xfrm>
            <a:off x="5310649" y="920708"/>
            <a:ext cx="2485813" cy="29493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grpSp>
        <p:nvGrpSpPr>
          <p:cNvPr id="984" name="Google Shape;984;p44"/>
          <p:cNvGrpSpPr/>
          <p:nvPr/>
        </p:nvGrpSpPr>
        <p:grpSpPr>
          <a:xfrm>
            <a:off x="8304508" y="3029993"/>
            <a:ext cx="535749" cy="547122"/>
            <a:chOff x="3477650" y="837700"/>
            <a:chExt cx="314425" cy="321100"/>
          </a:xfrm>
        </p:grpSpPr>
        <p:sp>
          <p:nvSpPr>
            <p:cNvPr id="985" name="Google Shape;985;p44"/>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986" name="Google Shape;986;p44"/>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6FE5A17-F80F-B50E-89CF-8FF99E759BC2}"/>
                  </a:ext>
                </a:extLst>
              </p:cNvPr>
              <p:cNvSpPr txBox="1"/>
              <p:nvPr/>
            </p:nvSpPr>
            <p:spPr>
              <a:xfrm>
                <a:off x="1201750" y="147075"/>
                <a:ext cx="7369822" cy="1353897"/>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Giả sử bàn cờ vua được mô tả bởi bảng </a:t>
                </a:r>
                <a:r>
                  <a:rPr lang="vi-VN" sz="1900" b="1" dirty="0">
                    <a:solidFill>
                      <a:srgbClr val="FF0000"/>
                    </a:solidFill>
                    <a:latin typeface="+mn-lt"/>
                    <a:ea typeface="Times New Roman" panose="02020603050405020304" pitchFamily="18" charset="0"/>
                    <a:cs typeface="Times New Roman" panose="02020603050405020304" pitchFamily="18" charset="0"/>
                  </a:rPr>
                  <a:t>ô vuông </a:t>
                </a:r>
                <a14:m>
                  <m:oMath xmlns:m="http://schemas.openxmlformats.org/officeDocument/2006/math">
                    <m:r>
                      <a:rPr lang="vi-VN" sz="19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𝟖</m:t>
                    </m:r>
                    <m:r>
                      <a:rPr lang="vi-VN" sz="19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19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𝟖</m:t>
                    </m:r>
                  </m:oMath>
                </a14:m>
                <a:r>
                  <a:rPr lang="vi-VN" sz="1900" b="1" dirty="0">
                    <a:solidFill>
                      <a:srgbClr val="FF0000"/>
                    </a:solidFill>
                    <a:latin typeface="+mn-lt"/>
                    <a:ea typeface="Times New Roman" panose="02020603050405020304" pitchFamily="18" charset="0"/>
                    <a:cs typeface="Times New Roman" panose="02020603050405020304" pitchFamily="18" charset="0"/>
                  </a:rPr>
                  <a:t> </a:t>
                </a:r>
                <a:r>
                  <a:rPr lang="vi-VN" sz="1900" dirty="0">
                    <a:latin typeface="+mn-lt"/>
                    <a:ea typeface="Times New Roman" panose="02020603050405020304" pitchFamily="18" charset="0"/>
                    <a:cs typeface="Times New Roman" panose="02020603050405020304" pitchFamily="18" charset="0"/>
                  </a:rPr>
                  <a:t>như hình vẽ dưới. Cái que là đoạn </a:t>
                </a:r>
                <a14:m>
                  <m:oMath xmlns:m="http://schemas.openxmlformats.org/officeDocument/2006/math">
                    <m:r>
                      <a:rPr lang="vi-VN" sz="19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𝑴𝑸</m:t>
                    </m:r>
                    <m:r>
                      <a:rPr lang="en-US" sz="1900" b="0" i="0" smtClean="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900" dirty="0">
                    <a:latin typeface="+mn-lt"/>
                    <a:ea typeface="Times New Roman" panose="02020603050405020304" pitchFamily="18" charset="0"/>
                    <a:cs typeface="Times New Roman" panose="02020603050405020304" pitchFamily="18" charset="0"/>
                  </a:rPr>
                  <a:t>Xét các điểm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𝑁</m:t>
                    </m:r>
                    <m:r>
                      <a:rPr lang="vi-VN" sz="1900" i="1">
                        <a:latin typeface="Cambria Math" panose="02040503050406030204" pitchFamily="18" charset="0"/>
                        <a:ea typeface="Times New Roman" panose="02020603050405020304" pitchFamily="18" charset="0"/>
                        <a:cs typeface="Times New Roman" panose="02020603050405020304" pitchFamily="18" charset="0"/>
                      </a:rPr>
                      <m:t>, </m:t>
                    </m:r>
                    <m:r>
                      <a:rPr lang="vi-VN" sz="1900" i="1">
                        <a:latin typeface="Cambria Math" panose="02040503050406030204" pitchFamily="18" charset="0"/>
                        <a:ea typeface="Times New Roman" panose="02020603050405020304" pitchFamily="18" charset="0"/>
                        <a:cs typeface="Times New Roman" panose="02020603050405020304" pitchFamily="18" charset="0"/>
                      </a:rPr>
                      <m:t>𝑃</m:t>
                    </m:r>
                  </m:oMath>
                </a14:m>
                <a:r>
                  <a:rPr lang="vi-VN" sz="1900" dirty="0">
                    <a:latin typeface="+mn-lt"/>
                    <a:ea typeface="Times New Roman" panose="02020603050405020304" pitchFamily="18" charset="0"/>
                    <a:cs typeface="Times New Roman" panose="02020603050405020304" pitchFamily="18" charset="0"/>
                  </a:rPr>
                  <a:t> vừa thuộc đoạn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𝑀𝑄</m:t>
                    </m:r>
                  </m:oMath>
                </a14:m>
                <a:r>
                  <a:rPr lang="vi-VN" sz="1900" dirty="0">
                    <a:latin typeface="+mn-lt"/>
                    <a:ea typeface="Times New Roman" panose="02020603050405020304" pitchFamily="18" charset="0"/>
                    <a:cs typeface="Times New Roman" panose="02020603050405020304" pitchFamily="18" charset="0"/>
                  </a:rPr>
                  <a:t> vừa thuộc các đường lưới ô vuông.</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6FE5A17-F80F-B50E-89CF-8FF99E759BC2}"/>
                  </a:ext>
                </a:extLst>
              </p:cNvPr>
              <p:cNvSpPr txBox="1">
                <a:spLocks noRot="1" noChangeAspect="1" noMove="1" noResize="1" noEditPoints="1" noAdjustHandles="1" noChangeArrowheads="1" noChangeShapeType="1" noTextEdit="1"/>
              </p:cNvSpPr>
              <p:nvPr/>
            </p:nvSpPr>
            <p:spPr>
              <a:xfrm>
                <a:off x="1201750" y="147075"/>
                <a:ext cx="7369822" cy="1353897"/>
              </a:xfrm>
              <a:prstGeom prst="rect">
                <a:avLst/>
              </a:prstGeom>
              <a:blipFill>
                <a:blip r:embed="rId3"/>
                <a:stretch>
                  <a:fillRect l="-744" r="-827" b="-6757"/>
                </a:stretch>
              </a:blipFill>
            </p:spPr>
            <p:txBody>
              <a:bodyPr/>
              <a:lstStyle/>
              <a:p>
                <a:r>
                  <a:rPr lang="en-US">
                    <a:noFill/>
                  </a:rPr>
                  <a:t> </a:t>
                </a:r>
              </a:p>
            </p:txBody>
          </p:sp>
        </mc:Fallback>
      </mc:AlternateContent>
      <p:pic>
        <p:nvPicPr>
          <p:cNvPr id="5" name="Picture 4" descr="A graph paper with a triangle&#10;&#10;Description automatically generated">
            <a:extLst>
              <a:ext uri="{FF2B5EF4-FFF2-40B4-BE49-F238E27FC236}">
                <a16:creationId xmlns:a16="http://schemas.microsoft.com/office/drawing/2014/main" id="{AF150D7C-6D63-4103-1BA7-6681FA64716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3964340" y="1931800"/>
            <a:ext cx="2875073" cy="288739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3FB99D-E417-CD50-B6BF-782A4190391D}"/>
                  </a:ext>
                </a:extLst>
              </p:cNvPr>
              <p:cNvSpPr txBox="1"/>
              <p:nvPr/>
            </p:nvSpPr>
            <p:spPr>
              <a:xfrm>
                <a:off x="371590" y="1583019"/>
                <a:ext cx="3433289" cy="1792478"/>
              </a:xfrm>
              <a:prstGeom prst="rect">
                <a:avLst/>
              </a:prstGeom>
              <a:solidFill>
                <a:schemeClr val="bg2">
                  <a:lumMod val="60000"/>
                  <a:lumOff val="40000"/>
                </a:schemeClr>
              </a:solidFill>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𝐼</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𝐻</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𝐾</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là </a:t>
                </a:r>
                <a:r>
                  <a:rPr kumimoji="0" lang="vi-VN" sz="1900" b="1" i="0" u="none" strike="noStrike" kern="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hình chiếu </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của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𝑁</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𝑄</m:t>
                    </m:r>
                    <m:r>
                      <a:rPr kumimoji="0" lang="en-US" sz="19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 </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lên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𝑀𝐻</m:t>
                    </m:r>
                  </m:oMath>
                </a14:m>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(xem hình </a:t>
                </a:r>
                <a:r>
                  <a:rPr lang="en-US" sz="1900" dirty="0" err="1">
                    <a:latin typeface="Arial" panose="020B0604020202020204" pitchFamily="34" charset="0"/>
                    <a:ea typeface="Times New Roman" panose="02020603050405020304" pitchFamily="18" charset="0"/>
                    <a:cs typeface="Times New Roman" panose="02020603050405020304" pitchFamily="18" charset="0"/>
                  </a:rPr>
                  <a:t>bên</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a:t>
                </a:r>
                <a:r>
                  <a:rPr lang="en-US" sz="1900" dirty="0">
                    <a:ea typeface="Times New Roman" panose="02020603050405020304" pitchFamily="18" charset="0"/>
                    <a:cs typeface="Times New Roman" panose="02020603050405020304" pitchFamily="18" charset="0"/>
                  </a:rPr>
                  <a:t> </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Từ đó theo </a:t>
                </a:r>
                <a:r>
                  <a:rPr kumimoji="0" lang="vi-VN" sz="1900" b="0" i="0" u="none" strike="noStrike" kern="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hệ quả định lí </a:t>
                </a:r>
                <a:r>
                  <a:rPr kumimoji="0" lang="vi-VN" sz="1900" b="0" i="0" u="none" strike="noStrike" kern="0" cap="none" spc="0" normalizeH="0" baseline="0" noProof="0" dirty="0" err="1">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sym typeface="Arial"/>
                  </a:rPr>
                  <a:t>Thalès</a:t>
                </a:r>
                <a:r>
                  <a:rPr kumimoji="0" lang="vi-VN" sz="19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có: </a:t>
                </a:r>
                <a14:m>
                  <m:oMath xmlns:m="http://schemas.openxmlformats.org/officeDocument/2006/math">
                    <m:r>
                      <a:rPr kumimoji="0" lang="vi-VN" sz="1900" b="1" i="1" u="none" strike="noStrike" kern="0" cap="none" spc="0" normalizeH="0" baseline="0" noProof="0" smtClean="0">
                        <a:ln>
                          <a:noFill/>
                        </a:ln>
                        <a:solidFill>
                          <a:srgbClr val="0070C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𝑴𝑵</m:t>
                    </m:r>
                    <m:r>
                      <a:rPr kumimoji="0" lang="vi-VN" sz="1900" b="1" i="1" u="none" strike="noStrike" kern="0" cap="none" spc="0" normalizeH="0" baseline="0" noProof="0" smtClean="0">
                        <a:ln>
                          <a:noFill/>
                        </a:ln>
                        <a:solidFill>
                          <a:srgbClr val="0070C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900" b="1" i="1" u="none" strike="noStrike" kern="0" cap="none" spc="0" normalizeH="0" baseline="0" noProof="0" smtClean="0">
                        <a:ln>
                          <a:noFill/>
                        </a:ln>
                        <a:solidFill>
                          <a:srgbClr val="0070C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𝑵𝑷</m:t>
                    </m:r>
                    <m:r>
                      <a:rPr kumimoji="0" lang="vi-VN" sz="1900" b="1" i="1" u="none" strike="noStrike" kern="0" cap="none" spc="0" normalizeH="0" baseline="0" noProof="0" smtClean="0">
                        <a:ln>
                          <a:noFill/>
                        </a:ln>
                        <a:solidFill>
                          <a:srgbClr val="0070C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vi-VN" sz="1900" b="1" i="1" u="none" strike="noStrike" kern="0" cap="none" spc="0" normalizeH="0" baseline="0" noProof="0" smtClean="0">
                        <a:ln>
                          <a:noFill/>
                        </a:ln>
                        <a:solidFill>
                          <a:srgbClr val="0070C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𝑷𝑸</m:t>
                    </m:r>
                  </m:oMath>
                </a14:m>
                <a:endParaRPr lang="en-US" b="1" dirty="0"/>
              </a:p>
            </p:txBody>
          </p:sp>
        </mc:Choice>
        <mc:Fallback xmlns="">
          <p:sp>
            <p:nvSpPr>
              <p:cNvPr id="7" name="TextBox 6">
                <a:extLst>
                  <a:ext uri="{FF2B5EF4-FFF2-40B4-BE49-F238E27FC236}">
                    <a16:creationId xmlns:a16="http://schemas.microsoft.com/office/drawing/2014/main" id="{993FB99D-E417-CD50-B6BF-782A4190391D}"/>
                  </a:ext>
                </a:extLst>
              </p:cNvPr>
              <p:cNvSpPr txBox="1">
                <a:spLocks noRot="1" noChangeAspect="1" noMove="1" noResize="1" noEditPoints="1" noAdjustHandles="1" noChangeArrowheads="1" noChangeShapeType="1" noTextEdit="1"/>
              </p:cNvSpPr>
              <p:nvPr/>
            </p:nvSpPr>
            <p:spPr>
              <a:xfrm>
                <a:off x="371590" y="1583019"/>
                <a:ext cx="3433289" cy="1792478"/>
              </a:xfrm>
              <a:prstGeom prst="rect">
                <a:avLst/>
              </a:prstGeom>
              <a:blipFill>
                <a:blip r:embed="rId6"/>
                <a:stretch>
                  <a:fillRect l="-1776" r="-3730" b="-476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97F93589-924D-911D-C136-AD4C0FA5C7D0}"/>
              </a:ext>
            </a:extLst>
          </p:cNvPr>
          <p:cNvPicPr>
            <a:picLocks noChangeAspect="1"/>
          </p:cNvPicPr>
          <p:nvPr/>
        </p:nvPicPr>
        <p:blipFill>
          <a:blip r:embed="rId3"/>
          <a:srcRect b="14786"/>
          <a:stretch/>
        </p:blipFill>
        <p:spPr>
          <a:xfrm>
            <a:off x="6408008" y="1163372"/>
            <a:ext cx="2610668" cy="2639526"/>
          </a:xfrm>
          <a:prstGeom prst="rect">
            <a:avLst/>
          </a:prstGeom>
        </p:spPr>
      </p:pic>
      <p:sp>
        <p:nvSpPr>
          <p:cNvPr id="4" name="TextBox 3">
            <a:extLst>
              <a:ext uri="{FF2B5EF4-FFF2-40B4-BE49-F238E27FC236}">
                <a16:creationId xmlns:a16="http://schemas.microsoft.com/office/drawing/2014/main" id="{C705AE0E-EBCE-AB99-DCB3-D78A62C64744}"/>
              </a:ext>
            </a:extLst>
          </p:cNvPr>
          <p:cNvSpPr txBox="1"/>
          <p:nvPr/>
        </p:nvSpPr>
        <p:spPr>
          <a:xfrm>
            <a:off x="-106423" y="3384222"/>
            <a:ext cx="4572000" cy="872034"/>
          </a:xfrm>
          <a:prstGeom prst="rect">
            <a:avLst/>
          </a:prstGeom>
          <a:noFill/>
        </p:spPr>
        <p:txBody>
          <a:bodyPr wrap="square">
            <a:spAutoFit/>
          </a:bodyPr>
          <a:lstStyle/>
          <a:p>
            <a:pPr algn="ctr">
              <a:lnSpc>
                <a:spcPct val="150000"/>
              </a:lnSpc>
            </a:pPr>
            <a:r>
              <a:rPr lang="pt-BR" sz="1800" kern="100" dirty="0">
                <a:latin typeface="+mj-lt"/>
                <a:ea typeface="Times New Roman" panose="02020603050405020304" pitchFamily="18" charset="0"/>
                <a:cs typeface="Times New Roman" panose="02020603050405020304" pitchFamily="18" charset="0"/>
              </a:rPr>
              <a:t>Vậy có thể </a:t>
            </a:r>
            <a:r>
              <a:rPr lang="pt-BR" sz="1800" b="1" kern="100" dirty="0">
                <a:solidFill>
                  <a:srgbClr val="FF0000"/>
                </a:solidFill>
                <a:latin typeface="+mj-lt"/>
                <a:ea typeface="Times New Roman" panose="02020603050405020304" pitchFamily="18" charset="0"/>
                <a:cs typeface="Times New Roman" panose="02020603050405020304" pitchFamily="18" charset="0"/>
              </a:rPr>
              <a:t>chia cái que đó </a:t>
            </a:r>
          </a:p>
          <a:p>
            <a:pPr algn="ctr">
              <a:lnSpc>
                <a:spcPct val="150000"/>
              </a:lnSpc>
            </a:pPr>
            <a:r>
              <a:rPr lang="pt-BR" sz="1800" b="1" kern="100" dirty="0">
                <a:solidFill>
                  <a:srgbClr val="FF0000"/>
                </a:solidFill>
                <a:latin typeface="+mj-lt"/>
                <a:ea typeface="Times New Roman" panose="02020603050405020304" pitchFamily="18" charset="0"/>
                <a:cs typeface="Times New Roman" panose="02020603050405020304" pitchFamily="18" charset="0"/>
              </a:rPr>
              <a:t>thành ba phần bằng nhau</a:t>
            </a:r>
            <a:endParaRPr lang="en-US" sz="1800" dirty="0"/>
          </a:p>
        </p:txBody>
      </p:sp>
    </p:spTree>
    <p:extLst>
      <p:ext uri="{BB962C8B-B14F-4D97-AF65-F5344CB8AC3E}">
        <p14:creationId xmlns:p14="http://schemas.microsoft.com/office/powerpoint/2010/main" val="4182490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186196" y="2415336"/>
            <a:ext cx="6771607" cy="841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latin typeface="+mj-lt"/>
              </a:rPr>
              <a:t>ƯỚC LƯỢNG CHIỀU CAO</a:t>
            </a:r>
            <a:endParaRPr sz="4000" b="1" dirty="0">
              <a:latin typeface="+mj-lt"/>
            </a:endParaRPr>
          </a:p>
        </p:txBody>
      </p:sp>
      <p:sp>
        <p:nvSpPr>
          <p:cNvPr id="802" name="Google Shape;802;p36"/>
          <p:cNvSpPr txBox="1">
            <a:spLocks noGrp="1"/>
          </p:cNvSpPr>
          <p:nvPr>
            <p:ph type="title" idx="2"/>
          </p:nvPr>
        </p:nvSpPr>
        <p:spPr>
          <a:xfrm>
            <a:off x="3720750" y="104456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II.</a:t>
            </a:r>
            <a:endParaRPr sz="4000" b="1" dirty="0">
              <a:latin typeface="+mj-lt"/>
            </a:endParaRPr>
          </a:p>
        </p:txBody>
      </p:sp>
    </p:spTree>
    <p:extLst>
      <p:ext uri="{BB962C8B-B14F-4D97-AF65-F5344CB8AC3E}">
        <p14:creationId xmlns:p14="http://schemas.microsoft.com/office/powerpoint/2010/main" val="373412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2"/>
          <a:stretch>
            <a:fillRect/>
          </a:stretch>
        </p:blipFill>
        <p:spPr>
          <a:xfrm>
            <a:off x="7315199" y="4061946"/>
            <a:ext cx="1922762" cy="1081554"/>
          </a:xfrm>
          <a:prstGeom prst="rect">
            <a:avLst/>
          </a:prstGeom>
        </p:spPr>
      </p:pic>
      <p:sp>
        <p:nvSpPr>
          <p:cNvPr id="2" name="TextBox 1">
            <a:extLst>
              <a:ext uri="{FF2B5EF4-FFF2-40B4-BE49-F238E27FC236}">
                <a16:creationId xmlns:a16="http://schemas.microsoft.com/office/drawing/2014/main" id="{D485AED5-C7CA-0660-AF48-7B24D2EE2EDE}"/>
              </a:ext>
            </a:extLst>
          </p:cNvPr>
          <p:cNvSpPr txBox="1"/>
          <p:nvPr/>
        </p:nvSpPr>
        <p:spPr>
          <a:xfrm>
            <a:off x="398358" y="143096"/>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3</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9702B01-4F40-F2E8-189E-9DEB567681B9}"/>
                  </a:ext>
                </a:extLst>
              </p:cNvPr>
              <p:cNvSpPr txBox="1"/>
              <p:nvPr/>
            </p:nvSpPr>
            <p:spPr>
              <a:xfrm>
                <a:off x="496147" y="293230"/>
                <a:ext cx="5206816" cy="3992375"/>
              </a:xfrm>
              <a:prstGeom prst="rect">
                <a:avLst/>
              </a:prstGeom>
              <a:noFill/>
            </p:spPr>
            <p:txBody>
              <a:bodyPr wrap="square">
                <a:spAutoFit/>
              </a:bodyPr>
              <a:lstStyle/>
              <a:p>
                <a:pPr>
                  <a:lnSpc>
                    <a:spcPct val="150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		Để </a:t>
                </a:r>
                <a:r>
                  <a:rPr lang="pt-BR" sz="1900" kern="100" dirty="0">
                    <a:highlight>
                      <a:srgbClr val="FFFF00"/>
                    </a:highlight>
                    <a:latin typeface="Arial" panose="020B0604020202020204" pitchFamily="34" charset="0"/>
                    <a:ea typeface="Times New Roman" panose="02020603050405020304" pitchFamily="18" charset="0"/>
                    <a:cs typeface="Times New Roman" panose="02020603050405020304" pitchFamily="18" charset="0"/>
                  </a:rPr>
                  <a:t>ước lượng chiều cao của cột cờ trong sân trường</a:t>
                </a:r>
                <a:r>
                  <a:rPr lang="pt-BR" sz="1900" kern="100" dirty="0">
                    <a:latin typeface="Arial" panose="020B0604020202020204" pitchFamily="34" charset="0"/>
                    <a:ea typeface="Times New Roman" panose="02020603050405020304" pitchFamily="18" charset="0"/>
                    <a:cs typeface="Times New Roman" panose="02020603050405020304" pitchFamily="18" charset="0"/>
                  </a:rPr>
                  <a:t>, bạn Huy dựng ở sân trường (theo phương thẳng đứng) </a:t>
                </a:r>
                <a:r>
                  <a:rPr lang="pt-BR" sz="1900" b="1" kern="1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một cọc có chiều cao </a:t>
                </a:r>
                <a14:m>
                  <m:oMath xmlns:m="http://schemas.openxmlformats.org/officeDocument/2006/math">
                    <m:r>
                      <a:rPr lang="pt-BR" sz="19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𝟐</m:t>
                    </m:r>
                    <m:r>
                      <a:rPr lang="pt-BR" sz="19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 </m:t>
                    </m:r>
                    <m:r>
                      <a:rPr lang="pt-BR" sz="1900" b="1" i="1" kern="100">
                        <a:solidFill>
                          <a:srgbClr val="0070C0"/>
                        </a:solidFill>
                        <a:latin typeface="Cambria Math" panose="02040503050406030204" pitchFamily="18" charset="0"/>
                        <a:ea typeface="Times New Roman" panose="02020603050405020304" pitchFamily="18" charset="0"/>
                        <a:cs typeface="Arial" panose="020B0604020202020204" pitchFamily="34" charset="0"/>
                      </a:rPr>
                      <m:t>𝒎</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r>
                  <a:rPr lang="pt-BR" sz="1900" b="1" kern="10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đặt xa chân cột cờ </a:t>
                </a:r>
                <a14:m>
                  <m:oMath xmlns:m="http://schemas.openxmlformats.org/officeDocument/2006/math">
                    <m:r>
                      <a:rPr lang="pt-BR" sz="19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𝟏𝟓</m:t>
                    </m:r>
                    <m:r>
                      <a:rPr lang="pt-BR" sz="19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 </m:t>
                    </m:r>
                    <m:r>
                      <a:rPr lang="pt-BR" sz="19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𝒎</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Sau khi bạn Huy lùi ra </a:t>
                </a:r>
                <a:r>
                  <a:rPr lang="pt-BR" sz="1900" b="1" kern="1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xa cách cọc </a:t>
                </a:r>
                <a14:m>
                  <m:oMath xmlns:m="http://schemas.openxmlformats.org/officeDocument/2006/math">
                    <m:r>
                      <a:rPr lang="pt-BR" sz="1900" b="1" i="1" kern="100">
                        <a:solidFill>
                          <a:srgbClr val="C00000"/>
                        </a:solidFill>
                        <a:latin typeface="Cambria Math" panose="02040503050406030204" pitchFamily="18" charset="0"/>
                        <a:ea typeface="Times New Roman" panose="02020603050405020304" pitchFamily="18" charset="0"/>
                        <a:cs typeface="Arial" panose="020B0604020202020204" pitchFamily="34" charset="0"/>
                      </a:rPr>
                      <m:t>𝟎</m:t>
                    </m:r>
                    <m:r>
                      <a:rPr lang="pt-BR" sz="1900" b="1" i="1" kern="100">
                        <a:solidFill>
                          <a:srgbClr val="C00000"/>
                        </a:solidFill>
                        <a:latin typeface="Cambria Math" panose="02040503050406030204" pitchFamily="18" charset="0"/>
                        <a:ea typeface="Times New Roman" panose="02020603050405020304" pitchFamily="18" charset="0"/>
                        <a:cs typeface="Arial" panose="020B0604020202020204" pitchFamily="34" charset="0"/>
                      </a:rPr>
                      <m:t>,</m:t>
                    </m:r>
                    <m:r>
                      <a:rPr lang="pt-BR" sz="1900" b="1" i="1" kern="100">
                        <a:solidFill>
                          <a:srgbClr val="C00000"/>
                        </a:solidFill>
                        <a:latin typeface="Cambria Math" panose="02040503050406030204" pitchFamily="18" charset="0"/>
                        <a:ea typeface="Times New Roman" panose="02020603050405020304" pitchFamily="18" charset="0"/>
                        <a:cs typeface="Arial" panose="020B0604020202020204" pitchFamily="34" charset="0"/>
                      </a:rPr>
                      <m:t>𝟖</m:t>
                    </m:r>
                    <m:r>
                      <a:rPr lang="pt-BR" sz="1900" b="1" i="1" kern="100">
                        <a:solidFill>
                          <a:srgbClr val="C00000"/>
                        </a:solidFill>
                        <a:latin typeface="Cambria Math" panose="02040503050406030204" pitchFamily="18" charset="0"/>
                        <a:ea typeface="Times New Roman" panose="02020603050405020304" pitchFamily="18" charset="0"/>
                        <a:cs typeface="Arial" panose="020B0604020202020204" pitchFamily="34" charset="0"/>
                      </a:rPr>
                      <m:t> </m:t>
                    </m:r>
                    <m:r>
                      <a:rPr lang="pt-BR" sz="1900" b="1" i="1" kern="100">
                        <a:solidFill>
                          <a:srgbClr val="C00000"/>
                        </a:solidFill>
                        <a:latin typeface="Cambria Math" panose="02040503050406030204" pitchFamily="18" charset="0"/>
                        <a:ea typeface="Times New Roman" panose="02020603050405020304" pitchFamily="18" charset="0"/>
                        <a:cs typeface="Arial" panose="020B0604020202020204" pitchFamily="34" charset="0"/>
                      </a:rPr>
                      <m:t>𝒎</m:t>
                    </m:r>
                  </m:oMath>
                </a14:m>
                <a:r>
                  <a:rPr lang="pt-BR" sz="1900" b="1" kern="10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thì nhìn thấy đầu cọc và đỉnh cột cờ cùng nằm trên một đường thẳng. Hỏi chiều cao của cột cờ là bao nhiêu mét? Biết rằng khoảng cách từ chân đến mắt bạn Huy là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1,6 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D9702B01-4F40-F2E8-189E-9DEB567681B9}"/>
                  </a:ext>
                </a:extLst>
              </p:cNvPr>
              <p:cNvSpPr txBox="1">
                <a:spLocks noRot="1" noChangeAspect="1" noMove="1" noResize="1" noEditPoints="1" noAdjustHandles="1" noChangeArrowheads="1" noChangeShapeType="1" noTextEdit="1"/>
              </p:cNvSpPr>
              <p:nvPr/>
            </p:nvSpPr>
            <p:spPr>
              <a:xfrm>
                <a:off x="496147" y="293230"/>
                <a:ext cx="5206816" cy="3992375"/>
              </a:xfrm>
              <a:prstGeom prst="rect">
                <a:avLst/>
              </a:prstGeom>
              <a:blipFill>
                <a:blip r:embed="rId3"/>
                <a:stretch>
                  <a:fillRect l="-1053" r="-2222" b="-137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3D555FE-C2F5-ED48-3237-12A734E77A1E}"/>
              </a:ext>
            </a:extLst>
          </p:cNvPr>
          <p:cNvPicPr>
            <a:picLocks noChangeAspect="1"/>
          </p:cNvPicPr>
          <p:nvPr/>
        </p:nvPicPr>
        <p:blipFill>
          <a:blip r:embed="rId4"/>
          <a:stretch>
            <a:fillRect/>
          </a:stretch>
        </p:blipFill>
        <p:spPr>
          <a:xfrm>
            <a:off x="5702963" y="1452901"/>
            <a:ext cx="2777921" cy="2223158"/>
          </a:xfrm>
          <a:prstGeom prst="rect">
            <a:avLst/>
          </a:prstGeom>
        </p:spPr>
      </p:pic>
    </p:spTree>
    <p:extLst>
      <p:ext uri="{BB962C8B-B14F-4D97-AF65-F5344CB8AC3E}">
        <p14:creationId xmlns:p14="http://schemas.microsoft.com/office/powerpoint/2010/main" val="2014047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57E7A2-E1E2-316A-60AF-AEEA31608CC4}"/>
              </a:ext>
            </a:extLst>
          </p:cNvPr>
          <p:cNvGrpSpPr/>
          <p:nvPr/>
        </p:nvGrpSpPr>
        <p:grpSpPr>
          <a:xfrm>
            <a:off x="3900960" y="306341"/>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4657F55-1A06-92D9-D505-F5B7BC5E39D0}"/>
                  </a:ext>
                </a:extLst>
              </p:cNvPr>
              <p:cNvSpPr txBox="1"/>
              <p:nvPr/>
            </p:nvSpPr>
            <p:spPr>
              <a:xfrm>
                <a:off x="344775" y="974754"/>
                <a:ext cx="5961185" cy="1792478"/>
              </a:xfrm>
              <a:prstGeom prst="rect">
                <a:avLst/>
              </a:prstGeom>
              <a:noFill/>
            </p:spPr>
            <p:txBody>
              <a:bodyPr wrap="square">
                <a:spAutoFit/>
              </a:bodyPr>
              <a:lstStyle/>
              <a:p>
                <a:pPr>
                  <a:lnSpc>
                    <a:spcPct val="150000"/>
                  </a:lnSpc>
                  <a:spcAft>
                    <a:spcPts val="800"/>
                  </a:spcAft>
                </a:pPr>
                <a:r>
                  <a:rPr lang="pt-BR" sz="1900" kern="100" dirty="0">
                    <a:latin typeface="+mj-lt"/>
                    <a:ea typeface="Times New Roman" panose="02020603050405020304" pitchFamily="18" charset="0"/>
                    <a:cs typeface="Times New Roman" panose="02020603050405020304" pitchFamily="18" charset="0"/>
                  </a:rPr>
                  <a:t>Giả sử các đoạn thẳng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𝐶𝐷</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mj-lt"/>
                    <a:ea typeface="Times New Roman" panose="02020603050405020304" pitchFamily="18" charset="0"/>
                    <a:cs typeface="Times New Roman" panose="02020603050405020304" pitchFamily="18" charset="0"/>
                  </a:rPr>
                  <a:t> lần lượt biểu thị cho vị trí của cột cờ, cọc và vị trị đứng của bạn Huy, trong đó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mj-lt"/>
                    <a:ea typeface="Times New Roman" panose="02020603050405020304" pitchFamily="18" charset="0"/>
                    <a:cs typeface="Times New Roman" panose="02020603050405020304" pitchFamily="18" charset="0"/>
                  </a:rPr>
                  <a:t> chỉ vị trí mắt của bạn ấy. Ta có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r>
                      <a:rPr lang="pt-BR" sz="1900" i="1" kern="100">
                        <a:latin typeface="Cambria Math" panose="02040503050406030204" pitchFamily="18" charset="0"/>
                        <a:ea typeface="Times New Roman" panose="02020603050405020304" pitchFamily="18" charset="0"/>
                        <a:cs typeface="Arial" panose="020B0604020202020204" pitchFamily="34" charset="0"/>
                      </a:rPr>
                      <m:t>=1,6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𝐴𝐸</m:t>
                    </m:r>
                    <m:r>
                      <a:rPr lang="pt-BR" sz="1900" i="1" kern="100">
                        <a:latin typeface="Cambria Math" panose="02040503050406030204" pitchFamily="18" charset="0"/>
                        <a:ea typeface="Times New Roman" panose="02020603050405020304" pitchFamily="18" charset="0"/>
                        <a:cs typeface="Arial" panose="020B0604020202020204" pitchFamily="34" charset="0"/>
                      </a:rPr>
                      <m:t>=0,8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𝐸𝐶</m:t>
                    </m:r>
                    <m:r>
                      <a:rPr lang="pt-BR" sz="1900" i="1" kern="100">
                        <a:latin typeface="Cambria Math" panose="02040503050406030204" pitchFamily="18" charset="0"/>
                        <a:ea typeface="Times New Roman" panose="02020603050405020304" pitchFamily="18" charset="0"/>
                        <a:cs typeface="Arial" panose="020B0604020202020204" pitchFamily="34" charset="0"/>
                      </a:rPr>
                      <m:t>=15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pt-BR" sz="1900" i="1" kern="100">
                        <a:latin typeface="Cambria Math" panose="02040503050406030204" pitchFamily="18" charset="0"/>
                        <a:ea typeface="Times New Roman" panose="02020603050405020304" pitchFamily="18" charset="0"/>
                        <a:cs typeface="Arial" panose="020B0604020202020204" pitchFamily="34" charset="0"/>
                      </a:rPr>
                      <m:t>=2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1900" kern="1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44657F55-1A06-92D9-D505-F5B7BC5E39D0}"/>
                  </a:ext>
                </a:extLst>
              </p:cNvPr>
              <p:cNvSpPr txBox="1">
                <a:spLocks noRot="1" noChangeAspect="1" noMove="1" noResize="1" noEditPoints="1" noAdjustHandles="1" noChangeArrowheads="1" noChangeShapeType="1" noTextEdit="1"/>
              </p:cNvSpPr>
              <p:nvPr/>
            </p:nvSpPr>
            <p:spPr>
              <a:xfrm>
                <a:off x="344775" y="974754"/>
                <a:ext cx="5961185" cy="1792478"/>
              </a:xfrm>
              <a:prstGeom prst="rect">
                <a:avLst/>
              </a:prstGeom>
              <a:blipFill>
                <a:blip r:embed="rId4"/>
                <a:stretch>
                  <a:fillRect l="-1024" r="-3071" b="-476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99A090D-6C7B-7E07-21C2-1AB996F6E00F}"/>
              </a:ext>
            </a:extLst>
          </p:cNvPr>
          <p:cNvPicPr>
            <a:picLocks noChangeAspect="1"/>
          </p:cNvPicPr>
          <p:nvPr/>
        </p:nvPicPr>
        <p:blipFill rotWithShape="1">
          <a:blip r:embed="rId5"/>
          <a:srcRect l="-945" t="-1353" r="-671" b="-832"/>
          <a:stretch/>
        </p:blipFill>
        <p:spPr bwMode="auto">
          <a:xfrm>
            <a:off x="6305960" y="1024664"/>
            <a:ext cx="2493265" cy="178217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9DA74A-E856-777B-4E6A-8A2D22BEE502}"/>
                  </a:ext>
                </a:extLst>
              </p:cNvPr>
              <p:cNvSpPr txBox="1"/>
              <p:nvPr/>
            </p:nvSpPr>
            <p:spPr>
              <a:xfrm>
                <a:off x="1020611" y="2925431"/>
                <a:ext cx="5760698" cy="2086533"/>
              </a:xfrm>
              <a:prstGeom prst="rect">
                <a:avLst/>
              </a:prstGeom>
              <a:noFill/>
            </p:spPr>
            <p:txBody>
              <a:bodyPr wrap="square">
                <a:spAutoFit/>
              </a:bodyPr>
              <a:lstStyle/>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𝐵𝐴𝐶</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19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1900" i="1" kern="100">
                            <a:latin typeface="Cambria Math" panose="02040503050406030204" pitchFamily="18" charset="0"/>
                            <a:ea typeface="Times New Roman" panose="02020603050405020304" pitchFamily="18" charset="0"/>
                            <a:cs typeface="Arial" panose="020B0604020202020204" pitchFamily="34" charset="0"/>
                          </a:rPr>
                          <m:t>𝐼𝐸𝐶</m:t>
                        </m:r>
                      </m:e>
                    </m:acc>
                    <m:r>
                      <a:rPr lang="pt-BR" sz="1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1900" i="1" kern="100">
                            <a:latin typeface="Cambria Math" panose="02040503050406030204" pitchFamily="18" charset="0"/>
                            <a:ea typeface="Times New Roman" panose="02020603050405020304" pitchFamily="18" charset="0"/>
                            <a:cs typeface="Arial" panose="020B0604020202020204" pitchFamily="34" charset="0"/>
                          </a:rPr>
                          <m:t>90</m:t>
                        </m:r>
                      </m:e>
                      <m:sup>
                        <m:r>
                          <a:rPr lang="pt-BR" sz="19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𝐸𝐶</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𝐴𝐶</m:t>
                        </m:r>
                      </m:den>
                    </m:f>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(hệ quả của định lí Thalès)</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1,6</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15</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15+0,8</m:t>
                        </m:r>
                      </m:den>
                    </m:f>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1,6.15</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15,8</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1900" i="1" kern="100">
                            <a:latin typeface="Cambria Math" panose="02040503050406030204" pitchFamily="18" charset="0"/>
                            <a:ea typeface="Times New Roman" panose="02020603050405020304" pitchFamily="18" charset="0"/>
                            <a:cs typeface="Arial" panose="020B0604020202020204" pitchFamily="34" charset="0"/>
                          </a:rPr>
                          <m:t>120</m:t>
                        </m:r>
                      </m:num>
                      <m:den>
                        <m:r>
                          <a:rPr lang="pt-BR" sz="1900" i="1" kern="100">
                            <a:latin typeface="Cambria Math" panose="02040503050406030204" pitchFamily="18" charset="0"/>
                            <a:ea typeface="Times New Roman" panose="02020603050405020304" pitchFamily="18" charset="0"/>
                            <a:cs typeface="Arial" panose="020B0604020202020204" pitchFamily="34" charset="0"/>
                          </a:rPr>
                          <m:t>79</m:t>
                        </m:r>
                      </m:den>
                    </m:f>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r>
                      <a:rPr lang="pt-BR" sz="19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9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1900" kern="100" dirty="0">
                    <a:latin typeface="Arial" panose="020B0604020202020204" pitchFamily="34" charset="0"/>
                    <a:ea typeface="Times New Roman" panose="02020603050405020304" pitchFamily="18" charset="0"/>
                    <a:cs typeface="Times New Roman" panose="02020603050405020304" pitchFamily="18" charset="0"/>
                  </a:rPr>
                  <a:t> </a:t>
                </a:r>
                <a:r>
                  <a:rPr lang="en-US" sz="19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𝐼𝐹</m:t>
                    </m:r>
                    <m:r>
                      <a:rPr lang="en-US"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𝐸𝐹</m:t>
                    </m:r>
                    <m:r>
                      <a:rPr lang="en-US" sz="1900" i="1" kern="100">
                        <a:latin typeface="Cambria Math" panose="02040503050406030204" pitchFamily="18" charset="0"/>
                        <a:ea typeface="Times New Roman" panose="02020603050405020304" pitchFamily="18" charset="0"/>
                        <a:cs typeface="Arial" panose="020B0604020202020204" pitchFamily="34" charset="0"/>
                      </a:rPr>
                      <m:t>−</m:t>
                    </m:r>
                    <m:r>
                      <a:rPr lang="pt-BR" sz="1900" i="1" kern="100">
                        <a:latin typeface="Cambria Math" panose="02040503050406030204" pitchFamily="18" charset="0"/>
                        <a:ea typeface="Times New Roman" panose="02020603050405020304" pitchFamily="18" charset="0"/>
                        <a:cs typeface="Arial" panose="020B0604020202020204" pitchFamily="34" charset="0"/>
                      </a:rPr>
                      <m:t>𝐸𝐼</m:t>
                    </m:r>
                    <m:r>
                      <a:rPr lang="en-US" sz="1900" i="1" kern="100">
                        <a:latin typeface="Cambria Math" panose="02040503050406030204" pitchFamily="18" charset="0"/>
                        <a:ea typeface="Times New Roman" panose="02020603050405020304" pitchFamily="18" charset="0"/>
                        <a:cs typeface="Arial" panose="020B0604020202020204" pitchFamily="34" charset="0"/>
                      </a:rPr>
                      <m:t>=2−</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1900" i="1" kern="100">
                            <a:latin typeface="Cambria Math" panose="02040503050406030204" pitchFamily="18" charset="0"/>
                            <a:ea typeface="Times New Roman" panose="02020603050405020304" pitchFamily="18" charset="0"/>
                            <a:cs typeface="Arial" panose="020B0604020202020204" pitchFamily="34" charset="0"/>
                          </a:rPr>
                          <m:t>120</m:t>
                        </m:r>
                      </m:num>
                      <m:den>
                        <m:r>
                          <a:rPr lang="en-US" sz="1900" i="1" kern="100">
                            <a:latin typeface="Cambria Math" panose="02040503050406030204" pitchFamily="18" charset="0"/>
                            <a:ea typeface="Times New Roman" panose="02020603050405020304" pitchFamily="18" charset="0"/>
                            <a:cs typeface="Arial" panose="020B0604020202020204" pitchFamily="34" charset="0"/>
                          </a:rPr>
                          <m:t>79</m:t>
                        </m:r>
                      </m:den>
                    </m:f>
                    <m:r>
                      <a:rPr lang="en-US" sz="1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19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1900" i="1" kern="100">
                            <a:latin typeface="Cambria Math" panose="02040503050406030204" pitchFamily="18" charset="0"/>
                            <a:ea typeface="Times New Roman" panose="02020603050405020304" pitchFamily="18" charset="0"/>
                            <a:cs typeface="Arial" panose="020B0604020202020204" pitchFamily="34" charset="0"/>
                          </a:rPr>
                          <m:t>38</m:t>
                        </m:r>
                      </m:num>
                      <m:den>
                        <m:r>
                          <a:rPr lang="en-US" sz="1900" i="1" kern="100">
                            <a:latin typeface="Cambria Math" panose="02040503050406030204" pitchFamily="18" charset="0"/>
                            <a:ea typeface="Times New Roman" panose="02020603050405020304" pitchFamily="18" charset="0"/>
                            <a:cs typeface="Arial" panose="020B0604020202020204" pitchFamily="34" charset="0"/>
                          </a:rPr>
                          <m:t>79</m:t>
                        </m:r>
                      </m:den>
                    </m:f>
                    <m:r>
                      <a:rPr lang="en-US" sz="1900" i="1" kern="100">
                        <a:latin typeface="Cambria Math" panose="02040503050406030204" pitchFamily="18" charset="0"/>
                        <a:ea typeface="Times New Roman" panose="02020603050405020304" pitchFamily="18" charset="0"/>
                        <a:cs typeface="Arial" panose="020B0604020202020204" pitchFamily="34" charset="0"/>
                      </a:rPr>
                      <m:t> (</m:t>
                    </m:r>
                    <m:r>
                      <a:rPr lang="en-US" sz="1900" i="1" kern="100">
                        <a:latin typeface="Cambria Math" panose="02040503050406030204" pitchFamily="18" charset="0"/>
                        <a:ea typeface="Times New Roman" panose="02020603050405020304" pitchFamily="18" charset="0"/>
                        <a:cs typeface="Arial" panose="020B0604020202020204" pitchFamily="34" charset="0"/>
                      </a:rPr>
                      <m:t>𝑚</m:t>
                    </m:r>
                    <m:r>
                      <a:rPr lang="en-US" sz="19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1020611" y="2925431"/>
                <a:ext cx="5760698" cy="2086533"/>
              </a:xfrm>
              <a:prstGeom prst="rect">
                <a:avLst/>
              </a:prstGeom>
              <a:blipFill>
                <a:blip r:embed="rId6"/>
                <a:stretch>
                  <a:fillRect l="-952" t="-2047" b="-877"/>
                </a:stretch>
              </a:blipFill>
            </p:spPr>
            <p:txBody>
              <a:bodyPr/>
              <a:lstStyle/>
              <a:p>
                <a:r>
                  <a:rPr lang="en-US">
                    <a:noFill/>
                  </a:rPr>
                  <a:t> </a:t>
                </a:r>
              </a:p>
            </p:txBody>
          </p:sp>
        </mc:Fallback>
      </mc:AlternateContent>
    </p:spTree>
    <p:extLst>
      <p:ext uri="{BB962C8B-B14F-4D97-AF65-F5344CB8AC3E}">
        <p14:creationId xmlns:p14="http://schemas.microsoft.com/office/powerpoint/2010/main" val="280081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C57E7A2-E1E2-316A-60AF-AEEA31608CC4}"/>
              </a:ext>
            </a:extLst>
          </p:cNvPr>
          <p:cNvGrpSpPr/>
          <p:nvPr/>
        </p:nvGrpSpPr>
        <p:grpSpPr>
          <a:xfrm>
            <a:off x="3900960" y="370543"/>
            <a:ext cx="1342079" cy="510214"/>
            <a:chOff x="8441668" y="4587774"/>
            <a:chExt cx="1263473" cy="823613"/>
          </a:xfrm>
        </p:grpSpPr>
        <p:pic>
          <p:nvPicPr>
            <p:cNvPr id="15" name="Picture 14">
              <a:extLst>
                <a:ext uri="{FF2B5EF4-FFF2-40B4-BE49-F238E27FC236}">
                  <a16:creationId xmlns:a16="http://schemas.microsoft.com/office/drawing/2014/main" id="{09DCDFC5-E5E9-3920-0931-3576C0D3ED76}"/>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3A7E8670-6BF3-0376-C59A-23F950AB75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5" name="Picture 24">
            <a:extLst>
              <a:ext uri="{FF2B5EF4-FFF2-40B4-BE49-F238E27FC236}">
                <a16:creationId xmlns:a16="http://schemas.microsoft.com/office/drawing/2014/main" id="{F01E5513-341D-3CB9-B61A-BAC695DF4538}"/>
              </a:ext>
            </a:extLst>
          </p:cNvPr>
          <p:cNvPicPr>
            <a:picLocks noChangeAspect="1"/>
          </p:cNvPicPr>
          <p:nvPr/>
        </p:nvPicPr>
        <p:blipFill>
          <a:blip r:embed="rId3"/>
          <a:stretch>
            <a:fillRect/>
          </a:stretch>
        </p:blipFill>
        <p:spPr>
          <a:xfrm>
            <a:off x="7312595" y="3860640"/>
            <a:ext cx="2280640" cy="128286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9DA74A-E856-777B-4E6A-8A2D22BEE502}"/>
                  </a:ext>
                </a:extLst>
              </p:cNvPr>
              <p:cNvSpPr txBox="1"/>
              <p:nvPr/>
            </p:nvSpPr>
            <p:spPr>
              <a:xfrm>
                <a:off x="1235045" y="1022228"/>
                <a:ext cx="6592100" cy="3865354"/>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Mặt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do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𝐸𝐼</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Thalès</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cũng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𝐵𝐼</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𝐴𝐸</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15,8</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0,8</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79</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000" i="1" kern="100">
                            <a:latin typeface="Cambria Math" panose="02040503050406030204" pitchFamily="18" charset="0"/>
                            <a:ea typeface="Times New Roman" panose="02020603050405020304" pitchFamily="18" charset="0"/>
                            <a:cs typeface="Arial" panose="020B0604020202020204" pitchFamily="34" charset="0"/>
                          </a:rPr>
                          <m:t>𝐴𝐸𝐹</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en-US" sz="2000" i="1" kern="100">
                            <a:latin typeface="Cambria Math" panose="02040503050406030204" pitchFamily="18" charset="0"/>
                            <a:ea typeface="Times New Roman" panose="02020603050405020304" pitchFamily="18" charset="0"/>
                            <a:cs typeface="Arial" panose="020B0604020202020204" pitchFamily="34" charset="0"/>
                          </a:rPr>
                          <m:t>𝐴𝐶𝐷</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90</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pt-BR" sz="2000" kern="100" dirty="0">
                    <a:latin typeface="Arial" panose="020B0604020202020204" pitchFamily="34" charset="0"/>
                    <a:ea typeface="Times New Roman" panose="02020603050405020304" pitchFamily="18" charset="0"/>
                    <a:cs typeface="Times New Roman" panose="02020603050405020304" pitchFamily="18" charset="0"/>
                  </a:rPr>
                  <a:t>nên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𝐸𝐹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𝐵𝐼</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(hệ quả của định lí Thalès). </a:t>
                </a: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𝐶𝐷</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
                      <a:rPr lang="pt-BR" sz="2000" i="1" kern="100">
                        <a:latin typeface="Cambria Math" panose="02040503050406030204" pitchFamily="18" charset="0"/>
                        <a:ea typeface="Times New Roman" panose="02020603050405020304" pitchFamily="18" charset="0"/>
                        <a:cs typeface="Arial" panose="020B0604020202020204" pitchFamily="34" charset="0"/>
                      </a:rPr>
                      <m:t>𝐼𝐹</m:t>
                    </m:r>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𝐵𝐼</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38</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79</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79</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r>
                      <a:rPr lang="pt-BR" sz="2000" i="1" kern="100">
                        <a:latin typeface="Cambria Math" panose="02040503050406030204" pitchFamily="18" charset="0"/>
                        <a:ea typeface="Times New Roman" panose="02020603050405020304" pitchFamily="18" charset="0"/>
                        <a:cs typeface="Arial" panose="020B0604020202020204" pitchFamily="34" charset="0"/>
                      </a:rPr>
                      <m:t>=9,5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r>
                      <a:rPr lang="pt-BR"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Vậy chiều cao của cột cờ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9,5 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A9DA74A-E856-777B-4E6A-8A2D22BEE502}"/>
                  </a:ext>
                </a:extLst>
              </p:cNvPr>
              <p:cNvSpPr txBox="1">
                <a:spLocks noRot="1" noChangeAspect="1" noMove="1" noResize="1" noEditPoints="1" noAdjustHandles="1" noChangeArrowheads="1" noChangeShapeType="1" noTextEdit="1"/>
              </p:cNvSpPr>
              <p:nvPr/>
            </p:nvSpPr>
            <p:spPr>
              <a:xfrm>
                <a:off x="1235045" y="1022228"/>
                <a:ext cx="6592100" cy="3865354"/>
              </a:xfrm>
              <a:prstGeom prst="rect">
                <a:avLst/>
              </a:prstGeom>
              <a:blipFill>
                <a:blip r:embed="rId4"/>
                <a:stretch>
                  <a:fillRect l="-1018" r="-2128" b="-1735"/>
                </a:stretch>
              </a:blipFill>
            </p:spPr>
            <p:txBody>
              <a:bodyPr/>
              <a:lstStyle/>
              <a:p>
                <a:r>
                  <a:rPr lang="en-US">
                    <a:noFill/>
                  </a:rPr>
                  <a:t> </a:t>
                </a:r>
              </a:p>
            </p:txBody>
          </p:sp>
        </mc:Fallback>
      </mc:AlternateContent>
    </p:spTree>
    <p:extLst>
      <p:ext uri="{BB962C8B-B14F-4D97-AF65-F5344CB8AC3E}">
        <p14:creationId xmlns:p14="http://schemas.microsoft.com/office/powerpoint/2010/main" val="149984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115821-B39D-3F76-E13E-EE214B6A4953}"/>
                  </a:ext>
                </a:extLst>
              </p:cNvPr>
              <p:cNvSpPr txBox="1"/>
              <p:nvPr/>
            </p:nvSpPr>
            <p:spPr>
              <a:xfrm>
                <a:off x="805584" y="368514"/>
                <a:ext cx="7478820"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Người</a:t>
                </a:r>
                <a:r>
                  <a:rPr lang="en-US" sz="2000" kern="1200" dirty="0">
                    <a:solidFill>
                      <a:prstClr val="black"/>
                    </a:solidFill>
                    <a:latin typeface="+mj-lt"/>
                    <a:ea typeface="+mn-ea"/>
                    <a:cs typeface="Arial" panose="020B0604020202020204" pitchFamily="34" charset="0"/>
                  </a:rPr>
                  <a:t> ta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bóng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một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cây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được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đo</a:t>
                </a:r>
                <a:r>
                  <a:rPr lang="en-US" sz="2000" kern="1200" dirty="0">
                    <a:solidFill>
                      <a:prstClr val="black"/>
                    </a:solidFill>
                    <a:latin typeface="+mj-lt"/>
                    <a:ea typeface="+mn-ea"/>
                    <a:cs typeface="Arial" panose="020B0604020202020204" pitchFamily="34" charset="0"/>
                  </a:rPr>
                  <a:t> ở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23. </a:t>
                </a:r>
                <a:r>
                  <a:rPr lang="en-US" sz="2000" kern="1200" dirty="0" err="1">
                    <a:solidFill>
                      <a:prstClr val="black"/>
                    </a:solidFill>
                    <a:latin typeface="+mj-lt"/>
                    <a:ea typeface="+mn-ea"/>
                    <a:cs typeface="Arial" panose="020B0604020202020204" pitchFamily="34" charset="0"/>
                  </a:rPr>
                  <a:t>Giả</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sử</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tia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nắng</a:t>
                </a:r>
                <a:r>
                  <a:rPr lang="en-US" sz="2000" kern="1200" dirty="0">
                    <a:solidFill>
                      <a:prstClr val="black"/>
                    </a:solidFill>
                    <a:latin typeface="+mj-lt"/>
                    <a:ea typeface="+mn-ea"/>
                    <a:cs typeface="Arial" panose="020B0604020202020204" pitchFamily="34" charset="0"/>
                  </a:rPr>
                  <a:t> song </a:t>
                </a:r>
                <a:r>
                  <a:rPr lang="en-US" sz="2000" kern="1200" dirty="0" err="1">
                    <a:solidFill>
                      <a:prstClr val="black"/>
                    </a:solidFill>
                    <a:latin typeface="+mj-lt"/>
                    <a:ea typeface="+mn-ea"/>
                    <a:cs typeface="Arial" panose="020B0604020202020204" pitchFamily="34" charset="0"/>
                  </a:rPr>
                  <a:t>song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hãy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độ</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cao</a:t>
                </a:r>
                <a:r>
                  <a:rPr lang="en-US" sz="2000" kern="1200" dirty="0">
                    <a:solidFill>
                      <a:prstClr val="black"/>
                    </a:solidFill>
                    <a:latin typeface="+mj-lt"/>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m:t>
                    </m:r>
                  </m:oMath>
                </a14:m>
                <a:endParaRPr lang="en-US" sz="20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42115821-B39D-3F76-E13E-EE214B6A4953}"/>
                  </a:ext>
                </a:extLst>
              </p:cNvPr>
              <p:cNvSpPr txBox="1">
                <a:spLocks noRot="1" noChangeAspect="1" noMove="1" noResize="1" noEditPoints="1" noAdjustHandles="1" noChangeArrowheads="1" noChangeShapeType="1" noTextEdit="1"/>
              </p:cNvSpPr>
              <p:nvPr/>
            </p:nvSpPr>
            <p:spPr>
              <a:xfrm>
                <a:off x="805584" y="368514"/>
                <a:ext cx="7478820" cy="1843518"/>
              </a:xfrm>
              <a:prstGeom prst="rect">
                <a:avLst/>
              </a:prstGeom>
              <a:blipFill>
                <a:blip r:embed="rId3"/>
                <a:stretch>
                  <a:fillRect l="-815" r="-896" b="-495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5BE77AF7-7A34-6B99-D7AC-C8531E58F2B4}"/>
              </a:ext>
            </a:extLst>
          </p:cNvPr>
          <p:cNvGrpSpPr/>
          <p:nvPr/>
        </p:nvGrpSpPr>
        <p:grpSpPr>
          <a:xfrm>
            <a:off x="805584" y="368808"/>
            <a:ext cx="2114343" cy="739140"/>
            <a:chOff x="1624734" y="1360680"/>
            <a:chExt cx="5309466" cy="1569778"/>
          </a:xfrm>
        </p:grpSpPr>
        <p:sp>
          <p:nvSpPr>
            <p:cNvPr id="7" name="Rectangle 6">
              <a:extLst>
                <a:ext uri="{FF2B5EF4-FFF2-40B4-BE49-F238E27FC236}">
                  <a16:creationId xmlns:a16="http://schemas.microsoft.com/office/drawing/2014/main" id="{BA8BBA08-C8B0-FFDE-ED79-AA4900B48BB4}"/>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id="{6DFBFD40-D3F6-E768-F59B-1C9F8C9DAD77}"/>
                </a:ext>
              </a:extLst>
            </p:cNvPr>
            <p:cNvSpPr/>
            <p:nvPr/>
          </p:nvSpPr>
          <p:spPr>
            <a:xfrm>
              <a:off x="1882801" y="1549559"/>
              <a:ext cx="4793328" cy="1192020"/>
            </a:xfrm>
            <a:prstGeom prst="rect">
              <a:avLst/>
            </a:prstGeom>
            <a:solidFill>
              <a:schemeClr val="bg2">
                <a:lumMod val="40000"/>
                <a:lumOff val="60000"/>
              </a:schemeClr>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2" name="Oval Callout 29">
            <a:extLst>
              <a:ext uri="{FF2B5EF4-FFF2-40B4-BE49-F238E27FC236}">
                <a16:creationId xmlns:a16="http://schemas.microsoft.com/office/drawing/2014/main" id="{62A63DE5-0745-5BFC-297D-FEBEC0661335}"/>
              </a:ext>
            </a:extLst>
          </p:cNvPr>
          <p:cNvSpPr/>
          <p:nvPr/>
        </p:nvSpPr>
        <p:spPr>
          <a:xfrm>
            <a:off x="7502592" y="1935897"/>
            <a:ext cx="972752" cy="425555"/>
          </a:xfrm>
          <a:prstGeom prst="wedgeEllipseCallout">
            <a:avLst>
              <a:gd name="adj1" fmla="val -21403"/>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222AC1-0F7B-325E-3272-09126F7A80CC}"/>
                  </a:ext>
                </a:extLst>
              </p:cNvPr>
              <p:cNvSpPr txBox="1"/>
              <p:nvPr/>
            </p:nvSpPr>
            <p:spPr>
              <a:xfrm>
                <a:off x="753476" y="2782048"/>
                <a:ext cx="4127363" cy="1654877"/>
              </a:xfrm>
              <a:prstGeom prst="rect">
                <a:avLst/>
              </a:prstGeom>
              <a:noFill/>
            </p:spPr>
            <p:txBody>
              <a:bodyPr wrap="square">
                <a:spAutoFit/>
              </a:bodyPr>
              <a:lstStyle/>
              <a:p>
                <a:pPr algn="just">
                  <a:lnSpc>
                    <a:spcPct val="150000"/>
                  </a:lnSpc>
                  <a:spcBef>
                    <a:spcPts val="600"/>
                  </a:spcBef>
                  <a:spcAft>
                    <a:spcPts val="600"/>
                  </a:spcAft>
                </a:pPr>
                <a:r>
                  <a:rPr lang="vi-VN" sz="2000" dirty="0">
                    <a:latin typeface="+mn-lt"/>
                    <a:ea typeface="Arial" panose="020B0604020202020204" pitchFamily="34" charset="0"/>
                    <a:cs typeface="Times New Roman" panose="02020603050405020304" pitchFamily="18" charset="0"/>
                  </a:rPr>
                  <a:t>Vì các tia nắng song </a:t>
                </a:r>
                <a:r>
                  <a:rPr lang="vi-VN" sz="2000" dirty="0" err="1">
                    <a:latin typeface="+mn-lt"/>
                    <a:ea typeface="Arial" panose="020B0604020202020204" pitchFamily="34" charset="0"/>
                    <a:cs typeface="Times New Roman" panose="02020603050405020304" pitchFamily="18" charset="0"/>
                  </a:rPr>
                  <a:t>song</a:t>
                </a:r>
                <a:r>
                  <a:rPr lang="vi-VN" sz="2000" dirty="0">
                    <a:latin typeface="+mn-lt"/>
                    <a:ea typeface="Arial" panose="020B0604020202020204" pitchFamily="34" charset="0"/>
                    <a:cs typeface="Times New Roman" panose="02020603050405020304" pitchFamily="18" charset="0"/>
                  </a:rPr>
                  <a:t> với nhau (giả thiết) nên ta có thỉ lệ: </a:t>
                </a:r>
                <a14:m>
                  <m:oMath xmlns:m="http://schemas.openxmlformats.org/officeDocument/2006/math">
                    <m:f>
                      <m:fPr>
                        <m:ctrlPr>
                          <a:rPr lang="en-US" sz="2000" i="1" dirty="0" smtClean="0">
                            <a:latin typeface="Cambria Math" panose="02040503050406030204" pitchFamily="18" charset="0"/>
                            <a:ea typeface="Arial" panose="020B0604020202020204" pitchFamily="34" charset="0"/>
                            <a:cs typeface="Times New Roman" panose="02020603050405020304" pitchFamily="18" charset="0"/>
                          </a:rPr>
                        </m:ctrlPr>
                      </m:fPr>
                      <m:num>
                        <m:r>
                          <a:rPr lang="vi-VN" sz="2000" i="1" dirty="0" smtClean="0">
                            <a:latin typeface="Cambria Math" panose="02040503050406030204" pitchFamily="18" charset="0"/>
                            <a:ea typeface="Arial" panose="020B0604020202020204" pitchFamily="34" charset="0"/>
                            <a:cs typeface="Times New Roman" panose="02020603050405020304" pitchFamily="18" charset="0"/>
                          </a:rPr>
                          <m:t>0,9</m:t>
                        </m:r>
                      </m:num>
                      <m:den>
                        <m:r>
                          <a:rPr lang="vi-VN" sz="2000" i="1" dirty="0" smtClean="0">
                            <a:latin typeface="Cambria Math" panose="02040503050406030204" pitchFamily="18" charset="0"/>
                            <a:ea typeface="Arial" panose="020B0604020202020204" pitchFamily="34" charset="0"/>
                            <a:cs typeface="Times New Roman" panose="02020603050405020304" pitchFamily="18" charset="0"/>
                          </a:rPr>
                          <m:t>𝑥</m:t>
                        </m:r>
                      </m:den>
                    </m:f>
                    <m:r>
                      <a:rPr lang="vi-VN" sz="2000" i="1" dirty="0"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2000" i="1" dirty="0" smtClean="0">
                            <a:latin typeface="Cambria Math" panose="02040503050406030204" pitchFamily="18" charset="0"/>
                            <a:ea typeface="Arial" panose="020B0604020202020204" pitchFamily="34" charset="0"/>
                            <a:cs typeface="Times New Roman" panose="02020603050405020304" pitchFamily="18" charset="0"/>
                          </a:rPr>
                        </m:ctrlPr>
                      </m:fPr>
                      <m:num>
                        <m:r>
                          <a:rPr lang="vi-VN" sz="2000" i="1" dirty="0" smtClean="0">
                            <a:latin typeface="Cambria Math" panose="02040503050406030204" pitchFamily="18" charset="0"/>
                            <a:ea typeface="Arial" panose="020B0604020202020204" pitchFamily="34" charset="0"/>
                            <a:cs typeface="Times New Roman" panose="02020603050405020304" pitchFamily="18" charset="0"/>
                          </a:rPr>
                          <m:t>1,5</m:t>
                        </m:r>
                      </m:num>
                      <m:den>
                        <m:r>
                          <a:rPr lang="vi-VN" sz="2000" i="1" dirty="0">
                            <a:latin typeface="Cambria Math" panose="02040503050406030204" pitchFamily="18" charset="0"/>
                            <a:ea typeface="Arial" panose="020B0604020202020204" pitchFamily="34" charset="0"/>
                            <a:cs typeface="Times New Roman" panose="02020603050405020304" pitchFamily="18" charset="0"/>
                          </a:rPr>
                          <m:t>2</m:t>
                        </m:r>
                      </m:den>
                    </m:f>
                    <m:r>
                      <a:rPr lang="en-US" sz="2000" b="0" i="1" dirty="0" smtClean="0">
                        <a:latin typeface="Cambria Math" panose="02040503050406030204" pitchFamily="18" charset="0"/>
                        <a:ea typeface="Times New Roman" panose="02020603050405020304" pitchFamily="18" charset="0"/>
                        <a:cs typeface="Times New Roman" panose="02020603050405020304" pitchFamily="18" charset="0"/>
                      </a:rPr>
                      <m:t>⇒</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 </m:t>
                    </m:r>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𝑥</m:t>
                    </m:r>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dirty="0">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dirty="0">
                            <a:latin typeface="Cambria Math" panose="02040503050406030204" pitchFamily="18" charset="0"/>
                            <a:ea typeface="Times New Roman" panose="02020603050405020304" pitchFamily="18" charset="0"/>
                            <a:cs typeface="Times New Roman" panose="02020603050405020304" pitchFamily="18" charset="0"/>
                          </a:rPr>
                          <m:t>0,9 . 2</m:t>
                        </m:r>
                      </m:num>
                      <m:den>
                        <m:r>
                          <a:rPr lang="vi-VN" sz="2000" i="1" dirty="0">
                            <a:latin typeface="Cambria Math" panose="02040503050406030204" pitchFamily="18" charset="0"/>
                            <a:ea typeface="Times New Roman" panose="02020603050405020304" pitchFamily="18" charset="0"/>
                            <a:cs typeface="Times New Roman" panose="02020603050405020304" pitchFamily="18" charset="0"/>
                          </a:rPr>
                          <m:t>1,5</m:t>
                        </m:r>
                      </m:den>
                    </m:f>
                    <m:r>
                      <a:rPr lang="vi-VN" sz="2000" i="1" dirty="0" smtClean="0">
                        <a:latin typeface="Cambria Math" panose="02040503050406030204" pitchFamily="18" charset="0"/>
                        <a:ea typeface="Times New Roman" panose="02020603050405020304" pitchFamily="18" charset="0"/>
                        <a:cs typeface="Times New Roman" panose="02020603050405020304" pitchFamily="18" charset="0"/>
                      </a:rPr>
                      <m:t>=1,2</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 (</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𝑚</m:t>
                    </m:r>
                    <m:r>
                      <a:rPr lang="vi-VN" sz="2000" i="1" dirty="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dirty="0">
                  <a:latin typeface="+mn-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7222AC1-0F7B-325E-3272-09126F7A80CC}"/>
                  </a:ext>
                </a:extLst>
              </p:cNvPr>
              <p:cNvSpPr txBox="1">
                <a:spLocks noRot="1" noChangeAspect="1" noMove="1" noResize="1" noEditPoints="1" noAdjustHandles="1" noChangeArrowheads="1" noChangeShapeType="1" noTextEdit="1"/>
              </p:cNvSpPr>
              <p:nvPr/>
            </p:nvSpPr>
            <p:spPr>
              <a:xfrm>
                <a:off x="753476" y="2782048"/>
                <a:ext cx="4127363" cy="1654877"/>
              </a:xfrm>
              <a:prstGeom prst="rect">
                <a:avLst/>
              </a:prstGeom>
              <a:blipFill>
                <a:blip r:embed="rId4"/>
                <a:stretch>
                  <a:fillRect l="-1625" r="-147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FD96F1B-D9C9-B29B-1B0C-7E45306FBBD7}"/>
              </a:ext>
            </a:extLst>
          </p:cNvPr>
          <p:cNvPicPr>
            <a:picLocks noChangeAspect="1"/>
          </p:cNvPicPr>
          <p:nvPr/>
        </p:nvPicPr>
        <p:blipFill>
          <a:blip r:embed="rId5"/>
          <a:stretch>
            <a:fillRect/>
          </a:stretch>
        </p:blipFill>
        <p:spPr>
          <a:xfrm>
            <a:off x="5255199" y="2782048"/>
            <a:ext cx="2733769" cy="1915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61" name="Rectangle 60"/>
          <p:cNvSpPr/>
          <p:nvPr/>
        </p:nvSpPr>
        <p:spPr>
          <a:xfrm>
            <a:off x="523496" y="3306339"/>
            <a:ext cx="7812863" cy="1420325"/>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000" dirty="0">
                <a:latin typeface="+mn-lt"/>
                <a:ea typeface="Arial" panose="020B0604020202020204" pitchFamily="34" charset="0"/>
                <a:cs typeface="Times New Roman" panose="02020603050405020304" pitchFamily="18" charset="0"/>
              </a:rPr>
              <a:t>Nếu một đường thẳng cắt hai cạnh của một tam giác và định ra trên hai cạnh này những đoạn thẳng tương ứng tỉ lệ thì đường thẳng đó s</a:t>
            </a:r>
            <a:r>
              <a:rPr lang="en-US" sz="2000" dirty="0">
                <a:latin typeface="+mn-lt"/>
                <a:ea typeface="Arial" panose="020B0604020202020204" pitchFamily="34" charset="0"/>
                <a:cs typeface="Times New Roman" panose="02020603050405020304" pitchFamily="18" charset="0"/>
              </a:rPr>
              <a:t>o</a:t>
            </a:r>
            <a:r>
              <a:rPr lang="vi-VN" sz="2000" dirty="0" err="1">
                <a:latin typeface="+mn-lt"/>
                <a:ea typeface="Arial" panose="020B0604020202020204" pitchFamily="34" charset="0"/>
                <a:cs typeface="Times New Roman" panose="02020603050405020304" pitchFamily="18" charset="0"/>
              </a:rPr>
              <a:t>ng</a:t>
            </a:r>
            <a:r>
              <a:rPr lang="vi-VN" sz="2000" dirty="0">
                <a:latin typeface="+mn-lt"/>
                <a:ea typeface="Arial" panose="020B0604020202020204" pitchFamily="34" charset="0"/>
                <a:cs typeface="Times New Roman" panose="02020603050405020304" pitchFamily="18" charset="0"/>
              </a:rPr>
              <a:t> </a:t>
            </a:r>
            <a:r>
              <a:rPr lang="en-US" sz="2000" dirty="0">
                <a:latin typeface="+mn-lt"/>
                <a:ea typeface="Arial" panose="020B0604020202020204" pitchFamily="34" charset="0"/>
                <a:cs typeface="Times New Roman" panose="02020603050405020304" pitchFamily="18" charset="0"/>
              </a:rPr>
              <a:t>s</a:t>
            </a:r>
            <a:r>
              <a:rPr lang="vi-VN" sz="2000" dirty="0">
                <a:latin typeface="+mn-lt"/>
                <a:ea typeface="Arial" panose="020B0604020202020204" pitchFamily="34" charset="0"/>
                <a:cs typeface="Times New Roman" panose="02020603050405020304" pitchFamily="18" charset="0"/>
              </a:rPr>
              <a:t>ong với cạnh còn lại của tam giác.</a:t>
            </a:r>
          </a:p>
        </p:txBody>
      </p:sp>
      <mc:AlternateContent xmlns:mc="http://schemas.openxmlformats.org/markup-compatibility/2006">
        <mc:Choice xmlns:a14="http://schemas.microsoft.com/office/drawing/2010/main" Requires="a14">
          <p:sp>
            <p:nvSpPr>
              <p:cNvPr id="13" name="Rectangle 12"/>
              <p:cNvSpPr/>
              <p:nvPr/>
            </p:nvSpPr>
            <p:spPr>
              <a:xfrm>
                <a:off x="666360" y="1171844"/>
                <a:ext cx="4988852" cy="1903085"/>
              </a:xfrm>
              <a:prstGeom prst="rect">
                <a:avLst/>
              </a:prstGeom>
            </p:spPr>
            <p:txBody>
              <a:bodyPr wrap="square">
                <a:spAutoFit/>
              </a:bodyPr>
              <a:lstStyle/>
              <a:p>
                <a:pPr algn="just">
                  <a:lnSpc>
                    <a:spcPct val="150000"/>
                  </a:lnSpc>
                  <a:spcBef>
                    <a:spcPts val="600"/>
                  </a:spcBef>
                  <a:spcAft>
                    <a:spcPts val="600"/>
                  </a:spcAft>
                </a:pPr>
                <a:r>
                  <a:rPr kumimoji="0" lang="en-US" sz="2000" b="1" i="1" u="sng" strike="noStrike" kern="0" cap="none" spc="0" normalizeH="0" baseline="0" noProof="0" dirty="0">
                    <a:ln>
                      <a:noFill/>
                    </a:ln>
                    <a:solidFill>
                      <a:srgbClr val="FF0000"/>
                    </a:solidFill>
                    <a:effectLst/>
                    <a:uLnTx/>
                    <a:uFillTx/>
                    <a:latin typeface="+mn-lt"/>
                    <a:ea typeface="Dotum" panose="020B0600000101010101" pitchFamily="34" charset="-127"/>
                    <a:cs typeface="Times New Roman" panose="02020603050405020304" pitchFamily="18" charset="0"/>
                    <a:sym typeface="Arial"/>
                  </a:rPr>
                  <a:t>Nhận</a:t>
                </a:r>
                <a:r>
                  <a:rPr kumimoji="0" lang="en-US" sz="2000" b="1" i="1" u="sng" strike="noStrike" kern="0" cap="none" spc="0" normalizeH="0" noProof="0" dirty="0">
                    <a:ln>
                      <a:noFill/>
                    </a:ln>
                    <a:solidFill>
                      <a:srgbClr val="FF0000"/>
                    </a:solidFill>
                    <a:effectLst/>
                    <a:uLnTx/>
                    <a:uFillTx/>
                    <a:latin typeface="+mn-lt"/>
                    <a:ea typeface="Dotum" panose="020B0600000101010101" pitchFamily="34" charset="-127"/>
                    <a:cs typeface="Times New Roman" panose="02020603050405020304" pitchFamily="18" charset="0"/>
                    <a:sym typeface="Arial"/>
                  </a:rPr>
                  <a:t> xét</a:t>
                </a:r>
                <a:r>
                  <a:rPr kumimoji="0" lang="en-US" sz="2000" b="1" i="1" u="sng" strike="noStrike" kern="0" cap="none" spc="0" normalizeH="0" baseline="0" noProof="0" dirty="0">
                    <a:ln>
                      <a:noFill/>
                    </a:ln>
                    <a:solidFill>
                      <a:srgbClr val="FF0000"/>
                    </a:solidFill>
                    <a:effectLst/>
                    <a:uLnTx/>
                    <a:uFillTx/>
                    <a:latin typeface="+mn-lt"/>
                    <a:ea typeface="Dotum" panose="020B0600000101010101" pitchFamily="34" charset="-127"/>
                    <a:cs typeface="Times New Roman" panose="02020603050405020304" pitchFamily="18" charset="0"/>
                    <a:sym typeface="Arial"/>
                  </a:rPr>
                  <a:t>:</a:t>
                </a:r>
                <a:r>
                  <a:rPr kumimoji="0" lang="en-US" sz="2000" b="0" i="1" u="none" strike="noStrike" kern="0" cap="none" spc="0" normalizeH="0" baseline="0" noProof="0" dirty="0">
                    <a:ln>
                      <a:noFill/>
                    </a:ln>
                    <a:solidFill>
                      <a:srgbClr val="FF0000"/>
                    </a:solidFill>
                    <a:effectLst/>
                    <a:uLnTx/>
                    <a:uFillTx/>
                    <a:latin typeface="+mn-lt"/>
                    <a:ea typeface="Dotum" panose="020B0600000101010101" pitchFamily="34" charset="-127"/>
                    <a:cs typeface="Times New Roman" panose="02020603050405020304" pitchFamily="18" charset="0"/>
                    <a:sym typeface="Arial"/>
                  </a:rPr>
                  <a:t> </a:t>
                </a:r>
                <a:r>
                  <a:rPr lang="vi-VN" sz="2000" dirty="0">
                    <a:latin typeface="+mn-lt"/>
                    <a:ea typeface="Arial" panose="020B0604020202020204" pitchFamily="34" charset="0"/>
                    <a:cs typeface="Times New Roman" panose="02020603050405020304" pitchFamily="18" charset="0"/>
                  </a:rPr>
                  <a:t>Trong Hình 8, nếu </a:t>
                </a:r>
                <a:r>
                  <a:rPr lang="vi-VN" sz="2000" dirty="0">
                    <a:highlight>
                      <a:srgbClr val="FFFF00"/>
                    </a:highlight>
                    <a:latin typeface="+mn-lt"/>
                    <a:ea typeface="Arial" panose="020B0604020202020204" pitchFamily="34" charset="0"/>
                    <a:cs typeface="Times New Roman" panose="02020603050405020304" pitchFamily="18" charset="0"/>
                  </a:rPr>
                  <a:t>có một trong hai tỉ lệ thức</a:t>
                </a:r>
                <a:r>
                  <a:rPr lang="vi-VN" sz="2000" dirty="0">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24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2400" i="1">
                            <a:effectLst/>
                            <a:latin typeface="Cambria Math" panose="02040503050406030204" pitchFamily="18" charset="0"/>
                            <a:ea typeface="Arial" panose="020B0604020202020204" pitchFamily="34" charset="0"/>
                            <a:cs typeface="Times New Roman" panose="02020603050405020304" pitchFamily="18" charset="0"/>
                          </a:rPr>
                          <m:t>𝐴𝑀</m:t>
                        </m:r>
                      </m:num>
                      <m:den>
                        <m:r>
                          <a:rPr lang="vi-VN" sz="24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vi-VN" sz="24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2400" i="1">
                            <a:effectLst/>
                            <a:latin typeface="Cambria Math" panose="02040503050406030204" pitchFamily="18" charset="0"/>
                            <a:ea typeface="Arial" panose="020B0604020202020204" pitchFamily="34" charset="0"/>
                            <a:cs typeface="Times New Roman" panose="02020603050405020304" pitchFamily="18" charset="0"/>
                          </a:rPr>
                          <m:t>𝐴𝑁</m:t>
                        </m:r>
                      </m:num>
                      <m:den>
                        <m:r>
                          <a:rPr lang="vi-VN" sz="2400" i="1">
                            <a:effectLst/>
                            <a:latin typeface="Cambria Math" panose="02040503050406030204" pitchFamily="18" charset="0"/>
                            <a:ea typeface="Arial" panose="020B0604020202020204" pitchFamily="34" charset="0"/>
                            <a:cs typeface="Times New Roman" panose="02020603050405020304" pitchFamily="18" charset="0"/>
                          </a:rPr>
                          <m:t>𝐴𝐶</m:t>
                        </m:r>
                      </m:den>
                    </m:f>
                  </m:oMath>
                </a14:m>
                <a:r>
                  <a:rPr lang="vi-VN" sz="2400" dirty="0">
                    <a:effectLst/>
                    <a:latin typeface="+mn-lt"/>
                    <a:ea typeface="Dotum" panose="020B0600000101010101" pitchFamily="34" charset="-127"/>
                    <a:cs typeface="Times New Roman" panose="02020603050405020304" pitchFamily="18" charset="0"/>
                  </a:rPr>
                  <a:t> ; </a:t>
                </a:r>
                <a14:m>
                  <m:oMath xmlns:m="http://schemas.openxmlformats.org/officeDocument/2006/math">
                    <m:f>
                      <m:f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2400" i="1">
                            <a:effectLst/>
                            <a:latin typeface="Cambria Math" panose="02040503050406030204" pitchFamily="18" charset="0"/>
                            <a:ea typeface="Dotum" panose="020B0600000101010101" pitchFamily="34" charset="-127"/>
                            <a:cs typeface="Times New Roman" panose="02020603050405020304" pitchFamily="18" charset="0"/>
                          </a:rPr>
                          <m:t>𝑀𝐵</m:t>
                        </m:r>
                      </m:num>
                      <m:den>
                        <m:r>
                          <a:rPr lang="vi-VN" sz="24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vi-VN" sz="24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4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2400" i="1">
                            <a:effectLst/>
                            <a:latin typeface="Cambria Math" panose="02040503050406030204" pitchFamily="18" charset="0"/>
                            <a:ea typeface="Dotum" panose="020B0600000101010101" pitchFamily="34" charset="-127"/>
                            <a:cs typeface="Times New Roman" panose="02020603050405020304" pitchFamily="18" charset="0"/>
                          </a:rPr>
                          <m:t>𝑁𝐶</m:t>
                        </m:r>
                      </m:num>
                      <m:den>
                        <m:r>
                          <a:rPr lang="vi-VN" sz="2400" i="1">
                            <a:effectLst/>
                            <a:latin typeface="Cambria Math" panose="02040503050406030204" pitchFamily="18" charset="0"/>
                            <a:ea typeface="Dotum" panose="020B0600000101010101" pitchFamily="34" charset="-127"/>
                            <a:cs typeface="Times New Roman" panose="02020603050405020304" pitchFamily="18" charset="0"/>
                          </a:rPr>
                          <m:t>𝐴𝐶</m:t>
                        </m:r>
                      </m:den>
                    </m:f>
                  </m:oMath>
                </a14:m>
                <a:r>
                  <a:rPr lang="vi-VN" sz="2400" dirty="0">
                    <a:effectLst/>
                    <a:latin typeface="+mn-lt"/>
                    <a:ea typeface="Dotum" panose="020B0600000101010101" pitchFamily="34" charset="-127"/>
                    <a:cs typeface="Times New Roman" panose="02020603050405020304" pitchFamily="18" charset="0"/>
                  </a:rPr>
                  <a:t> </a:t>
                </a:r>
                <a:endParaRPr lang="en-US" sz="2400" dirty="0">
                  <a:effectLst/>
                  <a:latin typeface="+mn-l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vi-VN" sz="2000" dirty="0">
                    <a:effectLst/>
                    <a:latin typeface="+mn-lt"/>
                    <a:ea typeface="Dotum" panose="020B0600000101010101" pitchFamily="34" charset="-127"/>
                    <a:cs typeface="Times New Roman" panose="02020603050405020304" pitchFamily="18" charset="0"/>
                  </a:rPr>
                  <a:t>thì ta có </a:t>
                </a:r>
                <a14:m>
                  <m:oMath xmlns:m="http://schemas.openxmlformats.org/officeDocument/2006/math">
                    <m:r>
                      <a:rPr lang="vi-VN" sz="2000" b="1" i="1" smtClean="0">
                        <a:solidFill>
                          <a:srgbClr val="00B050"/>
                        </a:solidFill>
                        <a:effectLst/>
                        <a:latin typeface="Cambria Math" panose="02040503050406030204" pitchFamily="18" charset="0"/>
                        <a:ea typeface="Dotum" panose="020B0600000101010101" pitchFamily="34" charset="-127"/>
                        <a:cs typeface="Times New Roman" panose="02020603050405020304" pitchFamily="18" charset="0"/>
                      </a:rPr>
                      <m:t>𝑴𝑵</m:t>
                    </m:r>
                    <m:r>
                      <a:rPr lang="vi-VN" sz="2000" b="1" i="1" smtClean="0">
                        <a:solidFill>
                          <a:srgbClr val="00B050"/>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000" b="1" i="1" smtClean="0">
                        <a:solidFill>
                          <a:srgbClr val="00B050"/>
                        </a:solidFill>
                        <a:effectLst/>
                        <a:latin typeface="Cambria Math" panose="02040503050406030204" pitchFamily="18" charset="0"/>
                        <a:ea typeface="Dotum" panose="020B0600000101010101" pitchFamily="34" charset="-127"/>
                        <a:cs typeface="Times New Roman" panose="02020603050405020304" pitchFamily="18" charset="0"/>
                      </a:rPr>
                      <m:t>𝑩𝑪</m:t>
                    </m:r>
                  </m:oMath>
                </a14:m>
                <a:r>
                  <a:rPr lang="en-US" sz="2000" b="1" dirty="0">
                    <a:solidFill>
                      <a:srgbClr val="00B050"/>
                    </a:solidFill>
                    <a:effectLst/>
                    <a:latin typeface="+mn-lt"/>
                    <a:ea typeface="Arial" panose="020B0604020202020204" pitchFamily="34" charset="0"/>
                    <a:cs typeface="Times New Roman" panose="02020603050405020304" pitchFamily="18" charset="0"/>
                  </a:rPr>
                  <a:t> (</a:t>
                </a:r>
                <a:r>
                  <a:rPr lang="en-US" sz="2000" b="1" dirty="0" err="1">
                    <a:solidFill>
                      <a:srgbClr val="00B050"/>
                    </a:solidFill>
                    <a:effectLst/>
                    <a:latin typeface="+mn-lt"/>
                    <a:ea typeface="Arial" panose="020B0604020202020204" pitchFamily="34" charset="0"/>
                    <a:cs typeface="Times New Roman" panose="02020603050405020304" pitchFamily="18" charset="0"/>
                  </a:rPr>
                  <a:t>Định</a:t>
                </a:r>
                <a:r>
                  <a:rPr lang="en-US" sz="2000" b="1" dirty="0">
                    <a:solidFill>
                      <a:srgbClr val="00B050"/>
                    </a:solidFill>
                    <a:effectLst/>
                    <a:latin typeface="+mn-lt"/>
                    <a:ea typeface="Arial" panose="020B0604020202020204" pitchFamily="34" charset="0"/>
                    <a:cs typeface="Times New Roman" panose="02020603050405020304" pitchFamily="18" charset="0"/>
                  </a:rPr>
                  <a:t> </a:t>
                </a:r>
                <a:r>
                  <a:rPr lang="en-US" sz="2000" b="1" dirty="0" err="1">
                    <a:solidFill>
                      <a:srgbClr val="00B050"/>
                    </a:solidFill>
                    <a:effectLst/>
                    <a:latin typeface="+mn-lt"/>
                    <a:ea typeface="Arial" panose="020B0604020202020204" pitchFamily="34" charset="0"/>
                    <a:cs typeface="Times New Roman" panose="02020603050405020304" pitchFamily="18" charset="0"/>
                  </a:rPr>
                  <a:t>lý</a:t>
                </a:r>
                <a:r>
                  <a:rPr lang="en-US" sz="2000" b="1" dirty="0">
                    <a:solidFill>
                      <a:srgbClr val="00B050"/>
                    </a:solidFill>
                    <a:effectLst/>
                    <a:latin typeface="+mn-lt"/>
                    <a:ea typeface="Arial" panose="020B0604020202020204" pitchFamily="34" charset="0"/>
                    <a:cs typeface="Times New Roman" panose="02020603050405020304" pitchFamily="18" charset="0"/>
                  </a:rPr>
                  <a:t> </a:t>
                </a:r>
                <a:r>
                  <a:rPr lang="en-US" sz="2000" b="1" dirty="0" err="1">
                    <a:solidFill>
                      <a:srgbClr val="00B050"/>
                    </a:solidFill>
                    <a:effectLst/>
                    <a:latin typeface="+mn-lt"/>
                    <a:ea typeface="Arial" panose="020B0604020202020204" pitchFamily="34" charset="0"/>
                    <a:cs typeface="Times New Roman" panose="02020603050405020304" pitchFamily="18" charset="0"/>
                  </a:rPr>
                  <a:t>Talet</a:t>
                </a:r>
                <a:r>
                  <a:rPr lang="en-US" sz="2000" b="1" dirty="0">
                    <a:solidFill>
                      <a:srgbClr val="00B050"/>
                    </a:solidFill>
                    <a:effectLst/>
                    <a:latin typeface="+mn-lt"/>
                    <a:ea typeface="Arial" panose="020B0604020202020204" pitchFamily="34" charset="0"/>
                    <a:cs typeface="Times New Roman" panose="02020603050405020304" pitchFamily="18" charset="0"/>
                  </a:rPr>
                  <a:t> </a:t>
                </a:r>
                <a:r>
                  <a:rPr lang="en-US" sz="2000" b="1" dirty="0" err="1">
                    <a:solidFill>
                      <a:srgbClr val="00B050"/>
                    </a:solidFill>
                    <a:effectLst/>
                    <a:latin typeface="+mn-lt"/>
                    <a:ea typeface="Arial" panose="020B0604020202020204" pitchFamily="34" charset="0"/>
                    <a:cs typeface="Times New Roman" panose="02020603050405020304" pitchFamily="18" charset="0"/>
                  </a:rPr>
                  <a:t>đảo</a:t>
                </a:r>
                <a:r>
                  <a:rPr lang="en-US" sz="2000" b="1" dirty="0">
                    <a:solidFill>
                      <a:srgbClr val="00B050"/>
                    </a:solidFill>
                    <a:effectLst/>
                    <a:latin typeface="+mn-lt"/>
                    <a:ea typeface="Arial" panose="020B0604020202020204" pitchFamily="34" charset="0"/>
                    <a:cs typeface="Times New Roman" panose="02020603050405020304" pitchFamily="18" charset="0"/>
                  </a:rPr>
                  <a:t>)</a:t>
                </a:r>
              </a:p>
            </p:txBody>
          </p:sp>
        </mc:Choice>
        <mc:Fallback>
          <p:sp>
            <p:nvSpPr>
              <p:cNvPr id="13" name="Rectangle 12"/>
              <p:cNvSpPr>
                <a:spLocks noRot="1" noChangeAspect="1" noMove="1" noResize="1" noEditPoints="1" noAdjustHandles="1" noChangeArrowheads="1" noChangeShapeType="1" noTextEdit="1"/>
              </p:cNvSpPr>
              <p:nvPr/>
            </p:nvSpPr>
            <p:spPr>
              <a:xfrm>
                <a:off x="666360" y="1171844"/>
                <a:ext cx="4988852" cy="1903085"/>
              </a:xfrm>
              <a:prstGeom prst="rect">
                <a:avLst/>
              </a:prstGeom>
              <a:blipFill>
                <a:blip r:embed="rId3"/>
                <a:stretch>
                  <a:fillRect l="-1221" r="-2564" b="-512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5BE8AD2-CBA8-60A9-56D6-AA09715B176F}"/>
              </a:ext>
            </a:extLst>
          </p:cNvPr>
          <p:cNvSpPr txBox="1"/>
          <p:nvPr/>
        </p:nvSpPr>
        <p:spPr>
          <a:xfrm>
            <a:off x="666360" y="433526"/>
            <a:ext cx="3017817" cy="577081"/>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lnSpc>
                <a:spcPct val="150000"/>
              </a:lnSpc>
              <a:buClrTx/>
              <a:buFontTx/>
              <a:buNone/>
              <a:defRPr/>
            </a:pPr>
            <a:r>
              <a:rPr lang="en-US" sz="2100" b="1" kern="1200">
                <a:solidFill>
                  <a:srgbClr val="FFFF00"/>
                </a:solidFill>
                <a:cs typeface="Arial" panose="020B0604020202020204" pitchFamily="34" charset="0"/>
              </a:rPr>
              <a:t>2. Định lí Thalès đảo</a:t>
            </a:r>
            <a:endParaRPr lang="en-US" sz="2100" b="1" kern="1200" dirty="0">
              <a:solidFill>
                <a:srgbClr val="FFFF00"/>
              </a:solidFill>
              <a:cs typeface="Arial" panose="020B0604020202020204" pitchFamily="34" charset="0"/>
            </a:endParaRPr>
          </a:p>
        </p:txBody>
      </p:sp>
      <p:pic>
        <p:nvPicPr>
          <p:cNvPr id="4" name="Picture 3">
            <a:extLst>
              <a:ext uri="{FF2B5EF4-FFF2-40B4-BE49-F238E27FC236}">
                <a16:creationId xmlns:a16="http://schemas.microsoft.com/office/drawing/2014/main" id="{F9F7E86F-B6FA-6554-D01B-FDADD4C633A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712572" y="416836"/>
            <a:ext cx="2971002" cy="2456107"/>
          </a:xfrm>
          <a:prstGeom prst="rect">
            <a:avLst/>
          </a:prstGeom>
        </p:spPr>
      </p:pic>
    </p:spTree>
    <p:extLst>
      <p:ext uri="{BB962C8B-B14F-4D97-AF65-F5344CB8AC3E}">
        <p14:creationId xmlns:p14="http://schemas.microsoft.com/office/powerpoint/2010/main" val="123843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LUYỆN TẬP</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89081" y="3626207"/>
            <a:ext cx="610458" cy="344909"/>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1129" y="3744297"/>
            <a:ext cx="582315" cy="359216"/>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7384" y="3815405"/>
            <a:ext cx="520947" cy="470806"/>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193838" y="4425581"/>
            <a:ext cx="677007" cy="566224"/>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01" y="3901283"/>
            <a:ext cx="616303" cy="60937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61053" y="3701962"/>
            <a:ext cx="443887" cy="443887"/>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515981" y="4240105"/>
            <a:ext cx="517184" cy="49585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25981" y="3343050"/>
            <a:ext cx="2021682" cy="1248389"/>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572000" y="3050075"/>
            <a:ext cx="2314221" cy="1643097"/>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9780" y="3072063"/>
            <a:ext cx="1759527" cy="1467006"/>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6721019" y="4533009"/>
            <a:ext cx="773292" cy="48814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721526" y="3790852"/>
            <a:ext cx="512801" cy="492288"/>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37125" y="4468811"/>
            <a:ext cx="575567" cy="533118"/>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47360" y="3767312"/>
            <a:ext cx="582315" cy="539369"/>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3162905" y="4495016"/>
            <a:ext cx="566475" cy="564125"/>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3904890" y="3808046"/>
            <a:ext cx="566475" cy="526822"/>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5536299" y="4493995"/>
            <a:ext cx="601335" cy="610492"/>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7855098" y="4678739"/>
            <a:ext cx="455883" cy="302212"/>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575330" y="4236052"/>
            <a:ext cx="345840" cy="503955"/>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1060962" y="4713423"/>
            <a:ext cx="489743" cy="368532"/>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2723908" y="3779905"/>
            <a:ext cx="517184" cy="451243"/>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274992" y="4591439"/>
            <a:ext cx="507040" cy="234507"/>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467390" y="1696508"/>
            <a:ext cx="4907558"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buClrTx/>
            </a:pPr>
            <a:r>
              <a:rPr lang="en-US" sz="54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3241092" y="-440675"/>
            <a:ext cx="365523" cy="365523"/>
          </a:xfrm>
          <a:prstGeom prst="rect">
            <a:avLst/>
          </a:prstGeom>
        </p:spPr>
      </p:pic>
    </p:spTree>
    <p:extLst>
      <p:ext uri="{BB962C8B-B14F-4D97-AF65-F5344CB8AC3E}">
        <p14:creationId xmlns:p14="http://schemas.microsoft.com/office/powerpoint/2010/main" val="144720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7710" y="107193"/>
            <a:ext cx="1332167" cy="13716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1092" y="-440675"/>
            <a:ext cx="365523" cy="365523"/>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9429759" y="124819"/>
            <a:ext cx="4813995" cy="1455054"/>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3206629" y="404547"/>
            <a:ext cx="3138618" cy="1015276"/>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rId11" action="ppaction://hlinksldjump"/>
            <a:extLst>
              <a:ext uri="{FF2B5EF4-FFF2-40B4-BE49-F238E27FC236}">
                <a16:creationId xmlns:a16="http://schemas.microsoft.com/office/drawing/2014/main" id="{1B62F2F8-2EA4-CFB6-A4C1-E8535C359EA8}"/>
              </a:ext>
            </a:extLst>
          </p:cNvPr>
          <p:cNvSpPr/>
          <p:nvPr/>
        </p:nvSpPr>
        <p:spPr>
          <a:xfrm>
            <a:off x="8396951" y="34251"/>
            <a:ext cx="685800" cy="6858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a:hlinkClick r:id="rId12" action="ppaction://hlinksldjump"/>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298507" y="2338812"/>
            <a:ext cx="1817160" cy="1749138"/>
          </a:xfrm>
          <a:prstGeom prst="rect">
            <a:avLst/>
          </a:prstGeom>
        </p:spPr>
      </p:pic>
      <p:pic>
        <p:nvPicPr>
          <p:cNvPr id="4" name="Picture 3">
            <a:hlinkClick r:id="rId14" action="ppaction://hlinksldjump"/>
            <a:extLst>
              <a:ext uri="{FF2B5EF4-FFF2-40B4-BE49-F238E27FC236}">
                <a16:creationId xmlns:a16="http://schemas.microsoft.com/office/drawing/2014/main" id="{40F0BEF4-F213-9476-C78F-9D42303875B3}"/>
              </a:ext>
            </a:extLst>
          </p:cNvPr>
          <p:cNvPicPr>
            <a:picLocks noChangeAspect="1"/>
          </p:cNvPicPr>
          <p:nvPr/>
        </p:nvPicPr>
        <p:blipFill>
          <a:blip r:embed="rId15"/>
          <a:stretch>
            <a:fillRect/>
          </a:stretch>
        </p:blipFill>
        <p:spPr>
          <a:xfrm>
            <a:off x="1986202" y="3358789"/>
            <a:ext cx="1723632" cy="1656695"/>
          </a:xfrm>
          <a:prstGeom prst="rect">
            <a:avLst/>
          </a:prstGeom>
        </p:spPr>
      </p:pic>
      <p:pic>
        <p:nvPicPr>
          <p:cNvPr id="6" name="Picture 5">
            <a:hlinkClick r:id="rId16" action="ppaction://hlinksldjump"/>
            <a:extLst>
              <a:ext uri="{FF2B5EF4-FFF2-40B4-BE49-F238E27FC236}">
                <a16:creationId xmlns:a16="http://schemas.microsoft.com/office/drawing/2014/main" id="{026EF07C-60E5-4E67-151B-CF558C89DAE9}"/>
              </a:ext>
            </a:extLst>
          </p:cNvPr>
          <p:cNvPicPr>
            <a:picLocks noChangeAspect="1"/>
          </p:cNvPicPr>
          <p:nvPr/>
        </p:nvPicPr>
        <p:blipFill>
          <a:blip r:embed="rId17"/>
          <a:stretch>
            <a:fillRect/>
          </a:stretch>
        </p:blipFill>
        <p:spPr>
          <a:xfrm>
            <a:off x="7022195" y="2421354"/>
            <a:ext cx="1823299" cy="1529435"/>
          </a:xfrm>
          <a:prstGeom prst="rect">
            <a:avLst/>
          </a:prstGeom>
        </p:spPr>
      </p:pic>
      <p:pic>
        <p:nvPicPr>
          <p:cNvPr id="7" name="Picture 6">
            <a:hlinkClick r:id="rId18"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9"/>
          <a:stretch>
            <a:fillRect/>
          </a:stretch>
        </p:blipFill>
        <p:spPr>
          <a:xfrm>
            <a:off x="5242305" y="3300044"/>
            <a:ext cx="1664705" cy="1575813"/>
          </a:xfrm>
          <a:prstGeom prst="rect">
            <a:avLst/>
          </a:prstGeom>
        </p:spPr>
      </p:pic>
      <p:pic>
        <p:nvPicPr>
          <p:cNvPr id="8" name="Picture 7">
            <a:hlinkClick r:id="rId20" action="ppaction://hlinksldjump"/>
            <a:extLst>
              <a:ext uri="{FF2B5EF4-FFF2-40B4-BE49-F238E27FC236}">
                <a16:creationId xmlns:a16="http://schemas.microsoft.com/office/drawing/2014/main" id="{9BA6F683-490B-4CEB-673F-965E3F6811FF}"/>
              </a:ext>
            </a:extLst>
          </p:cNvPr>
          <p:cNvPicPr>
            <a:picLocks noChangeAspect="1"/>
          </p:cNvPicPr>
          <p:nvPr/>
        </p:nvPicPr>
        <p:blipFill>
          <a:blip r:embed="rId21"/>
          <a:stretch>
            <a:fillRect/>
          </a:stretch>
        </p:blipFill>
        <p:spPr>
          <a:xfrm>
            <a:off x="3229444" y="2158834"/>
            <a:ext cx="2087224" cy="1313637"/>
          </a:xfrm>
          <a:prstGeom prst="rect">
            <a:avLst/>
          </a:prstGeom>
        </p:spPr>
      </p:pic>
    </p:spTree>
    <p:extLst>
      <p:ext uri="{BB962C8B-B14F-4D97-AF65-F5344CB8AC3E}">
        <p14:creationId xmlns:p14="http://schemas.microsoft.com/office/powerpoint/2010/main" val="39758577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nodeType="clickEffect">
                                  <p:stCondLst>
                                    <p:cond delay="0"/>
                                  </p:stCondLst>
                                  <p:childTnLst>
                                    <p:anim calcmode="lin" valueType="num">
                                      <p:cBhvr>
                                        <p:cTn id="52" dur="500"/>
                                        <p:tgtEl>
                                          <p:spTgt spid="3"/>
                                        </p:tgtEl>
                                        <p:attrNameLst>
                                          <p:attrName>ppt_w</p:attrName>
                                        </p:attrNameLst>
                                      </p:cBhvr>
                                      <p:tavLst>
                                        <p:tav tm="0">
                                          <p:val>
                                            <p:strVal val="ppt_w"/>
                                          </p:val>
                                        </p:tav>
                                        <p:tav tm="100000">
                                          <p:val>
                                            <p:fltVal val="0"/>
                                          </p:val>
                                        </p:tav>
                                      </p:tavLst>
                                    </p:anim>
                                    <p:anim calcmode="lin" valueType="num">
                                      <p:cBhvr>
                                        <p:cTn id="53" dur="500"/>
                                        <p:tgtEl>
                                          <p:spTgt spid="3"/>
                                        </p:tgtEl>
                                        <p:attrNameLst>
                                          <p:attrName>ppt_h</p:attrName>
                                        </p:attrNameLst>
                                      </p:cBhvr>
                                      <p:tavLst>
                                        <p:tav tm="0">
                                          <p:val>
                                            <p:strVal val="ppt_h"/>
                                          </p:val>
                                        </p:tav>
                                        <p:tav tm="100000">
                                          <p:val>
                                            <p:fltVal val="0"/>
                                          </p:val>
                                        </p:tav>
                                      </p:tavLst>
                                    </p:anim>
                                    <p:anim calcmode="lin" valueType="num">
                                      <p:cBhvr>
                                        <p:cTn id="54" dur="500"/>
                                        <p:tgtEl>
                                          <p:spTgt spid="3"/>
                                        </p:tgtEl>
                                        <p:attrNameLst>
                                          <p:attrName>style.rotation</p:attrName>
                                        </p:attrNameLst>
                                      </p:cBhvr>
                                      <p:tavLst>
                                        <p:tav tm="0">
                                          <p:val>
                                            <p:fltVal val="0"/>
                                          </p:val>
                                        </p:tav>
                                        <p:tav tm="100000">
                                          <p:val>
                                            <p:fltVal val="36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 calcmode="lin" valueType="num">
                                      <p:cBhvr>
                                        <p:cTn id="63" dur="500"/>
                                        <p:tgtEl>
                                          <p:spTgt spid="4"/>
                                        </p:tgtEl>
                                        <p:attrNameLst>
                                          <p:attrName>style.rotation</p:attrName>
                                        </p:attrNameLst>
                                      </p:cBhvr>
                                      <p:tavLst>
                                        <p:tav tm="0">
                                          <p:val>
                                            <p:fltVal val="0"/>
                                          </p:val>
                                        </p:tav>
                                        <p:tav tm="100000">
                                          <p:val>
                                            <p:fltVal val="360"/>
                                          </p:val>
                                        </p:tav>
                                      </p:tavLst>
                                    </p:anim>
                                    <p:animEffect transition="out" filter="fade">
                                      <p:cBhvr>
                                        <p:cTn id="64" dur="500"/>
                                        <p:tgtEl>
                                          <p:spTgt spid="4"/>
                                        </p:tgtEl>
                                      </p:cBhvr>
                                    </p:animEffect>
                                    <p:set>
                                      <p:cBhvr>
                                        <p:cTn id="6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6"/>
                                        </p:tgtEl>
                                        <p:attrNameLst>
                                          <p:attrName>ppt_w</p:attrName>
                                        </p:attrNameLst>
                                      </p:cBhvr>
                                      <p:tavLst>
                                        <p:tav tm="0">
                                          <p:val>
                                            <p:strVal val="ppt_w"/>
                                          </p:val>
                                        </p:tav>
                                        <p:tav tm="100000">
                                          <p:val>
                                            <p:fltVal val="0"/>
                                          </p:val>
                                        </p:tav>
                                      </p:tavLst>
                                    </p:anim>
                                    <p:anim calcmode="lin" valueType="num">
                                      <p:cBhvr>
                                        <p:cTn id="71" dur="500"/>
                                        <p:tgtEl>
                                          <p:spTgt spid="6"/>
                                        </p:tgtEl>
                                        <p:attrNameLst>
                                          <p:attrName>ppt_h</p:attrName>
                                        </p:attrNameLst>
                                      </p:cBhvr>
                                      <p:tavLst>
                                        <p:tav tm="0">
                                          <p:val>
                                            <p:strVal val="ppt_h"/>
                                          </p:val>
                                        </p:tav>
                                        <p:tav tm="100000">
                                          <p:val>
                                            <p:fltVal val="0"/>
                                          </p:val>
                                        </p:tav>
                                      </p:tavLst>
                                    </p:anim>
                                    <p:anim calcmode="lin" valueType="num">
                                      <p:cBhvr>
                                        <p:cTn id="72" dur="500"/>
                                        <p:tgtEl>
                                          <p:spTgt spid="6"/>
                                        </p:tgtEl>
                                        <p:attrNameLst>
                                          <p:attrName>style.rotation</p:attrName>
                                        </p:attrNameLst>
                                      </p:cBhvr>
                                      <p:tavLst>
                                        <p:tav tm="0">
                                          <p:val>
                                            <p:fltVal val="0"/>
                                          </p:val>
                                        </p:tav>
                                        <p:tav tm="100000">
                                          <p:val>
                                            <p:fltVal val="36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49" presetClass="exit" presetSubtype="0" accel="100000" fill="hold"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 calcmode="lin" valueType="num">
                                      <p:cBhvr>
                                        <p:cTn id="81" dur="500"/>
                                        <p:tgtEl>
                                          <p:spTgt spid="7"/>
                                        </p:tgtEl>
                                        <p:attrNameLst>
                                          <p:attrName>style.rotation</p:attrName>
                                        </p:attrNameLst>
                                      </p:cBhvr>
                                      <p:tavLst>
                                        <p:tav tm="0">
                                          <p:val>
                                            <p:fltVal val="0"/>
                                          </p:val>
                                        </p:tav>
                                        <p:tav tm="100000">
                                          <p:val>
                                            <p:fltVal val="36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49" presetClass="exit" presetSubtype="0" accel="100000" fill="hold" nodeType="clickEffect">
                                  <p:stCondLst>
                                    <p:cond delay="0"/>
                                  </p:stCondLst>
                                  <p:childTnLst>
                                    <p:anim calcmode="lin" valueType="num">
                                      <p:cBhvr>
                                        <p:cTn id="88" dur="500"/>
                                        <p:tgtEl>
                                          <p:spTgt spid="8"/>
                                        </p:tgtEl>
                                        <p:attrNameLst>
                                          <p:attrName>ppt_w</p:attrName>
                                        </p:attrNameLst>
                                      </p:cBhvr>
                                      <p:tavLst>
                                        <p:tav tm="0">
                                          <p:val>
                                            <p:strVal val="ppt_w"/>
                                          </p:val>
                                        </p:tav>
                                        <p:tav tm="100000">
                                          <p:val>
                                            <p:fltVal val="0"/>
                                          </p:val>
                                        </p:tav>
                                      </p:tavLst>
                                    </p:anim>
                                    <p:anim calcmode="lin" valueType="num">
                                      <p:cBhvr>
                                        <p:cTn id="89" dur="500"/>
                                        <p:tgtEl>
                                          <p:spTgt spid="8"/>
                                        </p:tgtEl>
                                        <p:attrNameLst>
                                          <p:attrName>ppt_h</p:attrName>
                                        </p:attrNameLst>
                                      </p:cBhvr>
                                      <p:tavLst>
                                        <p:tav tm="0">
                                          <p:val>
                                            <p:strVal val="ppt_h"/>
                                          </p:val>
                                        </p:tav>
                                        <p:tav tm="100000">
                                          <p:val>
                                            <p:fltVal val="0"/>
                                          </p:val>
                                        </p:tav>
                                      </p:tavLst>
                                    </p:anim>
                                    <p:anim calcmode="lin" valueType="num">
                                      <p:cBhvr>
                                        <p:cTn id="90" dur="500"/>
                                        <p:tgtEl>
                                          <p:spTgt spid="8"/>
                                        </p:tgtEl>
                                        <p:attrNameLst>
                                          <p:attrName>style.rotation</p:attrName>
                                        </p:attrNameLst>
                                      </p:cBhvr>
                                      <p:tavLst>
                                        <p:tav tm="0">
                                          <p:val>
                                            <p:fltVal val="0"/>
                                          </p:val>
                                        </p:tav>
                                        <p:tav tm="100000">
                                          <p:val>
                                            <p:fltVal val="36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F1CCB88D-330E-9357-FC67-CE0F8569CA40}"/>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𝑥</m:t>
                    </m:r>
                    <m:r>
                      <a:rPr lang="en-US" sz="2000" b="0" i="1" noProof="1" smtClean="0">
                        <a:solidFill>
                          <a:srgbClr val="000000"/>
                        </a:solidFill>
                        <a:latin typeface="Cambria Math" panose="02040503050406030204" pitchFamily="18" charset="0"/>
                        <a:cs typeface="Arial" panose="020B0604020202020204" pitchFamily="34" charset="0"/>
                      </a:rPr>
                      <m:t>=60 </m:t>
                    </m:r>
                    <m:r>
                      <a:rPr lang="en-US" sz="2000" b="0" i="1" noProof="1" smtClean="0">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F1CCB88D-330E-9357-FC67-CE0F8569CA40}"/>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C021E7C-DE10-A5AE-8906-3ACD28F9B06E}"/>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=70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C021E7C-DE10-A5AE-8906-3ACD28F9B06E}"/>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16AEA46C-EE9D-0531-8515-E1C00CE450EF}"/>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=50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3" name="Đáp án sai 2">
                <a:extLst>
                  <a:ext uri="{FF2B5EF4-FFF2-40B4-BE49-F238E27FC236}">
                    <a16:creationId xmlns:a16="http://schemas.microsoft.com/office/drawing/2014/main" id="{16AEA46C-EE9D-0531-8515-E1C00CE450EF}"/>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3E686EAD-4B57-BAF0-F69F-70232861D618}"/>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=80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14" name="Đáp án sai 3">
                <a:extLst>
                  <a:ext uri="{FF2B5EF4-FFF2-40B4-BE49-F238E27FC236}">
                    <a16:creationId xmlns:a16="http://schemas.microsoft.com/office/drawing/2014/main" id="{3E686EAD-4B57-BAF0-F69F-70232861D618}"/>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EB878F17-D87F-F7DE-4236-E0D9CFCBBBC8}"/>
                  </a:ext>
                </a:extLst>
              </p:cNvPr>
              <p:cNvSpPr/>
              <p:nvPr/>
            </p:nvSpPr>
            <p:spPr>
              <a:xfrm>
                <a:off x="543289" y="3202268"/>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𝑥</m:t>
                    </m:r>
                    <m:r>
                      <a:rPr lang="en-US" sz="2000" i="1" noProof="1">
                        <a:solidFill>
                          <a:srgbClr val="000000"/>
                        </a:solidFill>
                        <a:latin typeface="Cambria Math" panose="02040503050406030204" pitchFamily="18" charset="0"/>
                        <a:cs typeface="Arial" panose="020B0604020202020204" pitchFamily="34" charset="0"/>
                      </a:rPr>
                      <m:t>=60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15" name="Đáp án đúng">
                <a:extLst>
                  <a:ext uri="{FF2B5EF4-FFF2-40B4-BE49-F238E27FC236}">
                    <a16:creationId xmlns:a16="http://schemas.microsoft.com/office/drawing/2014/main" id="{EB878F17-D87F-F7DE-4236-E0D9CFCBBBC8}"/>
                  </a:ext>
                </a:extLst>
              </p:cNvPr>
              <p:cNvSpPr>
                <a:spLocks noRot="1" noChangeAspect="1" noMove="1" noResize="1" noEditPoints="1" noAdjustHandles="1" noChangeArrowheads="1" noChangeShapeType="1" noTextEdit="1"/>
              </p:cNvSpPr>
              <p:nvPr/>
            </p:nvSpPr>
            <p:spPr>
              <a:xfrm>
                <a:off x="543289" y="3202268"/>
                <a:ext cx="1772245" cy="85357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4B7F846-0F89-B31E-A5C2-4CBD63E51289}"/>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1800" b="1" kern="1200" noProof="1">
                    <a:solidFill>
                      <a:schemeClr val="bg1">
                        <a:lumMod val="10000"/>
                      </a:schemeClr>
                    </a:solidFill>
                    <a:latin typeface="Arial (Body)"/>
                    <a:cs typeface="Arial" panose="020B0604020202020204" pitchFamily="34" charset="0"/>
                  </a:rPr>
                  <a:t>Câu hỏi</a:t>
                </a:r>
                <a:r>
                  <a:rPr lang="en-US" sz="1800" b="1" kern="1200" noProof="1">
                    <a:solidFill>
                      <a:schemeClr val="bg1">
                        <a:lumMod val="10000"/>
                      </a:schemeClr>
                    </a:solidFill>
                    <a:latin typeface="Arial (Body)"/>
                    <a:cs typeface="Arial" panose="020B0604020202020204" pitchFamily="34" charset="0"/>
                  </a:rPr>
                  <a:t> 1</a:t>
                </a:r>
                <a:r>
                  <a:rPr lang="en-US" sz="1800" kern="1200" noProof="1">
                    <a:solidFill>
                      <a:schemeClr val="bg1">
                        <a:lumMod val="10000"/>
                      </a:schemeClr>
                    </a:solidFill>
                    <a:latin typeface="Arial (Body)"/>
                    <a:cs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Người</a:t>
                </a:r>
                <a:r>
                  <a:rPr lang="fr-FR" sz="1800" dirty="0">
                    <a:solidFill>
                      <a:schemeClr val="bg1">
                        <a:lumMod val="10000"/>
                      </a:schemeClr>
                    </a:solidFill>
                    <a:latin typeface="Arial (Body)"/>
                    <a:ea typeface="Arial" panose="020B0604020202020204" pitchFamily="34" charset="0"/>
                  </a:rPr>
                  <a:t> ta </a:t>
                </a:r>
                <a:r>
                  <a:rPr lang="fr-FR" sz="1800" dirty="0" err="1">
                    <a:solidFill>
                      <a:schemeClr val="bg1">
                        <a:lumMod val="10000"/>
                      </a:schemeClr>
                    </a:solidFill>
                    <a:latin typeface="Arial (Body)"/>
                    <a:ea typeface="Arial" panose="020B0604020202020204" pitchFamily="34" charset="0"/>
                  </a:rPr>
                  <a:t>tiến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hành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đo</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đạc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các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yếu</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tố</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cần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thiết</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để</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tính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chiều</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rộng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của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một</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khúc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mà</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cần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phải</a:t>
                </a:r>
                <a:r>
                  <a:rPr lang="fr-FR" sz="1800" dirty="0">
                    <a:solidFill>
                      <a:schemeClr val="bg1">
                        <a:lumMod val="10000"/>
                      </a:schemeClr>
                    </a:solidFill>
                    <a:latin typeface="Arial (Body)"/>
                    <a:ea typeface="Arial" panose="020B0604020202020204" pitchFamily="34" charset="0"/>
                  </a:rPr>
                  <a:t> sang </a:t>
                </a:r>
                <a:r>
                  <a:rPr lang="fr-FR" sz="1800" dirty="0" err="1">
                    <a:solidFill>
                      <a:schemeClr val="bg1">
                        <a:lumMod val="10000"/>
                      </a:schemeClr>
                    </a:solidFill>
                    <a:latin typeface="Arial (Body)"/>
                    <a:ea typeface="Arial" panose="020B0604020202020204" pitchFamily="34" charset="0"/>
                  </a:rPr>
                  <a:t>bờ</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bên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kia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hình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vẽ</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bên</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Biết</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sSup>
                      <m:sSupPr>
                        <m:ctrlPr>
                          <a:rPr lang="en-US" sz="1800" i="1">
                            <a:solidFill>
                              <a:schemeClr val="bg1">
                                <a:lumMod val="10000"/>
                              </a:schemeClr>
                            </a:solidFill>
                            <a:latin typeface="Cambria Math" panose="02040503050406030204" pitchFamily="18" charset="0"/>
                            <a:cs typeface="Times New Roman" panose="02020603050405020304" pitchFamily="18" charset="0"/>
                          </a:rPr>
                        </m:ctrlPr>
                      </m:sSupPr>
                      <m:e>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e>
                      <m: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m:t>
                        </m:r>
                      </m:sup>
                    </m:s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=20</m:t>
                    </m:r>
                  </m:oMath>
                </a14:m>
                <a:r>
                  <a:rPr lang="fr-FR" sz="1800" dirty="0">
                    <a:solidFill>
                      <a:schemeClr val="bg1">
                        <a:lumMod val="10000"/>
                      </a:schemeClr>
                    </a:solidFill>
                    <a:latin typeface="Arial (Body)"/>
                    <a:ea typeface="Arial" panose="020B0604020202020204" pitchFamily="34" charset="0"/>
                  </a:rPr>
                  <a:t>m,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𝐵𝐶</m:t>
                    </m:r>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=30</m:t>
                    </m:r>
                  </m:oMath>
                </a14:m>
                <a:r>
                  <a:rPr lang="fr-FR" sz="1800" dirty="0">
                    <a:solidFill>
                      <a:schemeClr val="bg1">
                        <a:lumMod val="10000"/>
                      </a:schemeClr>
                    </a:solidFill>
                    <a:latin typeface="Arial (Body)"/>
                    <a:ea typeface="Arial" panose="020B0604020202020204" pitchFamily="34" charset="0"/>
                  </a:rPr>
                  <a:t>m </a:t>
                </a:r>
                <a:r>
                  <a:rPr lang="fr-FR" sz="1800" dirty="0" err="1">
                    <a:solidFill>
                      <a:schemeClr val="bg1">
                        <a:lumMod val="10000"/>
                      </a:schemeClr>
                    </a:solidFill>
                    <a:latin typeface="Arial (Body)"/>
                    <a:ea typeface="Arial" panose="020B0604020202020204" pitchFamily="34" charset="0"/>
                  </a:rPr>
                  <a:t>và</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sSup>
                      <m:sSupPr>
                        <m:ctrlPr>
                          <a:rPr lang="en-US" sz="1800" i="1">
                            <a:solidFill>
                              <a:schemeClr val="bg1">
                                <a:lumMod val="10000"/>
                              </a:schemeClr>
                            </a:solidFill>
                            <a:latin typeface="Cambria Math" panose="02040503050406030204" pitchFamily="18" charset="0"/>
                            <a:cs typeface="Times New Roman" panose="02020603050405020304" pitchFamily="18" charset="0"/>
                          </a:rPr>
                        </m:ctrlPr>
                      </m:sSupPr>
                      <m:e>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m:t>
                        </m:r>
                      </m:e>
                      <m: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m:t>
                        </m:r>
                      </m:sup>
                    </m:sSup>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𝐶</m:t>
                    </m:r>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dirty="0">
                    <a:solidFill>
                      <a:schemeClr val="bg1">
                        <a:lumMod val="10000"/>
                      </a:schemeClr>
                    </a:solidFill>
                    <a:latin typeface="Arial (Body)"/>
                    <a:ea typeface="Arial" panose="020B0604020202020204" pitchFamily="34" charset="0"/>
                  </a:rPr>
                  <a:t>m. </a:t>
                </a:r>
                <a:r>
                  <a:rPr lang="fr-FR" sz="1800" dirty="0" err="1">
                    <a:solidFill>
                      <a:schemeClr val="bg1">
                        <a:lumMod val="10000"/>
                      </a:schemeClr>
                    </a:solidFill>
                    <a:latin typeface="Arial (Body)"/>
                    <a:ea typeface="Arial" panose="020B0604020202020204" pitchFamily="34" charset="0"/>
                  </a:rPr>
                  <a:t>Tính</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độ</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rộng</a:t>
                </a:r>
                <a:r>
                  <a:rPr lang="fr-FR" sz="1800" dirty="0">
                    <a:solidFill>
                      <a:schemeClr val="bg1">
                        <a:lumMod val="10000"/>
                      </a:schemeClr>
                    </a:solidFill>
                    <a:latin typeface="Arial (Body)"/>
                    <a:ea typeface="Arial" panose="020B0604020202020204" pitchFamily="34" charset="0"/>
                  </a:rPr>
                  <a:t> </a:t>
                </a:r>
                <a14:m>
                  <m:oMath xmlns:m="http://schemas.openxmlformats.org/officeDocument/2006/math">
                    <m:r>
                      <a:rPr lang="fr-FR"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𝑥</m:t>
                    </m:r>
                  </m:oMath>
                </a14:m>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của</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khúc</a:t>
                </a:r>
                <a:r>
                  <a:rPr lang="fr-FR" sz="1800" dirty="0">
                    <a:solidFill>
                      <a:schemeClr val="bg1">
                        <a:lumMod val="10000"/>
                      </a:schemeClr>
                    </a:solidFill>
                    <a:latin typeface="Arial (Body)"/>
                    <a:ea typeface="Arial" panose="020B0604020202020204" pitchFamily="34" charset="0"/>
                  </a:rPr>
                  <a:t> </a:t>
                </a:r>
                <a:r>
                  <a:rPr lang="fr-FR" sz="1800" dirty="0" err="1">
                    <a:solidFill>
                      <a:schemeClr val="bg1">
                        <a:lumMod val="10000"/>
                      </a:schemeClr>
                    </a:solidFill>
                    <a:latin typeface="Arial (Body)"/>
                    <a:ea typeface="Arial" panose="020B0604020202020204" pitchFamily="34" charset="0"/>
                  </a:rPr>
                  <a:t>sông</a:t>
                </a:r>
                <a:r>
                  <a:rPr lang="fr-FR" sz="1800" dirty="0">
                    <a:solidFill>
                      <a:schemeClr val="bg1">
                        <a:lumMod val="10000"/>
                      </a:schemeClr>
                    </a:solidFill>
                    <a:latin typeface="Arial (Body)"/>
                    <a:ea typeface="Arial" panose="020B0604020202020204" pitchFamily="34" charset="0"/>
                  </a:rPr>
                  <a:t>.</a:t>
                </a:r>
                <a:endParaRPr lang="vi-VN" sz="1800" kern="1200" noProof="1">
                  <a:solidFill>
                    <a:schemeClr val="bg1">
                      <a:lumMod val="10000"/>
                    </a:schemeClr>
                  </a:solidFill>
                  <a:latin typeface="Arial (Body)"/>
                  <a:cs typeface="Arial" panose="020B0604020202020204" pitchFamily="34" charset="0"/>
                </a:endParaRPr>
              </a:p>
            </p:txBody>
          </p:sp>
        </mc:Choice>
        <mc:Fallback xmlns="">
          <p:sp>
            <p:nvSpPr>
              <p:cNvPr id="16" name="Rectangle: Rounded Corners 15">
                <a:extLst>
                  <a:ext uri="{FF2B5EF4-FFF2-40B4-BE49-F238E27FC236}">
                    <a16:creationId xmlns:a16="http://schemas.microsoft.com/office/drawing/2014/main" id="{74B7F846-0F89-B31E-A5C2-4CBD63E51289}"/>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1"/>
                <a:stretch>
                  <a:fillRect b="-524"/>
                </a:stretch>
              </a:blipFill>
              <a:ln>
                <a:noFill/>
              </a:ln>
            </p:spPr>
            <p:txBody>
              <a:bodyPr/>
              <a:lstStyle/>
              <a:p>
                <a:r>
                  <a:rPr lang="en-US">
                    <a:noFill/>
                  </a:rPr>
                  <a:t> </a:t>
                </a:r>
              </a:p>
            </p:txBody>
          </p:sp>
        </mc:Fallback>
      </mc:AlternateContent>
      <p:pic>
        <p:nvPicPr>
          <p:cNvPr id="3" name="Picture 2">
            <a:hlinkClick r:id="rId12" action="ppaction://hlinksldjump"/>
            <a:extLst>
              <a:ext uri="{FF2B5EF4-FFF2-40B4-BE49-F238E27FC236}">
                <a16:creationId xmlns:a16="http://schemas.microsoft.com/office/drawing/2014/main" id="{41A9838F-A459-7697-69C5-2F4BE16A7602}"/>
              </a:ext>
            </a:extLst>
          </p:cNvPr>
          <p:cNvPicPr>
            <a:picLocks noChangeAspect="1"/>
          </p:cNvPicPr>
          <p:nvPr/>
        </p:nvPicPr>
        <p:blipFill>
          <a:blip r:embed="rId13"/>
          <a:stretch>
            <a:fillRect/>
          </a:stretch>
        </p:blipFill>
        <p:spPr>
          <a:xfrm>
            <a:off x="8039100" y="4124608"/>
            <a:ext cx="1259445" cy="1026335"/>
          </a:xfrm>
          <a:prstGeom prst="rect">
            <a:avLst/>
          </a:prstGeom>
        </p:spPr>
      </p:pic>
      <p:pic>
        <p:nvPicPr>
          <p:cNvPr id="4" name="Picture 3" descr="A drawing of a tree and a triangle&#10;&#10;Description automatically generated">
            <a:extLst>
              <a:ext uri="{FF2B5EF4-FFF2-40B4-BE49-F238E27FC236}">
                <a16:creationId xmlns:a16="http://schemas.microsoft.com/office/drawing/2014/main" id="{D574FC2D-D5F8-6FB7-743B-7B33D47C7E7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99140" y="449509"/>
            <a:ext cx="2469682" cy="2327501"/>
          </a:xfrm>
          <a:prstGeom prst="rect">
            <a:avLst/>
          </a:prstGeom>
          <a:noFill/>
        </p:spPr>
      </p:pic>
    </p:spTree>
    <p:extLst>
      <p:ext uri="{BB962C8B-B14F-4D97-AF65-F5344CB8AC3E}">
        <p14:creationId xmlns:p14="http://schemas.microsoft.com/office/powerpoint/2010/main" val="8819924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4" name="Picture 3">
            <a:hlinkClick r:id="rId6"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E8041B1-64AD-A8A2-0085-9F53DAB1DA50}"/>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220 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E8041B1-64AD-A8A2-0085-9F53DAB1DA50}"/>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98DDB4DB-DB82-F0E2-541D-D99178E6FD0E}"/>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155 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98DDB4DB-DB82-F0E2-541D-D99178E6FD0E}"/>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1DD107FC-ABF5-9216-8AD7-F854B9893123}"/>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300 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1DD107FC-ABF5-9216-8AD7-F854B9893123}"/>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A54AF0C5-8462-2D01-16F3-E602B43132AD}"/>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225 </m:t>
                    </m:r>
                    <m:r>
                      <a:rPr lang="en-US" sz="20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A54AF0C5-8462-2D01-16F3-E602B43132AD}"/>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đúng">
                <a:extLst>
                  <a:ext uri="{FF2B5EF4-FFF2-40B4-BE49-F238E27FC236}">
                    <a16:creationId xmlns:a16="http://schemas.microsoft.com/office/drawing/2014/main" id="{880C201E-E789-9F3F-4E43-AD74219E957A}"/>
                  </a:ext>
                </a:extLst>
              </p:cNvPr>
              <p:cNvSpPr/>
              <p:nvPr/>
            </p:nvSpPr>
            <p:spPr>
              <a:xfrm>
                <a:off x="6975785" y="3238830"/>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225 </m:t>
                    </m:r>
                    <m:r>
                      <a:rPr lang="en-US" sz="2000" i="1" kern="1200" noProof="1">
                        <a:solidFill>
                          <a:prstClr val="black"/>
                        </a:solidFill>
                        <a:latin typeface="Cambria Math" panose="02040503050406030204" pitchFamily="18" charset="0"/>
                        <a:cs typeface="Arial" panose="020B0604020202020204" pitchFamily="34" charset="0"/>
                      </a:rPr>
                      <m:t>𝑐𝑚</m:t>
                    </m:r>
                  </m:oMath>
                </a14:m>
                <a:endParaRPr lang="vi-VN" sz="2000" kern="1200" noProof="1">
                  <a:solidFill>
                    <a:prstClr val="black"/>
                  </a:solidFill>
                  <a:cs typeface="Arial" panose="020B0604020202020204" pitchFamily="34" charset="0"/>
                </a:endParaRPr>
              </a:p>
            </p:txBody>
          </p:sp>
        </mc:Choice>
        <mc:Fallback xmlns="">
          <p:sp>
            <p:nvSpPr>
              <p:cNvPr id="13" name="Đáp án đúng">
                <a:extLst>
                  <a:ext uri="{FF2B5EF4-FFF2-40B4-BE49-F238E27FC236}">
                    <a16:creationId xmlns:a16="http://schemas.microsoft.com/office/drawing/2014/main" id="{880C201E-E789-9F3F-4E43-AD74219E957A}"/>
                  </a:ext>
                </a:extLst>
              </p:cNvPr>
              <p:cNvSpPr>
                <a:spLocks noRot="1" noChangeAspect="1" noMove="1" noResize="1" noEditPoints="1" noAdjustHandles="1" noChangeArrowheads="1" noChangeShapeType="1" noTextEdit="1"/>
              </p:cNvSpPr>
              <p:nvPr/>
            </p:nvSpPr>
            <p:spPr>
              <a:xfrm>
                <a:off x="6975785" y="3238830"/>
                <a:ext cx="1772245" cy="853576"/>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F800D2F7-26F4-A893-D709-68F17DF80C76}"/>
                  </a:ext>
                </a:extLst>
              </p:cNvPr>
              <p:cNvSpPr/>
              <p:nvPr/>
            </p:nvSpPr>
            <p:spPr>
              <a:xfrm>
                <a:off x="288676" y="449508"/>
                <a:ext cx="5414291" cy="2522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lnSpc>
                    <a:spcPct val="150000"/>
                  </a:lnSpc>
                  <a:buClrTx/>
                </a:pPr>
                <a:r>
                  <a:rPr lang="vi-VN" sz="1800" b="1" kern="1200" noProof="1">
                    <a:solidFill>
                      <a:schemeClr val="bg1">
                        <a:lumMod val="10000"/>
                      </a:schemeClr>
                    </a:solidFill>
                    <a:latin typeface="Arial (Body)"/>
                    <a:cs typeface="Arial" panose="020B0604020202020204" pitchFamily="34" charset="0"/>
                  </a:rPr>
                  <a:t>Câu hỏi</a:t>
                </a:r>
                <a:r>
                  <a:rPr lang="en-US" sz="1800" b="1" kern="1200" noProof="1">
                    <a:solidFill>
                      <a:schemeClr val="bg1">
                        <a:lumMod val="10000"/>
                      </a:schemeClr>
                    </a:solidFill>
                    <a:latin typeface="Arial (Body)"/>
                    <a:cs typeface="Arial" panose="020B0604020202020204" pitchFamily="34" charset="0"/>
                  </a:rPr>
                  <a:t> 2</a:t>
                </a:r>
                <a:r>
                  <a:rPr lang="en-US" sz="1800" kern="1200" noProof="1">
                    <a:solidFill>
                      <a:schemeClr val="bg1">
                        <a:lumMod val="10000"/>
                      </a:schemeClr>
                    </a:solidFill>
                    <a:latin typeface="Arial (Body)"/>
                    <a:cs typeface="Arial" panose="020B0604020202020204" pitchFamily="34" charset="0"/>
                  </a:rPr>
                  <a:t>: </a:t>
                </a:r>
                <a:r>
                  <a:rPr lang="pl-PL" sz="1800" dirty="0">
                    <a:solidFill>
                      <a:schemeClr val="bg1">
                        <a:lumMod val="10000"/>
                      </a:schemeClr>
                    </a:solidFill>
                    <a:latin typeface="Arial (Body)"/>
                    <a:ea typeface="Arial" panose="020B0604020202020204" pitchFamily="34" charset="0"/>
                  </a:rPr>
                  <a:t>Người ta dùng máy ảnh để chụp một người có chiều  cao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𝐴𝐵</m:t>
                    </m:r>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=1,5 </m:t>
                    </m:r>
                  </m:oMath>
                </a14:m>
                <a:r>
                  <a:rPr lang="pl-PL" sz="1800" dirty="0">
                    <a:solidFill>
                      <a:schemeClr val="bg1">
                        <a:lumMod val="10000"/>
                      </a:schemeClr>
                    </a:solidFill>
                    <a:latin typeface="Arial (Body)"/>
                    <a:ea typeface="Arial" panose="020B0604020202020204" pitchFamily="34" charset="0"/>
                  </a:rPr>
                  <a:t>m (như hình vẽ). Sau khi rửa phim thấy ảnh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𝐶𝐷</m:t>
                    </m:r>
                  </m:oMath>
                </a14:m>
                <a:r>
                  <a:rPr lang="pl-PL" sz="1800" dirty="0">
                    <a:solidFill>
                      <a:schemeClr val="bg1">
                        <a:lumMod val="10000"/>
                      </a:schemeClr>
                    </a:solidFill>
                    <a:latin typeface="Arial (Body)"/>
                    <a:ea typeface="Arial" panose="020B0604020202020204" pitchFamily="34" charset="0"/>
                  </a:rPr>
                  <a:t> cao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4</m:t>
                    </m:r>
                  </m:oMath>
                </a14:m>
                <a:r>
                  <a:rPr lang="pl-PL" sz="1800" dirty="0">
                    <a:solidFill>
                      <a:schemeClr val="bg1">
                        <a:lumMod val="10000"/>
                      </a:schemeClr>
                    </a:solidFill>
                    <a:latin typeface="Arial (Body)"/>
                    <a:ea typeface="Arial" panose="020B0604020202020204" pitchFamily="34" charset="0"/>
                  </a:rPr>
                  <a:t> cm. Biết khoảng cách từ phim đến vật kính của máy ảnh lúc chụp là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𝐸𝐷</m:t>
                    </m:r>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=6 </m:t>
                    </m:r>
                  </m:oMath>
                </a14:m>
                <a:r>
                  <a:rPr lang="pl-PL" sz="1800" dirty="0">
                    <a:solidFill>
                      <a:schemeClr val="bg1">
                        <a:lumMod val="10000"/>
                      </a:schemeClr>
                    </a:solidFill>
                    <a:latin typeface="Arial (Body)"/>
                    <a:ea typeface="Arial" panose="020B0604020202020204" pitchFamily="34" charset="0"/>
                  </a:rPr>
                  <a:t>cm. Hỏi người đó đứng cách vật kính máy ảnh một đoạn </a:t>
                </a:r>
                <a14:m>
                  <m:oMath xmlns:m="http://schemas.openxmlformats.org/officeDocument/2006/math">
                    <m:r>
                      <a:rPr lang="pl-PL" sz="1800" i="1">
                        <a:solidFill>
                          <a:schemeClr val="bg1">
                            <a:lumMod val="10000"/>
                          </a:schemeClr>
                        </a:solidFill>
                        <a:latin typeface="Cambria Math" panose="02040503050406030204" pitchFamily="18" charset="0"/>
                        <a:ea typeface="Arial" panose="020B0604020202020204" pitchFamily="34" charset="0"/>
                        <a:cs typeface="Times New Roman" panose="02020603050405020304" pitchFamily="18" charset="0"/>
                      </a:rPr>
                      <m:t>𝐵𝐸</m:t>
                    </m:r>
                  </m:oMath>
                </a14:m>
                <a:r>
                  <a:rPr lang="pl-PL" sz="1800" dirty="0">
                    <a:solidFill>
                      <a:schemeClr val="bg1">
                        <a:lumMod val="10000"/>
                      </a:schemeClr>
                    </a:solidFill>
                    <a:latin typeface="Arial (Body)"/>
                    <a:ea typeface="Arial" panose="020B0604020202020204" pitchFamily="34" charset="0"/>
                  </a:rPr>
                  <a:t> bao nhiêu cm ?</a:t>
                </a:r>
                <a:r>
                  <a:rPr lang="fr-FR" sz="1800" dirty="0">
                    <a:solidFill>
                      <a:schemeClr val="bg1">
                        <a:lumMod val="10000"/>
                      </a:schemeClr>
                    </a:solidFill>
                    <a:latin typeface="Arial (Body)"/>
                    <a:ea typeface="Arial" panose="020B0604020202020204" pitchFamily="34" charset="0"/>
                  </a:rPr>
                  <a:t> </a:t>
                </a:r>
                <a:endParaRPr lang="vi-VN" sz="1800" kern="1200" noProof="1">
                  <a:solidFill>
                    <a:schemeClr val="bg1">
                      <a:lumMod val="10000"/>
                    </a:schemeClr>
                  </a:solidFill>
                  <a:latin typeface="Arial (Body)"/>
                  <a:cs typeface="Arial" panose="020B0604020202020204" pitchFamily="34" charset="0"/>
                </a:endParaRPr>
              </a:p>
            </p:txBody>
          </p:sp>
        </mc:Choice>
        <mc:Fallback xmlns="">
          <p:sp>
            <p:nvSpPr>
              <p:cNvPr id="14" name="Rectangle: Rounded Corners 13">
                <a:extLst>
                  <a:ext uri="{FF2B5EF4-FFF2-40B4-BE49-F238E27FC236}">
                    <a16:creationId xmlns:a16="http://schemas.microsoft.com/office/drawing/2014/main" id="{F800D2F7-26F4-A893-D709-68F17DF80C76}"/>
                  </a:ext>
                </a:extLst>
              </p:cNvPr>
              <p:cNvSpPr>
                <a:spLocks noRot="1" noChangeAspect="1" noMove="1" noResize="1" noEditPoints="1" noAdjustHandles="1" noChangeArrowheads="1" noChangeShapeType="1" noTextEdit="1"/>
              </p:cNvSpPr>
              <p:nvPr/>
            </p:nvSpPr>
            <p:spPr>
              <a:xfrm>
                <a:off x="288676" y="449508"/>
                <a:ext cx="5414291" cy="2522291"/>
              </a:xfrm>
              <a:prstGeom prst="roundRect">
                <a:avLst/>
              </a:prstGeom>
              <a:blipFill>
                <a:blip r:embed="rId13"/>
                <a:stretch>
                  <a:fillRect b="-3874"/>
                </a:stretch>
              </a:blipFill>
              <a:ln>
                <a:noFill/>
              </a:ln>
            </p:spPr>
            <p:txBody>
              <a:bodyPr/>
              <a:lstStyle/>
              <a:p>
                <a:r>
                  <a:rPr lang="en-US">
                    <a:noFill/>
                  </a:rPr>
                  <a:t> </a:t>
                </a:r>
              </a:p>
            </p:txBody>
          </p:sp>
        </mc:Fallback>
      </mc:AlternateContent>
      <p:pic>
        <p:nvPicPr>
          <p:cNvPr id="16" name="Picture 15" descr="A black background with a white bow tie and red dotted lines&#10;&#10;Description automatically generated">
            <a:extLst>
              <a:ext uri="{FF2B5EF4-FFF2-40B4-BE49-F238E27FC236}">
                <a16:creationId xmlns:a16="http://schemas.microsoft.com/office/drawing/2014/main" id="{06637C65-A841-811C-BB53-5F2E0C88E6C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02967" y="596505"/>
            <a:ext cx="3218815" cy="2072640"/>
          </a:xfrm>
          <a:prstGeom prst="rect">
            <a:avLst/>
          </a:prstGeom>
          <a:noFill/>
        </p:spPr>
      </p:pic>
    </p:spTree>
    <p:extLst>
      <p:ext uri="{BB962C8B-B14F-4D97-AF65-F5344CB8AC3E}">
        <p14:creationId xmlns:p14="http://schemas.microsoft.com/office/powerpoint/2010/main" val="40477609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mc:AlternateContent xmlns:mc="http://schemas.openxmlformats.org/markup-compatibility/2006" xmlns:a14="http://schemas.microsoft.com/office/drawing/2010/main">
        <mc:Choice Requires="a14">
          <p:sp>
            <p:nvSpPr>
              <p:cNvPr id="4" name="Đáp án đúng">
                <a:extLst>
                  <a:ext uri="{FF2B5EF4-FFF2-40B4-BE49-F238E27FC236}">
                    <a16:creationId xmlns:a16="http://schemas.microsoft.com/office/drawing/2014/main" id="{28ABAEFE-9317-BD77-C8B2-0CDEA20099B8}"/>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7 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đúng">
                <a:extLst>
                  <a:ext uri="{FF2B5EF4-FFF2-40B4-BE49-F238E27FC236}">
                    <a16:creationId xmlns:a16="http://schemas.microsoft.com/office/drawing/2014/main" id="{28ABAEFE-9317-BD77-C8B2-0CDEA20099B8}"/>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D34F6279-958A-3989-9070-686A88325803}"/>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D34F6279-958A-3989-9070-686A88325803}"/>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8599C185-FC7B-938B-05F2-075559ADB3FB}"/>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9 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8599C185-FC7B-938B-05F2-075559ADB3FB}"/>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BB1E16CB-0515-32DC-D9B4-98AE79DD1758}"/>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10 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BB1E16CB-0515-32DC-D9B4-98AE79DD1758}"/>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558F537E-755C-F993-10FF-8D0C92250CC6}"/>
                  </a:ext>
                </a:extLst>
              </p:cNvPr>
              <p:cNvSpPr/>
              <p:nvPr/>
            </p:nvSpPr>
            <p:spPr>
              <a:xfrm>
                <a:off x="4838243" y="3202268"/>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9 </m:t>
                    </m:r>
                    <m:r>
                      <a:rPr lang="en-US" sz="2000" i="1" kern="1200" noProof="1">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8" name="Đáp án đúng">
                <a:extLst>
                  <a:ext uri="{FF2B5EF4-FFF2-40B4-BE49-F238E27FC236}">
                    <a16:creationId xmlns:a16="http://schemas.microsoft.com/office/drawing/2014/main" id="{558F537E-755C-F993-10FF-8D0C92250CC6}"/>
                  </a:ext>
                </a:extLst>
              </p:cNvPr>
              <p:cNvSpPr>
                <a:spLocks noRot="1" noChangeAspect="1" noMove="1" noResize="1" noEditPoints="1" noAdjustHandles="1" noChangeArrowheads="1" noChangeShapeType="1" noTextEdit="1"/>
              </p:cNvSpPr>
              <p:nvPr/>
            </p:nvSpPr>
            <p:spPr>
              <a:xfrm>
                <a:off x="4838243" y="3202268"/>
                <a:ext cx="1772245" cy="85357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505BEC46-10A6-E478-64E4-2A72B85DA19D}"/>
                  </a:ext>
                </a:extLst>
              </p:cNvPr>
              <p:cNvSpPr/>
              <p:nvPr/>
            </p:nvSpPr>
            <p:spPr>
              <a:xfrm>
                <a:off x="455977" y="636819"/>
                <a:ext cx="5711196" cy="207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vi-VN" sz="1900" b="1" kern="1200" noProof="1">
                    <a:solidFill>
                      <a:schemeClr val="bg1">
                        <a:lumMod val="10000"/>
                      </a:schemeClr>
                    </a:solidFill>
                    <a:latin typeface="Arial (Body)"/>
                    <a:cs typeface="Arial" panose="020B0604020202020204" pitchFamily="34" charset="0"/>
                  </a:rPr>
                  <a:t>Câu hỏi</a:t>
                </a:r>
                <a:r>
                  <a:rPr lang="en-US" sz="1900" b="1" kern="1200" noProof="1">
                    <a:solidFill>
                      <a:schemeClr val="bg1">
                        <a:lumMod val="10000"/>
                      </a:schemeClr>
                    </a:solidFill>
                    <a:latin typeface="Arial (Body)"/>
                    <a:cs typeface="Arial" panose="020B0604020202020204" pitchFamily="34" charset="0"/>
                  </a:rPr>
                  <a:t> 3</a:t>
                </a:r>
                <a:r>
                  <a:rPr lang="en-US" sz="1900" kern="1200" noProof="1">
                    <a:solidFill>
                      <a:schemeClr val="bg1">
                        <a:lumMod val="10000"/>
                      </a:schemeClr>
                    </a:solidFill>
                    <a:latin typeface="Arial (Body)"/>
                    <a:cs typeface="Arial" panose="020B0604020202020204" pitchFamily="34" charset="0"/>
                  </a:rPr>
                  <a:t>: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Bóng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của một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cột điện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𝑀𝐾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trên mặt đất dài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6</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m. Cùng lúc đó một cột đèn giao thông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𝐷𝐸</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cao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3</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m có bóng (</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𝐴𝐸</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 dài 2m. Tính chiều cao của </a:t>
                </a:r>
                <a:r>
                  <a:rPr lang="vi-VN" sz="1900" dirty="0">
                    <a:solidFill>
                      <a:schemeClr val="bg1">
                        <a:lumMod val="10000"/>
                      </a:schemeClr>
                    </a:solidFill>
                    <a:latin typeface="Arial (Body)"/>
                    <a:ea typeface="Times New Roman" panose="02020603050405020304" pitchFamily="18" charset="0"/>
                    <a:cs typeface="Times New Roman" panose="02020603050405020304" pitchFamily="18" charset="0"/>
                  </a:rPr>
                  <a:t>cột điện </a:t>
                </a:r>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14:m>
                  <m:oMath xmlns:m="http://schemas.openxmlformats.org/officeDocument/2006/math">
                    <m:r>
                      <a:rPr lang="vi-VN" sz="19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𝑀𝐾</m:t>
                    </m:r>
                  </m:oMath>
                </a14:m>
                <a:r>
                  <a:rPr lang="pt-BR" sz="1900" dirty="0">
                    <a:solidFill>
                      <a:schemeClr val="bg1">
                        <a:lumMod val="10000"/>
                      </a:schemeClr>
                    </a:solidFill>
                    <a:latin typeface="Arial (Body)"/>
                    <a:ea typeface="Times New Roman" panose="02020603050405020304" pitchFamily="18" charset="0"/>
                    <a:cs typeface="Times New Roman" panose="02020603050405020304" pitchFamily="18" charset="0"/>
                  </a:rPr>
                  <a:t>).</a:t>
                </a:r>
                <a:endParaRPr lang="en-US" sz="1900" dirty="0">
                  <a:solidFill>
                    <a:schemeClr val="bg1">
                      <a:lumMod val="10000"/>
                    </a:schemeClr>
                  </a:solidFill>
                  <a:latin typeface="Arial (Body)"/>
                  <a:ea typeface="Times New Roman" panose="02020603050405020304" pitchFamily="18" charset="0"/>
                </a:endParaRPr>
              </a:p>
              <a:p>
                <a:pPr algn="ctr" defTabSz="685835">
                  <a:lnSpc>
                    <a:spcPct val="150000"/>
                  </a:lnSpc>
                  <a:buClrTx/>
                </a:pPr>
                <a:endParaRPr lang="vi-VN" sz="1900" kern="1200" noProof="1">
                  <a:solidFill>
                    <a:schemeClr val="bg1">
                      <a:lumMod val="10000"/>
                    </a:schemeClr>
                  </a:solidFill>
                  <a:latin typeface="Arial (Body)"/>
                  <a:cs typeface="Arial" panose="020B0604020202020204" pitchFamily="34" charset="0"/>
                </a:endParaRPr>
              </a:p>
            </p:txBody>
          </p:sp>
        </mc:Choice>
        <mc:Fallback xmlns="">
          <p:sp>
            <p:nvSpPr>
              <p:cNvPr id="9" name="Rectangle: Rounded Corners 8">
                <a:extLst>
                  <a:ext uri="{FF2B5EF4-FFF2-40B4-BE49-F238E27FC236}">
                    <a16:creationId xmlns:a16="http://schemas.microsoft.com/office/drawing/2014/main" id="{505BEC46-10A6-E478-64E4-2A72B85DA19D}"/>
                  </a:ext>
                </a:extLst>
              </p:cNvPr>
              <p:cNvSpPr>
                <a:spLocks noRot="1" noChangeAspect="1" noMove="1" noResize="1" noEditPoints="1" noAdjustHandles="1" noChangeArrowheads="1" noChangeShapeType="1" noTextEdit="1"/>
              </p:cNvSpPr>
              <p:nvPr/>
            </p:nvSpPr>
            <p:spPr>
              <a:xfrm>
                <a:off x="455977" y="636819"/>
                <a:ext cx="5711196" cy="2078784"/>
              </a:xfrm>
              <a:prstGeom prst="roundRect">
                <a:avLst/>
              </a:prstGeom>
              <a:blipFill>
                <a:blip r:embed="rId11"/>
                <a:stretch>
                  <a:fillRect t="-2346"/>
                </a:stretch>
              </a:blipFill>
              <a:ln>
                <a:noFill/>
              </a:ln>
            </p:spPr>
            <p:txBody>
              <a:bodyPr/>
              <a:lstStyle/>
              <a:p>
                <a:r>
                  <a:rPr lang="en-US">
                    <a:noFill/>
                  </a:rPr>
                  <a:t> </a:t>
                </a:r>
              </a:p>
            </p:txBody>
          </p:sp>
        </mc:Fallback>
      </mc:AlternateContent>
      <p:pic>
        <p:nvPicPr>
          <p:cNvPr id="17" name="Picture 16">
            <a:hlinkClick r:id="rId12" action="ppaction://hlinksldjump"/>
            <a:extLst>
              <a:ext uri="{FF2B5EF4-FFF2-40B4-BE49-F238E27FC236}">
                <a16:creationId xmlns:a16="http://schemas.microsoft.com/office/drawing/2014/main" id="{5140C665-BF72-7E28-8C2B-98FC62590E69}"/>
              </a:ext>
            </a:extLst>
          </p:cNvPr>
          <p:cNvPicPr>
            <a:picLocks noChangeAspect="1"/>
          </p:cNvPicPr>
          <p:nvPr/>
        </p:nvPicPr>
        <p:blipFill>
          <a:blip r:embed="rId13"/>
          <a:stretch>
            <a:fillRect/>
          </a:stretch>
        </p:blipFill>
        <p:spPr>
          <a:xfrm>
            <a:off x="8039100" y="4124608"/>
            <a:ext cx="1259445" cy="1026335"/>
          </a:xfrm>
          <a:prstGeom prst="rect">
            <a:avLst/>
          </a:prstGeom>
        </p:spPr>
      </p:pic>
      <p:pic>
        <p:nvPicPr>
          <p:cNvPr id="18" name="Picture 17" descr="A screenshot of a computer game&#10;&#10;Description automatically generated">
            <a:extLst>
              <a:ext uri="{FF2B5EF4-FFF2-40B4-BE49-F238E27FC236}">
                <a16:creationId xmlns:a16="http://schemas.microsoft.com/office/drawing/2014/main" id="{E918ADB7-DDFD-E272-4470-FB38590CA06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68317" y="287706"/>
            <a:ext cx="2272028" cy="2874193"/>
          </a:xfrm>
          <a:prstGeom prst="rect">
            <a:avLst/>
          </a:prstGeom>
          <a:noFill/>
        </p:spPr>
      </p:pic>
    </p:spTree>
    <p:extLst>
      <p:ext uri="{BB962C8B-B14F-4D97-AF65-F5344CB8AC3E}">
        <p14:creationId xmlns:p14="http://schemas.microsoft.com/office/powerpoint/2010/main" val="31190389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8" y="3515286"/>
            <a:ext cx="2314221" cy="1643097"/>
          </a:xfrm>
          <a:prstGeom prst="rect">
            <a:avLst/>
          </a:prstGeom>
        </p:spPr>
      </p:pic>
      <p:pic>
        <p:nvPicPr>
          <p:cNvPr id="3" name="Picture 2">
            <a:hlinkClick r:id="rId6" action="ppaction://hlinksldjump"/>
            <a:extLst>
              <a:ext uri="{FF2B5EF4-FFF2-40B4-BE49-F238E27FC236}">
                <a16:creationId xmlns:a16="http://schemas.microsoft.com/office/drawing/2014/main" id="{D16CD3D6-21C7-59BF-4317-FF63366A895B}"/>
              </a:ext>
            </a:extLst>
          </p:cNvPr>
          <p:cNvPicPr>
            <a:picLocks noChangeAspect="1"/>
          </p:cNvPicPr>
          <p:nvPr/>
        </p:nvPicPr>
        <p:blipFill>
          <a:blip r:embed="rId7"/>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4" name="Đáp án đúng">
                <a:extLst>
                  <a:ext uri="{FF2B5EF4-FFF2-40B4-BE49-F238E27FC236}">
                    <a16:creationId xmlns:a16="http://schemas.microsoft.com/office/drawing/2014/main" id="{E1803A51-DF34-7078-83BE-70C9710E5E5B}"/>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đúng">
                <a:extLst>
                  <a:ext uri="{FF2B5EF4-FFF2-40B4-BE49-F238E27FC236}">
                    <a16:creationId xmlns:a16="http://schemas.microsoft.com/office/drawing/2014/main" id="{E1803A51-DF34-7078-83BE-70C9710E5E5B}"/>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1">
                <a:extLst>
                  <a:ext uri="{FF2B5EF4-FFF2-40B4-BE49-F238E27FC236}">
                    <a16:creationId xmlns:a16="http://schemas.microsoft.com/office/drawing/2014/main" id="{31EC9BE5-26CE-0B8A-63FA-B50FD11E35F6}"/>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22 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1">
                <a:extLst>
                  <a:ext uri="{FF2B5EF4-FFF2-40B4-BE49-F238E27FC236}">
                    <a16:creationId xmlns:a16="http://schemas.microsoft.com/office/drawing/2014/main" id="{31EC9BE5-26CE-0B8A-63FA-B50FD11E35F6}"/>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2">
                <a:extLst>
                  <a:ext uri="{FF2B5EF4-FFF2-40B4-BE49-F238E27FC236}">
                    <a16:creationId xmlns:a16="http://schemas.microsoft.com/office/drawing/2014/main" id="{3FDBCEF6-B6C1-5D6C-1834-E01BA7460DDF}"/>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14 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2">
                <a:extLst>
                  <a:ext uri="{FF2B5EF4-FFF2-40B4-BE49-F238E27FC236}">
                    <a16:creationId xmlns:a16="http://schemas.microsoft.com/office/drawing/2014/main" id="{3FDBCEF6-B6C1-5D6C-1834-E01BA7460DDF}"/>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3">
                <a:extLst>
                  <a:ext uri="{FF2B5EF4-FFF2-40B4-BE49-F238E27FC236}">
                    <a16:creationId xmlns:a16="http://schemas.microsoft.com/office/drawing/2014/main" id="{2CA2A4D2-12F4-9D2B-C61D-5EBC1CE659F4}"/>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kern="1200" noProof="1" smtClean="0">
                        <a:solidFill>
                          <a:prstClr val="black"/>
                        </a:solidFill>
                        <a:latin typeface="Cambria Math" panose="02040503050406030204" pitchFamily="18" charset="0"/>
                        <a:cs typeface="Arial" panose="020B0604020202020204" pitchFamily="34" charset="0"/>
                      </a:rPr>
                      <m:t>20 </m:t>
                    </m:r>
                    <m:r>
                      <a:rPr lang="en-US" sz="2000" b="0" i="1" kern="1200" noProof="1" smtClean="0">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3">
                <a:extLst>
                  <a:ext uri="{FF2B5EF4-FFF2-40B4-BE49-F238E27FC236}">
                    <a16:creationId xmlns:a16="http://schemas.microsoft.com/office/drawing/2014/main" id="{2CA2A4D2-12F4-9D2B-C61D-5EBC1CE659F4}"/>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CA7FEC9C-4957-4239-E76A-5A727E4C08EA}"/>
                  </a:ext>
                </a:extLst>
              </p:cNvPr>
              <p:cNvSpPr/>
              <p:nvPr/>
            </p:nvSpPr>
            <p:spPr>
              <a:xfrm>
                <a:off x="539688" y="3219916"/>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i="1" kern="1200" noProof="1">
                        <a:solidFill>
                          <a:prstClr val="black"/>
                        </a:solidFill>
                        <a:latin typeface="Cambria Math" panose="02040503050406030204" pitchFamily="18" charset="0"/>
                        <a:cs typeface="Arial" panose="020B0604020202020204" pitchFamily="34" charset="0"/>
                      </a:rPr>
                      <m:t>12 </m:t>
                    </m:r>
                    <m:r>
                      <a:rPr lang="en-US" sz="2000" i="1" kern="1200" noProof="1">
                        <a:solidFill>
                          <a:prstClr val="black"/>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8" name="Đáp án đúng">
                <a:extLst>
                  <a:ext uri="{FF2B5EF4-FFF2-40B4-BE49-F238E27FC236}">
                    <a16:creationId xmlns:a16="http://schemas.microsoft.com/office/drawing/2014/main" id="{CA7FEC9C-4957-4239-E76A-5A727E4C08EA}"/>
                  </a:ext>
                </a:extLst>
              </p:cNvPr>
              <p:cNvSpPr>
                <a:spLocks noRot="1" noChangeAspect="1" noMove="1" noResize="1" noEditPoints="1" noAdjustHandles="1" noChangeArrowheads="1" noChangeShapeType="1" noTextEdit="1"/>
              </p:cNvSpPr>
              <p:nvPr/>
            </p:nvSpPr>
            <p:spPr>
              <a:xfrm>
                <a:off x="539688" y="3219916"/>
                <a:ext cx="1772245" cy="853576"/>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A2562045-F1AB-56D4-DB85-07FBC6752D2F}"/>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pt-BR" sz="1800" b="1" dirty="0">
                    <a:solidFill>
                      <a:schemeClr val="bg1">
                        <a:lumMod val="10000"/>
                      </a:schemeClr>
                    </a:solidFill>
                    <a:latin typeface="Arial (Body)"/>
                    <a:ea typeface="Times New Roman" panose="02020603050405020304" pitchFamily="18" charset="0"/>
                    <a:cs typeface="Times New Roman" panose="02020603050405020304" pitchFamily="18" charset="0"/>
                  </a:rPr>
                  <a:t>Câu hỏi 4: </a:t>
                </a:r>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Để đo chiều cao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của một cột cờ, người ta cắm một cái cọc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𝐸𝐷</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có chiều cao 2m vuông góc với mặt đất. Đặt vị trí quan sát tại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𝐵</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biết khoảng cách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𝐵𝐸</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là 1,5m và khoảng cách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là 9m. Tính chiều cao </a:t>
                </a:r>
                <a14:m>
                  <m:oMath xmlns:m="http://schemas.openxmlformats.org/officeDocument/2006/math">
                    <m:r>
                      <a:rPr lang="pt-BR" sz="18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pt-BR" sz="1800" dirty="0">
                    <a:solidFill>
                      <a:schemeClr val="bg1">
                        <a:lumMod val="10000"/>
                      </a:schemeClr>
                    </a:solidFill>
                    <a:latin typeface="Arial (Body)"/>
                    <a:ea typeface="Times New Roman" panose="02020603050405020304" pitchFamily="18" charset="0"/>
                    <a:cs typeface="Times New Roman" panose="02020603050405020304" pitchFamily="18" charset="0"/>
                  </a:rPr>
                  <a:t> của cột cờ.</a:t>
                </a:r>
                <a:endParaRPr lang="en-US" sz="1600" dirty="0">
                  <a:solidFill>
                    <a:schemeClr val="bg1">
                      <a:lumMod val="10000"/>
                    </a:schemeClr>
                  </a:solidFill>
                  <a:latin typeface="Arial (Body)"/>
                  <a:ea typeface="Times New Roman" panose="02020603050405020304" pitchFamily="18" charset="0"/>
                </a:endParaRPr>
              </a:p>
            </p:txBody>
          </p:sp>
        </mc:Choice>
        <mc:Fallback xmlns="">
          <p:sp>
            <p:nvSpPr>
              <p:cNvPr id="9" name="Rectangle: Rounded Corners 8">
                <a:extLst>
                  <a:ext uri="{FF2B5EF4-FFF2-40B4-BE49-F238E27FC236}">
                    <a16:creationId xmlns:a16="http://schemas.microsoft.com/office/drawing/2014/main" id="{A2562045-F1AB-56D4-DB85-07FBC6752D2F}"/>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3"/>
                <a:stretch>
                  <a:fillRect/>
                </a:stretch>
              </a:blipFill>
              <a:ln>
                <a:noFill/>
              </a:ln>
            </p:spPr>
            <p:txBody>
              <a:bodyPr/>
              <a:lstStyle/>
              <a:p>
                <a:r>
                  <a:rPr lang="en-US">
                    <a:noFill/>
                  </a:rPr>
                  <a:t> </a:t>
                </a:r>
              </a:p>
            </p:txBody>
          </p:sp>
        </mc:Fallback>
      </mc:AlternateContent>
      <p:pic>
        <p:nvPicPr>
          <p:cNvPr id="17" name="Picture 16" descr="A flag on a pole&#10;&#10;Description automatically generated">
            <a:extLst>
              <a:ext uri="{FF2B5EF4-FFF2-40B4-BE49-F238E27FC236}">
                <a16:creationId xmlns:a16="http://schemas.microsoft.com/office/drawing/2014/main" id="{767FCDF2-8356-9E0E-DB01-8270F41163F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52339" y="336048"/>
            <a:ext cx="2683510" cy="2463800"/>
          </a:xfrm>
          <a:prstGeom prst="rect">
            <a:avLst/>
          </a:prstGeom>
          <a:noFill/>
        </p:spPr>
      </p:pic>
    </p:spTree>
    <p:extLst>
      <p:ext uri="{BB962C8B-B14F-4D97-AF65-F5344CB8AC3E}">
        <p14:creationId xmlns:p14="http://schemas.microsoft.com/office/powerpoint/2010/main" val="1683636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287706"/>
            <a:ext cx="9144000" cy="2078784"/>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1826032"/>
            <a:ext cx="9144000" cy="3317469"/>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pPr>
            <a:endParaRPr lang="vi-VN" sz="1350" kern="1200" noProof="1">
              <a:solidFill>
                <a:prstClr val="black"/>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8" y="3515286"/>
            <a:ext cx="2314221" cy="1643097"/>
          </a:xfrm>
          <a:prstGeom prst="rect">
            <a:avLst/>
          </a:prstGeom>
        </p:spPr>
      </p:pic>
      <p:pic>
        <p:nvPicPr>
          <p:cNvPr id="3" name="Picture 2">
            <a:hlinkClick r:id="rId7" action="ppaction://hlinksldjump"/>
            <a:extLst>
              <a:ext uri="{FF2B5EF4-FFF2-40B4-BE49-F238E27FC236}">
                <a16:creationId xmlns:a16="http://schemas.microsoft.com/office/drawing/2014/main" id="{E949445E-B437-67C3-FD5F-010E69A64931}"/>
              </a:ext>
            </a:extLst>
          </p:cNvPr>
          <p:cNvPicPr>
            <a:picLocks noChangeAspect="1"/>
          </p:cNvPicPr>
          <p:nvPr/>
        </p:nvPicPr>
        <p:blipFill>
          <a:blip r:embed="rId8"/>
          <a:stretch>
            <a:fillRect/>
          </a:stretch>
        </p:blipFill>
        <p:spPr>
          <a:xfrm>
            <a:off x="8039100" y="4124608"/>
            <a:ext cx="1259445" cy="1026335"/>
          </a:xfrm>
          <a:prstGeom prst="rect">
            <a:avLst/>
          </a:prstGeom>
        </p:spPr>
      </p:pic>
      <mc:AlternateContent xmlns:mc="http://schemas.openxmlformats.org/markup-compatibility/2006" xmlns:a14="http://schemas.microsoft.com/office/drawing/2010/main">
        <mc:Choice Requires="a14">
          <p:sp>
            <p:nvSpPr>
              <p:cNvPr id="5" name="Đáp án đúng">
                <a:extLst>
                  <a:ext uri="{FF2B5EF4-FFF2-40B4-BE49-F238E27FC236}">
                    <a16:creationId xmlns:a16="http://schemas.microsoft.com/office/drawing/2014/main" id="{A3D5ACD2-5BE9-0299-4F0F-1B2F5224B5E9}"/>
                  </a:ext>
                </a:extLst>
              </p:cNvPr>
              <p:cNvSpPr/>
              <p:nvPr/>
            </p:nvSpPr>
            <p:spPr>
              <a:xfrm>
                <a:off x="543290" y="3215558"/>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5 </m:t>
                    </m:r>
                    <m:r>
                      <a:rPr lang="en-US" sz="2000" b="0" i="1" noProof="1" smtClean="0">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đúng">
                <a:extLst>
                  <a:ext uri="{FF2B5EF4-FFF2-40B4-BE49-F238E27FC236}">
                    <a16:creationId xmlns:a16="http://schemas.microsoft.com/office/drawing/2014/main" id="{A3D5ACD2-5BE9-0299-4F0F-1B2F5224B5E9}"/>
                  </a:ext>
                </a:extLst>
              </p:cNvPr>
              <p:cNvSpPr>
                <a:spLocks noRot="1" noChangeAspect="1" noMove="1" noResize="1" noEditPoints="1" noAdjustHandles="1" noChangeArrowheads="1" noChangeShapeType="1" noTextEdit="1"/>
              </p:cNvSpPr>
              <p:nvPr/>
            </p:nvSpPr>
            <p:spPr>
              <a:xfrm>
                <a:off x="543290" y="3215558"/>
                <a:ext cx="1768643" cy="82699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35014800-C8CD-B3B5-95A4-216DBA46F4B2}"/>
                  </a:ext>
                </a:extLst>
              </p:cNvPr>
              <p:cNvSpPr/>
              <p:nvPr/>
            </p:nvSpPr>
            <p:spPr>
              <a:xfrm>
                <a:off x="2677231"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5,2</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35014800-C8CD-B3B5-95A4-216DBA46F4B2}"/>
                  </a:ext>
                </a:extLst>
              </p:cNvPr>
              <p:cNvSpPr>
                <a:spLocks noRot="1" noChangeAspect="1" noMove="1" noResize="1" noEditPoints="1" noAdjustHandles="1" noChangeArrowheads="1" noChangeShapeType="1" noTextEdit="1"/>
              </p:cNvSpPr>
              <p:nvPr/>
            </p:nvSpPr>
            <p:spPr>
              <a:xfrm>
                <a:off x="2677231" y="3233207"/>
                <a:ext cx="1768643" cy="82699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2">
                <a:extLst>
                  <a:ext uri="{FF2B5EF4-FFF2-40B4-BE49-F238E27FC236}">
                    <a16:creationId xmlns:a16="http://schemas.microsoft.com/office/drawing/2014/main" id="{D8DE76A0-D790-F437-111A-097CF7694D85}"/>
                  </a:ext>
                </a:extLst>
              </p:cNvPr>
              <p:cNvSpPr/>
              <p:nvPr/>
            </p:nvSpPr>
            <p:spPr>
              <a:xfrm>
                <a:off x="4841845" y="3233207"/>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5,4</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sai 2">
                <a:extLst>
                  <a:ext uri="{FF2B5EF4-FFF2-40B4-BE49-F238E27FC236}">
                    <a16:creationId xmlns:a16="http://schemas.microsoft.com/office/drawing/2014/main" id="{D8DE76A0-D790-F437-111A-097CF7694D85}"/>
                  </a:ext>
                </a:extLst>
              </p:cNvPr>
              <p:cNvSpPr>
                <a:spLocks noRot="1" noChangeAspect="1" noMove="1" noResize="1" noEditPoints="1" noAdjustHandles="1" noChangeArrowheads="1" noChangeShapeType="1" noTextEdit="1"/>
              </p:cNvSpPr>
              <p:nvPr/>
            </p:nvSpPr>
            <p:spPr>
              <a:xfrm>
                <a:off x="4841845" y="3233207"/>
                <a:ext cx="1768643" cy="826997"/>
              </a:xfrm>
              <a:prstGeom prst="round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3">
                <a:extLst>
                  <a:ext uri="{FF2B5EF4-FFF2-40B4-BE49-F238E27FC236}">
                    <a16:creationId xmlns:a16="http://schemas.microsoft.com/office/drawing/2014/main" id="{917A6A00-7533-6DAE-E5F2-F4F34F637026}"/>
                  </a:ext>
                </a:extLst>
              </p:cNvPr>
              <p:cNvSpPr/>
              <p:nvPr/>
            </p:nvSpPr>
            <p:spPr>
              <a:xfrm>
                <a:off x="6979387" y="3233206"/>
                <a:ext cx="1768643" cy="826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000" b="0" i="1" noProof="1" smtClean="0">
                        <a:solidFill>
                          <a:srgbClr val="000000"/>
                        </a:solidFill>
                        <a:latin typeface="Cambria Math" panose="02040503050406030204" pitchFamily="18" charset="0"/>
                        <a:cs typeface="Arial" panose="020B0604020202020204" pitchFamily="34" charset="0"/>
                      </a:rPr>
                      <m:t>5,6</m:t>
                    </m:r>
                    <m:r>
                      <a:rPr lang="en-US" sz="2000" i="1" noProof="1">
                        <a:solidFill>
                          <a:srgbClr val="000000"/>
                        </a:solidFill>
                        <a:latin typeface="Cambria Math" panose="02040503050406030204" pitchFamily="18" charset="0"/>
                        <a:cs typeface="Arial" panose="020B0604020202020204" pitchFamily="34" charset="0"/>
                      </a:rPr>
                      <m:t>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latin typeface="Arial" panose="020B0604020202020204" pitchFamily="34" charset="0"/>
                  <a:cs typeface="Arial" panose="020B0604020202020204" pitchFamily="34" charset="0"/>
                </a:endParaRPr>
              </a:p>
            </p:txBody>
          </p:sp>
        </mc:Choice>
        <mc:Fallback xmlns="">
          <p:sp>
            <p:nvSpPr>
              <p:cNvPr id="8" name="Đáp án sai 3">
                <a:extLst>
                  <a:ext uri="{FF2B5EF4-FFF2-40B4-BE49-F238E27FC236}">
                    <a16:creationId xmlns:a16="http://schemas.microsoft.com/office/drawing/2014/main" id="{917A6A00-7533-6DAE-E5F2-F4F34F637026}"/>
                  </a:ext>
                </a:extLst>
              </p:cNvPr>
              <p:cNvSpPr>
                <a:spLocks noRot="1" noChangeAspect="1" noMove="1" noResize="1" noEditPoints="1" noAdjustHandles="1" noChangeArrowheads="1" noChangeShapeType="1" noTextEdit="1"/>
              </p:cNvSpPr>
              <p:nvPr/>
            </p:nvSpPr>
            <p:spPr>
              <a:xfrm>
                <a:off x="6979387" y="3233206"/>
                <a:ext cx="1768643" cy="826997"/>
              </a:xfrm>
              <a:prstGeom prst="round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12A06C02-3CC6-3AB9-3057-CB4627F5C386}"/>
                  </a:ext>
                </a:extLst>
              </p:cNvPr>
              <p:cNvSpPr/>
              <p:nvPr/>
            </p:nvSpPr>
            <p:spPr>
              <a:xfrm>
                <a:off x="2688966" y="3225765"/>
                <a:ext cx="1772245" cy="853576"/>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r>
                  <a:rPr lang="en-US" sz="20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000" i="1" noProof="1">
                        <a:solidFill>
                          <a:srgbClr val="000000"/>
                        </a:solidFill>
                        <a:latin typeface="Cambria Math" panose="02040503050406030204" pitchFamily="18" charset="0"/>
                        <a:cs typeface="Arial" panose="020B0604020202020204" pitchFamily="34" charset="0"/>
                      </a:rPr>
                      <m:t>5,2 </m:t>
                    </m:r>
                    <m:r>
                      <a:rPr lang="en-US" sz="2000" i="1" noProof="1">
                        <a:solidFill>
                          <a:srgbClr val="000000"/>
                        </a:solidFill>
                        <a:latin typeface="Cambria Math" panose="02040503050406030204" pitchFamily="18" charset="0"/>
                        <a:cs typeface="Arial" panose="020B0604020202020204" pitchFamily="34" charset="0"/>
                      </a:rPr>
                      <m:t>𝑚</m:t>
                    </m:r>
                  </m:oMath>
                </a14:m>
                <a:endParaRPr lang="vi-VN" sz="2000" kern="1200" noProof="1">
                  <a:solidFill>
                    <a:prstClr val="black"/>
                  </a:solidFill>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12A06C02-3CC6-3AB9-3057-CB4627F5C386}"/>
                  </a:ext>
                </a:extLst>
              </p:cNvPr>
              <p:cNvSpPr>
                <a:spLocks noRot="1" noChangeAspect="1" noMove="1" noResize="1" noEditPoints="1" noAdjustHandles="1" noChangeArrowheads="1" noChangeShapeType="1" noTextEdit="1"/>
              </p:cNvSpPr>
              <p:nvPr/>
            </p:nvSpPr>
            <p:spPr>
              <a:xfrm>
                <a:off x="2688966" y="3225765"/>
                <a:ext cx="1772245" cy="853576"/>
              </a:xfrm>
              <a:prstGeom prst="round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C555D25C-6B8C-0F50-9457-1F5F870BCFC2}"/>
                  </a:ext>
                </a:extLst>
              </p:cNvPr>
              <p:cNvSpPr/>
              <p:nvPr/>
            </p:nvSpPr>
            <p:spPr>
              <a:xfrm>
                <a:off x="457120" y="449509"/>
                <a:ext cx="5238101" cy="23275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vi-VN" sz="2000" b="1" kern="1200" noProof="1">
                    <a:solidFill>
                      <a:schemeClr val="bg1">
                        <a:lumMod val="10000"/>
                      </a:schemeClr>
                    </a:solidFill>
                    <a:latin typeface="Arial (Body)"/>
                    <a:cs typeface="Arial" panose="020B0604020202020204" pitchFamily="34" charset="0"/>
                  </a:rPr>
                  <a:t>Câu hỏi</a:t>
                </a:r>
                <a:r>
                  <a:rPr lang="en-US" sz="2000" b="1" kern="1200" noProof="1">
                    <a:solidFill>
                      <a:schemeClr val="bg1">
                        <a:lumMod val="10000"/>
                      </a:schemeClr>
                    </a:solidFill>
                    <a:latin typeface="Arial (Body)"/>
                    <a:cs typeface="Arial" panose="020B0604020202020204" pitchFamily="34" charset="0"/>
                  </a:rPr>
                  <a:t> 5</a:t>
                </a:r>
                <a:r>
                  <a:rPr lang="en-US" sz="2000" kern="1200" noProof="1">
                    <a:solidFill>
                      <a:schemeClr val="bg1">
                        <a:lumMod val="10000"/>
                      </a:schemeClr>
                    </a:solidFill>
                    <a:latin typeface="Arial (Body)"/>
                    <a:cs typeface="Arial" panose="020B0604020202020204" pitchFamily="34" charset="0"/>
                  </a:rPr>
                  <a:t>: </a:t>
                </a:r>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Tính chiều cao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 của ngôi nhà. Biết cái cây có chiều cao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𝐸𝐷</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 và khoảng cách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𝐴𝐸</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=4</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 </a:t>
                </a:r>
                <a14:m>
                  <m:oMath xmlns:m="http://schemas.openxmlformats.org/officeDocument/2006/math">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𝐸𝐶</m:t>
                    </m:r>
                    <m:r>
                      <a:rPr lang="vi-VN" sz="2000" i="1">
                        <a:solidFill>
                          <a:schemeClr val="bg1">
                            <a:lumMod val="10000"/>
                          </a:schemeClr>
                        </a:solidFill>
                        <a:latin typeface="Cambria Math" panose="02040503050406030204" pitchFamily="18" charset="0"/>
                        <a:ea typeface="Times New Roman" panose="02020603050405020304" pitchFamily="18" charset="0"/>
                        <a:cs typeface="Times New Roman" panose="02020603050405020304" pitchFamily="18" charset="0"/>
                      </a:rPr>
                      <m:t>=2,5</m:t>
                    </m:r>
                  </m:oMath>
                </a14:m>
                <a:r>
                  <a:rPr lang="vi-VN" sz="2000" dirty="0">
                    <a:solidFill>
                      <a:schemeClr val="bg1">
                        <a:lumMod val="10000"/>
                      </a:schemeClr>
                    </a:solidFill>
                    <a:latin typeface="Arial (Body)"/>
                    <a:ea typeface="Times New Roman" panose="02020603050405020304" pitchFamily="18" charset="0"/>
                    <a:cs typeface="Times New Roman" panose="02020603050405020304" pitchFamily="18" charset="0"/>
                  </a:rPr>
                  <a:t>m.</a:t>
                </a:r>
                <a:endParaRPr lang="en-US" sz="2000" dirty="0">
                  <a:solidFill>
                    <a:schemeClr val="bg1">
                      <a:lumMod val="10000"/>
                    </a:schemeClr>
                  </a:solidFill>
                  <a:latin typeface="Arial (Body)"/>
                  <a:ea typeface="Times New Roman" panose="02020603050405020304" pitchFamily="18" charset="0"/>
                </a:endParaRPr>
              </a:p>
              <a:p>
                <a:pPr algn="ctr" defTabSz="685835">
                  <a:lnSpc>
                    <a:spcPct val="150000"/>
                  </a:lnSpc>
                  <a:buClrTx/>
                </a:pPr>
                <a:endParaRPr lang="vi-VN" sz="2000" kern="1200" noProof="1">
                  <a:solidFill>
                    <a:schemeClr val="bg1">
                      <a:lumMod val="10000"/>
                    </a:schemeClr>
                  </a:solidFill>
                  <a:latin typeface="Arial (Body)"/>
                  <a:cs typeface="Arial" panose="020B0604020202020204" pitchFamily="34" charset="0"/>
                </a:endParaRPr>
              </a:p>
            </p:txBody>
          </p:sp>
        </mc:Choice>
        <mc:Fallback xmlns="">
          <p:sp>
            <p:nvSpPr>
              <p:cNvPr id="10" name="Rectangle: Rounded Corners 9">
                <a:extLst>
                  <a:ext uri="{FF2B5EF4-FFF2-40B4-BE49-F238E27FC236}">
                    <a16:creationId xmlns:a16="http://schemas.microsoft.com/office/drawing/2014/main" id="{C555D25C-6B8C-0F50-9457-1F5F870BCFC2}"/>
                  </a:ext>
                </a:extLst>
              </p:cNvPr>
              <p:cNvSpPr>
                <a:spLocks noRot="1" noChangeAspect="1" noMove="1" noResize="1" noEditPoints="1" noAdjustHandles="1" noChangeArrowheads="1" noChangeShapeType="1" noTextEdit="1"/>
              </p:cNvSpPr>
              <p:nvPr/>
            </p:nvSpPr>
            <p:spPr>
              <a:xfrm>
                <a:off x="457120" y="449509"/>
                <a:ext cx="5238101" cy="2327502"/>
              </a:xfrm>
              <a:prstGeom prst="roundRect">
                <a:avLst/>
              </a:prstGeom>
              <a:blipFill>
                <a:blip r:embed="rId14"/>
                <a:stretch>
                  <a:fillRect/>
                </a:stretch>
              </a:blipFill>
              <a:ln>
                <a:noFill/>
              </a:ln>
            </p:spPr>
            <p:txBody>
              <a:bodyPr/>
              <a:lstStyle/>
              <a:p>
                <a:r>
                  <a:rPr lang="en-US">
                    <a:noFill/>
                  </a:rPr>
                  <a:t> </a:t>
                </a:r>
              </a:p>
            </p:txBody>
          </p:sp>
        </mc:Fallback>
      </mc:AlternateContent>
      <p:pic>
        <p:nvPicPr>
          <p:cNvPr id="18" name="Picture 17" descr="A house with a triangle and a tree&#10;&#10;Description automatically generated">
            <a:extLst>
              <a:ext uri="{FF2B5EF4-FFF2-40B4-BE49-F238E27FC236}">
                <a16:creationId xmlns:a16="http://schemas.microsoft.com/office/drawing/2014/main" id="{CA924DB5-1659-AC89-43CC-5B3E938011B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903133" y="732832"/>
            <a:ext cx="2910205" cy="1760855"/>
          </a:xfrm>
          <a:prstGeom prst="rect">
            <a:avLst/>
          </a:prstGeom>
          <a:noFill/>
        </p:spPr>
      </p:pic>
    </p:spTree>
    <p:extLst>
      <p:ext uri="{BB962C8B-B14F-4D97-AF65-F5344CB8AC3E}">
        <p14:creationId xmlns:p14="http://schemas.microsoft.com/office/powerpoint/2010/main" val="20372630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6DE896-59E1-FE9A-AE89-00D657C2757E}"/>
                  </a:ext>
                </a:extLst>
              </p:cNvPr>
              <p:cNvSpPr txBox="1"/>
              <p:nvPr/>
            </p:nvSpPr>
            <p:spPr>
              <a:xfrm>
                <a:off x="196829" y="377734"/>
                <a:ext cx="7840266" cy="1799467"/>
              </a:xfrm>
              <a:prstGeom prst="rect">
                <a:avLst/>
              </a:prstGeom>
              <a:noFill/>
            </p:spPr>
            <p:txBody>
              <a:bodyPr wrap="square">
                <a:spAutoFit/>
              </a:bodyPr>
              <a:lstStyle/>
              <a:p>
                <a:pPr>
                  <a:lnSpc>
                    <a:spcPct val="150000"/>
                  </a:lnSpc>
                  <a:spcAft>
                    <a:spcPts val="800"/>
                  </a:spcAft>
                </a:pPr>
                <a:r>
                  <a:rPr lang="en-US" sz="1900" kern="1200" dirty="0">
                    <a:solidFill>
                      <a:prstClr val="black"/>
                    </a:solidFill>
                    <a:latin typeface="+mj-lt"/>
                    <a:ea typeface="+mn-ea"/>
                    <a:cs typeface="Arial" panose="020B0604020202020204" pitchFamily="34" charset="0"/>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Để đo khoảng cách giữa hai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trong đó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không tới được, người ta tiến hành chọn các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𝐷</m:t>
                    </m:r>
                    <m:r>
                      <a:rPr lang="pt-BR" sz="1900" i="1" kern="100">
                        <a:latin typeface="Cambria Math" panose="02040503050406030204" pitchFamily="18" charset="0"/>
                        <a:ea typeface="Times New Roman" panose="02020603050405020304" pitchFamily="18" charset="0"/>
                        <a:cs typeface="Arial" panose="020B0604020202020204" pitchFamily="34" charset="0"/>
                      </a:rPr>
                      <m:t>, </m:t>
                    </m:r>
                    <m:r>
                      <a:rPr lang="pt-BR" sz="1900" i="1" kern="100">
                        <a:latin typeface="Cambria Math" panose="02040503050406030204" pitchFamily="18" charset="0"/>
                        <a:ea typeface="Times New Roman" panose="02020603050405020304" pitchFamily="18" charset="0"/>
                        <a:cs typeface="Arial" panose="020B0604020202020204" pitchFamily="34" charset="0"/>
                      </a:rPr>
                      <m:t>𝐸</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như ở Hình 24 và đo được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𝐴𝐶</m:t>
                    </m:r>
                    <m:r>
                      <a:rPr lang="pt-BR" sz="1900" i="1" kern="100">
                        <a:latin typeface="Cambria Math" panose="02040503050406030204" pitchFamily="18" charset="0"/>
                        <a:ea typeface="Times New Roman" panose="02020603050405020304" pitchFamily="18" charset="0"/>
                        <a:cs typeface="Arial" panose="020B0604020202020204" pitchFamily="34" charset="0"/>
                      </a:rPr>
                      <m:t>=50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𝐶𝐷</m:t>
                    </m:r>
                    <m:r>
                      <a:rPr lang="pt-BR" sz="1900" i="1" kern="100">
                        <a:latin typeface="Cambria Math" panose="02040503050406030204" pitchFamily="18" charset="0"/>
                        <a:ea typeface="Times New Roman" panose="02020603050405020304" pitchFamily="18" charset="0"/>
                        <a:cs typeface="Arial" panose="020B0604020202020204" pitchFamily="34" charset="0"/>
                      </a:rPr>
                      <m:t>=20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𝐷𝐸</m:t>
                    </m:r>
                    <m:r>
                      <a:rPr lang="pt-BR" sz="1900" i="1" kern="100">
                        <a:latin typeface="Cambria Math" panose="02040503050406030204" pitchFamily="18" charset="0"/>
                        <a:ea typeface="Times New Roman" panose="02020603050405020304" pitchFamily="18" charset="0"/>
                        <a:cs typeface="Arial" panose="020B0604020202020204" pitchFamily="34" charset="0"/>
                      </a:rPr>
                      <m:t>=18 </m:t>
                    </m:r>
                    <m:r>
                      <a:rPr lang="pt-BR" sz="1900" i="1" kern="100">
                        <a:latin typeface="Cambria Math" panose="02040503050406030204" pitchFamily="18" charset="0"/>
                        <a:ea typeface="Times New Roman" panose="02020603050405020304" pitchFamily="18" charset="0"/>
                        <a:cs typeface="Arial" panose="020B0604020202020204" pitchFamily="34" charset="0"/>
                      </a:rPr>
                      <m:t>𝑚</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Hỏi khoảng cách giữa hai vị trí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là bao nhiêu?</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C6DE896-59E1-FE9A-AE89-00D657C2757E}"/>
                  </a:ext>
                </a:extLst>
              </p:cNvPr>
              <p:cNvSpPr txBox="1">
                <a:spLocks noRot="1" noChangeAspect="1" noMove="1" noResize="1" noEditPoints="1" noAdjustHandles="1" noChangeArrowheads="1" noChangeShapeType="1" noTextEdit="1"/>
              </p:cNvSpPr>
              <p:nvPr/>
            </p:nvSpPr>
            <p:spPr>
              <a:xfrm>
                <a:off x="196829" y="377734"/>
                <a:ext cx="7840266" cy="1799467"/>
              </a:xfrm>
              <a:prstGeom prst="rect">
                <a:avLst/>
              </a:prstGeom>
              <a:blipFill>
                <a:blip r:embed="rId3"/>
                <a:stretch>
                  <a:fillRect l="-700" b="-440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236F127-3368-50AF-E3EA-DE2AF01178DF}"/>
              </a:ext>
            </a:extLst>
          </p:cNvPr>
          <p:cNvSpPr txBox="1"/>
          <p:nvPr/>
        </p:nvSpPr>
        <p:spPr>
          <a:xfrm>
            <a:off x="305233" y="311945"/>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60</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F3F9C4-C036-42F3-7B30-3DD2132A6C4B}"/>
                  </a:ext>
                </a:extLst>
              </p:cNvPr>
              <p:cNvSpPr txBox="1"/>
              <p:nvPr/>
            </p:nvSpPr>
            <p:spPr>
              <a:xfrm>
                <a:off x="196829" y="2348392"/>
                <a:ext cx="6844357" cy="2441438"/>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Ta thấy:</a:t>
                </a:r>
                <a:r>
                  <a:rPr lang="en-US" sz="1900" dirty="0">
                    <a:latin typeface="+mn-lt"/>
                    <a:ea typeface="Calibri" panose="020F0502020204030204" pitchFamily="34" charset="0"/>
                    <a:cs typeface="Times New Roman" panose="02020603050405020304" pitchFamily="18" charset="0"/>
                  </a:rPr>
                  <a:t> </a:t>
                </a:r>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𝐷𝐸</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dirty="0">
                    <a:latin typeface="+mn-lt"/>
                    <a:ea typeface="Calibri" panose="020F0502020204030204" pitchFamily="34" charset="0"/>
                    <a:cs typeface="Times New Roman" panose="02020603050405020304" pitchFamily="18" charset="0"/>
                  </a:rPr>
                  <a:t> vì cùng vuông góc với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𝐴𝐶</m:t>
                    </m:r>
                  </m:oMath>
                </a14:m>
                <a:endParaRPr lang="vi-VN" sz="1900" dirty="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𝐶𝐴𝐵</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𝐷𝐸</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dirty="0">
                    <a:latin typeface="+mn-lt"/>
                    <a:ea typeface="Calibri" panose="020F0502020204030204" pitchFamily="34" charset="0"/>
                    <a:cs typeface="Times New Roman" panose="02020603050405020304" pitchFamily="18" charset="0"/>
                  </a:rPr>
                  <a:t>, áp dụng hệ quả định lí </a:t>
                </a:r>
                <a:r>
                  <a:rPr lang="vi-VN" sz="1900" dirty="0" err="1">
                    <a:latin typeface="+mn-lt"/>
                    <a:ea typeface="Calibri" panose="020F0502020204030204" pitchFamily="34" charset="0"/>
                    <a:cs typeface="Times New Roman" panose="02020603050405020304" pitchFamily="18" charset="0"/>
                  </a:rPr>
                  <a:t>Thalès</a:t>
                </a:r>
                <a:r>
                  <a:rPr lang="vi-VN" sz="1900" dirty="0">
                    <a:latin typeface="+mn-lt"/>
                    <a:ea typeface="Calibri" panose="020F0502020204030204" pitchFamily="34" charset="0"/>
                    <a:cs typeface="Times New Roman" panose="02020603050405020304" pitchFamily="18" charset="0"/>
                  </a:rPr>
                  <a:t> ta có:</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r>
                          <a:rPr lang="vi-VN" sz="1900" i="1">
                            <a:latin typeface="Cambria Math" panose="02040503050406030204" pitchFamily="18" charset="0"/>
                            <a:ea typeface="Calibri" panose="020F0502020204030204" pitchFamily="34" charset="0"/>
                            <a:cs typeface="Times New Roman" panose="02020603050405020304" pitchFamily="18" charset="0"/>
                          </a:rPr>
                          <m:t>𝐶𝐴</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𝐷𝐸</m:t>
                        </m:r>
                      </m:num>
                      <m:den>
                        <m:r>
                          <a:rPr lang="vi-VN" sz="1900" i="1">
                            <a:latin typeface="Cambria Math" panose="02040503050406030204" pitchFamily="18" charset="0"/>
                            <a:ea typeface="Calibri" panose="020F0502020204030204" pitchFamily="34" charset="0"/>
                            <a:cs typeface="Times New Roman" panose="02020603050405020304" pitchFamily="18" charset="0"/>
                          </a:rPr>
                          <m:t>𝐴𝐵</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20</m:t>
                        </m:r>
                      </m:num>
                      <m:den>
                        <m:r>
                          <a:rPr lang="vi-VN" sz="1900" i="1">
                            <a:latin typeface="Cambria Math" panose="02040503050406030204" pitchFamily="18" charset="0"/>
                            <a:ea typeface="Calibri" panose="020F0502020204030204" pitchFamily="34" charset="0"/>
                            <a:cs typeface="Times New Roman" panose="02020603050405020304" pitchFamily="18" charset="0"/>
                          </a:rPr>
                          <m:t>50</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18</m:t>
                        </m:r>
                      </m:num>
                      <m:den>
                        <m:r>
                          <a:rPr lang="vi-VN" sz="1900" i="1">
                            <a:latin typeface="Cambria Math" panose="02040503050406030204" pitchFamily="18" charset="0"/>
                            <a:ea typeface="Calibri" panose="020F0502020204030204" pitchFamily="34" charset="0"/>
                            <a:cs typeface="Times New Roman" panose="02020603050405020304" pitchFamily="18" charset="0"/>
                          </a:rPr>
                          <m:t>𝐴𝐵</m:t>
                        </m:r>
                      </m:den>
                    </m:f>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𝐴𝐵</m:t>
                    </m:r>
                    <m:r>
                      <a:rPr lang="vi-VN" sz="1900" i="1">
                        <a:latin typeface="Cambria Math" panose="02040503050406030204" pitchFamily="18" charset="0"/>
                        <a:ea typeface="Calibri" panose="020F0502020204030204" pitchFamily="34" charset="0"/>
                        <a:cs typeface="Times New Roman" panose="02020603050405020304" pitchFamily="18" charset="0"/>
                      </a:rPr>
                      <m:t>=50 . 18 :20=45</m:t>
                    </m:r>
                  </m:oMath>
                </a14:m>
                <a:r>
                  <a:rPr lang="vi-VN" sz="1900" dirty="0">
                    <a:latin typeface="+mn-lt"/>
                    <a:ea typeface="Calibri" panose="020F0502020204030204" pitchFamily="34" charset="0"/>
                    <a:cs typeface="Times New Roman" panose="02020603050405020304" pitchFamily="18" charset="0"/>
                  </a:rPr>
                  <a:t> m</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Vậy khoảng cách giữa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m:t>
                    </m:r>
                  </m:oMath>
                </a14:m>
                <a:r>
                  <a:rPr lang="vi-VN" sz="1900" dirty="0">
                    <a:latin typeface="+mn-lt"/>
                    <a:ea typeface="Calibri" panose="020F0502020204030204" pitchFamily="34" charset="0"/>
                    <a:cs typeface="Times New Roman" panose="02020603050405020304" pitchFamily="18" charset="0"/>
                  </a:rPr>
                  <a:t> và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dirty="0">
                    <a:latin typeface="+mn-lt"/>
                    <a:ea typeface="Calibri" panose="020F0502020204030204" pitchFamily="34" charset="0"/>
                    <a:cs typeface="Times New Roman" panose="02020603050405020304" pitchFamily="18" charset="0"/>
                  </a:rPr>
                  <a:t> là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45</m:t>
                    </m:r>
                  </m:oMath>
                </a14:m>
                <a:r>
                  <a:rPr lang="vi-VN" sz="1900" dirty="0">
                    <a:latin typeface="+mn-lt"/>
                    <a:ea typeface="Calibri" panose="020F0502020204030204" pitchFamily="34" charset="0"/>
                    <a:cs typeface="Times New Roman" panose="02020603050405020304" pitchFamily="18" charset="0"/>
                  </a:rPr>
                  <a:t>m</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0F3F9C4-C036-42F3-7B30-3DD2132A6C4B}"/>
                  </a:ext>
                </a:extLst>
              </p:cNvPr>
              <p:cNvSpPr txBox="1">
                <a:spLocks noRot="1" noChangeAspect="1" noMove="1" noResize="1" noEditPoints="1" noAdjustHandles="1" noChangeArrowheads="1" noChangeShapeType="1" noTextEdit="1"/>
              </p:cNvSpPr>
              <p:nvPr/>
            </p:nvSpPr>
            <p:spPr>
              <a:xfrm>
                <a:off x="196829" y="2348392"/>
                <a:ext cx="6844357" cy="2441438"/>
              </a:xfrm>
              <a:prstGeom prst="rect">
                <a:avLst/>
              </a:prstGeom>
              <a:blipFill>
                <a:blip r:embed="rId4"/>
                <a:stretch>
                  <a:fillRect l="-801" b="-3242"/>
                </a:stretch>
              </a:blipFill>
            </p:spPr>
            <p:txBody>
              <a:bodyPr/>
              <a:lstStyle/>
              <a:p>
                <a:r>
                  <a:rPr lang="en-US">
                    <a:noFill/>
                  </a:rPr>
                  <a:t> </a:t>
                </a:r>
              </a:p>
            </p:txBody>
          </p:sp>
        </mc:Fallback>
      </mc:AlternateContent>
      <p:sp>
        <p:nvSpPr>
          <p:cNvPr id="2" name="Oval Callout 29">
            <a:extLst>
              <a:ext uri="{FF2B5EF4-FFF2-40B4-BE49-F238E27FC236}">
                <a16:creationId xmlns:a16="http://schemas.microsoft.com/office/drawing/2014/main" id="{DE4636D8-9D09-87A1-46ED-132861F6F775}"/>
              </a:ext>
            </a:extLst>
          </p:cNvPr>
          <p:cNvSpPr/>
          <p:nvPr/>
        </p:nvSpPr>
        <p:spPr>
          <a:xfrm>
            <a:off x="7683066" y="1655530"/>
            <a:ext cx="972752" cy="364371"/>
          </a:xfrm>
          <a:prstGeom prst="wedgeEllipseCallout">
            <a:avLst>
              <a:gd name="adj1" fmla="val -39329"/>
              <a:gd name="adj2" fmla="val 7592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pic>
        <p:nvPicPr>
          <p:cNvPr id="6" name="Picture 5">
            <a:extLst>
              <a:ext uri="{FF2B5EF4-FFF2-40B4-BE49-F238E27FC236}">
                <a16:creationId xmlns:a16="http://schemas.microsoft.com/office/drawing/2014/main" id="{11FA77E7-B001-641B-2F1F-3347B9D718BD}"/>
              </a:ext>
            </a:extLst>
          </p:cNvPr>
          <p:cNvPicPr>
            <a:picLocks noChangeAspect="1"/>
          </p:cNvPicPr>
          <p:nvPr/>
        </p:nvPicPr>
        <p:blipFill>
          <a:blip r:embed="rId5"/>
          <a:stretch>
            <a:fillRect/>
          </a:stretch>
        </p:blipFill>
        <p:spPr>
          <a:xfrm>
            <a:off x="6793519" y="2348392"/>
            <a:ext cx="2153652" cy="2112947"/>
          </a:xfrm>
          <a:prstGeom prst="rect">
            <a:avLst/>
          </a:prstGeom>
        </p:spPr>
      </p:pic>
    </p:spTree>
    <p:extLst>
      <p:ext uri="{BB962C8B-B14F-4D97-AF65-F5344CB8AC3E}">
        <p14:creationId xmlns:p14="http://schemas.microsoft.com/office/powerpoint/2010/main" val="4059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2"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3"/>
          <a:stretch>
            <a:fillRect/>
          </a:stretch>
        </p:blipFill>
        <p:spPr>
          <a:xfrm>
            <a:off x="7002380" y="3588607"/>
            <a:ext cx="2764254" cy="1554893"/>
          </a:xfrm>
          <a:prstGeom prst="rect">
            <a:avLst/>
          </a:prstGeom>
        </p:spPr>
      </p:pic>
      <p:sp>
        <p:nvSpPr>
          <p:cNvPr id="4" name="TextBox 3">
            <a:extLst>
              <a:ext uri="{FF2B5EF4-FFF2-40B4-BE49-F238E27FC236}">
                <a16:creationId xmlns:a16="http://schemas.microsoft.com/office/drawing/2014/main" id="{3E9D38DA-B346-B729-7C1E-405415974930}"/>
              </a:ext>
            </a:extLst>
          </p:cNvPr>
          <p:cNvSpPr txBox="1"/>
          <p:nvPr/>
        </p:nvSpPr>
        <p:spPr>
          <a:xfrm>
            <a:off x="582505" y="31681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grpSp>
        <p:nvGrpSpPr>
          <p:cNvPr id="12" name="Group 11">
            <a:extLst>
              <a:ext uri="{FF2B5EF4-FFF2-40B4-BE49-F238E27FC236}">
                <a16:creationId xmlns:a16="http://schemas.microsoft.com/office/drawing/2014/main" id="{07136144-107A-5613-0316-641F53D48493}"/>
              </a:ext>
            </a:extLst>
          </p:cNvPr>
          <p:cNvGrpSpPr/>
          <p:nvPr/>
        </p:nvGrpSpPr>
        <p:grpSpPr>
          <a:xfrm>
            <a:off x="489773" y="416810"/>
            <a:ext cx="8221519" cy="4287499"/>
            <a:chOff x="489774" y="461609"/>
            <a:chExt cx="8164452" cy="424270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6657EA-8DB0-4F62-C955-9669EE0B3E14}"/>
                    </a:ext>
                  </a:extLst>
                </p:cNvPr>
                <p:cNvSpPr txBox="1"/>
                <p:nvPr/>
              </p:nvSpPr>
              <p:spPr>
                <a:xfrm>
                  <a:off x="489774" y="461609"/>
                  <a:ext cx="6151658" cy="2238049"/>
                </a:xfrm>
                <a:prstGeom prst="rect">
                  <a:avLst/>
                </a:prstGeom>
                <a:noFill/>
              </p:spPr>
              <p:txBody>
                <a:bodyPr wrap="square">
                  <a:spAutoFit/>
                </a:bodyPr>
                <a:lstStyle/>
                <a:p>
                  <a:pPr>
                    <a:lnSpc>
                      <a:spcPct val="150000"/>
                    </a:lnSpc>
                    <a:spcAft>
                      <a:spcPts val="800"/>
                    </a:spcAft>
                  </a:pPr>
                  <a:r>
                    <a:rPr lang="en-US" sz="1900" dirty="0">
                      <a:latin typeface="+mn-lt"/>
                    </a:rPr>
                    <a:t>			     </a:t>
                  </a:r>
                  <a:r>
                    <a:rPr lang="pt-BR" sz="1900" kern="100" dirty="0">
                      <a:latin typeface="Arial" panose="020B0604020202020204" pitchFamily="34" charset="0"/>
                      <a:ea typeface="Times New Roman" panose="02020603050405020304" pitchFamily="18" charset="0"/>
                      <a:cs typeface="Times New Roman" panose="02020603050405020304" pitchFamily="18" charset="0"/>
                    </a:rPr>
                    <a:t>Có thể gián tiếp đo chiều cao của một bức tường khá cao bằng dụng cụ đơn giản được không? Hình 25 thể hiện cách đo chiều cao </a:t>
                  </a:r>
                  <a14:m>
                    <m:oMath xmlns:m="http://schemas.openxmlformats.org/officeDocument/2006/math">
                      <m:r>
                        <a:rPr lang="pt-BR" sz="19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1900" kern="100" dirty="0">
                      <a:latin typeface="Arial" panose="020B0604020202020204" pitchFamily="34" charset="0"/>
                      <a:ea typeface="Times New Roman" panose="02020603050405020304" pitchFamily="18" charset="0"/>
                      <a:cs typeface="Times New Roman" panose="02020603050405020304" pitchFamily="18" charset="0"/>
                    </a:rPr>
                    <a:t> của một bức tường bằng các dụng cụ đơn giản gồm: hai cọc thẳng đứng (cọc 1 cố định; cọc 2 có thể di </a:t>
                  </a:r>
                  <a:endParaRPr lang="en-US" sz="1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B6657EA-8DB0-4F62-C955-9669EE0B3E14}"/>
                    </a:ext>
                  </a:extLst>
                </p:cNvPr>
                <p:cNvSpPr txBox="1">
                  <a:spLocks noRot="1" noChangeAspect="1" noMove="1" noResize="1" noEditPoints="1" noAdjustHandles="1" noChangeArrowheads="1" noChangeShapeType="1" noTextEdit="1"/>
                </p:cNvSpPr>
                <p:nvPr/>
              </p:nvSpPr>
              <p:spPr>
                <a:xfrm>
                  <a:off x="489774" y="461609"/>
                  <a:ext cx="6151658" cy="2238049"/>
                </a:xfrm>
                <a:prstGeom prst="rect">
                  <a:avLst/>
                </a:prstGeom>
                <a:blipFill>
                  <a:blip r:embed="rId4"/>
                  <a:stretch>
                    <a:fillRect l="-885" r="-1770" b="-21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7F5EF-9D76-552E-E4F1-68C6F1C5DA57}"/>
                    </a:ext>
                  </a:extLst>
                </p:cNvPr>
                <p:cNvSpPr txBox="1"/>
                <p:nvPr/>
              </p:nvSpPr>
              <p:spPr>
                <a:xfrm>
                  <a:off x="489774" y="2699658"/>
                  <a:ext cx="8164452" cy="20046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động được) và sợi dây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𝐹𝐶</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Cọc 1 có chiều cao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𝐷𝐾</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h</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Các khoảng cách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𝑎</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𝐷𝐶</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𝑏</m:t>
                      </m:r>
                    </m:oMath>
                  </a14:m>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đo được bằng thước dây thông dụng.</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Em hãy cho biết người ta tiến hành đo đạc như thế nào?</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Tính</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chiều</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cao</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14:m>
                    <m:oMath xmlns:m="http://schemas.openxmlformats.org/officeDocument/2006/math">
                      <m:r>
                        <a:rPr kumimoji="0" lang="pt-BR" sz="19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sym typeface="Arial"/>
                        </a:rPr>
                        <m:t>𝐴𝐵</m:t>
                      </m:r>
                    </m:oMath>
                  </a14:m>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19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theo</a:t>
                  </a:r>
                  <a:r>
                    <a:rPr kumimoji="0" lang="en-US" sz="19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h</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𝑎</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𝑏</m:t>
                      </m:r>
                    </m:oMath>
                  </a14:m>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Choice>
          <mc:Fallback xmlns="">
            <p:sp>
              <p:nvSpPr>
                <p:cNvPr id="3" name="TextBox 2">
                  <a:extLst>
                    <a:ext uri="{FF2B5EF4-FFF2-40B4-BE49-F238E27FC236}">
                      <a16:creationId xmlns:a16="http://schemas.microsoft.com/office/drawing/2014/main" id="{7CA7F5EF-9D76-552E-E4F1-68C6F1C5DA57}"/>
                    </a:ext>
                  </a:extLst>
                </p:cNvPr>
                <p:cNvSpPr txBox="1">
                  <a:spLocks noRot="1" noChangeAspect="1" noMove="1" noResize="1" noEditPoints="1" noAdjustHandles="1" noChangeArrowheads="1" noChangeShapeType="1" noTextEdit="1"/>
                </p:cNvSpPr>
                <p:nvPr/>
              </p:nvSpPr>
              <p:spPr>
                <a:xfrm>
                  <a:off x="489774" y="2699658"/>
                  <a:ext cx="8164452" cy="2004651"/>
                </a:xfrm>
                <a:prstGeom prst="rect">
                  <a:avLst/>
                </a:prstGeom>
                <a:blipFill>
                  <a:blip r:embed="rId5"/>
                  <a:stretch>
                    <a:fillRect l="-667" b="-2703"/>
                  </a:stretch>
                </a:blipFill>
              </p:spPr>
              <p:txBody>
                <a:bodyPr/>
                <a:lstStyle/>
                <a:p>
                  <a:r>
                    <a:rPr lang="en-US">
                      <a:noFill/>
                    </a:rPr>
                    <a:t> </a:t>
                  </a:r>
                </a:p>
              </p:txBody>
            </p:sp>
          </mc:Fallback>
        </mc:AlternateContent>
      </p:grpSp>
      <p:pic>
        <p:nvPicPr>
          <p:cNvPr id="10" name="Picture 9">
            <a:extLst>
              <a:ext uri="{FF2B5EF4-FFF2-40B4-BE49-F238E27FC236}">
                <a16:creationId xmlns:a16="http://schemas.microsoft.com/office/drawing/2014/main" id="{5B354ABB-6BDC-02A9-E2D4-DAD96B8A789A}"/>
              </a:ext>
            </a:extLst>
          </p:cNvPr>
          <p:cNvPicPr>
            <a:picLocks noChangeAspect="1"/>
          </p:cNvPicPr>
          <p:nvPr/>
        </p:nvPicPr>
        <p:blipFill>
          <a:blip r:embed="rId6"/>
          <a:stretch>
            <a:fillRect/>
          </a:stretch>
        </p:blipFill>
        <p:spPr>
          <a:xfrm>
            <a:off x="6469109" y="416810"/>
            <a:ext cx="2103124" cy="2154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61" name="Rectangle 60"/>
          <p:cNvSpPr/>
          <p:nvPr/>
        </p:nvSpPr>
        <p:spPr>
          <a:xfrm>
            <a:off x="510835" y="3002838"/>
            <a:ext cx="8121969" cy="162736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75000"/>
              </a:lnSpc>
              <a:spcBef>
                <a:spcPts val="600"/>
              </a:spcBef>
              <a:spcAft>
                <a:spcPts val="800"/>
              </a:spcAft>
            </a:pPr>
            <a:r>
              <a:rPr lang="vi-VN" sz="1900" kern="100" dirty="0">
                <a:ea typeface="Calibri" panose="020F0502020204030204" pitchFamily="34" charset="0"/>
                <a:cs typeface="Times New Roman" panose="02020603050405020304" pitchFamily="18" charset="0"/>
              </a:rPr>
              <a:t>Nếu một đường thẳng song </a:t>
            </a:r>
            <a:r>
              <a:rPr lang="vi-VN" sz="1900" kern="100" dirty="0" err="1">
                <a:ea typeface="Calibri" panose="020F0502020204030204" pitchFamily="34" charset="0"/>
                <a:cs typeface="Times New Roman" panose="02020603050405020304" pitchFamily="18" charset="0"/>
              </a:rPr>
              <a:t>song</a:t>
            </a:r>
            <a:r>
              <a:rPr lang="vi-VN" sz="1900" kern="100" dirty="0">
                <a:ea typeface="Calibri" panose="020F0502020204030204" pitchFamily="34" charset="0"/>
                <a:cs typeface="Times New Roman" panose="02020603050405020304" pitchFamily="18" charset="0"/>
              </a:rPr>
              <a:t> với một cạnh của tam giác và cắt hai cạnh còn lại thì nó tạo thành một tam giác mới có ba cạnh tương ứng tỉ lệ với ba cạnh của tam giác đã cho</a:t>
            </a:r>
          </a:p>
        </p:txBody>
      </p:sp>
      <p:sp>
        <p:nvSpPr>
          <p:cNvPr id="11" name="TextBox 10"/>
          <p:cNvSpPr txBox="1"/>
          <p:nvPr/>
        </p:nvSpPr>
        <p:spPr>
          <a:xfrm>
            <a:off x="510835" y="415225"/>
            <a:ext cx="3992179" cy="577081"/>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lnSpc>
                <a:spcPct val="150000"/>
              </a:lnSpc>
              <a:buClrTx/>
              <a:buFontTx/>
              <a:buNone/>
              <a:defRPr/>
            </a:pPr>
            <a:r>
              <a:rPr lang="en-US" sz="2100" b="1" kern="1200" dirty="0">
                <a:solidFill>
                  <a:srgbClr val="FFFF00"/>
                </a:solidFill>
                <a:cs typeface="Arial" panose="020B0604020202020204" pitchFamily="34" charset="0"/>
              </a:rPr>
              <a:t>3. </a:t>
            </a:r>
            <a:r>
              <a:rPr lang="en-US" sz="2100" b="1" kern="1200" dirty="0" err="1">
                <a:solidFill>
                  <a:srgbClr val="FFFF00"/>
                </a:solidFill>
                <a:cs typeface="Arial" panose="020B0604020202020204" pitchFamily="34" charset="0"/>
              </a:rPr>
              <a:t>Hệ</a:t>
            </a:r>
            <a:r>
              <a:rPr lang="en-US" sz="2100" b="1" kern="1200" dirty="0">
                <a:solidFill>
                  <a:srgbClr val="FFFF00"/>
                </a:solidFill>
                <a:cs typeface="Arial" panose="020B0604020202020204" pitchFamily="34" charset="0"/>
              </a:rPr>
              <a:t> </a:t>
            </a:r>
            <a:r>
              <a:rPr lang="en-US" sz="2100" b="1" kern="1200" dirty="0" err="1">
                <a:solidFill>
                  <a:srgbClr val="FFFF00"/>
                </a:solidFill>
                <a:cs typeface="Arial" panose="020B0604020202020204" pitchFamily="34" charset="0"/>
              </a:rPr>
              <a:t>quả</a:t>
            </a:r>
            <a:r>
              <a:rPr lang="en-US" sz="2100" b="1" kern="1200" dirty="0">
                <a:solidFill>
                  <a:srgbClr val="FFFF00"/>
                </a:solidFill>
                <a:cs typeface="Arial" panose="020B0604020202020204" pitchFamily="34" charset="0"/>
              </a:rPr>
              <a:t> </a:t>
            </a:r>
            <a:r>
              <a:rPr lang="en-US" sz="2100" b="1" kern="1200" dirty="0" err="1">
                <a:solidFill>
                  <a:srgbClr val="FFFF00"/>
                </a:solidFill>
                <a:cs typeface="Arial" panose="020B0604020202020204" pitchFamily="34" charset="0"/>
              </a:rPr>
              <a:t>của</a:t>
            </a:r>
            <a:r>
              <a:rPr lang="en-US" sz="2100" b="1" kern="1200" dirty="0">
                <a:solidFill>
                  <a:srgbClr val="FFFF00"/>
                </a:solidFill>
                <a:cs typeface="Arial" panose="020B0604020202020204" pitchFamily="34" charset="0"/>
              </a:rPr>
              <a:t> </a:t>
            </a:r>
            <a:r>
              <a:rPr lang="en-US" sz="2100" b="1" kern="1200" dirty="0" err="1">
                <a:solidFill>
                  <a:srgbClr val="FFFF00"/>
                </a:solidFill>
                <a:cs typeface="Arial" panose="020B0604020202020204" pitchFamily="34" charset="0"/>
              </a:rPr>
              <a:t>định</a:t>
            </a:r>
            <a:r>
              <a:rPr lang="en-US" sz="2100" b="1" kern="1200" dirty="0">
                <a:solidFill>
                  <a:srgbClr val="FFFF00"/>
                </a:solidFill>
                <a:cs typeface="Arial" panose="020B0604020202020204" pitchFamily="34" charset="0"/>
              </a:rPr>
              <a:t> </a:t>
            </a:r>
            <a:r>
              <a:rPr lang="en-US" sz="2100" b="1" kern="1200" dirty="0" err="1">
                <a:solidFill>
                  <a:srgbClr val="FFFF00"/>
                </a:solidFill>
                <a:cs typeface="Arial" panose="020B0604020202020204" pitchFamily="34" charset="0"/>
              </a:rPr>
              <a:t>lí</a:t>
            </a:r>
            <a:r>
              <a:rPr lang="en-US" sz="2100" b="1" kern="1200" dirty="0">
                <a:solidFill>
                  <a:srgbClr val="FFFF00"/>
                </a:solidFill>
                <a:cs typeface="Arial" panose="020B0604020202020204" pitchFamily="34" charset="0"/>
              </a:rPr>
              <a:t> </a:t>
            </a:r>
            <a:r>
              <a:rPr lang="en-US" sz="2100" b="1" kern="1200" dirty="0" err="1">
                <a:solidFill>
                  <a:srgbClr val="FFFF00"/>
                </a:solidFill>
                <a:cs typeface="Arial" panose="020B0604020202020204" pitchFamily="34" charset="0"/>
              </a:rPr>
              <a:t>Thalès</a:t>
            </a:r>
            <a:endParaRPr lang="en-US" sz="2100" b="1" kern="1200" dirty="0">
              <a:solidFill>
                <a:srgbClr val="FFFF00"/>
              </a:solidFill>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510835" y="1094323"/>
                <a:ext cx="5116813" cy="1701620"/>
              </a:xfrm>
              <a:prstGeom prst="rect">
                <a:avLst/>
              </a:prstGeom>
            </p:spPr>
            <p:txBody>
              <a:bodyPr wrap="square">
                <a:spAutoFit/>
              </a:bodyPr>
              <a:lstStyle/>
              <a:p>
                <a:pPr algn="just">
                  <a:lnSpc>
                    <a:spcPct val="150000"/>
                  </a:lnSpc>
                  <a:spcBef>
                    <a:spcPts val="600"/>
                  </a:spcBef>
                  <a:spcAft>
                    <a:spcPts val="600"/>
                  </a:spcAft>
                </a:pPr>
                <a:r>
                  <a:rPr lang="vi-VN" sz="1900" dirty="0">
                    <a:latin typeface="+mn-lt"/>
                    <a:ea typeface="Arial" panose="020B0604020202020204" pitchFamily="34" charset="0"/>
                    <a:cs typeface="Times New Roman" panose="02020603050405020304" pitchFamily="18" charset="0"/>
                  </a:rPr>
                  <a:t>Cho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m:t>
                    </m:r>
                    <m:r>
                      <a:rPr lang="vi-VN"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vi-VN" sz="1900" dirty="0">
                    <a:effectLst/>
                    <a:latin typeface="+mn-lt"/>
                    <a:ea typeface="Dotum" panose="020B0600000101010101" pitchFamily="34" charset="-127"/>
                    <a:cs typeface="Times New Roman" panose="02020603050405020304" pitchFamily="18" charset="0"/>
                  </a:rPr>
                  <a:t>, đường thẳng </a:t>
                </a:r>
                <a14:m>
                  <m:oMath xmlns:m="http://schemas.openxmlformats.org/officeDocument/2006/math">
                    <m:r>
                      <a:rPr lang="en-US" sz="1900" b="1" i="1" smtClean="0">
                        <a:solidFill>
                          <a:srgbClr val="00B050"/>
                        </a:solidFill>
                        <a:effectLst/>
                        <a:latin typeface="Cambria Math" panose="02040503050406030204" pitchFamily="18" charset="0"/>
                        <a:ea typeface="Dotum" panose="020B0600000101010101" pitchFamily="34" charset="-127"/>
                        <a:cs typeface="Times New Roman" panose="02020603050405020304" pitchFamily="18" charset="0"/>
                      </a:rPr>
                      <m:t>𝑴𝑵</m:t>
                    </m:r>
                  </m:oMath>
                </a14:m>
                <a:r>
                  <a:rPr lang="en-US" sz="1900" b="1" dirty="0">
                    <a:solidFill>
                      <a:srgbClr val="00B050"/>
                    </a:solidFill>
                    <a:effectLst/>
                    <a:latin typeface="+mn-lt"/>
                    <a:ea typeface="Dotum" panose="020B0600000101010101" pitchFamily="34" charset="-127"/>
                    <a:cs typeface="Times New Roman" panose="02020603050405020304" pitchFamily="18" charset="0"/>
                  </a:rPr>
                  <a:t>//</a:t>
                </a:r>
                <a14:m>
                  <m:oMath xmlns:m="http://schemas.openxmlformats.org/officeDocument/2006/math">
                    <m:r>
                      <a:rPr lang="vi-VN" sz="1900" b="1" i="1">
                        <a:solidFill>
                          <a:srgbClr val="00B050"/>
                        </a:solidFill>
                        <a:effectLst/>
                        <a:latin typeface="Cambria Math" panose="02040503050406030204" pitchFamily="18" charset="0"/>
                        <a:ea typeface="Dotum" panose="020B0600000101010101" pitchFamily="34" charset="-127"/>
                        <a:cs typeface="Times New Roman" panose="02020603050405020304" pitchFamily="18" charset="0"/>
                      </a:rPr>
                      <m:t>𝑩𝑪</m:t>
                    </m:r>
                  </m:oMath>
                </a14:m>
                <a:r>
                  <a:rPr lang="vi-VN" sz="1900" b="1" dirty="0">
                    <a:solidFill>
                      <a:srgbClr val="00B050"/>
                    </a:solidFill>
                    <a:effectLst/>
                    <a:latin typeface="+mn-lt"/>
                    <a:ea typeface="Dotum" panose="020B0600000101010101" pitchFamily="34" charset="-127"/>
                    <a:cs typeface="Times New Roman" panose="02020603050405020304" pitchFamily="18" charset="0"/>
                  </a:rPr>
                  <a:t> </a:t>
                </a:r>
                <a:r>
                  <a:rPr lang="vi-VN" sz="1900" dirty="0">
                    <a:effectLst/>
                    <a:latin typeface="+mn-lt"/>
                    <a:ea typeface="Dotum" panose="020B0600000101010101" pitchFamily="34" charset="-127"/>
                    <a:cs typeface="Times New Roman" panose="02020603050405020304" pitchFamily="18" charset="0"/>
                  </a:rPr>
                  <a:t>lần lượt cắt cạnh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𝐴𝐵</m:t>
                    </m:r>
                    <m:r>
                      <a:rPr lang="vi-VN" sz="1900" i="1">
                        <a:effectLst/>
                        <a:latin typeface="Cambria Math" panose="02040503050406030204" pitchFamily="18" charset="0"/>
                        <a:ea typeface="Dotum" panose="020B0600000101010101" pitchFamily="34" charset="-127"/>
                        <a:cs typeface="Times New Roman" panose="02020603050405020304" pitchFamily="18" charset="0"/>
                      </a:rPr>
                      <m:t>, </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vi-VN" sz="1900" dirty="0">
                    <a:effectLst/>
                    <a:latin typeface="+mn-lt"/>
                    <a:ea typeface="Dotum" panose="020B0600000101010101" pitchFamily="34" charset="-127"/>
                    <a:cs typeface="Times New Roman" panose="02020603050405020304" pitchFamily="18" charset="0"/>
                  </a:rPr>
                  <a:t> tại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vi-VN" sz="1900" dirty="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vi-VN" sz="1900" dirty="0">
                    <a:effectLst/>
                    <a:latin typeface="+mn-lt"/>
                    <a:ea typeface="Dotum" panose="020B0600000101010101" pitchFamily="34" charset="-127"/>
                    <a:cs typeface="Times New Roman" panose="02020603050405020304" pitchFamily="18" charset="0"/>
                  </a:rPr>
                  <a:t> (Hình 10). Khi đó, ta có: </a:t>
                </a:r>
                <a14:m>
                  <m:oMath xmlns:m="http://schemas.openxmlformats.org/officeDocument/2006/math">
                    <m:f>
                      <m:fPr>
                        <m:ctrlPr>
                          <a:rPr lang="en-US"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𝑨𝑴</m:t>
                        </m:r>
                      </m:num>
                      <m:den>
                        <m:r>
                          <a:rPr lang="vi-VN"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𝑨𝑩</m:t>
                        </m:r>
                      </m:den>
                    </m:f>
                    <m:r>
                      <a:rPr lang="vi-VN"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𝑨𝑵</m:t>
                        </m:r>
                      </m:num>
                      <m:den>
                        <m:r>
                          <a:rPr lang="vi-VN"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𝑨𝑪</m:t>
                        </m:r>
                      </m:den>
                    </m:f>
                    <m:r>
                      <a:rPr lang="vi-VN" sz="2400" b="1"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𝑴𝑵</m:t>
                        </m:r>
                      </m:num>
                      <m:den>
                        <m:r>
                          <a:rPr lang="vi-VN" sz="2400" b="1" i="1">
                            <a:solidFill>
                              <a:srgbClr val="002060"/>
                            </a:solidFill>
                            <a:latin typeface="Cambria Math" panose="02040503050406030204" pitchFamily="18" charset="0"/>
                            <a:ea typeface="Calibri" panose="020F0502020204030204" pitchFamily="34" charset="0"/>
                            <a:cs typeface="Times New Roman" panose="02020603050405020304" pitchFamily="18" charset="0"/>
                          </a:rPr>
                          <m:t>𝑩𝑪</m:t>
                        </m:r>
                      </m:den>
                    </m:f>
                    <m:r>
                      <a:rPr lang="en-US" sz="2400" b="0" i="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 </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𝐇</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ệ </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𝐪𝐮</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ả đị</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𝐧𝐡</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 </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𝐥</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ý </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𝐓𝐚𝐥𝐞𝐭</m:t>
                    </m:r>
                    <m:r>
                      <a:rPr lang="en-US" sz="1800" b="1" i="0"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b="1" dirty="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510835" y="1094323"/>
                <a:ext cx="5116813" cy="1701620"/>
              </a:xfrm>
              <a:prstGeom prst="rect">
                <a:avLst/>
              </a:prstGeom>
              <a:blipFill>
                <a:blip r:embed="rId3"/>
                <a:stretch>
                  <a:fillRect l="-1192" r="-107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D01F101-B165-1FFE-B018-1320DAAB2FB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734280" y="444714"/>
            <a:ext cx="2971002" cy="2456107"/>
          </a:xfrm>
          <a:prstGeom prst="rect">
            <a:avLst/>
          </a:prstGeom>
        </p:spPr>
      </p:pic>
    </p:spTree>
    <p:extLst>
      <p:ext uri="{BB962C8B-B14F-4D97-AF65-F5344CB8AC3E}">
        <p14:creationId xmlns:p14="http://schemas.microsoft.com/office/powerpoint/2010/main" val="3400079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7" name="Oval Callout 29">
            <a:extLst>
              <a:ext uri="{FF2B5EF4-FFF2-40B4-BE49-F238E27FC236}">
                <a16:creationId xmlns:a16="http://schemas.microsoft.com/office/drawing/2014/main" id="{4AEB4DEA-4B95-7420-F185-ABBC9A763E71}"/>
              </a:ext>
            </a:extLst>
          </p:cNvPr>
          <p:cNvSpPr/>
          <p:nvPr/>
        </p:nvSpPr>
        <p:spPr>
          <a:xfrm>
            <a:off x="315196" y="343405"/>
            <a:ext cx="972752" cy="364371"/>
          </a:xfrm>
          <a:prstGeom prst="wedgeEllipseCallout">
            <a:avLst>
              <a:gd name="adj1" fmla="val 35563"/>
              <a:gd name="adj2" fmla="val 95076"/>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5625-E514-6CAF-D843-0D0612A15BB7}"/>
                  </a:ext>
                </a:extLst>
              </p:cNvPr>
              <p:cNvSpPr txBox="1"/>
              <p:nvPr/>
            </p:nvSpPr>
            <p:spPr>
              <a:xfrm>
                <a:off x="315196" y="836451"/>
                <a:ext cx="6286259" cy="3972562"/>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a) Vì cọc 2 di động được nên di chuyển cọc 2 sao cho cọc 2 trùng với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Tức là: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𝐹</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𝐴</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𝐸</m:t>
                    </m:r>
                    <m:r>
                      <a:rPr lang="vi-VN" sz="1900" i="1">
                        <a:latin typeface="Cambria Math" panose="02040503050406030204" pitchFamily="18" charset="0"/>
                        <a:ea typeface="Times New Roman" panose="02020603050405020304" pitchFamily="18" charset="0"/>
                        <a:cs typeface="Times New Roman" panose="02020603050405020304" pitchFamily="18" charset="0"/>
                      </a:rPr>
                      <m:t>≡</m:t>
                    </m:r>
                    <m:r>
                      <a:rPr lang="vi-VN" sz="1900" i="1">
                        <a:latin typeface="Cambria Math" panose="02040503050406030204" pitchFamily="18" charset="0"/>
                        <a:ea typeface="Times New Roman" panose="02020603050405020304" pitchFamily="18" charset="0"/>
                        <a:cs typeface="Times New Roman" panose="02020603050405020304" pitchFamily="18" charset="0"/>
                      </a:rPr>
                      <m:t>𝐵</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Lúc này cọc 1 song </a:t>
                </a:r>
                <a:r>
                  <a:rPr lang="vi-VN" sz="1900" dirty="0" err="1">
                    <a:latin typeface="+mn-lt"/>
                    <a:ea typeface="Times New Roman" panose="02020603050405020304" pitchFamily="18" charset="0"/>
                    <a:cs typeface="Times New Roman" panose="02020603050405020304" pitchFamily="18" charset="0"/>
                  </a:rPr>
                  <a:t>song</a:t>
                </a:r>
                <a:r>
                  <a:rPr lang="vi-VN" sz="1900" dirty="0">
                    <a:latin typeface="+mn-lt"/>
                    <a:ea typeface="Times New Roman" panose="02020603050405020304" pitchFamily="18" charset="0"/>
                    <a:cs typeface="Times New Roman" panose="02020603050405020304" pitchFamily="18" charset="0"/>
                  </a:rPr>
                  <a:t> với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 Do đó, ta có tỉ lệ giữa cọc 1 và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1900" dirty="0">
                    <a:latin typeface="+mn-lt"/>
                    <a:ea typeface="Times New Roman" panose="02020603050405020304" pitchFamily="18" charset="0"/>
                    <a:cs typeface="Times New Roman" panose="02020603050405020304" pitchFamily="18" charset="0"/>
                  </a:rPr>
                  <a:t> bằng với tỉ lệ giữa khoảng cách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𝐷𝐶</m:t>
                    </m:r>
                  </m:oMath>
                </a14:m>
                <a:r>
                  <a:rPr lang="vi-VN" sz="1900" dirty="0">
                    <a:latin typeface="+mn-lt"/>
                    <a:ea typeface="Times New Roman" panose="02020603050405020304" pitchFamily="18" charset="0"/>
                    <a:cs typeface="Times New Roman" panose="02020603050405020304" pitchFamily="18" charset="0"/>
                  </a:rPr>
                  <a:t> và </a:t>
                </a:r>
                <a14:m>
                  <m:oMath xmlns:m="http://schemas.openxmlformats.org/officeDocument/2006/math">
                    <m:r>
                      <a:rPr lang="vi-VN" sz="1900" i="1">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vi-VN" sz="1900" dirty="0">
                    <a:latin typeface="+mn-lt"/>
                    <a:ea typeface="Times New Roman" panose="02020603050405020304" pitchFamily="18" charset="0"/>
                    <a:cs typeface="Times New Roman" panose="02020603050405020304" pitchFamily="18" charset="0"/>
                  </a:rPr>
                  <a:t>.</a:t>
                </a:r>
                <a:endParaRPr lang="en-US" sz="1900" dirty="0">
                  <a:latin typeface="+mn-lt"/>
                  <a:ea typeface="Times New Roman" panose="02020603050405020304" pitchFamily="18"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Times New Roman" panose="02020603050405020304" pitchFamily="18" charset="0"/>
                    <a:cs typeface="Times New Roman" panose="02020603050405020304" pitchFamily="18" charset="0"/>
                  </a:rPr>
                  <a:t> </a:t>
                </a:r>
                <a:r>
                  <a:rPr lang="vi-VN" sz="2000" dirty="0">
                    <a:latin typeface="+mn-lt"/>
                    <a:ea typeface="Times New Roman" panose="02020603050405020304" pitchFamily="18" charset="0"/>
                    <a:cs typeface="Times New Roman" panose="02020603050405020304" pitchFamily="18" charset="0"/>
                  </a:rPr>
                  <a:t>Từ đó ta tính được chiều cao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vi-VN" sz="2000" dirty="0">
                    <a:latin typeface="+mn-lt"/>
                    <a:ea typeface="Times New Roman" panose="02020603050405020304" pitchFamily="18" charset="0"/>
                    <a:cs typeface="Times New Roman" panose="02020603050405020304" pitchFamily="18" charset="0"/>
                  </a:rPr>
                  <a:t> của bức tường.</a:t>
                </a:r>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Times New Roman" panose="02020603050405020304" pitchFamily="18" charset="0"/>
                    <a:cs typeface="Times New Roman" panose="02020603050405020304" pitchFamily="18" charset="0"/>
                  </a:rPr>
                  <a:t>b) Ta có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𝐷𝐾</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𝐷𝐶</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𝐵𝐶</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h</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den>
                    </m:f>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𝑏</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𝑎</m:t>
                        </m:r>
                      </m:den>
                    </m:f>
                  </m:oMath>
                </a14:m>
                <a:r>
                  <a:rPr lang="vi-VN" sz="2000" dirty="0">
                    <a:latin typeface="+mn-lt"/>
                    <a:ea typeface="Times New Roman" panose="02020603050405020304" pitchFamily="18" charset="0"/>
                    <a:cs typeface="Times New Roman" panose="02020603050405020304" pitchFamily="18" charset="0"/>
                  </a:rPr>
                  <a:t> =&gt; </a:t>
                </a:r>
                <a14:m>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𝐴𝐵</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latin typeface="Cambria Math" panose="02040503050406030204" pitchFamily="18" charset="0"/>
                            <a:ea typeface="Times New Roman" panose="02020603050405020304" pitchFamily="18" charset="0"/>
                            <a:cs typeface="Times New Roman" panose="02020603050405020304" pitchFamily="18" charset="0"/>
                          </a:rPr>
                          <m:t>𝑎</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i="1">
                            <a:latin typeface="Cambria Math" panose="02040503050406030204" pitchFamily="18" charset="0"/>
                            <a:ea typeface="Times New Roman" panose="02020603050405020304" pitchFamily="18" charset="0"/>
                            <a:cs typeface="Times New Roman" panose="02020603050405020304" pitchFamily="18" charset="0"/>
                          </a:rPr>
                          <m:t>h</m:t>
                        </m:r>
                      </m:num>
                      <m:den>
                        <m:r>
                          <a:rPr lang="vi-VN" sz="2000" i="1">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vi-VN" sz="2000" dirty="0">
                    <a:latin typeface="+mn-lt"/>
                    <a:ea typeface="Times New Roman" panose="02020603050405020304" pitchFamily="18" charset="0"/>
                    <a:cs typeface="Times New Roman" panose="02020603050405020304" pitchFamily="18" charset="0"/>
                  </a:rPr>
                  <a:t>  </a:t>
                </a:r>
                <a:endParaRPr lang="en-US" sz="2000" dirty="0">
                  <a:latin typeface="+mn-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5A0E5625-E514-6CAF-D843-0D0612A15BB7}"/>
                  </a:ext>
                </a:extLst>
              </p:cNvPr>
              <p:cNvSpPr txBox="1">
                <a:spLocks noRot="1" noChangeAspect="1" noMove="1" noResize="1" noEditPoints="1" noAdjustHandles="1" noChangeArrowheads="1" noChangeShapeType="1" noTextEdit="1"/>
              </p:cNvSpPr>
              <p:nvPr/>
            </p:nvSpPr>
            <p:spPr>
              <a:xfrm>
                <a:off x="315196" y="836451"/>
                <a:ext cx="6286259" cy="3972562"/>
              </a:xfrm>
              <a:prstGeom prst="rect">
                <a:avLst/>
              </a:prstGeom>
              <a:blipFill>
                <a:blip r:embed="rId3"/>
                <a:stretch>
                  <a:fillRect l="-1067" r="-873" b="-15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3E104D-A1D6-500B-2325-E7D70E5B8444}"/>
              </a:ext>
            </a:extLst>
          </p:cNvPr>
          <p:cNvPicPr>
            <a:picLocks noChangeAspect="1"/>
          </p:cNvPicPr>
          <p:nvPr/>
        </p:nvPicPr>
        <p:blipFill>
          <a:blip r:embed="rId4"/>
          <a:stretch>
            <a:fillRect/>
          </a:stretch>
        </p:blipFill>
        <p:spPr>
          <a:xfrm>
            <a:off x="6779194" y="3593084"/>
            <a:ext cx="3131820" cy="1761649"/>
          </a:xfrm>
          <a:prstGeom prst="rect">
            <a:avLst/>
          </a:prstGeom>
        </p:spPr>
      </p:pic>
      <p:pic>
        <p:nvPicPr>
          <p:cNvPr id="2" name="Picture 1">
            <a:extLst>
              <a:ext uri="{FF2B5EF4-FFF2-40B4-BE49-F238E27FC236}">
                <a16:creationId xmlns:a16="http://schemas.microsoft.com/office/drawing/2014/main" id="{28D925E4-D799-130E-4E11-FB02FB59FED3}"/>
              </a:ext>
            </a:extLst>
          </p:cNvPr>
          <p:cNvPicPr>
            <a:picLocks noChangeAspect="1"/>
          </p:cNvPicPr>
          <p:nvPr/>
        </p:nvPicPr>
        <p:blipFill>
          <a:blip r:embed="rId5"/>
          <a:stretch>
            <a:fillRect/>
          </a:stretch>
        </p:blipFill>
        <p:spPr>
          <a:xfrm>
            <a:off x="6725680" y="836451"/>
            <a:ext cx="2103124" cy="2154940"/>
          </a:xfrm>
          <a:prstGeom prst="rect">
            <a:avLst/>
          </a:prstGeom>
        </p:spPr>
      </p:pic>
    </p:spTree>
    <p:extLst>
      <p:ext uri="{BB962C8B-B14F-4D97-AF65-F5344CB8AC3E}">
        <p14:creationId xmlns:p14="http://schemas.microsoft.com/office/powerpoint/2010/main" val="2310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up)">
                                      <p:cBhvr>
                                        <p:cTn id="15" dur="500"/>
                                        <p:tgtEl>
                                          <p:spTgt spid="9">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up)">
                                      <p:cBhvr>
                                        <p:cTn id="18" dur="500"/>
                                        <p:tgtEl>
                                          <p:spTgt spid="9">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up)">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fade">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7"/>
          <p:cNvSpPr txBox="1">
            <a:spLocks noGrp="1"/>
          </p:cNvSpPr>
          <p:nvPr>
            <p:ph type="title"/>
          </p:nvPr>
        </p:nvSpPr>
        <p:spPr>
          <a:xfrm>
            <a:off x="2458371" y="2203720"/>
            <a:ext cx="4227257" cy="7472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dirty="0">
                <a:latin typeface="+mj-lt"/>
              </a:rPr>
              <a:t>VẬN DỤNG</a:t>
            </a:r>
            <a:endParaRPr sz="3500" b="1" dirty="0">
              <a:latin typeface="+mj-lt"/>
            </a:endParaRPr>
          </a:p>
        </p:txBody>
      </p:sp>
      <p:grpSp>
        <p:nvGrpSpPr>
          <p:cNvPr id="1015" name="Google Shape;1015;p47"/>
          <p:cNvGrpSpPr/>
          <p:nvPr/>
        </p:nvGrpSpPr>
        <p:grpSpPr>
          <a:xfrm rot="5400000">
            <a:off x="7738105" y="3951684"/>
            <a:ext cx="738667" cy="502594"/>
            <a:chOff x="200200" y="2278225"/>
            <a:chExt cx="862425" cy="586800"/>
          </a:xfrm>
        </p:grpSpPr>
        <p:sp>
          <p:nvSpPr>
            <p:cNvPr id="1016" name="Google Shape;1016;p47"/>
            <p:cNvSpPr/>
            <p:nvPr/>
          </p:nvSpPr>
          <p:spPr>
            <a:xfrm>
              <a:off x="200200"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462325" y="22782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462325" y="2571625"/>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23925" y="2425050"/>
              <a:ext cx="338700" cy="293400"/>
            </a:xfrm>
            <a:prstGeom prst="hexagon">
              <a:avLst>
                <a:gd name="adj" fmla="val 25000"/>
                <a:gd name="vf" fmla="val 115470"/>
              </a:avLst>
            </a:pr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4404733" y="696255"/>
            <a:ext cx="535749" cy="547122"/>
            <a:chOff x="3477650" y="837700"/>
            <a:chExt cx="314425" cy="321100"/>
          </a:xfrm>
        </p:grpSpPr>
        <p:sp>
          <p:nvSpPr>
            <p:cNvPr id="1021" name="Google Shape;1021;p47"/>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7"/>
          <p:cNvGrpSpPr/>
          <p:nvPr/>
        </p:nvGrpSpPr>
        <p:grpSpPr>
          <a:xfrm>
            <a:off x="2745049" y="3446620"/>
            <a:ext cx="1088187" cy="1088241"/>
            <a:chOff x="5486600" y="4383575"/>
            <a:chExt cx="497025" cy="497050"/>
          </a:xfrm>
        </p:grpSpPr>
        <p:sp>
          <p:nvSpPr>
            <p:cNvPr id="1024" name="Google Shape;1024;p47"/>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39152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6" name="TextBox 5">
            <a:extLst>
              <a:ext uri="{FF2B5EF4-FFF2-40B4-BE49-F238E27FC236}">
                <a16:creationId xmlns:a16="http://schemas.microsoft.com/office/drawing/2014/main" id="{8CFECAFA-4E44-9305-AA18-AF8FA072F8EB}"/>
              </a:ext>
            </a:extLst>
          </p:cNvPr>
          <p:cNvSpPr txBox="1"/>
          <p:nvPr/>
        </p:nvSpPr>
        <p:spPr>
          <a:xfrm>
            <a:off x="3091875" y="302705"/>
            <a:ext cx="2960250" cy="594560"/>
          </a:xfrm>
          <a:prstGeom prst="roundRect">
            <a:avLst/>
          </a:prstGeom>
          <a:solidFill>
            <a:schemeClr val="bg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15D12E-E4DE-993B-B1EB-D4CA77EA5339}"/>
                  </a:ext>
                </a:extLst>
              </p:cNvPr>
              <p:cNvSpPr txBox="1"/>
              <p:nvPr/>
            </p:nvSpPr>
            <p:spPr>
              <a:xfrm>
                <a:off x="581185" y="1165236"/>
                <a:ext cx="5122491" cy="2350965"/>
              </a:xfrm>
              <a:prstGeom prst="rect">
                <a:avLst/>
              </a:prstGeom>
              <a:noFill/>
            </p:spPr>
            <p:txBody>
              <a:bodyPr wrap="square">
                <a:spAutoFit/>
              </a:bodyPr>
              <a:lstStyle/>
              <a:p>
                <a:pPr>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Trong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26,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thanh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𝐷𝐷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giàn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gỗ</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song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song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nhau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thích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vì</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sao</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𝐴𝐵</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𝐵𝐶</m:t>
                    </m:r>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𝐶𝐷</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lệ</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dài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 </m:t>
                    </m:r>
                    <m:r>
                      <a:rPr lang="en-US" sz="2000" i="1" kern="100">
                        <a:latin typeface="Cambria Math" panose="02040503050406030204" pitchFamily="18" charset="0"/>
                        <a:ea typeface="Times New Roman" panose="02020603050405020304" pitchFamily="18" charset="0"/>
                        <a:cs typeface="Arial" panose="020B0604020202020204" pitchFamily="34" charset="0"/>
                      </a:rPr>
                      <m:t>𝐶</m:t>
                    </m:r>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i="1" kern="100">
                        <a:latin typeface="Cambria Math" panose="02040503050406030204" pitchFamily="18" charset="0"/>
                        <a:ea typeface="Times New Roman" panose="02020603050405020304" pitchFamily="18" charset="0"/>
                        <a:cs typeface="Arial" panose="020B0604020202020204" pitchFamily="34" charset="0"/>
                      </a:rPr>
                      <m:t>𝐷</m:t>
                    </m:r>
                    <m:r>
                      <a:rPr lang="en-US" sz="20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915D12E-E4DE-993B-B1EB-D4CA77EA5339}"/>
                  </a:ext>
                </a:extLst>
              </p:cNvPr>
              <p:cNvSpPr txBox="1">
                <a:spLocks noRot="1" noChangeAspect="1" noMove="1" noResize="1" noEditPoints="1" noAdjustHandles="1" noChangeArrowheads="1" noChangeShapeType="1" noTextEdit="1"/>
              </p:cNvSpPr>
              <p:nvPr/>
            </p:nvSpPr>
            <p:spPr>
              <a:xfrm>
                <a:off x="581185" y="1165236"/>
                <a:ext cx="5122491" cy="2350965"/>
              </a:xfrm>
              <a:prstGeom prst="rect">
                <a:avLst/>
              </a:prstGeom>
              <a:blipFill>
                <a:blip r:embed="rId3"/>
                <a:stretch>
                  <a:fillRect l="-1189" r="-119" b="-336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1E6793DA-1D24-2121-929F-2917799A99E8}"/>
              </a:ext>
            </a:extLst>
          </p:cNvPr>
          <p:cNvPicPr>
            <a:picLocks noChangeAspect="1"/>
          </p:cNvPicPr>
          <p:nvPr/>
        </p:nvPicPr>
        <p:blipFill>
          <a:blip r:embed="rId4"/>
          <a:stretch>
            <a:fillRect/>
          </a:stretch>
        </p:blipFill>
        <p:spPr>
          <a:xfrm>
            <a:off x="2267794" y="3966896"/>
            <a:ext cx="1749271" cy="983965"/>
          </a:xfrm>
          <a:prstGeom prst="rect">
            <a:avLst/>
          </a:prstGeom>
        </p:spPr>
      </p:pic>
      <p:pic>
        <p:nvPicPr>
          <p:cNvPr id="1026" name="Picture 2">
            <a:extLst>
              <a:ext uri="{FF2B5EF4-FFF2-40B4-BE49-F238E27FC236}">
                <a16:creationId xmlns:a16="http://schemas.microsoft.com/office/drawing/2014/main" id="{CF93B95D-FDA1-26D3-9634-0D33AA7D486E}"/>
              </a:ext>
            </a:extLst>
          </p:cNvPr>
          <p:cNvPicPr>
            <a:picLocks noChangeAspect="1" noChangeArrowheads="1"/>
          </p:cNvPicPr>
          <p:nvPr/>
        </p:nvPicPr>
        <p:blipFill>
          <a:blip r:embed="rId5"/>
          <a:srcRect/>
          <a:stretch/>
        </p:blipFill>
        <p:spPr bwMode="auto">
          <a:xfrm>
            <a:off x="5746310" y="1165236"/>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9" name="Oval Callout 29">
            <a:extLst>
              <a:ext uri="{FF2B5EF4-FFF2-40B4-BE49-F238E27FC236}">
                <a16:creationId xmlns:a16="http://schemas.microsoft.com/office/drawing/2014/main" id="{8403E817-5DBE-61DD-2D36-DB531CC5AC27}"/>
              </a:ext>
            </a:extLst>
          </p:cNvPr>
          <p:cNvSpPr/>
          <p:nvPr/>
        </p:nvSpPr>
        <p:spPr>
          <a:xfrm>
            <a:off x="531404" y="359840"/>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9E9EE4-F0E8-C72B-F4B3-BDCD034C0358}"/>
                  </a:ext>
                </a:extLst>
              </p:cNvPr>
              <p:cNvSpPr txBox="1"/>
              <p:nvPr/>
            </p:nvSpPr>
            <p:spPr>
              <a:xfrm>
                <a:off x="531404" y="1143438"/>
                <a:ext cx="5374447" cy="3286541"/>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Bài tập 2 (SGK – tr.57) cho ta kết quả: Đường thẳng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của hình thang thì định ra trên hai cạnh bên các đoạn thẳng tỉ lệ.</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Áp dụng vào bài tập này ta có:</a:t>
                </a:r>
                <a:endParaRPr lang="en-US" sz="19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 Hình thang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𝐴𝐶𝐶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𝐵𝐵</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nên: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1900" i="1">
                            <a:latin typeface="Cambria Math" panose="02040503050406030204" pitchFamily="18" charset="0"/>
                            <a:ea typeface="Calibri" panose="020F0502020204030204" pitchFamily="34" charset="0"/>
                            <a:cs typeface="Times New Roman" panose="02020603050405020304" pitchFamily="18" charset="0"/>
                          </a:rPr>
                          <m:t>𝐵𝐶</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(1)</a:t>
                </a:r>
                <a:endParaRPr lang="en-US" sz="1900" dirty="0">
                  <a:latin typeface="+mn-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89E9EE4-F0E8-C72B-F4B3-BDCD034C0358}"/>
                  </a:ext>
                </a:extLst>
              </p:cNvPr>
              <p:cNvSpPr txBox="1">
                <a:spLocks noRot="1" noChangeAspect="1" noMove="1" noResize="1" noEditPoints="1" noAdjustHandles="1" noChangeArrowheads="1" noChangeShapeType="1" noTextEdit="1"/>
              </p:cNvSpPr>
              <p:nvPr/>
            </p:nvSpPr>
            <p:spPr>
              <a:xfrm>
                <a:off x="531404" y="1143438"/>
                <a:ext cx="5374447" cy="3286541"/>
              </a:xfrm>
              <a:prstGeom prst="rect">
                <a:avLst/>
              </a:prstGeom>
              <a:blipFill>
                <a:blip r:embed="rId3"/>
                <a:stretch>
                  <a:fillRect l="-1020" r="-1134" b="-18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AF17F28-5EA7-FA44-5633-136FA9FEAC6C}"/>
              </a:ext>
            </a:extLst>
          </p:cNvPr>
          <p:cNvPicPr>
            <a:picLocks noChangeAspect="1"/>
          </p:cNvPicPr>
          <p:nvPr/>
        </p:nvPicPr>
        <p:blipFill>
          <a:blip r:embed="rId4"/>
          <a:stretch>
            <a:fillRect/>
          </a:stretch>
        </p:blipFill>
        <p:spPr>
          <a:xfrm>
            <a:off x="7688180" y="181271"/>
            <a:ext cx="1749271" cy="983965"/>
          </a:xfrm>
          <a:prstGeom prst="rect">
            <a:avLst/>
          </a:prstGeom>
        </p:spPr>
      </p:pic>
      <p:pic>
        <p:nvPicPr>
          <p:cNvPr id="5" name="Picture 2">
            <a:extLst>
              <a:ext uri="{FF2B5EF4-FFF2-40B4-BE49-F238E27FC236}">
                <a16:creationId xmlns:a16="http://schemas.microsoft.com/office/drawing/2014/main" id="{5C2E39F3-020E-AC0D-E517-B6A52DDCE698}"/>
              </a:ext>
            </a:extLst>
          </p:cNvPr>
          <p:cNvPicPr>
            <a:picLocks noChangeAspect="1" noChangeArrowheads="1"/>
          </p:cNvPicPr>
          <p:nvPr/>
        </p:nvPicPr>
        <p:blipFill>
          <a:blip r:embed="rId5"/>
          <a:srcRect/>
          <a:stretch/>
        </p:blipFill>
        <p:spPr bwMode="auto">
          <a:xfrm>
            <a:off x="5905851" y="1285552"/>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4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9" name="Oval Callout 29">
            <a:extLst>
              <a:ext uri="{FF2B5EF4-FFF2-40B4-BE49-F238E27FC236}">
                <a16:creationId xmlns:a16="http://schemas.microsoft.com/office/drawing/2014/main" id="{8403E817-5DBE-61DD-2D36-DB531CC5AC27}"/>
              </a:ext>
            </a:extLst>
          </p:cNvPr>
          <p:cNvSpPr/>
          <p:nvPr/>
        </p:nvSpPr>
        <p:spPr>
          <a:xfrm>
            <a:off x="531404" y="359840"/>
            <a:ext cx="972752" cy="364371"/>
          </a:xfrm>
          <a:prstGeom prst="wedgeEllipseCallout">
            <a:avLst>
              <a:gd name="adj1" fmla="val 27277"/>
              <a:gd name="adj2" fmla="val 9243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9E9EE4-F0E8-C72B-F4B3-BDCD034C0358}"/>
                  </a:ext>
                </a:extLst>
              </p:cNvPr>
              <p:cNvSpPr txBox="1"/>
              <p:nvPr/>
            </p:nvSpPr>
            <p:spPr>
              <a:xfrm>
                <a:off x="876487" y="1081015"/>
                <a:ext cx="4531884" cy="2491644"/>
              </a:xfrm>
              <a:prstGeom prst="rect">
                <a:avLst/>
              </a:prstGeom>
              <a:noFill/>
            </p:spPr>
            <p:txBody>
              <a:bodyPr wrap="square">
                <a:spAutoFit/>
              </a:bodyPr>
              <a:lstStyle/>
              <a:p>
                <a:pPr algn="just">
                  <a:lnSpc>
                    <a:spcPct val="150000"/>
                  </a:lnSpc>
                  <a:spcBef>
                    <a:spcPts val="600"/>
                  </a:spcBef>
                  <a:spcAft>
                    <a:spcPts val="600"/>
                  </a:spcAft>
                </a:pPr>
                <a:r>
                  <a:rPr lang="vi-VN" sz="1900" dirty="0">
                    <a:latin typeface="+mn-lt"/>
                    <a:ea typeface="Calibri" panose="020F0502020204030204" pitchFamily="34" charset="0"/>
                    <a:cs typeface="Times New Roman" panose="02020603050405020304" pitchFamily="18" charset="0"/>
                  </a:rPr>
                  <a:t>+ Hình thang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𝐵𝐵</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𝐷</m:t>
                    </m:r>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𝐷</m:t>
                    </m:r>
                  </m:oMath>
                </a14:m>
                <a:r>
                  <a:rPr lang="vi-VN" sz="1900" dirty="0">
                    <a:latin typeface="+mn-lt"/>
                    <a:ea typeface="Calibri" panose="020F0502020204030204" pitchFamily="34" charset="0"/>
                    <a:cs typeface="Times New Roman" panose="02020603050405020304" pitchFamily="18" charset="0"/>
                  </a:rPr>
                  <a:t>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r>
                      <a:rPr lang="vi-VN" sz="1900" i="1">
                        <a:latin typeface="Cambria Math" panose="02040503050406030204" pitchFamily="18" charset="0"/>
                        <a:ea typeface="Calibri" panose="020F0502020204030204" pitchFamily="34" charset="0"/>
                        <a:cs typeface="Times New Roman" panose="02020603050405020304" pitchFamily="18" charset="0"/>
                      </a:rPr>
                      <m:t>//</m:t>
                    </m:r>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có </a:t>
                </a:r>
                <a14:m>
                  <m:oMath xmlns:m="http://schemas.openxmlformats.org/officeDocument/2006/math">
                    <m:r>
                      <a:rPr lang="vi-VN" sz="1900" i="1">
                        <a:latin typeface="Cambria Math" panose="02040503050406030204" pitchFamily="18" charset="0"/>
                        <a:ea typeface="Calibri" panose="020F0502020204030204" pitchFamily="34" charset="0"/>
                        <a:cs typeface="Times New Roman" panose="02020603050405020304" pitchFamily="18" charset="0"/>
                      </a:rPr>
                      <m:t>𝐶𝐶</m:t>
                    </m:r>
                    <m:r>
                      <a:rPr lang="vi-VN" sz="1900" i="1">
                        <a:latin typeface="Cambria Math" panose="02040503050406030204" pitchFamily="18" charset="0"/>
                        <a:ea typeface="Calibri" panose="020F0502020204030204" pitchFamily="34" charset="0"/>
                        <a:cs typeface="Times New Roman" panose="02020603050405020304" pitchFamily="18" charset="0"/>
                      </a:rPr>
                      <m:t>′</m:t>
                    </m:r>
                  </m:oMath>
                </a14:m>
                <a:r>
                  <a:rPr lang="vi-VN" sz="1900" dirty="0">
                    <a:latin typeface="+mn-lt"/>
                    <a:ea typeface="Calibri" panose="020F0502020204030204" pitchFamily="34" charset="0"/>
                    <a:cs typeface="Times New Roman" panose="02020603050405020304" pitchFamily="18" charset="0"/>
                  </a:rPr>
                  <a:t> song </a:t>
                </a:r>
                <a:r>
                  <a:rPr lang="vi-VN" sz="1900" dirty="0" err="1">
                    <a:latin typeface="+mn-lt"/>
                    <a:ea typeface="Calibri" panose="020F0502020204030204" pitchFamily="34" charset="0"/>
                    <a:cs typeface="Times New Roman" panose="02020603050405020304" pitchFamily="18" charset="0"/>
                  </a:rPr>
                  <a:t>song</a:t>
                </a:r>
                <a:r>
                  <a:rPr lang="vi-VN" sz="1900" dirty="0">
                    <a:latin typeface="+mn-lt"/>
                    <a:ea typeface="Calibri" panose="020F0502020204030204" pitchFamily="34" charset="0"/>
                    <a:cs typeface="Times New Roman" panose="02020603050405020304" pitchFamily="18" charset="0"/>
                  </a:rPr>
                  <a:t> với hai đáy, nên: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r>
                          <a:rPr lang="vi-VN" sz="1900" i="1">
                            <a:latin typeface="Cambria Math" panose="02040503050406030204" pitchFamily="18" charset="0"/>
                            <a:ea typeface="Calibri" panose="020F0502020204030204" pitchFamily="34" charset="0"/>
                            <a:cs typeface="Times New Roman" panose="02020603050405020304" pitchFamily="18" charset="0"/>
                          </a:rPr>
                          <m:t>𝐶𝐷</m:t>
                        </m:r>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𝐷</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hay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vi-VN" sz="1900" dirty="0">
                    <a:latin typeface="+mn-lt"/>
                    <a:ea typeface="Calibri" panose="020F0502020204030204" pitchFamily="34" charset="0"/>
                    <a:cs typeface="Times New Roman" panose="02020603050405020304" pitchFamily="18" charset="0"/>
                  </a:rPr>
                  <a:t> (2)</a:t>
                </a:r>
                <a:endParaRPr lang="en-US" sz="1900" dirty="0">
                  <a:latin typeface="+mn-lt"/>
                  <a:ea typeface="Arial" panose="020B0604020202020204" pitchFamily="34" charset="0"/>
                  <a:cs typeface="Times New Roman" panose="02020603050405020304" pitchFamily="18" charset="0"/>
                </a:endParaRPr>
              </a:p>
              <a:p>
                <a:pPr>
                  <a:lnSpc>
                    <a:spcPct val="150000"/>
                  </a:lnSpc>
                </a:pPr>
                <a:r>
                  <a:rPr lang="vi-VN" sz="1900" dirty="0">
                    <a:latin typeface="+mn-lt"/>
                    <a:ea typeface="Calibri" panose="020F0502020204030204" pitchFamily="34" charset="0"/>
                  </a:rPr>
                  <a:t>Từ (1)(2) suy ra: </a:t>
                </a:r>
                <a14:m>
                  <m:oMath xmlns:m="http://schemas.openxmlformats.org/officeDocument/2006/math">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𝐴</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r>
                      <a:rPr lang="vi-VN"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latin typeface="Cambria Math" panose="02040503050406030204" pitchFamily="18" charset="0"/>
                            <a:ea typeface="Calibri" panose="020F0502020204030204" pitchFamily="34" charset="0"/>
                            <a:cs typeface="Times New Roman" panose="02020603050405020304" pitchFamily="18" charset="0"/>
                          </a:rPr>
                        </m:ctrlPr>
                      </m:fPr>
                      <m:num>
                        <m:r>
                          <a:rPr lang="vi-VN" sz="1900" i="1">
                            <a:latin typeface="Cambria Math" panose="02040503050406030204" pitchFamily="18" charset="0"/>
                            <a:ea typeface="Calibri" panose="020F0502020204030204" pitchFamily="34" charset="0"/>
                            <a:cs typeface="Times New Roman" panose="02020603050405020304" pitchFamily="18" charset="0"/>
                          </a:rPr>
                          <m:t>𝐶𝐷</m:t>
                        </m:r>
                      </m:num>
                      <m:den>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vi-VN" sz="1900" i="1">
                                <a:latin typeface="Cambria Math" panose="02040503050406030204" pitchFamily="18" charset="0"/>
                                <a:ea typeface="Calibri" panose="020F0502020204030204" pitchFamily="34" charset="0"/>
                                <a:cs typeface="Times New Roman" panose="02020603050405020304" pitchFamily="18" charset="0"/>
                              </a:rPr>
                              <m:t>𝐷</m:t>
                            </m:r>
                          </m:e>
                          <m:sup>
                            <m:r>
                              <a:rPr lang="vi-VN" sz="1900" i="1">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1900" kern="100" dirty="0">
                  <a:latin typeface="+mn-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89E9EE4-F0E8-C72B-F4B3-BDCD034C0358}"/>
                  </a:ext>
                </a:extLst>
              </p:cNvPr>
              <p:cNvSpPr txBox="1">
                <a:spLocks noRot="1" noChangeAspect="1" noMove="1" noResize="1" noEditPoints="1" noAdjustHandles="1" noChangeArrowheads="1" noChangeShapeType="1" noTextEdit="1"/>
              </p:cNvSpPr>
              <p:nvPr/>
            </p:nvSpPr>
            <p:spPr>
              <a:xfrm>
                <a:off x="876487" y="1081015"/>
                <a:ext cx="4531884" cy="2491644"/>
              </a:xfrm>
              <a:prstGeom prst="rect">
                <a:avLst/>
              </a:prstGeom>
              <a:blipFill>
                <a:blip r:embed="rId3"/>
                <a:stretch>
                  <a:fillRect l="-1346" r="-135" b="-48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AF17F28-5EA7-FA44-5633-136FA9FEAC6C}"/>
              </a:ext>
            </a:extLst>
          </p:cNvPr>
          <p:cNvPicPr>
            <a:picLocks noChangeAspect="1"/>
          </p:cNvPicPr>
          <p:nvPr/>
        </p:nvPicPr>
        <p:blipFill>
          <a:blip r:embed="rId4"/>
          <a:stretch>
            <a:fillRect/>
          </a:stretch>
        </p:blipFill>
        <p:spPr>
          <a:xfrm>
            <a:off x="2267794" y="3966896"/>
            <a:ext cx="1749271" cy="983965"/>
          </a:xfrm>
          <a:prstGeom prst="rect">
            <a:avLst/>
          </a:prstGeom>
        </p:spPr>
      </p:pic>
      <p:pic>
        <p:nvPicPr>
          <p:cNvPr id="5" name="Picture 2">
            <a:extLst>
              <a:ext uri="{FF2B5EF4-FFF2-40B4-BE49-F238E27FC236}">
                <a16:creationId xmlns:a16="http://schemas.microsoft.com/office/drawing/2014/main" id="{5C2E39F3-020E-AC0D-E517-B6A52DDCE698}"/>
              </a:ext>
            </a:extLst>
          </p:cNvPr>
          <p:cNvPicPr>
            <a:picLocks noChangeAspect="1" noChangeArrowheads="1"/>
          </p:cNvPicPr>
          <p:nvPr/>
        </p:nvPicPr>
        <p:blipFill>
          <a:blip r:embed="rId5"/>
          <a:srcRect/>
          <a:stretch/>
        </p:blipFill>
        <p:spPr bwMode="auto">
          <a:xfrm>
            <a:off x="5746310" y="1165236"/>
            <a:ext cx="2816505" cy="329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8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ED010F-9E70-203D-A306-0E33F5F49518}"/>
                  </a:ext>
                </a:extLst>
              </p:cNvPr>
              <p:cNvSpPr txBox="1"/>
              <p:nvPr/>
            </p:nvSpPr>
            <p:spPr>
              <a:xfrm>
                <a:off x="551171" y="414555"/>
                <a:ext cx="8436418" cy="872034"/>
              </a:xfrm>
              <a:prstGeom prst="rect">
                <a:avLst/>
              </a:prstGeom>
              <a:noFill/>
            </p:spPr>
            <p:txBody>
              <a:bodyPr wrap="square">
                <a:spAutoFit/>
              </a:bodyPr>
              <a:lstStyle/>
              <a:p>
                <a:pPr>
                  <a:lnSpc>
                    <a:spcPct val="150000"/>
                  </a:lnSpc>
                  <a:spcAft>
                    <a:spcPts val="800"/>
                  </a:spcAft>
                </a:pPr>
                <a:r>
                  <a:rPr lang="en-US" sz="1800" dirty="0">
                    <a:latin typeface="+mj-lt"/>
                  </a:rPr>
                  <a:t>			     </a:t>
                </a:r>
                <a:r>
                  <a:rPr lang="en-US" sz="1800" kern="100" dirty="0">
                    <a:latin typeface="+mj-lt"/>
                    <a:ea typeface="Times New Roman" panose="02020603050405020304" pitchFamily="18" charset="0"/>
                    <a:cs typeface="Times New Roman" panose="02020603050405020304" pitchFamily="18" charset="0"/>
                  </a:rPr>
                  <a:t>Anh </a:t>
                </a:r>
                <a:r>
                  <a:rPr lang="en-US" sz="1800" kern="100" dirty="0" err="1">
                    <a:latin typeface="+mj-lt"/>
                    <a:ea typeface="Times New Roman" panose="02020603050405020304" pitchFamily="18" charset="0"/>
                    <a:cs typeface="Times New Roman" panose="02020603050405020304" pitchFamily="18" charset="0"/>
                  </a:rPr>
                  <a:t>Thiện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chị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Lương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đứng</a:t>
                </a:r>
                <a:r>
                  <a:rPr lang="en-US" sz="1800" kern="100" dirty="0">
                    <a:latin typeface="+mj-lt"/>
                    <a:ea typeface="Times New Roman" panose="02020603050405020304" pitchFamily="18" charset="0"/>
                    <a:cs typeface="Times New Roman" panose="02020603050405020304" pitchFamily="18" charset="0"/>
                  </a:rPr>
                  <a:t> ở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phía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bờ</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sông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muốn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ước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lượng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khoảng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cách</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giữa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trí</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Arial" panose="020B0604020202020204" pitchFamily="34" charset="0"/>
                      </a:rPr>
                      <m:t>𝐴</m:t>
                    </m:r>
                    <m:r>
                      <a:rPr lang="en-US" sz="1800" i="1" kern="100">
                        <a:latin typeface="Cambria Math" panose="02040503050406030204" pitchFamily="18" charset="0"/>
                        <a:ea typeface="Times New Roman" panose="02020603050405020304" pitchFamily="18" charset="0"/>
                        <a:cs typeface="Arial" panose="020B0604020202020204" pitchFamily="34" charset="0"/>
                      </a:rPr>
                      <m:t>, </m:t>
                    </m:r>
                    <m:r>
                      <a:rPr lang="en-US" sz="1800" i="1" kern="100">
                        <a:latin typeface="Cambria Math" panose="02040503050406030204" pitchFamily="18" charset="0"/>
                        <a:ea typeface="Times New Roman" panose="02020603050405020304" pitchFamily="18" charset="0"/>
                        <a:cs typeface="Arial" panose="020B0604020202020204" pitchFamily="34" charset="0"/>
                      </a:rPr>
                      <m:t>𝐵</m:t>
                    </m:r>
                  </m:oMath>
                </a14:m>
                <a:r>
                  <a:rPr lang="en-US" sz="1800" kern="100" dirty="0">
                    <a:latin typeface="+mj-lt"/>
                    <a:ea typeface="Times New Roman" panose="02020603050405020304" pitchFamily="18" charset="0"/>
                    <a:cs typeface="Times New Roman" panose="02020603050405020304" pitchFamily="18" charset="0"/>
                  </a:rPr>
                  <a:t> ở </a:t>
                </a:r>
                <a:r>
                  <a:rPr lang="en-US" sz="1800" kern="100" dirty="0" err="1">
                    <a:latin typeface="+mj-lt"/>
                    <a:ea typeface="Times New Roman" panose="02020603050405020304" pitchFamily="18" charset="0"/>
                    <a:cs typeface="Times New Roman" panose="02020603050405020304" pitchFamily="18" charset="0"/>
                  </a:rPr>
                  <a:t>hai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bờ</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sông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Hình</a:t>
                </a:r>
                <a:r>
                  <a:rPr lang="en-US" sz="1800" kern="100" dirty="0">
                    <a:latin typeface="+mj-lt"/>
                    <a:ea typeface="Times New Roman" panose="02020603050405020304" pitchFamily="18" charset="0"/>
                    <a:cs typeface="Times New Roman" panose="02020603050405020304" pitchFamily="18" charset="0"/>
                  </a:rPr>
                  <a:t> 27)</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7ED010F-9E70-203D-A306-0E33F5F49518}"/>
                  </a:ext>
                </a:extLst>
              </p:cNvPr>
              <p:cNvSpPr txBox="1">
                <a:spLocks noRot="1" noChangeAspect="1" noMove="1" noResize="1" noEditPoints="1" noAdjustHandles="1" noChangeArrowheads="1" noChangeShapeType="1" noTextEdit="1"/>
              </p:cNvSpPr>
              <p:nvPr/>
            </p:nvSpPr>
            <p:spPr>
              <a:xfrm>
                <a:off x="551171" y="414555"/>
                <a:ext cx="8436418" cy="872034"/>
              </a:xfrm>
              <a:prstGeom prst="rect">
                <a:avLst/>
              </a:prstGeom>
              <a:blipFill>
                <a:blip r:embed="rId3"/>
                <a:stretch>
                  <a:fillRect l="-578" b="-10490"/>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466ACEB-5B02-896E-2B76-7086502326E1}"/>
              </a:ext>
            </a:extLst>
          </p:cNvPr>
          <p:cNvPicPr>
            <a:picLocks noChangeAspect="1"/>
          </p:cNvPicPr>
          <p:nvPr/>
        </p:nvPicPr>
        <p:blipFill>
          <a:blip r:embed="rId4"/>
          <a:srcRect/>
          <a:stretch/>
        </p:blipFill>
        <p:spPr bwMode="auto">
          <a:xfrm>
            <a:off x="5441281" y="1967528"/>
            <a:ext cx="3151548" cy="2411966"/>
          </a:xfrm>
          <a:prstGeom prst="rect">
            <a:avLst/>
          </a:prstGeom>
          <a:noFill/>
          <a:ln>
            <a:noFill/>
          </a:ln>
        </p:spPr>
      </p:pic>
      <p:sp>
        <p:nvSpPr>
          <p:cNvPr id="4" name="TextBox 3">
            <a:extLst>
              <a:ext uri="{FF2B5EF4-FFF2-40B4-BE49-F238E27FC236}">
                <a16:creationId xmlns:a16="http://schemas.microsoft.com/office/drawing/2014/main" id="{17C5BC72-C1CC-97EC-6913-DD11C5ACD37F}"/>
              </a:ext>
            </a:extLst>
          </p:cNvPr>
          <p:cNvSpPr txBox="1"/>
          <p:nvPr/>
        </p:nvSpPr>
        <p:spPr>
          <a:xfrm>
            <a:off x="551171" y="312031"/>
            <a:ext cx="2960250" cy="594560"/>
          </a:xfrm>
          <a:prstGeom prst="roundRect">
            <a:avLst/>
          </a:prstGeom>
          <a:solidFill>
            <a:srgbClr val="D4ECB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61</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C7B4CD5-4C5B-FB6F-9454-11279D6D263B}"/>
                  </a:ext>
                </a:extLst>
              </p:cNvPr>
              <p:cNvSpPr txBox="1"/>
              <p:nvPr/>
            </p:nvSpPr>
            <p:spPr>
              <a:xfrm>
                <a:off x="551171" y="1286589"/>
                <a:ext cx="5199924" cy="368677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Anh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chọn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ở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trên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bờ</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sông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sao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thẳng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hàng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và</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=4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a:t>
                </a:r>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Tiếp</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theo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anh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xác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định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Lương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xác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định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sao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𝐷</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thẳng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hàng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đồng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thời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acc>
                      <m:accPr>
                        <m: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acc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𝐵𝐴𝐸</m:t>
                        </m:r>
                      </m:e>
                    </m:acc>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acc>
                      <m:accPr>
                        <m: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acc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𝐵𝐶𝐷</m:t>
                        </m:r>
                      </m:e>
                    </m:acc>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sSup>
                      <m:sSup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p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90</m:t>
                        </m:r>
                      </m:e>
                      <m:sup>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𝑜</m:t>
                        </m:r>
                      </m:sup>
                    </m:sSup>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Anh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Thiện</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đo</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𝐶𝐷</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=2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chị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Lương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được</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𝐴𝐸</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=12 </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Hãy</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tính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khoảng</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cách</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giữa</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hai</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vị</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trí</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𝐴</m:t>
                    </m:r>
                  </m:oMath>
                </a14:m>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kumimoji="0" lang="en-US" sz="1800" b="0" i="0" u="none" strike="noStrike" kern="100" cap="none" spc="0" normalizeH="0" baseline="0" noProof="0" dirty="0" err="1">
                    <a:ln>
                      <a:noFill/>
                    </a:ln>
                    <a:solidFill>
                      <a:srgbClr val="000000"/>
                    </a:solidFill>
                    <a:effectLst/>
                    <a:uLnTx/>
                    <a:uFillTx/>
                    <a:ea typeface="Times New Roman" panose="02020603050405020304" pitchFamily="18" charset="0"/>
                    <a:cs typeface="Times New Roman" panose="02020603050405020304" pitchFamily="18" charset="0"/>
                    <a:sym typeface="Arial"/>
                  </a:rPr>
                  <a:t>và</a:t>
                </a:r>
                <a:r>
                  <a:rPr kumimoji="0" lang="en-US" sz="1800" b="0" i="0" u="none" strike="noStrike" kern="100" cap="none" spc="0" normalizeH="0" baseline="0" noProof="0" dirty="0">
                    <a:ln>
                      <a:noFill/>
                    </a:ln>
                    <a:solidFill>
                      <a:srgbClr val="000000"/>
                    </a:solidFill>
                    <a:effectLst/>
                    <a:uLnTx/>
                    <a:uFillTx/>
                    <a:ea typeface="Times New Roman" panose="02020603050405020304" pitchFamily="18" charset="0"/>
                    <a:cs typeface="Times New Roman" panose="02020603050405020304" pitchFamily="18" charset="0"/>
                    <a:sym typeface="Arial"/>
                  </a:rPr>
                  <a:t> </a:t>
                </a:r>
                <a14:m>
                  <m:oMath xmlns:m="http://schemas.openxmlformats.org/officeDocument/2006/math">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𝐵</m:t>
                    </m:r>
                  </m:oMath>
                </a14:m>
                <a:endParaRPr kumimoji="0" lang="en-US" sz="1800" b="0" i="0" u="none" strike="noStrike" kern="1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mc:Choice>
        <mc:Fallback xmlns="">
          <p:sp>
            <p:nvSpPr>
              <p:cNvPr id="6" name="TextBox 5">
                <a:extLst>
                  <a:ext uri="{FF2B5EF4-FFF2-40B4-BE49-F238E27FC236}">
                    <a16:creationId xmlns:a16="http://schemas.microsoft.com/office/drawing/2014/main" id="{DC7B4CD5-4C5B-FB6F-9454-11279D6D263B}"/>
                  </a:ext>
                </a:extLst>
              </p:cNvPr>
              <p:cNvSpPr txBox="1">
                <a:spLocks noRot="1" noChangeAspect="1" noMove="1" noResize="1" noEditPoints="1" noAdjustHandles="1" noChangeArrowheads="1" noChangeShapeType="1" noTextEdit="1"/>
              </p:cNvSpPr>
              <p:nvPr/>
            </p:nvSpPr>
            <p:spPr>
              <a:xfrm>
                <a:off x="551171" y="1286589"/>
                <a:ext cx="5199924" cy="3686778"/>
              </a:xfrm>
              <a:prstGeom prst="rect">
                <a:avLst/>
              </a:prstGeom>
              <a:blipFill>
                <a:blip r:embed="rId5"/>
                <a:stretch>
                  <a:fillRect l="-938" b="-1653"/>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7" name="Oval Callout 29">
            <a:extLst>
              <a:ext uri="{FF2B5EF4-FFF2-40B4-BE49-F238E27FC236}">
                <a16:creationId xmlns:a16="http://schemas.microsoft.com/office/drawing/2014/main" id="{D006F744-FB39-AE9A-6D3D-590AA95A0AE7}"/>
              </a:ext>
            </a:extLst>
          </p:cNvPr>
          <p:cNvSpPr/>
          <p:nvPr/>
        </p:nvSpPr>
        <p:spPr>
          <a:xfrm>
            <a:off x="4085624" y="448691"/>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BD20FB-69A9-4DC6-AF24-F3149A836ACF}"/>
                  </a:ext>
                </a:extLst>
              </p:cNvPr>
              <p:cNvSpPr txBox="1"/>
              <p:nvPr/>
            </p:nvSpPr>
            <p:spPr>
              <a:xfrm>
                <a:off x="428576" y="1191461"/>
                <a:ext cx="5009698" cy="3336234"/>
              </a:xfrm>
              <a:prstGeom prst="rect">
                <a:avLst/>
              </a:prstGeom>
              <a:noFill/>
            </p:spPr>
            <p:txBody>
              <a:bodyPr wrap="square">
                <a:spAutoFit/>
              </a:bodyPr>
              <a:lstStyle/>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Ta có: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𝐴𝐶</m:t>
                    </m:r>
                  </m:oMath>
                </a14:m>
                <a:r>
                  <a:rPr lang="vi-VN" sz="2000" dirty="0">
                    <a:latin typeface="+mn-lt"/>
                    <a:ea typeface="Calibri" panose="020F0502020204030204" pitchFamily="34" charset="0"/>
                    <a:cs typeface="Times New Roman" panose="02020603050405020304" pitchFamily="18" charset="0"/>
                  </a:rPr>
                  <a:t> và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𝐶𝐷</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𝐴𝐶</m:t>
                    </m:r>
                  </m:oMath>
                </a14:m>
                <a:r>
                  <a:rPr lang="vi-VN" sz="2000" dirty="0">
                    <a:latin typeface="+mn-lt"/>
                    <a:ea typeface="Calibri" panose="020F0502020204030204" pitchFamily="34" charset="0"/>
                    <a:cs typeface="Times New Roman" panose="02020603050405020304" pitchFamily="18" charset="0"/>
                  </a:rPr>
                  <a:t> =&gt;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𝐶𝐷</m:t>
                    </m:r>
                  </m:oMath>
                </a14:m>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Xét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𝐴𝐵𝐸</m:t>
                    </m:r>
                  </m:oMath>
                </a14:m>
                <a:r>
                  <a:rPr lang="vi-VN" sz="2000" dirty="0">
                    <a:latin typeface="+mn-lt"/>
                    <a:ea typeface="Calibri" panose="020F0502020204030204" pitchFamily="34" charset="0"/>
                    <a:cs typeface="Times New Roman" panose="02020603050405020304" pitchFamily="18" charset="0"/>
                  </a:rPr>
                  <a:t> với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𝐴𝐸</m:t>
                    </m:r>
                    <m:r>
                      <a:rPr lang="vi-VN" sz="2000" i="1">
                        <a:latin typeface="Cambria Math" panose="02040503050406030204" pitchFamily="18" charset="0"/>
                        <a:ea typeface="Calibri" panose="020F0502020204030204" pitchFamily="34" charset="0"/>
                        <a:cs typeface="Times New Roman" panose="02020603050405020304" pitchFamily="18" charset="0"/>
                      </a:rPr>
                      <m:t>//</m:t>
                    </m:r>
                    <m:r>
                      <a:rPr lang="vi-VN" sz="2000" i="1">
                        <a:latin typeface="Cambria Math" panose="02040503050406030204" pitchFamily="18" charset="0"/>
                        <a:ea typeface="Calibri" panose="020F0502020204030204" pitchFamily="34" charset="0"/>
                        <a:cs typeface="Times New Roman" panose="02020603050405020304" pitchFamily="18" charset="0"/>
                      </a:rPr>
                      <m:t>𝐶𝐷</m:t>
                    </m:r>
                  </m:oMath>
                </a14:m>
                <a:r>
                  <a:rPr lang="vi-VN" sz="2000" dirty="0">
                    <a:latin typeface="+mn-lt"/>
                    <a:ea typeface="Calibri" panose="020F0502020204030204" pitchFamily="34" charset="0"/>
                    <a:cs typeface="Times New Roman" panose="02020603050405020304" pitchFamily="18" charset="0"/>
                  </a:rPr>
                  <a:t>, ta có: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2000" i="1">
                            <a:latin typeface="Cambria Math" panose="02040503050406030204" pitchFamily="18" charset="0"/>
                            <a:ea typeface="Calibri" panose="020F0502020204030204" pitchFamily="34" charset="0"/>
                            <a:cs typeface="Times New Roman" panose="02020603050405020304" pitchFamily="18" charset="0"/>
                          </a:rPr>
                          <m:t>𝐵𝐶</m:t>
                        </m:r>
                      </m:den>
                    </m:f>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𝐴𝐸</m:t>
                        </m:r>
                      </m:num>
                      <m:den>
                        <m:r>
                          <a:rPr lang="vi-VN" sz="2000" i="1">
                            <a:latin typeface="Cambria Math" panose="02040503050406030204" pitchFamily="18" charset="0"/>
                            <a:ea typeface="Calibri" panose="020F0502020204030204" pitchFamily="34" charset="0"/>
                            <a:cs typeface="Times New Roman" panose="02020603050405020304" pitchFamily="18" charset="0"/>
                          </a:rPr>
                          <m:t>𝐶𝐷</m:t>
                        </m:r>
                      </m:den>
                    </m:f>
                  </m:oMath>
                </a14:m>
                <a:r>
                  <a:rPr lang="vi-VN" sz="2000" dirty="0">
                    <a:latin typeface="+mn-lt"/>
                    <a:ea typeface="Calibri" panose="020F0502020204030204" pitchFamily="34" charset="0"/>
                    <a:cs typeface="Times New Roman" panose="02020603050405020304" pitchFamily="18" charset="0"/>
                  </a:rPr>
                  <a:t> (hệ quả định lí </a:t>
                </a:r>
                <a:r>
                  <a:rPr lang="vi-VN" sz="2000" dirty="0" err="1">
                    <a:latin typeface="+mn-lt"/>
                    <a:ea typeface="Calibri" panose="020F0502020204030204" pitchFamily="34" charset="0"/>
                    <a:cs typeface="Times New Roman" panose="02020603050405020304" pitchFamily="18" charset="0"/>
                  </a:rPr>
                  <a:t>Thalès</a:t>
                </a:r>
                <a:r>
                  <a:rPr lang="vi-VN" sz="2000" dirty="0">
                    <a:latin typeface="+mn-lt"/>
                    <a:ea typeface="Calibri" panose="020F0502020204030204" pitchFamily="34" charset="0"/>
                    <a:cs typeface="Times New Roman" panose="02020603050405020304" pitchFamily="18" charset="0"/>
                  </a:rPr>
                  <a:t>) </a:t>
                </a:r>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000" i="1" dirty="0"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𝐴𝐵</m:t>
                          </m:r>
                        </m:num>
                        <m:den>
                          <m:r>
                            <a:rPr lang="vi-VN" sz="2000" i="1">
                              <a:latin typeface="Cambria Math" panose="02040503050406030204" pitchFamily="18" charset="0"/>
                              <a:ea typeface="Calibri" panose="020F0502020204030204" pitchFamily="34" charset="0"/>
                              <a:cs typeface="Times New Roman" panose="02020603050405020304" pitchFamily="18" charset="0"/>
                            </a:rPr>
                            <m:t>4</m:t>
                          </m:r>
                        </m:den>
                      </m:f>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12</m:t>
                          </m:r>
                        </m:num>
                        <m:den>
                          <m:r>
                            <a:rPr lang="vi-VN" sz="2000" i="1">
                              <a:latin typeface="Cambria Math" panose="02040503050406030204" pitchFamily="18" charset="0"/>
                              <a:ea typeface="Calibri" panose="020F0502020204030204" pitchFamily="34" charset="0"/>
                              <a:cs typeface="Times New Roman" panose="02020603050405020304" pitchFamily="18" charset="0"/>
                            </a:rPr>
                            <m:t>2</m:t>
                          </m:r>
                        </m:den>
                      </m:f>
                      <m:r>
                        <a:rPr lang="vi-VN" sz="2000" i="1" dirty="0" smtClean="0">
                          <a:latin typeface="Cambria Math" panose="02040503050406030204" pitchFamily="18" charset="0"/>
                          <a:ea typeface="Calibri" panose="020F0502020204030204" pitchFamily="34" charset="0"/>
                          <a:cs typeface="Times New Roman" panose="02020603050405020304" pitchFamily="18" charset="0"/>
                        </a:rPr>
                        <m:t> ⇒ </m:t>
                      </m:r>
                      <m:r>
                        <a:rPr lang="vi-VN" sz="2000" i="1">
                          <a:latin typeface="Cambria Math" panose="02040503050406030204" pitchFamily="18" charset="0"/>
                          <a:ea typeface="Calibri" panose="020F0502020204030204" pitchFamily="34" charset="0"/>
                          <a:cs typeface="Times New Roman" panose="02020603050405020304" pitchFamily="18" charset="0"/>
                        </a:rPr>
                        <m:t>𝐴𝐵</m:t>
                      </m:r>
                      <m:r>
                        <a:rPr lang="vi-VN"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vi-VN" sz="2000" i="1">
                              <a:latin typeface="Cambria Math" panose="02040503050406030204" pitchFamily="18" charset="0"/>
                              <a:ea typeface="Calibri" panose="020F0502020204030204" pitchFamily="34" charset="0"/>
                              <a:cs typeface="Times New Roman" panose="02020603050405020304" pitchFamily="18" charset="0"/>
                            </a:rPr>
                            <m:t>12.4</m:t>
                          </m:r>
                        </m:num>
                        <m:den>
                          <m:r>
                            <a:rPr lang="vi-VN" sz="2000" i="1">
                              <a:latin typeface="Cambria Math" panose="02040503050406030204" pitchFamily="18" charset="0"/>
                              <a:ea typeface="Calibri" panose="020F0502020204030204" pitchFamily="34" charset="0"/>
                              <a:cs typeface="Times New Roman" panose="02020603050405020304" pitchFamily="18" charset="0"/>
                            </a:rPr>
                            <m:t>2</m:t>
                          </m:r>
                        </m:den>
                      </m:f>
                      <m:r>
                        <a:rPr lang="vi-VN" sz="2000" i="1">
                          <a:latin typeface="Cambria Math" panose="02040503050406030204" pitchFamily="18" charset="0"/>
                          <a:ea typeface="Calibri" panose="020F0502020204030204" pitchFamily="34" charset="0"/>
                          <a:cs typeface="Times New Roman" panose="02020603050405020304" pitchFamily="18" charset="0"/>
                        </a:rPr>
                        <m:t>=24</m:t>
                      </m:r>
                      <m:r>
                        <a:rPr lang="vi-VN" sz="2000" i="1" dirty="0" smtClean="0">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2000" dirty="0">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000" dirty="0">
                    <a:latin typeface="+mn-lt"/>
                    <a:ea typeface="Calibri" panose="020F0502020204030204" pitchFamily="34" charset="0"/>
                    <a:cs typeface="Times New Roman" panose="02020603050405020304" pitchFamily="18" charset="0"/>
                  </a:rPr>
                  <a:t>Vậy khoảng cách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𝐴𝐵</m:t>
                    </m:r>
                  </m:oMath>
                </a14:m>
                <a:r>
                  <a:rPr lang="vi-VN" sz="2000" dirty="0">
                    <a:latin typeface="+mn-lt"/>
                    <a:ea typeface="Calibri" panose="020F0502020204030204" pitchFamily="34" charset="0"/>
                    <a:cs typeface="Times New Roman" panose="02020603050405020304" pitchFamily="18" charset="0"/>
                  </a:rPr>
                  <a:t> là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24</m:t>
                    </m:r>
                  </m:oMath>
                </a14:m>
                <a:r>
                  <a:rPr lang="vi-VN" sz="2000" dirty="0">
                    <a:latin typeface="+mn-lt"/>
                    <a:ea typeface="Calibri" panose="020F0502020204030204" pitchFamily="34" charset="0"/>
                    <a:cs typeface="Times New Roman" panose="02020603050405020304" pitchFamily="18" charset="0"/>
                  </a:rPr>
                  <a:t>m.</a:t>
                </a:r>
                <a:endParaRPr lang="en-US" sz="2000" dirty="0">
                  <a:latin typeface="+mn-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BD20FB-69A9-4DC6-AF24-F3149A836ACF}"/>
                  </a:ext>
                </a:extLst>
              </p:cNvPr>
              <p:cNvSpPr txBox="1">
                <a:spLocks noRot="1" noChangeAspect="1" noMove="1" noResize="1" noEditPoints="1" noAdjustHandles="1" noChangeArrowheads="1" noChangeShapeType="1" noTextEdit="1"/>
              </p:cNvSpPr>
              <p:nvPr/>
            </p:nvSpPr>
            <p:spPr>
              <a:xfrm>
                <a:off x="428576" y="1191461"/>
                <a:ext cx="5009698" cy="3336234"/>
              </a:xfrm>
              <a:prstGeom prst="rect">
                <a:avLst/>
              </a:prstGeom>
              <a:blipFill>
                <a:blip r:embed="rId3"/>
                <a:stretch>
                  <a:fillRect l="-1217" r="-1338" b="-237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7466ACEB-5B02-896E-2B76-7086502326E1}"/>
              </a:ext>
            </a:extLst>
          </p:cNvPr>
          <p:cNvPicPr>
            <a:picLocks noChangeAspect="1"/>
          </p:cNvPicPr>
          <p:nvPr/>
        </p:nvPicPr>
        <p:blipFill>
          <a:blip r:embed="rId4"/>
          <a:srcRect/>
          <a:stretch/>
        </p:blipFill>
        <p:spPr bwMode="auto">
          <a:xfrm>
            <a:off x="5570621" y="1712642"/>
            <a:ext cx="2997244" cy="2293873"/>
          </a:xfrm>
          <a:prstGeom prst="rect">
            <a:avLst/>
          </a:prstGeom>
          <a:noFill/>
          <a:ln>
            <a:noFill/>
          </a:ln>
        </p:spPr>
      </p:pic>
    </p:spTree>
    <p:extLst>
      <p:ext uri="{BB962C8B-B14F-4D97-AF65-F5344CB8AC3E}">
        <p14:creationId xmlns:p14="http://schemas.microsoft.com/office/powerpoint/2010/main" val="394014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8" name="Rectangle 7"/>
          <p:cNvSpPr/>
          <p:nvPr/>
        </p:nvSpPr>
        <p:spPr>
          <a:xfrm>
            <a:off x="222639" y="190831"/>
            <a:ext cx="8706676" cy="4738978"/>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a:solidFill>
                <a:srgbClr val="014040"/>
              </a:solidFill>
            </a:endParaRPr>
          </a:p>
        </p:txBody>
      </p:sp>
      <p:pic>
        <p:nvPicPr>
          <p:cNvPr id="77" name="Picture 76"/>
          <p:cNvPicPr>
            <a:picLocks noChangeAspect="1"/>
          </p:cNvPicPr>
          <p:nvPr/>
        </p:nvPicPr>
        <p:blipFill>
          <a:blip r:embed="rId3"/>
          <a:stretch>
            <a:fillRect/>
          </a:stretch>
        </p:blipFill>
        <p:spPr>
          <a:xfrm rot="3051417">
            <a:off x="307613" y="4529533"/>
            <a:ext cx="579198" cy="668764"/>
          </a:xfrm>
          <a:prstGeom prst="rect">
            <a:avLst/>
          </a:prstGeom>
        </p:spPr>
      </p:pic>
      <p:pic>
        <p:nvPicPr>
          <p:cNvPr id="10" name="Picture 9"/>
          <p:cNvPicPr>
            <a:picLocks noChangeAspect="1"/>
          </p:cNvPicPr>
          <p:nvPr/>
        </p:nvPicPr>
        <p:blipFill>
          <a:blip r:embed="rId4"/>
          <a:stretch>
            <a:fillRect/>
          </a:stretch>
        </p:blipFill>
        <p:spPr>
          <a:xfrm>
            <a:off x="8338755" y="4156218"/>
            <a:ext cx="710762" cy="773591"/>
          </a:xfrm>
          <a:prstGeom prst="rect">
            <a:avLst/>
          </a:prstGeom>
        </p:spPr>
      </p:pic>
      <p:sp>
        <p:nvSpPr>
          <p:cNvPr id="9" name="Rectangle 8"/>
          <p:cNvSpPr/>
          <p:nvPr/>
        </p:nvSpPr>
        <p:spPr>
          <a:xfrm>
            <a:off x="507004" y="379151"/>
            <a:ext cx="1064715" cy="430887"/>
          </a:xfrm>
          <a:prstGeom prst="rect">
            <a:avLst/>
          </a:prstGeom>
        </p:spPr>
        <p:txBody>
          <a:bodyPr wrap="none">
            <a:spAutoFit/>
          </a:bodyPr>
          <a:lstStyle/>
          <a:p>
            <a:pPr algn="ctr">
              <a:buClrTx/>
              <a:defRPr/>
            </a:pPr>
            <a:r>
              <a:rPr lang="en-US" sz="2200" b="1" i="1" u="sng" kern="1200" dirty="0" err="1">
                <a:solidFill>
                  <a:srgbClr val="FF0000"/>
                </a:solidFill>
                <a:latin typeface="Arial" panose="020B0604020202020204" pitchFamily="34" charset="0"/>
                <a:ea typeface="+mn-ea"/>
              </a:rPr>
              <a:t>Chú</a:t>
            </a:r>
            <a:r>
              <a:rPr lang="en-US" sz="2200" b="1" i="1" u="sng" kern="1200" dirty="0">
                <a:solidFill>
                  <a:srgbClr val="FF0000"/>
                </a:solidFill>
                <a:latin typeface="Arial" panose="020B0604020202020204" pitchFamily="34" charset="0"/>
                <a:ea typeface="+mn-ea"/>
              </a:rPr>
              <a:t> ý:</a:t>
            </a:r>
            <a:endParaRPr lang="en-US" sz="2200" b="1" i="1" u="sng" kern="1200" dirty="0">
              <a:solidFill>
                <a:srgbClr val="FF0000"/>
              </a:solidFill>
              <a:latin typeface="Calibri"/>
              <a:ea typeface="+mn-ea"/>
            </a:endParaRPr>
          </a:p>
        </p:txBody>
      </p:sp>
      <mc:AlternateContent xmlns:mc="http://schemas.openxmlformats.org/markup-compatibility/2006">
        <mc:Choice xmlns:a14="http://schemas.microsoft.com/office/drawing/2010/main" Requires="a14">
          <p:sp>
            <p:nvSpPr>
              <p:cNvPr id="4" name="Rectangle 3"/>
              <p:cNvSpPr/>
              <p:nvPr/>
            </p:nvSpPr>
            <p:spPr>
              <a:xfrm>
                <a:off x="507004" y="832523"/>
                <a:ext cx="8112340" cy="1693797"/>
              </a:xfrm>
              <a:prstGeom prst="rect">
                <a:avLst/>
              </a:prstGeom>
            </p:spPr>
            <p:txBody>
              <a:bodyPr wrap="square">
                <a:spAutoFit/>
              </a:bodyPr>
              <a:lstStyle/>
              <a:p>
                <a:pPr algn="just">
                  <a:lnSpc>
                    <a:spcPct val="150000"/>
                  </a:lnSpc>
                </a:pPr>
                <a:r>
                  <a:rPr lang="vi-VN" sz="1900" dirty="0">
                    <a:latin typeface="+mn-lt"/>
                    <a:ea typeface="Arial" panose="020B0604020202020204" pitchFamily="34" charset="0"/>
                    <a:cs typeface="Times New Roman" panose="02020603050405020304" pitchFamily="18" charset="0"/>
                  </a:rPr>
                  <a:t>Hệ quả trên vẫn đúng cho trường hợp đường thẳng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𝑑</m:t>
                    </m:r>
                  </m:oMath>
                </a14:m>
                <a:r>
                  <a:rPr lang="vi-VN" sz="1900" dirty="0">
                    <a:latin typeface="+mn-lt"/>
                    <a:ea typeface="Dotum" panose="020B0600000101010101" pitchFamily="34" charset="-127"/>
                    <a:cs typeface="Times New Roman" panose="02020603050405020304" pitchFamily="18" charset="0"/>
                  </a:rPr>
                  <a:t> song </a:t>
                </a:r>
                <a:r>
                  <a:rPr lang="vi-VN" sz="1900" dirty="0" err="1">
                    <a:latin typeface="+mn-lt"/>
                    <a:ea typeface="Dotum" panose="020B0600000101010101" pitchFamily="34" charset="-127"/>
                    <a:cs typeface="Times New Roman" panose="02020603050405020304" pitchFamily="18" charset="0"/>
                  </a:rPr>
                  <a:t>song</a:t>
                </a:r>
                <a:r>
                  <a:rPr lang="vi-VN" sz="1900" dirty="0">
                    <a:latin typeface="+mn-lt"/>
                    <a:ea typeface="Dotum" panose="020B0600000101010101" pitchFamily="34" charset="-127"/>
                    <a:cs typeface="Times New Roman" panose="02020603050405020304" pitchFamily="18" charset="0"/>
                  </a:rPr>
                  <a:t> với một cạnh của tam giác và cắt phần kéo dài của hai cạnh còn lại.</a:t>
                </a:r>
                <a:endParaRPr lang="en-US" sz="1900" dirty="0">
                  <a:latin typeface="+mn-lt"/>
                  <a:ea typeface="Dotum" panose="020B0600000101010101" pitchFamily="34" charset="-127"/>
                  <a:cs typeface="Times New Roman" panose="02020603050405020304" pitchFamily="18" charset="0"/>
                </a:endParaRPr>
              </a:p>
              <a:p>
                <a:pPr algn="just">
                  <a:lnSpc>
                    <a:spcPct val="150000"/>
                  </a:lnSpc>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 </m:t>
                    </m:r>
                  </m:oMath>
                </a14:m>
                <a:r>
                  <a:rPr lang="vi-VN" sz="1900" dirty="0">
                    <a:latin typeface="+mn-lt"/>
                    <a:ea typeface="Arial" panose="020B0604020202020204" pitchFamily="34" charset="0"/>
                    <a:cs typeface="Times New Roman" panose="02020603050405020304" pitchFamily="18" charset="0"/>
                  </a:rPr>
                  <a:t>Ta cũng có tỉ số: </a:t>
                </a:r>
                <a14:m>
                  <m:oMath xmlns:m="http://schemas.openxmlformats.org/officeDocument/2006/math">
                    <m:f>
                      <m:fPr>
                        <m:ctrlPr>
                          <a:rPr lang="en-US" sz="2400" b="1" i="1" smtClean="0">
                            <a:solidFill>
                              <a:srgbClr val="00B05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t>𝑨𝑴</m:t>
                        </m:r>
                      </m:num>
                      <m:den>
                        <m:r>
                          <a:rPr lang="vi-VN"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t>𝑨𝑩</m:t>
                        </m:r>
                      </m:den>
                    </m:f>
                    <m:r>
                      <a:rPr lang="vi-VN"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t>𝑨𝑵</m:t>
                        </m:r>
                      </m:num>
                      <m:den>
                        <m:r>
                          <a:rPr lang="vi-VN"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t>𝑨𝑪</m:t>
                        </m:r>
                      </m:den>
                    </m:f>
                    <m:r>
                      <a:rPr lang="vi-VN"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t>𝑴𝑵</m:t>
                        </m:r>
                      </m:num>
                      <m:den>
                        <m:r>
                          <a:rPr lang="vi-VN" sz="2400" b="1" i="1">
                            <a:solidFill>
                              <a:srgbClr val="00B050"/>
                            </a:solidFill>
                            <a:latin typeface="Cambria Math" panose="02040503050406030204" pitchFamily="18" charset="0"/>
                            <a:ea typeface="Calibri" panose="020F0502020204030204" pitchFamily="34" charset="0"/>
                            <a:cs typeface="Times New Roman" panose="02020603050405020304" pitchFamily="18" charset="0"/>
                          </a:rPr>
                          <m:t>𝑩𝑪</m:t>
                        </m:r>
                      </m:den>
                    </m:f>
                  </m:oMath>
                </a14:m>
                <a:r>
                  <a:rPr lang="vi-VN" sz="1900" dirty="0">
                    <a:latin typeface="+mn-lt"/>
                    <a:ea typeface="Dotum" panose="020B0600000101010101" pitchFamily="34" charset="-127"/>
                    <a:cs typeface="Times New Roman" panose="02020603050405020304" pitchFamily="18" charset="0"/>
                  </a:rPr>
                  <a:t> cho hai trường hợp trên.</a:t>
                </a:r>
                <a:endParaRPr lang="en-US" sz="1900" dirty="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07004" y="832523"/>
                <a:ext cx="8112340" cy="1693797"/>
              </a:xfrm>
              <a:prstGeom prst="rect">
                <a:avLst/>
              </a:prstGeom>
              <a:blipFill>
                <a:blip r:embed="rId5"/>
                <a:stretch>
                  <a:fillRect l="-676" r="-751"/>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1552447" y="2620740"/>
            <a:ext cx="6021453" cy="2243175"/>
          </a:xfrm>
          <a:prstGeom prst="rect">
            <a:avLst/>
          </a:prstGeom>
        </p:spPr>
      </p:pic>
      <p:pic>
        <p:nvPicPr>
          <p:cNvPr id="11" name="Picture 10"/>
          <p:cNvPicPr>
            <a:picLocks noChangeAspect="1"/>
          </p:cNvPicPr>
          <p:nvPr/>
        </p:nvPicPr>
        <p:blipFill>
          <a:blip r:embed="rId8"/>
          <a:stretch>
            <a:fillRect/>
          </a:stretch>
        </p:blipFill>
        <p:spPr>
          <a:xfrm flipH="1">
            <a:off x="8296946" y="393289"/>
            <a:ext cx="461647" cy="402779"/>
          </a:xfrm>
          <a:prstGeom prst="rect">
            <a:avLst/>
          </a:prstGeom>
        </p:spPr>
      </p:pic>
    </p:spTree>
    <p:extLst>
      <p:ext uri="{BB962C8B-B14F-4D97-AF65-F5344CB8AC3E}">
        <p14:creationId xmlns:p14="http://schemas.microsoft.com/office/powerpoint/2010/main" val="386749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7"/>
        <p:cNvGrpSpPr/>
        <p:nvPr/>
      </p:nvGrpSpPr>
      <p:grpSpPr>
        <a:xfrm>
          <a:off x="0" y="0"/>
          <a:ext cx="0" cy="0"/>
          <a:chOff x="0" y="0"/>
          <a:chExt cx="0" cy="0"/>
        </a:xfrm>
      </p:grpSpPr>
      <p:sp>
        <p:nvSpPr>
          <p:cNvPr id="3" name="Subtitle 2">
            <a:extLst>
              <a:ext uri="{FF2B5EF4-FFF2-40B4-BE49-F238E27FC236}">
                <a16:creationId xmlns:a16="http://schemas.microsoft.com/office/drawing/2014/main" id="{5ABDEB86-2DE4-F79A-390B-9BA21CA271F7}"/>
              </a:ext>
            </a:extLst>
          </p:cNvPr>
          <p:cNvSpPr>
            <a:spLocks noGrp="1"/>
          </p:cNvSpPr>
          <p:nvPr>
            <p:ph type="subTitle" idx="1"/>
          </p:nvPr>
        </p:nvSpPr>
        <p:spPr>
          <a:xfrm>
            <a:off x="517358" y="1725930"/>
            <a:ext cx="8109284" cy="1691640"/>
          </a:xfrm>
          <a:solidFill>
            <a:srgbClr val="FBB7CA"/>
          </a:solidFill>
          <a:ln>
            <a:noFill/>
          </a:ln>
        </p:spPr>
        <p:txBody>
          <a:bodyPr anchor="ctr"/>
          <a:lstStyle/>
          <a:p>
            <a:pPr>
              <a:lnSpc>
                <a:spcPct val="150000"/>
              </a:lnSpc>
            </a:pPr>
            <a:r>
              <a:rPr lang="en-US" sz="4000" b="1" dirty="0">
                <a:solidFill>
                  <a:schemeClr val="bg1">
                    <a:lumMod val="10000"/>
                  </a:schemeClr>
                </a:solidFill>
                <a:latin typeface="+mj-lt"/>
              </a:rPr>
              <a:t>BÀI 2: ỨNG DỤNG CỦA ĐỊNH LÍ THALÈS TRONG TAM GIÁC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mj-lt"/>
              </a:rPr>
              <a:t>NỘI DUNG BÀI HỌC</a:t>
            </a:r>
            <a:endParaRPr b="1" dirty="0">
              <a:latin typeface="+mj-lt"/>
            </a:endParaRPr>
          </a:p>
        </p:txBody>
      </p:sp>
      <p:sp>
        <p:nvSpPr>
          <p:cNvPr id="788" name="Google Shape;788;p35"/>
          <p:cNvSpPr txBox="1">
            <a:spLocks noGrp="1"/>
          </p:cNvSpPr>
          <p:nvPr>
            <p:ph type="subTitle" idx="5"/>
          </p:nvPr>
        </p:nvSpPr>
        <p:spPr>
          <a:xfrm>
            <a:off x="3494483" y="1903991"/>
            <a:ext cx="4073379" cy="48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dirty="0" err="1">
                <a:latin typeface="+mj-lt"/>
              </a:rPr>
              <a:t>Ước</a:t>
            </a:r>
            <a:r>
              <a:rPr lang="en-US" sz="2600" dirty="0">
                <a:latin typeface="+mj-lt"/>
              </a:rPr>
              <a:t> </a:t>
            </a:r>
            <a:r>
              <a:rPr lang="en-US" sz="2600" dirty="0" err="1">
                <a:latin typeface="+mj-lt"/>
              </a:rPr>
              <a:t>lượng</a:t>
            </a:r>
            <a:r>
              <a:rPr lang="en-US" sz="2600" dirty="0">
                <a:latin typeface="+mj-lt"/>
              </a:rPr>
              <a:t> </a:t>
            </a:r>
            <a:r>
              <a:rPr lang="en-US" sz="2600" dirty="0" err="1">
                <a:latin typeface="+mj-lt"/>
              </a:rPr>
              <a:t>khoảng</a:t>
            </a:r>
            <a:r>
              <a:rPr lang="en-US" sz="2600" dirty="0">
                <a:latin typeface="+mj-lt"/>
              </a:rPr>
              <a:t> </a:t>
            </a:r>
            <a:r>
              <a:rPr lang="en-US" sz="2600" dirty="0" err="1">
                <a:latin typeface="+mj-lt"/>
              </a:rPr>
              <a:t>cách</a:t>
            </a:r>
            <a:endParaRPr sz="2600" dirty="0">
              <a:latin typeface="+mj-lt"/>
            </a:endParaRPr>
          </a:p>
        </p:txBody>
      </p:sp>
      <p:sp>
        <p:nvSpPr>
          <p:cNvPr id="793" name="Google Shape;793;p35"/>
          <p:cNvSpPr txBox="1">
            <a:spLocks noGrp="1"/>
          </p:cNvSpPr>
          <p:nvPr>
            <p:ph type="title" idx="13"/>
          </p:nvPr>
        </p:nvSpPr>
        <p:spPr>
          <a:xfrm>
            <a:off x="2540520" y="1783691"/>
            <a:ext cx="786600" cy="604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mj-lt"/>
              </a:rPr>
              <a:t>I</a:t>
            </a:r>
            <a:endParaRPr sz="2600" b="1" dirty="0">
              <a:latin typeface="+mj-lt"/>
            </a:endParaRPr>
          </a:p>
        </p:txBody>
      </p:sp>
      <p:sp>
        <p:nvSpPr>
          <p:cNvPr id="22" name="Google Shape;788;p35">
            <a:extLst>
              <a:ext uri="{FF2B5EF4-FFF2-40B4-BE49-F238E27FC236}">
                <a16:creationId xmlns:a16="http://schemas.microsoft.com/office/drawing/2014/main" id="{013FF14B-BD1C-5642-DD83-3C28085A76BA}"/>
              </a:ext>
            </a:extLst>
          </p:cNvPr>
          <p:cNvSpPr txBox="1">
            <a:spLocks/>
          </p:cNvSpPr>
          <p:nvPr/>
        </p:nvSpPr>
        <p:spPr>
          <a:xfrm>
            <a:off x="3494484" y="3036650"/>
            <a:ext cx="3440706" cy="48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000" b="0" i="0" u="none" strike="noStrike" cap="none">
                <a:solidFill>
                  <a:schemeClr val="dk1"/>
                </a:solidFill>
                <a:latin typeface="Russo One"/>
                <a:ea typeface="Russo One"/>
                <a:cs typeface="Russo One"/>
                <a:sym typeface="Russo On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lvl="0" indent="0"/>
            <a:r>
              <a:rPr lang="en-US" sz="2600" dirty="0" err="1">
                <a:latin typeface="+mj-lt"/>
              </a:rPr>
              <a:t>Ước</a:t>
            </a:r>
            <a:r>
              <a:rPr lang="en-US" sz="2600" dirty="0">
                <a:latin typeface="+mj-lt"/>
              </a:rPr>
              <a:t> </a:t>
            </a:r>
            <a:r>
              <a:rPr lang="en-US" sz="2600" dirty="0" err="1">
                <a:latin typeface="+mj-lt"/>
              </a:rPr>
              <a:t>lượng</a:t>
            </a:r>
            <a:r>
              <a:rPr lang="en-US" sz="2600" dirty="0">
                <a:latin typeface="+mj-lt"/>
              </a:rPr>
              <a:t> </a:t>
            </a:r>
            <a:r>
              <a:rPr lang="en-US" sz="2600" dirty="0" err="1">
                <a:latin typeface="+mj-lt"/>
              </a:rPr>
              <a:t>chiều</a:t>
            </a:r>
            <a:r>
              <a:rPr lang="en-US" sz="2600" dirty="0">
                <a:latin typeface="+mj-lt"/>
              </a:rPr>
              <a:t> </a:t>
            </a:r>
            <a:r>
              <a:rPr lang="en-US" sz="2600" dirty="0" err="1">
                <a:latin typeface="+mj-lt"/>
              </a:rPr>
              <a:t>cao</a:t>
            </a:r>
            <a:endParaRPr lang="en-US" sz="2600" dirty="0">
              <a:latin typeface="+mj-lt"/>
            </a:endParaRPr>
          </a:p>
        </p:txBody>
      </p:sp>
      <p:sp>
        <p:nvSpPr>
          <p:cNvPr id="23" name="Google Shape;793;p35">
            <a:extLst>
              <a:ext uri="{FF2B5EF4-FFF2-40B4-BE49-F238E27FC236}">
                <a16:creationId xmlns:a16="http://schemas.microsoft.com/office/drawing/2014/main" id="{A161A9D9-51EF-5FB3-70E4-87595FE82497}"/>
              </a:ext>
            </a:extLst>
          </p:cNvPr>
          <p:cNvSpPr txBox="1">
            <a:spLocks/>
          </p:cNvSpPr>
          <p:nvPr/>
        </p:nvSpPr>
        <p:spPr>
          <a:xfrm>
            <a:off x="2540520" y="2916350"/>
            <a:ext cx="786600" cy="604200"/>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Russo One"/>
              <a:buNone/>
              <a:defRPr sz="3500" b="0" i="0" u="none" strike="noStrike" cap="none">
                <a:solidFill>
                  <a:schemeClr val="dk1"/>
                </a:solidFill>
                <a:latin typeface="Russo One"/>
                <a:ea typeface="Russo One"/>
                <a:cs typeface="Russo One"/>
                <a:sym typeface="Russo One"/>
              </a:defRPr>
            </a:lvl1pPr>
            <a:lvl2pPr marR="0" lvl="1"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500"/>
              <a:buFont typeface="Russo One"/>
              <a:buNone/>
              <a:defRPr sz="3500" b="1" i="0" u="none" strike="noStrike" cap="none">
                <a:solidFill>
                  <a:schemeClr val="dk1"/>
                </a:solidFill>
                <a:latin typeface="Russo One"/>
                <a:ea typeface="Russo One"/>
                <a:cs typeface="Russo One"/>
                <a:sym typeface="Russo One"/>
              </a:defRPr>
            </a:lvl9pPr>
          </a:lstStyle>
          <a:p>
            <a:r>
              <a:rPr lang="en" sz="2600" b="1" dirty="0">
                <a:latin typeface="+mj-lt"/>
              </a:rPr>
              <a:t>II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148590" y="2401896"/>
            <a:ext cx="884682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latin typeface="+mj-lt"/>
              </a:rPr>
              <a:t>ƯỚC LƯỢNG KHOẢNG CÁCH</a:t>
            </a:r>
            <a:endParaRPr sz="4000" b="1" dirty="0">
              <a:latin typeface="+mj-lt"/>
            </a:endParaRPr>
          </a:p>
        </p:txBody>
      </p:sp>
      <p:sp>
        <p:nvSpPr>
          <p:cNvPr id="802" name="Google Shape;802;p36"/>
          <p:cNvSpPr txBox="1">
            <a:spLocks noGrp="1"/>
          </p:cNvSpPr>
          <p:nvPr>
            <p:ph type="title" idx="2"/>
          </p:nvPr>
        </p:nvSpPr>
        <p:spPr>
          <a:xfrm>
            <a:off x="3720750" y="1330315"/>
            <a:ext cx="170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latin typeface="+mj-lt"/>
              </a:rPr>
              <a:t>I.</a:t>
            </a:r>
            <a:endParaRPr sz="4000" b="1"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88B70E-6C73-BA61-4FCF-813DB2E0C511}"/>
                  </a:ext>
                </a:extLst>
              </p:cNvPr>
              <p:cNvSpPr txBox="1"/>
              <p:nvPr/>
            </p:nvSpPr>
            <p:spPr>
              <a:xfrm>
                <a:off x="373290" y="786596"/>
                <a:ext cx="8397420" cy="1427635"/>
              </a:xfrm>
              <a:prstGeom prst="rect">
                <a:avLst/>
              </a:prstGeom>
              <a:noFill/>
            </p:spPr>
            <p:txBody>
              <a:bodyPr wrap="square">
                <a:spAutoFit/>
              </a:bodyPr>
              <a:lstStyle/>
              <a:p>
                <a:pPr>
                  <a:lnSpc>
                    <a:spcPct val="150000"/>
                  </a:lnSpc>
                  <a:spcAft>
                    <a:spcPts val="800"/>
                  </a:spcAft>
                </a:pPr>
                <a:r>
                  <a:rPr lang="en-US" sz="2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2000" kern="100" dirty="0">
                    <a:latin typeface="Arial" panose="020B0604020202020204" pitchFamily="34" charset="0"/>
                    <a:ea typeface="Calibri" panose="020F0502020204030204" pitchFamily="34" charset="0"/>
                    <a:cs typeface="Times New Roman" panose="02020603050405020304" pitchFamily="18" charset="0"/>
                  </a:rPr>
                  <a:t> 17 </a:t>
                </a:r>
                <a:r>
                  <a:rPr lang="en-US" sz="2000" kern="100" dirty="0" err="1">
                    <a:latin typeface="Arial" panose="020B0604020202020204" pitchFamily="34" charset="0"/>
                    <a:ea typeface="Calibri" panose="020F0502020204030204" pitchFamily="34" charset="0"/>
                    <a:cs typeface="Times New Roman" panose="02020603050405020304" pitchFamily="18" charset="0"/>
                  </a:rPr>
                  <a:t>mô</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tả</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highlight>
                      <a:srgbClr val="FFFF00"/>
                    </a:highlight>
                    <a:latin typeface="Arial" panose="020B0604020202020204" pitchFamily="34" charset="0"/>
                    <a:ea typeface="Calibri" panose="020F0502020204030204" pitchFamily="34" charset="0"/>
                    <a:cs typeface="Times New Roman" panose="02020603050405020304" pitchFamily="18" charset="0"/>
                  </a:rPr>
                  <a:t>vị</a:t>
                </a:r>
                <a:r>
                  <a:rPr lang="en-US" sz="2000" kern="100" dirty="0">
                    <a:highlight>
                      <a:srgbClr val="FFFF00"/>
                    </a:highligh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highlight>
                      <a:srgbClr val="FFFF00"/>
                    </a:highlight>
                    <a:latin typeface="Arial" panose="020B0604020202020204" pitchFamily="34" charset="0"/>
                    <a:ea typeface="Calibri" panose="020F0502020204030204" pitchFamily="34" charset="0"/>
                    <a:cs typeface="Times New Roman" panose="02020603050405020304" pitchFamily="18" charset="0"/>
                  </a:rPr>
                  <a:t>trí</a:t>
                </a:r>
                <a:r>
                  <a:rPr lang="en-US" sz="2000" kern="100" dirty="0">
                    <a:highlight>
                      <a:srgbClr val="FFFF00"/>
                    </a:highligh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highlight>
                      <a:srgbClr val="FFFF00"/>
                    </a:highlight>
                    <a:latin typeface="Arial" panose="020B0604020202020204" pitchFamily="34" charset="0"/>
                    <a:ea typeface="Calibri" panose="020F0502020204030204" pitchFamily="34" charset="0"/>
                    <a:cs typeface="Times New Roman" panose="02020603050405020304" pitchFamily="18" charset="0"/>
                  </a:rPr>
                  <a:t>tương</a:t>
                </a:r>
                <a:r>
                  <a:rPr lang="en-US" sz="2000" kern="100" dirty="0">
                    <a:highlight>
                      <a:srgbClr val="FFFF00"/>
                    </a:highligh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highlight>
                      <a:srgbClr val="FFFF00"/>
                    </a:highlight>
                    <a:latin typeface="Arial" panose="020B0604020202020204" pitchFamily="34" charset="0"/>
                    <a:ea typeface="Calibri" panose="020F0502020204030204" pitchFamily="34" charset="0"/>
                    <a:cs typeface="Times New Roman" panose="02020603050405020304" pitchFamily="18" charset="0"/>
                  </a:rPr>
                  <a:t>đối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Mặt</a:t>
                </a:r>
                <a:r>
                  <a:rPr lang="en-US" sz="2000"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Trời</a:t>
                </a:r>
                <a:r>
                  <a:rPr lang="en-US" sz="2000"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Mặt</a:t>
                </a:r>
                <a:r>
                  <a:rPr lang="en-US" sz="2000"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Trăng</a:t>
                </a:r>
                <a:r>
                  <a:rPr lang="en-US" sz="2000"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và</a:t>
                </a:r>
                <a:r>
                  <a:rPr lang="en-US" sz="2000"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Trái</a:t>
                </a:r>
                <a:r>
                  <a:rPr lang="en-US" sz="2000"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2000" kern="100"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Đất</a:t>
                </a:r>
                <a:r>
                  <a:rPr lang="en-US" sz="2000" kern="1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xảy</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ra</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hiện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tượng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Nhật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thực</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Gọi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khoảng</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cách</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từ</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Trái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Đất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đến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b="1" kern="1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Mặt</a:t>
                </a:r>
                <a:r>
                  <a:rPr lang="en-US" sz="2000" b="1" kern="1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2000" b="1" kern="1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Trời</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b="1" kern="100" dirty="0" err="1">
                    <a:solidFill>
                      <a:schemeClr val="bg2">
                        <a:lumMod val="50000"/>
                      </a:schemeClr>
                    </a:solidFill>
                    <a:latin typeface="Arial" panose="020B0604020202020204" pitchFamily="34" charset="0"/>
                    <a:ea typeface="Calibri" panose="020F0502020204030204" pitchFamily="34" charset="0"/>
                    <a:cs typeface="Times New Roman" panose="02020603050405020304" pitchFamily="18" charset="0"/>
                  </a:rPr>
                  <a:t>Mặt</a:t>
                </a:r>
                <a:r>
                  <a:rPr lang="en-US" sz="2000" b="1" kern="100" dirty="0">
                    <a:solidFill>
                      <a:schemeClr val="bg2">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n-US" sz="2000" b="1" kern="100" dirty="0" err="1">
                    <a:solidFill>
                      <a:schemeClr val="bg2">
                        <a:lumMod val="50000"/>
                      </a:schemeClr>
                    </a:solidFill>
                    <a:latin typeface="Arial" panose="020B0604020202020204" pitchFamily="34" charset="0"/>
                    <a:ea typeface="Calibri" panose="020F0502020204030204" pitchFamily="34" charset="0"/>
                    <a:cs typeface="Times New Roman" panose="02020603050405020304" pitchFamily="18" charset="0"/>
                  </a:rPr>
                  <a:t>Trăng</a:t>
                </a:r>
                <a:r>
                  <a:rPr lang="en-US" sz="2000" b="1" kern="100" dirty="0">
                    <a:solidFill>
                      <a:schemeClr val="bg2">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2000" kern="100" dirty="0">
                    <a:latin typeface="Arial" panose="020B0604020202020204" pitchFamily="34" charset="0"/>
                    <a:ea typeface="Calibri" panose="020F0502020204030204" pitchFamily="34" charset="0"/>
                    <a:cs typeface="Times New Roman" panose="02020603050405020304" pitchFamily="18" charset="0"/>
                  </a:rPr>
                  <a:t> </a:t>
                </a:r>
                <a:r>
                  <a:rPr lang="en-US" sz="2000" kern="100" dirty="0" err="1">
                    <a:latin typeface="Arial" panose="020B0604020202020204" pitchFamily="34" charset="0"/>
                    <a:ea typeface="Calibri" panose="020F0502020204030204" pitchFamily="34" charset="0"/>
                    <a:cs typeface="Times New Roman" panose="02020603050405020304" pitchFamily="18" charset="0"/>
                  </a:rPr>
                  <a:t>là</a:t>
                </a:r>
                <a:r>
                  <a:rPr lang="en-US" sz="2000" kern="1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Calibri" panose="020F0502020204030204" pitchFamily="34" charset="0"/>
                            <a:cs typeface="Arial" panose="020B0604020202020204" pitchFamily="34" charset="0"/>
                          </a:rPr>
                        </m:ctrlPr>
                      </m:sSubPr>
                      <m:e>
                        <m:r>
                          <a:rPr lang="en-US" sz="2000" i="1" kern="100">
                            <a:latin typeface="Cambria Math" panose="02040503050406030204" pitchFamily="18" charset="0"/>
                            <a:ea typeface="Calibri" panose="020F0502020204030204" pitchFamily="34" charset="0"/>
                            <a:cs typeface="Arial" panose="020B0604020202020204" pitchFamily="34" charset="0"/>
                          </a:rPr>
                          <m:t>𝑑</m:t>
                        </m:r>
                      </m:e>
                      <m:sub>
                        <m:r>
                          <a:rPr lang="en-US" sz="2000" i="1" kern="100">
                            <a:latin typeface="Cambria Math" panose="02040503050406030204" pitchFamily="18" charset="0"/>
                            <a:ea typeface="Calibri" panose="020F0502020204030204" pitchFamily="34" charset="0"/>
                            <a:cs typeface="Arial" panose="020B0604020202020204" pitchFamily="34" charset="0"/>
                          </a:rPr>
                          <m:t>𝑆</m:t>
                        </m:r>
                      </m:sub>
                    </m:sSub>
                    <m:r>
                      <a:rPr lang="en-US" sz="2000" i="1" kern="100">
                        <a:latin typeface="Cambria Math" panose="02040503050406030204" pitchFamily="18" charset="0"/>
                        <a:ea typeface="Calibri" panose="020F0502020204030204" pitchFamily="34" charset="0"/>
                        <a:cs typeface="Arial" panose="020B0604020202020204" pitchFamily="34" charset="0"/>
                      </a:rPr>
                      <m:t>=</m:t>
                    </m:r>
                    <m:r>
                      <a:rPr lang="en-US" sz="2000" b="1" i="1" kern="100" smtClean="0">
                        <a:solidFill>
                          <a:srgbClr val="00B050"/>
                        </a:solidFill>
                        <a:latin typeface="Cambria Math" panose="02040503050406030204" pitchFamily="18" charset="0"/>
                        <a:ea typeface="Calibri" panose="020F0502020204030204" pitchFamily="34" charset="0"/>
                        <a:cs typeface="Arial" panose="020B0604020202020204" pitchFamily="34" charset="0"/>
                      </a:rPr>
                      <m:t>𝑬𝑺</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bPr>
                      <m:e>
                        <m:r>
                          <a:rPr lang="en-US" sz="2000" i="1" kern="100">
                            <a:latin typeface="Cambria Math" panose="02040503050406030204" pitchFamily="18" charset="0"/>
                            <a:ea typeface="Times New Roman" panose="02020603050405020304" pitchFamily="18" charset="0"/>
                            <a:cs typeface="Arial" panose="020B0604020202020204" pitchFamily="34" charset="0"/>
                          </a:rPr>
                          <m:t>𝑑</m:t>
                        </m:r>
                      </m:e>
                      <m:sub>
                        <m:r>
                          <a:rPr lang="en-US" sz="2000" i="1" kern="100">
                            <a:latin typeface="Cambria Math" panose="02040503050406030204" pitchFamily="18" charset="0"/>
                            <a:ea typeface="Times New Roman" panose="02020603050405020304" pitchFamily="18" charset="0"/>
                            <a:cs typeface="Arial" panose="020B0604020202020204" pitchFamily="34" charset="0"/>
                          </a:rPr>
                          <m:t>𝑚</m:t>
                        </m:r>
                      </m:sub>
                    </m:sSub>
                    <m:r>
                      <a:rPr lang="en-US" sz="2000" i="1" kern="100">
                        <a:latin typeface="Cambria Math" panose="02040503050406030204" pitchFamily="18" charset="0"/>
                        <a:ea typeface="Times New Roman" panose="02020603050405020304" pitchFamily="18" charset="0"/>
                        <a:cs typeface="Arial" panose="020B0604020202020204" pitchFamily="34" charset="0"/>
                      </a:rPr>
                      <m:t>=</m:t>
                    </m:r>
                    <m:r>
                      <a:rPr lang="en-US" sz="2000" b="1" i="1" kern="100" smtClean="0">
                        <a:solidFill>
                          <a:schemeClr val="bg2">
                            <a:lumMod val="50000"/>
                          </a:schemeClr>
                        </a:solidFill>
                        <a:latin typeface="Cambria Math" panose="02040503050406030204" pitchFamily="18" charset="0"/>
                        <a:ea typeface="Times New Roman" panose="02020603050405020304" pitchFamily="18" charset="0"/>
                        <a:cs typeface="Arial" panose="020B0604020202020204" pitchFamily="34" charset="0"/>
                      </a:rPr>
                      <m:t>𝑬𝑴</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D88B70E-6C73-BA61-4FCF-813DB2E0C511}"/>
                  </a:ext>
                </a:extLst>
              </p:cNvPr>
              <p:cNvSpPr txBox="1">
                <a:spLocks noRot="1" noChangeAspect="1" noMove="1" noResize="1" noEditPoints="1" noAdjustHandles="1" noChangeArrowheads="1" noChangeShapeType="1" noTextEdit="1"/>
              </p:cNvSpPr>
              <p:nvPr/>
            </p:nvSpPr>
            <p:spPr>
              <a:xfrm>
                <a:off x="373290" y="786596"/>
                <a:ext cx="8397420" cy="1427635"/>
              </a:xfrm>
              <a:prstGeom prst="rect">
                <a:avLst/>
              </a:prstGeom>
              <a:blipFill>
                <a:blip r:embed="rId3"/>
                <a:stretch>
                  <a:fillRect l="-726" r="-581" b="-641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F514F17C-E11C-BAA5-7547-E658C8564D67}"/>
              </a:ext>
            </a:extLst>
          </p:cNvPr>
          <p:cNvPicPr>
            <a:picLocks noChangeAspect="1"/>
          </p:cNvPicPr>
          <p:nvPr/>
        </p:nvPicPr>
        <p:blipFill>
          <a:blip r:embed="rId4"/>
          <a:stretch>
            <a:fillRect/>
          </a:stretch>
        </p:blipFill>
        <p:spPr>
          <a:xfrm>
            <a:off x="73771" y="2364273"/>
            <a:ext cx="4755991" cy="249765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5D58C74-8089-7320-0958-5D1393C1625A}"/>
                  </a:ext>
                </a:extLst>
              </p:cNvPr>
              <p:cNvSpPr txBox="1"/>
              <p:nvPr/>
            </p:nvSpPr>
            <p:spPr>
              <a:xfrm>
                <a:off x="4832195" y="2820140"/>
                <a:ext cx="4311805" cy="1810560"/>
              </a:xfrm>
              <a:prstGeom prst="rect">
                <a:avLst/>
              </a:prstGeom>
              <a:solidFill>
                <a:srgbClr val="FFFF00"/>
              </a:solidFill>
            </p:spPr>
            <p:txBody>
              <a:bodyPr wrap="square">
                <a:spAutoFit/>
              </a:bodyPr>
              <a:lstStyle/>
              <a:p>
                <a:pPr>
                  <a:lnSpc>
                    <a:spcPct val="150000"/>
                  </a:lnSpc>
                </a:pP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Gọi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bán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kính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của</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1" i="0" u="none" strike="noStrike" kern="100" cap="none" spc="0" normalizeH="0" baseline="0" noProof="0" dirty="0" err="1">
                    <a:ln>
                      <a:noFill/>
                    </a:ln>
                    <a:solidFill>
                      <a:schemeClr val="bg2">
                        <a:lumMod val="50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Mặt</a:t>
                </a:r>
                <a:r>
                  <a:rPr kumimoji="0" lang="en-US" sz="2000" b="1" i="0" u="none" strike="noStrike" kern="100" cap="none" spc="0" normalizeH="0" baseline="0" noProof="0" dirty="0">
                    <a:ln>
                      <a:noFill/>
                    </a:ln>
                    <a:solidFill>
                      <a:schemeClr val="bg2">
                        <a:lumMod val="50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1" i="0" u="none" strike="noStrike" kern="100" cap="none" spc="0" normalizeH="0" baseline="0" noProof="0" dirty="0" err="1">
                    <a:ln>
                      <a:noFill/>
                    </a:ln>
                    <a:solidFill>
                      <a:schemeClr val="bg2">
                        <a:lumMod val="50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Trời</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Mặt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Trăng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lần</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lượt</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là</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𝑆𝐻</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𝑀𝐼</m:t>
                    </m:r>
                  </m:oMath>
                </a14:m>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p>
              <a:p>
                <a:pPr>
                  <a:lnSpc>
                    <a:spcPct val="150000"/>
                  </a:lnSpc>
                </a:pP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Chứng</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minh</a:t>
                </a:r>
                <a:r>
                  <a:rPr kumimoji="0" lang="en-US" sz="20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 </a:t>
                </a:r>
                <a14:m>
                  <m:oMath xmlns:m="http://schemas.openxmlformats.org/officeDocument/2006/math">
                    <m:f>
                      <m:fPr>
                        <m:ctrlP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𝑅</m:t>
                            </m:r>
                          </m:e>
                          <m:sub>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f>
                      <m:fPr>
                        <m:ctrlP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𝑑</m:t>
                            </m:r>
                          </m:e>
                          <m:sub>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ctrlPr>
                          </m:sSubPr>
                          <m:e>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𝑑</m:t>
                            </m:r>
                          </m:e>
                          <m:sub>
                            <m:r>
                              <a:rPr kumimoji="0" lang="en-US" sz="24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oMath>
                </a14:m>
                <a:endParaRPr lang="en-US" dirty="0"/>
              </a:p>
            </p:txBody>
          </p:sp>
        </mc:Choice>
        <mc:Fallback xmlns="">
          <p:sp>
            <p:nvSpPr>
              <p:cNvPr id="15" name="TextBox 14">
                <a:extLst>
                  <a:ext uri="{FF2B5EF4-FFF2-40B4-BE49-F238E27FC236}">
                    <a16:creationId xmlns:a16="http://schemas.microsoft.com/office/drawing/2014/main" id="{45D58C74-8089-7320-0958-5D1393C1625A}"/>
                  </a:ext>
                </a:extLst>
              </p:cNvPr>
              <p:cNvSpPr txBox="1">
                <a:spLocks noRot="1" noChangeAspect="1" noMove="1" noResize="1" noEditPoints="1" noAdjustHandles="1" noChangeArrowheads="1" noChangeShapeType="1" noTextEdit="1"/>
              </p:cNvSpPr>
              <p:nvPr/>
            </p:nvSpPr>
            <p:spPr>
              <a:xfrm>
                <a:off x="4832195" y="2820140"/>
                <a:ext cx="4311805" cy="1810560"/>
              </a:xfrm>
              <a:prstGeom prst="rect">
                <a:avLst/>
              </a:prstGeom>
              <a:blipFill>
                <a:blip r:embed="rId5"/>
                <a:stretch>
                  <a:fillRect l="-1556" r="-169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1BF92C7-1EB1-FBCB-6794-84F48BCB1F47}"/>
              </a:ext>
            </a:extLst>
          </p:cNvPr>
          <p:cNvSpPr txBox="1"/>
          <p:nvPr/>
        </p:nvSpPr>
        <p:spPr>
          <a:xfrm>
            <a:off x="148113" y="180687"/>
            <a:ext cx="1837586" cy="605909"/>
          </a:xfrm>
          <a:prstGeom prst="flowChartTerminator">
            <a:avLst/>
          </a:prstGeom>
          <a:solidFill>
            <a:srgbClr val="FDD7E2"/>
          </a:solidFill>
          <a:ln w="38100">
            <a:solidFill>
              <a:schemeClr val="bg2">
                <a:lumMod val="75000"/>
              </a:schemeClr>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1</a:t>
            </a:r>
            <a:endParaRPr lang="en-US" sz="22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199913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5" name="Group 4">
            <a:extLst>
              <a:ext uri="{FF2B5EF4-FFF2-40B4-BE49-F238E27FC236}">
                <a16:creationId xmlns:a16="http://schemas.microsoft.com/office/drawing/2014/main" id="{847A56E1-C1D6-5BB6-FD8A-15C3EEE36357}"/>
              </a:ext>
            </a:extLst>
          </p:cNvPr>
          <p:cNvGrpSpPr/>
          <p:nvPr/>
        </p:nvGrpSpPr>
        <p:grpSpPr>
          <a:xfrm>
            <a:off x="3925871" y="489257"/>
            <a:ext cx="1292257" cy="537264"/>
            <a:chOff x="8441668" y="4587774"/>
            <a:chExt cx="1263473" cy="823613"/>
          </a:xfrm>
        </p:grpSpPr>
        <p:pic>
          <p:nvPicPr>
            <p:cNvPr id="6" name="Picture 5">
              <a:extLst>
                <a:ext uri="{FF2B5EF4-FFF2-40B4-BE49-F238E27FC236}">
                  <a16:creationId xmlns:a16="http://schemas.microsoft.com/office/drawing/2014/main" id="{C086ECB7-C783-2078-6B10-38CDAC93362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7" name="TextBox 6">
              <a:extLst>
                <a:ext uri="{FF2B5EF4-FFF2-40B4-BE49-F238E27FC236}">
                  <a16:creationId xmlns:a16="http://schemas.microsoft.com/office/drawing/2014/main" id="{B6645CE1-BA59-C69E-F8FA-080EBB6D9760}"/>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E229EF-D4FE-75FE-6B27-1C9AD5A4524F}"/>
                  </a:ext>
                </a:extLst>
              </p:cNvPr>
              <p:cNvSpPr txBox="1"/>
              <p:nvPr/>
            </p:nvSpPr>
            <p:spPr>
              <a:xfrm>
                <a:off x="315606" y="1273953"/>
                <a:ext cx="8512786" cy="1153842"/>
              </a:xfrm>
              <a:prstGeom prst="rect">
                <a:avLst/>
              </a:prstGeom>
              <a:noFill/>
            </p:spPr>
            <p:txBody>
              <a:bodyPr wrap="square">
                <a:spAutoFit/>
              </a:bodyPr>
              <a:lstStyle/>
              <a:p>
                <a:pPr>
                  <a:lnSpc>
                    <a:spcPct val="107000"/>
                  </a:lnSpc>
                  <a:spcAft>
                    <a:spcPts val="800"/>
                  </a:spcAft>
                </a:pPr>
                <a:r>
                  <a:rPr lang="pt-BR" sz="2000" kern="100" dirty="0">
                    <a:latin typeface="+mj-lt"/>
                    <a:ea typeface="Times New Roman" panose="02020603050405020304" pitchFamily="18" charset="0"/>
                    <a:cs typeface="Times New Roman" panose="02020603050405020304" pitchFamily="18" charset="0"/>
                  </a:rPr>
                  <a:t>Xét tam giác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𝐸𝐻𝑆</m:t>
                    </m:r>
                  </m:oMath>
                </a14:m>
                <a:r>
                  <a:rPr lang="pt-BR" sz="2000" kern="100" dirty="0">
                    <a:latin typeface="+mj-lt"/>
                    <a:ea typeface="Times New Roman" panose="02020603050405020304" pitchFamily="18" charset="0"/>
                    <a:cs typeface="Times New Roman" panose="02020603050405020304" pitchFamily="18" charset="0"/>
                  </a:rPr>
                  <a:t>, ta có </a:t>
                </a:r>
                <a14:m>
                  <m:oMath xmlns:m="http://schemas.openxmlformats.org/officeDocument/2006/math">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2000" i="1" kern="100">
                            <a:latin typeface="Cambria Math" panose="02040503050406030204" pitchFamily="18" charset="0"/>
                            <a:ea typeface="Times New Roman" panose="02020603050405020304" pitchFamily="18" charset="0"/>
                            <a:cs typeface="Arial" panose="020B0604020202020204" pitchFamily="34" charset="0"/>
                          </a:rPr>
                          <m:t>𝐸𝐼𝑀</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2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2000" i="1" kern="100">
                            <a:latin typeface="Cambria Math" panose="02040503050406030204" pitchFamily="18" charset="0"/>
                            <a:ea typeface="Times New Roman" panose="02020603050405020304" pitchFamily="18" charset="0"/>
                            <a:cs typeface="Arial" panose="020B0604020202020204" pitchFamily="34" charset="0"/>
                          </a:rPr>
                          <m:t>𝐸𝐻𝑆</m:t>
                        </m:r>
                      </m:e>
                    </m:acc>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90</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2000" kern="100" dirty="0">
                    <a:latin typeface="+mj-lt"/>
                    <a:ea typeface="Times New Roman" panose="02020603050405020304" pitchFamily="18" charset="0"/>
                    <a:cs typeface="Times New Roman" panose="02020603050405020304" pitchFamily="18" charset="0"/>
                  </a:rPr>
                  <a:t> nên </a:t>
                </a:r>
                <a14:m>
                  <m:oMath xmlns:m="http://schemas.openxmlformats.org/officeDocument/2006/math">
                    <m:r>
                      <a:rPr lang="pt-BR" sz="2000" b="1" i="1" kern="100" smtClean="0">
                        <a:solidFill>
                          <a:schemeClr val="bg2">
                            <a:lumMod val="50000"/>
                          </a:schemeClr>
                        </a:solidFill>
                        <a:latin typeface="Cambria Math" panose="02040503050406030204" pitchFamily="18" charset="0"/>
                        <a:ea typeface="Times New Roman" panose="02020603050405020304" pitchFamily="18" charset="0"/>
                        <a:cs typeface="Arial" panose="020B0604020202020204" pitchFamily="34" charset="0"/>
                      </a:rPr>
                      <m:t>𝑴𝑰</m:t>
                    </m:r>
                  </m:oMath>
                </a14:m>
                <a:r>
                  <a:rPr lang="pt-BR" sz="2000" b="1" kern="100" dirty="0">
                    <a:solidFill>
                      <a:schemeClr val="bg2">
                        <a:lumMod val="50000"/>
                      </a:schemeClr>
                    </a:solidFill>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2000" b="1" i="1" kern="100">
                        <a:solidFill>
                          <a:schemeClr val="bg2">
                            <a:lumMod val="50000"/>
                          </a:schemeClr>
                        </a:solidFill>
                        <a:latin typeface="Cambria Math" panose="02040503050406030204" pitchFamily="18" charset="0"/>
                        <a:ea typeface="Times New Roman" panose="02020603050405020304" pitchFamily="18" charset="0"/>
                        <a:cs typeface="Arial" panose="020B0604020202020204" pitchFamily="34" charset="0"/>
                      </a:rPr>
                      <m:t>𝑺𝑯</m:t>
                    </m:r>
                  </m:oMath>
                </a14:m>
                <a:r>
                  <a:rPr lang="pt-BR"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t-BR" sz="2000" kern="100" dirty="0">
                    <a:latin typeface="+mj-lt"/>
                    <a:ea typeface="Times New Roman" panose="02020603050405020304" pitchFamily="18" charset="0"/>
                    <a:cs typeface="Times New Roman" panose="02020603050405020304" pitchFamily="18" charset="0"/>
                  </a:rPr>
                  <a:t>Do đó, </a:t>
                </a:r>
                <a:r>
                  <a:rPr lang="pt-BR" sz="2000" kern="100" dirty="0">
                    <a:highlight>
                      <a:srgbClr val="FFFF00"/>
                    </a:highlight>
                    <a:latin typeface="+mj-lt"/>
                    <a:ea typeface="Times New Roman" panose="02020603050405020304" pitchFamily="18" charset="0"/>
                    <a:cs typeface="Times New Roman" panose="02020603050405020304" pitchFamily="18" charset="0"/>
                  </a:rPr>
                  <a:t>áp dụng hệ quả của định lí Thalès</a:t>
                </a:r>
                <a:r>
                  <a:rPr lang="pt-BR" sz="2000" kern="100" dirty="0">
                    <a:latin typeface="+mj-lt"/>
                    <a:ea typeface="Times New Roman" panose="02020603050405020304" pitchFamily="18" charset="0"/>
                    <a:cs typeface="Times New Roman" panose="02020603050405020304" pitchFamily="18" charset="0"/>
                  </a:rPr>
                  <a:t>, ta có: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400" i="1" kern="100">
                            <a:latin typeface="Cambria Math" panose="02040503050406030204" pitchFamily="18" charset="0"/>
                            <a:ea typeface="Times New Roman" panose="02020603050405020304" pitchFamily="18" charset="0"/>
                            <a:cs typeface="Arial" panose="020B0604020202020204" pitchFamily="34" charset="0"/>
                          </a:rPr>
                          <m:t>𝑀𝐼</m:t>
                        </m:r>
                      </m:num>
                      <m:den>
                        <m:r>
                          <a:rPr lang="pt-BR" sz="2400" i="1" kern="100">
                            <a:latin typeface="Cambria Math" panose="02040503050406030204" pitchFamily="18" charset="0"/>
                            <a:ea typeface="Times New Roman" panose="02020603050405020304" pitchFamily="18" charset="0"/>
                            <a:cs typeface="Arial" panose="020B0604020202020204" pitchFamily="34" charset="0"/>
                          </a:rPr>
                          <m:t>𝑆𝐻</m:t>
                        </m:r>
                      </m:den>
                    </m:f>
                    <m:r>
                      <a:rPr lang="pt-BR" sz="24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400" i="1" kern="100">
                            <a:latin typeface="Cambria Math" panose="02040503050406030204" pitchFamily="18" charset="0"/>
                            <a:ea typeface="Times New Roman" panose="02020603050405020304" pitchFamily="18" charset="0"/>
                            <a:cs typeface="Arial" panose="020B0604020202020204" pitchFamily="34" charset="0"/>
                          </a:rPr>
                          <m:t>𝐸𝑀</m:t>
                        </m:r>
                      </m:num>
                      <m:den>
                        <m:r>
                          <a:rPr lang="pt-BR" sz="2400" i="1" kern="100">
                            <a:latin typeface="Cambria Math" panose="02040503050406030204" pitchFamily="18" charset="0"/>
                            <a:ea typeface="Times New Roman" panose="02020603050405020304" pitchFamily="18" charset="0"/>
                            <a:cs typeface="Arial" panose="020B0604020202020204" pitchFamily="34" charset="0"/>
                          </a:rPr>
                          <m:t>𝐸𝑆</m:t>
                        </m:r>
                      </m:den>
                    </m:f>
                  </m:oMath>
                </a14:m>
                <a:r>
                  <a:rPr lang="pt-BR" sz="2000" kern="100" dirty="0">
                    <a:latin typeface="+mj-lt"/>
                    <a:ea typeface="Times New Roman" panose="02020603050405020304" pitchFamily="18" charset="0"/>
                    <a:cs typeface="Times New Roman" panose="02020603050405020304" pitchFamily="18" charset="0"/>
                  </a:rPr>
                  <a:t>. Vậy  </a:t>
                </a:r>
                <a14:m>
                  <m:oMath xmlns:m="http://schemas.openxmlformats.org/officeDocument/2006/math">
                    <m:f>
                      <m:fPr>
                        <m:ctrlPr>
                          <a:rPr lang="en-US" sz="2400" b="1" i="1" kern="100" smtClean="0">
                            <a:solidFill>
                              <a:srgbClr val="00B050"/>
                            </a:solidFill>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ctrlPr>
                          </m:sSubPr>
                          <m:e>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𝑹</m:t>
                            </m:r>
                          </m:e>
                          <m:sub>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𝒎</m:t>
                            </m:r>
                          </m:sub>
                        </m:sSub>
                      </m:num>
                      <m:den>
                        <m:sSub>
                          <m:sSubPr>
                            <m:ctrlP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ctrlPr>
                          </m:sSubPr>
                          <m:e>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𝑹</m:t>
                            </m:r>
                          </m:e>
                          <m:sub>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𝑺</m:t>
                            </m:r>
                          </m:sub>
                        </m:sSub>
                      </m:den>
                    </m:f>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ctrlPr>
                          </m:sSubPr>
                          <m:e>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𝒅</m:t>
                            </m:r>
                          </m:e>
                          <m:sub>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𝒎</m:t>
                            </m:r>
                          </m:sub>
                        </m:sSub>
                      </m:num>
                      <m:den>
                        <m:sSub>
                          <m:sSubPr>
                            <m:ctrlP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ctrlPr>
                          </m:sSubPr>
                          <m:e>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𝒅</m:t>
                            </m:r>
                          </m:e>
                          <m:sub>
                            <m:r>
                              <a:rPr lang="en-US" sz="2400" b="1" i="1" kern="100">
                                <a:solidFill>
                                  <a:srgbClr val="00B050"/>
                                </a:solidFill>
                                <a:latin typeface="Cambria Math" panose="02040503050406030204" pitchFamily="18" charset="0"/>
                                <a:ea typeface="Times New Roman" panose="02020603050405020304" pitchFamily="18" charset="0"/>
                                <a:cs typeface="Arial" panose="020B0604020202020204" pitchFamily="34" charset="0"/>
                              </a:rPr>
                              <m:t>𝑺</m:t>
                            </m:r>
                          </m:sub>
                        </m:sSub>
                      </m:den>
                    </m:f>
                  </m:oMath>
                </a14:m>
                <a:endParaRPr lang="en-US" sz="2000" b="1"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3E229EF-D4FE-75FE-6B27-1C9AD5A4524F}"/>
                  </a:ext>
                </a:extLst>
              </p:cNvPr>
              <p:cNvSpPr txBox="1">
                <a:spLocks noRot="1" noChangeAspect="1" noMove="1" noResize="1" noEditPoints="1" noAdjustHandles="1" noChangeArrowheads="1" noChangeShapeType="1" noTextEdit="1"/>
              </p:cNvSpPr>
              <p:nvPr/>
            </p:nvSpPr>
            <p:spPr>
              <a:xfrm>
                <a:off x="315606" y="1273953"/>
                <a:ext cx="8512786" cy="1153842"/>
              </a:xfrm>
              <a:prstGeom prst="rect">
                <a:avLst/>
              </a:prstGeom>
              <a:blipFill>
                <a:blip r:embed="rId4"/>
                <a:stretch>
                  <a:fillRect l="-788" t="-3175"/>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4DCD4224-2DD5-2155-2A02-EDE04E4E8A3E}"/>
              </a:ext>
            </a:extLst>
          </p:cNvPr>
          <p:cNvPicPr>
            <a:picLocks noChangeAspect="1"/>
          </p:cNvPicPr>
          <p:nvPr/>
        </p:nvPicPr>
        <p:blipFill rotWithShape="1">
          <a:blip r:embed="rId5"/>
          <a:srcRect l="26375" r="25583"/>
          <a:stretch/>
        </p:blipFill>
        <p:spPr>
          <a:xfrm>
            <a:off x="7904747" y="3794569"/>
            <a:ext cx="1193322" cy="1397191"/>
          </a:xfrm>
          <a:prstGeom prst="rect">
            <a:avLst/>
          </a:prstGeom>
        </p:spPr>
      </p:pic>
      <p:sp>
        <p:nvSpPr>
          <p:cNvPr id="8" name="TextBox 7">
            <a:extLst>
              <a:ext uri="{FF2B5EF4-FFF2-40B4-BE49-F238E27FC236}">
                <a16:creationId xmlns:a16="http://schemas.microsoft.com/office/drawing/2014/main" id="{2663FF56-3B69-7D58-A48C-86E6B2268BEB}"/>
              </a:ext>
            </a:extLst>
          </p:cNvPr>
          <p:cNvSpPr txBox="1"/>
          <p:nvPr/>
        </p:nvSpPr>
        <p:spPr>
          <a:xfrm>
            <a:off x="519699" y="2521319"/>
            <a:ext cx="7385048" cy="1889300"/>
          </a:xfrm>
          <a:prstGeom prst="rect">
            <a:avLst/>
          </a:prstGeom>
          <a:noFill/>
        </p:spPr>
        <p:txBody>
          <a:bodyPr wrap="square">
            <a:spAutoFit/>
          </a:bodyPr>
          <a:lstStyle/>
          <a:p>
            <a:pPr>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Các nhà toán học và thiên văn học Hy Lạp cổ đại đã sử dụng hệ thức trên và một số hệ th</a:t>
            </a:r>
            <a:r>
              <a:rPr lang="pt-BR" sz="2000" kern="100" dirty="0">
                <a:latin typeface="Arial" panose="020B0604020202020204" pitchFamily="34" charset="0"/>
                <a:ea typeface="Times New Roman" panose="02020603050405020304" pitchFamily="18" charset="0"/>
                <a:cs typeface="Times New Roman" panose="02020603050405020304" pitchFamily="18" charset="0"/>
              </a:rPr>
              <a:t>ức</a:t>
            </a: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có được từ hiện tượng Nguyệt thực để ước lượng bán kính của Mặt Trời, Trái Đất, Mặt Trăng cũng như khoảng cách từ Trái Đất đến Mặt Trăng và Mặt Trời.</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5900869"/>
      </p:ext>
    </p:extLst>
  </p:cSld>
  <p:clrMapOvr>
    <a:masterClrMapping/>
  </p:clrMapOvr>
</p:sld>
</file>

<file path=ppt/theme/theme1.xml><?xml version="1.0" encoding="utf-8"?>
<a:theme xmlns:a="http://schemas.openxmlformats.org/drawingml/2006/main" name="Navigating the Digital World Safely and Responsibly Workshop by Slidesgo">
  <a:themeElements>
    <a:clrScheme name="Simple Light">
      <a:dk1>
        <a:srgbClr val="150045"/>
      </a:dk1>
      <a:lt1>
        <a:srgbClr val="F8F8F8"/>
      </a:lt1>
      <a:dk2>
        <a:srgbClr val="F999B5"/>
      </a:dk2>
      <a:lt2>
        <a:srgbClr val="EEEEEE"/>
      </a:lt2>
      <a:accent1>
        <a:srgbClr val="7AD3FF"/>
      </a:accent1>
      <a:accent2>
        <a:srgbClr val="B2B6DC"/>
      </a:accent2>
      <a:accent3>
        <a:srgbClr val="585858"/>
      </a:accent3>
      <a:accent4>
        <a:srgbClr val="FFFFFF"/>
      </a:accent4>
      <a:accent5>
        <a:srgbClr val="FFFFFF"/>
      </a:accent5>
      <a:accent6>
        <a:srgbClr val="FFFFFF"/>
      </a:accent6>
      <a:hlink>
        <a:srgbClr val="150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7918</TotalTime>
  <Words>2435</Words>
  <Application>Microsoft Office PowerPoint</Application>
  <PresentationFormat>On-screen Show (16:9)</PresentationFormat>
  <Paragraphs>150</Paragraphs>
  <Slides>36</Slides>
  <Notes>27</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36</vt:i4>
      </vt:variant>
    </vt:vector>
  </HeadingPairs>
  <TitlesOfParts>
    <vt:vector size="53" baseType="lpstr">
      <vt:lpstr>Times New Roman</vt:lpstr>
      <vt:lpstr>Calibri Light</vt:lpstr>
      <vt:lpstr>Cambria Math</vt:lpstr>
      <vt:lpstr>Arial (Body)</vt:lpstr>
      <vt:lpstr>DM Sans SemiBold</vt:lpstr>
      <vt:lpstr>Manrope</vt:lpstr>
      <vt:lpstr>Arial</vt:lpstr>
      <vt:lpstr>Russo One</vt:lpstr>
      <vt:lpstr>Open Sans</vt:lpstr>
      <vt:lpstr>Roboto Condensed Light</vt:lpstr>
      <vt:lpstr>Didact Gothic</vt:lpstr>
      <vt:lpstr>Calibri</vt:lpstr>
      <vt:lpstr>Bebas Neue</vt:lpstr>
      <vt:lpstr>Navigating the Digital World Safely and Responsibly Workshop by Slidesgo</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NỘI DUNG BÀI HỌC</vt:lpstr>
      <vt:lpstr>ƯỚC LƯỢNG KHOẢNG CÁCH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ƯỚC LƯỢNG CHIỀU CAO</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Digital World Safely and Responsibly Workshop</dc:title>
  <dc:creator>tuyết nguyễn thị ánh</dc:creator>
  <cp:lastModifiedBy>Duong Huong Giang</cp:lastModifiedBy>
  <cp:revision>27</cp:revision>
  <dcterms:modified xsi:type="dcterms:W3CDTF">2025-02-05T01:18:35Z</dcterms:modified>
</cp:coreProperties>
</file>