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3"/>
  </p:notesMasterIdLst>
  <p:sldIdLst>
    <p:sldId id="256" r:id="rId2"/>
    <p:sldId id="260" r:id="rId3"/>
    <p:sldId id="259" r:id="rId4"/>
    <p:sldId id="314" r:id="rId5"/>
    <p:sldId id="270" r:id="rId6"/>
    <p:sldId id="262" r:id="rId7"/>
    <p:sldId id="316" r:id="rId8"/>
    <p:sldId id="261" r:id="rId9"/>
    <p:sldId id="333" r:id="rId10"/>
    <p:sldId id="335" r:id="rId11"/>
    <p:sldId id="275" r:id="rId12"/>
    <p:sldId id="338" r:id="rId13"/>
    <p:sldId id="339" r:id="rId14"/>
    <p:sldId id="266" r:id="rId15"/>
    <p:sldId id="340" r:id="rId16"/>
    <p:sldId id="265" r:id="rId17"/>
    <p:sldId id="279" r:id="rId18"/>
    <p:sldId id="341" r:id="rId19"/>
    <p:sldId id="283" r:id="rId20"/>
    <p:sldId id="272" r:id="rId21"/>
    <p:sldId id="348" r:id="rId22"/>
    <p:sldId id="349" r:id="rId23"/>
    <p:sldId id="350" r:id="rId24"/>
    <p:sldId id="351" r:id="rId25"/>
    <p:sldId id="353" r:id="rId26"/>
    <p:sldId id="280" r:id="rId27"/>
    <p:sldId id="354" r:id="rId28"/>
    <p:sldId id="331" r:id="rId29"/>
    <p:sldId id="359" r:id="rId30"/>
    <p:sldId id="288" r:id="rId31"/>
    <p:sldId id="357" r:id="rId32"/>
  </p:sldIdLst>
  <p:sldSz cx="9144000" cy="5143500" type="screen16x9"/>
  <p:notesSz cx="6858000" cy="9144000"/>
  <p:embeddedFontLst>
    <p:embeddedFont>
      <p:font typeface="Cambria Math" panose="02040503050406030204" pitchFamily="18" charset="0"/>
      <p:regular r:id="rId34"/>
    </p:embeddedFont>
    <p:embeddedFont>
      <p:font typeface="DM Sans" pitchFamily="2" charset="0"/>
      <p:regular r:id="rId35"/>
      <p:bold r:id="rId36"/>
      <p:italic r:id="rId37"/>
      <p:boldItalic r:id="rId38"/>
    </p:embeddedFont>
    <p:embeddedFont>
      <p:font typeface="Figtree" panose="020B0604020202020204" charset="0"/>
      <p:regular r:id="rId39"/>
      <p:bold r:id="rId40"/>
      <p:italic r:id="rId41"/>
      <p:boldItalic r:id="rId42"/>
    </p:embeddedFont>
    <p:embeddedFont>
      <p:font typeface="Maven Pro" panose="020B0604020202020204" charset="0"/>
      <p:regular r:id="rId43"/>
      <p:bold r:id="rId44"/>
    </p:embeddedFont>
    <p:embeddedFont>
      <p:font typeface="Maven Pro ExtraBold" panose="020B0604020202020204" charset="0"/>
      <p:bold r:id="rId45"/>
    </p:embeddedFont>
    <p:embeddedFont>
      <p:font typeface="Maven Pro SemiBold" panose="020B0604020202020204" charset="0"/>
      <p:regular r:id="rId46"/>
      <p:bold r:id="rId47"/>
    </p:embeddedFont>
    <p:embeddedFont>
      <p:font typeface="Nunito Light" pitchFamily="2" charset="0"/>
      <p:regular r:id="rId48"/>
      <p:italic r:id="rId49"/>
    </p:embeddedFont>
    <p:embeddedFont>
      <p:font typeface="Open Sans" panose="020B0606030504020204" pitchFamily="34" charset="0"/>
      <p:regular r:id="rId50"/>
      <p:bold r:id="rId51"/>
      <p:italic r:id="rId52"/>
      <p:boldItalic r:id="rId53"/>
    </p:embeddedFont>
    <p:embeddedFont>
      <p:font typeface="Poppins SemiBold" panose="000007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86E29-DA51-480D-9714-C4B27C993564}">
  <a:tblStyle styleId="{FCD86E29-DA51-480D-9714-C4B27C9935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6" autoAdjust="0"/>
  </p:normalViewPr>
  <p:slideViewPr>
    <p:cSldViewPr snapToGrid="0">
      <p:cViewPr varScale="1">
        <p:scale>
          <a:sx n="101" d="100"/>
          <a:sy n="101" d="100"/>
        </p:scale>
        <p:origin x="9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27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9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95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80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33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08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168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69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50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78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41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543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429"/>
        <p:cNvGrpSpPr/>
        <p:nvPr/>
      </p:nvGrpSpPr>
      <p:grpSpPr>
        <a:xfrm>
          <a:off x="0" y="0"/>
          <a:ext cx="0" cy="0"/>
          <a:chOff x="0" y="0"/>
          <a:chExt cx="0" cy="0"/>
        </a:xfrm>
      </p:grpSpPr>
      <p:pic>
        <p:nvPicPr>
          <p:cNvPr id="1430" name="Google Shape;1430;p2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31" name="Google Shape;1431;p2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3" name="Google Shape;1433;p28"/>
          <p:cNvGrpSpPr/>
          <p:nvPr/>
        </p:nvGrpSpPr>
        <p:grpSpPr>
          <a:xfrm>
            <a:off x="190080" y="379170"/>
            <a:ext cx="8739570" cy="4486360"/>
            <a:chOff x="190080" y="379170"/>
            <a:chExt cx="8739570" cy="4486360"/>
          </a:xfrm>
        </p:grpSpPr>
        <p:sp>
          <p:nvSpPr>
            <p:cNvPr id="1434" name="Google Shape;1434;p28"/>
            <p:cNvSpPr/>
            <p:nvPr/>
          </p:nvSpPr>
          <p:spPr>
            <a:xfrm>
              <a:off x="8522225" y="1333525"/>
              <a:ext cx="250200" cy="2502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627725" y="4231569"/>
              <a:ext cx="171000" cy="171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28"/>
            <p:cNvGrpSpPr/>
            <p:nvPr/>
          </p:nvGrpSpPr>
          <p:grpSpPr>
            <a:xfrm>
              <a:off x="8522233" y="699820"/>
              <a:ext cx="364998" cy="584871"/>
              <a:chOff x="5029670" y="1742067"/>
              <a:chExt cx="554708" cy="888861"/>
            </a:xfrm>
          </p:grpSpPr>
          <p:sp>
            <p:nvSpPr>
              <p:cNvPr id="1437" name="Google Shape;1437;p2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28"/>
            <p:cNvGrpSpPr/>
            <p:nvPr/>
          </p:nvGrpSpPr>
          <p:grpSpPr>
            <a:xfrm>
              <a:off x="190080" y="3823956"/>
              <a:ext cx="449689" cy="407608"/>
              <a:chOff x="5752459" y="1744741"/>
              <a:chExt cx="577117" cy="523110"/>
            </a:xfrm>
          </p:grpSpPr>
          <p:sp>
            <p:nvSpPr>
              <p:cNvPr id="1446" name="Google Shape;1446;p2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28"/>
              <p:cNvGrpSpPr/>
              <p:nvPr/>
            </p:nvGrpSpPr>
            <p:grpSpPr>
              <a:xfrm>
                <a:off x="5876129" y="1859008"/>
                <a:ext cx="343285" cy="332191"/>
                <a:chOff x="5876129" y="1859008"/>
                <a:chExt cx="343285" cy="332191"/>
              </a:xfrm>
            </p:grpSpPr>
            <p:sp>
              <p:nvSpPr>
                <p:cNvPr id="1449" name="Google Shape;1449;p2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3" name="Google Shape;1453;p28"/>
            <p:cNvGrpSpPr/>
            <p:nvPr/>
          </p:nvGrpSpPr>
          <p:grpSpPr>
            <a:xfrm>
              <a:off x="8479811" y="379170"/>
              <a:ext cx="449838" cy="320663"/>
              <a:chOff x="5497632" y="1159795"/>
              <a:chExt cx="679822" cy="484604"/>
            </a:xfrm>
          </p:grpSpPr>
          <p:sp>
            <p:nvSpPr>
              <p:cNvPr id="1454" name="Google Shape;1454;p28"/>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8"/>
            <p:cNvGrpSpPr/>
            <p:nvPr/>
          </p:nvGrpSpPr>
          <p:grpSpPr>
            <a:xfrm>
              <a:off x="232419" y="4342472"/>
              <a:ext cx="365013" cy="523059"/>
              <a:chOff x="2511197" y="2270995"/>
              <a:chExt cx="614915" cy="881164"/>
            </a:xfrm>
          </p:grpSpPr>
          <p:sp>
            <p:nvSpPr>
              <p:cNvPr id="1459" name="Google Shape;1459;p28"/>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8"/>
            <p:cNvGrpSpPr/>
            <p:nvPr/>
          </p:nvGrpSpPr>
          <p:grpSpPr>
            <a:xfrm>
              <a:off x="573264" y="4603990"/>
              <a:ext cx="279935" cy="250232"/>
              <a:chOff x="4426251" y="1823065"/>
              <a:chExt cx="279935" cy="250232"/>
            </a:xfrm>
          </p:grpSpPr>
          <p:sp>
            <p:nvSpPr>
              <p:cNvPr id="1469" name="Google Shape;1469;p2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0" r:id="rId6"/>
    <p:sldLayoutId id="2147483661" r:id="rId7"/>
    <p:sldLayoutId id="2147483663" r:id="rId8"/>
    <p:sldLayoutId id="2147483664" r:id="rId9"/>
    <p:sldLayoutId id="2147483665" r:id="rId10"/>
    <p:sldLayoutId id="2147483668" r:id="rId11"/>
    <p:sldLayoutId id="2147483669" r:id="rId12"/>
    <p:sldLayoutId id="2147483670" r:id="rId13"/>
    <p:sldLayoutId id="2147483672" r:id="rId14"/>
    <p:sldLayoutId id="2147483673" r:id="rId15"/>
    <p:sldLayoutId id="2147483674" r:id="rId16"/>
    <p:sldLayoutId id="2147483676" r:id="rId17"/>
    <p:sldLayoutId id="2147483678" r:id="rId18"/>
    <p:sldLayoutId id="214748367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Layout" Target="../slideLayouts/slideLayout16.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audio" Target="../media/media2.mp3"/><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5" name="Google Shape;1875;p37"/>
          <p:cNvSpPr txBox="1"/>
          <p:nvPr/>
        </p:nvSpPr>
        <p:spPr>
          <a:xfrm>
            <a:off x="852179" y="1704578"/>
            <a:ext cx="7717487" cy="1828003"/>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lnSpc>
                <a:spcPct val="150000"/>
              </a:lnSpc>
            </a:pPr>
            <a:r>
              <a:rPr lang="vi-VN" sz="4000" b="1" dirty="0">
                <a:solidFill>
                  <a:schemeClr val="dk1"/>
                </a:solidFill>
                <a:latin typeface="+mn-lt"/>
                <a:ea typeface="Maven Pro"/>
                <a:cs typeface="Maven Pro"/>
                <a:sym typeface="Maven Pro"/>
              </a:rPr>
              <a:t>BÀI 1. </a:t>
            </a:r>
            <a:r>
              <a:rPr lang="en-US" sz="4000" b="1" dirty="0">
                <a:solidFill>
                  <a:schemeClr val="dk1"/>
                </a:solidFill>
                <a:latin typeface="+mn-lt"/>
                <a:ea typeface="Maven Pro"/>
                <a:cs typeface="Maven Pro"/>
                <a:sym typeface="Maven Pro"/>
              </a:rPr>
              <a:t>TIẾT 52: </a:t>
            </a:r>
            <a:r>
              <a:rPr lang="vi-VN" sz="4000" b="1" dirty="0">
                <a:solidFill>
                  <a:srgbClr val="FF0000"/>
                </a:solidFill>
                <a:latin typeface="+mn-lt"/>
                <a:ea typeface="Maven Pro"/>
                <a:cs typeface="Maven Pro"/>
                <a:sym typeface="Maven Pro"/>
              </a:rPr>
              <a:t>THU THẬP VÀ PHÂN LOẠI DỮ LIỆU </a:t>
            </a:r>
            <a:endParaRPr sz="4000" dirty="0">
              <a:solidFill>
                <a:srgbClr val="FF0000"/>
              </a:solidFill>
              <a:latin typeface="+mn-lt"/>
              <a:ea typeface="Maven Pro"/>
              <a:cs typeface="Maven Pro"/>
              <a:sym typeface="Maven Pro"/>
            </a:endParaRPr>
          </a:p>
        </p:txBody>
      </p:sp>
      <p:grpSp>
        <p:nvGrpSpPr>
          <p:cNvPr id="117" name="Google Shape;2019;p40"/>
          <p:cNvGrpSpPr/>
          <p:nvPr/>
        </p:nvGrpSpPr>
        <p:grpSpPr>
          <a:xfrm>
            <a:off x="7509989" y="3296095"/>
            <a:ext cx="1059677" cy="1534262"/>
            <a:chOff x="546875" y="457823"/>
            <a:chExt cx="2800475" cy="4225677"/>
          </a:xfrm>
        </p:grpSpPr>
        <p:sp>
          <p:nvSpPr>
            <p:cNvPr id="118" name="Google Shape;2020;p40"/>
            <p:cNvSpPr/>
            <p:nvPr/>
          </p:nvSpPr>
          <p:spPr>
            <a:xfrm>
              <a:off x="1478075" y="1353975"/>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21;p40"/>
            <p:cNvSpPr/>
            <p:nvPr/>
          </p:nvSpPr>
          <p:spPr>
            <a:xfrm>
              <a:off x="546875" y="1066663"/>
              <a:ext cx="332700" cy="332700"/>
            </a:xfrm>
            <a:prstGeom prst="mathMin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22;p40"/>
            <p:cNvSpPr/>
            <p:nvPr/>
          </p:nvSpPr>
          <p:spPr>
            <a:xfrm>
              <a:off x="592200" y="2725750"/>
              <a:ext cx="332700" cy="3327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2023;p40"/>
            <p:cNvGrpSpPr/>
            <p:nvPr/>
          </p:nvGrpSpPr>
          <p:grpSpPr>
            <a:xfrm>
              <a:off x="2363945" y="853192"/>
              <a:ext cx="554708" cy="888861"/>
              <a:chOff x="5029670" y="1742067"/>
              <a:chExt cx="554708" cy="888861"/>
            </a:xfrm>
          </p:grpSpPr>
          <p:sp>
            <p:nvSpPr>
              <p:cNvPr id="215" name="Google Shape;2024;p4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5;p4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26;p4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27;p4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8;p4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9;p4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0;p4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1;p4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2032;p40"/>
            <p:cNvGrpSpPr/>
            <p:nvPr/>
          </p:nvGrpSpPr>
          <p:grpSpPr>
            <a:xfrm>
              <a:off x="1200360" y="457823"/>
              <a:ext cx="554667" cy="395388"/>
              <a:chOff x="5497632" y="1159795"/>
              <a:chExt cx="679822" cy="484604"/>
            </a:xfrm>
          </p:grpSpPr>
          <p:sp>
            <p:nvSpPr>
              <p:cNvPr id="211" name="Google Shape;2033;p4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34;p4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35;p4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36;p4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2037;p40"/>
            <p:cNvSpPr/>
            <p:nvPr/>
          </p:nvSpPr>
          <p:spPr>
            <a:xfrm>
              <a:off x="879564" y="1919654"/>
              <a:ext cx="278475" cy="419019"/>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8;p40"/>
            <p:cNvSpPr/>
            <p:nvPr/>
          </p:nvSpPr>
          <p:spPr>
            <a:xfrm>
              <a:off x="1141750"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039;p40"/>
            <p:cNvGrpSpPr/>
            <p:nvPr/>
          </p:nvGrpSpPr>
          <p:grpSpPr>
            <a:xfrm>
              <a:off x="592205" y="3818461"/>
              <a:ext cx="1447719" cy="785510"/>
              <a:chOff x="4228380" y="3652686"/>
              <a:chExt cx="1447719" cy="785510"/>
            </a:xfrm>
          </p:grpSpPr>
          <p:sp>
            <p:nvSpPr>
              <p:cNvPr id="186" name="Google Shape;2040;p40"/>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1;p40"/>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42;p40"/>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43;p40"/>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44;p40"/>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45;p40"/>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46;p40"/>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47;p40"/>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48;p40"/>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49;p40"/>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50;p40"/>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51;p40"/>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52;p40"/>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53;p40"/>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54;p40"/>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55;p40"/>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56;p40"/>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57;p40"/>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58;p40"/>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9;p40"/>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0;p40"/>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61;p40"/>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62;p40"/>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63;p40"/>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64;p40"/>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065;p40"/>
            <p:cNvGrpSpPr/>
            <p:nvPr/>
          </p:nvGrpSpPr>
          <p:grpSpPr>
            <a:xfrm>
              <a:off x="1151836" y="1919648"/>
              <a:ext cx="2185430" cy="2684339"/>
              <a:chOff x="2148700" y="110185"/>
              <a:chExt cx="681988" cy="837678"/>
            </a:xfrm>
          </p:grpSpPr>
          <p:sp>
            <p:nvSpPr>
              <p:cNvPr id="127" name="Google Shape;2066;p40"/>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67;p40"/>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68;p40"/>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9;p40"/>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70;p40"/>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71;p40"/>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72;p40"/>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73;p40"/>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74;p40"/>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75;p40"/>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76;p40"/>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77;p40"/>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78;p40"/>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79;p40"/>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80;p40"/>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81;p40"/>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82;p40"/>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3;p40"/>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84;p40"/>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85;p40"/>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86;p40"/>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87;p40"/>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88;p40"/>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89;p40"/>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90;p40"/>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91;p40"/>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92;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93;p40"/>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94;p40"/>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95;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96;p40"/>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97;p40"/>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98;p40"/>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99;p40"/>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00;p40"/>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01;p40"/>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02;p40"/>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03;p40"/>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04;p40"/>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05;p40"/>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06;p40"/>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07;p40"/>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08;p40"/>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09;p40"/>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A7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10;p40"/>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11;p40"/>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12;p40"/>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13;p40"/>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14;p40"/>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15;p40"/>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16;p40"/>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17;p40"/>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18;p40"/>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9;p40"/>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0;p40"/>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2121;p40"/>
              <p:cNvGrpSpPr/>
              <p:nvPr/>
            </p:nvGrpSpPr>
            <p:grpSpPr>
              <a:xfrm>
                <a:off x="2332266" y="277373"/>
                <a:ext cx="283726" cy="135367"/>
                <a:chOff x="2332266" y="277373"/>
                <a:chExt cx="283726" cy="135367"/>
              </a:xfrm>
            </p:grpSpPr>
            <p:sp>
              <p:nvSpPr>
                <p:cNvPr id="183" name="Google Shape;2122;p40"/>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23;p40"/>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24;p40"/>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Rectangle 2"/>
          <p:cNvSpPr/>
          <p:nvPr/>
        </p:nvSpPr>
        <p:spPr>
          <a:xfrm>
            <a:off x="1176742" y="179351"/>
            <a:ext cx="7187339" cy="1478418"/>
          </a:xfrm>
          <a:prstGeom prst="rect">
            <a:avLst/>
          </a:prstGeom>
        </p:spPr>
        <p:txBody>
          <a:bodyPr wrap="square">
            <a:spAutoFit/>
          </a:bodyPr>
          <a:lstStyle/>
          <a:p>
            <a:pPr lvl="0" algn="ctr">
              <a:lnSpc>
                <a:spcPct val="150000"/>
              </a:lnSpc>
            </a:pPr>
            <a:r>
              <a:rPr lang="vi-VN" sz="3200" b="1" dirty="0">
                <a:solidFill>
                  <a:schemeClr val="bg1">
                    <a:lumMod val="25000"/>
                  </a:schemeClr>
                </a:solidFill>
                <a:latin typeface="Arial" panose="020B0604020202020204" pitchFamily="34" charset="0"/>
                <a:ea typeface="Maven Pro"/>
                <a:cs typeface="Maven Pro"/>
                <a:sym typeface="Maven Pro"/>
              </a:rPr>
              <a:t>CHƯƠNG VI. MỘT SỐ YẾU TỐ THỐNG KÊ VÀ XÁC SUẤT</a:t>
            </a:r>
            <a:endParaRPr lang="vi-VN" sz="3200" dirty="0">
              <a:solidFill>
                <a:schemeClr val="bg1">
                  <a:lumMod val="25000"/>
                </a:schemeClr>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5" name="Google Shape;2540;p49"/>
          <p:cNvSpPr txBox="1">
            <a:spLocks noGrp="1"/>
          </p:cNvSpPr>
          <p:nvPr>
            <p:ph type="title"/>
          </p:nvPr>
        </p:nvSpPr>
        <p:spPr>
          <a:xfrm>
            <a:off x="2984448" y="340396"/>
            <a:ext cx="3125797" cy="661800"/>
          </a:xfrm>
          <a:prstGeom prst="rect">
            <a:avLst/>
          </a:prstGeom>
        </p:spPr>
        <p:txBody>
          <a:bodyPr spcFirstLastPara="1" wrap="square" lIns="91425" tIns="91425" rIns="91425" bIns="91425" anchor="t" anchorCtr="0">
            <a:noAutofit/>
          </a:bodyPr>
          <a:lstStyle/>
          <a:p>
            <a:pPr lvl="0" algn="ctr"/>
            <a:r>
              <a:rPr lang="en-US" b="1">
                <a:solidFill>
                  <a:srgbClr val="C00000"/>
                </a:solidFill>
                <a:latin typeface="+mn-lt"/>
              </a:rPr>
              <a:t>Ghi nhớ</a:t>
            </a:r>
            <a:endParaRPr b="1">
              <a:solidFill>
                <a:srgbClr val="C00000"/>
              </a:solidFill>
              <a:latin typeface="+mn-lt"/>
            </a:endParaRPr>
          </a:p>
        </p:txBody>
      </p:sp>
      <p:sp>
        <p:nvSpPr>
          <p:cNvPr id="6" name="Rectangle 5"/>
          <p:cNvSpPr/>
          <p:nvPr/>
        </p:nvSpPr>
        <p:spPr>
          <a:xfrm>
            <a:off x="745490" y="1158221"/>
            <a:ext cx="760370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60000"/>
              </a:lnSpc>
              <a:spcBef>
                <a:spcPts val="300"/>
              </a:spcBef>
              <a:spcAft>
                <a:spcPts val="300"/>
              </a:spcAft>
              <a:buClr>
                <a:srgbClr val="BFDBF7">
                  <a:lumMod val="25000"/>
                </a:srgbClr>
              </a:buClr>
            </a:pPr>
            <a:r>
              <a:rPr lang="vi-VN" sz="2200" dirty="0">
                <a:solidFill>
                  <a:srgbClr val="070185"/>
                </a:solidFill>
                <a:ea typeface="Dotum" panose="020B0600000101010101" pitchFamily="34" charset="-127"/>
                <a:cs typeface="Times New Roman" panose="02020603050405020304" pitchFamily="18" charset="0"/>
              </a:rPr>
              <a:t>Việc sắp xếp thông tin theo những tiêu chí nhất định gọi là Phân loại dữ liệu.</a:t>
            </a:r>
          </a:p>
        </p:txBody>
      </p:sp>
      <p:sp>
        <p:nvSpPr>
          <p:cNvPr id="7" name="Rectangle 6"/>
          <p:cNvSpPr/>
          <p:nvPr/>
        </p:nvSpPr>
        <p:spPr>
          <a:xfrm>
            <a:off x="695000" y="2446518"/>
            <a:ext cx="7688502" cy="2185214"/>
          </a:xfrm>
          <a:prstGeom prst="rect">
            <a:avLst/>
          </a:prstGeom>
        </p:spPr>
        <p:txBody>
          <a:bodyPr wrap="square">
            <a:spAutoFit/>
          </a:bodyPr>
          <a:lstStyle/>
          <a:p>
            <a:pPr lvl="0" algn="just">
              <a:lnSpc>
                <a:spcPct val="150000"/>
              </a:lnSpc>
              <a:spcBef>
                <a:spcPts val="300"/>
              </a:spcBef>
              <a:spcAft>
                <a:spcPts val="300"/>
              </a:spcAft>
              <a:buClr>
                <a:srgbClr val="BFDBF7">
                  <a:lumMod val="25000"/>
                </a:srgbClr>
              </a:buClr>
            </a:pPr>
            <a:r>
              <a:rPr lang="vi-VN" sz="2100" dirty="0">
                <a:latin typeface="Arial" panose="020B0604020202020204" pitchFamily="34" charset="0"/>
                <a:ea typeface="Dotum" panose="020B0600000101010101" pitchFamily="34" charset="-127"/>
                <a:cs typeface="Times New Roman" panose="02020603050405020304" pitchFamily="18" charset="0"/>
              </a:rPr>
              <a:t>Dựa trên ti</a:t>
            </a:r>
            <a:r>
              <a:rPr lang="en-US" sz="2100" dirty="0">
                <a:latin typeface="Arial" panose="020B0604020202020204" pitchFamily="34" charset="0"/>
                <a:ea typeface="Dotum" panose="020B0600000101010101" pitchFamily="34" charset="-127"/>
                <a:cs typeface="Times New Roman" panose="02020603050405020304" pitchFamily="18" charset="0"/>
              </a:rPr>
              <a:t>ê</a:t>
            </a:r>
            <a:r>
              <a:rPr lang="vi-VN" sz="2100" dirty="0">
                <a:latin typeface="Arial" panose="020B0604020202020204" pitchFamily="34" charset="0"/>
                <a:ea typeface="Dotum" panose="020B0600000101010101" pitchFamily="34" charset="-127"/>
                <a:cs typeface="Times New Roman" panose="02020603050405020304" pitchFamily="18" charset="0"/>
              </a:rPr>
              <a:t>u chí định tính và định lượng, ta có thể phân loại các dữ liệu thành hai loại:</a:t>
            </a:r>
          </a:p>
          <a:p>
            <a:pPr marL="342900" lvl="0" indent="119063" algn="just">
              <a:lnSpc>
                <a:spcPct val="150000"/>
              </a:lnSpc>
              <a:spcBef>
                <a:spcPts val="300"/>
              </a:spcBef>
              <a:spcAft>
                <a:spcPts val="300"/>
              </a:spcAft>
              <a:buClr>
                <a:srgbClr val="BFDBF7">
                  <a:lumMod val="25000"/>
                </a:srgbClr>
              </a:buClr>
              <a:buFontTx/>
              <a:buChar char="-"/>
            </a:pPr>
            <a:r>
              <a:rPr lang="en-US" sz="2100" dirty="0">
                <a:latin typeface="Arial" panose="020B0604020202020204" pitchFamily="34" charset="0"/>
                <a:ea typeface="Dotum" panose="020B0600000101010101" pitchFamily="34" charset="-127"/>
                <a:cs typeface="Times New Roman" panose="02020603050405020304" pitchFamily="18" charset="0"/>
              </a:rPr>
              <a:t> </a:t>
            </a:r>
            <a:r>
              <a:rPr lang="vi-VN" sz="2100" dirty="0">
                <a:solidFill>
                  <a:srgbClr val="FF0000"/>
                </a:solidFill>
                <a:latin typeface="Arial" panose="020B0604020202020204" pitchFamily="34" charset="0"/>
                <a:ea typeface="Dotum" panose="020B0600000101010101" pitchFamily="34" charset="-127"/>
                <a:cs typeface="Times New Roman" panose="02020603050405020304" pitchFamily="18" charset="0"/>
              </a:rPr>
              <a:t>Dữ liệu định lượng </a:t>
            </a:r>
            <a:r>
              <a:rPr lang="vi-VN" sz="2100" dirty="0">
                <a:latin typeface="Arial" panose="020B0604020202020204" pitchFamily="34" charset="0"/>
                <a:ea typeface="Dotum" panose="020B0600000101010101" pitchFamily="34" charset="-127"/>
                <a:cs typeface="Times New Roman" panose="02020603050405020304" pitchFamily="18" charset="0"/>
              </a:rPr>
              <a:t>được biểu diễn </a:t>
            </a:r>
            <a:r>
              <a:rPr lang="vi-VN" sz="2100" dirty="0">
                <a:highlight>
                  <a:srgbClr val="FFFF00"/>
                </a:highlight>
                <a:latin typeface="Arial" panose="020B0604020202020204" pitchFamily="34" charset="0"/>
                <a:ea typeface="Dotum" panose="020B0600000101010101" pitchFamily="34" charset="-127"/>
                <a:cs typeface="Times New Roman" panose="02020603050405020304" pitchFamily="18" charset="0"/>
              </a:rPr>
              <a:t>bằng số </a:t>
            </a:r>
            <a:r>
              <a:rPr lang="vi-VN" sz="2100" dirty="0">
                <a:latin typeface="Arial" panose="020B0604020202020204" pitchFamily="34" charset="0"/>
                <a:ea typeface="Dotum" panose="020B0600000101010101" pitchFamily="34" charset="-127"/>
                <a:cs typeface="Times New Roman" panose="02020603050405020304" pitchFamily="18" charset="0"/>
              </a:rPr>
              <a:t>thực;</a:t>
            </a:r>
            <a:endParaRPr lang="en-US" sz="2100" dirty="0">
              <a:latin typeface="Arial" panose="020B0604020202020204" pitchFamily="34" charset="0"/>
              <a:ea typeface="Dotum" panose="020B0600000101010101" pitchFamily="34" charset="-127"/>
              <a:cs typeface="Times New Roman" panose="02020603050405020304" pitchFamily="18" charset="0"/>
            </a:endParaRPr>
          </a:p>
          <a:p>
            <a:pPr marL="342900" lvl="0" indent="-3175" algn="just">
              <a:lnSpc>
                <a:spcPct val="150000"/>
              </a:lnSpc>
              <a:spcBef>
                <a:spcPts val="300"/>
              </a:spcBef>
              <a:spcAft>
                <a:spcPts val="300"/>
              </a:spcAft>
              <a:buClr>
                <a:srgbClr val="BFDBF7">
                  <a:lumMod val="25000"/>
                </a:srgbClr>
              </a:buClr>
              <a:buFontTx/>
              <a:buChar char="-"/>
            </a:pPr>
            <a:r>
              <a:rPr lang="en-US" sz="2100" dirty="0">
                <a:latin typeface="Arial" panose="020B0604020202020204" pitchFamily="34" charset="0"/>
                <a:ea typeface="Dotum" panose="020B0600000101010101" pitchFamily="34" charset="-127"/>
                <a:cs typeface="Times New Roman" panose="02020603050405020304" pitchFamily="18" charset="0"/>
              </a:rPr>
              <a:t> </a:t>
            </a:r>
            <a:r>
              <a:rPr lang="vi-VN" sz="2100" dirty="0">
                <a:solidFill>
                  <a:srgbClr val="FF0000"/>
                </a:solidFill>
                <a:latin typeface="Arial" panose="020B0604020202020204" pitchFamily="34" charset="0"/>
                <a:ea typeface="Dotum" panose="020B0600000101010101" pitchFamily="34" charset="-127"/>
                <a:cs typeface="Times New Roman" panose="02020603050405020304" pitchFamily="18" charset="0"/>
              </a:rPr>
              <a:t>Dữ liệu định tính </a:t>
            </a:r>
            <a:r>
              <a:rPr lang="vi-VN" sz="2100" dirty="0">
                <a:latin typeface="Arial" panose="020B0604020202020204" pitchFamily="34" charset="0"/>
                <a:ea typeface="Dotum" panose="020B0600000101010101" pitchFamily="34" charset="-127"/>
                <a:cs typeface="Times New Roman" panose="02020603050405020304" pitchFamily="18" charset="0"/>
              </a:rPr>
              <a:t>được biểu diễn </a:t>
            </a:r>
            <a:r>
              <a:rPr lang="vi-VN" sz="2100" dirty="0">
                <a:highlight>
                  <a:srgbClr val="FFFF00"/>
                </a:highlight>
                <a:latin typeface="Arial" panose="020B0604020202020204" pitchFamily="34" charset="0"/>
                <a:ea typeface="Dotum" panose="020B0600000101010101" pitchFamily="34" charset="-127"/>
                <a:cs typeface="Times New Roman" panose="02020603050405020304" pitchFamily="18" charset="0"/>
              </a:rPr>
              <a:t>bằng từ, chữ cái, kí hiệu</a:t>
            </a:r>
            <a:r>
              <a:rPr lang="en-US" sz="2100" dirty="0">
                <a:latin typeface="Arial" panose="020B0604020202020204" pitchFamily="34" charset="0"/>
                <a:ea typeface="Dotum" panose="020B0600000101010101" pitchFamily="34" charset="-127"/>
                <a:cs typeface="Times New Roman" panose="02020603050405020304" pitchFamily="18" charset="0"/>
              </a:rPr>
              <a:t>...</a:t>
            </a:r>
            <a:endParaRPr lang="vi-VN" sz="2100" dirty="0">
              <a:latin typeface="Arial" panose="020B0604020202020204" pitchFamily="34" charset="0"/>
              <a:ea typeface="Dotu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68142358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 name="TextBox 30"/>
          <p:cNvSpPr txBox="1"/>
          <p:nvPr/>
        </p:nvSpPr>
        <p:spPr>
          <a:xfrm>
            <a:off x="870118" y="564946"/>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a:solidFill>
                  <a:schemeClr val="tx1"/>
                </a:solidFill>
                <a:latin typeface="Arial" panose="020B0604020202020204" pitchFamily="34" charset="0"/>
                <a:ea typeface="+mn-ea"/>
                <a:cs typeface="Arial" panose="020B0604020202020204" pitchFamily="34" charset="0"/>
              </a:rPr>
              <a:t>Luyện tập 2</a:t>
            </a:r>
          </a:p>
        </p:txBody>
      </p:sp>
      <p:sp>
        <p:nvSpPr>
          <p:cNvPr id="32" name="Rectangle 1"/>
          <p:cNvSpPr>
            <a:spLocks noChangeArrowheads="1"/>
          </p:cNvSpPr>
          <p:nvPr/>
        </p:nvSpPr>
        <p:spPr bwMode="auto">
          <a:xfrm>
            <a:off x="778861" y="1295944"/>
            <a:ext cx="761237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2000" dirty="0">
                <a:solidFill>
                  <a:srgbClr val="000000"/>
                </a:solidFill>
                <a:ea typeface="Open Sans"/>
              </a:rPr>
              <a:t>Để </a:t>
            </a:r>
            <a:r>
              <a:rPr lang="vi-VN" altLang="en-US" sz="2000" u="sng" dirty="0">
                <a:solidFill>
                  <a:schemeClr val="tx1">
                    <a:lumMod val="60000"/>
                    <a:lumOff val="40000"/>
                  </a:schemeClr>
                </a:solidFill>
                <a:ea typeface="Open Sans"/>
              </a:rPr>
              <a:t>tìm hiểu về các động vật có xương sống</a:t>
            </a:r>
            <a:r>
              <a:rPr lang="vi-VN" altLang="en-US" sz="2000" dirty="0">
                <a:solidFill>
                  <a:srgbClr val="000000"/>
                </a:solidFill>
                <a:ea typeface="Open Sans"/>
              </a:rPr>
              <a:t> trên Trái Đất, bạn Loan đã sưu tầm tư liệu về những động vật sau: </a:t>
            </a:r>
            <a:r>
              <a:rPr lang="vi-VN" altLang="en-US" sz="2000" b="1" dirty="0">
                <a:solidFill>
                  <a:schemeClr val="accent2">
                    <a:lumMod val="75000"/>
                  </a:schemeClr>
                </a:solidFill>
                <a:ea typeface="Open Sans"/>
              </a:rPr>
              <a:t>cá rô đồng, cá chép, cá thu, ếch, nhái, cóc, rắn hổ mang, thằn lằn, cá sấu, gà Đông Tảo, chim bồ câu, chim ưng, trâu, mèo, sư tử</a:t>
            </a:r>
            <a:r>
              <a:rPr lang="vi-VN" altLang="en-US" sz="2000" dirty="0">
                <a:solidFill>
                  <a:srgbClr val="000000"/>
                </a:solidFill>
                <a:ea typeface="Open Sans"/>
              </a:rPr>
              <a:t>. Em hãy giúp bạn Loan phân nhóm các động vật đó theo những tiêu chí sau: </a:t>
            </a:r>
            <a:r>
              <a:rPr lang="vi-VN" altLang="en-US" sz="2000" dirty="0">
                <a:solidFill>
                  <a:srgbClr val="000000"/>
                </a:solidFill>
                <a:highlight>
                  <a:srgbClr val="FFFF00"/>
                </a:highlight>
                <a:ea typeface="Open Sans"/>
              </a:rPr>
              <a:t>Cá; Lưỡng cư; Bò sát; Chim; Động vật có vú</a:t>
            </a:r>
            <a:r>
              <a:rPr lang="vi-VN" altLang="en-US" sz="2000" dirty="0">
                <a:solidFill>
                  <a:srgbClr val="000000"/>
                </a:solidFill>
                <a:ea typeface="Open Sans"/>
              </a:rPr>
              <a:t>. </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4" name="Rectangle 3"/>
          <p:cNvSpPr/>
          <p:nvPr/>
        </p:nvSpPr>
        <p:spPr>
          <a:xfrm>
            <a:off x="1216457" y="611728"/>
            <a:ext cx="771365" cy="40780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5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2082304" y="532441"/>
            <a:ext cx="6016428" cy="2343655"/>
          </a:xfrm>
          <a:prstGeom prst="rect">
            <a:avLst/>
          </a:prstGeom>
        </p:spPr>
        <p:txBody>
          <a:bodyPr wrap="square">
            <a:spAutoFit/>
          </a:bodyPr>
          <a:lstStyle/>
          <a:p>
            <a:pPr marL="342900" indent="-342900" algn="just">
              <a:lnSpc>
                <a:spcPct val="150000"/>
              </a:lnSpc>
              <a:buFontTx/>
              <a:buChar char="-"/>
            </a:pP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Cá</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rô</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đồng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chép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thu</a:t>
            </a:r>
            <a:r>
              <a:rPr lang="en-US" sz="2000" dirty="0">
                <a:latin typeface="+mn-lt"/>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Lưỡng</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cư</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ếch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cóc</a:t>
            </a:r>
            <a:r>
              <a:rPr lang="en-US" sz="2000" dirty="0">
                <a:latin typeface="+mn-lt"/>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Bò</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sát</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rắn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hổ</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mang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thằn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lằn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sấu</a:t>
            </a:r>
            <a:r>
              <a:rPr lang="en-US" sz="2000" dirty="0">
                <a:latin typeface="+mn-lt"/>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Chim: </a:t>
            </a:r>
            <a:r>
              <a:rPr lang="en-US" sz="2000" dirty="0" err="1">
                <a:latin typeface="+mn-lt"/>
                <a:ea typeface="Calibri" panose="020F0502020204030204" pitchFamily="34" charset="0"/>
                <a:cs typeface="Times New Roman" panose="02020603050405020304" pitchFamily="18" charset="0"/>
              </a:rPr>
              <a:t>gà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chim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bồ</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câu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chim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ưng</a:t>
            </a:r>
            <a:r>
              <a:rPr lang="en-US" sz="2000" dirty="0">
                <a:latin typeface="+mn-lt"/>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Động</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vật</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có</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b="1" dirty="0" err="1">
                <a:solidFill>
                  <a:schemeClr val="tx1">
                    <a:lumMod val="60000"/>
                    <a:lumOff val="40000"/>
                  </a:schemeClr>
                </a:solidFill>
                <a:latin typeface="+mn-lt"/>
                <a:ea typeface="Calibri" panose="020F0502020204030204" pitchFamily="34" charset="0"/>
                <a:cs typeface="Times New Roman" panose="02020603050405020304" pitchFamily="18" charset="0"/>
              </a:rPr>
              <a:t>vú</a:t>
            </a:r>
            <a:r>
              <a:rPr lang="en-US" sz="20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trâu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mèo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sư</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tử</a:t>
            </a:r>
            <a:r>
              <a:rPr lang="en-US" sz="2000" dirty="0">
                <a:latin typeface="+mn-lt"/>
                <a:ea typeface="Calibri" panose="020F0502020204030204" pitchFamily="34" charset="0"/>
                <a:cs typeface="Times New Roman" panose="02020603050405020304" pitchFamily="18" charset="0"/>
              </a:rPr>
              <a:t>.</a:t>
            </a:r>
            <a:endParaRPr lang="en-US" sz="2000" dirty="0">
              <a:effectLst/>
              <a:latin typeface="+mn-lt"/>
              <a:ea typeface="Arial" panose="020B0604020202020204" pitchFamily="34" charset="0"/>
              <a:cs typeface="Times New Roman" panose="02020603050405020304" pitchFamily="18" charset="0"/>
            </a:endParaRPr>
          </a:p>
        </p:txBody>
      </p:sp>
      <p:sp>
        <p:nvSpPr>
          <p:cNvPr id="6" name="Rectangle 5"/>
          <p:cNvSpPr/>
          <p:nvPr/>
        </p:nvSpPr>
        <p:spPr>
          <a:xfrm>
            <a:off x="1108191" y="3082304"/>
            <a:ext cx="6974357" cy="1420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457200">
              <a:lnSpc>
                <a:spcPct val="150000"/>
              </a:lnSpc>
              <a:buClrTx/>
              <a:defRPr/>
            </a:pPr>
            <a:r>
              <a:rPr lang="en-US" sz="2000" b="1" kern="1200" dirty="0" err="1">
                <a:solidFill>
                  <a:srgbClr val="C00000"/>
                </a:solidFill>
                <a:cs typeface="Arial" panose="020B0604020202020204" pitchFamily="34" charset="0"/>
              </a:rPr>
              <a:t>Nhận</a:t>
            </a:r>
            <a:r>
              <a:rPr lang="en-US" sz="2000" b="1" kern="1200" dirty="0">
                <a:solidFill>
                  <a:srgbClr val="C00000"/>
                </a:solidFill>
                <a:cs typeface="Arial" panose="020B0604020202020204" pitchFamily="34" charset="0"/>
              </a:rPr>
              <a:t> </a:t>
            </a:r>
            <a:r>
              <a:rPr lang="en-US" sz="2000" b="1" kern="1200" dirty="0" err="1">
                <a:solidFill>
                  <a:srgbClr val="C00000"/>
                </a:solidFill>
                <a:cs typeface="Arial" panose="020B0604020202020204" pitchFamily="34" charset="0"/>
              </a:rPr>
              <a:t>xét</a:t>
            </a:r>
            <a:r>
              <a:rPr lang="en-US" sz="2000" b="1" kern="1200" dirty="0">
                <a:solidFill>
                  <a:srgbClr val="C00000"/>
                </a:solidFill>
                <a:cs typeface="Arial" panose="020B0604020202020204" pitchFamily="34" charset="0"/>
              </a:rPr>
              <a:t>: </a:t>
            </a:r>
            <a:r>
              <a:rPr lang="vi-VN" sz="2000" dirty="0">
                <a:ea typeface="Dotum" panose="020B0600000101010101" pitchFamily="34" charset="-127"/>
                <a:cs typeface="Times New Roman" panose="02020603050405020304" pitchFamily="18" charset="0"/>
              </a:rPr>
              <a:t>Việc phân loại dữ liệu thống kê phụ thuộc vào những </a:t>
            </a:r>
            <a:r>
              <a:rPr lang="vi-VN" sz="2000" b="1" u="sng" dirty="0">
                <a:solidFill>
                  <a:schemeClr val="tx1">
                    <a:lumMod val="60000"/>
                    <a:lumOff val="40000"/>
                  </a:schemeClr>
                </a:solidFill>
                <a:ea typeface="Dotum" panose="020B0600000101010101" pitchFamily="34" charset="-127"/>
                <a:cs typeface="Times New Roman" panose="02020603050405020304" pitchFamily="18" charset="0"/>
              </a:rPr>
              <a:t>tiêu chí đưa ra</a:t>
            </a:r>
            <a:r>
              <a:rPr lang="vi-VN" sz="2000" dirty="0">
                <a:ea typeface="Dotum" panose="020B0600000101010101" pitchFamily="34" charset="-127"/>
                <a:cs typeface="Times New Roman" panose="02020603050405020304" pitchFamily="18" charset="0"/>
              </a:rPr>
              <a:t>, hay nói cách khác, phụ thuộc vào </a:t>
            </a:r>
            <a:r>
              <a:rPr lang="vi-VN" sz="2000" b="1" u="sng" dirty="0">
                <a:solidFill>
                  <a:schemeClr val="tx1">
                    <a:lumMod val="60000"/>
                    <a:lumOff val="40000"/>
                  </a:schemeClr>
                </a:solidFill>
                <a:ea typeface="Dotum" panose="020B0600000101010101" pitchFamily="34" charset="-127"/>
                <a:cs typeface="Times New Roman" panose="02020603050405020304" pitchFamily="18" charset="0"/>
              </a:rPr>
              <a:t>mục đích phân loại</a:t>
            </a:r>
            <a:r>
              <a:rPr lang="vi-VN" sz="2000" dirty="0">
                <a:ea typeface="Dotum" panose="020B0600000101010101" pitchFamily="34" charset="-127"/>
                <a:cs typeface="Times New Roman" panose="02020603050405020304" pitchFamily="18" charset="0"/>
              </a:rPr>
              <a:t>.</a:t>
            </a:r>
            <a:endParaRPr lang="en-US" sz="20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495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2762451" y="1937748"/>
            <a:ext cx="5830106" cy="1707600"/>
          </a:xfrm>
          <a:prstGeom prst="rect">
            <a:avLst/>
          </a:prstGeom>
        </p:spPr>
        <p:txBody>
          <a:bodyPr spcFirstLastPara="1" wrap="square" lIns="91425" tIns="91425" rIns="91425" bIns="91425" anchor="b" anchorCtr="0">
            <a:noAutofit/>
          </a:bodyPr>
          <a:lstStyle/>
          <a:p>
            <a:pPr lvl="0">
              <a:lnSpc>
                <a:spcPct val="150000"/>
              </a:lnSpc>
            </a:pPr>
            <a:r>
              <a:rPr lang="en-US" sz="5700" b="1">
                <a:latin typeface="+mn-lt"/>
              </a:rPr>
              <a:t>TÍNH HỢP LÝ CỦA DỮ LIỆU</a:t>
            </a:r>
            <a:endParaRPr sz="5700" b="1">
              <a:latin typeface="+mn-lt"/>
            </a:endParaRPr>
          </a:p>
        </p:txBody>
      </p:sp>
      <p:sp>
        <p:nvSpPr>
          <p:cNvPr id="2130" name="Google Shape;2130;p41"/>
          <p:cNvSpPr txBox="1">
            <a:spLocks noGrp="1"/>
          </p:cNvSpPr>
          <p:nvPr>
            <p:ph type="title" idx="2"/>
          </p:nvPr>
        </p:nvSpPr>
        <p:spPr>
          <a:xfrm>
            <a:off x="1090999" y="573495"/>
            <a:ext cx="1334056"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III</a:t>
            </a:r>
            <a:endParaRPr b="1">
              <a:latin typeface="+mj-lt"/>
            </a:endParaRPr>
          </a:p>
        </p:txBody>
      </p:sp>
      <p:grpSp>
        <p:nvGrpSpPr>
          <p:cNvPr id="2132" name="Google Shape;2132;p41"/>
          <p:cNvGrpSpPr/>
          <p:nvPr/>
        </p:nvGrpSpPr>
        <p:grpSpPr>
          <a:xfrm>
            <a:off x="720061" y="2443794"/>
            <a:ext cx="2200595" cy="2335533"/>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451628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itle 21"/>
          <p:cNvSpPr>
            <a:spLocks noGrp="1"/>
          </p:cNvSpPr>
          <p:nvPr>
            <p:ph type="title" idx="4294967295"/>
          </p:nvPr>
        </p:nvSpPr>
        <p:spPr>
          <a:xfrm>
            <a:off x="977684" y="426661"/>
            <a:ext cx="1023723"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dirty="0">
                <a:solidFill>
                  <a:srgbClr val="000000"/>
                </a:solidFill>
                <a:latin typeface="Arial" panose="020B0604020202020204" pitchFamily="34" charset="0"/>
                <a:ea typeface="+mn-ea"/>
                <a:cs typeface="Arial" panose="020B0604020202020204" pitchFamily="34" charset="0"/>
                <a:sym typeface="Arial"/>
              </a:rPr>
              <a:t>HĐ 3</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30" name="Rectangle 29"/>
          <p:cNvSpPr/>
          <p:nvPr/>
        </p:nvSpPr>
        <p:spPr>
          <a:xfrm>
            <a:off x="977684" y="925951"/>
            <a:ext cx="7127851" cy="872034"/>
          </a:xfrm>
          <a:prstGeom prst="rect">
            <a:avLst/>
          </a:prstGeom>
        </p:spPr>
        <p:txBody>
          <a:bodyPr wrap="square">
            <a:spAutoFit/>
          </a:bodyPr>
          <a:lstStyle/>
          <a:p>
            <a:pPr lvl="0" algn="just">
              <a:lnSpc>
                <a:spcPct val="150000"/>
              </a:lnSpc>
            </a:pPr>
            <a:r>
              <a:rPr lang="vi-VN" sz="1800" dirty="0">
                <a:latin typeface="+mn-lt"/>
              </a:rPr>
              <a:t>a) Danh sách </a:t>
            </a:r>
            <a:r>
              <a:rPr lang="vi-VN" sz="1800" b="1" dirty="0" err="1">
                <a:solidFill>
                  <a:srgbClr val="00B050"/>
                </a:solidFill>
                <a:latin typeface="+mn-lt"/>
              </a:rPr>
              <a:t>email</a:t>
            </a:r>
            <a:r>
              <a:rPr lang="vi-VN" sz="1800" b="1" dirty="0">
                <a:solidFill>
                  <a:srgbClr val="00B050"/>
                </a:solidFill>
                <a:latin typeface="+mn-lt"/>
              </a:rPr>
              <a:t> </a:t>
            </a:r>
            <a:r>
              <a:rPr lang="vi-VN" sz="1800" dirty="0">
                <a:latin typeface="+mn-lt"/>
              </a:rPr>
              <a:t>của các bạn trong đội văn nghệ lớp 8C như sau</a:t>
            </a:r>
            <a:r>
              <a:rPr lang="en-US" sz="1800" dirty="0">
                <a:latin typeface="+mn-lt"/>
              </a:rPr>
              <a:t> </a:t>
            </a:r>
            <a:r>
              <a:rPr lang="vi-VN" sz="1800" dirty="0">
                <a:latin typeface="+mn-lt"/>
              </a:rPr>
              <a:t>(Bảng 2):</a:t>
            </a:r>
            <a:endParaRPr lang="en-US" sz="1800" dirty="0">
              <a:latin typeface="+mn-lt"/>
              <a:ea typeface="Arial" panose="020B0604020202020204" pitchFamily="34" charset="0"/>
              <a:cs typeface="Times New Roman" panose="02020603050405020304" pitchFamily="18" charset="0"/>
            </a:endParaRPr>
          </a:p>
        </p:txBody>
      </p:sp>
      <p:sp>
        <p:nvSpPr>
          <p:cNvPr id="2" name="Rectangle 1"/>
          <p:cNvSpPr/>
          <p:nvPr/>
        </p:nvSpPr>
        <p:spPr>
          <a:xfrm>
            <a:off x="2058075" y="362720"/>
            <a:ext cx="6090628" cy="498085"/>
          </a:xfrm>
          <a:prstGeom prst="rect">
            <a:avLst/>
          </a:prstGeom>
        </p:spPr>
        <p:txBody>
          <a:bodyPr wrap="square">
            <a:spAutoFit/>
          </a:bodyPr>
          <a:lstStyle/>
          <a:p>
            <a:pPr lvl="0" algn="just">
              <a:lnSpc>
                <a:spcPct val="170000"/>
              </a:lnSpc>
            </a:pPr>
            <a:r>
              <a:rPr lang="vi-VN" sz="1800" dirty="0">
                <a:latin typeface="Arial" panose="020B0604020202020204" pitchFamily="34" charset="0"/>
              </a:rPr>
              <a:t>Tìm </a:t>
            </a:r>
            <a:r>
              <a:rPr lang="vi-VN" sz="1800" dirty="0">
                <a:highlight>
                  <a:srgbClr val="FFFF00"/>
                </a:highlight>
                <a:latin typeface="Arial" panose="020B0604020202020204" pitchFamily="34" charset="0"/>
              </a:rPr>
              <a:t>điểm không hợp lí</a:t>
            </a:r>
            <a:r>
              <a:rPr lang="vi-VN" sz="1800" dirty="0">
                <a:latin typeface="Arial" panose="020B0604020202020204" pitchFamily="34" charset="0"/>
              </a:rPr>
              <a:t> trong những dữ liệu cho dưới đây.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contrast="-20000"/>
                    </a14:imgEffect>
                  </a14:imgLayer>
                </a14:imgProps>
              </a:ext>
            </a:extLst>
          </a:blip>
          <a:stretch>
            <a:fillRect/>
          </a:stretch>
        </p:blipFill>
        <p:spPr>
          <a:xfrm>
            <a:off x="769473" y="1437492"/>
            <a:ext cx="7822864" cy="2334627"/>
          </a:xfrm>
          <a:prstGeom prst="rect">
            <a:avLst/>
          </a:prstGeom>
        </p:spPr>
      </p:pic>
      <p:sp>
        <p:nvSpPr>
          <p:cNvPr id="4" name="Rectangle 3"/>
          <p:cNvSpPr/>
          <p:nvPr/>
        </p:nvSpPr>
        <p:spPr>
          <a:xfrm>
            <a:off x="977684" y="3772119"/>
            <a:ext cx="6728111" cy="872034"/>
          </a:xfrm>
          <a:prstGeom prst="rect">
            <a:avLst/>
          </a:prstGeom>
        </p:spPr>
        <p:txBody>
          <a:bodyPr wrap="square">
            <a:spAutoFit/>
          </a:bodyPr>
          <a:lstStyle/>
          <a:p>
            <a:pPr algn="ctr">
              <a:lnSpc>
                <a:spcPct val="150000"/>
              </a:lnSpc>
            </a:pPr>
            <a:r>
              <a:rPr lang="vi-VN" sz="1800" dirty="0">
                <a:latin typeface="+mn-lt"/>
              </a:rPr>
              <a:t>b) </a:t>
            </a:r>
            <a:r>
              <a:rPr lang="vi-VN" sz="1800" b="1" dirty="0">
                <a:solidFill>
                  <a:srgbClr val="00B050"/>
                </a:solidFill>
                <a:latin typeface="+mn-lt"/>
              </a:rPr>
              <a:t>Kết quả 5 bài kiểm tra môn Toán </a:t>
            </a:r>
            <a:r>
              <a:rPr lang="vi-VN" sz="1800" dirty="0">
                <a:latin typeface="+mn-lt"/>
              </a:rPr>
              <a:t>của bạn Dũng lần lượt là: </a:t>
            </a:r>
            <a:endParaRPr lang="en-US" sz="1800" dirty="0">
              <a:latin typeface="+mn-lt"/>
            </a:endParaRPr>
          </a:p>
          <a:p>
            <a:pPr algn="ctr">
              <a:lnSpc>
                <a:spcPct val="150000"/>
              </a:lnSpc>
            </a:pPr>
            <a:r>
              <a:rPr lang="vi-VN" sz="1800" dirty="0">
                <a:latin typeface="+mn-lt"/>
              </a:rPr>
              <a:t>8; –6; 7; 5; 9.</a:t>
            </a:r>
            <a:endParaRPr lang="en-US"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7" name="Rectangle 6"/>
          <p:cNvSpPr/>
          <p:nvPr/>
        </p:nvSpPr>
        <p:spPr>
          <a:xfrm>
            <a:off x="4209176" y="643174"/>
            <a:ext cx="81304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271665" y="1242765"/>
                <a:ext cx="6688067" cy="2731261"/>
              </a:xfrm>
              <a:prstGeom prst="rect">
                <a:avLst/>
              </a:prstGeom>
            </p:spPr>
            <p:txBody>
              <a:bodyPr wrap="square">
                <a:spAutoFit/>
              </a:bodyPr>
              <a:lstStyle/>
              <a:p>
                <a:pPr algn="just">
                  <a:lnSpc>
                    <a:spcPct val="200000"/>
                  </a:lnSpc>
                  <a:spcBef>
                    <a:spcPts val="600"/>
                  </a:spcBef>
                  <a:spcAft>
                    <a:spcPts val="600"/>
                  </a:spcAft>
                </a:pPr>
                <a:r>
                  <a:rPr lang="fr-FR" sz="2100" dirty="0">
                    <a:latin typeface="+mn-lt"/>
                    <a:ea typeface="Arial" panose="020B0604020202020204" pitchFamily="34" charset="0"/>
                    <a:cs typeface="Times New Roman" panose="02020603050405020304" pitchFamily="18" charset="0"/>
                  </a:rPr>
                  <a:t>a) </a:t>
                </a:r>
                <a:r>
                  <a:rPr lang="fr-FR" sz="2100" dirty="0" err="1">
                    <a:latin typeface="+mn-lt"/>
                    <a:ea typeface="Arial" panose="020B0604020202020204" pitchFamily="34" charset="0"/>
                    <a:cs typeface="Times New Roman" panose="02020603050405020304" pitchFamily="18" charset="0"/>
                  </a:rPr>
                  <a:t>Dữ</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liệu</a:t>
                </a:r>
                <a:r>
                  <a:rPr lang="fr-FR" sz="2100" dirty="0">
                    <a:latin typeface="+mn-lt"/>
                    <a:ea typeface="Arial" panose="020B0604020202020204" pitchFamily="34" charset="0"/>
                    <a:cs typeface="Times New Roman" panose="02020603050405020304" pitchFamily="18" charset="0"/>
                  </a:rPr>
                  <a:t> thuhang_chu.vn là </a:t>
                </a:r>
                <a:r>
                  <a:rPr lang="fr-FR" sz="2100" dirty="0" err="1">
                    <a:latin typeface="+mn-lt"/>
                    <a:ea typeface="Arial" panose="020B0604020202020204" pitchFamily="34" charset="0"/>
                    <a:cs typeface="Times New Roman" panose="02020603050405020304" pitchFamily="18" charset="0"/>
                  </a:rPr>
                  <a:t>không</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hợp</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lí</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vì</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dữ</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liệu</a:t>
                </a:r>
                <a:r>
                  <a:rPr lang="fr-FR" sz="2100" dirty="0">
                    <a:latin typeface="+mn-lt"/>
                    <a:ea typeface="Arial" panose="020B0604020202020204" pitchFamily="34" charset="0"/>
                    <a:cs typeface="Times New Roman" panose="02020603050405020304" pitchFamily="18" charset="0"/>
                  </a:rPr>
                  <a:t> </a:t>
                </a:r>
                <a:r>
                  <a:rPr lang="fr-FR" sz="2100" dirty="0" err="1">
                    <a:latin typeface="+mn-lt"/>
                    <a:ea typeface="Arial" panose="020B0604020202020204" pitchFamily="34" charset="0"/>
                    <a:cs typeface="Times New Roman" panose="02020603050405020304" pitchFamily="18" charset="0"/>
                  </a:rPr>
                  <a:t>đó</a:t>
                </a:r>
                <a:r>
                  <a:rPr lang="fr-FR" sz="2100" dirty="0">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không</a:t>
                </a:r>
                <a:r>
                  <a:rPr lang="fr-FR" sz="2100" i="1" dirty="0">
                    <a:solidFill>
                      <a:srgbClr val="00B050"/>
                    </a:solidFill>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đúng</a:t>
                </a:r>
                <a:r>
                  <a:rPr lang="fr-FR" sz="2100" i="1" dirty="0">
                    <a:solidFill>
                      <a:srgbClr val="00B050"/>
                    </a:solidFill>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với</a:t>
                </a:r>
                <a:r>
                  <a:rPr lang="fr-FR" sz="2100" i="1" dirty="0">
                    <a:solidFill>
                      <a:srgbClr val="00B050"/>
                    </a:solidFill>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định</a:t>
                </a:r>
                <a:r>
                  <a:rPr lang="fr-FR" sz="2100" i="1" dirty="0">
                    <a:solidFill>
                      <a:srgbClr val="00B050"/>
                    </a:solidFill>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dạng</a:t>
                </a:r>
                <a:r>
                  <a:rPr lang="fr-FR" sz="2100" i="1" dirty="0">
                    <a:solidFill>
                      <a:srgbClr val="00B050"/>
                    </a:solidFill>
                    <a:latin typeface="+mn-lt"/>
                    <a:ea typeface="Arial" panose="020B0604020202020204" pitchFamily="34" charset="0"/>
                    <a:cs typeface="Times New Roman" panose="02020603050405020304" pitchFamily="18" charset="0"/>
                  </a:rPr>
                  <a:t> </a:t>
                </a:r>
                <a:r>
                  <a:rPr lang="fr-FR" sz="2100" i="1" dirty="0" err="1">
                    <a:solidFill>
                      <a:srgbClr val="00B050"/>
                    </a:solidFill>
                    <a:latin typeface="+mn-lt"/>
                    <a:ea typeface="Arial" panose="020B0604020202020204" pitchFamily="34" charset="0"/>
                    <a:cs typeface="Times New Roman" panose="02020603050405020304" pitchFamily="18" charset="0"/>
                  </a:rPr>
                  <a:t>của</a:t>
                </a:r>
                <a:r>
                  <a:rPr lang="fr-FR" sz="2100" i="1" dirty="0">
                    <a:solidFill>
                      <a:srgbClr val="00B050"/>
                    </a:solidFill>
                    <a:latin typeface="+mn-lt"/>
                    <a:ea typeface="Arial" panose="020B0604020202020204" pitchFamily="34" charset="0"/>
                    <a:cs typeface="Times New Roman" panose="02020603050405020304" pitchFamily="18" charset="0"/>
                  </a:rPr>
                  <a:t> email</a:t>
                </a:r>
                <a:r>
                  <a:rPr lang="fr-FR" sz="2100" dirty="0">
                    <a:latin typeface="+mn-lt"/>
                    <a:ea typeface="Arial" panose="020B0604020202020204" pitchFamily="34" charset="0"/>
                    <a:cs typeface="Times New Roman" panose="02020603050405020304" pitchFamily="18" charset="0"/>
                  </a:rPr>
                  <a:t>.</a:t>
                </a:r>
                <a:endParaRPr lang="en-US" sz="2100" dirty="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r>
                  <a:rPr lang="fr-FR" sz="2100" dirty="0">
                    <a:effectLst/>
                    <a:latin typeface="+mn-lt"/>
                    <a:ea typeface="Arial" panose="020B0604020202020204" pitchFamily="34" charset="0"/>
                    <a:cs typeface="Times New Roman" panose="02020603050405020304" pitchFamily="18" charset="0"/>
                  </a:rPr>
                  <a:t>b) </a:t>
                </a:r>
                <a:r>
                  <a:rPr lang="fr-FR" sz="2100" dirty="0" err="1">
                    <a:effectLst/>
                    <a:latin typeface="+mn-lt"/>
                    <a:ea typeface="Arial" panose="020B0604020202020204" pitchFamily="34" charset="0"/>
                    <a:cs typeface="Times New Roman" panose="02020603050405020304" pitchFamily="18" charset="0"/>
                  </a:rPr>
                  <a:t>Dữ</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liệu</a:t>
                </a:r>
                <a:r>
                  <a:rPr lang="fr-FR" sz="2100" dirty="0">
                    <a:effectLst/>
                    <a:latin typeface="+mn-lt"/>
                    <a:ea typeface="Arial" panose="020B0604020202020204" pitchFamily="34" charset="0"/>
                    <a:cs typeface="Times New Roman" panose="02020603050405020304" pitchFamily="18" charset="0"/>
                  </a:rPr>
                  <a:t> </a:t>
                </a:r>
                <a14:m>
                  <m:oMath xmlns:m="http://schemas.openxmlformats.org/officeDocument/2006/math">
                    <m:r>
                      <a:rPr lang="fr-FR" sz="2100" i="1">
                        <a:effectLst/>
                        <a:latin typeface="Cambria Math" panose="02040503050406030204" pitchFamily="18" charset="0"/>
                        <a:ea typeface="Arial" panose="020B0604020202020204" pitchFamily="34" charset="0"/>
                        <a:cs typeface="Times New Roman" panose="02020603050405020304" pitchFamily="18" charset="0"/>
                      </a:rPr>
                      <m:t>−6</m:t>
                    </m:r>
                  </m:oMath>
                </a14:m>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không</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hợp</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lí</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vì</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kết</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quả</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một</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bài</a:t>
                </a:r>
                <a:r>
                  <a:rPr lang="fr-FR" sz="2100" dirty="0">
                    <a:effectLst/>
                    <a:latin typeface="+mn-lt"/>
                    <a:ea typeface="Arial" panose="020B0604020202020204" pitchFamily="34" charset="0"/>
                    <a:cs typeface="Times New Roman" panose="02020603050405020304" pitchFamily="18" charset="0"/>
                  </a:rPr>
                  <a:t> </a:t>
                </a:r>
                <a:r>
                  <a:rPr lang="fr-FR" sz="2100" dirty="0" err="1">
                    <a:effectLst/>
                    <a:latin typeface="+mn-lt"/>
                    <a:ea typeface="Arial" panose="020B0604020202020204" pitchFamily="34" charset="0"/>
                    <a:cs typeface="Times New Roman" panose="02020603050405020304" pitchFamily="18" charset="0"/>
                  </a:rPr>
                  <a:t>kiểm</a:t>
                </a:r>
                <a:r>
                  <a:rPr lang="fr-FR" sz="2100" dirty="0">
                    <a:effectLst/>
                    <a:latin typeface="+mn-lt"/>
                    <a:ea typeface="Arial" panose="020B0604020202020204" pitchFamily="34" charset="0"/>
                    <a:cs typeface="Times New Roman" panose="02020603050405020304" pitchFamily="18" charset="0"/>
                  </a:rPr>
                  <a:t> tra </a:t>
                </a:r>
                <a:r>
                  <a:rPr lang="fr-FR" sz="2100" i="1" dirty="0" err="1">
                    <a:solidFill>
                      <a:srgbClr val="00B050"/>
                    </a:solidFill>
                    <a:effectLst/>
                    <a:latin typeface="+mn-lt"/>
                    <a:ea typeface="Arial" panose="020B0604020202020204" pitchFamily="34" charset="0"/>
                    <a:cs typeface="Times New Roman" panose="02020603050405020304" pitchFamily="18" charset="0"/>
                  </a:rPr>
                  <a:t>không</a:t>
                </a:r>
                <a:r>
                  <a:rPr lang="fr-FR" sz="2100" i="1" dirty="0">
                    <a:solidFill>
                      <a:srgbClr val="00B050"/>
                    </a:solidFill>
                    <a:effectLst/>
                    <a:latin typeface="+mn-lt"/>
                    <a:ea typeface="Arial" panose="020B0604020202020204" pitchFamily="34" charset="0"/>
                    <a:cs typeface="Times New Roman" panose="02020603050405020304" pitchFamily="18" charset="0"/>
                  </a:rPr>
                  <a:t> </a:t>
                </a:r>
                <a:r>
                  <a:rPr lang="fr-FR" sz="2100" i="1" dirty="0" err="1">
                    <a:solidFill>
                      <a:srgbClr val="00B050"/>
                    </a:solidFill>
                    <a:effectLst/>
                    <a:latin typeface="+mn-lt"/>
                    <a:ea typeface="Arial" panose="020B0604020202020204" pitchFamily="34" charset="0"/>
                    <a:cs typeface="Times New Roman" panose="02020603050405020304" pitchFamily="18" charset="0"/>
                  </a:rPr>
                  <a:t>được</a:t>
                </a:r>
                <a:r>
                  <a:rPr lang="fr-FR" sz="2100" i="1" dirty="0">
                    <a:solidFill>
                      <a:srgbClr val="00B050"/>
                    </a:solidFill>
                    <a:effectLst/>
                    <a:latin typeface="+mn-lt"/>
                    <a:ea typeface="Arial" panose="020B0604020202020204" pitchFamily="34" charset="0"/>
                    <a:cs typeface="Times New Roman" panose="02020603050405020304" pitchFamily="18" charset="0"/>
                  </a:rPr>
                  <a:t> là </a:t>
                </a:r>
                <a:r>
                  <a:rPr lang="fr-FR" sz="2100" i="1" dirty="0" err="1">
                    <a:solidFill>
                      <a:srgbClr val="00B050"/>
                    </a:solidFill>
                    <a:effectLst/>
                    <a:latin typeface="+mn-lt"/>
                    <a:ea typeface="Arial" panose="020B0604020202020204" pitchFamily="34" charset="0"/>
                    <a:cs typeface="Times New Roman" panose="02020603050405020304" pitchFamily="18" charset="0"/>
                  </a:rPr>
                  <a:t>số</a:t>
                </a:r>
                <a:r>
                  <a:rPr lang="fr-FR" sz="2100" i="1" dirty="0">
                    <a:solidFill>
                      <a:srgbClr val="00B050"/>
                    </a:solidFill>
                    <a:effectLst/>
                    <a:latin typeface="+mn-lt"/>
                    <a:ea typeface="Arial" panose="020B0604020202020204" pitchFamily="34" charset="0"/>
                    <a:cs typeface="Times New Roman" panose="02020603050405020304" pitchFamily="18" charset="0"/>
                  </a:rPr>
                  <a:t> </a:t>
                </a:r>
                <a:r>
                  <a:rPr lang="fr-FR" sz="2100" i="1" dirty="0" err="1">
                    <a:solidFill>
                      <a:srgbClr val="00B050"/>
                    </a:solidFill>
                    <a:effectLst/>
                    <a:latin typeface="+mn-lt"/>
                    <a:ea typeface="Arial" panose="020B0604020202020204" pitchFamily="34" charset="0"/>
                    <a:cs typeface="Times New Roman" panose="02020603050405020304" pitchFamily="18" charset="0"/>
                  </a:rPr>
                  <a:t>âm</a:t>
                </a:r>
                <a:r>
                  <a:rPr lang="fr-FR" sz="2100" dirty="0">
                    <a:effectLst/>
                    <a:latin typeface="+mn-lt"/>
                    <a:ea typeface="Arial" panose="020B0604020202020204" pitchFamily="34" charset="0"/>
                    <a:cs typeface="Times New Roman" panose="02020603050405020304" pitchFamily="18" charset="0"/>
                  </a:rPr>
                  <a:t>.</a:t>
                </a:r>
                <a:endParaRPr lang="en-US" sz="2100" dirty="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71665" y="1242765"/>
                <a:ext cx="6688067" cy="2731261"/>
              </a:xfrm>
              <a:prstGeom prst="rect">
                <a:avLst/>
              </a:prstGeom>
              <a:blipFill>
                <a:blip r:embed="rId3"/>
                <a:stretch>
                  <a:fillRect l="-1094" r="-1094" b="-3348"/>
                </a:stretch>
              </a:blipFill>
            </p:spPr>
            <p:txBody>
              <a:bodyPr/>
              <a:lstStyle/>
              <a:p>
                <a:r>
                  <a:rPr lang="en-US">
                    <a:noFill/>
                  </a:rPr>
                  <a:t> </a:t>
                </a:r>
              </a:p>
            </p:txBody>
          </p:sp>
        </mc:Fallback>
      </mc:AlternateContent>
    </p:spTree>
    <p:extLst>
      <p:ext uri="{BB962C8B-B14F-4D97-AF65-F5344CB8AC3E}">
        <p14:creationId xmlns:p14="http://schemas.microsoft.com/office/powerpoint/2010/main" val="256785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5" name="TextBox 4"/>
          <p:cNvSpPr txBox="1"/>
          <p:nvPr/>
        </p:nvSpPr>
        <p:spPr>
          <a:xfrm>
            <a:off x="1503166" y="98862"/>
            <a:ext cx="1088833" cy="1490090"/>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 name="Rectangle 1"/>
          <p:cNvSpPr/>
          <p:nvPr/>
        </p:nvSpPr>
        <p:spPr>
          <a:xfrm>
            <a:off x="865598" y="1361944"/>
            <a:ext cx="7424443" cy="2631490"/>
          </a:xfrm>
          <a:prstGeom prst="rect">
            <a:avLst/>
          </a:prstGeom>
        </p:spPr>
        <p:txBody>
          <a:bodyPr wrap="square">
            <a:spAutoFit/>
          </a:bodyPr>
          <a:lstStyle/>
          <a:p>
            <a:pPr algn="just">
              <a:lnSpc>
                <a:spcPct val="165000"/>
              </a:lnSpc>
            </a:pPr>
            <a:r>
              <a:rPr lang="fr-FR" sz="2000" dirty="0" err="1">
                <a:latin typeface="+mj-lt"/>
                <a:ea typeface="Arial" panose="020B0604020202020204" pitchFamily="34" charset="0"/>
                <a:cs typeface="Times New Roman" panose="02020603050405020304" pitchFamily="18" charset="0"/>
              </a:rPr>
              <a:t>Để</a:t>
            </a:r>
            <a:r>
              <a:rPr lang="fr-FR" sz="2000" dirty="0">
                <a:latin typeface="+mj-lt"/>
                <a:ea typeface="Arial" panose="020B0604020202020204" pitchFamily="34" charset="0"/>
                <a:cs typeface="Times New Roman" panose="02020603050405020304" pitchFamily="18" charset="0"/>
              </a:rPr>
              <a:t> </a:t>
            </a:r>
            <a:r>
              <a:rPr lang="fr-FR" sz="2000" b="1" dirty="0" err="1">
                <a:solidFill>
                  <a:srgbClr val="FF0000"/>
                </a:solidFill>
                <a:latin typeface="+mj-lt"/>
                <a:ea typeface="Arial" panose="020B0604020202020204" pitchFamily="34" charset="0"/>
                <a:cs typeface="Times New Roman" panose="02020603050405020304" pitchFamily="18" charset="0"/>
              </a:rPr>
              <a:t>đánh</a:t>
            </a:r>
            <a:r>
              <a:rPr lang="fr-FR" sz="2000" b="1" dirty="0">
                <a:solidFill>
                  <a:srgbClr val="FF0000"/>
                </a:solidFill>
                <a:latin typeface="+mj-lt"/>
                <a:ea typeface="Arial" panose="020B0604020202020204" pitchFamily="34" charset="0"/>
                <a:cs typeface="Times New Roman" panose="02020603050405020304" pitchFamily="18" charset="0"/>
              </a:rPr>
              <a:t> </a:t>
            </a:r>
            <a:r>
              <a:rPr lang="fr-FR" sz="2000" b="1" dirty="0" err="1">
                <a:solidFill>
                  <a:srgbClr val="FF0000"/>
                </a:solidFill>
                <a:latin typeface="+mj-lt"/>
                <a:ea typeface="Arial" panose="020B0604020202020204" pitchFamily="34" charset="0"/>
                <a:cs typeface="Times New Roman" panose="02020603050405020304" pitchFamily="18" charset="0"/>
              </a:rPr>
              <a:t>giá</a:t>
            </a:r>
            <a:r>
              <a:rPr lang="fr-FR" sz="2000" b="1" dirty="0">
                <a:solidFill>
                  <a:srgbClr val="FF0000"/>
                </a:solidFill>
                <a:latin typeface="+mj-lt"/>
                <a:ea typeface="Arial" panose="020B0604020202020204" pitchFamily="34" charset="0"/>
                <a:cs typeface="Times New Roman" panose="02020603050405020304" pitchFamily="18" charset="0"/>
              </a:rPr>
              <a:t> </a:t>
            </a:r>
            <a:r>
              <a:rPr lang="fr-FR" sz="2000" b="1" dirty="0" err="1">
                <a:solidFill>
                  <a:srgbClr val="FF0000"/>
                </a:solidFill>
                <a:latin typeface="+mj-lt"/>
                <a:ea typeface="Arial" panose="020B0604020202020204" pitchFamily="34" charset="0"/>
                <a:cs typeface="Times New Roman" panose="02020603050405020304" pitchFamily="18" charset="0"/>
              </a:rPr>
              <a:t>tính</a:t>
            </a:r>
            <a:r>
              <a:rPr lang="fr-FR" sz="2000" b="1" dirty="0">
                <a:solidFill>
                  <a:srgbClr val="FF0000"/>
                </a:solidFill>
                <a:latin typeface="+mj-lt"/>
                <a:ea typeface="Arial" panose="020B0604020202020204" pitchFamily="34" charset="0"/>
                <a:cs typeface="Times New Roman" panose="02020603050405020304" pitchFamily="18" charset="0"/>
              </a:rPr>
              <a:t> </a:t>
            </a:r>
            <a:r>
              <a:rPr lang="fr-FR" sz="2000" b="1" dirty="0" err="1">
                <a:solidFill>
                  <a:srgbClr val="FF0000"/>
                </a:solidFill>
                <a:latin typeface="+mj-lt"/>
                <a:ea typeface="Arial" panose="020B0604020202020204" pitchFamily="34" charset="0"/>
                <a:cs typeface="Times New Roman" panose="02020603050405020304" pitchFamily="18" charset="0"/>
              </a:rPr>
              <a:t>hợp</a:t>
            </a:r>
            <a:r>
              <a:rPr lang="fr-FR" sz="2000" b="1" dirty="0">
                <a:solidFill>
                  <a:srgbClr val="FF0000"/>
                </a:solidFill>
                <a:latin typeface="+mj-lt"/>
                <a:ea typeface="Arial" panose="020B0604020202020204" pitchFamily="34" charset="0"/>
                <a:cs typeface="Times New Roman" panose="02020603050405020304" pitchFamily="18" charset="0"/>
              </a:rPr>
              <a:t> </a:t>
            </a:r>
            <a:r>
              <a:rPr lang="fr-FR" sz="2000" b="1" dirty="0" err="1">
                <a:solidFill>
                  <a:srgbClr val="FF0000"/>
                </a:solidFill>
                <a:latin typeface="+mj-lt"/>
                <a:ea typeface="Arial" panose="020B0604020202020204" pitchFamily="34" charset="0"/>
                <a:cs typeface="Times New Roman" panose="02020603050405020304" pitchFamily="18" charset="0"/>
              </a:rPr>
              <a:t>lí</a:t>
            </a:r>
            <a:r>
              <a:rPr lang="fr-FR" sz="2000" b="1" dirty="0">
                <a:solidFill>
                  <a:srgbClr val="FF0000"/>
                </a:solidFill>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của</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dữ</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liệu</a:t>
            </a:r>
            <a:r>
              <a:rPr lang="fr-FR" sz="2000" dirty="0">
                <a:latin typeface="+mj-lt"/>
                <a:ea typeface="Arial" panose="020B0604020202020204" pitchFamily="34" charset="0"/>
                <a:cs typeface="Times New Roman" panose="02020603050405020304" pitchFamily="18" charset="0"/>
              </a:rPr>
              <a:t>, ta </a:t>
            </a:r>
            <a:r>
              <a:rPr lang="fr-FR" sz="2000" dirty="0" err="1">
                <a:latin typeface="+mj-lt"/>
                <a:ea typeface="Arial" panose="020B0604020202020204" pitchFamily="34" charset="0"/>
                <a:cs typeface="Times New Roman" panose="02020603050405020304" pitchFamily="18" charset="0"/>
              </a:rPr>
              <a:t>cần</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đưa</a:t>
            </a:r>
            <a:r>
              <a:rPr lang="fr-FR" sz="2000" dirty="0">
                <a:latin typeface="+mj-lt"/>
                <a:ea typeface="Arial" panose="020B0604020202020204" pitchFamily="34" charset="0"/>
                <a:cs typeface="Times New Roman" panose="02020603050405020304" pitchFamily="18" charset="0"/>
              </a:rPr>
              <a:t> ra </a:t>
            </a:r>
            <a:r>
              <a:rPr lang="fr-FR" sz="2000" dirty="0" err="1">
                <a:latin typeface="+mj-lt"/>
                <a:ea typeface="Arial" panose="020B0604020202020204" pitchFamily="34" charset="0"/>
                <a:cs typeface="Times New Roman" panose="02020603050405020304" pitchFamily="18" charset="0"/>
              </a:rPr>
              <a:t>các</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tiêu</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chí</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đánh</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giá</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chẳng</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hạn</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như</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những</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dữ</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liệu</a:t>
            </a:r>
            <a:r>
              <a:rPr lang="fr-FR" sz="2000" dirty="0">
                <a:latin typeface="+mj-lt"/>
                <a:ea typeface="Arial" panose="020B0604020202020204" pitchFamily="34" charset="0"/>
                <a:cs typeface="Times New Roman" panose="02020603050405020304" pitchFamily="18" charset="0"/>
              </a:rPr>
              <a:t> </a:t>
            </a:r>
            <a:r>
              <a:rPr lang="fr-FR" sz="2000" dirty="0" err="1">
                <a:latin typeface="+mj-lt"/>
                <a:ea typeface="Arial" panose="020B0604020202020204" pitchFamily="34" charset="0"/>
                <a:cs typeface="Times New Roman" panose="02020603050405020304" pitchFamily="18" charset="0"/>
              </a:rPr>
              <a:t>phải</a:t>
            </a:r>
            <a:r>
              <a:rPr lang="fr-FR" sz="2000" dirty="0">
                <a:latin typeface="+mj-lt"/>
                <a:ea typeface="Arial" panose="020B0604020202020204" pitchFamily="34" charset="0"/>
                <a:cs typeface="Times New Roman" panose="02020603050405020304" pitchFamily="18" charset="0"/>
              </a:rPr>
              <a:t>:</a:t>
            </a:r>
            <a:endParaRPr lang="en-US" sz="2000" dirty="0">
              <a:latin typeface="+mj-lt"/>
              <a:ea typeface="Arial" panose="020B0604020202020204" pitchFamily="34" charset="0"/>
              <a:cs typeface="Times New Roman" panose="02020603050405020304" pitchFamily="18" charset="0"/>
            </a:endParaRPr>
          </a:p>
          <a:p>
            <a:pPr marL="342900" indent="-342900" algn="just">
              <a:lnSpc>
                <a:spcPct val="165000"/>
              </a:lnSpc>
              <a:buFontTx/>
              <a:buChar char="-"/>
            </a:pP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Đúng</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định</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dạng</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a:t>
            </a:r>
          </a:p>
          <a:p>
            <a:pPr marL="342900" indent="-342900" algn="just">
              <a:lnSpc>
                <a:spcPct val="165000"/>
              </a:lnSpc>
              <a:buFontTx/>
              <a:buChar char="-"/>
            </a:pP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Nằm</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trong</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phạm</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vi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dự</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kiến</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a:t>
            </a:r>
            <a:endParaRPr lang="en-US" sz="2000" dirty="0">
              <a:solidFill>
                <a:schemeClr val="tx1">
                  <a:lumMod val="60000"/>
                  <a:lumOff val="40000"/>
                </a:schemeClr>
              </a:solidFill>
              <a:latin typeface="+mj-lt"/>
              <a:ea typeface="Arial" panose="020B0604020202020204" pitchFamily="34" charset="0"/>
              <a:cs typeface="Times New Roman" panose="02020603050405020304" pitchFamily="18" charset="0"/>
            </a:endParaRPr>
          </a:p>
          <a:p>
            <a:pPr marL="342900" indent="-342900" algn="just">
              <a:lnSpc>
                <a:spcPct val="165000"/>
              </a:lnSpc>
              <a:buFontTx/>
              <a:buChar char="-"/>
            </a:pP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Phải</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có</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tính</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đại</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diện</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đối</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với</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vấn</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đề</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cần</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thống</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 </a:t>
            </a:r>
            <a:r>
              <a:rPr lang="fr-FR" sz="2000" dirty="0" err="1">
                <a:solidFill>
                  <a:schemeClr val="tx1">
                    <a:lumMod val="60000"/>
                    <a:lumOff val="40000"/>
                  </a:schemeClr>
                </a:solidFill>
                <a:latin typeface="+mj-lt"/>
                <a:ea typeface="Arial" panose="020B0604020202020204" pitchFamily="34" charset="0"/>
                <a:cs typeface="Times New Roman" panose="02020603050405020304" pitchFamily="18" charset="0"/>
              </a:rPr>
              <a:t>kê</a:t>
            </a:r>
            <a:r>
              <a:rPr lang="fr-FR" sz="2000" dirty="0">
                <a:solidFill>
                  <a:schemeClr val="tx1">
                    <a:lumMod val="60000"/>
                    <a:lumOff val="40000"/>
                  </a:schemeClr>
                </a:solidFill>
                <a:latin typeface="+mj-lt"/>
                <a:ea typeface="Arial" panose="020B0604020202020204" pitchFamily="34" charset="0"/>
                <a:cs typeface="Times New Roman" panose="02020603050405020304" pitchFamily="18" charset="0"/>
              </a:rPr>
              <a:t>.</a:t>
            </a:r>
            <a:endParaRPr lang="en-US" sz="2000" dirty="0">
              <a:solidFill>
                <a:schemeClr val="tx1">
                  <a:lumMod val="60000"/>
                  <a:lumOff val="40000"/>
                </a:schemeClr>
              </a:solidFill>
              <a:effectLst/>
              <a:latin typeface="+mj-lt"/>
              <a:ea typeface="Arial" panose="020B0604020202020204" pitchFamily="34" charset="0"/>
              <a:cs typeface="Times New Roman" panose="02020603050405020304" pitchFamily="18" charset="0"/>
            </a:endParaRPr>
          </a:p>
        </p:txBody>
      </p:sp>
      <p:grpSp>
        <p:nvGrpSpPr>
          <p:cNvPr id="3" name="Group 2"/>
          <p:cNvGrpSpPr/>
          <p:nvPr/>
        </p:nvGrpSpPr>
        <p:grpSpPr>
          <a:xfrm>
            <a:off x="3647235" y="526113"/>
            <a:ext cx="1861168" cy="635587"/>
            <a:chOff x="2298983" y="98862"/>
            <a:chExt cx="1861168" cy="635587"/>
          </a:xfrm>
        </p:grpSpPr>
        <p:sp>
          <p:nvSpPr>
            <p:cNvPr id="16" name="Freeform 3"/>
            <p:cNvSpPr/>
            <p:nvPr/>
          </p:nvSpPr>
          <p:spPr>
            <a:xfrm>
              <a:off x="2298983" y="116693"/>
              <a:ext cx="1861168" cy="61775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p:spPr>
          <p:style>
            <a:lnRef idx="3">
              <a:schemeClr val="lt1"/>
            </a:lnRef>
            <a:fillRef idx="1">
              <a:schemeClr val="accent1"/>
            </a:fillRef>
            <a:effectRef idx="1">
              <a:schemeClr val="accent1"/>
            </a:effectRef>
            <a:fontRef idx="minor">
              <a:schemeClr val="lt1"/>
            </a:fontRef>
          </p:style>
        </p:sp>
        <p:sp>
          <p:nvSpPr>
            <p:cNvPr id="17" name="Rectangle 16"/>
            <p:cNvSpPr/>
            <p:nvPr/>
          </p:nvSpPr>
          <p:spPr>
            <a:xfrm>
              <a:off x="2516070" y="98862"/>
              <a:ext cx="1426994" cy="557653"/>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300"/>
                </a:spcAft>
                <a:buClrTx/>
                <a:buSzTx/>
                <a:buFont typeface="Arial"/>
                <a:buNone/>
                <a:tabLst/>
                <a:defRPr/>
              </a:pPr>
              <a:r>
                <a:rPr lang="nl-NL" sz="2300" b="1" kern="1200" noProof="0">
                  <a:solidFill>
                    <a:srgbClr val="002060"/>
                  </a:solidFill>
                  <a:latin typeface="Arial" panose="020B0604020202020204" pitchFamily="34" charset="0"/>
                  <a:ea typeface="Times New Roman" panose="02020603050405020304" pitchFamily="18" charset="0"/>
                  <a:cs typeface="Arial" panose="020B0604020202020204" pitchFamily="34" charset="0"/>
                </a:rPr>
                <a:t>Nhận xét</a:t>
              </a:r>
              <a:endParaRPr kumimoji="0" lang="en-US" sz="23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23" name="Title 21"/>
          <p:cNvSpPr>
            <a:spLocks noGrp="1"/>
          </p:cNvSpPr>
          <p:nvPr>
            <p:ph type="title" idx="4294967295"/>
          </p:nvPr>
        </p:nvSpPr>
        <p:spPr>
          <a:xfrm>
            <a:off x="940251" y="400773"/>
            <a:ext cx="1009931"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4</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867422" y="392681"/>
            <a:ext cx="7596848" cy="2169825"/>
          </a:xfrm>
          <a:prstGeom prst="rect">
            <a:avLst/>
          </a:prstGeom>
        </p:spPr>
        <p:txBody>
          <a:bodyPr wrap="square">
            <a:spAutoFit/>
          </a:bodyPr>
          <a:lstStyle/>
          <a:p>
            <a:pPr algn="just">
              <a:lnSpc>
                <a:spcPct val="150000"/>
              </a:lnSpc>
            </a:pPr>
            <a:r>
              <a:rPr lang="en-US" sz="1800" dirty="0">
                <a:latin typeface="+mn-lt"/>
              </a:rPr>
              <a:t>                 </a:t>
            </a:r>
            <a:r>
              <a:rPr lang="vi-VN" sz="1800" dirty="0">
                <a:latin typeface="+mn-lt"/>
              </a:rPr>
              <a:t>Bạn Châu vẽ biểu đồ hình quạt tròn như ở </a:t>
            </a:r>
            <a:r>
              <a:rPr lang="vi-VN" sz="1800" i="1" dirty="0">
                <a:latin typeface="+mn-lt"/>
              </a:rPr>
              <a:t>Hình 1</a:t>
            </a:r>
            <a:r>
              <a:rPr lang="vi-VN" sz="1800" dirty="0">
                <a:latin typeface="+mn-lt"/>
              </a:rPr>
              <a:t> để biểu diễn tỉ lệ các loại sách trong thư viện: Khoa học (KH); Kĩ thuật và Công nghệ (KT – CN); Văn học và Nghệ thuật (VH – NT); Sách khác. </a:t>
            </a:r>
            <a:r>
              <a:rPr lang="vi-VN" sz="1800" dirty="0">
                <a:solidFill>
                  <a:schemeClr val="tx1">
                    <a:lumMod val="60000"/>
                    <a:lumOff val="40000"/>
                  </a:schemeClr>
                </a:solidFill>
                <a:latin typeface="+mn-lt"/>
              </a:rPr>
              <a:t>Hỏi những số liệu mà bạn Châu nêu ra trong biểu đồ hình quạt tròn ở </a:t>
            </a:r>
            <a:r>
              <a:rPr lang="vi-VN" sz="1800" i="1" dirty="0">
                <a:solidFill>
                  <a:schemeClr val="tx1">
                    <a:lumMod val="60000"/>
                    <a:lumOff val="40000"/>
                  </a:schemeClr>
                </a:solidFill>
                <a:latin typeface="+mn-lt"/>
              </a:rPr>
              <a:t>Hình 1 </a:t>
            </a:r>
            <a:r>
              <a:rPr lang="vi-VN" sz="1800" dirty="0">
                <a:solidFill>
                  <a:schemeClr val="tx1">
                    <a:lumMod val="60000"/>
                    <a:lumOff val="40000"/>
                  </a:schemeClr>
                </a:solidFill>
                <a:latin typeface="+mn-lt"/>
              </a:rPr>
              <a:t>đã</a:t>
            </a:r>
            <a:r>
              <a:rPr lang="en-US" sz="1800" dirty="0">
                <a:solidFill>
                  <a:schemeClr val="tx1">
                    <a:lumMod val="60000"/>
                    <a:lumOff val="40000"/>
                  </a:schemeClr>
                </a:solidFill>
                <a:latin typeface="+mn-lt"/>
              </a:rPr>
              <a:t>     </a:t>
            </a:r>
            <a:r>
              <a:rPr lang="vi-VN" sz="1800" dirty="0">
                <a:solidFill>
                  <a:schemeClr val="tx1">
                    <a:lumMod val="60000"/>
                    <a:lumOff val="40000"/>
                  </a:schemeClr>
                </a:solidFill>
                <a:latin typeface="+mn-lt"/>
              </a:rPr>
              <a:t> chính xác chưa? Vì sao?</a:t>
            </a:r>
            <a:endParaRPr lang="en-US" sz="1800" dirty="0">
              <a:solidFill>
                <a:schemeClr val="tx1">
                  <a:lumMod val="60000"/>
                  <a:lumOff val="40000"/>
                </a:schemeClr>
              </a:solidFill>
              <a:latin typeface="+mn-lt"/>
            </a:endParaRPr>
          </a:p>
        </p:txBody>
      </p:sp>
      <p:pic>
        <p:nvPicPr>
          <p:cNvPr id="3" name="Picture 2"/>
          <p:cNvPicPr>
            <a:picLocks noChangeAspect="1"/>
          </p:cNvPicPr>
          <p:nvPr/>
        </p:nvPicPr>
        <p:blipFill>
          <a:blip r:embed="rId3"/>
          <a:stretch>
            <a:fillRect/>
          </a:stretch>
        </p:blipFill>
        <p:spPr>
          <a:xfrm>
            <a:off x="5907186" y="2215967"/>
            <a:ext cx="2557084" cy="2662169"/>
          </a:xfrm>
          <a:prstGeom prst="rect">
            <a:avLst/>
          </a:prstGeom>
        </p:spPr>
      </p:pic>
      <p:sp>
        <p:nvSpPr>
          <p:cNvPr id="14" name="Rectangle 13"/>
          <p:cNvSpPr/>
          <p:nvPr/>
        </p:nvSpPr>
        <p:spPr>
          <a:xfrm>
            <a:off x="2906651" y="2680586"/>
            <a:ext cx="710451" cy="3770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dirty="0" err="1">
                <a:ln>
                  <a:noFill/>
                </a:ln>
                <a:solidFill>
                  <a:srgbClr val="FF0000"/>
                </a:solidFill>
                <a:effectLst/>
                <a:uLnTx/>
                <a:uFillTx/>
                <a:latin typeface="Arial" panose="020B0604020202020204" pitchFamily="34" charset="0"/>
                <a:ea typeface="+mn-ea"/>
                <a:cs typeface="Arial"/>
                <a:sym typeface="Arial"/>
              </a:rPr>
              <a:t>Giải</a:t>
            </a:r>
            <a:r>
              <a:rPr kumimoji="0" lang="en-US" sz="1850" b="1" i="1" u="sng" strike="noStrike" kern="1200" cap="none" spc="0" normalizeH="0" baseline="0" noProof="0" dirty="0">
                <a:ln>
                  <a:noFill/>
                </a:ln>
                <a:solidFill>
                  <a:srgbClr val="FF0000"/>
                </a:solidFill>
                <a:effectLst/>
                <a:uLnTx/>
                <a:uFillTx/>
                <a:latin typeface="Arial" panose="020B0604020202020204" pitchFamily="34" charset="0"/>
                <a:ea typeface="+mn-ea"/>
                <a:cs typeface="Arial"/>
                <a:sym typeface="Arial"/>
              </a:rPr>
              <a:t>:</a:t>
            </a:r>
            <a:endParaRPr kumimoji="0" lang="en-US" sz="1850" b="1" i="1" u="sng" strike="noStrike" kern="1200" cap="none" spc="0" normalizeH="0" baseline="0" noProof="0" dirty="0">
              <a:ln>
                <a:noFill/>
              </a:ln>
              <a:solidFill>
                <a:srgbClr val="FF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867422" y="3057612"/>
                <a:ext cx="4788911" cy="1703030"/>
              </a:xfrm>
              <a:prstGeom prst="rect">
                <a:avLst/>
              </a:prstGeom>
            </p:spPr>
            <p:txBody>
              <a:bodyPr wrap="square">
                <a:spAutoFit/>
              </a:bodyPr>
              <a:lstStyle/>
              <a:p>
                <a:pPr algn="just">
                  <a:lnSpc>
                    <a:spcPct val="150000"/>
                  </a:lnSpc>
                </a:pPr>
                <a:r>
                  <a:rPr lang="fr-FR" sz="1800" dirty="0" err="1">
                    <a:latin typeface="+mj-lt"/>
                    <a:ea typeface="Arial" panose="020B0604020202020204" pitchFamily="34" charset="0"/>
                    <a:cs typeface="Times New Roman" panose="02020603050405020304" pitchFamily="18" charset="0"/>
                  </a:rPr>
                  <a:t>Những</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số</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liệu</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bạn</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Châu</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nêu</a:t>
                </a:r>
                <a:r>
                  <a:rPr lang="fr-FR" sz="1800" dirty="0">
                    <a:latin typeface="+mj-lt"/>
                    <a:ea typeface="Arial" panose="020B0604020202020204" pitchFamily="34" charset="0"/>
                    <a:cs typeface="Times New Roman" panose="02020603050405020304" pitchFamily="18" charset="0"/>
                  </a:rPr>
                  <a:t> ra </a:t>
                </a:r>
                <a:r>
                  <a:rPr lang="fr-FR" sz="1800" dirty="0" err="1">
                    <a:latin typeface="+mj-lt"/>
                    <a:ea typeface="Arial" panose="020B0604020202020204" pitchFamily="34" charset="0"/>
                    <a:cs typeface="Times New Roman" panose="02020603050405020304" pitchFamily="18" charset="0"/>
                  </a:rPr>
                  <a:t>trong</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biểu</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đồ</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hình</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quạt</a:t>
                </a:r>
                <a:r>
                  <a:rPr lang="fr-FR" sz="1800" dirty="0">
                    <a:latin typeface="+mj-lt"/>
                    <a:ea typeface="Arial" panose="020B0604020202020204" pitchFamily="34" charset="0"/>
                    <a:cs typeface="Times New Roman" panose="02020603050405020304" pitchFamily="18" charset="0"/>
                  </a:rPr>
                  <a:t> </a:t>
                </a:r>
                <a:r>
                  <a:rPr lang="fr-FR" sz="1800" dirty="0" err="1">
                    <a:latin typeface="+mj-lt"/>
                    <a:ea typeface="Arial" panose="020B0604020202020204" pitchFamily="34" charset="0"/>
                    <a:cs typeface="Times New Roman" panose="02020603050405020304" pitchFamily="18" charset="0"/>
                  </a:rPr>
                  <a:t>tròn</a:t>
                </a:r>
                <a:r>
                  <a:rPr lang="fr-FR" sz="1800" dirty="0">
                    <a:latin typeface="+mj-lt"/>
                    <a:ea typeface="Arial" panose="020B0604020202020204" pitchFamily="34" charset="0"/>
                    <a:cs typeface="Times New Roman" panose="02020603050405020304" pitchFamily="18" charset="0"/>
                  </a:rPr>
                  <a:t> ở </a:t>
                </a:r>
                <a:r>
                  <a:rPr lang="fr-FR" sz="1800" i="1" dirty="0" err="1">
                    <a:effectLst/>
                    <a:latin typeface="+mj-lt"/>
                    <a:ea typeface="Arial" panose="020B0604020202020204" pitchFamily="34" charset="0"/>
                    <a:cs typeface="Times New Roman" panose="02020603050405020304" pitchFamily="18" charset="0"/>
                  </a:rPr>
                  <a:t>Hình</a:t>
                </a:r>
                <a:r>
                  <a:rPr lang="fr-FR" sz="1800" i="1" dirty="0">
                    <a:effectLst/>
                    <a:latin typeface="+mj-lt"/>
                    <a:ea typeface="Arial" panose="020B0604020202020204" pitchFamily="34" charset="0"/>
                    <a:cs typeface="Times New Roman" panose="02020603050405020304" pitchFamily="18" charset="0"/>
                  </a:rPr>
                  <a:t> 1</a:t>
                </a:r>
                <a:r>
                  <a:rPr lang="fr-FR" sz="1800" dirty="0">
                    <a:effectLst/>
                    <a:latin typeface="+mj-lt"/>
                    <a:ea typeface="Arial" panose="020B0604020202020204" pitchFamily="34" charset="0"/>
                    <a:cs typeface="Times New Roman" panose="02020603050405020304" pitchFamily="18" charset="0"/>
                  </a:rPr>
                  <a:t> là </a:t>
                </a:r>
                <a:r>
                  <a:rPr lang="fr-FR" sz="1800" b="1" dirty="0" err="1">
                    <a:solidFill>
                      <a:srgbClr val="00B050"/>
                    </a:solidFill>
                    <a:effectLst/>
                    <a:latin typeface="+mj-lt"/>
                    <a:ea typeface="Arial" panose="020B0604020202020204" pitchFamily="34" charset="0"/>
                    <a:cs typeface="Times New Roman" panose="02020603050405020304" pitchFamily="18" charset="0"/>
                  </a:rPr>
                  <a:t>chưa</a:t>
                </a:r>
                <a:r>
                  <a:rPr lang="fr-FR" sz="1800" b="1" dirty="0">
                    <a:solidFill>
                      <a:srgbClr val="00B050"/>
                    </a:solidFill>
                    <a:effectLst/>
                    <a:latin typeface="+mj-lt"/>
                    <a:ea typeface="Arial" panose="020B0604020202020204" pitchFamily="34" charset="0"/>
                    <a:cs typeface="Times New Roman" panose="02020603050405020304" pitchFamily="18" charset="0"/>
                  </a:rPr>
                  <a:t> </a:t>
                </a:r>
                <a:r>
                  <a:rPr lang="fr-FR" sz="1800" b="1" dirty="0" err="1">
                    <a:solidFill>
                      <a:srgbClr val="00B050"/>
                    </a:solidFill>
                    <a:effectLst/>
                    <a:latin typeface="+mj-lt"/>
                    <a:ea typeface="Arial" panose="020B0604020202020204" pitchFamily="34" charset="0"/>
                    <a:cs typeface="Times New Roman" panose="02020603050405020304" pitchFamily="18" charset="0"/>
                  </a:rPr>
                  <a:t>chính</a:t>
                </a:r>
                <a:r>
                  <a:rPr lang="fr-FR" sz="1800" b="1" dirty="0">
                    <a:solidFill>
                      <a:srgbClr val="00B050"/>
                    </a:solidFill>
                    <a:effectLst/>
                    <a:latin typeface="+mj-lt"/>
                    <a:ea typeface="Arial" panose="020B0604020202020204" pitchFamily="34" charset="0"/>
                    <a:cs typeface="Times New Roman" panose="02020603050405020304" pitchFamily="18" charset="0"/>
                  </a:rPr>
                  <a:t> </a:t>
                </a:r>
                <a:r>
                  <a:rPr lang="fr-FR" sz="1800" b="1" dirty="0" err="1">
                    <a:solidFill>
                      <a:srgbClr val="00B050"/>
                    </a:solidFill>
                    <a:effectLst/>
                    <a:latin typeface="+mj-lt"/>
                    <a:ea typeface="Arial" panose="020B0604020202020204" pitchFamily="34" charset="0"/>
                    <a:cs typeface="Times New Roman" panose="02020603050405020304" pitchFamily="18" charset="0"/>
                  </a:rPr>
                  <a:t>xác</a:t>
                </a:r>
                <a:r>
                  <a:rPr lang="fr-FR" sz="1800" dirty="0">
                    <a:effectLst/>
                    <a:latin typeface="+mj-lt"/>
                    <a:ea typeface="Arial" panose="020B0604020202020204" pitchFamily="34" charset="0"/>
                    <a:cs typeface="Times New Roman" panose="02020603050405020304" pitchFamily="18" charset="0"/>
                  </a:rPr>
                  <a:t>. </a:t>
                </a:r>
              </a:p>
              <a:p>
                <a:pPr algn="just">
                  <a:lnSpc>
                    <a:spcPct val="150000"/>
                  </a:lnSpc>
                </a:pPr>
                <a:r>
                  <a:rPr lang="fr-FR" sz="1800" dirty="0" err="1">
                    <a:effectLst/>
                    <a:latin typeface="+mj-lt"/>
                    <a:ea typeface="Arial" panose="020B0604020202020204" pitchFamily="34" charset="0"/>
                    <a:cs typeface="Times New Roman" panose="02020603050405020304" pitchFamily="18" charset="0"/>
                  </a:rPr>
                  <a:t>Vì</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tổng</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tất</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cả</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tỉ</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lệ</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của</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các</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số</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liệu</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thành</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phần</a:t>
                </a:r>
                <a:r>
                  <a:rPr lang="fr-FR" sz="1800" dirty="0">
                    <a:effectLst/>
                    <a:latin typeface="+mj-lt"/>
                    <a:ea typeface="Arial" panose="020B0604020202020204" pitchFamily="34" charset="0"/>
                    <a:cs typeface="Times New Roman" panose="02020603050405020304" pitchFamily="18" charset="0"/>
                  </a:rPr>
                  <a:t> là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95%</m:t>
                    </m:r>
                  </m:oMath>
                </a14:m>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không</a:t>
                </a:r>
                <a:r>
                  <a:rPr lang="fr-FR" sz="1800" dirty="0">
                    <a:effectLst/>
                    <a:latin typeface="+mj-lt"/>
                    <a:ea typeface="Arial" panose="020B0604020202020204" pitchFamily="34" charset="0"/>
                    <a:cs typeface="Times New Roman" panose="02020603050405020304" pitchFamily="18" charset="0"/>
                  </a:rPr>
                  <a:t> </a:t>
                </a:r>
                <a:r>
                  <a:rPr lang="fr-FR" sz="1800" dirty="0" err="1">
                    <a:effectLst/>
                    <a:latin typeface="+mj-lt"/>
                    <a:ea typeface="Arial" panose="020B0604020202020204" pitchFamily="34" charset="0"/>
                    <a:cs typeface="Times New Roman" panose="02020603050405020304" pitchFamily="18" charset="0"/>
                  </a:rPr>
                  <a:t>phải</a:t>
                </a:r>
                <a:r>
                  <a:rPr lang="fr-FR" sz="1800" dirty="0">
                    <a:effectLst/>
                    <a:latin typeface="+mj-lt"/>
                    <a:ea typeface="Arial" panose="020B060402020202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100%.</m:t>
                    </m:r>
                  </m:oMath>
                </a14:m>
                <a:endParaRPr lang="en-US" sz="1800" dirty="0">
                  <a:effectLst/>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67422" y="3057612"/>
                <a:ext cx="4788911" cy="1703030"/>
              </a:xfrm>
              <a:prstGeom prst="rect">
                <a:avLst/>
              </a:prstGeom>
              <a:blipFill>
                <a:blip r:embed="rId4"/>
                <a:stretch>
                  <a:fillRect l="-1018" r="-1018" b="-501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5" name="Google Shape;2540;p49"/>
          <p:cNvSpPr txBox="1">
            <a:spLocks noGrp="1"/>
          </p:cNvSpPr>
          <p:nvPr>
            <p:ph type="title"/>
          </p:nvPr>
        </p:nvSpPr>
        <p:spPr>
          <a:xfrm>
            <a:off x="2984448" y="340396"/>
            <a:ext cx="3125797" cy="661800"/>
          </a:xfrm>
          <a:prstGeom prst="rect">
            <a:avLst/>
          </a:prstGeom>
        </p:spPr>
        <p:txBody>
          <a:bodyPr spcFirstLastPara="1" wrap="square" lIns="91425" tIns="91425" rIns="91425" bIns="91425" anchor="t" anchorCtr="0">
            <a:noAutofit/>
          </a:bodyPr>
          <a:lstStyle/>
          <a:p>
            <a:pPr lvl="0" algn="ctr"/>
            <a:r>
              <a:rPr lang="en-US" sz="3300" b="1">
                <a:solidFill>
                  <a:srgbClr val="C00000"/>
                </a:solidFill>
                <a:latin typeface="+mn-lt"/>
              </a:rPr>
              <a:t>Ghi nhớ</a:t>
            </a:r>
            <a:endParaRPr sz="3300" b="1">
              <a:solidFill>
                <a:srgbClr val="C00000"/>
              </a:solidFill>
              <a:latin typeface="+mn-lt"/>
            </a:endParaRPr>
          </a:p>
        </p:txBody>
      </p:sp>
      <p:sp>
        <p:nvSpPr>
          <p:cNvPr id="6" name="Rectangle 5"/>
          <p:cNvSpPr/>
          <p:nvPr/>
        </p:nvSpPr>
        <p:spPr>
          <a:xfrm>
            <a:off x="590852" y="1152382"/>
            <a:ext cx="7912988" cy="11264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60000"/>
              </a:lnSpc>
              <a:spcBef>
                <a:spcPts val="300"/>
              </a:spcBef>
              <a:spcAft>
                <a:spcPts val="300"/>
              </a:spcAft>
              <a:buClr>
                <a:srgbClr val="BFDBF7">
                  <a:lumMod val="25000"/>
                </a:srgbClr>
              </a:buClr>
            </a:pPr>
            <a:r>
              <a:rPr lang="vi-VN" sz="2100">
                <a:solidFill>
                  <a:srgbClr val="070185"/>
                </a:solidFill>
                <a:ea typeface="Dotum" panose="020B0600000101010101" pitchFamily="34" charset="-127"/>
                <a:cs typeface="Times New Roman" panose="02020603050405020304" pitchFamily="18" charset="0"/>
              </a:rPr>
              <a:t>Để đánh giá tính hợp lí của dữ liệu, ta có thể dựa vào mối liên hệ toán học đơn giản giữa các số liệu.</a:t>
            </a:r>
          </a:p>
        </p:txBody>
      </p:sp>
      <p:sp>
        <p:nvSpPr>
          <p:cNvPr id="7" name="Rectangle 6"/>
          <p:cNvSpPr/>
          <p:nvPr/>
        </p:nvSpPr>
        <p:spPr>
          <a:xfrm>
            <a:off x="529193" y="2409032"/>
            <a:ext cx="8036306" cy="958660"/>
          </a:xfrm>
          <a:prstGeom prst="rect">
            <a:avLst/>
          </a:prstGeom>
        </p:spPr>
        <p:txBody>
          <a:bodyPr wrap="square">
            <a:spAutoFit/>
          </a:bodyPr>
          <a:lstStyle/>
          <a:p>
            <a:pPr lvl="0" algn="just">
              <a:lnSpc>
                <a:spcPct val="150000"/>
              </a:lnSpc>
              <a:buClr>
                <a:srgbClr val="BFDBF7">
                  <a:lumMod val="25000"/>
                </a:srgbClr>
              </a:buClr>
            </a:pPr>
            <a:r>
              <a:rPr lang="vi-VN" sz="2000" dirty="0">
                <a:latin typeface="Arial" panose="020B0604020202020204" pitchFamily="34" charset="0"/>
                <a:ea typeface="Dotum" panose="020B0600000101010101" pitchFamily="34" charset="-127"/>
                <a:cs typeface="Times New Roman" panose="02020603050405020304" pitchFamily="18" charset="0"/>
              </a:rPr>
              <a:t>Để đảm bảo tính hợp lí, dữ liệu cần phải đáp ứng đúng các tiêu chí toán học đơn giản như:</a:t>
            </a:r>
          </a:p>
        </p:txBody>
      </p:sp>
      <p:sp>
        <p:nvSpPr>
          <p:cNvPr id="2" name="Rectangle 1"/>
          <p:cNvSpPr/>
          <p:nvPr/>
        </p:nvSpPr>
        <p:spPr>
          <a:xfrm>
            <a:off x="1168409" y="3351508"/>
            <a:ext cx="7397090" cy="1420325"/>
          </a:xfrm>
          <a:prstGeom prst="rect">
            <a:avLst/>
          </a:prstGeom>
        </p:spPr>
        <p:txBody>
          <a:bodyPr wrap="square">
            <a:spAutoFit/>
          </a:bodyPr>
          <a:lstStyle/>
          <a:p>
            <a:pPr marL="342900" lvl="0" indent="-342900" algn="just">
              <a:lnSpc>
                <a:spcPct val="150000"/>
              </a:lnSpc>
              <a:buClr>
                <a:srgbClr val="BFDBF7">
                  <a:lumMod val="25000"/>
                </a:srgbClr>
              </a:buClr>
              <a:buFontTx/>
              <a:buChar char="-"/>
            </a:pPr>
            <a:r>
              <a:rPr lang="vi-VN" sz="2000" dirty="0">
                <a:solidFill>
                  <a:schemeClr val="tx1">
                    <a:lumMod val="60000"/>
                    <a:lumOff val="40000"/>
                  </a:schemeClr>
                </a:solidFill>
                <a:latin typeface="Arial" panose="020B0604020202020204" pitchFamily="34" charset="0"/>
                <a:ea typeface="Dotum" panose="020B0600000101010101" pitchFamily="34" charset="-127"/>
                <a:cs typeface="Times New Roman" panose="02020603050405020304" pitchFamily="18" charset="0"/>
              </a:rPr>
              <a:t>Tổng tất cả các số liệu thành phần phải bằng số liệu của toàn thể.</a:t>
            </a:r>
            <a:endParaRPr lang="en-US" sz="2000" dirty="0">
              <a:solidFill>
                <a:schemeClr val="tx1">
                  <a:lumMod val="60000"/>
                  <a:lumOff val="40000"/>
                </a:schemeClr>
              </a:solidFill>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ct val="150000"/>
              </a:lnSpc>
              <a:buClr>
                <a:srgbClr val="BFDBF7">
                  <a:lumMod val="25000"/>
                </a:srgbClr>
              </a:buClr>
              <a:buFontTx/>
              <a:buChar char="-"/>
            </a:pPr>
            <a:r>
              <a:rPr lang="vi-VN" sz="2000" dirty="0">
                <a:solidFill>
                  <a:schemeClr val="tx1">
                    <a:lumMod val="60000"/>
                    <a:lumOff val="40000"/>
                  </a:schemeClr>
                </a:solidFill>
                <a:latin typeface="Arial" panose="020B0604020202020204" pitchFamily="34" charset="0"/>
                <a:ea typeface="Dotum" panose="020B0600000101010101" pitchFamily="34" charset="-127"/>
                <a:cs typeface="Times New Roman" panose="02020603050405020304" pitchFamily="18" charset="0"/>
              </a:rPr>
              <a:t>Số lượng của bộ phận phải nhỏ hơn số lượng của toàn thể.</a:t>
            </a:r>
          </a:p>
        </p:txBody>
      </p:sp>
    </p:spTree>
    <p:extLst>
      <p:ext uri="{BB962C8B-B14F-4D97-AF65-F5344CB8AC3E}">
        <p14:creationId xmlns:p14="http://schemas.microsoft.com/office/powerpoint/2010/main" val="396010177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sp>
        <p:nvSpPr>
          <p:cNvPr id="7" name="TextBox 6"/>
          <p:cNvSpPr txBox="1"/>
          <p:nvPr/>
        </p:nvSpPr>
        <p:spPr>
          <a:xfrm>
            <a:off x="3541941" y="441860"/>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a:solidFill>
                  <a:schemeClr val="tx1"/>
                </a:solidFill>
                <a:latin typeface="Arial" panose="020B0604020202020204" pitchFamily="34" charset="0"/>
                <a:ea typeface="+mn-ea"/>
                <a:cs typeface="Arial" panose="020B0604020202020204" pitchFamily="34" charset="0"/>
              </a:rPr>
              <a:t>Luyện tập 3</a:t>
            </a:r>
          </a:p>
        </p:txBody>
      </p:sp>
      <p:sp>
        <p:nvSpPr>
          <p:cNvPr id="12" name="TextBox 11"/>
          <p:cNvSpPr txBox="1"/>
          <p:nvPr/>
        </p:nvSpPr>
        <p:spPr>
          <a:xfrm>
            <a:off x="474935" y="1096223"/>
            <a:ext cx="8052048" cy="1754326"/>
          </a:xfrm>
          <a:prstGeom prst="rect">
            <a:avLst/>
          </a:prstGeom>
          <a:noFill/>
        </p:spPr>
        <p:txBody>
          <a:bodyPr wrap="square" rtlCol="0">
            <a:spAutoFit/>
          </a:bodyPr>
          <a:lstStyle/>
          <a:p>
            <a:pPr lvl="0" algn="just" defTabSz="457200">
              <a:lnSpc>
                <a:spcPct val="150000"/>
              </a:lnSpc>
              <a:buClrTx/>
              <a:defRPr/>
            </a:pPr>
            <a:r>
              <a:rPr lang="vi-VN" sz="1800" kern="1200" dirty="0">
                <a:latin typeface="Arial" panose="020B0604020202020204" pitchFamily="34" charset="0"/>
                <a:ea typeface="+mn-ea"/>
                <a:cs typeface="Arial" panose="020B0604020202020204" pitchFamily="34" charset="0"/>
              </a:rPr>
              <a:t>Một cửa hàng có </a:t>
            </a:r>
            <a:r>
              <a:rPr lang="vi-VN" sz="1800" kern="1200" dirty="0">
                <a:solidFill>
                  <a:srgbClr val="FF0000"/>
                </a:solidFill>
                <a:latin typeface="Arial" panose="020B0604020202020204" pitchFamily="34" charset="0"/>
                <a:ea typeface="+mn-ea"/>
                <a:cs typeface="Arial" panose="020B0604020202020204" pitchFamily="34" charset="0"/>
              </a:rPr>
              <a:t>16 nhân viên </a:t>
            </a:r>
            <a:r>
              <a:rPr lang="vi-VN" sz="1800" kern="1200" dirty="0">
                <a:latin typeface="Arial" panose="020B0604020202020204" pitchFamily="34" charset="0"/>
                <a:ea typeface="+mn-ea"/>
                <a:cs typeface="Arial" panose="020B0604020202020204" pitchFamily="34" charset="0"/>
              </a:rPr>
              <a:t>(mỗi nhân viên chỉ làm một ca). Quản lý cửa hàng thống kê như sau:</a:t>
            </a:r>
          </a:p>
          <a:p>
            <a:pPr lvl="0" algn="ctr" defTabSz="457200">
              <a:lnSpc>
                <a:spcPct val="150000"/>
              </a:lnSpc>
              <a:buClrTx/>
              <a:defRPr/>
            </a:pPr>
            <a:r>
              <a:rPr lang="vi-VN" sz="1800" kern="1200" dirty="0">
                <a:latin typeface="Arial" panose="020B0604020202020204" pitchFamily="34" charset="0"/>
                <a:ea typeface="+mn-ea"/>
                <a:cs typeface="Arial" panose="020B0604020202020204" pitchFamily="34" charset="0"/>
              </a:rPr>
              <a:t>Ca 1: gồm 6 nhân viên;</a:t>
            </a:r>
            <a:r>
              <a:rPr lang="en-US" sz="1800" kern="1200" dirty="0">
                <a:latin typeface="Arial" panose="020B0604020202020204" pitchFamily="34" charset="0"/>
                <a:ea typeface="+mn-ea"/>
                <a:cs typeface="Arial" panose="020B0604020202020204" pitchFamily="34" charset="0"/>
              </a:rPr>
              <a:t>	</a:t>
            </a:r>
            <a:r>
              <a:rPr lang="vi-VN" sz="1800" kern="1200" dirty="0">
                <a:latin typeface="Arial" panose="020B0604020202020204" pitchFamily="34" charset="0"/>
                <a:ea typeface="+mn-ea"/>
                <a:cs typeface="Arial" panose="020B0604020202020204" pitchFamily="34" charset="0"/>
              </a:rPr>
              <a:t>Ca 2: gồm 6 nhân viên;</a:t>
            </a:r>
            <a:r>
              <a:rPr lang="en-US" sz="1800" kern="1200" dirty="0">
                <a:latin typeface="Arial" panose="020B0604020202020204" pitchFamily="34" charset="0"/>
                <a:ea typeface="+mn-ea"/>
                <a:cs typeface="Arial" panose="020B0604020202020204" pitchFamily="34" charset="0"/>
              </a:rPr>
              <a:t>	</a:t>
            </a:r>
            <a:r>
              <a:rPr lang="vi-VN" sz="1800" kern="1200" dirty="0">
                <a:latin typeface="Arial" panose="020B0604020202020204" pitchFamily="34" charset="0"/>
                <a:ea typeface="+mn-ea"/>
                <a:cs typeface="Arial" panose="020B0604020202020204" pitchFamily="34" charset="0"/>
              </a:rPr>
              <a:t>Ca 3: gồm 5 nhân viên.</a:t>
            </a:r>
          </a:p>
          <a:p>
            <a:pPr lvl="0" algn="just" defTabSz="457200">
              <a:lnSpc>
                <a:spcPct val="150000"/>
              </a:lnSpc>
              <a:buClrTx/>
              <a:defRPr/>
            </a:pPr>
            <a:r>
              <a:rPr lang="vi-VN" sz="1800" kern="1200" dirty="0">
                <a:latin typeface="Arial" panose="020B0604020202020204" pitchFamily="34" charset="0"/>
                <a:ea typeface="+mn-ea"/>
                <a:cs typeface="Arial" panose="020B0604020202020204" pitchFamily="34" charset="0"/>
              </a:rPr>
              <a:t>Hỏi những số liệu mà quản lý cửa hàng nêu ra đã </a:t>
            </a:r>
            <a:r>
              <a:rPr lang="vi-VN" sz="1800" kern="1200" dirty="0">
                <a:solidFill>
                  <a:schemeClr val="tx1">
                    <a:lumMod val="60000"/>
                    <a:lumOff val="40000"/>
                  </a:schemeClr>
                </a:solidFill>
                <a:latin typeface="Arial" panose="020B0604020202020204" pitchFamily="34" charset="0"/>
                <a:ea typeface="+mn-ea"/>
                <a:cs typeface="Arial" panose="020B0604020202020204" pitchFamily="34" charset="0"/>
              </a:rPr>
              <a:t>chính xác chưa? Vì sao?</a:t>
            </a:r>
            <a:endParaRPr kumimoji="0" lang="en-US" sz="1800" b="0" i="0" u="none" strike="noStrike" kern="1200" cap="none" spc="0" normalizeH="0" baseline="0" noProof="0" dirty="0">
              <a:ln>
                <a:noFill/>
              </a:ln>
              <a:solidFill>
                <a:schemeClr val="tx1">
                  <a:lumMod val="60000"/>
                  <a:lumOff val="40000"/>
                </a:scheme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19" name="Rectangle 18"/>
          <p:cNvSpPr/>
          <p:nvPr/>
        </p:nvSpPr>
        <p:spPr>
          <a:xfrm>
            <a:off x="4152144" y="295574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999905" y="3430273"/>
                <a:ext cx="7002106" cy="92333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Tổng số nhân viên của cửa hàng là 16, mỗi nhân viên chỉ làm 1 ca, mà quản lí thống kê tổng 3 ca có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6+6+5=17</m:t>
                    </m:r>
                  </m:oMath>
                </a14:m>
                <a:r>
                  <a:rPr lang="vi-VN" sz="1800">
                    <a:effectLst/>
                    <a:latin typeface="+mn-lt"/>
                    <a:ea typeface="Arial" panose="020B0604020202020204" pitchFamily="34" charset="0"/>
                    <a:cs typeface="Times New Roman" panose="02020603050405020304" pitchFamily="18" charset="0"/>
                  </a:rPr>
                  <a:t> là không hợp lí.</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9905" y="3430273"/>
                <a:ext cx="7002106" cy="923330"/>
              </a:xfrm>
              <a:prstGeom prst="rect">
                <a:avLst/>
              </a:prstGeom>
              <a:blipFill>
                <a:blip r:embed="rId3"/>
                <a:stretch>
                  <a:fillRect l="-696" r="-696" b="-46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3009027" y="1995303"/>
            <a:ext cx="5830106" cy="1707600"/>
          </a:xfrm>
          <a:prstGeom prst="rect">
            <a:avLst/>
          </a:prstGeom>
        </p:spPr>
        <p:txBody>
          <a:bodyPr spcFirstLastPara="1" wrap="square" lIns="91425" tIns="91425" rIns="91425" bIns="91425" anchor="b" anchorCtr="0">
            <a:noAutofit/>
          </a:bodyPr>
          <a:lstStyle/>
          <a:p>
            <a:pPr lvl="0">
              <a:lnSpc>
                <a:spcPct val="150000"/>
              </a:lnSpc>
            </a:pPr>
            <a:r>
              <a:rPr lang="en-US" sz="6000" b="1">
                <a:latin typeface="+mn-lt"/>
              </a:rPr>
              <a:t>THU THẬP </a:t>
            </a:r>
            <a:br>
              <a:rPr lang="en-US" sz="6000" b="1">
                <a:latin typeface="+mn-lt"/>
              </a:rPr>
            </a:br>
            <a:r>
              <a:rPr lang="en-US" sz="6000" b="1">
                <a:latin typeface="+mn-lt"/>
              </a:rPr>
              <a:t>DỮ LIỆU</a:t>
            </a:r>
            <a:endParaRPr sz="6000" b="1">
              <a:latin typeface="+mn-lt"/>
            </a:endParaRPr>
          </a:p>
        </p:txBody>
      </p:sp>
      <p:sp>
        <p:nvSpPr>
          <p:cNvPr id="2130" name="Google Shape;2130;p41"/>
          <p:cNvSpPr txBox="1">
            <a:spLocks noGrp="1"/>
          </p:cNvSpPr>
          <p:nvPr>
            <p:ph type="title" idx="2"/>
          </p:nvPr>
        </p:nvSpPr>
        <p:spPr>
          <a:xfrm>
            <a:off x="1383416" y="595325"/>
            <a:ext cx="1334056"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a:t>
            </a:r>
            <a:endParaRPr b="1">
              <a:latin typeface="+mj-lt"/>
            </a:endParaRPr>
          </a:p>
        </p:txBody>
      </p:sp>
      <p:grpSp>
        <p:nvGrpSpPr>
          <p:cNvPr id="2132" name="Google Shape;2132;p41"/>
          <p:cNvGrpSpPr/>
          <p:nvPr/>
        </p:nvGrpSpPr>
        <p:grpSpPr>
          <a:xfrm>
            <a:off x="599249" y="2362874"/>
            <a:ext cx="2519197" cy="2473098"/>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grpSp>
        <p:nvGrpSpPr>
          <p:cNvPr id="2995" name="Google Shape;2995;p53"/>
          <p:cNvGrpSpPr/>
          <p:nvPr/>
        </p:nvGrpSpPr>
        <p:grpSpPr>
          <a:xfrm>
            <a:off x="6028984" y="1577947"/>
            <a:ext cx="2532610" cy="3236302"/>
            <a:chOff x="5412461" y="539495"/>
            <a:chExt cx="2894914" cy="4144005"/>
          </a:xfrm>
        </p:grpSpPr>
        <p:sp>
          <p:nvSpPr>
            <p:cNvPr id="2996" name="Google Shape;2996;p53"/>
            <p:cNvSpPr/>
            <p:nvPr/>
          </p:nvSpPr>
          <p:spPr>
            <a:xfrm>
              <a:off x="6002050" y="10306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3"/>
            <p:cNvSpPr/>
            <p:nvPr/>
          </p:nvSpPr>
          <p:spPr>
            <a:xfrm>
              <a:off x="7974675" y="1909400"/>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3"/>
            <p:cNvSpPr/>
            <p:nvPr/>
          </p:nvSpPr>
          <p:spPr>
            <a:xfrm>
              <a:off x="58437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9" name="Google Shape;2999;p53"/>
            <p:cNvGrpSpPr/>
            <p:nvPr/>
          </p:nvGrpSpPr>
          <p:grpSpPr>
            <a:xfrm>
              <a:off x="5870826" y="1961376"/>
              <a:ext cx="2151467" cy="2642623"/>
              <a:chOff x="2148700" y="110185"/>
              <a:chExt cx="681988" cy="837678"/>
            </a:xfrm>
          </p:grpSpPr>
          <p:sp>
            <p:nvSpPr>
              <p:cNvPr id="3000" name="Google Shape;3000;p53"/>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3"/>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3"/>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3"/>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3"/>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3"/>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3"/>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3"/>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3"/>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3"/>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3"/>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3"/>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3"/>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3"/>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3"/>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3"/>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3"/>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3"/>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3"/>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3"/>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3"/>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3"/>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3"/>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3"/>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3"/>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3"/>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3"/>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3"/>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3"/>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3"/>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3"/>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3"/>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3"/>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3"/>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3"/>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3"/>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3"/>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3"/>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3"/>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3"/>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3"/>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3"/>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3"/>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3"/>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3"/>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3"/>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3"/>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3"/>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3"/>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3"/>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3"/>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5" name="Google Shape;3055;p53"/>
              <p:cNvGrpSpPr/>
              <p:nvPr/>
            </p:nvGrpSpPr>
            <p:grpSpPr>
              <a:xfrm>
                <a:off x="2332266" y="277373"/>
                <a:ext cx="283726" cy="135367"/>
                <a:chOff x="2332266" y="277373"/>
                <a:chExt cx="283726" cy="135367"/>
              </a:xfrm>
            </p:grpSpPr>
            <p:sp>
              <p:nvSpPr>
                <p:cNvPr id="3056" name="Google Shape;3056;p53"/>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3"/>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3"/>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9" name="Google Shape;3059;p53"/>
            <p:cNvGrpSpPr/>
            <p:nvPr/>
          </p:nvGrpSpPr>
          <p:grpSpPr>
            <a:xfrm>
              <a:off x="7494658" y="667767"/>
              <a:ext cx="554708" cy="888861"/>
              <a:chOff x="5029670" y="1742067"/>
              <a:chExt cx="554708" cy="888861"/>
            </a:xfrm>
          </p:grpSpPr>
          <p:sp>
            <p:nvSpPr>
              <p:cNvPr id="3060" name="Google Shape;3060;p53"/>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3"/>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3"/>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3"/>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3"/>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3"/>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3"/>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3"/>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53"/>
            <p:cNvGrpSpPr/>
            <p:nvPr/>
          </p:nvGrpSpPr>
          <p:grpSpPr>
            <a:xfrm>
              <a:off x="5412461" y="1412919"/>
              <a:ext cx="793012" cy="798961"/>
              <a:chOff x="2235848" y="1207369"/>
              <a:chExt cx="793012" cy="798961"/>
            </a:xfrm>
          </p:grpSpPr>
          <p:sp>
            <p:nvSpPr>
              <p:cNvPr id="3069" name="Google Shape;3069;p5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1" name="Google Shape;3071;p53"/>
              <p:cNvGrpSpPr/>
              <p:nvPr/>
            </p:nvGrpSpPr>
            <p:grpSpPr>
              <a:xfrm>
                <a:off x="2291377" y="1249060"/>
                <a:ext cx="678668" cy="431239"/>
                <a:chOff x="2291377" y="1249060"/>
                <a:chExt cx="678668" cy="431239"/>
              </a:xfrm>
            </p:grpSpPr>
            <p:sp>
              <p:nvSpPr>
                <p:cNvPr id="3072" name="Google Shape;3072;p5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5" name="Google Shape;3095;p53"/>
            <p:cNvGrpSpPr/>
            <p:nvPr/>
          </p:nvGrpSpPr>
          <p:grpSpPr>
            <a:xfrm>
              <a:off x="6754951" y="1438828"/>
              <a:ext cx="279935" cy="250232"/>
              <a:chOff x="4426251" y="1823065"/>
              <a:chExt cx="279935" cy="250232"/>
            </a:xfrm>
          </p:grpSpPr>
          <p:sp>
            <p:nvSpPr>
              <p:cNvPr id="3096" name="Google Shape;3096;p5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53"/>
            <p:cNvGrpSpPr/>
            <p:nvPr/>
          </p:nvGrpSpPr>
          <p:grpSpPr>
            <a:xfrm>
              <a:off x="6763387" y="539495"/>
              <a:ext cx="366369" cy="324010"/>
              <a:chOff x="4967212" y="3076095"/>
              <a:chExt cx="366369" cy="324010"/>
            </a:xfrm>
          </p:grpSpPr>
          <p:sp>
            <p:nvSpPr>
              <p:cNvPr id="3099" name="Google Shape;3099;p5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Google Shape;2129;p41"/>
          <p:cNvSpPr txBox="1">
            <a:spLocks noGrp="1"/>
          </p:cNvSpPr>
          <p:nvPr>
            <p:ph type="title"/>
          </p:nvPr>
        </p:nvSpPr>
        <p:spPr>
          <a:xfrm>
            <a:off x="287420" y="383792"/>
            <a:ext cx="5830106" cy="1707600"/>
          </a:xfrm>
          <a:prstGeom prst="rect">
            <a:avLst/>
          </a:prstGeom>
        </p:spPr>
        <p:txBody>
          <a:bodyPr spcFirstLastPara="1" wrap="square" lIns="91425" tIns="91425" rIns="91425" bIns="91425" anchor="b" anchorCtr="0">
            <a:noAutofit/>
          </a:bodyPr>
          <a:lstStyle/>
          <a:p>
            <a:pPr lvl="0">
              <a:lnSpc>
                <a:spcPct val="150000"/>
              </a:lnSpc>
            </a:pPr>
            <a:r>
              <a:rPr lang="en-US" sz="5800" b="1" dirty="0">
                <a:latin typeface="+mn-lt"/>
              </a:rPr>
              <a:t>LUYỆN TẬP</a:t>
            </a:r>
            <a:endParaRPr sz="5800" b="1" dirty="0">
              <a:latin typeface="+mn-lt"/>
            </a:endParaRPr>
          </a:p>
        </p:txBody>
      </p:sp>
      <p:grpSp>
        <p:nvGrpSpPr>
          <p:cNvPr id="127" name="Google Shape;3950;p73"/>
          <p:cNvGrpSpPr/>
          <p:nvPr/>
        </p:nvGrpSpPr>
        <p:grpSpPr>
          <a:xfrm>
            <a:off x="529575" y="4269067"/>
            <a:ext cx="939619" cy="551296"/>
            <a:chOff x="2372189" y="1808450"/>
            <a:chExt cx="4030971" cy="2365062"/>
          </a:xfrm>
        </p:grpSpPr>
        <p:sp>
          <p:nvSpPr>
            <p:cNvPr id="128" name="Google Shape;3951;p73"/>
            <p:cNvSpPr/>
            <p:nvPr/>
          </p:nvSpPr>
          <p:spPr>
            <a:xfrm>
              <a:off x="4761315" y="2251496"/>
              <a:ext cx="1641844" cy="1921996"/>
            </a:xfrm>
            <a:custGeom>
              <a:avLst/>
              <a:gdLst/>
              <a:ahLst/>
              <a:cxnLst/>
              <a:rect l="l" t="t" r="r" b="b"/>
              <a:pathLst>
                <a:path w="25804" h="30207" extrusionOk="0">
                  <a:moveTo>
                    <a:pt x="25803" y="0"/>
                  </a:moveTo>
                  <a:lnTo>
                    <a:pt x="0" y="23495"/>
                  </a:lnTo>
                  <a:lnTo>
                    <a:pt x="1400" y="30207"/>
                  </a:lnTo>
                  <a:lnTo>
                    <a:pt x="24266" y="9852"/>
                  </a:lnTo>
                  <a:cubicBezTo>
                    <a:pt x="24716" y="9453"/>
                    <a:pt x="24997" y="8897"/>
                    <a:pt x="25049" y="8298"/>
                  </a:cubicBezTo>
                  <a:lnTo>
                    <a:pt x="258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952;p73"/>
            <p:cNvSpPr/>
            <p:nvPr/>
          </p:nvSpPr>
          <p:spPr>
            <a:xfrm>
              <a:off x="2372189" y="3392166"/>
              <a:ext cx="2478164" cy="781346"/>
            </a:xfrm>
            <a:custGeom>
              <a:avLst/>
              <a:gdLst/>
              <a:ahLst/>
              <a:cxnLst/>
              <a:rect l="l" t="t" r="r" b="b"/>
              <a:pathLst>
                <a:path w="38948" h="12280" extrusionOk="0">
                  <a:moveTo>
                    <a:pt x="463" y="0"/>
                  </a:moveTo>
                  <a:cubicBezTo>
                    <a:pt x="260" y="0"/>
                    <a:pt x="104" y="10"/>
                    <a:pt x="0" y="30"/>
                  </a:cubicBezTo>
                  <a:lnTo>
                    <a:pt x="731" y="5449"/>
                  </a:lnTo>
                  <a:cubicBezTo>
                    <a:pt x="846" y="6312"/>
                    <a:pt x="1524" y="6994"/>
                    <a:pt x="2386" y="7117"/>
                  </a:cubicBezTo>
                  <a:lnTo>
                    <a:pt x="38948" y="12280"/>
                  </a:lnTo>
                  <a:lnTo>
                    <a:pt x="37548" y="5568"/>
                  </a:lnTo>
                  <a:cubicBezTo>
                    <a:pt x="37548" y="5568"/>
                    <a:pt x="5343" y="0"/>
                    <a:pt x="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953;p73"/>
            <p:cNvSpPr/>
            <p:nvPr/>
          </p:nvSpPr>
          <p:spPr>
            <a:xfrm>
              <a:off x="2372189" y="2164388"/>
              <a:ext cx="4030929" cy="1582034"/>
            </a:xfrm>
            <a:custGeom>
              <a:avLst/>
              <a:gdLst/>
              <a:ahLst/>
              <a:cxnLst/>
              <a:rect l="l" t="t" r="r" b="b"/>
              <a:pathLst>
                <a:path w="63352" h="24864" extrusionOk="0">
                  <a:moveTo>
                    <a:pt x="22668" y="0"/>
                  </a:moveTo>
                  <a:lnTo>
                    <a:pt x="0" y="19326"/>
                  </a:lnTo>
                  <a:cubicBezTo>
                    <a:pt x="106" y="19306"/>
                    <a:pt x="261" y="19296"/>
                    <a:pt x="464" y="19296"/>
                  </a:cubicBezTo>
                  <a:cubicBezTo>
                    <a:pt x="5346" y="19296"/>
                    <a:pt x="37548" y="24864"/>
                    <a:pt x="37548" y="24864"/>
                  </a:cubicBezTo>
                  <a:lnTo>
                    <a:pt x="63351" y="1369"/>
                  </a:lnTo>
                  <a:lnTo>
                    <a:pt x="22668" y="0"/>
                  </a:lnTo>
                  <a:close/>
                </a:path>
              </a:pathLst>
            </a:custGeom>
            <a:solidFill>
              <a:srgbClr val="B0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954;p73"/>
            <p:cNvSpPr/>
            <p:nvPr/>
          </p:nvSpPr>
          <p:spPr>
            <a:xfrm>
              <a:off x="4761315" y="2251496"/>
              <a:ext cx="1641844" cy="1653997"/>
            </a:xfrm>
            <a:custGeom>
              <a:avLst/>
              <a:gdLst/>
              <a:ahLst/>
              <a:cxnLst/>
              <a:rect l="l" t="t" r="r" b="b"/>
              <a:pathLst>
                <a:path w="25804" h="25995" extrusionOk="0">
                  <a:moveTo>
                    <a:pt x="25803" y="0"/>
                  </a:moveTo>
                  <a:lnTo>
                    <a:pt x="0" y="23495"/>
                  </a:lnTo>
                  <a:lnTo>
                    <a:pt x="522" y="25994"/>
                  </a:lnTo>
                  <a:lnTo>
                    <a:pt x="25506" y="3284"/>
                  </a:lnTo>
                  <a:lnTo>
                    <a:pt x="25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955;p73"/>
            <p:cNvSpPr/>
            <p:nvPr/>
          </p:nvSpPr>
          <p:spPr>
            <a:xfrm>
              <a:off x="2372189" y="3392166"/>
              <a:ext cx="2422299" cy="513347"/>
            </a:xfrm>
            <a:custGeom>
              <a:avLst/>
              <a:gdLst/>
              <a:ahLst/>
              <a:cxnLst/>
              <a:rect l="l" t="t" r="r" b="b"/>
              <a:pathLst>
                <a:path w="38070" h="8068" extrusionOk="0">
                  <a:moveTo>
                    <a:pt x="464" y="0"/>
                  </a:moveTo>
                  <a:cubicBezTo>
                    <a:pt x="261" y="0"/>
                    <a:pt x="106" y="10"/>
                    <a:pt x="0" y="30"/>
                  </a:cubicBezTo>
                  <a:lnTo>
                    <a:pt x="278" y="2081"/>
                  </a:lnTo>
                  <a:lnTo>
                    <a:pt x="38070" y="8067"/>
                  </a:lnTo>
                  <a:lnTo>
                    <a:pt x="37548" y="5568"/>
                  </a:lnTo>
                  <a:cubicBezTo>
                    <a:pt x="37548" y="5568"/>
                    <a:pt x="5346" y="0"/>
                    <a:pt x="4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956;p73"/>
            <p:cNvSpPr/>
            <p:nvPr/>
          </p:nvSpPr>
          <p:spPr>
            <a:xfrm>
              <a:off x="2372189" y="1808450"/>
              <a:ext cx="4030929" cy="1937966"/>
            </a:xfrm>
            <a:custGeom>
              <a:avLst/>
              <a:gdLst/>
              <a:ahLst/>
              <a:cxnLst/>
              <a:rect l="l" t="t" r="r" b="b"/>
              <a:pathLst>
                <a:path w="63352" h="30458" extrusionOk="0">
                  <a:moveTo>
                    <a:pt x="32933" y="1"/>
                  </a:moveTo>
                  <a:cubicBezTo>
                    <a:pt x="31706" y="1"/>
                    <a:pt x="30723" y="23"/>
                    <a:pt x="30064" y="44"/>
                  </a:cubicBezTo>
                  <a:cubicBezTo>
                    <a:pt x="29467" y="63"/>
                    <a:pt x="28896" y="285"/>
                    <a:pt x="28442" y="673"/>
                  </a:cubicBezTo>
                  <a:lnTo>
                    <a:pt x="0" y="24920"/>
                  </a:lnTo>
                  <a:cubicBezTo>
                    <a:pt x="6296" y="25424"/>
                    <a:pt x="37548" y="30458"/>
                    <a:pt x="37548" y="30458"/>
                  </a:cubicBezTo>
                  <a:lnTo>
                    <a:pt x="63351" y="6963"/>
                  </a:lnTo>
                  <a:cubicBezTo>
                    <a:pt x="55636" y="764"/>
                    <a:pt x="40110" y="1"/>
                    <a:pt x="329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957;p73"/>
            <p:cNvSpPr/>
            <p:nvPr/>
          </p:nvSpPr>
          <p:spPr>
            <a:xfrm>
              <a:off x="4127511" y="1932462"/>
              <a:ext cx="1904562" cy="512901"/>
            </a:xfrm>
            <a:custGeom>
              <a:avLst/>
              <a:gdLst/>
              <a:ahLst/>
              <a:cxnLst/>
              <a:rect l="l" t="t" r="r" b="b"/>
              <a:pathLst>
                <a:path w="29933" h="8061" extrusionOk="0">
                  <a:moveTo>
                    <a:pt x="3411" y="1"/>
                  </a:moveTo>
                  <a:cubicBezTo>
                    <a:pt x="2888" y="1"/>
                    <a:pt x="2384" y="206"/>
                    <a:pt x="2006" y="572"/>
                  </a:cubicBezTo>
                  <a:lnTo>
                    <a:pt x="385" y="2149"/>
                  </a:lnTo>
                  <a:cubicBezTo>
                    <a:pt x="0" y="2522"/>
                    <a:pt x="256" y="3170"/>
                    <a:pt x="789" y="3182"/>
                  </a:cubicBezTo>
                  <a:cubicBezTo>
                    <a:pt x="11877" y="3407"/>
                    <a:pt x="22872" y="6829"/>
                    <a:pt x="26225" y="7963"/>
                  </a:cubicBezTo>
                  <a:cubicBezTo>
                    <a:pt x="26419" y="8029"/>
                    <a:pt x="26618" y="8060"/>
                    <a:pt x="26817" y="8060"/>
                  </a:cubicBezTo>
                  <a:cubicBezTo>
                    <a:pt x="27276" y="8060"/>
                    <a:pt x="27727" y="7889"/>
                    <a:pt x="28073" y="7566"/>
                  </a:cubicBezTo>
                  <a:lnTo>
                    <a:pt x="29318" y="6405"/>
                  </a:lnTo>
                  <a:cubicBezTo>
                    <a:pt x="29932" y="5833"/>
                    <a:pt x="29775" y="4824"/>
                    <a:pt x="29019" y="4461"/>
                  </a:cubicBezTo>
                  <a:cubicBezTo>
                    <a:pt x="21615" y="912"/>
                    <a:pt x="7161" y="144"/>
                    <a:pt x="3487" y="2"/>
                  </a:cubicBezTo>
                  <a:cubicBezTo>
                    <a:pt x="3461" y="1"/>
                    <a:pt x="3436" y="1"/>
                    <a:pt x="34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958;p73"/>
            <p:cNvSpPr/>
            <p:nvPr/>
          </p:nvSpPr>
          <p:spPr>
            <a:xfrm>
              <a:off x="4132537" y="1932462"/>
              <a:ext cx="1884074" cy="351033"/>
            </a:xfrm>
            <a:custGeom>
              <a:avLst/>
              <a:gdLst/>
              <a:ahLst/>
              <a:cxnLst/>
              <a:rect l="l" t="t" r="r" b="b"/>
              <a:pathLst>
                <a:path w="29611" h="5517" extrusionOk="0">
                  <a:moveTo>
                    <a:pt x="3332" y="1"/>
                  </a:moveTo>
                  <a:cubicBezTo>
                    <a:pt x="2809" y="1"/>
                    <a:pt x="2305" y="206"/>
                    <a:pt x="1927" y="572"/>
                  </a:cubicBezTo>
                  <a:lnTo>
                    <a:pt x="306" y="2149"/>
                  </a:lnTo>
                  <a:cubicBezTo>
                    <a:pt x="1" y="2445"/>
                    <a:pt x="102" y="2912"/>
                    <a:pt x="424" y="3098"/>
                  </a:cubicBezTo>
                  <a:cubicBezTo>
                    <a:pt x="455" y="3018"/>
                    <a:pt x="497" y="2941"/>
                    <a:pt x="565" y="2874"/>
                  </a:cubicBezTo>
                  <a:lnTo>
                    <a:pt x="2187" y="1296"/>
                  </a:lnTo>
                  <a:cubicBezTo>
                    <a:pt x="2564" y="931"/>
                    <a:pt x="3066" y="726"/>
                    <a:pt x="3589" y="726"/>
                  </a:cubicBezTo>
                  <a:cubicBezTo>
                    <a:pt x="3615" y="726"/>
                    <a:pt x="3642" y="726"/>
                    <a:pt x="3668" y="727"/>
                  </a:cubicBezTo>
                  <a:cubicBezTo>
                    <a:pt x="7341" y="868"/>
                    <a:pt x="21796" y="1636"/>
                    <a:pt x="29201" y="5187"/>
                  </a:cubicBezTo>
                  <a:cubicBezTo>
                    <a:pt x="29369" y="5267"/>
                    <a:pt x="29502" y="5383"/>
                    <a:pt x="29611" y="5516"/>
                  </a:cubicBezTo>
                  <a:cubicBezTo>
                    <a:pt x="29601" y="5088"/>
                    <a:pt x="29373" y="4669"/>
                    <a:pt x="28940" y="4461"/>
                  </a:cubicBezTo>
                  <a:cubicBezTo>
                    <a:pt x="21536" y="912"/>
                    <a:pt x="7082" y="144"/>
                    <a:pt x="3408" y="2"/>
                  </a:cubicBezTo>
                  <a:cubicBezTo>
                    <a:pt x="3382" y="1"/>
                    <a:pt x="3357" y="1"/>
                    <a:pt x="3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959;p73"/>
            <p:cNvSpPr/>
            <p:nvPr/>
          </p:nvSpPr>
          <p:spPr>
            <a:xfrm>
              <a:off x="3805295" y="3149995"/>
              <a:ext cx="547833" cy="322910"/>
            </a:xfrm>
            <a:custGeom>
              <a:avLst/>
              <a:gdLst/>
              <a:ahLst/>
              <a:cxnLst/>
              <a:rect l="l" t="t" r="r" b="b"/>
              <a:pathLst>
                <a:path w="8610" h="5075" extrusionOk="0">
                  <a:moveTo>
                    <a:pt x="7948" y="1"/>
                  </a:moveTo>
                  <a:lnTo>
                    <a:pt x="7948" y="1"/>
                  </a:lnTo>
                  <a:cubicBezTo>
                    <a:pt x="6704" y="406"/>
                    <a:pt x="6080" y="608"/>
                    <a:pt x="4830" y="1010"/>
                  </a:cubicBezTo>
                  <a:cubicBezTo>
                    <a:pt x="4788" y="1004"/>
                    <a:pt x="4746" y="1001"/>
                    <a:pt x="4703" y="1001"/>
                  </a:cubicBezTo>
                  <a:cubicBezTo>
                    <a:pt x="4471" y="1001"/>
                    <a:pt x="4228" y="1085"/>
                    <a:pt x="4031" y="1237"/>
                  </a:cubicBezTo>
                  <a:cubicBezTo>
                    <a:pt x="2918" y="1654"/>
                    <a:pt x="2360" y="1862"/>
                    <a:pt x="1242" y="2277"/>
                  </a:cubicBezTo>
                  <a:cubicBezTo>
                    <a:pt x="666" y="2717"/>
                    <a:pt x="1" y="4676"/>
                    <a:pt x="1389" y="4702"/>
                  </a:cubicBezTo>
                  <a:cubicBezTo>
                    <a:pt x="2355" y="4844"/>
                    <a:pt x="2836" y="4916"/>
                    <a:pt x="3804" y="5064"/>
                  </a:cubicBezTo>
                  <a:cubicBezTo>
                    <a:pt x="3850" y="5071"/>
                    <a:pt x="3896" y="5074"/>
                    <a:pt x="3942" y="5074"/>
                  </a:cubicBezTo>
                  <a:cubicBezTo>
                    <a:pt x="4174" y="5074"/>
                    <a:pt x="4415" y="4990"/>
                    <a:pt x="4610" y="4839"/>
                  </a:cubicBezTo>
                  <a:cubicBezTo>
                    <a:pt x="5749" y="3945"/>
                    <a:pt x="6317" y="3501"/>
                    <a:pt x="7448" y="2614"/>
                  </a:cubicBezTo>
                  <a:cubicBezTo>
                    <a:pt x="8019" y="2167"/>
                    <a:pt x="8610" y="90"/>
                    <a:pt x="7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960;p73"/>
            <p:cNvSpPr/>
            <p:nvPr/>
          </p:nvSpPr>
          <p:spPr>
            <a:xfrm>
              <a:off x="3866570" y="3118308"/>
              <a:ext cx="470207" cy="256928"/>
            </a:xfrm>
            <a:custGeom>
              <a:avLst/>
              <a:gdLst/>
              <a:ahLst/>
              <a:cxnLst/>
              <a:rect l="l" t="t" r="r" b="b"/>
              <a:pathLst>
                <a:path w="7390" h="4038" extrusionOk="0">
                  <a:moveTo>
                    <a:pt x="4092" y="1"/>
                  </a:moveTo>
                  <a:cubicBezTo>
                    <a:pt x="3860" y="1"/>
                    <a:pt x="3615" y="86"/>
                    <a:pt x="3420" y="237"/>
                  </a:cubicBezTo>
                  <a:cubicBezTo>
                    <a:pt x="2289" y="1112"/>
                    <a:pt x="1718" y="1549"/>
                    <a:pt x="576" y="2421"/>
                  </a:cubicBezTo>
                  <a:cubicBezTo>
                    <a:pt x="1" y="2860"/>
                    <a:pt x="117" y="3589"/>
                    <a:pt x="783" y="3683"/>
                  </a:cubicBezTo>
                  <a:cubicBezTo>
                    <a:pt x="1743" y="3820"/>
                    <a:pt x="2225" y="3889"/>
                    <a:pt x="3187" y="4028"/>
                  </a:cubicBezTo>
                  <a:cubicBezTo>
                    <a:pt x="3231" y="4035"/>
                    <a:pt x="3275" y="4038"/>
                    <a:pt x="3320" y="4038"/>
                  </a:cubicBezTo>
                  <a:cubicBezTo>
                    <a:pt x="3553" y="4038"/>
                    <a:pt x="3796" y="3954"/>
                    <a:pt x="3991" y="3802"/>
                  </a:cubicBezTo>
                  <a:cubicBezTo>
                    <a:pt x="5129" y="2918"/>
                    <a:pt x="5695" y="2477"/>
                    <a:pt x="6821" y="1596"/>
                  </a:cubicBezTo>
                  <a:cubicBezTo>
                    <a:pt x="7389" y="1151"/>
                    <a:pt x="7259" y="421"/>
                    <a:pt x="6598" y="331"/>
                  </a:cubicBezTo>
                  <a:cubicBezTo>
                    <a:pt x="5644" y="202"/>
                    <a:pt x="5167" y="137"/>
                    <a:pt x="4215" y="9"/>
                  </a:cubicBezTo>
                  <a:cubicBezTo>
                    <a:pt x="4175" y="4"/>
                    <a:pt x="4134" y="1"/>
                    <a:pt x="40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961;p73"/>
            <p:cNvSpPr/>
            <p:nvPr/>
          </p:nvSpPr>
          <p:spPr>
            <a:xfrm>
              <a:off x="3305938" y="3064733"/>
              <a:ext cx="550951" cy="316292"/>
            </a:xfrm>
            <a:custGeom>
              <a:avLst/>
              <a:gdLst/>
              <a:ahLst/>
              <a:cxnLst/>
              <a:rect l="l" t="t" r="r" b="b"/>
              <a:pathLst>
                <a:path w="8659" h="4971" extrusionOk="0">
                  <a:moveTo>
                    <a:pt x="8004" y="1"/>
                  </a:moveTo>
                  <a:lnTo>
                    <a:pt x="8004" y="1"/>
                  </a:lnTo>
                  <a:cubicBezTo>
                    <a:pt x="6758" y="406"/>
                    <a:pt x="6134" y="607"/>
                    <a:pt x="4881" y="1009"/>
                  </a:cubicBezTo>
                  <a:cubicBezTo>
                    <a:pt x="4842" y="1004"/>
                    <a:pt x="4802" y="1001"/>
                    <a:pt x="4762" y="1001"/>
                  </a:cubicBezTo>
                  <a:cubicBezTo>
                    <a:pt x="4529" y="1001"/>
                    <a:pt x="4283" y="1086"/>
                    <a:pt x="4083" y="1237"/>
                  </a:cubicBezTo>
                  <a:cubicBezTo>
                    <a:pt x="2967" y="1655"/>
                    <a:pt x="2407" y="1862"/>
                    <a:pt x="1289" y="2279"/>
                  </a:cubicBezTo>
                  <a:cubicBezTo>
                    <a:pt x="706" y="2714"/>
                    <a:pt x="0" y="4624"/>
                    <a:pt x="1374" y="4636"/>
                  </a:cubicBezTo>
                  <a:cubicBezTo>
                    <a:pt x="2328" y="4764"/>
                    <a:pt x="2805" y="4830"/>
                    <a:pt x="3762" y="4962"/>
                  </a:cubicBezTo>
                  <a:cubicBezTo>
                    <a:pt x="3805" y="4968"/>
                    <a:pt x="3848" y="4971"/>
                    <a:pt x="3892" y="4971"/>
                  </a:cubicBezTo>
                  <a:cubicBezTo>
                    <a:pt x="4124" y="4971"/>
                    <a:pt x="4369" y="4889"/>
                    <a:pt x="4568" y="4740"/>
                  </a:cubicBezTo>
                  <a:cubicBezTo>
                    <a:pt x="5720" y="3874"/>
                    <a:pt x="6296" y="3442"/>
                    <a:pt x="7441" y="2573"/>
                  </a:cubicBezTo>
                  <a:cubicBezTo>
                    <a:pt x="8019" y="2135"/>
                    <a:pt x="8659" y="89"/>
                    <a:pt x="80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962;p73"/>
            <p:cNvSpPr/>
            <p:nvPr/>
          </p:nvSpPr>
          <p:spPr>
            <a:xfrm>
              <a:off x="3370139" y="3033746"/>
              <a:ext cx="469698" cy="253047"/>
            </a:xfrm>
            <a:custGeom>
              <a:avLst/>
              <a:gdLst/>
              <a:ahLst/>
              <a:cxnLst/>
              <a:rect l="l" t="t" r="r" b="b"/>
              <a:pathLst>
                <a:path w="7382" h="3977" extrusionOk="0">
                  <a:moveTo>
                    <a:pt x="4140" y="1"/>
                  </a:moveTo>
                  <a:cubicBezTo>
                    <a:pt x="3908" y="1"/>
                    <a:pt x="3662" y="86"/>
                    <a:pt x="3462" y="239"/>
                  </a:cubicBezTo>
                  <a:cubicBezTo>
                    <a:pt x="2316" y="1114"/>
                    <a:pt x="1739" y="1548"/>
                    <a:pt x="584" y="2414"/>
                  </a:cubicBezTo>
                  <a:cubicBezTo>
                    <a:pt x="1" y="2850"/>
                    <a:pt x="99" y="3563"/>
                    <a:pt x="756" y="3650"/>
                  </a:cubicBezTo>
                  <a:cubicBezTo>
                    <a:pt x="1705" y="3776"/>
                    <a:pt x="2181" y="3839"/>
                    <a:pt x="3134" y="3968"/>
                  </a:cubicBezTo>
                  <a:cubicBezTo>
                    <a:pt x="3174" y="3973"/>
                    <a:pt x="3216" y="3976"/>
                    <a:pt x="3258" y="3976"/>
                  </a:cubicBezTo>
                  <a:cubicBezTo>
                    <a:pt x="3491" y="3976"/>
                    <a:pt x="3738" y="3893"/>
                    <a:pt x="3937" y="3743"/>
                  </a:cubicBezTo>
                  <a:cubicBezTo>
                    <a:pt x="5088" y="2877"/>
                    <a:pt x="5662" y="2444"/>
                    <a:pt x="6806" y="1572"/>
                  </a:cubicBezTo>
                  <a:cubicBezTo>
                    <a:pt x="7381" y="1133"/>
                    <a:pt x="7269" y="410"/>
                    <a:pt x="6617" y="323"/>
                  </a:cubicBezTo>
                  <a:cubicBezTo>
                    <a:pt x="5672" y="197"/>
                    <a:pt x="5202" y="134"/>
                    <a:pt x="4260" y="9"/>
                  </a:cubicBezTo>
                  <a:cubicBezTo>
                    <a:pt x="4220" y="3"/>
                    <a:pt x="4180" y="1"/>
                    <a:pt x="41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3963;p73"/>
            <p:cNvSpPr/>
            <p:nvPr/>
          </p:nvSpPr>
          <p:spPr>
            <a:xfrm>
              <a:off x="2814153" y="2981189"/>
              <a:ext cx="552159" cy="316165"/>
            </a:xfrm>
            <a:custGeom>
              <a:avLst/>
              <a:gdLst/>
              <a:ahLst/>
              <a:cxnLst/>
              <a:rect l="l" t="t" r="r" b="b"/>
              <a:pathLst>
                <a:path w="8678" h="4969" extrusionOk="0">
                  <a:moveTo>
                    <a:pt x="8031" y="1"/>
                  </a:moveTo>
                  <a:cubicBezTo>
                    <a:pt x="6781" y="411"/>
                    <a:pt x="6156" y="616"/>
                    <a:pt x="4904" y="1025"/>
                  </a:cubicBezTo>
                  <a:cubicBezTo>
                    <a:pt x="4867" y="1020"/>
                    <a:pt x="4829" y="1017"/>
                    <a:pt x="4790" y="1017"/>
                  </a:cubicBezTo>
                  <a:cubicBezTo>
                    <a:pt x="4557" y="1017"/>
                    <a:pt x="4310" y="1104"/>
                    <a:pt x="4106" y="1257"/>
                  </a:cubicBezTo>
                  <a:cubicBezTo>
                    <a:pt x="2988" y="1683"/>
                    <a:pt x="2430" y="1894"/>
                    <a:pt x="1313" y="2321"/>
                  </a:cubicBezTo>
                  <a:cubicBezTo>
                    <a:pt x="729" y="2762"/>
                    <a:pt x="0" y="4669"/>
                    <a:pt x="1350" y="4669"/>
                  </a:cubicBezTo>
                  <a:cubicBezTo>
                    <a:pt x="1352" y="4669"/>
                    <a:pt x="1354" y="4669"/>
                    <a:pt x="1356" y="4669"/>
                  </a:cubicBezTo>
                  <a:cubicBezTo>
                    <a:pt x="2296" y="4784"/>
                    <a:pt x="2766" y="4842"/>
                    <a:pt x="3709" y="4961"/>
                  </a:cubicBezTo>
                  <a:cubicBezTo>
                    <a:pt x="3747" y="4966"/>
                    <a:pt x="3786" y="4968"/>
                    <a:pt x="3825" y="4968"/>
                  </a:cubicBezTo>
                  <a:cubicBezTo>
                    <a:pt x="4059" y="4968"/>
                    <a:pt x="4308" y="4884"/>
                    <a:pt x="4510" y="4733"/>
                  </a:cubicBezTo>
                  <a:cubicBezTo>
                    <a:pt x="5671" y="3873"/>
                    <a:pt x="6250" y="3440"/>
                    <a:pt x="7409" y="2571"/>
                  </a:cubicBezTo>
                  <a:cubicBezTo>
                    <a:pt x="7993" y="2133"/>
                    <a:pt x="8678" y="87"/>
                    <a:pt x="8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964;p73"/>
            <p:cNvSpPr/>
            <p:nvPr/>
          </p:nvSpPr>
          <p:spPr>
            <a:xfrm>
              <a:off x="2879881" y="2950520"/>
              <a:ext cx="468617" cy="253619"/>
            </a:xfrm>
            <a:custGeom>
              <a:avLst/>
              <a:gdLst/>
              <a:ahLst/>
              <a:cxnLst/>
              <a:rect l="l" t="t" r="r" b="b"/>
              <a:pathLst>
                <a:path w="7365" h="3986" extrusionOk="0">
                  <a:moveTo>
                    <a:pt x="4169" y="0"/>
                  </a:moveTo>
                  <a:cubicBezTo>
                    <a:pt x="3938" y="0"/>
                    <a:pt x="3690" y="87"/>
                    <a:pt x="3487" y="242"/>
                  </a:cubicBezTo>
                  <a:cubicBezTo>
                    <a:pt x="2330" y="1129"/>
                    <a:pt x="1749" y="1569"/>
                    <a:pt x="587" y="2448"/>
                  </a:cubicBezTo>
                  <a:cubicBezTo>
                    <a:pt x="1" y="2891"/>
                    <a:pt x="88" y="3604"/>
                    <a:pt x="736" y="3684"/>
                  </a:cubicBezTo>
                  <a:cubicBezTo>
                    <a:pt x="1674" y="3801"/>
                    <a:pt x="2144" y="3860"/>
                    <a:pt x="3084" y="3979"/>
                  </a:cubicBezTo>
                  <a:cubicBezTo>
                    <a:pt x="3122" y="3983"/>
                    <a:pt x="3160" y="3985"/>
                    <a:pt x="3198" y="3985"/>
                  </a:cubicBezTo>
                  <a:cubicBezTo>
                    <a:pt x="3433" y="3985"/>
                    <a:pt x="3681" y="3901"/>
                    <a:pt x="3885" y="3748"/>
                  </a:cubicBezTo>
                  <a:cubicBezTo>
                    <a:pt x="5046" y="2882"/>
                    <a:pt x="5625" y="2446"/>
                    <a:pt x="6782" y="1570"/>
                  </a:cubicBezTo>
                  <a:cubicBezTo>
                    <a:pt x="7365" y="1129"/>
                    <a:pt x="7272" y="403"/>
                    <a:pt x="6624" y="318"/>
                  </a:cubicBezTo>
                  <a:cubicBezTo>
                    <a:pt x="5687" y="194"/>
                    <a:pt x="5219" y="132"/>
                    <a:pt x="4285" y="8"/>
                  </a:cubicBezTo>
                  <a:cubicBezTo>
                    <a:pt x="4247" y="3"/>
                    <a:pt x="4208" y="0"/>
                    <a:pt x="41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965;p73"/>
            <p:cNvSpPr/>
            <p:nvPr/>
          </p:nvSpPr>
          <p:spPr>
            <a:xfrm>
              <a:off x="4181277" y="2824408"/>
              <a:ext cx="537143" cy="323864"/>
            </a:xfrm>
            <a:custGeom>
              <a:avLst/>
              <a:gdLst/>
              <a:ahLst/>
              <a:cxnLst/>
              <a:rect l="l" t="t" r="r" b="b"/>
              <a:pathLst>
                <a:path w="8442" h="5090" extrusionOk="0">
                  <a:moveTo>
                    <a:pt x="7786" y="0"/>
                  </a:moveTo>
                  <a:lnTo>
                    <a:pt x="7786" y="0"/>
                  </a:lnTo>
                  <a:cubicBezTo>
                    <a:pt x="6564" y="421"/>
                    <a:pt x="5950" y="629"/>
                    <a:pt x="4723" y="1045"/>
                  </a:cubicBezTo>
                  <a:cubicBezTo>
                    <a:pt x="4684" y="1039"/>
                    <a:pt x="4643" y="1037"/>
                    <a:pt x="4603" y="1037"/>
                  </a:cubicBezTo>
                  <a:cubicBezTo>
                    <a:pt x="4371" y="1037"/>
                    <a:pt x="4130" y="1124"/>
                    <a:pt x="3938" y="1280"/>
                  </a:cubicBezTo>
                  <a:cubicBezTo>
                    <a:pt x="2846" y="1710"/>
                    <a:pt x="2299" y="1924"/>
                    <a:pt x="1203" y="2349"/>
                  </a:cubicBezTo>
                  <a:cubicBezTo>
                    <a:pt x="640" y="2796"/>
                    <a:pt x="0" y="4749"/>
                    <a:pt x="1371" y="4757"/>
                  </a:cubicBezTo>
                  <a:cubicBezTo>
                    <a:pt x="2325" y="4886"/>
                    <a:pt x="2802" y="4951"/>
                    <a:pt x="3759" y="5081"/>
                  </a:cubicBezTo>
                  <a:cubicBezTo>
                    <a:pt x="3799" y="5087"/>
                    <a:pt x="3840" y="5090"/>
                    <a:pt x="3882" y="5090"/>
                  </a:cubicBezTo>
                  <a:cubicBezTo>
                    <a:pt x="4114" y="5090"/>
                    <a:pt x="4358" y="5005"/>
                    <a:pt x="4551" y="4851"/>
                  </a:cubicBezTo>
                  <a:cubicBezTo>
                    <a:pt x="5668" y="3969"/>
                    <a:pt x="6224" y="3529"/>
                    <a:pt x="7329" y="2641"/>
                  </a:cubicBezTo>
                  <a:cubicBezTo>
                    <a:pt x="7887" y="2193"/>
                    <a:pt x="8442" y="90"/>
                    <a:pt x="77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966;p73"/>
            <p:cNvSpPr/>
            <p:nvPr/>
          </p:nvSpPr>
          <p:spPr>
            <a:xfrm>
              <a:off x="4240197" y="2792339"/>
              <a:ext cx="462636" cy="260046"/>
            </a:xfrm>
            <a:custGeom>
              <a:avLst/>
              <a:gdLst/>
              <a:ahLst/>
              <a:cxnLst/>
              <a:rect l="l" t="t" r="r" b="b"/>
              <a:pathLst>
                <a:path w="7271" h="4087" extrusionOk="0">
                  <a:moveTo>
                    <a:pt x="4000" y="1"/>
                  </a:moveTo>
                  <a:cubicBezTo>
                    <a:pt x="3768" y="1"/>
                    <a:pt x="3528" y="89"/>
                    <a:pt x="3335" y="248"/>
                  </a:cubicBezTo>
                  <a:cubicBezTo>
                    <a:pt x="2234" y="1157"/>
                    <a:pt x="1679" y="1604"/>
                    <a:pt x="564" y="2493"/>
                  </a:cubicBezTo>
                  <a:cubicBezTo>
                    <a:pt x="1" y="2940"/>
                    <a:pt x="125" y="3670"/>
                    <a:pt x="783" y="3758"/>
                  </a:cubicBezTo>
                  <a:cubicBezTo>
                    <a:pt x="1731" y="3886"/>
                    <a:pt x="2206" y="3950"/>
                    <a:pt x="3160" y="4078"/>
                  </a:cubicBezTo>
                  <a:cubicBezTo>
                    <a:pt x="3200" y="4084"/>
                    <a:pt x="3241" y="4087"/>
                    <a:pt x="3282" y="4087"/>
                  </a:cubicBezTo>
                  <a:cubicBezTo>
                    <a:pt x="3515" y="4087"/>
                    <a:pt x="3756" y="4002"/>
                    <a:pt x="3949" y="3848"/>
                  </a:cubicBezTo>
                  <a:cubicBezTo>
                    <a:pt x="5062" y="2964"/>
                    <a:pt x="5615" y="2521"/>
                    <a:pt x="6715" y="1623"/>
                  </a:cubicBezTo>
                  <a:cubicBezTo>
                    <a:pt x="7271" y="1172"/>
                    <a:pt x="7130" y="423"/>
                    <a:pt x="6475" y="333"/>
                  </a:cubicBezTo>
                  <a:cubicBezTo>
                    <a:pt x="5530" y="203"/>
                    <a:pt x="5059" y="138"/>
                    <a:pt x="4117" y="9"/>
                  </a:cubicBezTo>
                  <a:cubicBezTo>
                    <a:pt x="4078" y="3"/>
                    <a:pt x="4039" y="1"/>
                    <a:pt x="40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67;p73"/>
            <p:cNvSpPr/>
            <p:nvPr/>
          </p:nvSpPr>
          <p:spPr>
            <a:xfrm>
              <a:off x="4383298" y="3109146"/>
              <a:ext cx="626604" cy="460918"/>
            </a:xfrm>
            <a:custGeom>
              <a:avLst/>
              <a:gdLst/>
              <a:ahLst/>
              <a:cxnLst/>
              <a:rect l="l" t="t" r="r" b="b"/>
              <a:pathLst>
                <a:path w="9848" h="7244" extrusionOk="0">
                  <a:moveTo>
                    <a:pt x="9794" y="0"/>
                  </a:moveTo>
                  <a:cubicBezTo>
                    <a:pt x="6044" y="1816"/>
                    <a:pt x="4161" y="2731"/>
                    <a:pt x="348" y="4558"/>
                  </a:cubicBezTo>
                  <a:cubicBezTo>
                    <a:pt x="264" y="4925"/>
                    <a:pt x="221" y="5110"/>
                    <a:pt x="135" y="5481"/>
                  </a:cubicBezTo>
                  <a:cubicBezTo>
                    <a:pt x="1" y="6065"/>
                    <a:pt x="326" y="6597"/>
                    <a:pt x="916" y="6747"/>
                  </a:cubicBezTo>
                  <a:cubicBezTo>
                    <a:pt x="1572" y="6917"/>
                    <a:pt x="1901" y="7003"/>
                    <a:pt x="2555" y="7173"/>
                  </a:cubicBezTo>
                  <a:cubicBezTo>
                    <a:pt x="2735" y="7220"/>
                    <a:pt x="2921" y="7243"/>
                    <a:pt x="3110" y="7243"/>
                  </a:cubicBezTo>
                  <a:cubicBezTo>
                    <a:pt x="3806" y="7243"/>
                    <a:pt x="4530" y="6930"/>
                    <a:pt x="5053" y="6385"/>
                  </a:cubicBezTo>
                  <a:cubicBezTo>
                    <a:pt x="6726" y="4737"/>
                    <a:pt x="7558" y="3938"/>
                    <a:pt x="9209" y="2365"/>
                  </a:cubicBezTo>
                  <a:cubicBezTo>
                    <a:pt x="9621" y="1973"/>
                    <a:pt x="9848" y="1471"/>
                    <a:pt x="9830" y="992"/>
                  </a:cubicBezTo>
                  <a:cubicBezTo>
                    <a:pt x="9817" y="594"/>
                    <a:pt x="9809" y="396"/>
                    <a:pt x="97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68;p73"/>
            <p:cNvSpPr/>
            <p:nvPr/>
          </p:nvSpPr>
          <p:spPr>
            <a:xfrm>
              <a:off x="4961045" y="2537125"/>
              <a:ext cx="620241" cy="464799"/>
            </a:xfrm>
            <a:custGeom>
              <a:avLst/>
              <a:gdLst/>
              <a:ahLst/>
              <a:cxnLst/>
              <a:rect l="l" t="t" r="r" b="b"/>
              <a:pathLst>
                <a:path w="9748" h="7305" extrusionOk="0">
                  <a:moveTo>
                    <a:pt x="9685" y="0"/>
                  </a:moveTo>
                  <a:cubicBezTo>
                    <a:pt x="5883" y="2001"/>
                    <a:pt x="4040" y="2935"/>
                    <a:pt x="316" y="4784"/>
                  </a:cubicBezTo>
                  <a:cubicBezTo>
                    <a:pt x="239" y="5149"/>
                    <a:pt x="200" y="5329"/>
                    <a:pt x="122" y="5691"/>
                  </a:cubicBezTo>
                  <a:cubicBezTo>
                    <a:pt x="0" y="6258"/>
                    <a:pt x="329" y="6753"/>
                    <a:pt x="915" y="6885"/>
                  </a:cubicBezTo>
                  <a:cubicBezTo>
                    <a:pt x="1563" y="7031"/>
                    <a:pt x="1889" y="7104"/>
                    <a:pt x="2539" y="7250"/>
                  </a:cubicBezTo>
                  <a:cubicBezTo>
                    <a:pt x="2705" y="7287"/>
                    <a:pt x="2875" y="7305"/>
                    <a:pt x="3048" y="7305"/>
                  </a:cubicBezTo>
                  <a:cubicBezTo>
                    <a:pt x="3750" y="7305"/>
                    <a:pt x="4480" y="7006"/>
                    <a:pt x="5001" y="6483"/>
                  </a:cubicBezTo>
                  <a:cubicBezTo>
                    <a:pt x="6638" y="4935"/>
                    <a:pt x="7456" y="4163"/>
                    <a:pt x="9109" y="2544"/>
                  </a:cubicBezTo>
                  <a:cubicBezTo>
                    <a:pt x="9520" y="2141"/>
                    <a:pt x="9747" y="1614"/>
                    <a:pt x="9727" y="1094"/>
                  </a:cubicBezTo>
                  <a:cubicBezTo>
                    <a:pt x="9711" y="662"/>
                    <a:pt x="9703" y="444"/>
                    <a:pt x="9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69;p73"/>
            <p:cNvSpPr/>
            <p:nvPr/>
          </p:nvSpPr>
          <p:spPr>
            <a:xfrm>
              <a:off x="3687137" y="2737682"/>
              <a:ext cx="540134" cy="325073"/>
            </a:xfrm>
            <a:custGeom>
              <a:avLst/>
              <a:gdLst/>
              <a:ahLst/>
              <a:cxnLst/>
              <a:rect l="l" t="t" r="r" b="b"/>
              <a:pathLst>
                <a:path w="8489" h="5109" extrusionOk="0">
                  <a:moveTo>
                    <a:pt x="7843" y="1"/>
                  </a:moveTo>
                  <a:lnTo>
                    <a:pt x="7843" y="1"/>
                  </a:lnTo>
                  <a:cubicBezTo>
                    <a:pt x="6622" y="429"/>
                    <a:pt x="6010" y="640"/>
                    <a:pt x="4783" y="1061"/>
                  </a:cubicBezTo>
                  <a:cubicBezTo>
                    <a:pt x="4745" y="1056"/>
                    <a:pt x="4707" y="1053"/>
                    <a:pt x="4668" y="1053"/>
                  </a:cubicBezTo>
                  <a:cubicBezTo>
                    <a:pt x="4437" y="1053"/>
                    <a:pt x="4194" y="1141"/>
                    <a:pt x="3998" y="1299"/>
                  </a:cubicBezTo>
                  <a:cubicBezTo>
                    <a:pt x="2905" y="1733"/>
                    <a:pt x="2358" y="1949"/>
                    <a:pt x="1256" y="2378"/>
                  </a:cubicBezTo>
                  <a:cubicBezTo>
                    <a:pt x="685" y="2827"/>
                    <a:pt x="1" y="4779"/>
                    <a:pt x="1361" y="4784"/>
                  </a:cubicBezTo>
                  <a:cubicBezTo>
                    <a:pt x="2304" y="4911"/>
                    <a:pt x="2776" y="4974"/>
                    <a:pt x="3722" y="5101"/>
                  </a:cubicBezTo>
                  <a:cubicBezTo>
                    <a:pt x="3762" y="5106"/>
                    <a:pt x="3802" y="5108"/>
                    <a:pt x="3843" y="5108"/>
                  </a:cubicBezTo>
                  <a:cubicBezTo>
                    <a:pt x="4075" y="5108"/>
                    <a:pt x="4320" y="5024"/>
                    <a:pt x="4517" y="4871"/>
                  </a:cubicBezTo>
                  <a:cubicBezTo>
                    <a:pt x="5649" y="3994"/>
                    <a:pt x="6211" y="3553"/>
                    <a:pt x="7329" y="2661"/>
                  </a:cubicBezTo>
                  <a:cubicBezTo>
                    <a:pt x="7892" y="2211"/>
                    <a:pt x="8488" y="90"/>
                    <a:pt x="78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70;p73"/>
            <p:cNvSpPr/>
            <p:nvPr/>
          </p:nvSpPr>
          <p:spPr>
            <a:xfrm>
              <a:off x="3749557" y="2705804"/>
              <a:ext cx="461490" cy="261509"/>
            </a:xfrm>
            <a:custGeom>
              <a:avLst/>
              <a:gdLst/>
              <a:ahLst/>
              <a:cxnLst/>
              <a:rect l="l" t="t" r="r" b="b"/>
              <a:pathLst>
                <a:path w="7253" h="4110" extrusionOk="0">
                  <a:moveTo>
                    <a:pt x="4042" y="0"/>
                  </a:moveTo>
                  <a:cubicBezTo>
                    <a:pt x="3813" y="0"/>
                    <a:pt x="3571" y="91"/>
                    <a:pt x="3377" y="252"/>
                  </a:cubicBezTo>
                  <a:cubicBezTo>
                    <a:pt x="2263" y="1171"/>
                    <a:pt x="1702" y="1623"/>
                    <a:pt x="571" y="2517"/>
                  </a:cubicBezTo>
                  <a:cubicBezTo>
                    <a:pt x="1" y="2968"/>
                    <a:pt x="104" y="3699"/>
                    <a:pt x="755" y="3786"/>
                  </a:cubicBezTo>
                  <a:cubicBezTo>
                    <a:pt x="1693" y="3912"/>
                    <a:pt x="2163" y="3975"/>
                    <a:pt x="3105" y="4102"/>
                  </a:cubicBezTo>
                  <a:cubicBezTo>
                    <a:pt x="3144" y="4107"/>
                    <a:pt x="3184" y="4109"/>
                    <a:pt x="3224" y="4109"/>
                  </a:cubicBezTo>
                  <a:cubicBezTo>
                    <a:pt x="3456" y="4109"/>
                    <a:pt x="3699" y="4024"/>
                    <a:pt x="3895" y="3869"/>
                  </a:cubicBezTo>
                  <a:cubicBezTo>
                    <a:pt x="5021" y="2984"/>
                    <a:pt x="5581" y="2539"/>
                    <a:pt x="6692" y="1632"/>
                  </a:cubicBezTo>
                  <a:cubicBezTo>
                    <a:pt x="7252" y="1175"/>
                    <a:pt x="7130" y="419"/>
                    <a:pt x="6485" y="330"/>
                  </a:cubicBezTo>
                  <a:cubicBezTo>
                    <a:pt x="5551" y="201"/>
                    <a:pt x="5086" y="137"/>
                    <a:pt x="4155" y="8"/>
                  </a:cubicBezTo>
                  <a:cubicBezTo>
                    <a:pt x="4118" y="3"/>
                    <a:pt x="4080" y="0"/>
                    <a:pt x="40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71;p73"/>
            <p:cNvSpPr/>
            <p:nvPr/>
          </p:nvSpPr>
          <p:spPr>
            <a:xfrm>
              <a:off x="3233974" y="2651211"/>
              <a:ext cx="543697" cy="327745"/>
            </a:xfrm>
            <a:custGeom>
              <a:avLst/>
              <a:gdLst/>
              <a:ahLst/>
              <a:cxnLst/>
              <a:rect l="l" t="t" r="r" b="b"/>
              <a:pathLst>
                <a:path w="8545" h="5151" extrusionOk="0">
                  <a:moveTo>
                    <a:pt x="7902" y="0"/>
                  </a:moveTo>
                  <a:lnTo>
                    <a:pt x="7902" y="0"/>
                  </a:lnTo>
                  <a:cubicBezTo>
                    <a:pt x="6681" y="434"/>
                    <a:pt x="6067" y="648"/>
                    <a:pt x="4837" y="1073"/>
                  </a:cubicBezTo>
                  <a:cubicBezTo>
                    <a:pt x="4799" y="1067"/>
                    <a:pt x="4760" y="1065"/>
                    <a:pt x="4721" y="1065"/>
                  </a:cubicBezTo>
                  <a:cubicBezTo>
                    <a:pt x="4492" y="1065"/>
                    <a:pt x="4248" y="1154"/>
                    <a:pt x="4052" y="1312"/>
                  </a:cubicBezTo>
                  <a:cubicBezTo>
                    <a:pt x="2953" y="1751"/>
                    <a:pt x="2402" y="1969"/>
                    <a:pt x="1297" y="2403"/>
                  </a:cubicBezTo>
                  <a:cubicBezTo>
                    <a:pt x="718" y="2858"/>
                    <a:pt x="0" y="4830"/>
                    <a:pt x="1354" y="4832"/>
                  </a:cubicBezTo>
                  <a:cubicBezTo>
                    <a:pt x="2288" y="4956"/>
                    <a:pt x="2756" y="5018"/>
                    <a:pt x="3695" y="5143"/>
                  </a:cubicBezTo>
                  <a:cubicBezTo>
                    <a:pt x="3734" y="5148"/>
                    <a:pt x="3773" y="5150"/>
                    <a:pt x="3813" y="5150"/>
                  </a:cubicBezTo>
                  <a:cubicBezTo>
                    <a:pt x="4044" y="5150"/>
                    <a:pt x="4288" y="5064"/>
                    <a:pt x="4489" y="4910"/>
                  </a:cubicBezTo>
                  <a:cubicBezTo>
                    <a:pt x="5635" y="4028"/>
                    <a:pt x="6205" y="3584"/>
                    <a:pt x="7336" y="2684"/>
                  </a:cubicBezTo>
                  <a:cubicBezTo>
                    <a:pt x="7906" y="2231"/>
                    <a:pt x="8545" y="90"/>
                    <a:pt x="7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72;p73"/>
            <p:cNvSpPr/>
            <p:nvPr/>
          </p:nvSpPr>
          <p:spPr>
            <a:xfrm>
              <a:off x="3298875" y="2619078"/>
              <a:ext cx="461936" cy="263927"/>
            </a:xfrm>
            <a:custGeom>
              <a:avLst/>
              <a:gdLst/>
              <a:ahLst/>
              <a:cxnLst/>
              <a:rect l="l" t="t" r="r" b="b"/>
              <a:pathLst>
                <a:path w="7260" h="4148" extrusionOk="0">
                  <a:moveTo>
                    <a:pt x="4083" y="1"/>
                  </a:moveTo>
                  <a:cubicBezTo>
                    <a:pt x="3854" y="1"/>
                    <a:pt x="3611" y="92"/>
                    <a:pt x="3415" y="254"/>
                  </a:cubicBezTo>
                  <a:cubicBezTo>
                    <a:pt x="2288" y="1182"/>
                    <a:pt x="1720" y="1638"/>
                    <a:pt x="576" y="2542"/>
                  </a:cubicBezTo>
                  <a:cubicBezTo>
                    <a:pt x="1" y="2998"/>
                    <a:pt x="91" y="3737"/>
                    <a:pt x="736" y="3824"/>
                  </a:cubicBezTo>
                  <a:cubicBezTo>
                    <a:pt x="1669" y="3950"/>
                    <a:pt x="2136" y="4013"/>
                    <a:pt x="3071" y="4139"/>
                  </a:cubicBezTo>
                  <a:cubicBezTo>
                    <a:pt x="3110" y="4145"/>
                    <a:pt x="3149" y="4147"/>
                    <a:pt x="3189" y="4147"/>
                  </a:cubicBezTo>
                  <a:cubicBezTo>
                    <a:pt x="3419" y="4147"/>
                    <a:pt x="3663" y="4061"/>
                    <a:pt x="3861" y="3905"/>
                  </a:cubicBezTo>
                  <a:cubicBezTo>
                    <a:pt x="5003" y="3012"/>
                    <a:pt x="5569" y="2562"/>
                    <a:pt x="6693" y="1646"/>
                  </a:cubicBezTo>
                  <a:cubicBezTo>
                    <a:pt x="7260" y="1184"/>
                    <a:pt x="7153" y="422"/>
                    <a:pt x="6511" y="333"/>
                  </a:cubicBezTo>
                  <a:cubicBezTo>
                    <a:pt x="5586" y="204"/>
                    <a:pt x="5123" y="139"/>
                    <a:pt x="4197" y="9"/>
                  </a:cubicBezTo>
                  <a:cubicBezTo>
                    <a:pt x="4159" y="3"/>
                    <a:pt x="4121" y="1"/>
                    <a:pt x="40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73;p73"/>
            <p:cNvSpPr/>
            <p:nvPr/>
          </p:nvSpPr>
          <p:spPr>
            <a:xfrm>
              <a:off x="4565403" y="2435255"/>
              <a:ext cx="528808" cy="350842"/>
            </a:xfrm>
            <a:custGeom>
              <a:avLst/>
              <a:gdLst/>
              <a:ahLst/>
              <a:cxnLst/>
              <a:rect l="l" t="t" r="r" b="b"/>
              <a:pathLst>
                <a:path w="8311" h="5514" extrusionOk="0">
                  <a:moveTo>
                    <a:pt x="7652" y="0"/>
                  </a:moveTo>
                  <a:cubicBezTo>
                    <a:pt x="6433" y="481"/>
                    <a:pt x="5826" y="717"/>
                    <a:pt x="4612" y="1182"/>
                  </a:cubicBezTo>
                  <a:cubicBezTo>
                    <a:pt x="4574" y="1176"/>
                    <a:pt x="4536" y="1174"/>
                    <a:pt x="4497" y="1174"/>
                  </a:cubicBezTo>
                  <a:cubicBezTo>
                    <a:pt x="4266" y="1174"/>
                    <a:pt x="4026" y="1271"/>
                    <a:pt x="3835" y="1444"/>
                  </a:cubicBezTo>
                  <a:cubicBezTo>
                    <a:pt x="2759" y="1924"/>
                    <a:pt x="2221" y="2158"/>
                    <a:pt x="1144" y="2623"/>
                  </a:cubicBezTo>
                  <a:cubicBezTo>
                    <a:pt x="595" y="3108"/>
                    <a:pt x="1" y="5174"/>
                    <a:pt x="1354" y="5178"/>
                  </a:cubicBezTo>
                  <a:cubicBezTo>
                    <a:pt x="2298" y="5309"/>
                    <a:pt x="2771" y="5375"/>
                    <a:pt x="3719" y="5506"/>
                  </a:cubicBezTo>
                  <a:cubicBezTo>
                    <a:pt x="3758" y="5511"/>
                    <a:pt x="3797" y="5514"/>
                    <a:pt x="3837" y="5514"/>
                  </a:cubicBezTo>
                  <a:cubicBezTo>
                    <a:pt x="4069" y="5514"/>
                    <a:pt x="4310" y="5426"/>
                    <a:pt x="4502" y="5265"/>
                  </a:cubicBezTo>
                  <a:cubicBezTo>
                    <a:pt x="5594" y="4346"/>
                    <a:pt x="6139" y="3880"/>
                    <a:pt x="7231" y="2920"/>
                  </a:cubicBezTo>
                  <a:cubicBezTo>
                    <a:pt x="7779" y="2436"/>
                    <a:pt x="8310" y="99"/>
                    <a:pt x="7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74;p73"/>
            <p:cNvSpPr/>
            <p:nvPr/>
          </p:nvSpPr>
          <p:spPr>
            <a:xfrm>
              <a:off x="4620950" y="2400069"/>
              <a:ext cx="457991" cy="285497"/>
            </a:xfrm>
            <a:custGeom>
              <a:avLst/>
              <a:gdLst/>
              <a:ahLst/>
              <a:cxnLst/>
              <a:rect l="l" t="t" r="r" b="b"/>
              <a:pathLst>
                <a:path w="7198" h="4487" extrusionOk="0">
                  <a:moveTo>
                    <a:pt x="3922" y="1"/>
                  </a:moveTo>
                  <a:cubicBezTo>
                    <a:pt x="3689" y="1"/>
                    <a:pt x="3450" y="103"/>
                    <a:pt x="3259" y="286"/>
                  </a:cubicBezTo>
                  <a:cubicBezTo>
                    <a:pt x="2177" y="1319"/>
                    <a:pt x="1637" y="1814"/>
                    <a:pt x="550" y="2785"/>
                  </a:cubicBezTo>
                  <a:cubicBezTo>
                    <a:pt x="1" y="3274"/>
                    <a:pt x="137" y="4054"/>
                    <a:pt x="788" y="4146"/>
                  </a:cubicBezTo>
                  <a:cubicBezTo>
                    <a:pt x="1730" y="4278"/>
                    <a:pt x="2201" y="4345"/>
                    <a:pt x="3146" y="4478"/>
                  </a:cubicBezTo>
                  <a:cubicBezTo>
                    <a:pt x="3186" y="4484"/>
                    <a:pt x="3226" y="4487"/>
                    <a:pt x="3267" y="4487"/>
                  </a:cubicBezTo>
                  <a:cubicBezTo>
                    <a:pt x="3497" y="4487"/>
                    <a:pt x="3736" y="4396"/>
                    <a:pt x="3926" y="4232"/>
                  </a:cubicBezTo>
                  <a:cubicBezTo>
                    <a:pt x="5016" y="3286"/>
                    <a:pt x="5560" y="2805"/>
                    <a:pt x="6648" y="1807"/>
                  </a:cubicBezTo>
                  <a:cubicBezTo>
                    <a:pt x="7197" y="1304"/>
                    <a:pt x="7048" y="460"/>
                    <a:pt x="6394" y="362"/>
                  </a:cubicBezTo>
                  <a:cubicBezTo>
                    <a:pt x="5445" y="220"/>
                    <a:pt x="4973" y="148"/>
                    <a:pt x="4033" y="9"/>
                  </a:cubicBezTo>
                  <a:cubicBezTo>
                    <a:pt x="3997" y="3"/>
                    <a:pt x="3959" y="1"/>
                    <a:pt x="39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75;p73"/>
            <p:cNvSpPr/>
            <p:nvPr/>
          </p:nvSpPr>
          <p:spPr>
            <a:xfrm>
              <a:off x="4077435" y="2341530"/>
              <a:ext cx="525945" cy="357078"/>
            </a:xfrm>
            <a:custGeom>
              <a:avLst/>
              <a:gdLst/>
              <a:ahLst/>
              <a:cxnLst/>
              <a:rect l="l" t="t" r="r" b="b"/>
              <a:pathLst>
                <a:path w="8266" h="5612" extrusionOk="0">
                  <a:moveTo>
                    <a:pt x="7624" y="0"/>
                  </a:moveTo>
                  <a:lnTo>
                    <a:pt x="7624" y="0"/>
                  </a:lnTo>
                  <a:cubicBezTo>
                    <a:pt x="6424" y="500"/>
                    <a:pt x="5825" y="744"/>
                    <a:pt x="4623" y="1223"/>
                  </a:cubicBezTo>
                  <a:cubicBezTo>
                    <a:pt x="4588" y="1218"/>
                    <a:pt x="4553" y="1216"/>
                    <a:pt x="4518" y="1216"/>
                  </a:cubicBezTo>
                  <a:cubicBezTo>
                    <a:pt x="4289" y="1216"/>
                    <a:pt x="4048" y="1317"/>
                    <a:pt x="3855" y="1495"/>
                  </a:cubicBezTo>
                  <a:cubicBezTo>
                    <a:pt x="2788" y="1987"/>
                    <a:pt x="2254" y="2227"/>
                    <a:pt x="1182" y="2701"/>
                  </a:cubicBezTo>
                  <a:cubicBezTo>
                    <a:pt x="630" y="3193"/>
                    <a:pt x="0" y="5281"/>
                    <a:pt x="1338" y="5281"/>
                  </a:cubicBezTo>
                  <a:cubicBezTo>
                    <a:pt x="2268" y="5410"/>
                    <a:pt x="2735" y="5475"/>
                    <a:pt x="3667" y="5604"/>
                  </a:cubicBezTo>
                  <a:cubicBezTo>
                    <a:pt x="3705" y="5609"/>
                    <a:pt x="3744" y="5612"/>
                    <a:pt x="3783" y="5612"/>
                  </a:cubicBezTo>
                  <a:cubicBezTo>
                    <a:pt x="4013" y="5612"/>
                    <a:pt x="4253" y="5522"/>
                    <a:pt x="4446" y="5358"/>
                  </a:cubicBezTo>
                  <a:cubicBezTo>
                    <a:pt x="5542" y="4422"/>
                    <a:pt x="6089" y="3946"/>
                    <a:pt x="7173" y="2964"/>
                  </a:cubicBezTo>
                  <a:cubicBezTo>
                    <a:pt x="7721" y="2468"/>
                    <a:pt x="8266" y="92"/>
                    <a:pt x="76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76;p73"/>
            <p:cNvSpPr/>
            <p:nvPr/>
          </p:nvSpPr>
          <p:spPr>
            <a:xfrm>
              <a:off x="4135528" y="2308062"/>
              <a:ext cx="452582" cy="288678"/>
            </a:xfrm>
            <a:custGeom>
              <a:avLst/>
              <a:gdLst/>
              <a:ahLst/>
              <a:cxnLst/>
              <a:rect l="l" t="t" r="r" b="b"/>
              <a:pathLst>
                <a:path w="7113" h="4537" extrusionOk="0">
                  <a:moveTo>
                    <a:pt x="3919" y="0"/>
                  </a:moveTo>
                  <a:cubicBezTo>
                    <a:pt x="3689" y="0"/>
                    <a:pt x="3449" y="107"/>
                    <a:pt x="3257" y="294"/>
                  </a:cubicBezTo>
                  <a:cubicBezTo>
                    <a:pt x="2181" y="1342"/>
                    <a:pt x="1641" y="1846"/>
                    <a:pt x="549" y="2831"/>
                  </a:cubicBezTo>
                  <a:cubicBezTo>
                    <a:pt x="0" y="3327"/>
                    <a:pt x="120" y="4114"/>
                    <a:pt x="761" y="4204"/>
                  </a:cubicBezTo>
                  <a:cubicBezTo>
                    <a:pt x="1689" y="4334"/>
                    <a:pt x="2152" y="4399"/>
                    <a:pt x="3082" y="4529"/>
                  </a:cubicBezTo>
                  <a:cubicBezTo>
                    <a:pt x="3119" y="4534"/>
                    <a:pt x="3157" y="4537"/>
                    <a:pt x="3195" y="4537"/>
                  </a:cubicBezTo>
                  <a:cubicBezTo>
                    <a:pt x="3424" y="4537"/>
                    <a:pt x="3664" y="4443"/>
                    <a:pt x="3856" y="4275"/>
                  </a:cubicBezTo>
                  <a:cubicBezTo>
                    <a:pt x="4946" y="3311"/>
                    <a:pt x="5489" y="2819"/>
                    <a:pt x="6568" y="1797"/>
                  </a:cubicBezTo>
                  <a:cubicBezTo>
                    <a:pt x="7112" y="1281"/>
                    <a:pt x="6974" y="428"/>
                    <a:pt x="6333" y="336"/>
                  </a:cubicBezTo>
                  <a:cubicBezTo>
                    <a:pt x="5406" y="204"/>
                    <a:pt x="4944" y="138"/>
                    <a:pt x="4022" y="8"/>
                  </a:cubicBezTo>
                  <a:cubicBezTo>
                    <a:pt x="3988" y="3"/>
                    <a:pt x="3954" y="0"/>
                    <a:pt x="3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77;p73"/>
            <p:cNvSpPr/>
            <p:nvPr/>
          </p:nvSpPr>
          <p:spPr>
            <a:xfrm>
              <a:off x="3629681" y="2251560"/>
              <a:ext cx="526899" cy="360068"/>
            </a:xfrm>
            <a:custGeom>
              <a:avLst/>
              <a:gdLst/>
              <a:ahLst/>
              <a:cxnLst/>
              <a:rect l="l" t="t" r="r" b="b"/>
              <a:pathLst>
                <a:path w="8281" h="5659" extrusionOk="0">
                  <a:moveTo>
                    <a:pt x="7647" y="0"/>
                  </a:moveTo>
                  <a:lnTo>
                    <a:pt x="7647" y="0"/>
                  </a:lnTo>
                  <a:cubicBezTo>
                    <a:pt x="6454" y="509"/>
                    <a:pt x="5857" y="757"/>
                    <a:pt x="4658" y="1243"/>
                  </a:cubicBezTo>
                  <a:cubicBezTo>
                    <a:pt x="4625" y="1238"/>
                    <a:pt x="4590" y="1236"/>
                    <a:pt x="4556" y="1236"/>
                  </a:cubicBezTo>
                  <a:cubicBezTo>
                    <a:pt x="4326" y="1236"/>
                    <a:pt x="4085" y="1338"/>
                    <a:pt x="3892" y="1517"/>
                  </a:cubicBezTo>
                  <a:cubicBezTo>
                    <a:pt x="2823" y="2013"/>
                    <a:pt x="2288" y="2255"/>
                    <a:pt x="1213" y="2732"/>
                  </a:cubicBezTo>
                  <a:cubicBezTo>
                    <a:pt x="658" y="3226"/>
                    <a:pt x="0" y="5328"/>
                    <a:pt x="1331" y="5328"/>
                  </a:cubicBezTo>
                  <a:cubicBezTo>
                    <a:pt x="1332" y="5328"/>
                    <a:pt x="1332" y="5328"/>
                    <a:pt x="1332" y="5328"/>
                  </a:cubicBezTo>
                  <a:cubicBezTo>
                    <a:pt x="2257" y="5457"/>
                    <a:pt x="2719" y="5521"/>
                    <a:pt x="3644" y="5650"/>
                  </a:cubicBezTo>
                  <a:cubicBezTo>
                    <a:pt x="3682" y="5656"/>
                    <a:pt x="3720" y="5658"/>
                    <a:pt x="3759" y="5658"/>
                  </a:cubicBezTo>
                  <a:cubicBezTo>
                    <a:pt x="3987" y="5658"/>
                    <a:pt x="4227" y="5566"/>
                    <a:pt x="4421" y="5400"/>
                  </a:cubicBezTo>
                  <a:cubicBezTo>
                    <a:pt x="5528" y="4454"/>
                    <a:pt x="6077" y="3973"/>
                    <a:pt x="7165" y="2978"/>
                  </a:cubicBezTo>
                  <a:cubicBezTo>
                    <a:pt x="7714" y="2476"/>
                    <a:pt x="8281" y="88"/>
                    <a:pt x="7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78;p73"/>
            <p:cNvSpPr/>
            <p:nvPr/>
          </p:nvSpPr>
          <p:spPr>
            <a:xfrm>
              <a:off x="3689746" y="2219491"/>
              <a:ext cx="451437" cy="289378"/>
            </a:xfrm>
            <a:custGeom>
              <a:avLst/>
              <a:gdLst/>
              <a:ahLst/>
              <a:cxnLst/>
              <a:rect l="l" t="t" r="r" b="b"/>
              <a:pathLst>
                <a:path w="7095" h="4548" extrusionOk="0">
                  <a:moveTo>
                    <a:pt x="3943" y="0"/>
                  </a:moveTo>
                  <a:cubicBezTo>
                    <a:pt x="3711" y="0"/>
                    <a:pt x="3469" y="107"/>
                    <a:pt x="3275" y="295"/>
                  </a:cubicBezTo>
                  <a:cubicBezTo>
                    <a:pt x="2196" y="1345"/>
                    <a:pt x="1652" y="1850"/>
                    <a:pt x="554" y="2839"/>
                  </a:cubicBezTo>
                  <a:cubicBezTo>
                    <a:pt x="1" y="3336"/>
                    <a:pt x="111" y="4127"/>
                    <a:pt x="748" y="4217"/>
                  </a:cubicBezTo>
                  <a:cubicBezTo>
                    <a:pt x="1671" y="4347"/>
                    <a:pt x="2131" y="4411"/>
                    <a:pt x="3053" y="4540"/>
                  </a:cubicBezTo>
                  <a:cubicBezTo>
                    <a:pt x="3089" y="4545"/>
                    <a:pt x="3126" y="4547"/>
                    <a:pt x="3163" y="4547"/>
                  </a:cubicBezTo>
                  <a:cubicBezTo>
                    <a:pt x="3391" y="4547"/>
                    <a:pt x="3632" y="4453"/>
                    <a:pt x="3825" y="4282"/>
                  </a:cubicBezTo>
                  <a:cubicBezTo>
                    <a:pt x="4923" y="3309"/>
                    <a:pt x="5468" y="2811"/>
                    <a:pt x="6548" y="1779"/>
                  </a:cubicBezTo>
                  <a:cubicBezTo>
                    <a:pt x="7094" y="1258"/>
                    <a:pt x="6965" y="405"/>
                    <a:pt x="6331" y="318"/>
                  </a:cubicBezTo>
                  <a:cubicBezTo>
                    <a:pt x="5414" y="193"/>
                    <a:pt x="4956" y="130"/>
                    <a:pt x="4038" y="6"/>
                  </a:cubicBezTo>
                  <a:cubicBezTo>
                    <a:pt x="4006" y="2"/>
                    <a:pt x="3975" y="0"/>
                    <a:pt x="3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79;p73"/>
            <p:cNvSpPr/>
            <p:nvPr/>
          </p:nvSpPr>
          <p:spPr>
            <a:xfrm>
              <a:off x="4389597" y="3047172"/>
              <a:ext cx="632585" cy="445838"/>
            </a:xfrm>
            <a:custGeom>
              <a:avLst/>
              <a:gdLst/>
              <a:ahLst/>
              <a:cxnLst/>
              <a:rect l="l" t="t" r="r" b="b"/>
              <a:pathLst>
                <a:path w="9942" h="7007" extrusionOk="0">
                  <a:moveTo>
                    <a:pt x="6920" y="1"/>
                  </a:moveTo>
                  <a:cubicBezTo>
                    <a:pt x="6628" y="1"/>
                    <a:pt x="6325" y="113"/>
                    <a:pt x="6090" y="314"/>
                  </a:cubicBezTo>
                  <a:cubicBezTo>
                    <a:pt x="3920" y="2178"/>
                    <a:pt x="2823" y="3102"/>
                    <a:pt x="609" y="4992"/>
                  </a:cubicBezTo>
                  <a:cubicBezTo>
                    <a:pt x="1" y="5511"/>
                    <a:pt x="122" y="6338"/>
                    <a:pt x="834" y="6513"/>
                  </a:cubicBezTo>
                  <a:cubicBezTo>
                    <a:pt x="1578" y="6698"/>
                    <a:pt x="1950" y="6791"/>
                    <a:pt x="2694" y="6977"/>
                  </a:cubicBezTo>
                  <a:cubicBezTo>
                    <a:pt x="2774" y="6997"/>
                    <a:pt x="2858" y="7007"/>
                    <a:pt x="2943" y="7007"/>
                  </a:cubicBezTo>
                  <a:cubicBezTo>
                    <a:pt x="3231" y="7007"/>
                    <a:pt x="3532" y="6893"/>
                    <a:pt x="3766" y="6685"/>
                  </a:cubicBezTo>
                  <a:cubicBezTo>
                    <a:pt x="6012" y="4704"/>
                    <a:pt x="7122" y="3746"/>
                    <a:pt x="9328" y="1844"/>
                  </a:cubicBezTo>
                  <a:cubicBezTo>
                    <a:pt x="9942" y="1316"/>
                    <a:pt x="9782" y="498"/>
                    <a:pt x="9043" y="365"/>
                  </a:cubicBezTo>
                  <a:cubicBezTo>
                    <a:pt x="8269" y="226"/>
                    <a:pt x="7882" y="157"/>
                    <a:pt x="7110" y="18"/>
                  </a:cubicBezTo>
                  <a:cubicBezTo>
                    <a:pt x="7048" y="6"/>
                    <a:pt x="6984" y="1"/>
                    <a:pt x="69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80;p73"/>
            <p:cNvSpPr/>
            <p:nvPr/>
          </p:nvSpPr>
          <p:spPr>
            <a:xfrm>
              <a:off x="4965627" y="2465543"/>
              <a:ext cx="627622" cy="464863"/>
            </a:xfrm>
            <a:custGeom>
              <a:avLst/>
              <a:gdLst/>
              <a:ahLst/>
              <a:cxnLst/>
              <a:rect l="l" t="t" r="r" b="b"/>
              <a:pathLst>
                <a:path w="9864" h="7306" extrusionOk="0">
                  <a:moveTo>
                    <a:pt x="6794" y="1"/>
                  </a:moveTo>
                  <a:cubicBezTo>
                    <a:pt x="6500" y="1"/>
                    <a:pt x="6198" y="130"/>
                    <a:pt x="5966" y="358"/>
                  </a:cubicBezTo>
                  <a:cubicBezTo>
                    <a:pt x="3803" y="2481"/>
                    <a:pt x="2738" y="3452"/>
                    <a:pt x="589" y="5368"/>
                  </a:cubicBezTo>
                  <a:cubicBezTo>
                    <a:pt x="1" y="5893"/>
                    <a:pt x="133" y="6702"/>
                    <a:pt x="838" y="6862"/>
                  </a:cubicBezTo>
                  <a:cubicBezTo>
                    <a:pt x="1576" y="7030"/>
                    <a:pt x="1944" y="7113"/>
                    <a:pt x="2682" y="7280"/>
                  </a:cubicBezTo>
                  <a:cubicBezTo>
                    <a:pt x="2758" y="7297"/>
                    <a:pt x="2837" y="7305"/>
                    <a:pt x="2917" y="7305"/>
                  </a:cubicBezTo>
                  <a:cubicBezTo>
                    <a:pt x="3207" y="7305"/>
                    <a:pt x="3509" y="7193"/>
                    <a:pt x="3741" y="6991"/>
                  </a:cubicBezTo>
                  <a:cubicBezTo>
                    <a:pt x="5935" y="5086"/>
                    <a:pt x="7023" y="4135"/>
                    <a:pt x="9247" y="2083"/>
                  </a:cubicBezTo>
                  <a:cubicBezTo>
                    <a:pt x="9863" y="1514"/>
                    <a:pt x="9698" y="587"/>
                    <a:pt x="8947" y="430"/>
                  </a:cubicBezTo>
                  <a:cubicBezTo>
                    <a:pt x="8162" y="266"/>
                    <a:pt x="7770" y="184"/>
                    <a:pt x="6990" y="21"/>
                  </a:cubicBezTo>
                  <a:cubicBezTo>
                    <a:pt x="6925" y="8"/>
                    <a:pt x="6860" y="1"/>
                    <a:pt x="67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Google Shape;2129;p41">
            <a:extLst>
              <a:ext uri="{FF2B5EF4-FFF2-40B4-BE49-F238E27FC236}">
                <a16:creationId xmlns:a16="http://schemas.microsoft.com/office/drawing/2014/main" id="{572D2243-54DA-CA6E-B885-279EBD1C7B81}"/>
              </a:ext>
            </a:extLst>
          </p:cNvPr>
          <p:cNvSpPr txBox="1">
            <a:spLocks/>
          </p:cNvSpPr>
          <p:nvPr/>
        </p:nvSpPr>
        <p:spPr>
          <a:xfrm>
            <a:off x="379364" y="1107680"/>
            <a:ext cx="5830106" cy="170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Maven Pro ExtraBold"/>
              <a:buNone/>
              <a:defRPr sz="4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pPr>
              <a:lnSpc>
                <a:spcPct val="150000"/>
              </a:lnSpc>
            </a:pPr>
            <a:r>
              <a:rPr lang="en-US" sz="3600" b="1" dirty="0" err="1">
                <a:solidFill>
                  <a:srgbClr val="FF0000"/>
                </a:solidFill>
                <a:latin typeface="+mn-lt"/>
              </a:rPr>
              <a:t>Làm</a:t>
            </a:r>
            <a:r>
              <a:rPr lang="en-US" sz="3600" b="1" dirty="0">
                <a:solidFill>
                  <a:srgbClr val="FF0000"/>
                </a:solidFill>
                <a:latin typeface="+mn-lt"/>
              </a:rPr>
              <a:t> BT 1,4,5 (SGK/8)</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algn="ctr" defTabSz="304815">
              <a:lnSpc>
                <a:spcPts val="2667"/>
              </a:lnSpc>
              <a:spcBef>
                <a:spcPct val="0"/>
              </a:spcBef>
              <a:buClrTx/>
            </a:pPr>
            <a:r>
              <a:rPr lang="en-US" sz="2700" b="1" kern="1200" spc="-27">
                <a:latin typeface="Arial" panose="020B0604020202020204" pitchFamily="34" charset="0"/>
                <a:ea typeface="+mn-ea"/>
                <a:cs typeface="Arial" panose="020B0604020202020204" pitchFamily="34" charset="0"/>
              </a:rPr>
              <a:t>CÂU HỎI TRẮC NGHIỆM</a:t>
            </a:r>
            <a:endParaRPr lang="en-US" sz="2700" b="1" kern="1200" spc="-27" dirty="0">
              <a:latin typeface="Arial" panose="020B0604020202020204" pitchFamily="34" charset="0"/>
              <a:ea typeface="+mn-ea"/>
              <a:cs typeface="Arial" panose="020B0604020202020204" pitchFamily="34" charset="0"/>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1245079" y="3483677"/>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A. Giới tính, Sở thích. </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251282"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B. Tuổi, Giới tính.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5011664" y="3482950"/>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C. Tuổi, Sở thích.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5011664"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D. Tuổi, Giới tính, Sở thích.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739480" y="3530664"/>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521828" y="3578548"/>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526258" y="430641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727202" y="4306413"/>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447268" y="945016"/>
            <a:ext cx="4108548" cy="1938992"/>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a:t>
            </a:r>
            <a:r>
              <a:rPr lang="fr-FR" sz="2000">
                <a:latin typeface="+mn-lt"/>
                <a:ea typeface="Times New Roman" panose="02020603050405020304" pitchFamily="18" charset="0"/>
                <a:cs typeface="Times New Roman" panose="02020603050405020304" pitchFamily="18" charset="0"/>
              </a:rPr>
              <a:t> </a:t>
            </a:r>
            <a:r>
              <a:rPr lang="vi-VN" sz="2000">
                <a:latin typeface="+mn-lt"/>
                <a:ea typeface="Times New Roman" panose="02020603050405020304" pitchFamily="18" charset="0"/>
                <a:cs typeface="Times New Roman" panose="02020603050405020304" pitchFamily="18" charset="0"/>
              </a:rPr>
              <a:t>Tìm hiểu về sở thích đối với môn </a:t>
            </a:r>
            <a:r>
              <a:rPr lang="fr-FR" sz="2000">
                <a:latin typeface="+mn-lt"/>
                <a:ea typeface="Times New Roman" panose="02020603050405020304" pitchFamily="18" charset="0"/>
                <a:cs typeface="Times New Roman" panose="02020603050405020304" pitchFamily="18" charset="0"/>
              </a:rPr>
              <a:t>Âm Nhạc</a:t>
            </a:r>
            <a:r>
              <a:rPr lang="vi-VN" sz="2000">
                <a:latin typeface="+mn-lt"/>
                <a:ea typeface="Times New Roman" panose="02020603050405020304" pitchFamily="18" charset="0"/>
                <a:cs typeface="Times New Roman" panose="02020603050405020304" pitchFamily="18" charset="0"/>
              </a:rPr>
              <a:t> của </a:t>
            </a:r>
            <a:r>
              <a:rPr lang="fr-FR" sz="2000">
                <a:latin typeface="+mn-lt"/>
                <a:ea typeface="Times New Roman" panose="02020603050405020304" pitchFamily="18" charset="0"/>
                <a:cs typeface="Times New Roman" panose="02020603050405020304" pitchFamily="18" charset="0"/>
              </a:rPr>
              <a:t>3</a:t>
            </a:r>
            <a:r>
              <a:rPr lang="vi-VN" sz="2000">
                <a:latin typeface="+mn-lt"/>
                <a:ea typeface="Times New Roman" panose="02020603050405020304" pitchFamily="18" charset="0"/>
                <a:cs typeface="Times New Roman" panose="02020603050405020304" pitchFamily="18" charset="0"/>
              </a:rPr>
              <a:t> bạn học sinh một trường THCS được cho bởi bảng thống kê:</a:t>
            </a:r>
            <a:endParaRPr lang="en-US" sz="2000">
              <a:effectLst/>
              <a:latin typeface="+mn-lt"/>
              <a:ea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893254423"/>
              </p:ext>
            </p:extLst>
          </p:nvPr>
        </p:nvGraphicFramePr>
        <p:xfrm>
          <a:off x="4676392" y="1121457"/>
          <a:ext cx="3746611" cy="1523908"/>
        </p:xfrm>
        <a:graphic>
          <a:graphicData uri="http://schemas.openxmlformats.org/drawingml/2006/table">
            <a:tbl>
              <a:tblPr firstRow="1" firstCol="1" bandRow="1"/>
              <a:tblGrid>
                <a:gridCol w="593309">
                  <a:extLst>
                    <a:ext uri="{9D8B030D-6E8A-4147-A177-3AD203B41FA5}">
                      <a16:colId xmlns:a16="http://schemas.microsoft.com/office/drawing/2014/main" val="1521526924"/>
                    </a:ext>
                  </a:extLst>
                </a:gridCol>
                <a:gridCol w="668821">
                  <a:extLst>
                    <a:ext uri="{9D8B030D-6E8A-4147-A177-3AD203B41FA5}">
                      <a16:colId xmlns:a16="http://schemas.microsoft.com/office/drawing/2014/main" val="1587283700"/>
                    </a:ext>
                  </a:extLst>
                </a:gridCol>
                <a:gridCol w="988399">
                  <a:extLst>
                    <a:ext uri="{9D8B030D-6E8A-4147-A177-3AD203B41FA5}">
                      <a16:colId xmlns:a16="http://schemas.microsoft.com/office/drawing/2014/main" val="843811204"/>
                    </a:ext>
                  </a:extLst>
                </a:gridCol>
                <a:gridCol w="1496082">
                  <a:extLst>
                    <a:ext uri="{9D8B030D-6E8A-4147-A177-3AD203B41FA5}">
                      <a16:colId xmlns:a16="http://schemas.microsoft.com/office/drawing/2014/main" val="907129967"/>
                    </a:ext>
                  </a:extLst>
                </a:gridCol>
              </a:tblGrid>
              <a:tr h="380977">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STT</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Tuổi</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Giới tính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Sở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92322"/>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12</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t>
                      </a:r>
                      <a:r>
                        <a:rPr lang="en-US" sz="1600">
                          <a:solidFill>
                            <a:srgbClr val="000000"/>
                          </a:solidFill>
                          <a:effectLst/>
                          <a:latin typeface="+mn-lt"/>
                          <a:ea typeface="Times New Roman" panose="02020603050405020304" pitchFamily="18" charset="0"/>
                          <a:cs typeface="Times New Roman" panose="02020603050405020304" pitchFamily="18" charset="0"/>
                        </a:rPr>
                        <a:t>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805629"/>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13</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Nam</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Rất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413497"/>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14</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082044"/>
                  </a:ext>
                </a:extLst>
              </a:tr>
            </a:tbl>
          </a:graphicData>
        </a:graphic>
      </p:graphicFrame>
      <p:sp>
        <p:nvSpPr>
          <p:cNvPr id="23" name="Rectangle 22"/>
          <p:cNvSpPr/>
          <p:nvPr/>
        </p:nvSpPr>
        <p:spPr>
          <a:xfrm>
            <a:off x="447268" y="2773604"/>
            <a:ext cx="6252353" cy="496996"/>
          </a:xfrm>
          <a:prstGeom prst="rect">
            <a:avLst/>
          </a:prstGeom>
        </p:spPr>
        <p:txBody>
          <a:bodyPr wrap="none">
            <a:spAutoFit/>
          </a:bodyPr>
          <a:lstStyle/>
          <a:p>
            <a:pPr marR="30480" algn="just">
              <a:lnSpc>
                <a:spcPct val="150000"/>
              </a:lnSpc>
              <a:spcBef>
                <a:spcPts val="600"/>
              </a:spcBef>
              <a:spcAft>
                <a:spcPts val="600"/>
              </a:spcAft>
            </a:pPr>
            <a:r>
              <a:rPr lang="vi-VN" sz="2000">
                <a:latin typeface="+mn-lt"/>
                <a:ea typeface="Times New Roman" panose="02020603050405020304" pitchFamily="18" charset="0"/>
                <a:cs typeface="Times New Roman" panose="02020603050405020304" pitchFamily="18" charset="0"/>
              </a:rPr>
              <a:t>Dữ liệu trong bảng thống kê theo tiêu chí định tính là:</a:t>
            </a:r>
            <a:endParaRPr lang="en-US" sz="2000">
              <a:effectLst/>
              <a:latin typeface="+mn-lt"/>
              <a:ea typeface="Times New Roman" panose="02020603050405020304" pitchFamily="18" charset="0"/>
            </a:endParaRPr>
          </a:p>
        </p:txBody>
      </p:sp>
    </p:spTree>
    <p:extLst>
      <p:ext uri="{BB962C8B-B14F-4D97-AF65-F5344CB8AC3E}">
        <p14:creationId xmlns:p14="http://schemas.microsoft.com/office/powerpoint/2010/main" val="3828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6"/>
                                        </p:tgtEl>
                                        <p:attrNameLst>
                                          <p:attrName>fillcolor</p:attrName>
                                        </p:attrNameLst>
                                      </p:cBhvr>
                                      <p:to>
                                        <a:srgbClr val="92D050"/>
                                      </p:to>
                                    </p:animClr>
                                    <p:set>
                                      <p:cBhvr>
                                        <p:cTn id="25" dur="500" fill="hold"/>
                                        <p:tgtEl>
                                          <p:spTgt spid="6"/>
                                        </p:tgtEl>
                                        <p:attrNameLst>
                                          <p:attrName>fill.type</p:attrName>
                                        </p:attrNameLst>
                                      </p:cBhvr>
                                      <p:to>
                                        <p:strVal val="solid"/>
                                      </p:to>
                                    </p:set>
                                    <p:set>
                                      <p:cBhvr>
                                        <p:cTn id="26" dur="5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0"/>
                                        </p:tgtEl>
                                      </p:cBhvr>
                                    </p:cmd>
                                  </p:childTnLst>
                                </p:cTn>
                              </p:par>
                              <p:par>
                                <p:cTn id="29" presetID="1" presetClass="entr" presetSubtype="0" fill="hold" nodeType="withEffect">
                                  <p:stCondLst>
                                    <p:cond delay="0"/>
                                  </p:stCondLst>
                                  <p:childTnLst>
                                    <p:set>
                                      <p:cBhvr>
                                        <p:cTn id="30" dur="1" fill="hold">
                                          <p:stCondLst>
                                            <p:cond delay="9"/>
                                          </p:stCondLst>
                                        </p:cTn>
                                        <p:tgtEl>
                                          <p:spTgt spid="11"/>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7"/>
                                        </p:tgtEl>
                                        <p:attrNameLst>
                                          <p:attrName>fillcolor</p:attrName>
                                        </p:attrNameLst>
                                      </p:cBhvr>
                                      <p:to>
                                        <a:srgbClr val="D99694"/>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5"/>
                                        </p:tgtEl>
                                      </p:cBhvr>
                                    </p:cmd>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8"/>
                                        </p:tgtEl>
                                        <p:attrNameLst>
                                          <p:attrName>fillcolor</p:attrName>
                                        </p:attrNameLst>
                                      </p:cBhvr>
                                      <p:to>
                                        <a:srgbClr val="D99694"/>
                                      </p:to>
                                    </p:animClr>
                                    <p:set>
                                      <p:cBhvr>
                                        <p:cTn id="53" dur="500" fill="hold"/>
                                        <p:tgtEl>
                                          <p:spTgt spid="8"/>
                                        </p:tgtEl>
                                        <p:attrNameLst>
                                          <p:attrName>fill.type</p:attrName>
                                        </p:attrNameLst>
                                      </p:cBhvr>
                                      <p:to>
                                        <p:strVal val="solid"/>
                                      </p:to>
                                    </p:set>
                                    <p:set>
                                      <p:cBhvr>
                                        <p:cTn id="54" dur="500" fill="hold"/>
                                        <p:tgtEl>
                                          <p:spTgt spid="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5"/>
                                        </p:tgtEl>
                                      </p:cBhvr>
                                    </p:cmd>
                                  </p:childTnLst>
                                </p:cTn>
                              </p:par>
                              <p:par>
                                <p:cTn id="57" presetID="1" presetClass="entr" presetSubtype="0" fill="hold" nodeType="withEffect">
                                  <p:stCondLst>
                                    <p:cond delay="0"/>
                                  </p:stCondLst>
                                  <p:childTnLst>
                                    <p:set>
                                      <p:cBhvr>
                                        <p:cTn id="58" dur="1" fill="hold">
                                          <p:stCondLst>
                                            <p:cond delay="9"/>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9"/>
                                        </p:tgtEl>
                                        <p:attrNameLst>
                                          <p:attrName>fillcolor</p:attrName>
                                        </p:attrNameLst>
                                      </p:cBhvr>
                                      <p:to>
                                        <a:srgbClr val="D99694"/>
                                      </p:to>
                                    </p:animClr>
                                    <p:set>
                                      <p:cBhvr>
                                        <p:cTn id="67" dur="500" fill="hold"/>
                                        <p:tgtEl>
                                          <p:spTgt spid="9"/>
                                        </p:tgtEl>
                                        <p:attrNameLst>
                                          <p:attrName>fill.type</p:attrName>
                                        </p:attrNameLst>
                                      </p:cBhvr>
                                      <p:to>
                                        <p:strVal val="solid"/>
                                      </p:to>
                                    </p:set>
                                    <p:set>
                                      <p:cBhvr>
                                        <p:cTn id="68" dur="500" fill="hold"/>
                                        <p:tgtEl>
                                          <p:spTgt spid="9"/>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5"/>
                                        </p:tgtEl>
                                      </p:cBhvr>
                                    </p:cmd>
                                  </p:childTnLst>
                                </p:cTn>
                              </p:par>
                              <p:par>
                                <p:cTn id="71" presetID="1" presetClass="entr" presetSubtype="0" fill="hold" nodeType="withEffect">
                                  <p:stCondLst>
                                    <p:cond delay="0"/>
                                  </p:stCondLst>
                                  <p:childTnLst>
                                    <p:set>
                                      <p:cBhvr>
                                        <p:cTn id="72" dur="1" fill="hold">
                                          <p:stCondLst>
                                            <p:cond delay="9"/>
                                          </p:stCondLst>
                                        </p:cTn>
                                        <p:tgtEl>
                                          <p:spTgt spid="13"/>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10"/>
                </p:tgtEl>
              </p:cMediaNode>
            </p:audio>
            <p:audio>
              <p:cMediaNode vol="80000">
                <p:cTn id="77"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955019"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D. Lập phiếu hỏi.</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Quan sát. 	</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955019"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C. Phỏng vấn. </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Đánh giá.</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65183" y="3939302"/>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65183" y="2885265"/>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46384" y="2864226"/>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30636" y="393930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571591" y="1007892"/>
            <a:ext cx="7952265" cy="148668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latin typeface="+mn-lt"/>
                <a:ea typeface="Times New Roman" panose="02020603050405020304" pitchFamily="18" charset="0"/>
                <a:cs typeface="Times New Roman" panose="02020603050405020304" pitchFamily="18" charset="0"/>
              </a:rPr>
              <a:t>. Muốn thống kê số học sinh mắc F0 ở một trường THCS trong đợt dịch Covid vừa qua, ta nên dùng phương pháp nào để thu thập dữ liệu là tối ưu nhất?</a:t>
            </a:r>
            <a:r>
              <a:rPr lang="fr-FR" sz="2100" b="1">
                <a:latin typeface="+mn-lt"/>
                <a:ea typeface="Times New Roman" panose="02020603050405020304" pitchFamily="18" charset="0"/>
                <a:cs typeface="Times New Roman" panose="02020603050405020304" pitchFamily="18" charset="0"/>
              </a:rPr>
              <a:t> </a:t>
            </a:r>
            <a:endParaRPr lang="en-US" sz="2100">
              <a:effectLst/>
              <a:latin typeface="+mn-lt"/>
              <a:ea typeface="Times New Roman" panose="02020603050405020304" pitchFamily="18" charset="0"/>
            </a:endParaRPr>
          </a:p>
        </p:txBody>
      </p:sp>
    </p:spTree>
    <p:extLst>
      <p:ext uri="{BB962C8B-B14F-4D97-AF65-F5344CB8AC3E}">
        <p14:creationId xmlns:p14="http://schemas.microsoft.com/office/powerpoint/2010/main" val="17687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6"/>
                                        </p:tgtEl>
                                        <p:attrNameLst>
                                          <p:attrName>fillcolor</p:attrName>
                                        </p:attrNameLst>
                                      </p:cBhvr>
                                      <p:to>
                                        <a:srgbClr val="92D050"/>
                                      </p:to>
                                    </p:animClr>
                                    <p:set>
                                      <p:cBhvr>
                                        <p:cTn id="25" dur="500" fill="hold"/>
                                        <p:tgtEl>
                                          <p:spTgt spid="6"/>
                                        </p:tgtEl>
                                        <p:attrNameLst>
                                          <p:attrName>fill.type</p:attrName>
                                        </p:attrNameLst>
                                      </p:cBhvr>
                                      <p:to>
                                        <p:strVal val="solid"/>
                                      </p:to>
                                    </p:set>
                                    <p:set>
                                      <p:cBhvr>
                                        <p:cTn id="26" dur="5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0"/>
                                        </p:tgtEl>
                                      </p:cBhvr>
                                    </p:cmd>
                                  </p:childTnLst>
                                </p:cTn>
                              </p:par>
                              <p:par>
                                <p:cTn id="29" presetID="1" presetClass="entr" presetSubtype="0" fill="hold" nodeType="withEffect">
                                  <p:stCondLst>
                                    <p:cond delay="0"/>
                                  </p:stCondLst>
                                  <p:childTnLst>
                                    <p:set>
                                      <p:cBhvr>
                                        <p:cTn id="30" dur="1" fill="hold">
                                          <p:stCondLst>
                                            <p:cond delay="9"/>
                                          </p:stCondLst>
                                        </p:cTn>
                                        <p:tgtEl>
                                          <p:spTgt spid="11"/>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7"/>
                                        </p:tgtEl>
                                        <p:attrNameLst>
                                          <p:attrName>fillcolor</p:attrName>
                                        </p:attrNameLst>
                                      </p:cBhvr>
                                      <p:to>
                                        <a:srgbClr val="D99694"/>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5"/>
                                        </p:tgtEl>
                                      </p:cBhvr>
                                    </p:cmd>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8"/>
                                        </p:tgtEl>
                                        <p:attrNameLst>
                                          <p:attrName>fillcolor</p:attrName>
                                        </p:attrNameLst>
                                      </p:cBhvr>
                                      <p:to>
                                        <a:srgbClr val="D99694"/>
                                      </p:to>
                                    </p:animClr>
                                    <p:set>
                                      <p:cBhvr>
                                        <p:cTn id="53" dur="500" fill="hold"/>
                                        <p:tgtEl>
                                          <p:spTgt spid="8"/>
                                        </p:tgtEl>
                                        <p:attrNameLst>
                                          <p:attrName>fill.type</p:attrName>
                                        </p:attrNameLst>
                                      </p:cBhvr>
                                      <p:to>
                                        <p:strVal val="solid"/>
                                      </p:to>
                                    </p:set>
                                    <p:set>
                                      <p:cBhvr>
                                        <p:cTn id="54" dur="500" fill="hold"/>
                                        <p:tgtEl>
                                          <p:spTgt spid="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5"/>
                                        </p:tgtEl>
                                      </p:cBhvr>
                                    </p:cmd>
                                  </p:childTnLst>
                                </p:cTn>
                              </p:par>
                              <p:par>
                                <p:cTn id="57" presetID="1" presetClass="entr" presetSubtype="0" fill="hold" nodeType="withEffect">
                                  <p:stCondLst>
                                    <p:cond delay="0"/>
                                  </p:stCondLst>
                                  <p:childTnLst>
                                    <p:set>
                                      <p:cBhvr>
                                        <p:cTn id="58" dur="1" fill="hold">
                                          <p:stCondLst>
                                            <p:cond delay="9"/>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9"/>
                                        </p:tgtEl>
                                        <p:attrNameLst>
                                          <p:attrName>fillcolor</p:attrName>
                                        </p:attrNameLst>
                                      </p:cBhvr>
                                      <p:to>
                                        <a:srgbClr val="D99694"/>
                                      </p:to>
                                    </p:animClr>
                                    <p:set>
                                      <p:cBhvr>
                                        <p:cTn id="67" dur="500" fill="hold"/>
                                        <p:tgtEl>
                                          <p:spTgt spid="9"/>
                                        </p:tgtEl>
                                        <p:attrNameLst>
                                          <p:attrName>fill.type</p:attrName>
                                        </p:attrNameLst>
                                      </p:cBhvr>
                                      <p:to>
                                        <p:strVal val="solid"/>
                                      </p:to>
                                    </p:set>
                                    <p:set>
                                      <p:cBhvr>
                                        <p:cTn id="68" dur="500" fill="hold"/>
                                        <p:tgtEl>
                                          <p:spTgt spid="9"/>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5"/>
                                        </p:tgtEl>
                                      </p:cBhvr>
                                    </p:cmd>
                                  </p:childTnLst>
                                </p:cTn>
                              </p:par>
                              <p:par>
                                <p:cTn id="71" presetID="1" presetClass="entr" presetSubtype="0" fill="hold" nodeType="withEffect">
                                  <p:stCondLst>
                                    <p:cond delay="0"/>
                                  </p:stCondLst>
                                  <p:childTnLst>
                                    <p:set>
                                      <p:cBhvr>
                                        <p:cTn id="72" dur="1" fill="hold">
                                          <p:stCondLst>
                                            <p:cond delay="9"/>
                                          </p:stCondLst>
                                        </p:cTn>
                                        <p:tgtEl>
                                          <p:spTgt spid="13"/>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10"/>
                </p:tgtEl>
              </p:cMediaNode>
            </p:audio>
            <p:audio>
              <p:cMediaNode vol="80000">
                <p:cTn id="77"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80127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a:solidFill>
                  <a:prstClr val="black"/>
                </a:solidFill>
                <a:ea typeface="+mn-ea"/>
                <a:cs typeface="Arial" panose="020B0604020202020204" pitchFamily="34" charset="0"/>
              </a:rPr>
              <a:t>C. Lập bảng hỏi  hoặc  phỏng vấn.</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777203"/>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Làm thí nghiệm.</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801270" y="3773250"/>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a:solidFill>
                  <a:prstClr val="black"/>
                </a:solidFill>
                <a:ea typeface="+mn-ea"/>
                <a:cs typeface="Arial" panose="020B0604020202020204" pitchFamily="34" charset="0"/>
              </a:rPr>
              <a:t>D. Tìm trên các web thống kê dữ liệu.</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Quan sát.</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311434" y="2898443"/>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311434" y="4085157"/>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46384" y="286537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30636" y="410114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912928" y="949659"/>
            <a:ext cx="7285775" cy="1546577"/>
          </a:xfrm>
          <a:prstGeom prst="rect">
            <a:avLst/>
          </a:prstGeom>
        </p:spPr>
        <p:txBody>
          <a:bodyPr wrap="square">
            <a:spAutoFit/>
          </a:bodyPr>
          <a:lstStyle/>
          <a:p>
            <a:pPr marR="30480" lvl="0" algn="just">
              <a:lnSpc>
                <a:spcPct val="150000"/>
              </a:lnSpc>
              <a:spcBef>
                <a:spcPts val="600"/>
              </a:spcBef>
              <a:spcAft>
                <a:spcPts val="600"/>
              </a:spcAft>
            </a:pPr>
            <a:r>
              <a:rPr lang="vi-VN" sz="2100" b="1">
                <a:ea typeface="Times New Roman" panose="02020603050405020304" pitchFamily="18" charset="0"/>
                <a:cs typeface="Times New Roman" panose="02020603050405020304" pitchFamily="18" charset="0"/>
              </a:rPr>
              <a:t>Câu 3. </a:t>
            </a:r>
            <a:r>
              <a:rPr lang="vi-VN" sz="210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1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spTree>
    <p:extLst>
      <p:ext uri="{BB962C8B-B14F-4D97-AF65-F5344CB8AC3E}">
        <p14:creationId xmlns:p14="http://schemas.microsoft.com/office/powerpoint/2010/main" val="13975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6"/>
                                        </p:tgtEl>
                                        <p:attrNameLst>
                                          <p:attrName>fillcolor</p:attrName>
                                        </p:attrNameLst>
                                      </p:cBhvr>
                                      <p:to>
                                        <a:srgbClr val="92D050"/>
                                      </p:to>
                                    </p:animClr>
                                    <p:set>
                                      <p:cBhvr>
                                        <p:cTn id="25" dur="500" fill="hold"/>
                                        <p:tgtEl>
                                          <p:spTgt spid="6"/>
                                        </p:tgtEl>
                                        <p:attrNameLst>
                                          <p:attrName>fill.type</p:attrName>
                                        </p:attrNameLst>
                                      </p:cBhvr>
                                      <p:to>
                                        <p:strVal val="solid"/>
                                      </p:to>
                                    </p:set>
                                    <p:set>
                                      <p:cBhvr>
                                        <p:cTn id="26" dur="5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0"/>
                                        </p:tgtEl>
                                      </p:cBhvr>
                                    </p:cmd>
                                  </p:childTnLst>
                                </p:cTn>
                              </p:par>
                              <p:par>
                                <p:cTn id="29" presetID="1" presetClass="entr" presetSubtype="0" fill="hold" nodeType="withEffect">
                                  <p:stCondLst>
                                    <p:cond delay="0"/>
                                  </p:stCondLst>
                                  <p:childTnLst>
                                    <p:set>
                                      <p:cBhvr>
                                        <p:cTn id="30" dur="1" fill="hold">
                                          <p:stCondLst>
                                            <p:cond delay="9"/>
                                          </p:stCondLst>
                                        </p:cTn>
                                        <p:tgtEl>
                                          <p:spTgt spid="11"/>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7"/>
                                        </p:tgtEl>
                                        <p:attrNameLst>
                                          <p:attrName>fillcolor</p:attrName>
                                        </p:attrNameLst>
                                      </p:cBhvr>
                                      <p:to>
                                        <a:srgbClr val="D99694"/>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5"/>
                                        </p:tgtEl>
                                      </p:cBhvr>
                                    </p:cmd>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8"/>
                                        </p:tgtEl>
                                        <p:attrNameLst>
                                          <p:attrName>fillcolor</p:attrName>
                                        </p:attrNameLst>
                                      </p:cBhvr>
                                      <p:to>
                                        <a:srgbClr val="D99694"/>
                                      </p:to>
                                    </p:animClr>
                                    <p:set>
                                      <p:cBhvr>
                                        <p:cTn id="53" dur="500" fill="hold"/>
                                        <p:tgtEl>
                                          <p:spTgt spid="8"/>
                                        </p:tgtEl>
                                        <p:attrNameLst>
                                          <p:attrName>fill.type</p:attrName>
                                        </p:attrNameLst>
                                      </p:cBhvr>
                                      <p:to>
                                        <p:strVal val="solid"/>
                                      </p:to>
                                    </p:set>
                                    <p:set>
                                      <p:cBhvr>
                                        <p:cTn id="54" dur="500" fill="hold"/>
                                        <p:tgtEl>
                                          <p:spTgt spid="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5"/>
                                        </p:tgtEl>
                                      </p:cBhvr>
                                    </p:cmd>
                                  </p:childTnLst>
                                </p:cTn>
                              </p:par>
                              <p:par>
                                <p:cTn id="57" presetID="1" presetClass="entr" presetSubtype="0" fill="hold" nodeType="withEffect">
                                  <p:stCondLst>
                                    <p:cond delay="0"/>
                                  </p:stCondLst>
                                  <p:childTnLst>
                                    <p:set>
                                      <p:cBhvr>
                                        <p:cTn id="58" dur="1" fill="hold">
                                          <p:stCondLst>
                                            <p:cond delay="9"/>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9"/>
                                        </p:tgtEl>
                                        <p:attrNameLst>
                                          <p:attrName>fillcolor</p:attrName>
                                        </p:attrNameLst>
                                      </p:cBhvr>
                                      <p:to>
                                        <a:srgbClr val="D99694"/>
                                      </p:to>
                                    </p:animClr>
                                    <p:set>
                                      <p:cBhvr>
                                        <p:cTn id="67" dur="500" fill="hold"/>
                                        <p:tgtEl>
                                          <p:spTgt spid="9"/>
                                        </p:tgtEl>
                                        <p:attrNameLst>
                                          <p:attrName>fill.type</p:attrName>
                                        </p:attrNameLst>
                                      </p:cBhvr>
                                      <p:to>
                                        <p:strVal val="solid"/>
                                      </p:to>
                                    </p:set>
                                    <p:set>
                                      <p:cBhvr>
                                        <p:cTn id="68" dur="500" fill="hold"/>
                                        <p:tgtEl>
                                          <p:spTgt spid="9"/>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5"/>
                                        </p:tgtEl>
                                      </p:cBhvr>
                                    </p:cmd>
                                  </p:childTnLst>
                                </p:cTn>
                              </p:par>
                              <p:par>
                                <p:cTn id="71" presetID="1" presetClass="entr" presetSubtype="0" fill="hold" nodeType="withEffect">
                                  <p:stCondLst>
                                    <p:cond delay="0"/>
                                  </p:stCondLst>
                                  <p:childTnLst>
                                    <p:set>
                                      <p:cBhvr>
                                        <p:cTn id="72" dur="1" fill="hold">
                                          <p:stCondLst>
                                            <p:cond delay="9"/>
                                          </p:stCondLst>
                                        </p:cTn>
                                        <p:tgtEl>
                                          <p:spTgt spid="13"/>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10"/>
                </p:tgtEl>
              </p:cMediaNode>
            </p:audio>
            <p:audio>
              <p:cMediaNode vol="80000">
                <p:cTn id="77"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Đáp án đúng">
                <a:extLst>
                  <a:ext uri="{FF2B5EF4-FFF2-40B4-BE49-F238E27FC236}">
                    <a16:creationId xmlns:a16="http://schemas.microsoft.com/office/drawing/2014/main" id="{8B66CBE4-2DB9-BCF7-D1C4-281B894BFE17}"/>
                  </a:ext>
                </a:extLst>
              </p:cNvPr>
              <p:cNvSpPr/>
              <p:nvPr/>
            </p:nvSpPr>
            <p:spPr>
              <a:xfrm>
                <a:off x="4739147" y="4418607"/>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800">
                    <a:latin typeface="+mn-lt"/>
                    <a:ea typeface="Arial" panose="020B0604020202020204" pitchFamily="34" charset="0"/>
                  </a:rPr>
                  <a:t>C.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30%</m:t>
                    </m:r>
                  </m:oMath>
                </a14:m>
                <a:endParaRPr kumimoji="0" lang="vi-VN" sz="1700" b="0" i="0" u="none" strike="noStrike" kern="1200" cap="none" spc="0" normalizeH="0" baseline="0" noProof="1">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39147" y="4418607"/>
                <a:ext cx="1281525" cy="383678"/>
              </a:xfrm>
              <a:prstGeom prst="roundRect">
                <a:avLst/>
              </a:prstGeom>
              <a:blipFill>
                <a:blip r:embed="rId6"/>
                <a:stretch>
                  <a:fillRect t="-6349" b="-22222"/>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1">
                <a:extLst>
                  <a:ext uri="{FF2B5EF4-FFF2-40B4-BE49-F238E27FC236}">
                    <a16:creationId xmlns:a16="http://schemas.microsoft.com/office/drawing/2014/main" id="{3FCD9830-5FD1-BD44-878B-228BD96CE996}"/>
                  </a:ext>
                </a:extLst>
              </p:cNvPr>
              <p:cNvSpPr/>
              <p:nvPr/>
            </p:nvSpPr>
            <p:spPr>
              <a:xfrm>
                <a:off x="1379065" y="4411112"/>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700" kern="1200" noProof="1">
                    <a:solidFill>
                      <a:prstClr val="black"/>
                    </a:solidFill>
                    <a:ea typeface="+mn-ea"/>
                    <a:cs typeface="Arial" panose="020B0604020202020204" pitchFamily="34" charset="0"/>
                  </a:rPr>
                  <a:t>A.  </a:t>
                </a:r>
                <a14:m>
                  <m:oMath xmlns:m="http://schemas.openxmlformats.org/officeDocument/2006/math">
                    <m:r>
                      <a:rPr lang="en-US" sz="1700" i="1" kern="1200" noProof="1" smtClean="0">
                        <a:solidFill>
                          <a:prstClr val="black"/>
                        </a:solidFill>
                        <a:latin typeface="Cambria Math" panose="02040503050406030204" pitchFamily="18" charset="0"/>
                        <a:ea typeface="+mn-ea"/>
                        <a:cs typeface="Arial" panose="020B0604020202020204" pitchFamily="34" charset="0"/>
                      </a:rPr>
                      <m:t>37</m:t>
                    </m:r>
                  </m:oMath>
                </a14:m>
                <a:endParaRPr kumimoji="0" lang="vi-VN"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mc:Choice>
        <mc:Fallback xmlns="">
          <p:sp>
            <p:nvSpPr>
              <p:cNvPr id="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379065" y="4411112"/>
                <a:ext cx="1281525" cy="383678"/>
              </a:xfrm>
              <a:prstGeom prst="roundRect">
                <a:avLst/>
              </a:prstGeom>
              <a:blipFill>
                <a:blip r:embed="rId7"/>
                <a:stretch>
                  <a:fillRect t="-1587" b="-15873"/>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sai 2">
                <a:extLst>
                  <a:ext uri="{FF2B5EF4-FFF2-40B4-BE49-F238E27FC236}">
                    <a16:creationId xmlns:a16="http://schemas.microsoft.com/office/drawing/2014/main" id="{6A919885-0285-0403-1E09-FA94D8BC080B}"/>
                  </a:ext>
                </a:extLst>
              </p:cNvPr>
              <p:cNvSpPr/>
              <p:nvPr/>
            </p:nvSpPr>
            <p:spPr>
              <a:xfrm>
                <a:off x="3059106" y="4418607"/>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700">
                    <a:latin typeface="+mn-lt"/>
                    <a:ea typeface="Arial" panose="020B0604020202020204" pitchFamily="34" charset="0"/>
                  </a:rPr>
                  <a:t>B. </a:t>
                </a:r>
                <a14:m>
                  <m:oMath xmlns:m="http://schemas.openxmlformats.org/officeDocument/2006/math">
                    <m:r>
                      <a:rPr lang="en-US" sz="1700" i="1">
                        <a:effectLst/>
                        <a:latin typeface="Cambria Math" panose="02040503050406030204" pitchFamily="18" charset="0"/>
                        <a:ea typeface="Arial" panose="020B0604020202020204" pitchFamily="34" charset="0"/>
                        <a:cs typeface="Times New Roman" panose="02020603050405020304" pitchFamily="18" charset="0"/>
                      </a:rPr>
                      <m:t>100%</m:t>
                    </m:r>
                  </m:oMath>
                </a14:m>
                <a:endParaRPr kumimoji="0" lang="vi-VN" sz="1700" b="0" i="0" u="none" strike="noStrike" kern="1200" cap="none" spc="0" normalizeH="0" baseline="0" noProof="1">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059106" y="4418607"/>
                <a:ext cx="1281525" cy="383678"/>
              </a:xfrm>
              <a:prstGeom prst="roundRect">
                <a:avLst/>
              </a:prstGeom>
              <a:blipFill>
                <a:blip r:embed="rId8"/>
                <a:stretch>
                  <a:fillRect t="-1587" b="-17460"/>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sai 3">
                <a:extLst>
                  <a:ext uri="{FF2B5EF4-FFF2-40B4-BE49-F238E27FC236}">
                    <a16:creationId xmlns:a16="http://schemas.microsoft.com/office/drawing/2014/main" id="{2E7D83A4-3758-8699-4DD0-010A80780539}"/>
                  </a:ext>
                </a:extLst>
              </p:cNvPr>
              <p:cNvSpPr/>
              <p:nvPr/>
            </p:nvSpPr>
            <p:spPr>
              <a:xfrm>
                <a:off x="6419188" y="4422315"/>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marR="30480" algn="ctr"/>
                <a:r>
                  <a:rPr lang="en-US" sz="1800">
                    <a:latin typeface="+mn-lt"/>
                    <a:ea typeface="Times New Roman" panose="02020603050405020304" pitchFamily="18" charset="0"/>
                    <a:cs typeface="Times New Roman" panose="02020603050405020304" pitchFamily="18" charset="0"/>
                  </a:rPr>
                  <a:t>D.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27%</m:t>
                    </m:r>
                  </m:oMath>
                </a14:m>
                <a:endParaRPr lang="en-US" sz="1600">
                  <a:effectLst/>
                  <a:latin typeface="+mn-lt"/>
                  <a:ea typeface="Times New Roman" panose="02020603050405020304" pitchFamily="18" charset="0"/>
                </a:endParaRPr>
              </a:p>
            </p:txBody>
          </p:sp>
        </mc:Choice>
        <mc:Fallback xmlns="">
          <p:sp>
            <p:nvSpPr>
              <p:cNvPr id="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6419188" y="4422315"/>
                <a:ext cx="1281525" cy="383678"/>
              </a:xfrm>
              <a:prstGeom prst="roundRect">
                <a:avLst/>
              </a:prstGeom>
              <a:blipFill>
                <a:blip r:embed="rId9"/>
                <a:stretch>
                  <a:fillRect t="-6349" b="-23810"/>
                </a:stretch>
              </a:blipFill>
              <a:ln w="25400" cap="flat" cmpd="sng" algn="ctr">
                <a:noFill/>
                <a:prstDash val="solid"/>
              </a:ln>
              <a:effectLst/>
            </p:spPr>
            <p:txBody>
              <a:bodyPr/>
              <a:lstStyle/>
              <a:p>
                <a:r>
                  <a:rPr lang="en-US">
                    <a:noFill/>
                  </a:rPr>
                  <a:t> </a:t>
                </a:r>
              </a:p>
            </p:txBody>
          </p:sp>
        </mc:Fallback>
      </mc:AlternateContent>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5712590" y="4436713"/>
            <a:ext cx="402095" cy="349985"/>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3940027" y="4445283"/>
            <a:ext cx="400716" cy="357002"/>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7310092" y="4431945"/>
            <a:ext cx="410337" cy="357002"/>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2306881" y="4418607"/>
            <a:ext cx="400716" cy="357002"/>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884613" y="-318634"/>
            <a:ext cx="243682" cy="243682"/>
          </a:xfrm>
          <a:prstGeom prst="rect">
            <a:avLst/>
          </a:prstGeom>
        </p:spPr>
      </p:pic>
      <p:sp>
        <p:nvSpPr>
          <p:cNvPr id="17" name="Rectangle 16"/>
          <p:cNvSpPr/>
          <p:nvPr/>
        </p:nvSpPr>
        <p:spPr>
          <a:xfrm>
            <a:off x="806260" y="904155"/>
            <a:ext cx="7515296" cy="476734"/>
          </a:xfrm>
          <a:prstGeom prst="rect">
            <a:avLst/>
          </a:prstGeom>
        </p:spPr>
        <p:txBody>
          <a:bodyPr wrap="square">
            <a:spAutoFit/>
          </a:bodyPr>
          <a:lstStyle/>
          <a:p>
            <a:pPr marR="30480" lvl="0" algn="ctr">
              <a:lnSpc>
                <a:spcPct val="150000"/>
              </a:lnSpc>
              <a:spcBef>
                <a:spcPts val="600"/>
              </a:spcBef>
              <a:spcAft>
                <a:spcPts val="600"/>
              </a:spcAft>
            </a:pPr>
            <a:r>
              <a:rPr kumimoji="0" lang="fr-FR" sz="19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Câu 4.</a:t>
            </a:r>
            <a:r>
              <a:rPr kumimoji="0" lang="fr-FR" sz="19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 </a:t>
            </a:r>
            <a:r>
              <a:rPr lang="vi-VN" sz="1900">
                <a:latin typeface="Arial" panose="020B0604020202020204" pitchFamily="34" charset="0"/>
                <a:ea typeface="Times New Roman" panose="02020603050405020304" pitchFamily="18" charset="0"/>
                <a:cs typeface="Times New Roman" panose="02020603050405020304" pitchFamily="18" charset="0"/>
              </a:rPr>
              <a:t>Dữ liệu nào trong bảng thống kê sau không hợp lí?</a:t>
            </a:r>
            <a:endParaRPr kumimoji="0" lang="en-US" sz="19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016821690"/>
              </p:ext>
            </p:extLst>
          </p:nvPr>
        </p:nvGraphicFramePr>
        <p:xfrm>
          <a:off x="1370973" y="1544618"/>
          <a:ext cx="6369685" cy="2609596"/>
        </p:xfrm>
        <a:graphic>
          <a:graphicData uri="http://schemas.openxmlformats.org/drawingml/2006/table">
            <a:tbl>
              <a:tblPr firstRow="1" firstCol="1" bandRow="1"/>
              <a:tblGrid>
                <a:gridCol w="1425575">
                  <a:extLst>
                    <a:ext uri="{9D8B030D-6E8A-4147-A177-3AD203B41FA5}">
                      <a16:colId xmlns:a16="http://schemas.microsoft.com/office/drawing/2014/main" val="1741207620"/>
                    </a:ext>
                  </a:extLst>
                </a:gridCol>
                <a:gridCol w="2000250">
                  <a:extLst>
                    <a:ext uri="{9D8B030D-6E8A-4147-A177-3AD203B41FA5}">
                      <a16:colId xmlns:a16="http://schemas.microsoft.com/office/drawing/2014/main" val="1757016710"/>
                    </a:ext>
                  </a:extLst>
                </a:gridCol>
                <a:gridCol w="2943860">
                  <a:extLst>
                    <a:ext uri="{9D8B030D-6E8A-4147-A177-3AD203B41FA5}">
                      <a16:colId xmlns:a16="http://schemas.microsoft.com/office/drawing/2014/main" val="2393926436"/>
                    </a:ext>
                  </a:extLst>
                </a:gridCol>
              </a:tblGrid>
              <a:tr h="674878">
                <a:tc gridSpan="3">
                  <a:txBody>
                    <a:bodyPr/>
                    <a:lstStyle/>
                    <a:p>
                      <a:pPr marR="30480" algn="ctr">
                        <a:lnSpc>
                          <a:spcPct val="150000"/>
                        </a:lnSpc>
                        <a:spcBef>
                          <a:spcPts val="0"/>
                        </a:spcBef>
                        <a:spcAft>
                          <a:spcPts val="0"/>
                        </a:spcAft>
                      </a:pPr>
                      <a:r>
                        <a:rPr lang="fr-FR" sz="1600" b="0">
                          <a:solidFill>
                            <a:srgbClr val="000000"/>
                          </a:solidFill>
                          <a:effectLst/>
                          <a:latin typeface="+mn-lt"/>
                          <a:ea typeface="Times New Roman" panose="02020603050405020304" pitchFamily="18" charset="0"/>
                          <a:cs typeface="Times New Roman" panose="02020603050405020304" pitchFamily="18" charset="0"/>
                        </a:rPr>
                        <a:t>Bảng dữ liệu về số học sinh ở các khối lớp tham gia đại hội</a:t>
                      </a:r>
                      <a:endParaRPr lang="en-US" sz="1600" b="0">
                        <a:solidFill>
                          <a:srgbClr val="000000"/>
                        </a:solidFill>
                        <a:effectLst/>
                        <a:latin typeface="+mn-lt"/>
                        <a:ea typeface="Times New Roman" panose="02020603050405020304" pitchFamily="18" charset="0"/>
                      </a:endParaRPr>
                    </a:p>
                    <a:p>
                      <a:pPr marR="30480" algn="ctr">
                        <a:lnSpc>
                          <a:spcPct val="150000"/>
                        </a:lnSpc>
                        <a:spcBef>
                          <a:spcPts val="0"/>
                        </a:spcBef>
                        <a:spcAft>
                          <a:spcPts val="0"/>
                        </a:spcAft>
                      </a:pPr>
                      <a:r>
                        <a:rPr lang="fr-FR" sz="1600" b="0">
                          <a:solidFill>
                            <a:srgbClr val="000000"/>
                          </a:solidFill>
                          <a:effectLst/>
                          <a:latin typeface="+mn-lt"/>
                          <a:ea typeface="Times New Roman" panose="02020603050405020304" pitchFamily="18" charset="0"/>
                          <a:cs typeface="Times New Roman" panose="02020603050405020304" pitchFamily="18" charset="0"/>
                        </a:rPr>
                        <a:t>"Cháu ngoan Bác Hồ"</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978467"/>
                  </a:ext>
                </a:extLst>
              </a:tr>
              <a:tr h="315210">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Khối lớp</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Số lượng</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Tỉ lệ phần trăm</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081165"/>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6</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19%</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766774"/>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12</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30%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889624"/>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8</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8</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22%</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71582"/>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9</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27%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35435"/>
                  </a:ext>
                </a:extLst>
              </a:tr>
              <a:tr h="315210">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Tổng</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37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100%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040662"/>
                  </a:ext>
                </a:extLst>
              </a:tr>
            </a:tbl>
          </a:graphicData>
        </a:graphic>
      </p:graphicFrame>
    </p:spTree>
    <p:extLst>
      <p:ext uri="{BB962C8B-B14F-4D97-AF65-F5344CB8AC3E}">
        <p14:creationId xmlns:p14="http://schemas.microsoft.com/office/powerpoint/2010/main" val="23811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6"/>
                                        </p:tgtEl>
                                        <p:attrNameLst>
                                          <p:attrName>fillcolor</p:attrName>
                                        </p:attrNameLst>
                                      </p:cBhvr>
                                      <p:to>
                                        <a:srgbClr val="92D050"/>
                                      </p:to>
                                    </p:animClr>
                                    <p:set>
                                      <p:cBhvr>
                                        <p:cTn id="25" dur="500" fill="hold"/>
                                        <p:tgtEl>
                                          <p:spTgt spid="6"/>
                                        </p:tgtEl>
                                        <p:attrNameLst>
                                          <p:attrName>fill.type</p:attrName>
                                        </p:attrNameLst>
                                      </p:cBhvr>
                                      <p:to>
                                        <p:strVal val="solid"/>
                                      </p:to>
                                    </p:set>
                                    <p:set>
                                      <p:cBhvr>
                                        <p:cTn id="26" dur="5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0"/>
                                        </p:tgtEl>
                                      </p:cBhvr>
                                    </p:cmd>
                                  </p:childTnLst>
                                </p:cTn>
                              </p:par>
                              <p:par>
                                <p:cTn id="29" presetID="1" presetClass="entr" presetSubtype="0" fill="hold" nodeType="withEffect">
                                  <p:stCondLst>
                                    <p:cond delay="0"/>
                                  </p:stCondLst>
                                  <p:childTnLst>
                                    <p:set>
                                      <p:cBhvr>
                                        <p:cTn id="30" dur="1" fill="hold">
                                          <p:stCondLst>
                                            <p:cond delay="9"/>
                                          </p:stCondLst>
                                        </p:cTn>
                                        <p:tgtEl>
                                          <p:spTgt spid="11"/>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7"/>
                                        </p:tgtEl>
                                        <p:attrNameLst>
                                          <p:attrName>fillcolor</p:attrName>
                                        </p:attrNameLst>
                                      </p:cBhvr>
                                      <p:to>
                                        <a:srgbClr val="D99694"/>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5"/>
                                        </p:tgtEl>
                                      </p:cBhvr>
                                    </p:cmd>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8"/>
                                        </p:tgtEl>
                                        <p:attrNameLst>
                                          <p:attrName>fillcolor</p:attrName>
                                        </p:attrNameLst>
                                      </p:cBhvr>
                                      <p:to>
                                        <a:srgbClr val="D99694"/>
                                      </p:to>
                                    </p:animClr>
                                    <p:set>
                                      <p:cBhvr>
                                        <p:cTn id="53" dur="500" fill="hold"/>
                                        <p:tgtEl>
                                          <p:spTgt spid="8"/>
                                        </p:tgtEl>
                                        <p:attrNameLst>
                                          <p:attrName>fill.type</p:attrName>
                                        </p:attrNameLst>
                                      </p:cBhvr>
                                      <p:to>
                                        <p:strVal val="solid"/>
                                      </p:to>
                                    </p:set>
                                    <p:set>
                                      <p:cBhvr>
                                        <p:cTn id="54" dur="500" fill="hold"/>
                                        <p:tgtEl>
                                          <p:spTgt spid="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5"/>
                                        </p:tgtEl>
                                      </p:cBhvr>
                                    </p:cmd>
                                  </p:childTnLst>
                                </p:cTn>
                              </p:par>
                              <p:par>
                                <p:cTn id="57" presetID="1" presetClass="entr" presetSubtype="0" fill="hold" nodeType="withEffect">
                                  <p:stCondLst>
                                    <p:cond delay="0"/>
                                  </p:stCondLst>
                                  <p:childTnLst>
                                    <p:set>
                                      <p:cBhvr>
                                        <p:cTn id="58" dur="1" fill="hold">
                                          <p:stCondLst>
                                            <p:cond delay="9"/>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9"/>
                                        </p:tgtEl>
                                        <p:attrNameLst>
                                          <p:attrName>fillcolor</p:attrName>
                                        </p:attrNameLst>
                                      </p:cBhvr>
                                      <p:to>
                                        <a:srgbClr val="D99694"/>
                                      </p:to>
                                    </p:animClr>
                                    <p:set>
                                      <p:cBhvr>
                                        <p:cTn id="67" dur="500" fill="hold"/>
                                        <p:tgtEl>
                                          <p:spTgt spid="9"/>
                                        </p:tgtEl>
                                        <p:attrNameLst>
                                          <p:attrName>fill.type</p:attrName>
                                        </p:attrNameLst>
                                      </p:cBhvr>
                                      <p:to>
                                        <p:strVal val="solid"/>
                                      </p:to>
                                    </p:set>
                                    <p:set>
                                      <p:cBhvr>
                                        <p:cTn id="68" dur="500" fill="hold"/>
                                        <p:tgtEl>
                                          <p:spTgt spid="9"/>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5"/>
                                        </p:tgtEl>
                                      </p:cBhvr>
                                    </p:cmd>
                                  </p:childTnLst>
                                </p:cTn>
                              </p:par>
                              <p:par>
                                <p:cTn id="71" presetID="1" presetClass="entr" presetSubtype="0" fill="hold" nodeType="withEffect">
                                  <p:stCondLst>
                                    <p:cond delay="0"/>
                                  </p:stCondLst>
                                  <p:childTnLst>
                                    <p:set>
                                      <p:cBhvr>
                                        <p:cTn id="72" dur="1" fill="hold">
                                          <p:stCondLst>
                                            <p:cond delay="9"/>
                                          </p:stCondLst>
                                        </p:cTn>
                                        <p:tgtEl>
                                          <p:spTgt spid="13"/>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10"/>
                </p:tgtEl>
              </p:cMediaNode>
            </p:audio>
            <p:audio>
              <p:cMediaNode vol="80000">
                <p:cTn id="77"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8" name="TextBox 8">
            <a:extLst>
              <a:ext uri="{FF2B5EF4-FFF2-40B4-BE49-F238E27FC236}">
                <a16:creationId xmlns:a16="http://schemas.microsoft.com/office/drawing/2014/main" id="{A19ECB77-B032-4E88-B15F-FDAE0101D1A8}"/>
              </a:ext>
            </a:extLst>
          </p:cNvPr>
          <p:cNvSpPr txBox="1"/>
          <p:nvPr/>
        </p:nvSpPr>
        <p:spPr>
          <a:xfrm>
            <a:off x="2226972" y="43533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pic>
        <p:nvPicPr>
          <p:cNvPr id="15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59094"/>
            <a:ext cx="243682" cy="243682"/>
          </a:xfrm>
          <a:prstGeom prst="rect">
            <a:avLst/>
          </a:prstGeom>
        </p:spPr>
      </p:pic>
      <p:pic>
        <p:nvPicPr>
          <p:cNvPr id="16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59094"/>
            <a:ext cx="243682" cy="243682"/>
          </a:xfrm>
          <a:prstGeom prst="rect">
            <a:avLst/>
          </a:prstGeom>
        </p:spPr>
      </p:pic>
      <p:sp>
        <p:nvSpPr>
          <p:cNvPr id="161" name="Rectangle 160"/>
          <p:cNvSpPr/>
          <p:nvPr/>
        </p:nvSpPr>
        <p:spPr>
          <a:xfrm>
            <a:off x="394373" y="870556"/>
            <a:ext cx="5766903" cy="1131079"/>
          </a:xfrm>
          <a:prstGeom prst="rect">
            <a:avLst/>
          </a:prstGeom>
        </p:spPr>
        <p:txBody>
          <a:bodyPr wrap="square">
            <a:spAutoFit/>
          </a:bodyPr>
          <a:lstStyle/>
          <a:p>
            <a:pPr marR="30480" lvl="0" algn="just">
              <a:lnSpc>
                <a:spcPct val="150000"/>
              </a:lnSpc>
            </a:pPr>
            <a:r>
              <a:rPr lang="fr-FR" sz="1500" b="1">
                <a:ea typeface="Times New Roman" panose="02020603050405020304" pitchFamily="18" charset="0"/>
                <a:cs typeface="Times New Roman" panose="02020603050405020304" pitchFamily="18" charset="0"/>
              </a:rPr>
              <a:t>Câu 5. </a:t>
            </a:r>
            <a:r>
              <a:rPr lang="fr-FR" sz="1500">
                <a:ea typeface="Times New Roman" panose="02020603050405020304" pitchFamily="18" charset="0"/>
                <a:cs typeface="Times New Roman" panose="02020603050405020304" pitchFamily="18" charset="0"/>
              </a:rPr>
              <a:t>Để đánh giá khả năng học Toán của học sinh lớp 8C, giáo viên bộ môn đã cho một nhóm nam, nữ sinh làm bài kiểm tra và thống kê kết quả trong bảng. </a:t>
            </a:r>
            <a:r>
              <a:rPr lang="en-US" sz="1500">
                <a:ea typeface="Times New Roman" panose="02020603050405020304" pitchFamily="18" charset="0"/>
              </a:rPr>
              <a:t>Dữ liệu trên không hợp lí ở đâu?</a:t>
            </a:r>
            <a:endParaRPr kumimoji="0" lang="en-US" sz="15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graphicFrame>
        <p:nvGraphicFramePr>
          <p:cNvPr id="162" name="Table 161"/>
          <p:cNvGraphicFramePr>
            <a:graphicFrameLocks noGrp="1"/>
          </p:cNvGraphicFramePr>
          <p:nvPr>
            <p:extLst>
              <p:ext uri="{D42A27DB-BD31-4B8C-83A1-F6EECF244321}">
                <p14:modId xmlns:p14="http://schemas.microsoft.com/office/powerpoint/2010/main" val="574986902"/>
              </p:ext>
            </p:extLst>
          </p:nvPr>
        </p:nvGraphicFramePr>
        <p:xfrm>
          <a:off x="6230868" y="1048462"/>
          <a:ext cx="2444763" cy="3681876"/>
        </p:xfrm>
        <a:graphic>
          <a:graphicData uri="http://schemas.openxmlformats.org/drawingml/2006/table">
            <a:tbl>
              <a:tblPr firstRow="1" firstCol="1" bandRow="1"/>
              <a:tblGrid>
                <a:gridCol w="509799">
                  <a:extLst>
                    <a:ext uri="{9D8B030D-6E8A-4147-A177-3AD203B41FA5}">
                      <a16:colId xmlns:a16="http://schemas.microsoft.com/office/drawing/2014/main" val="1262384548"/>
                    </a:ext>
                  </a:extLst>
                </a:gridCol>
                <a:gridCol w="938676">
                  <a:extLst>
                    <a:ext uri="{9D8B030D-6E8A-4147-A177-3AD203B41FA5}">
                      <a16:colId xmlns:a16="http://schemas.microsoft.com/office/drawing/2014/main" val="1262300178"/>
                    </a:ext>
                  </a:extLst>
                </a:gridCol>
                <a:gridCol w="996288">
                  <a:extLst>
                    <a:ext uri="{9D8B030D-6E8A-4147-A177-3AD203B41FA5}">
                      <a16:colId xmlns:a16="http://schemas.microsoft.com/office/drawing/2014/main" val="1742256287"/>
                    </a:ext>
                  </a:extLst>
                </a:gridCol>
              </a:tblGrid>
              <a:tr h="334716">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STT</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Giới tính</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Khả năng</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594967129"/>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1</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Xuất sắc</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661305457"/>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2</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Tốt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84355707"/>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3</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25527544"/>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4</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64877051"/>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5</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Chưa 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70269625"/>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6</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10994018"/>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7</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Khá</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801121223"/>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8</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646889271"/>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9</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Chưa 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287329275"/>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10</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Khá</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20240484"/>
                  </a:ext>
                </a:extLst>
              </a:tr>
            </a:tbl>
          </a:graphicData>
        </a:graphic>
      </p:graphicFrame>
      <p:sp>
        <p:nvSpPr>
          <p:cNvPr id="163" name="Đáp án đúng">
            <a:extLst>
              <a:ext uri="{FF2B5EF4-FFF2-40B4-BE49-F238E27FC236}">
                <a16:creationId xmlns:a16="http://schemas.microsoft.com/office/drawing/2014/main" id="{8B66CBE4-2DB9-BCF7-D1C4-281B894BFE17}"/>
              </a:ext>
            </a:extLst>
          </p:cNvPr>
          <p:cNvSpPr/>
          <p:nvPr/>
        </p:nvSpPr>
        <p:spPr>
          <a:xfrm>
            <a:off x="432913" y="4195467"/>
            <a:ext cx="5619929"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vi-VN" sz="1500" kern="1200" noProof="1">
                <a:solidFill>
                  <a:prstClr val="black"/>
                </a:solidFill>
                <a:latin typeface="+mn-lt"/>
                <a:ea typeface="+mn-ea"/>
                <a:cs typeface="Arial" panose="020B0604020202020204" pitchFamily="34" charset="0"/>
              </a:rPr>
              <a:t>D. Thống kê đánh giá trên chưa có các học sinh nam, điều này không hợp lí với đề bài.</a:t>
            </a:r>
            <a:endParaRPr kumimoji="0" lang="vi-VN" sz="15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p:txBody>
      </p:sp>
      <p:sp>
        <p:nvSpPr>
          <p:cNvPr id="164" name="Đáp án sai 1">
            <a:extLst>
              <a:ext uri="{FF2B5EF4-FFF2-40B4-BE49-F238E27FC236}">
                <a16:creationId xmlns:a16="http://schemas.microsoft.com/office/drawing/2014/main" id="{3FCD9830-5FD1-BD44-878B-228BD96CE996}"/>
              </a:ext>
            </a:extLst>
          </p:cNvPr>
          <p:cNvSpPr/>
          <p:nvPr/>
        </p:nvSpPr>
        <p:spPr>
          <a:xfrm>
            <a:off x="450146" y="2777520"/>
            <a:ext cx="5602696"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B. Thống kê đánh giá về khả năng chưa đồng bộ, điều này là không hợp lí</a:t>
            </a:r>
            <a:endParaRPr kumimoji="0" lang="vi-VN" sz="15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p:txBody>
      </p:sp>
      <p:sp>
        <p:nvSpPr>
          <p:cNvPr id="165" name="Đáp án sai 2">
            <a:extLst>
              <a:ext uri="{FF2B5EF4-FFF2-40B4-BE49-F238E27FC236}">
                <a16:creationId xmlns:a16="http://schemas.microsoft.com/office/drawing/2014/main" id="{6A919885-0285-0403-1E09-FA94D8BC080B}"/>
              </a:ext>
            </a:extLst>
          </p:cNvPr>
          <p:cNvSpPr/>
          <p:nvPr/>
        </p:nvSpPr>
        <p:spPr>
          <a:xfrm>
            <a:off x="450146" y="2066794"/>
            <a:ext cx="5602696"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A. Thống kê đánh giá đã có 2 học sinh chưa đạt, điều này là không hợp lí</a:t>
            </a:r>
            <a:endParaRPr kumimoji="0" lang="vi-VN" sz="15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p:txBody>
      </p:sp>
      <p:sp>
        <p:nvSpPr>
          <p:cNvPr id="166" name="Đáp án sai 3">
            <a:extLst>
              <a:ext uri="{FF2B5EF4-FFF2-40B4-BE49-F238E27FC236}">
                <a16:creationId xmlns:a16="http://schemas.microsoft.com/office/drawing/2014/main" id="{2E7D83A4-3758-8699-4DD0-010A80780539}"/>
              </a:ext>
            </a:extLst>
          </p:cNvPr>
          <p:cNvSpPr/>
          <p:nvPr/>
        </p:nvSpPr>
        <p:spPr>
          <a:xfrm>
            <a:off x="450145" y="3480990"/>
            <a:ext cx="5602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C. Thống kê đánh giá trên chưa có điểm số, nên chưa hợp lí</a:t>
            </a:r>
            <a:endParaRPr kumimoji="0" lang="vi-VN" sz="15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p:txBody>
      </p:sp>
      <p:pic>
        <p:nvPicPr>
          <p:cNvPr id="167"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615877" y="4309636"/>
            <a:ext cx="406660" cy="353959"/>
          </a:xfrm>
          <a:prstGeom prst="rect">
            <a:avLst/>
          </a:prstGeom>
        </p:spPr>
      </p:pic>
      <p:pic>
        <p:nvPicPr>
          <p:cNvPr id="168" name="Picture 16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618456" y="2228143"/>
            <a:ext cx="405267" cy="361056"/>
          </a:xfrm>
          <a:prstGeom prst="rect">
            <a:avLst/>
          </a:prstGeom>
        </p:spPr>
      </p:pic>
      <p:pic>
        <p:nvPicPr>
          <p:cNvPr id="16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660638" y="3638149"/>
            <a:ext cx="414997" cy="361056"/>
          </a:xfrm>
          <a:prstGeom prst="rect">
            <a:avLst/>
          </a:prstGeom>
        </p:spPr>
      </p:pic>
      <p:pic>
        <p:nvPicPr>
          <p:cNvPr id="17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618456" y="2998342"/>
            <a:ext cx="405267" cy="361056"/>
          </a:xfrm>
          <a:prstGeom prst="rect">
            <a:avLst/>
          </a:prstGeom>
        </p:spPr>
      </p:pic>
    </p:spTree>
    <p:extLst>
      <p:ext uri="{BB962C8B-B14F-4D97-AF65-F5344CB8AC3E}">
        <p14:creationId xmlns:p14="http://schemas.microsoft.com/office/powerpoint/2010/main" val="11911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500"/>
                                        <p:tgtEl>
                                          <p:spTgt spid="16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163"/>
                                        </p:tgtEl>
                                        <p:attrNameLst>
                                          <p:attrName>fillcolor</p:attrName>
                                        </p:attrNameLst>
                                      </p:cBhvr>
                                      <p:to>
                                        <a:srgbClr val="92D050"/>
                                      </p:to>
                                    </p:animClr>
                                    <p:set>
                                      <p:cBhvr>
                                        <p:cTn id="25" dur="500" fill="hold"/>
                                        <p:tgtEl>
                                          <p:spTgt spid="163"/>
                                        </p:tgtEl>
                                        <p:attrNameLst>
                                          <p:attrName>fill.type</p:attrName>
                                        </p:attrNameLst>
                                      </p:cBhvr>
                                      <p:to>
                                        <p:strVal val="solid"/>
                                      </p:to>
                                    </p:set>
                                    <p:set>
                                      <p:cBhvr>
                                        <p:cTn id="26" dur="500" fill="hold"/>
                                        <p:tgtEl>
                                          <p:spTgt spid="163"/>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59"/>
                                        </p:tgtEl>
                                      </p:cBhvr>
                                    </p:cmd>
                                  </p:childTnLst>
                                </p:cTn>
                              </p:par>
                              <p:par>
                                <p:cTn id="29" presetID="1" presetClass="entr" presetSubtype="0" fill="hold" nodeType="withEffect">
                                  <p:stCondLst>
                                    <p:cond delay="0"/>
                                  </p:stCondLst>
                                  <p:childTnLst>
                                    <p:set>
                                      <p:cBhvr>
                                        <p:cTn id="30" dur="1" fill="hold">
                                          <p:stCondLst>
                                            <p:cond delay="9"/>
                                          </p:stCondLst>
                                        </p:cTn>
                                        <p:tgtEl>
                                          <p:spTgt spid="167"/>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163"/>
                                        </p:tgtEl>
                                      </p:cBhvr>
                                    </p:animEffect>
                                    <p:animScale>
                                      <p:cBhvr>
                                        <p:cTn id="33" dur="250" autoRev="1" fill="hold"/>
                                        <p:tgtEl>
                                          <p:spTgt spid="163"/>
                                        </p:tgtEl>
                                      </p:cBhvr>
                                      <p:by x="105000" y="105000"/>
                                    </p:animScale>
                                  </p:childTnLst>
                                </p:cTn>
                              </p:par>
                            </p:childTnLst>
                          </p:cTn>
                        </p:par>
                      </p:childTnLst>
                    </p:cTn>
                  </p:par>
                </p:childTnLst>
              </p:cTn>
              <p:nextCondLst>
                <p:cond evt="onClick" delay="0">
                  <p:tgtEl>
                    <p:spTgt spid="163"/>
                  </p:tgtEl>
                </p:cond>
              </p:nextCondLst>
            </p:seq>
            <p:seq concurrent="1" nextAc="seek">
              <p:cTn id="34" restart="whenNotActive" fill="hold" evtFilter="cancelBubble" nodeType="interactiveSeq">
                <p:stCondLst>
                  <p:cond evt="onClick" delay="0">
                    <p:tgtEl>
                      <p:spTgt spid="16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64"/>
                                        </p:tgtEl>
                                        <p:attrNameLst>
                                          <p:attrName>fillcolor</p:attrName>
                                        </p:attrNameLst>
                                      </p:cBhvr>
                                      <p:to>
                                        <a:srgbClr val="D99694"/>
                                      </p:to>
                                    </p:animClr>
                                    <p:set>
                                      <p:cBhvr>
                                        <p:cTn id="39" dur="500" fill="hold"/>
                                        <p:tgtEl>
                                          <p:spTgt spid="164"/>
                                        </p:tgtEl>
                                        <p:attrNameLst>
                                          <p:attrName>fill.type</p:attrName>
                                        </p:attrNameLst>
                                      </p:cBhvr>
                                      <p:to>
                                        <p:strVal val="solid"/>
                                      </p:to>
                                    </p:set>
                                    <p:set>
                                      <p:cBhvr>
                                        <p:cTn id="40" dur="500" fill="hold"/>
                                        <p:tgtEl>
                                          <p:spTgt spid="16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60"/>
                                        </p:tgtEl>
                                      </p:cBhvr>
                                    </p:cmd>
                                  </p:childTnLst>
                                </p:cTn>
                              </p:par>
                              <p:par>
                                <p:cTn id="43" presetID="1" presetClass="entr" presetSubtype="0" fill="hold" nodeType="withEffect">
                                  <p:stCondLst>
                                    <p:cond delay="0"/>
                                  </p:stCondLst>
                                  <p:childTnLst>
                                    <p:set>
                                      <p:cBhvr>
                                        <p:cTn id="44" dur="1" fill="hold">
                                          <p:stCondLst>
                                            <p:cond delay="0"/>
                                          </p:stCondLst>
                                        </p:cTn>
                                        <p:tgtEl>
                                          <p:spTgt spid="170"/>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164"/>
                                        </p:tgtEl>
                                      </p:cBhvr>
                                    </p:animEffect>
                                    <p:animScale>
                                      <p:cBhvr>
                                        <p:cTn id="47" dur="250" autoRev="1" fill="hold"/>
                                        <p:tgtEl>
                                          <p:spTgt spid="164"/>
                                        </p:tgtEl>
                                      </p:cBhvr>
                                      <p:by x="105000" y="105000"/>
                                    </p:animScale>
                                  </p:childTnLst>
                                </p:cTn>
                              </p:par>
                            </p:childTnLst>
                          </p:cTn>
                        </p:par>
                      </p:childTnLst>
                    </p:cTn>
                  </p:par>
                </p:childTnLst>
              </p:cTn>
              <p:nextCondLst>
                <p:cond evt="onClick" delay="0">
                  <p:tgtEl>
                    <p:spTgt spid="164"/>
                  </p:tgtEl>
                </p:cond>
              </p:nextCondLst>
            </p:seq>
            <p:seq concurrent="1" nextAc="seek">
              <p:cTn id="48" restart="whenNotActive" fill="hold" evtFilter="cancelBubble" nodeType="interactiveSeq">
                <p:stCondLst>
                  <p:cond evt="onClick" delay="0">
                    <p:tgtEl>
                      <p:spTgt spid="165"/>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65"/>
                                        </p:tgtEl>
                                        <p:attrNameLst>
                                          <p:attrName>fillcolor</p:attrName>
                                        </p:attrNameLst>
                                      </p:cBhvr>
                                      <p:to>
                                        <a:srgbClr val="D99694"/>
                                      </p:to>
                                    </p:animClr>
                                    <p:set>
                                      <p:cBhvr>
                                        <p:cTn id="53" dur="500" fill="hold"/>
                                        <p:tgtEl>
                                          <p:spTgt spid="165"/>
                                        </p:tgtEl>
                                        <p:attrNameLst>
                                          <p:attrName>fill.type</p:attrName>
                                        </p:attrNameLst>
                                      </p:cBhvr>
                                      <p:to>
                                        <p:strVal val="solid"/>
                                      </p:to>
                                    </p:set>
                                    <p:set>
                                      <p:cBhvr>
                                        <p:cTn id="54" dur="500" fill="hold"/>
                                        <p:tgtEl>
                                          <p:spTgt spid="165"/>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60"/>
                                        </p:tgtEl>
                                      </p:cBhvr>
                                    </p:cmd>
                                  </p:childTnLst>
                                </p:cTn>
                              </p:par>
                              <p:par>
                                <p:cTn id="57" presetID="1" presetClass="entr" presetSubtype="0" fill="hold" nodeType="withEffect">
                                  <p:stCondLst>
                                    <p:cond delay="0"/>
                                  </p:stCondLst>
                                  <p:childTnLst>
                                    <p:set>
                                      <p:cBhvr>
                                        <p:cTn id="58" dur="1" fill="hold">
                                          <p:stCondLst>
                                            <p:cond delay="9"/>
                                          </p:stCondLst>
                                        </p:cTn>
                                        <p:tgtEl>
                                          <p:spTgt spid="168"/>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65"/>
                                        </p:tgtEl>
                                      </p:cBhvr>
                                    </p:animEffect>
                                    <p:animScale>
                                      <p:cBhvr>
                                        <p:cTn id="61" dur="250" autoRev="1" fill="hold"/>
                                        <p:tgtEl>
                                          <p:spTgt spid="165"/>
                                        </p:tgtEl>
                                      </p:cBhvr>
                                      <p:by x="105000" y="105000"/>
                                    </p:animScale>
                                  </p:childTnLst>
                                </p:cTn>
                              </p:par>
                            </p:childTnLst>
                          </p:cTn>
                        </p:par>
                      </p:childTnLst>
                    </p:cTn>
                  </p:par>
                </p:childTnLst>
              </p:cTn>
              <p:nextCondLst>
                <p:cond evt="onClick" delay="0">
                  <p:tgtEl>
                    <p:spTgt spid="165"/>
                  </p:tgtEl>
                </p:cond>
              </p:nextCondLst>
            </p:seq>
            <p:seq concurrent="1" nextAc="seek">
              <p:cTn id="62" restart="whenNotActive" fill="hold" evtFilter="cancelBubble" nodeType="interactiveSeq">
                <p:stCondLst>
                  <p:cond evt="onClick" delay="0">
                    <p:tgtEl>
                      <p:spTgt spid="16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66"/>
                                        </p:tgtEl>
                                        <p:attrNameLst>
                                          <p:attrName>fillcolor</p:attrName>
                                        </p:attrNameLst>
                                      </p:cBhvr>
                                      <p:to>
                                        <a:srgbClr val="D99694"/>
                                      </p:to>
                                    </p:animClr>
                                    <p:set>
                                      <p:cBhvr>
                                        <p:cTn id="67" dur="500" fill="hold"/>
                                        <p:tgtEl>
                                          <p:spTgt spid="166"/>
                                        </p:tgtEl>
                                        <p:attrNameLst>
                                          <p:attrName>fill.type</p:attrName>
                                        </p:attrNameLst>
                                      </p:cBhvr>
                                      <p:to>
                                        <p:strVal val="solid"/>
                                      </p:to>
                                    </p:set>
                                    <p:set>
                                      <p:cBhvr>
                                        <p:cTn id="68" dur="500" fill="hold"/>
                                        <p:tgtEl>
                                          <p:spTgt spid="166"/>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60"/>
                                        </p:tgtEl>
                                      </p:cBhvr>
                                    </p:cmd>
                                  </p:childTnLst>
                                </p:cTn>
                              </p:par>
                              <p:par>
                                <p:cTn id="71" presetID="1" presetClass="entr" presetSubtype="0" fill="hold" nodeType="withEffect">
                                  <p:stCondLst>
                                    <p:cond delay="0"/>
                                  </p:stCondLst>
                                  <p:childTnLst>
                                    <p:set>
                                      <p:cBhvr>
                                        <p:cTn id="72" dur="1" fill="hold">
                                          <p:stCondLst>
                                            <p:cond delay="9"/>
                                          </p:stCondLst>
                                        </p:cTn>
                                        <p:tgtEl>
                                          <p:spTgt spid="169"/>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66"/>
                                        </p:tgtEl>
                                      </p:cBhvr>
                                    </p:animEffect>
                                    <p:animScale>
                                      <p:cBhvr>
                                        <p:cTn id="75" dur="250" autoRev="1" fill="hold"/>
                                        <p:tgtEl>
                                          <p:spTgt spid="166"/>
                                        </p:tgtEl>
                                      </p:cBhvr>
                                      <p:by x="105000" y="105000"/>
                                    </p:animScale>
                                  </p:childTnLst>
                                </p:cTn>
                              </p:par>
                            </p:childTnLst>
                          </p:cTn>
                        </p:par>
                      </p:childTnLst>
                    </p:cTn>
                  </p:par>
                </p:childTnLst>
              </p:cTn>
              <p:nextCondLst>
                <p:cond evt="onClick" delay="0">
                  <p:tgtEl>
                    <p:spTgt spid="166"/>
                  </p:tgtEl>
                </p:cond>
              </p:nextCondLst>
            </p:seq>
            <p:audio>
              <p:cMediaNode vol="80000">
                <p:cTn id="76" fill="hold" display="0">
                  <p:stCondLst>
                    <p:cond delay="indefinite"/>
                  </p:stCondLst>
                  <p:endCondLst>
                    <p:cond evt="onStopAudio" delay="0">
                      <p:tgtEl>
                        <p:sldTgt/>
                      </p:tgtEl>
                    </p:cond>
                  </p:endCondLst>
                </p:cTn>
                <p:tgtEl>
                  <p:spTgt spid="159"/>
                </p:tgtEl>
              </p:cMediaNode>
            </p:audio>
            <p:audio>
              <p:cMediaNode vol="80000">
                <p:cTn id="77" fill="hold" display="0">
                  <p:stCondLst>
                    <p:cond delay="indefinite"/>
                  </p:stCondLst>
                  <p:endCondLst>
                    <p:cond evt="onStopAudio" delay="0">
                      <p:tgtEl>
                        <p:sldTgt/>
                      </p:tgtEl>
                    </p:cond>
                  </p:endCondLst>
                </p:cTn>
                <p:tgtEl>
                  <p:spTgt spid="160"/>
                </p:tgtEl>
              </p:cMediaNode>
            </p:audio>
          </p:childTnLst>
        </p:cTn>
      </p:par>
    </p:tnLst>
    <p:bldLst>
      <p:bldP spid="163" grpId="0" animBg="1"/>
      <p:bldP spid="163" grpId="1" animBg="1"/>
      <p:bldP spid="164" grpId="0" animBg="1"/>
      <p:bldP spid="164" grpId="1" animBg="1"/>
      <p:bldP spid="165" grpId="0" animBg="1"/>
      <p:bldP spid="165" grpId="1" animBg="1"/>
      <p:bldP spid="166" grpId="0" animBg="1"/>
      <p:bldP spid="16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3331" name="Google Shape;3331;p61"/>
          <p:cNvSpPr txBox="1"/>
          <p:nvPr/>
        </p:nvSpPr>
        <p:spPr>
          <a:xfrm flipH="1">
            <a:off x="3381314" y="504168"/>
            <a:ext cx="2295247" cy="4830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1 (SGK – tr.7)</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58344" y="1092424"/>
                <a:ext cx="7741188" cy="3600986"/>
              </a:xfrm>
              <a:prstGeom prst="rect">
                <a:avLst/>
              </a:prstGeom>
            </p:spPr>
            <p:txBody>
              <a:bodyPr wrap="square">
                <a:spAutoFit/>
              </a:bodyPr>
              <a:lstStyle/>
              <a:p>
                <a:pPr algn="just">
                  <a:lnSpc>
                    <a:spcPct val="150000"/>
                  </a:lnSpc>
                </a:pPr>
                <a:r>
                  <a:rPr lang="vi-VN" sz="1900">
                    <a:latin typeface="+mn-lt"/>
                  </a:rPr>
                  <a:t>Sau khi tìm hiểu về các đại dương trên Trái Đất, bạn Thanh thu được những dữ liệu thống kê sau:</a:t>
                </a:r>
              </a:p>
              <a:p>
                <a:pPr marL="285750" indent="-285750" algn="just">
                  <a:lnSpc>
                    <a:spcPct val="150000"/>
                  </a:lnSpc>
                  <a:buFontTx/>
                  <a:buChar char="-"/>
                </a:pPr>
                <a:r>
                  <a:rPr lang="vi-VN" sz="1900">
                    <a:latin typeface="+mn-lt"/>
                  </a:rPr>
                  <a:t>Bốn đại dương chính là: Thái Bình Dương, Ấn Độ Dương, Đại Tây</a:t>
                </a:r>
                <a:r>
                  <a:rPr lang="en-US" sz="1900">
                    <a:latin typeface="+mn-lt"/>
                  </a:rPr>
                  <a:t> </a:t>
                </a:r>
                <a:r>
                  <a:rPr lang="vi-VN" sz="1900">
                    <a:latin typeface="+mn-lt"/>
                  </a:rPr>
                  <a:t>Dương, Bắc Băng Dương;</a:t>
                </a:r>
                <a:endParaRPr lang="en-US" sz="1900">
                  <a:latin typeface="+mn-lt"/>
                </a:endParaRPr>
              </a:p>
              <a:p>
                <a:pPr marL="285750" indent="-285750" algn="just">
                  <a:lnSpc>
                    <a:spcPct val="150000"/>
                  </a:lnSpc>
                  <a:buFontTx/>
                  <a:buChar char="-"/>
                </a:pPr>
                <a:r>
                  <a:rPr lang="vi-VN" sz="1900">
                    <a:latin typeface="+mn-lt"/>
                  </a:rPr>
                  <a:t>Diện tích (đơn vị</a:t>
                </a:r>
                <a:r>
                  <a:rPr lang="en-US" sz="1900">
                    <a:latin typeface="+mn-lt"/>
                  </a:rPr>
                  <a:t>: </a:t>
                </a:r>
                <a:r>
                  <a:rPr lang="vi-VN" sz="1900">
                    <a:latin typeface="+mn-lt"/>
                  </a:rPr>
                  <a:t>triệu </a:t>
                </a:r>
                <a14:m>
                  <m:oMath xmlns:m="http://schemas.openxmlformats.org/officeDocument/2006/math">
                    <m:sSup>
                      <m:sSupPr>
                        <m:ctrlPr>
                          <a:rPr lang="vi-VN" sz="1900" i="1" smtClean="0">
                            <a:latin typeface="Cambria Math" panose="02040503050406030204" pitchFamily="18" charset="0"/>
                          </a:rPr>
                        </m:ctrlPr>
                      </m:sSupPr>
                      <m:e>
                        <m:r>
                          <m:rPr>
                            <m:sty m:val="p"/>
                          </m:rPr>
                          <a:rPr lang="en-US" sz="1900" b="0" i="0" smtClean="0">
                            <a:latin typeface="Cambria Math" panose="02040503050406030204" pitchFamily="18" charset="0"/>
                          </a:rPr>
                          <m:t>km</m:t>
                        </m:r>
                      </m:e>
                      <m:sup>
                        <m:r>
                          <a:rPr lang="en-US" sz="1900" b="0" i="0" smtClean="0">
                            <a:latin typeface="Cambria Math" panose="02040503050406030204" pitchFamily="18" charset="0"/>
                          </a:rPr>
                          <m:t>2</m:t>
                        </m:r>
                      </m:sup>
                    </m:sSup>
                  </m:oMath>
                </a14:m>
                <a:r>
                  <a:rPr lang="vi-VN" sz="1900">
                    <a:latin typeface="+mn-lt"/>
                  </a:rPr>
                  <a:t>) của bốn đại dương đó lần lượt là: 178,7; 76,2; 91,6; 14,8.</a:t>
                </a:r>
              </a:p>
              <a:p>
                <a:pPr algn="just">
                  <a:lnSpc>
                    <a:spcPct val="150000"/>
                  </a:lnSpc>
                </a:pPr>
                <a:r>
                  <a:rPr lang="vi-VN" sz="1900">
                    <a:latin typeface="+mn-lt"/>
                  </a:rPr>
                  <a:t>(Nguồn Lịch sử và Địa lí 6 NXB Đại học sư phạm, 2022)</a:t>
                </a:r>
              </a:p>
              <a:p>
                <a:pPr algn="just">
                  <a:lnSpc>
                    <a:spcPct val="150000"/>
                  </a:lnSpc>
                </a:pPr>
                <a:r>
                  <a:rPr lang="vi-VN" sz="1900">
                    <a:latin typeface="+mn-lt"/>
                  </a:rPr>
                  <a:t>Hãy phân loại </a:t>
                </a:r>
                <a:r>
                  <a:rPr lang="en-US" sz="1900">
                    <a:latin typeface="+mn-lt"/>
                  </a:rPr>
                  <a:t>các </a:t>
                </a:r>
                <a:r>
                  <a:rPr lang="vi-VN" sz="1900">
                    <a:latin typeface="+mn-lt"/>
                  </a:rPr>
                  <a:t>dữ liệu đó dựa trên tiêu chí định tính và định lượng.</a:t>
                </a:r>
                <a:endParaRPr lang="en-US" sz="190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658344" y="1092424"/>
                <a:ext cx="7741188" cy="3600986"/>
              </a:xfrm>
              <a:prstGeom prst="rect">
                <a:avLst/>
              </a:prstGeom>
              <a:blipFill>
                <a:blip r:embed="rId3"/>
                <a:stretch>
                  <a:fillRect l="-787" r="-709" b="-33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4" name="Rectangle 3"/>
          <p:cNvSpPr/>
          <p:nvPr/>
        </p:nvSpPr>
        <p:spPr>
          <a:xfrm>
            <a:off x="4099015" y="622846"/>
            <a:ext cx="838692"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3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3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203632" y="1374301"/>
                <a:ext cx="6629458" cy="3104696"/>
              </a:xfrm>
              <a:prstGeom prst="rect">
                <a:avLst/>
              </a:prstGeom>
            </p:spPr>
            <p:txBody>
              <a:bodyPr wrap="square">
                <a:spAutoFit/>
              </a:bodyPr>
              <a:lstStyle/>
              <a:p>
                <a:pPr marL="342900" indent="-342900" algn="just">
                  <a:lnSpc>
                    <a:spcPct val="150000"/>
                  </a:lnSpc>
                  <a:spcBef>
                    <a:spcPts val="600"/>
                  </a:spcBef>
                  <a:spcAft>
                    <a:spcPts val="600"/>
                  </a:spcAft>
                  <a:buFontTx/>
                  <a:buChar char="-"/>
                </a:pPr>
                <a:r>
                  <a:rPr lang="fr-FR" sz="2200">
                    <a:latin typeface="+mj-lt"/>
                    <a:ea typeface="Calibri" panose="020F0502020204030204" pitchFamily="34" charset="0"/>
                    <a:cs typeface="Times New Roman" panose="02020603050405020304" pitchFamily="18" charset="0"/>
                  </a:rPr>
                  <a:t>Dữ liệu định tính là: </a:t>
                </a:r>
              </a:p>
              <a:p>
                <a:pPr algn="just">
                  <a:lnSpc>
                    <a:spcPct val="150000"/>
                  </a:lnSpc>
                  <a:spcBef>
                    <a:spcPts val="600"/>
                  </a:spcBef>
                  <a:spcAft>
                    <a:spcPts val="600"/>
                  </a:spcAft>
                </a:pPr>
                <a:r>
                  <a:rPr lang="fr-FR" sz="2200">
                    <a:latin typeface="+mj-lt"/>
                    <a:ea typeface="Calibri" panose="020F0502020204030204" pitchFamily="34" charset="0"/>
                    <a:cs typeface="Times New Roman" panose="02020603050405020304" pitchFamily="18" charset="0"/>
                  </a:rPr>
                  <a:t>Thái Bình Dương, Ấn Độ Dương, Đại Tây Dương, Bắc Băng Dương.</a:t>
                </a:r>
              </a:p>
              <a:p>
                <a:pPr marL="342900" indent="-342900" algn="just">
                  <a:lnSpc>
                    <a:spcPct val="150000"/>
                  </a:lnSpc>
                  <a:spcBef>
                    <a:spcPts val="600"/>
                  </a:spcBef>
                  <a:spcAft>
                    <a:spcPts val="600"/>
                  </a:spcAft>
                  <a:buFontTx/>
                  <a:buChar char="-"/>
                </a:pPr>
                <a:r>
                  <a:rPr lang="fr-FR" sz="2200">
                    <a:effectLst/>
                    <a:latin typeface="+mj-lt"/>
                    <a:ea typeface="Calibri" panose="020F0502020204030204" pitchFamily="34" charset="0"/>
                    <a:cs typeface="Times New Roman" panose="02020603050405020304" pitchFamily="18" charset="0"/>
                  </a:rPr>
                  <a:t>Dữ liệu định lượng là: </a:t>
                </a:r>
              </a:p>
              <a:p>
                <a:pPr algn="ctr">
                  <a:lnSpc>
                    <a:spcPct val="150000"/>
                  </a:lnSpc>
                  <a:spcBef>
                    <a:spcPts val="600"/>
                  </a:spcBef>
                  <a:spcAft>
                    <a:spcPts val="600"/>
                  </a:spcAft>
                </a:pPr>
                <a14:m>
                  <m:oMath xmlns:m="http://schemas.openxmlformats.org/officeDocument/2006/math">
                    <m:r>
                      <a:rPr lang="fr-FR" sz="2200" i="1">
                        <a:effectLst/>
                        <a:latin typeface="Cambria Math" panose="02040503050406030204" pitchFamily="18" charset="0"/>
                        <a:ea typeface="Calibri" panose="020F0502020204030204" pitchFamily="34" charset="0"/>
                        <a:cs typeface="Times New Roman" panose="02020603050405020304" pitchFamily="18" charset="0"/>
                      </a:rPr>
                      <m:t>178,7; 76,2; 91,6;14,8</m:t>
                    </m:r>
                  </m:oMath>
                </a14:m>
                <a:r>
                  <a:rPr lang="fr-FR" sz="2200">
                    <a:effectLst/>
                    <a:latin typeface="+mj-lt"/>
                    <a:ea typeface="Calibri" panose="020F0502020204030204" pitchFamily="34" charset="0"/>
                    <a:cs typeface="Times New Roman" panose="02020603050405020304" pitchFamily="18" charset="0"/>
                  </a:rPr>
                  <a:t> (triệu </a:t>
                </a:r>
                <a14:m>
                  <m:oMath xmlns:m="http://schemas.openxmlformats.org/officeDocument/2006/math">
                    <m:r>
                      <a:rPr lang="fr-FR" sz="2200" i="1">
                        <a:effectLst/>
                        <a:latin typeface="Cambria Math" panose="02040503050406030204" pitchFamily="18" charset="0"/>
                        <a:ea typeface="Calibri" panose="020F0502020204030204" pitchFamily="34" charset="0"/>
                        <a:cs typeface="Times New Roman" panose="02020603050405020304" pitchFamily="18" charset="0"/>
                      </a:rPr>
                      <m:t>𝑘</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2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fr-FR" sz="22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2200">
                    <a:effectLst/>
                    <a:latin typeface="+mj-lt"/>
                    <a:ea typeface="Calibri" panose="020F0502020204030204" pitchFamily="34" charset="0"/>
                    <a:cs typeface="Times New Roman" panose="02020603050405020304" pitchFamily="18" charset="0"/>
                  </a:rPr>
                  <a:t>).</a:t>
                </a:r>
                <a:endParaRPr lang="en-US" sz="22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3632" y="1374301"/>
                <a:ext cx="6629458" cy="3104696"/>
              </a:xfrm>
              <a:prstGeom prst="rect">
                <a:avLst/>
              </a:prstGeom>
              <a:blipFill>
                <a:blip r:embed="rId3"/>
                <a:stretch>
                  <a:fillRect l="-1195" r="-1103" b="-980"/>
                </a:stretch>
              </a:blipFill>
            </p:spPr>
            <p:txBody>
              <a:bodyPr/>
              <a:lstStyle/>
              <a:p>
                <a:r>
                  <a:rPr lang="en-US">
                    <a:noFill/>
                  </a:rPr>
                  <a:t> </a:t>
                </a:r>
              </a:p>
            </p:txBody>
          </p:sp>
        </mc:Fallback>
      </mc:AlternateContent>
    </p:spTree>
    <p:extLst>
      <p:ext uri="{BB962C8B-B14F-4D97-AF65-F5344CB8AC3E}">
        <p14:creationId xmlns:p14="http://schemas.microsoft.com/office/powerpoint/2010/main" val="16628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10" name="Google Shape;3331;p61"/>
          <p:cNvSpPr txBox="1"/>
          <p:nvPr/>
        </p:nvSpPr>
        <p:spPr>
          <a:xfrm flipH="1">
            <a:off x="3327265" y="419049"/>
            <a:ext cx="2485421" cy="498046"/>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4 (SGK – 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16144" y="3869377"/>
            <a:ext cx="7707664" cy="872034"/>
          </a:xfrm>
          <a:prstGeom prst="rect">
            <a:avLst/>
          </a:prstGeom>
        </p:spPr>
        <p:txBody>
          <a:bodyPr wrap="square">
            <a:spAutoFit/>
          </a:bodyPr>
          <a:lstStyle/>
          <a:p>
            <a:pPr algn="just">
              <a:lnSpc>
                <a:spcPct val="150000"/>
              </a:lnSpc>
            </a:pPr>
            <a:r>
              <a:rPr lang="en-US" sz="1800">
                <a:latin typeface="+mj-lt"/>
              </a:rPr>
              <a:t>Kế toán đã ghi nhầm số liệu của một kho trong biểu đồ kép ở </a:t>
            </a:r>
            <a:r>
              <a:rPr lang="en-US" sz="1800" i="1">
                <a:latin typeface="+mj-lt"/>
              </a:rPr>
              <a:t>Hình 2</a:t>
            </a:r>
            <a:r>
              <a:rPr lang="en-US" sz="1800">
                <a:latin typeface="+mj-lt"/>
              </a:rPr>
              <a:t>. Theo em, kế toán đã ghi nhầm số liệu của kho nào? </a:t>
            </a:r>
          </a:p>
        </p:txBody>
      </p:sp>
      <p:pic>
        <p:nvPicPr>
          <p:cNvPr id="7" name="Picture 6"/>
          <p:cNvPicPr>
            <a:picLocks noChangeAspect="1"/>
          </p:cNvPicPr>
          <p:nvPr/>
        </p:nvPicPr>
        <p:blipFill>
          <a:blip r:embed="rId3"/>
          <a:stretch>
            <a:fillRect/>
          </a:stretch>
        </p:blipFill>
        <p:spPr>
          <a:xfrm>
            <a:off x="4717659" y="1054699"/>
            <a:ext cx="4008268" cy="2919845"/>
          </a:xfrm>
          <a:prstGeom prst="rect">
            <a:avLst/>
          </a:prstGeom>
        </p:spPr>
      </p:pic>
      <p:sp>
        <p:nvSpPr>
          <p:cNvPr id="15" name="Rectangle 14"/>
          <p:cNvSpPr/>
          <p:nvPr/>
        </p:nvSpPr>
        <p:spPr>
          <a:xfrm>
            <a:off x="716144" y="973752"/>
            <a:ext cx="4147169" cy="3000821"/>
          </a:xfrm>
          <a:prstGeom prst="rect">
            <a:avLst/>
          </a:prstGeom>
        </p:spPr>
        <p:txBody>
          <a:bodyPr wrap="square">
            <a:spAutoFit/>
          </a:bodyPr>
          <a:lstStyle/>
          <a:p>
            <a:pPr algn="just">
              <a:lnSpc>
                <a:spcPct val="150000"/>
              </a:lnSpc>
            </a:pPr>
            <a:r>
              <a:rPr lang="vi-VN" sz="1800">
                <a:latin typeface="+mn-lt"/>
              </a:rPr>
              <a:t>Một công ty kinh doanh vật liệu xây dựng có bốn kho hàng, mỗi kho hàng có 50 tấn hàng. Kế toán của công ty lập biểu đồ</a:t>
            </a:r>
            <a:r>
              <a:rPr lang="en-US" sz="1800">
                <a:latin typeface="+mn-lt"/>
              </a:rPr>
              <a:t> cột kép ở</a:t>
            </a:r>
            <a:r>
              <a:rPr lang="vi-VN" sz="1800">
                <a:latin typeface="+mn-lt"/>
              </a:rPr>
              <a:t> </a:t>
            </a:r>
            <a:r>
              <a:rPr lang="vi-VN" sz="1800" i="1">
                <a:latin typeface="+mn-lt"/>
              </a:rPr>
              <a:t>Hình 2</a:t>
            </a:r>
            <a:r>
              <a:rPr lang="vi-VN" sz="1800">
                <a:latin typeface="+mn-lt"/>
              </a:rPr>
              <a:t> biểu diễn số lượng vật liệu đã xuất bán và số lượng vật liệu còn tồn lại trong mỗi kho sau tuần lễ kinh doanh đầu tiên.</a:t>
            </a:r>
            <a:endParaRPr lang="en-US" sz="1800">
              <a:latin typeface="+mn-lt"/>
            </a:endParaRPr>
          </a:p>
        </p:txBody>
      </p:sp>
    </p:spTree>
    <p:extLst>
      <p:ext uri="{BB962C8B-B14F-4D97-AF65-F5344CB8AC3E}">
        <p14:creationId xmlns:p14="http://schemas.microsoft.com/office/powerpoint/2010/main" val="142136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6" name="Rectangle 5"/>
          <p:cNvSpPr/>
          <p:nvPr/>
        </p:nvSpPr>
        <p:spPr>
          <a:xfrm>
            <a:off x="4148973" y="675655"/>
            <a:ext cx="81304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965505" y="1394311"/>
                <a:ext cx="7179980" cy="2920030"/>
              </a:xfrm>
              <a:prstGeom prst="rect">
                <a:avLst/>
              </a:prstGeom>
            </p:spPr>
            <p:txBody>
              <a:bodyPr wrap="square">
                <a:spAutoFit/>
              </a:bodyPr>
              <a:lstStyle/>
              <a:p>
                <a:pPr algn="just">
                  <a:lnSpc>
                    <a:spcPct val="175000"/>
                  </a:lnSpc>
                </a:pPr>
                <a:r>
                  <a:rPr lang="fr-FR" sz="2100">
                    <a:latin typeface="+mn-lt"/>
                    <a:ea typeface="Calibri" panose="020F0502020204030204" pitchFamily="34" charset="0"/>
                    <a:cs typeface="Times New Roman" panose="02020603050405020304" pitchFamily="18" charset="0"/>
                  </a:rPr>
                  <a:t>Ta thấy : </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Tổng số hàng đã xuất bán và số hàng còn tồn tại lại trong kho 4 là: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30+15=45</m:t>
                    </m:r>
                  </m:oMath>
                </a14:m>
                <a:r>
                  <a:rPr lang="fr-FR" sz="2100">
                    <a:effectLst/>
                    <a:latin typeface="+mn-lt"/>
                    <a:ea typeface="Calibri" panose="020F0502020204030204" pitchFamily="34" charset="0"/>
                    <a:cs typeface="Times New Roman" panose="02020603050405020304" pitchFamily="18" charset="0"/>
                  </a:rPr>
                  <a:t> (tấn)</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Mà mỗi kho có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50</m:t>
                    </m:r>
                  </m:oMath>
                </a14:m>
                <a:r>
                  <a:rPr lang="fr-FR" sz="2100">
                    <a:effectLst/>
                    <a:latin typeface="+mn-lt"/>
                    <a:ea typeface="Calibri" panose="020F0502020204030204" pitchFamily="34" charset="0"/>
                    <a:cs typeface="Times New Roman" panose="02020603050405020304" pitchFamily="18" charset="0"/>
                  </a:rPr>
                  <a:t> tấn hàng.</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Vậy kế toán đã ghi nhầm số liệu của kho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2100">
                    <a:effectLst/>
                    <a:latin typeface="+mn-lt"/>
                    <a:ea typeface="Calibri" panose="020F050202020403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65505" y="1394311"/>
                <a:ext cx="7179980" cy="2920030"/>
              </a:xfrm>
              <a:prstGeom prst="rect">
                <a:avLst/>
              </a:prstGeom>
              <a:blipFill>
                <a:blip r:embed="rId3"/>
                <a:stretch>
                  <a:fillRect l="-1019" r="-1019" b="-209"/>
                </a:stretch>
              </a:blipFill>
            </p:spPr>
            <p:txBody>
              <a:bodyPr/>
              <a:lstStyle/>
              <a:p>
                <a:r>
                  <a:rPr lang="en-US">
                    <a:noFill/>
                  </a:rPr>
                  <a:t> </a:t>
                </a:r>
              </a:p>
            </p:txBody>
          </p:sp>
        </mc:Fallback>
      </mc:AlternateContent>
    </p:spTree>
    <p:extLst>
      <p:ext uri="{BB962C8B-B14F-4D97-AF65-F5344CB8AC3E}">
        <p14:creationId xmlns:p14="http://schemas.microsoft.com/office/powerpoint/2010/main" val="3963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112" name="Title 21"/>
          <p:cNvSpPr>
            <a:spLocks noGrp="1"/>
          </p:cNvSpPr>
          <p:nvPr>
            <p:ph type="title" idx="4294967295"/>
          </p:nvPr>
        </p:nvSpPr>
        <p:spPr>
          <a:xfrm>
            <a:off x="690805" y="416583"/>
            <a:ext cx="970877"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1</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grpSp>
        <p:nvGrpSpPr>
          <p:cNvPr id="117" name="Google Shape;4008;p73"/>
          <p:cNvGrpSpPr/>
          <p:nvPr/>
        </p:nvGrpSpPr>
        <p:grpSpPr>
          <a:xfrm rot="5748631">
            <a:off x="110667" y="4204924"/>
            <a:ext cx="754454" cy="427336"/>
            <a:chOff x="2999225" y="2256775"/>
            <a:chExt cx="4013054" cy="2273064"/>
          </a:xfrm>
        </p:grpSpPr>
        <p:sp>
          <p:nvSpPr>
            <p:cNvPr id="118" name="Google Shape;4009;p73"/>
            <p:cNvSpPr/>
            <p:nvPr/>
          </p:nvSpPr>
          <p:spPr>
            <a:xfrm>
              <a:off x="2999225" y="2389280"/>
              <a:ext cx="3447970" cy="2140559"/>
            </a:xfrm>
            <a:custGeom>
              <a:avLst/>
              <a:gdLst/>
              <a:ahLst/>
              <a:cxnLst/>
              <a:rect l="l" t="t" r="r" b="b"/>
              <a:pathLst>
                <a:path w="33021" h="20500" extrusionOk="0">
                  <a:moveTo>
                    <a:pt x="29996" y="0"/>
                  </a:moveTo>
                  <a:lnTo>
                    <a:pt x="1422" y="16111"/>
                  </a:lnTo>
                  <a:cubicBezTo>
                    <a:pt x="452" y="16659"/>
                    <a:pt x="0" y="17815"/>
                    <a:pt x="343" y="18875"/>
                  </a:cubicBezTo>
                  <a:cubicBezTo>
                    <a:pt x="668" y="19882"/>
                    <a:pt x="1597" y="20499"/>
                    <a:pt x="2576" y="20499"/>
                  </a:cubicBezTo>
                  <a:cubicBezTo>
                    <a:pt x="2936" y="20499"/>
                    <a:pt x="3304" y="20416"/>
                    <a:pt x="3650" y="20237"/>
                  </a:cubicBezTo>
                  <a:lnTo>
                    <a:pt x="33021" y="5066"/>
                  </a:lnTo>
                  <a:lnTo>
                    <a:pt x="29917" y="5005"/>
                  </a:lnTo>
                  <a:lnTo>
                    <a:pt x="31350" y="2542"/>
                  </a:lnTo>
                  <a:lnTo>
                    <a:pt x="28724" y="2617"/>
                  </a:lnTo>
                  <a:lnTo>
                    <a:pt x="29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4010;p73"/>
            <p:cNvSpPr/>
            <p:nvPr/>
          </p:nvSpPr>
          <p:spPr>
            <a:xfrm>
              <a:off x="3560152" y="2918151"/>
              <a:ext cx="2887039" cy="1491291"/>
            </a:xfrm>
            <a:custGeom>
              <a:avLst/>
              <a:gdLst/>
              <a:ahLst/>
              <a:cxnLst/>
              <a:rect l="l" t="t" r="r" b="b"/>
              <a:pathLst>
                <a:path w="27649" h="14282" extrusionOk="0">
                  <a:moveTo>
                    <a:pt x="1" y="14282"/>
                  </a:moveTo>
                  <a:cubicBezTo>
                    <a:pt x="1" y="14282"/>
                    <a:pt x="1" y="14282"/>
                    <a:pt x="1" y="14282"/>
                  </a:cubicBezTo>
                  <a:lnTo>
                    <a:pt x="27649" y="1"/>
                  </a:lnTo>
                  <a:lnTo>
                    <a:pt x="1" y="14282"/>
                  </a:lnTo>
                  <a:close/>
                </a:path>
              </a:pathLst>
            </a:custGeom>
            <a:solidFill>
              <a:srgbClr val="E7B4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4011;p73"/>
            <p:cNvSpPr/>
            <p:nvPr/>
          </p:nvSpPr>
          <p:spPr>
            <a:xfrm>
              <a:off x="2999225" y="3617848"/>
              <a:ext cx="1241420" cy="911982"/>
            </a:xfrm>
            <a:custGeom>
              <a:avLst/>
              <a:gdLst/>
              <a:ahLst/>
              <a:cxnLst/>
              <a:rect l="l" t="t" r="r" b="b"/>
              <a:pathLst>
                <a:path w="11889" h="8734" extrusionOk="0">
                  <a:moveTo>
                    <a:pt x="9131" y="1"/>
                  </a:moveTo>
                  <a:lnTo>
                    <a:pt x="1422" y="4345"/>
                  </a:lnTo>
                  <a:cubicBezTo>
                    <a:pt x="452" y="4893"/>
                    <a:pt x="0" y="6049"/>
                    <a:pt x="343" y="7109"/>
                  </a:cubicBezTo>
                  <a:cubicBezTo>
                    <a:pt x="668" y="8116"/>
                    <a:pt x="1597" y="8733"/>
                    <a:pt x="2576" y="8733"/>
                  </a:cubicBezTo>
                  <a:cubicBezTo>
                    <a:pt x="2936" y="8733"/>
                    <a:pt x="3304" y="8650"/>
                    <a:pt x="3650" y="8471"/>
                  </a:cubicBezTo>
                  <a:lnTo>
                    <a:pt x="11889" y="4215"/>
                  </a:lnTo>
                  <a:cubicBezTo>
                    <a:pt x="10915" y="3890"/>
                    <a:pt x="10063" y="3198"/>
                    <a:pt x="9559" y="2212"/>
                  </a:cubicBezTo>
                  <a:cubicBezTo>
                    <a:pt x="9198" y="1507"/>
                    <a:pt x="9064" y="741"/>
                    <a:pt x="91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4012;p73"/>
            <p:cNvSpPr/>
            <p:nvPr/>
          </p:nvSpPr>
          <p:spPr>
            <a:xfrm>
              <a:off x="2999225" y="3930994"/>
              <a:ext cx="674328" cy="598834"/>
            </a:xfrm>
            <a:custGeom>
              <a:avLst/>
              <a:gdLst/>
              <a:ahLst/>
              <a:cxnLst/>
              <a:rect l="l" t="t" r="r" b="b"/>
              <a:pathLst>
                <a:path w="6458" h="5735" extrusionOk="0">
                  <a:moveTo>
                    <a:pt x="3811" y="0"/>
                  </a:moveTo>
                  <a:lnTo>
                    <a:pt x="1422" y="1346"/>
                  </a:lnTo>
                  <a:cubicBezTo>
                    <a:pt x="452" y="1894"/>
                    <a:pt x="0" y="3050"/>
                    <a:pt x="343" y="4110"/>
                  </a:cubicBezTo>
                  <a:cubicBezTo>
                    <a:pt x="668" y="5117"/>
                    <a:pt x="1597" y="5734"/>
                    <a:pt x="2576" y="5734"/>
                  </a:cubicBezTo>
                  <a:cubicBezTo>
                    <a:pt x="2936" y="5734"/>
                    <a:pt x="3304" y="5651"/>
                    <a:pt x="3650" y="5472"/>
                  </a:cubicBezTo>
                  <a:lnTo>
                    <a:pt x="6457" y="4022"/>
                  </a:lnTo>
                  <a:cubicBezTo>
                    <a:pt x="5480" y="3872"/>
                    <a:pt x="4583" y="3283"/>
                    <a:pt x="4082" y="2342"/>
                  </a:cubicBezTo>
                  <a:cubicBezTo>
                    <a:pt x="3685" y="1594"/>
                    <a:pt x="3612" y="762"/>
                    <a:pt x="3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4013;p73"/>
            <p:cNvSpPr/>
            <p:nvPr/>
          </p:nvSpPr>
          <p:spPr>
            <a:xfrm>
              <a:off x="5998390" y="2303971"/>
              <a:ext cx="809027" cy="614288"/>
            </a:xfrm>
            <a:custGeom>
              <a:avLst/>
              <a:gdLst/>
              <a:ahLst/>
              <a:cxnLst/>
              <a:rect l="l" t="t" r="r" b="b"/>
              <a:pathLst>
                <a:path w="7748" h="5883" extrusionOk="0">
                  <a:moveTo>
                    <a:pt x="6712" y="0"/>
                  </a:moveTo>
                  <a:lnTo>
                    <a:pt x="1273" y="817"/>
                  </a:lnTo>
                  <a:lnTo>
                    <a:pt x="1" y="3434"/>
                  </a:lnTo>
                  <a:lnTo>
                    <a:pt x="2627" y="3359"/>
                  </a:lnTo>
                  <a:lnTo>
                    <a:pt x="1194" y="5822"/>
                  </a:lnTo>
                  <a:lnTo>
                    <a:pt x="4298" y="5883"/>
                  </a:lnTo>
                  <a:lnTo>
                    <a:pt x="7748" y="1844"/>
                  </a:lnTo>
                  <a:cubicBezTo>
                    <a:pt x="6973" y="1120"/>
                    <a:pt x="6748" y="465"/>
                    <a:pt x="67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4014;p73"/>
            <p:cNvSpPr/>
            <p:nvPr/>
          </p:nvSpPr>
          <p:spPr>
            <a:xfrm>
              <a:off x="2999225" y="3992287"/>
              <a:ext cx="536915" cy="537541"/>
            </a:xfrm>
            <a:custGeom>
              <a:avLst/>
              <a:gdLst/>
              <a:ahLst/>
              <a:cxnLst/>
              <a:rect l="l" t="t" r="r" b="b"/>
              <a:pathLst>
                <a:path w="5142" h="5148" extrusionOk="0">
                  <a:moveTo>
                    <a:pt x="2770" y="0"/>
                  </a:moveTo>
                  <a:lnTo>
                    <a:pt x="1422" y="759"/>
                  </a:lnTo>
                  <a:cubicBezTo>
                    <a:pt x="452" y="1307"/>
                    <a:pt x="0" y="2463"/>
                    <a:pt x="343" y="3523"/>
                  </a:cubicBezTo>
                  <a:cubicBezTo>
                    <a:pt x="668" y="4530"/>
                    <a:pt x="1597" y="5147"/>
                    <a:pt x="2576" y="5147"/>
                  </a:cubicBezTo>
                  <a:cubicBezTo>
                    <a:pt x="2936" y="5147"/>
                    <a:pt x="3304" y="5064"/>
                    <a:pt x="3650" y="4885"/>
                  </a:cubicBezTo>
                  <a:lnTo>
                    <a:pt x="5141" y="4113"/>
                  </a:lnTo>
                  <a:cubicBezTo>
                    <a:pt x="4329" y="3749"/>
                    <a:pt x="3629" y="3115"/>
                    <a:pt x="3192" y="2261"/>
                  </a:cubicBezTo>
                  <a:cubicBezTo>
                    <a:pt x="2823" y="1539"/>
                    <a:pt x="2692" y="756"/>
                    <a:pt x="27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4015;p73"/>
            <p:cNvSpPr/>
            <p:nvPr/>
          </p:nvSpPr>
          <p:spPr>
            <a:xfrm>
              <a:off x="6699131" y="2256775"/>
              <a:ext cx="313148" cy="239847"/>
            </a:xfrm>
            <a:custGeom>
              <a:avLst/>
              <a:gdLst/>
              <a:ahLst/>
              <a:cxnLst/>
              <a:rect l="l" t="t" r="r" b="b"/>
              <a:pathLst>
                <a:path w="2999" h="2297" extrusionOk="0">
                  <a:moveTo>
                    <a:pt x="2999" y="1"/>
                  </a:moveTo>
                  <a:lnTo>
                    <a:pt x="1" y="452"/>
                  </a:lnTo>
                  <a:cubicBezTo>
                    <a:pt x="37" y="917"/>
                    <a:pt x="262" y="1572"/>
                    <a:pt x="1037" y="2296"/>
                  </a:cubicBezTo>
                  <a:lnTo>
                    <a:pt x="29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Rectangle 112"/>
          <p:cNvSpPr/>
          <p:nvPr/>
        </p:nvSpPr>
        <p:spPr>
          <a:xfrm>
            <a:off x="587780" y="234841"/>
            <a:ext cx="8140583" cy="1439881"/>
          </a:xfrm>
          <a:prstGeom prst="rect">
            <a:avLst/>
          </a:prstGeom>
        </p:spPr>
        <p:txBody>
          <a:bodyPr wrap="square">
            <a:spAutoFit/>
          </a:bodyPr>
          <a:lstStyle/>
          <a:p>
            <a:pPr lvl="0" algn="just">
              <a:lnSpc>
                <a:spcPct val="170000"/>
              </a:lnSpc>
            </a:pPr>
            <a:r>
              <a:rPr lang="en-US" sz="1800" dirty="0">
                <a:ea typeface="Arial" panose="020B0604020202020204" pitchFamily="34" charset="0"/>
                <a:cs typeface="Times New Roman" panose="02020603050405020304" pitchFamily="18" charset="0"/>
              </a:rPr>
              <a:t>                 </a:t>
            </a:r>
            <a:r>
              <a:rPr lang="vi-VN" sz="1800" dirty="0">
                <a:ea typeface="Arial" panose="020B0604020202020204" pitchFamily="34" charset="0"/>
                <a:cs typeface="Times New Roman" panose="02020603050405020304" pitchFamily="18" charset="0"/>
              </a:rPr>
              <a:t>Các bạn học sinh lớp 8A muốn </a:t>
            </a:r>
            <a:r>
              <a:rPr lang="vi-VN" sz="1800" b="1" i="1" dirty="0">
                <a:solidFill>
                  <a:srgbClr val="FF0000"/>
                </a:solidFill>
                <a:ea typeface="Arial" panose="020B0604020202020204" pitchFamily="34" charset="0"/>
                <a:cs typeface="Times New Roman" panose="02020603050405020304" pitchFamily="18" charset="0"/>
              </a:rPr>
              <a:t>thu thập thông tin về số lượng huy chương đạt được của Đoàn thể thao Việt Nam tại SEA </a:t>
            </a:r>
            <a:r>
              <a:rPr lang="vi-VN" sz="1800" b="1" i="1" dirty="0" err="1">
                <a:solidFill>
                  <a:srgbClr val="FF0000"/>
                </a:solidFill>
                <a:ea typeface="Arial" panose="020B0604020202020204" pitchFamily="34" charset="0"/>
                <a:cs typeface="Times New Roman" panose="02020603050405020304" pitchFamily="18" charset="0"/>
              </a:rPr>
              <a:t>Games</a:t>
            </a:r>
            <a:r>
              <a:rPr lang="vi-VN" sz="1800" b="1" i="1" dirty="0">
                <a:solidFill>
                  <a:srgbClr val="FF0000"/>
                </a:solidFill>
                <a:ea typeface="Arial" panose="020B0604020202020204" pitchFamily="34" charset="0"/>
                <a:cs typeface="Times New Roman" panose="02020603050405020304" pitchFamily="18" charset="0"/>
              </a:rPr>
              <a:t> 30</a:t>
            </a:r>
            <a:r>
              <a:rPr lang="vi-VN" sz="1800" dirty="0">
                <a:ea typeface="Arial" panose="020B0604020202020204" pitchFamily="34" charset="0"/>
                <a:cs typeface="Times New Roman" panose="02020603050405020304" pitchFamily="18" charset="0"/>
              </a:rPr>
              <a:t>. Theo em, các bạn lớp 8A có thể thu thập những thông tin đó bằng cách nào?</a:t>
            </a:r>
          </a:p>
        </p:txBody>
      </p:sp>
      <p:grpSp>
        <p:nvGrpSpPr>
          <p:cNvPr id="10" name="Group 9"/>
          <p:cNvGrpSpPr/>
          <p:nvPr/>
        </p:nvGrpSpPr>
        <p:grpSpPr>
          <a:xfrm>
            <a:off x="788834" y="1814692"/>
            <a:ext cx="7676375" cy="3000821"/>
            <a:chOff x="1088183" y="2368367"/>
            <a:chExt cx="7676375" cy="3000821"/>
          </a:xfrm>
        </p:grpSpPr>
        <p:sp>
          <p:nvSpPr>
            <p:cNvPr id="5" name="Rectangle 4"/>
            <p:cNvSpPr/>
            <p:nvPr/>
          </p:nvSpPr>
          <p:spPr>
            <a:xfrm>
              <a:off x="1393924" y="2368367"/>
              <a:ext cx="7370634" cy="3000821"/>
            </a:xfrm>
            <a:prstGeom prst="rect">
              <a:avLst/>
            </a:prstGeom>
            <a:solidFill>
              <a:schemeClr val="accent6">
                <a:lumMod val="20000"/>
                <a:lumOff val="80000"/>
              </a:schemeClr>
            </a:solidFill>
          </p:spPr>
          <p:txBody>
            <a:bodyPr wrap="square">
              <a:spAutoFit/>
            </a:bodyPr>
            <a:lstStyle/>
            <a:p>
              <a:pPr algn="just">
                <a:lnSpc>
                  <a:spcPct val="150000"/>
                </a:lnSpc>
              </a:pPr>
              <a:r>
                <a:rPr lang="vi-VN" sz="1800" dirty="0">
                  <a:latin typeface="+mn-lt"/>
                  <a:ea typeface="Dotum" panose="020B0600000101010101" pitchFamily="34" charset="-127"/>
                  <a:cs typeface="Times New Roman" panose="02020603050405020304" pitchFamily="18" charset="0"/>
                </a:rPr>
                <a:t>Các bạn HS lớp 8A có thể thu </a:t>
              </a:r>
              <a:r>
                <a:rPr lang="vi-VN" sz="1800" dirty="0" err="1">
                  <a:latin typeface="+mn-lt"/>
                  <a:ea typeface="Dotum" panose="020B0600000101010101" pitchFamily="34" charset="-127"/>
                  <a:cs typeface="Times New Roman" panose="02020603050405020304" pitchFamily="18" charset="0"/>
                </a:rPr>
                <a:t>thậ</a:t>
              </a:r>
              <a:r>
                <a:rPr lang="en-US" sz="1800" dirty="0">
                  <a:latin typeface="+mn-lt"/>
                  <a:ea typeface="Dotum" panose="020B0600000101010101" pitchFamily="34" charset="-127"/>
                  <a:cs typeface="Times New Roman" panose="02020603050405020304" pitchFamily="18" charset="0"/>
                </a:rPr>
                <a:t>p</a:t>
              </a:r>
              <a:r>
                <a:rPr lang="vi-VN" sz="1800" dirty="0">
                  <a:latin typeface="+mn-lt"/>
                  <a:ea typeface="Dotum" panose="020B0600000101010101" pitchFamily="34" charset="-127"/>
                  <a:cs typeface="Times New Roman" panose="02020603050405020304" pitchFamily="18" charset="0"/>
                </a:rPr>
                <a:t> thông tin về số lượng huy chương đạt được của Đoàn thể </a:t>
              </a:r>
              <a:r>
                <a:rPr lang="vi-VN" sz="1800" dirty="0" err="1">
                  <a:latin typeface="+mn-lt"/>
                  <a:ea typeface="Dotum" panose="020B0600000101010101" pitchFamily="34" charset="-127"/>
                  <a:cs typeface="Times New Roman" panose="02020603050405020304" pitchFamily="18" charset="0"/>
                </a:rPr>
                <a:t>th</a:t>
              </a:r>
              <a:r>
                <a:rPr lang="en-US" sz="1800" dirty="0">
                  <a:latin typeface="+mn-lt"/>
                  <a:ea typeface="Dotum" panose="020B0600000101010101" pitchFamily="34" charset="-127"/>
                  <a:cs typeface="Times New Roman" panose="02020603050405020304" pitchFamily="18" charset="0"/>
                </a:rPr>
                <a:t>a</a:t>
              </a:r>
              <a:r>
                <a:rPr lang="vi-VN" sz="1800" dirty="0">
                  <a:latin typeface="+mn-lt"/>
                  <a:ea typeface="Dotum" panose="020B0600000101010101" pitchFamily="34" charset="-127"/>
                  <a:cs typeface="Times New Roman" panose="02020603050405020304" pitchFamily="18" charset="0"/>
                </a:rPr>
                <a:t>o Việt Nam tại SEA </a:t>
              </a:r>
              <a:r>
                <a:rPr lang="vi-VN" sz="1800" dirty="0" err="1">
                  <a:latin typeface="+mn-lt"/>
                  <a:ea typeface="Dotum" panose="020B0600000101010101" pitchFamily="34" charset="-127"/>
                  <a:cs typeface="Times New Roman" panose="02020603050405020304" pitchFamily="18" charset="0"/>
                </a:rPr>
                <a:t>Games</a:t>
              </a:r>
              <a:r>
                <a:rPr lang="vi-VN" sz="1800" dirty="0">
                  <a:latin typeface="+mn-lt"/>
                  <a:ea typeface="Dotum" panose="020B0600000101010101" pitchFamily="34" charset="-127"/>
                  <a:cs typeface="Times New Roman" panose="02020603050405020304" pitchFamily="18" charset="0"/>
                </a:rPr>
                <a:t> 30 từ trang </a:t>
              </a:r>
              <a:r>
                <a:rPr lang="vi-VN" sz="1800" dirty="0" err="1">
                  <a:latin typeface="+mn-lt"/>
                  <a:ea typeface="Dotum" panose="020B0600000101010101" pitchFamily="34" charset="-127"/>
                  <a:cs typeface="Times New Roman" panose="02020603050405020304" pitchFamily="18" charset="0"/>
                </a:rPr>
                <a:t>web</a:t>
              </a:r>
              <a:r>
                <a:rPr lang="vi-VN" sz="1800" dirty="0">
                  <a:latin typeface="+mn-lt"/>
                  <a:ea typeface="Dotum" panose="020B0600000101010101" pitchFamily="34" charset="-127"/>
                  <a:cs typeface="Times New Roman" panose="02020603050405020304" pitchFamily="18" charset="0"/>
                </a:rPr>
                <a:t> </a:t>
              </a:r>
              <a:r>
                <a:rPr lang="vi-VN" sz="1800" b="1" i="1" dirty="0">
                  <a:solidFill>
                    <a:srgbClr val="002060"/>
                  </a:solidFill>
                  <a:latin typeface="+mn-lt"/>
                  <a:ea typeface="Dotum" panose="020B0600000101010101" pitchFamily="34" charset="-127"/>
                  <a:cs typeface="Times New Roman" panose="02020603050405020304" pitchFamily="18" charset="0"/>
                </a:rPr>
                <a:t>https://baogiaothong.vn/, </a:t>
              </a:r>
              <a:r>
                <a:rPr lang="vi-VN" sz="1800" dirty="0">
                  <a:latin typeface="+mn-lt"/>
                  <a:ea typeface="Dotum" panose="020B0600000101010101" pitchFamily="34" charset="-127"/>
                  <a:cs typeface="Times New Roman" panose="02020603050405020304" pitchFamily="18" charset="0"/>
                </a:rPr>
                <a:t>kết quả thu được như sau:</a:t>
              </a:r>
            </a:p>
            <a:p>
              <a:pPr marL="285750" indent="-285750" algn="just">
                <a:lnSpc>
                  <a:spcPct val="150000"/>
                </a:lnSpc>
                <a:buFontTx/>
                <a:buChar char="-"/>
              </a:pPr>
              <a:r>
                <a:rPr lang="vi-VN" sz="1800" dirty="0">
                  <a:latin typeface="+mn-lt"/>
                  <a:ea typeface="Dotum" panose="020B0600000101010101" pitchFamily="34" charset="-127"/>
                  <a:cs typeface="Times New Roman" panose="02020603050405020304" pitchFamily="18" charset="0"/>
                </a:rPr>
                <a:t>Các loại huy chương: </a:t>
              </a:r>
              <a:r>
                <a:rPr lang="vi-VN" sz="1800" b="1" dirty="0">
                  <a:solidFill>
                    <a:srgbClr val="00B050"/>
                  </a:solidFill>
                  <a:latin typeface="+mn-lt"/>
                  <a:ea typeface="Dotum" panose="020B0600000101010101" pitchFamily="34" charset="-127"/>
                  <a:cs typeface="Times New Roman" panose="02020603050405020304" pitchFamily="18" charset="0"/>
                </a:rPr>
                <a:t>Huy chương Vàng, huy chương Bạc, huy chương Đồng;</a:t>
              </a:r>
              <a:endParaRPr lang="en-US" sz="1800" b="1" dirty="0">
                <a:solidFill>
                  <a:srgbClr val="00B050"/>
                </a:solidFill>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dirty="0">
                  <a:latin typeface="+mn-lt"/>
                  <a:ea typeface="Dotum" panose="020B0600000101010101" pitchFamily="34" charset="-127"/>
                  <a:cs typeface="Times New Roman" panose="02020603050405020304" pitchFamily="18" charset="0"/>
                </a:rPr>
                <a:t>Số lượng huy chương mỗi loại đó lần lượt là: </a:t>
              </a:r>
              <a:r>
                <a:rPr lang="vi-VN" sz="1800" b="1" dirty="0">
                  <a:solidFill>
                    <a:srgbClr val="00B050"/>
                  </a:solidFill>
                  <a:latin typeface="+mn-lt"/>
                  <a:ea typeface="Dotum" panose="020B0600000101010101" pitchFamily="34" charset="-127"/>
                  <a:cs typeface="Times New Roman" panose="02020603050405020304" pitchFamily="18" charset="0"/>
                </a:rPr>
                <a:t>98,85,105.</a:t>
              </a:r>
              <a:endParaRPr lang="en-US" sz="1800" b="1" dirty="0">
                <a:solidFill>
                  <a:srgbClr val="00B050"/>
                </a:solidFill>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dirty="0">
                  <a:latin typeface="+mn-lt"/>
                  <a:ea typeface="Dotum" panose="020B0600000101010101" pitchFamily="34" charset="-127"/>
                  <a:cs typeface="Times New Roman" panose="02020603050405020304" pitchFamily="18" charset="0"/>
                </a:rPr>
                <a:t>Tổng số huy chương: </a:t>
              </a:r>
              <a:r>
                <a:rPr lang="vi-VN" sz="1800" b="1" dirty="0">
                  <a:solidFill>
                    <a:srgbClr val="00B050"/>
                  </a:solidFill>
                  <a:latin typeface="+mn-lt"/>
                  <a:ea typeface="Dotum" panose="020B0600000101010101" pitchFamily="34" charset="-127"/>
                  <a:cs typeface="Times New Roman" panose="02020603050405020304" pitchFamily="18" charset="0"/>
                </a:rPr>
                <a:t>288</a:t>
              </a:r>
              <a:r>
                <a:rPr lang="vi-VN" sz="1800" dirty="0">
                  <a:latin typeface="+mn-lt"/>
                  <a:ea typeface="Dotum" panose="020B0600000101010101" pitchFamily="34" charset="-127"/>
                  <a:cs typeface="Times New Roman" panose="02020603050405020304" pitchFamily="18" charset="0"/>
                </a:rPr>
                <a:t>.</a:t>
              </a:r>
            </a:p>
          </p:txBody>
        </p:sp>
        <p:sp>
          <p:nvSpPr>
            <p:cNvPr id="116" name="Right Arrow 115"/>
            <p:cNvSpPr/>
            <p:nvPr/>
          </p:nvSpPr>
          <p:spPr>
            <a:xfrm>
              <a:off x="1088183" y="2533832"/>
              <a:ext cx="247964" cy="2031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13" name="Google Shape;3331;p61"/>
          <p:cNvSpPr txBox="1"/>
          <p:nvPr/>
        </p:nvSpPr>
        <p:spPr>
          <a:xfrm flipH="1">
            <a:off x="3381307" y="440630"/>
            <a:ext cx="2295247" cy="4830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5 (SGK – 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27698" y="993159"/>
            <a:ext cx="7602467" cy="923330"/>
          </a:xfrm>
          <a:prstGeom prst="rect">
            <a:avLst/>
          </a:prstGeom>
        </p:spPr>
        <p:txBody>
          <a:bodyPr wrap="square">
            <a:spAutoFit/>
          </a:bodyPr>
          <a:lstStyle/>
          <a:p>
            <a:pPr>
              <a:lnSpc>
                <a:spcPct val="150000"/>
              </a:lnSpc>
            </a:pPr>
            <a:r>
              <a:rPr lang="vi-VN" sz="1800" i="1">
                <a:latin typeface="+mn-lt"/>
              </a:rPr>
              <a:t>Bảng 5</a:t>
            </a:r>
            <a:r>
              <a:rPr lang="vi-VN" sz="1800">
                <a:latin typeface="+mn-lt"/>
              </a:rPr>
              <a:t> thống kê số lượng học sinh từng lớp ở khối lớp 8 của một trường trung học cơ sở dự thi hết Học kì I môn Toán.</a:t>
            </a:r>
            <a:endParaRPr lang="en-US" sz="1800">
              <a:latin typeface="+mn-lt"/>
            </a:endParaRPr>
          </a:p>
        </p:txBody>
      </p:sp>
      <p:sp>
        <p:nvSpPr>
          <p:cNvPr id="3" name="Rectangle 2"/>
          <p:cNvSpPr/>
          <p:nvPr/>
        </p:nvSpPr>
        <p:spPr>
          <a:xfrm>
            <a:off x="1886222" y="4319491"/>
            <a:ext cx="5285421" cy="369332"/>
          </a:xfrm>
          <a:prstGeom prst="rect">
            <a:avLst/>
          </a:prstGeom>
        </p:spPr>
        <p:txBody>
          <a:bodyPr wrap="none">
            <a:spAutoFit/>
          </a:bodyPr>
          <a:lstStyle/>
          <a:p>
            <a:pPr algn="ctr"/>
            <a:r>
              <a:rPr lang="en-US" sz="1800">
                <a:latin typeface="+mn-lt"/>
              </a:rPr>
              <a:t>Số liệu nào trong Bảng 5 là không hợp lí? Vì sao?</a:t>
            </a:r>
          </a:p>
        </p:txBody>
      </p:sp>
      <p:pic>
        <p:nvPicPr>
          <p:cNvPr id="6" name="Picture 5"/>
          <p:cNvPicPr>
            <a:picLocks noChangeAspect="1"/>
          </p:cNvPicPr>
          <p:nvPr/>
        </p:nvPicPr>
        <p:blipFill>
          <a:blip r:embed="rId3"/>
          <a:stretch>
            <a:fillRect/>
          </a:stretch>
        </p:blipFill>
        <p:spPr>
          <a:xfrm>
            <a:off x="1667545" y="1976603"/>
            <a:ext cx="5722777" cy="2155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7" name="Rectangle 6"/>
          <p:cNvSpPr/>
          <p:nvPr/>
        </p:nvSpPr>
        <p:spPr>
          <a:xfrm>
            <a:off x="4163751" y="655214"/>
            <a:ext cx="838692"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1796" y="1321482"/>
                <a:ext cx="7262602" cy="2687018"/>
              </a:xfrm>
              <a:prstGeom prst="rect">
                <a:avLst/>
              </a:prstGeom>
            </p:spPr>
            <p:txBody>
              <a:bodyPr wrap="square">
                <a:spAutoFit/>
              </a:bodyPr>
              <a:lstStyle/>
              <a:p>
                <a:pPr algn="just">
                  <a:lnSpc>
                    <a:spcPct val="150000"/>
                  </a:lnSpc>
                  <a:spcBef>
                    <a:spcPts val="300"/>
                  </a:spcBef>
                  <a:spcAft>
                    <a:spcPts val="300"/>
                  </a:spcAft>
                </a:pPr>
                <a:r>
                  <a:rPr lang="fr-FR" sz="2100">
                    <a:latin typeface="+mn-lt"/>
                    <a:ea typeface="Times New Roman" panose="02020603050405020304" pitchFamily="18" charset="0"/>
                    <a:cs typeface="Times New Roman" panose="02020603050405020304" pitchFamily="18" charset="0"/>
                  </a:rPr>
                  <a:t>Ta thấy Lớp 8C :</a:t>
                </a:r>
                <a:endParaRPr lang="en-US" sz="2100">
                  <a:latin typeface="+mn-lt"/>
                  <a:ea typeface="Arial" panose="020B0604020202020204" pitchFamily="34" charset="0"/>
                  <a:cs typeface="Times New Roman" panose="02020603050405020304" pitchFamily="18" charset="0"/>
                </a:endParaRPr>
              </a:p>
              <a:p>
                <a:pPr marL="342900" indent="-342900" algn="just">
                  <a:lnSpc>
                    <a:spcPct val="150000"/>
                  </a:lnSpc>
                  <a:spcBef>
                    <a:spcPts val="300"/>
                  </a:spcBef>
                  <a:spcAft>
                    <a:spcPts val="300"/>
                  </a:spcAft>
                  <a:buFontTx/>
                  <a:buChar char="-"/>
                </a:pPr>
                <a:r>
                  <a:rPr lang="fr-FR" sz="2100">
                    <a:latin typeface="+mn-lt"/>
                    <a:ea typeface="Times New Roman" panose="02020603050405020304" pitchFamily="18" charset="0"/>
                    <a:cs typeface="Times New Roman" panose="02020603050405020304" pitchFamily="18" charset="0"/>
                  </a:rPr>
                  <a:t>Sĩ số của lớp là 40 (học sinh) </a:t>
                </a:r>
              </a:p>
              <a:p>
                <a:pPr marL="342900" indent="-342900" algn="just">
                  <a:lnSpc>
                    <a:spcPct val="150000"/>
                  </a:lnSpc>
                  <a:spcBef>
                    <a:spcPts val="300"/>
                  </a:spcBef>
                  <a:spcAft>
                    <a:spcPts val="300"/>
                  </a:spcAft>
                  <a:buFontTx/>
                  <a:buChar char="-"/>
                </a:pPr>
                <a:r>
                  <a:rPr lang="fr-FR" sz="2100">
                    <a:latin typeface="+mn-lt"/>
                    <a:ea typeface="Times New Roman" panose="02020603050405020304" pitchFamily="18" charset="0"/>
                    <a:cs typeface="Times New Roman" panose="02020603050405020304" pitchFamily="18" charset="0"/>
                  </a:rPr>
                  <a:t>Số học sinh dự thi hết học kì I là 41 (học sinh)</a:t>
                </a:r>
                <a:endParaRPr lang="en-US" sz="2100">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fr-FR" sz="21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100">
                    <a:latin typeface="+mn-lt"/>
                    <a:ea typeface="Times New Roman" panose="02020603050405020304" pitchFamily="18" charset="0"/>
                    <a:cs typeface="Times New Roman" panose="02020603050405020304" pitchFamily="18" charset="0"/>
                  </a:rPr>
                  <a:t> Vậy trong hai số liệu 40 và 41 của lớp 8C có ít nhất một số liệu không hợp lí.</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1796" y="1321482"/>
                <a:ext cx="7262602" cy="2687018"/>
              </a:xfrm>
              <a:prstGeom prst="rect">
                <a:avLst/>
              </a:prstGeom>
              <a:blipFill>
                <a:blip r:embed="rId3"/>
                <a:stretch>
                  <a:fillRect l="-1007" r="-923" b="-3401"/>
                </a:stretch>
              </a:blipFill>
            </p:spPr>
            <p:txBody>
              <a:bodyPr/>
              <a:lstStyle/>
              <a:p>
                <a:r>
                  <a:rPr lang="en-US">
                    <a:noFill/>
                  </a:rPr>
                  <a:t> </a:t>
                </a:r>
              </a:p>
            </p:txBody>
          </p:sp>
        </mc:Fallback>
      </mc:AlternateContent>
    </p:spTree>
    <p:extLst>
      <p:ext uri="{BB962C8B-B14F-4D97-AF65-F5344CB8AC3E}">
        <p14:creationId xmlns:p14="http://schemas.microsoft.com/office/powerpoint/2010/main" val="412718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2540" name="Google Shape;2540;p49"/>
          <p:cNvSpPr txBox="1">
            <a:spLocks noGrp="1"/>
          </p:cNvSpPr>
          <p:nvPr>
            <p:ph type="title"/>
          </p:nvPr>
        </p:nvSpPr>
        <p:spPr>
          <a:xfrm>
            <a:off x="3032659" y="324212"/>
            <a:ext cx="3125797" cy="661800"/>
          </a:xfrm>
          <a:prstGeom prst="rect">
            <a:avLst/>
          </a:prstGeom>
        </p:spPr>
        <p:txBody>
          <a:bodyPr spcFirstLastPara="1" wrap="square" lIns="91425" tIns="91425" rIns="91425" bIns="91425" anchor="t" anchorCtr="0">
            <a:noAutofit/>
          </a:bodyPr>
          <a:lstStyle/>
          <a:p>
            <a:pPr lvl="0" algn="ctr"/>
            <a:r>
              <a:rPr lang="en-US" b="1">
                <a:solidFill>
                  <a:srgbClr val="C00000"/>
                </a:solidFill>
                <a:latin typeface="+mn-lt"/>
              </a:rPr>
              <a:t>Ghi nhớ</a:t>
            </a:r>
            <a:endParaRPr b="1">
              <a:solidFill>
                <a:srgbClr val="C00000"/>
              </a:solidFill>
              <a:latin typeface="+mn-lt"/>
            </a:endParaRPr>
          </a:p>
        </p:txBody>
      </p:sp>
      <p:sp>
        <p:nvSpPr>
          <p:cNvPr id="5" name="Rectangle 4"/>
          <p:cNvSpPr/>
          <p:nvPr/>
        </p:nvSpPr>
        <p:spPr>
          <a:xfrm>
            <a:off x="589676" y="1088253"/>
            <a:ext cx="7716551" cy="264566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300"/>
              </a:spcBef>
              <a:spcAft>
                <a:spcPts val="300"/>
              </a:spcAft>
              <a:buClr>
                <a:schemeClr val="bg1">
                  <a:lumMod val="25000"/>
                </a:schemeClr>
              </a:buClr>
            </a:pPr>
            <a:r>
              <a:rPr lang="vi-VN" sz="2200" b="1" i="1" dirty="0">
                <a:ea typeface="Dotum" panose="020B0600000101010101" pitchFamily="34" charset="-127"/>
                <a:cs typeface="Times New Roman" panose="02020603050405020304" pitchFamily="18" charset="0"/>
              </a:rPr>
              <a:t>Các cách thu thập dữ liệu</a:t>
            </a:r>
          </a:p>
          <a:p>
            <a:pPr algn="just">
              <a:lnSpc>
                <a:spcPct val="150000"/>
              </a:lnSpc>
              <a:spcBef>
                <a:spcPts val="300"/>
              </a:spcBef>
              <a:spcAft>
                <a:spcPts val="300"/>
              </a:spcAft>
              <a:buClr>
                <a:schemeClr val="bg1">
                  <a:lumMod val="25000"/>
                </a:schemeClr>
              </a:buClr>
            </a:pPr>
            <a:r>
              <a:rPr lang="en-US" sz="2200" dirty="0">
                <a:ea typeface="Dotum" panose="020B0600000101010101" pitchFamily="34" charset="-127"/>
                <a:cs typeface="Times New Roman" panose="02020603050405020304" pitchFamily="18" charset="0"/>
              </a:rPr>
              <a:t>	</a:t>
            </a:r>
            <a:r>
              <a:rPr lang="vi-VN" sz="2200" dirty="0">
                <a:ea typeface="Dotum" panose="020B0600000101010101" pitchFamily="34" charset="-127"/>
                <a:cs typeface="Times New Roman" panose="02020603050405020304" pitchFamily="18" charset="0"/>
              </a:rPr>
              <a:t>Có nhiều cách để thu thập dữ liệu, chẳng hạn: </a:t>
            </a:r>
            <a:r>
              <a:rPr lang="vi-VN" sz="2200" b="1" dirty="0">
                <a:solidFill>
                  <a:srgbClr val="FF0000"/>
                </a:solidFill>
                <a:ea typeface="Dotum" panose="020B0600000101010101" pitchFamily="34" charset="-127"/>
                <a:cs typeface="Times New Roman" panose="02020603050405020304" pitchFamily="18" charset="0"/>
              </a:rPr>
              <a:t>quan sát, lập phiếu điều tra (phiếu hỏi), tiến hành phỏng vấn</a:t>
            </a:r>
            <a:r>
              <a:rPr lang="vi-VN" sz="2200" dirty="0">
                <a:ea typeface="Dotum" panose="020B0600000101010101" pitchFamily="34" charset="-127"/>
                <a:cs typeface="Times New Roman" panose="02020603050405020304" pitchFamily="18" charset="0"/>
              </a:rPr>
              <a:t>,… hoặc thu thập từ những nguồn có sẵn như </a:t>
            </a:r>
            <a:r>
              <a:rPr lang="vi-VN" sz="2200" b="1" dirty="0">
                <a:solidFill>
                  <a:srgbClr val="FF0000"/>
                </a:solidFill>
                <a:ea typeface="Dotum" panose="020B0600000101010101" pitchFamily="34" charset="-127"/>
                <a:cs typeface="Times New Roman" panose="02020603050405020304" pitchFamily="18" charset="0"/>
              </a:rPr>
              <a:t>sách, bá</a:t>
            </a:r>
            <a:r>
              <a:rPr lang="en-US" sz="2200" b="1" dirty="0">
                <a:solidFill>
                  <a:srgbClr val="FF0000"/>
                </a:solidFill>
                <a:ea typeface="Dotum" panose="020B0600000101010101" pitchFamily="34" charset="-127"/>
                <a:cs typeface="Times New Roman" panose="02020603050405020304" pitchFamily="18" charset="0"/>
              </a:rPr>
              <a:t>o</a:t>
            </a:r>
            <a:r>
              <a:rPr lang="vi-VN" sz="2200" b="1" dirty="0">
                <a:solidFill>
                  <a:srgbClr val="FF0000"/>
                </a:solidFill>
                <a:ea typeface="Dotum" panose="020B0600000101010101" pitchFamily="34" charset="-127"/>
                <a:cs typeface="Times New Roman" panose="02020603050405020304" pitchFamily="18" charset="0"/>
              </a:rPr>
              <a:t>, trang </a:t>
            </a:r>
            <a:r>
              <a:rPr lang="vi-VN" sz="2200" b="1" dirty="0" err="1">
                <a:solidFill>
                  <a:srgbClr val="FF0000"/>
                </a:solidFill>
                <a:ea typeface="Dotum" panose="020B0600000101010101" pitchFamily="34" charset="-127"/>
                <a:cs typeface="Times New Roman" panose="02020603050405020304" pitchFamily="18" charset="0"/>
              </a:rPr>
              <a:t>web</a:t>
            </a:r>
            <a:r>
              <a:rPr lang="vi-VN" sz="2200" dirty="0">
                <a:ea typeface="Dotum" panose="020B0600000101010101" pitchFamily="34" charset="-127"/>
                <a:cs typeface="Times New Roman" panose="02020603050405020304" pitchFamily="18" charset="0"/>
              </a:rPr>
              <a:t>, các phương tiện thông tin đại chúng.</a:t>
            </a:r>
          </a:p>
        </p:txBody>
      </p:sp>
      <p:grpSp>
        <p:nvGrpSpPr>
          <p:cNvPr id="117" name="Google Shape;2541;p49"/>
          <p:cNvGrpSpPr/>
          <p:nvPr/>
        </p:nvGrpSpPr>
        <p:grpSpPr>
          <a:xfrm>
            <a:off x="589676" y="3832529"/>
            <a:ext cx="883074" cy="1138829"/>
            <a:chOff x="546875" y="741591"/>
            <a:chExt cx="2797859" cy="3941909"/>
          </a:xfrm>
        </p:grpSpPr>
        <p:sp>
          <p:nvSpPr>
            <p:cNvPr id="118" name="Google Shape;2542;p49"/>
            <p:cNvSpPr/>
            <p:nvPr/>
          </p:nvSpPr>
          <p:spPr>
            <a:xfrm>
              <a:off x="991425"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2543;p49"/>
            <p:cNvGrpSpPr/>
            <p:nvPr/>
          </p:nvGrpSpPr>
          <p:grpSpPr>
            <a:xfrm>
              <a:off x="2340577" y="3565980"/>
              <a:ext cx="1004157" cy="1038029"/>
              <a:chOff x="4774220" y="148489"/>
              <a:chExt cx="710707" cy="734680"/>
            </a:xfrm>
          </p:grpSpPr>
          <p:sp>
            <p:nvSpPr>
              <p:cNvPr id="200" name="Google Shape;2544;p49"/>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545;p49"/>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546;p49"/>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547;p49"/>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548;p49"/>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549;p49"/>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550;p49"/>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551;p49"/>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552;p49"/>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553;p49"/>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554;p49"/>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555;p49"/>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556;p49"/>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557;p49"/>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558;p49"/>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559;p49"/>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560;p49"/>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561;p49"/>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562;p49"/>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563;p49"/>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564;p49"/>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565;p49"/>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566;p49"/>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0" name="Google Shape;2567;p49"/>
            <p:cNvSpPr/>
            <p:nvPr/>
          </p:nvSpPr>
          <p:spPr>
            <a:xfrm>
              <a:off x="546875" y="1304800"/>
              <a:ext cx="332700" cy="332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568;p49"/>
            <p:cNvSpPr/>
            <p:nvPr/>
          </p:nvSpPr>
          <p:spPr>
            <a:xfrm>
              <a:off x="905950" y="2986450"/>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2" name="Google Shape;2569;p49"/>
            <p:cNvGrpSpPr/>
            <p:nvPr/>
          </p:nvGrpSpPr>
          <p:grpSpPr>
            <a:xfrm>
              <a:off x="1086619" y="2152826"/>
              <a:ext cx="2015226" cy="2451232"/>
              <a:chOff x="2903598" y="83200"/>
              <a:chExt cx="710888" cy="864663"/>
            </a:xfrm>
          </p:grpSpPr>
          <p:sp>
            <p:nvSpPr>
              <p:cNvPr id="146" name="Google Shape;2570;p49"/>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571;p49"/>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572;p49"/>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573;p49"/>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574;p49"/>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575;p49"/>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576;p49"/>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577;p49"/>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578;p49"/>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579;p49"/>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580;p49"/>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581;p49"/>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582;p49"/>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583;p49"/>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584;p49"/>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585;p49"/>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586;p49"/>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587;p49"/>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588;p49"/>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589;p49"/>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590;p49"/>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591;p49"/>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592;p49"/>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593;p49"/>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594;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595;p49"/>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596;p49"/>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597;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598;p49"/>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599;p49"/>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600;p49"/>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601;p49"/>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602;p49"/>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603;p49"/>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604;p49"/>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605;p49"/>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606;p49"/>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607;p49"/>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608;p49"/>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609;p49"/>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610;p49"/>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611;p49"/>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612;p49"/>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613;p49"/>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614;p49"/>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615;p49"/>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616;p49"/>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617;p49"/>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618;p49"/>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619;p49"/>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620;p49"/>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621;p49"/>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622;p49"/>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623;p49"/>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 name="Google Shape;2624;p49"/>
            <p:cNvGrpSpPr/>
            <p:nvPr/>
          </p:nvGrpSpPr>
          <p:grpSpPr>
            <a:xfrm>
              <a:off x="1099221" y="741591"/>
              <a:ext cx="577117" cy="523110"/>
              <a:chOff x="5752459" y="1744741"/>
              <a:chExt cx="577117" cy="523110"/>
            </a:xfrm>
          </p:grpSpPr>
          <p:sp>
            <p:nvSpPr>
              <p:cNvPr id="139" name="Google Shape;2625;p4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626;p4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 name="Google Shape;2627;p49"/>
              <p:cNvGrpSpPr/>
              <p:nvPr/>
            </p:nvGrpSpPr>
            <p:grpSpPr>
              <a:xfrm>
                <a:off x="5876129" y="1859008"/>
                <a:ext cx="343285" cy="332191"/>
                <a:chOff x="5876129" y="1859008"/>
                <a:chExt cx="343285" cy="332191"/>
              </a:xfrm>
            </p:grpSpPr>
            <p:sp>
              <p:nvSpPr>
                <p:cNvPr id="142" name="Google Shape;2628;p4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629;p4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630;p4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631;p4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4" name="Google Shape;2632;p49"/>
            <p:cNvGrpSpPr/>
            <p:nvPr/>
          </p:nvGrpSpPr>
          <p:grpSpPr>
            <a:xfrm>
              <a:off x="713218" y="2133261"/>
              <a:ext cx="449707" cy="538188"/>
              <a:chOff x="4512263" y="939351"/>
              <a:chExt cx="673517" cy="806032"/>
            </a:xfrm>
          </p:grpSpPr>
          <p:sp>
            <p:nvSpPr>
              <p:cNvPr id="130" name="Google Shape;2633;p4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634;p4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635;p4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636;p4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637;p4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638;p4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639;p4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640;p4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641;p4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2642;p49"/>
            <p:cNvGrpSpPr/>
            <p:nvPr/>
          </p:nvGrpSpPr>
          <p:grpSpPr>
            <a:xfrm>
              <a:off x="1162923" y="1548478"/>
              <a:ext cx="449702" cy="320566"/>
              <a:chOff x="5497632" y="1159795"/>
              <a:chExt cx="679822" cy="484604"/>
            </a:xfrm>
          </p:grpSpPr>
          <p:sp>
            <p:nvSpPr>
              <p:cNvPr id="126" name="Google Shape;2643;p4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644;p4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645;p4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646;p4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17488918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34" name="TextBox 33"/>
          <p:cNvSpPr txBox="1"/>
          <p:nvPr/>
        </p:nvSpPr>
        <p:spPr>
          <a:xfrm>
            <a:off x="594177" y="359264"/>
            <a:ext cx="7829632" cy="1477328"/>
          </a:xfrm>
          <a:prstGeom prst="rect">
            <a:avLst/>
          </a:prstGeom>
          <a:solidFill>
            <a:schemeClr val="accent6">
              <a:lumMod val="20000"/>
              <a:lumOff val="80000"/>
            </a:schemeClr>
          </a:solidFill>
        </p:spPr>
        <p:txBody>
          <a:bodyPr wrap="square" rtlCol="0">
            <a:spAutoFit/>
          </a:bodyPr>
          <a:lstStyle/>
          <a:p>
            <a:pPr lvl="0" algn="just">
              <a:lnSpc>
                <a:spcPct val="150000"/>
              </a:lnSpc>
              <a:buClr>
                <a:srgbClr val="2D1549"/>
              </a:buClr>
              <a:buSzPts val="1100"/>
              <a:defRPr/>
            </a:pPr>
            <a:r>
              <a:rPr lang="en-US" sz="2000" b="1" dirty="0" err="1">
                <a:solidFill>
                  <a:srgbClr val="FFFFFF"/>
                </a:solidFill>
                <a:highlight>
                  <a:srgbClr val="CE4D8E"/>
                </a:highlight>
                <a:cs typeface="Poppins SemiBold"/>
                <a:sym typeface="Poppins SemiBold"/>
              </a:rPr>
              <a:t>Ví</a:t>
            </a:r>
            <a:r>
              <a:rPr lang="en-US" sz="2000" b="1" dirty="0">
                <a:solidFill>
                  <a:srgbClr val="FFFFFF"/>
                </a:solidFill>
                <a:highlight>
                  <a:srgbClr val="CE4D8E"/>
                </a:highlight>
                <a:cs typeface="Poppins SemiBold"/>
                <a:sym typeface="Poppins SemiBold"/>
              </a:rPr>
              <a:t> </a:t>
            </a:r>
            <a:r>
              <a:rPr lang="en-US" sz="2000" b="1" dirty="0" err="1">
                <a:solidFill>
                  <a:srgbClr val="FFFFFF"/>
                </a:solidFill>
                <a:highlight>
                  <a:srgbClr val="CE4D8E"/>
                </a:highlight>
                <a:cs typeface="Poppins SemiBold"/>
                <a:sym typeface="Poppins SemiBold"/>
              </a:rPr>
              <a:t>dụ</a:t>
            </a:r>
            <a:r>
              <a:rPr lang="en-US" sz="2000" b="1" dirty="0">
                <a:solidFill>
                  <a:srgbClr val="FFFFFF"/>
                </a:solidFill>
                <a:highlight>
                  <a:srgbClr val="CE4D8E"/>
                </a:highlight>
                <a:cs typeface="Poppins SemiBold"/>
                <a:sym typeface="Poppins SemiBold"/>
              </a:rPr>
              <a:t> 1:</a:t>
            </a:r>
            <a:r>
              <a:rPr lang="en-US" sz="2000" kern="1200" dirty="0">
                <a:latin typeface="Arial" panose="020B0604020202020204" pitchFamily="34" charset="0"/>
                <a:ea typeface="+mn-ea"/>
                <a:cs typeface="Arial" panose="020B0604020202020204" pitchFamily="34" charset="0"/>
              </a:rPr>
              <a:t> L</a:t>
            </a:r>
            <a:r>
              <a:rPr lang="vi-VN" sz="2000" kern="1200" dirty="0" err="1">
                <a:latin typeface="Arial" panose="020B0604020202020204" pitchFamily="34" charset="0"/>
                <a:ea typeface="+mn-ea"/>
                <a:cs typeface="Arial" panose="020B0604020202020204" pitchFamily="34" charset="0"/>
              </a:rPr>
              <a:t>ớp</a:t>
            </a:r>
            <a:r>
              <a:rPr lang="vi-VN" sz="2000" kern="1200" dirty="0">
                <a:latin typeface="Arial" panose="020B0604020202020204" pitchFamily="34" charset="0"/>
                <a:ea typeface="+mn-ea"/>
                <a:cs typeface="Arial" panose="020B0604020202020204" pitchFamily="34" charset="0"/>
              </a:rPr>
              <a:t> trưởng lớp 8C muốn thu thập thông tin về các môn </a:t>
            </a:r>
            <a:r>
              <a:rPr lang="en-US" sz="2000" kern="1200" dirty="0">
                <a:latin typeface="Arial" panose="020B0604020202020204" pitchFamily="34" charset="0"/>
                <a:ea typeface="+mn-ea"/>
                <a:cs typeface="Arial" panose="020B0604020202020204" pitchFamily="34" charset="0"/>
              </a:rPr>
              <a:t>  </a:t>
            </a:r>
            <a:r>
              <a:rPr lang="vi-VN" sz="2000" kern="1200" dirty="0">
                <a:latin typeface="Arial" panose="020B0604020202020204" pitchFamily="34" charset="0"/>
                <a:ea typeface="+mn-ea"/>
                <a:cs typeface="Arial" panose="020B0604020202020204" pitchFamily="34" charset="0"/>
              </a:rPr>
              <a:t>thể thao được ưa thích của các bạn trong lớp. Theo em, bạn lớp trưởng có thể thu thập những thông tin đó bằng</a:t>
            </a:r>
            <a:r>
              <a:rPr lang="en-US" sz="2000" kern="1200" dirty="0">
                <a:latin typeface="Arial" panose="020B0604020202020204" pitchFamily="34" charset="0"/>
                <a:ea typeface="+mn-ea"/>
                <a:cs typeface="Arial" panose="020B0604020202020204" pitchFamily="34" charset="0"/>
              </a:rPr>
              <a:t> </a:t>
            </a:r>
            <a:r>
              <a:rPr lang="vi-VN" sz="2000" kern="1200" dirty="0">
                <a:latin typeface="Arial" panose="020B0604020202020204" pitchFamily="34" charset="0"/>
                <a:ea typeface="+mn-ea"/>
                <a:cs typeface="Arial" panose="020B0604020202020204" pitchFamily="34" charset="0"/>
              </a:rPr>
              <a:t>cách nào?</a:t>
            </a:r>
          </a:p>
        </p:txBody>
      </p:sp>
      <p:sp>
        <p:nvSpPr>
          <p:cNvPr id="40" name="TextBox 39"/>
          <p:cNvSpPr txBox="1"/>
          <p:nvPr/>
        </p:nvSpPr>
        <p:spPr>
          <a:xfrm>
            <a:off x="594177" y="2300216"/>
            <a:ext cx="3849354" cy="1881990"/>
          </a:xfrm>
          <a:prstGeom prst="rect">
            <a:avLst/>
          </a:prstGeom>
          <a:noFill/>
        </p:spPr>
        <p:txBody>
          <a:bodyPr wrap="square" rtlCol="0">
            <a:spAutoFit/>
          </a:bodyPr>
          <a:lstStyle/>
          <a:p>
            <a:pPr algn="just" defTabSz="457200">
              <a:lnSpc>
                <a:spcPct val="150000"/>
              </a:lnSpc>
              <a:buClrTx/>
              <a:defRPr/>
            </a:pPr>
            <a:r>
              <a:rPr lang="vi-VN" sz="2000" kern="1200" dirty="0">
                <a:latin typeface="Arial" panose="020B0604020202020204" pitchFamily="34" charset="0"/>
                <a:ea typeface="+mn-ea"/>
                <a:cs typeface="Arial" panose="020B0604020202020204" pitchFamily="34" charset="0"/>
              </a:rPr>
              <a:t>Bạn lớp trưởng lớp 8C có thể thu thập những thông tin đó bằng cách lập phiếu hỏi theo mẫu sau (Bảng 1):</a:t>
            </a:r>
          </a:p>
        </p:txBody>
      </p:sp>
      <p:sp>
        <p:nvSpPr>
          <p:cNvPr id="42" name="Rectangle 41"/>
          <p:cNvSpPr/>
          <p:nvPr/>
        </p:nvSpPr>
        <p:spPr>
          <a:xfrm>
            <a:off x="2066997" y="190010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contrast="-40000"/>
                    </a14:imgEffect>
                  </a14:imgLayer>
                </a14:imgProps>
              </a:ext>
            </a:extLst>
          </a:blip>
          <a:stretch>
            <a:fillRect/>
          </a:stretch>
        </p:blipFill>
        <p:spPr>
          <a:xfrm>
            <a:off x="4443531" y="2228629"/>
            <a:ext cx="4580616" cy="2267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32" name="TextBox 31"/>
          <p:cNvSpPr txBox="1"/>
          <p:nvPr/>
        </p:nvSpPr>
        <p:spPr>
          <a:xfrm>
            <a:off x="3606555" y="328836"/>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a:solidFill>
                  <a:schemeClr val="tx1"/>
                </a:solidFill>
                <a:latin typeface="Arial" panose="020B0604020202020204" pitchFamily="34" charset="0"/>
                <a:ea typeface="+mn-ea"/>
                <a:cs typeface="Arial" panose="020B0604020202020204" pitchFamily="34" charset="0"/>
              </a:rPr>
              <a:t>Luyện tập 1</a:t>
            </a:r>
          </a:p>
        </p:txBody>
      </p:sp>
      <p:sp>
        <p:nvSpPr>
          <p:cNvPr id="33" name="Rectangle 1"/>
          <p:cNvSpPr>
            <a:spLocks noChangeArrowheads="1"/>
          </p:cNvSpPr>
          <p:nvPr/>
        </p:nvSpPr>
        <p:spPr bwMode="auto">
          <a:xfrm>
            <a:off x="802103" y="941374"/>
            <a:ext cx="75269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1800" dirty="0">
                <a:solidFill>
                  <a:srgbClr val="000000"/>
                </a:solidFill>
                <a:ea typeface="Open Sans"/>
              </a:rPr>
              <a:t>Một cửa hàng bán kem muốn tìm hiểu về </a:t>
            </a:r>
            <a:r>
              <a:rPr lang="vi-VN" altLang="en-US" sz="1800" b="1" i="1" u="sng" dirty="0">
                <a:solidFill>
                  <a:srgbClr val="00B050"/>
                </a:solidFill>
                <a:ea typeface="Open Sans"/>
              </a:rPr>
              <a:t>các loại kem yêu thích của 40 khách hàng trong sáng Chủ nhật</a:t>
            </a:r>
            <a:r>
              <a:rPr lang="vi-VN" altLang="en-US" sz="1800" dirty="0">
                <a:solidFill>
                  <a:srgbClr val="000000"/>
                </a:solidFill>
                <a:ea typeface="Open Sans"/>
              </a:rPr>
              <a:t>. Theo em, cửa hàng có thể thu thập những thông tin đó bằng cách nào?</a:t>
            </a:r>
            <a:endParaRPr kumimoji="0" lang="en-US" altLang="en-US" sz="1800" b="0" i="0" u="none" strike="noStrike" cap="none" normalizeH="0" baseline="0" dirty="0">
              <a:ln>
                <a:noFill/>
              </a:ln>
              <a:solidFill>
                <a:schemeClr val="tx1"/>
              </a:solidFill>
              <a:effectLst/>
            </a:endParaRPr>
          </a:p>
        </p:txBody>
      </p:sp>
      <p:sp>
        <p:nvSpPr>
          <p:cNvPr id="17" name="Rectangle 16"/>
          <p:cNvSpPr/>
          <p:nvPr/>
        </p:nvSpPr>
        <p:spPr>
          <a:xfrm>
            <a:off x="802103" y="2728665"/>
            <a:ext cx="7526938" cy="2169825"/>
          </a:xfrm>
          <a:prstGeom prst="rect">
            <a:avLst/>
          </a:prstGeom>
        </p:spPr>
        <p:txBody>
          <a:bodyPr wrap="square">
            <a:spAutoFit/>
          </a:bodyPr>
          <a:lstStyle/>
          <a:p>
            <a:pPr algn="just">
              <a:lnSpc>
                <a:spcPct val="150000"/>
              </a:lnSpc>
            </a:pPr>
            <a:r>
              <a:rPr lang="vi-VN" sz="1800" dirty="0">
                <a:latin typeface="+mn-lt"/>
                <a:ea typeface="Dotum" panose="020B0600000101010101" pitchFamily="34" charset="-127"/>
                <a:cs typeface="Times New Roman" panose="02020603050405020304" pitchFamily="18" charset="0"/>
              </a:rPr>
              <a:t>Có thể thực hiện bằng phương án </a:t>
            </a:r>
            <a:r>
              <a:rPr lang="vi-VN" sz="1800" b="1" dirty="0">
                <a:solidFill>
                  <a:srgbClr val="FF0000"/>
                </a:solidFill>
                <a:latin typeface="+mn-lt"/>
                <a:ea typeface="Dotum" panose="020B0600000101010101" pitchFamily="34" charset="-127"/>
                <a:cs typeface="Times New Roman" panose="02020603050405020304" pitchFamily="18" charset="0"/>
              </a:rPr>
              <a:t>lập phiếu điều tra (phiếu hỏi).</a:t>
            </a:r>
          </a:p>
          <a:p>
            <a:pPr marL="285750" indent="-285750" algn="just">
              <a:lnSpc>
                <a:spcPct val="150000"/>
              </a:lnSpc>
              <a:buFont typeface="Arial" panose="020B0604020202020204" pitchFamily="34" charset="0"/>
              <a:buChar char="•"/>
            </a:pPr>
            <a:r>
              <a:rPr lang="vi-VN" sz="1800" b="1" dirty="0">
                <a:solidFill>
                  <a:srgbClr val="00B050"/>
                </a:solidFill>
                <a:latin typeface="+mn-lt"/>
                <a:ea typeface="Dotum" panose="020B0600000101010101" pitchFamily="34" charset="-127"/>
                <a:cs typeface="Times New Roman" panose="02020603050405020304" pitchFamily="18" charset="0"/>
              </a:rPr>
              <a:t>Ghi tên các loại kem </a:t>
            </a:r>
            <a:r>
              <a:rPr lang="vi-VN" sz="1800" dirty="0">
                <a:latin typeface="+mn-lt"/>
                <a:ea typeface="Dotum" panose="020B0600000101010101" pitchFamily="34" charset="-127"/>
                <a:cs typeface="Times New Roman" panose="02020603050405020304" pitchFamily="18" charset="0"/>
              </a:rPr>
              <a:t>vào phiếu cùng với ghi chú nhắc khác</a:t>
            </a:r>
            <a:r>
              <a:rPr lang="en-US" sz="1800" dirty="0">
                <a:latin typeface="+mn-lt"/>
                <a:ea typeface="Dotum" panose="020B0600000101010101" pitchFamily="34" charset="-127"/>
                <a:cs typeface="Times New Roman" panose="02020603050405020304" pitchFamily="18" charset="0"/>
              </a:rPr>
              <a:t>h</a:t>
            </a:r>
            <a:r>
              <a:rPr lang="vi-VN" sz="1800" dirty="0">
                <a:latin typeface="+mn-lt"/>
                <a:ea typeface="Dotum" panose="020B0600000101010101" pitchFamily="34" charset="-127"/>
                <a:cs typeface="Times New Roman" panose="02020603050405020304" pitchFamily="18" charset="0"/>
              </a:rPr>
              <a:t> hàng </a:t>
            </a:r>
            <a:r>
              <a:rPr lang="vi-VN" sz="1800" b="1" i="1" dirty="0">
                <a:solidFill>
                  <a:srgbClr val="00B050"/>
                </a:solidFill>
                <a:latin typeface="+mn-lt"/>
                <a:ea typeface="Dotum" panose="020B0600000101010101" pitchFamily="34" charset="-127"/>
                <a:cs typeface="Times New Roman" panose="02020603050405020304" pitchFamily="18" charset="0"/>
              </a:rPr>
              <a:t>đánh dấu các loại kem yêu thích </a:t>
            </a:r>
            <a:r>
              <a:rPr lang="vi-VN" sz="1800" dirty="0">
                <a:latin typeface="+mn-lt"/>
                <a:ea typeface="Dotum" panose="020B0600000101010101" pitchFamily="34" charset="-127"/>
                <a:cs typeface="Times New Roman" panose="02020603050405020304" pitchFamily="18" charset="0"/>
              </a:rPr>
              <a:t>vào phiếu.</a:t>
            </a:r>
            <a:endParaRPr lang="en-US" sz="1800" dirty="0">
              <a:latin typeface="+mn-lt"/>
              <a:ea typeface="Dotum" panose="020B0600000101010101" pitchFamily="34"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vi-VN" sz="1800" dirty="0">
                <a:latin typeface="+mn-lt"/>
                <a:ea typeface="Dotum" panose="020B0600000101010101" pitchFamily="34" charset="-127"/>
                <a:cs typeface="Times New Roman" panose="02020603050405020304" pitchFamily="18" charset="0"/>
              </a:rPr>
              <a:t>In ra </a:t>
            </a:r>
            <a:r>
              <a:rPr lang="vi-VN" sz="1800" dirty="0">
                <a:highlight>
                  <a:srgbClr val="FFFF00"/>
                </a:highlight>
                <a:latin typeface="+mn-lt"/>
                <a:ea typeface="Dotum" panose="020B0600000101010101" pitchFamily="34" charset="-127"/>
                <a:cs typeface="Times New Roman" panose="02020603050405020304" pitchFamily="18" charset="0"/>
              </a:rPr>
              <a:t>40 phiếu</a:t>
            </a:r>
            <a:r>
              <a:rPr lang="vi-VN" sz="1800" dirty="0">
                <a:latin typeface="+mn-lt"/>
                <a:ea typeface="Dotum" panose="020B0600000101010101" pitchFamily="34" charset="-127"/>
                <a:cs typeface="Times New Roman" panose="02020603050405020304" pitchFamily="18" charset="0"/>
              </a:rPr>
              <a:t> và </a:t>
            </a:r>
            <a:r>
              <a:rPr lang="vi-VN" sz="1800" dirty="0">
                <a:highlight>
                  <a:srgbClr val="FFFF00"/>
                </a:highlight>
                <a:latin typeface="+mn-lt"/>
                <a:ea typeface="Dotum" panose="020B0600000101010101" pitchFamily="34" charset="-127"/>
                <a:cs typeface="Times New Roman" panose="02020603050405020304" pitchFamily="18" charset="0"/>
              </a:rPr>
              <a:t>phát cho 40 khách hàng</a:t>
            </a:r>
            <a:r>
              <a:rPr lang="vi-VN" sz="1800" dirty="0">
                <a:latin typeface="+mn-lt"/>
                <a:ea typeface="Dotum" panose="020B0600000101010101" pitchFamily="34" charset="-127"/>
                <a:cs typeface="Times New Roman" panose="02020603050405020304" pitchFamily="18" charset="0"/>
              </a:rPr>
              <a:t> để khách hàng đánh dấu và thu lại 40 phiếu đã được đánh giá đó.</a:t>
            </a:r>
          </a:p>
        </p:txBody>
      </p:sp>
      <p:sp>
        <p:nvSpPr>
          <p:cNvPr id="55" name="Rectangle 54"/>
          <p:cNvSpPr/>
          <p:nvPr/>
        </p:nvSpPr>
        <p:spPr>
          <a:xfrm>
            <a:off x="4086914" y="2306275"/>
            <a:ext cx="957313" cy="384721"/>
          </a:xfrm>
          <a:prstGeom prst="rect">
            <a:avLst/>
          </a:prstGeom>
        </p:spPr>
        <p:txBody>
          <a:bodyPr wrap="none">
            <a:spAutoFit/>
          </a:bodyPr>
          <a:lstStyle/>
          <a:p>
            <a:pPr lvl="0" algn="ctr">
              <a:buClrTx/>
              <a:defRPr/>
            </a:pPr>
            <a:r>
              <a:rPr lang="en-US" sz="1850" b="1" i="1" u="sng" kern="1200" dirty="0" err="1">
                <a:solidFill>
                  <a:srgbClr val="C00000"/>
                </a:solidFill>
                <a:latin typeface="Arial" panose="020B0604020202020204" pitchFamily="34" charset="0"/>
                <a:ea typeface="+mn-ea"/>
              </a:rPr>
              <a:t>Gợi</a:t>
            </a:r>
            <a:r>
              <a:rPr lang="en-US" sz="1850" b="1" i="1" u="sng" kern="1200" dirty="0">
                <a:solidFill>
                  <a:srgbClr val="C00000"/>
                </a:solidFill>
                <a:latin typeface="Arial" panose="020B0604020202020204" pitchFamily="34" charset="0"/>
                <a:ea typeface="+mn-ea"/>
              </a:rPr>
              <a:t> ý: </a:t>
            </a:r>
            <a:endParaRPr kumimoji="0" lang="en-US" sz="1850" b="1" i="1" u="sng" strike="noStrike" kern="1200" cap="none" spc="0" normalizeH="0" baseline="0" noProof="0" dirty="0">
              <a:ln>
                <a:noFill/>
              </a:ln>
              <a:solidFill>
                <a:srgbClr val="C00000"/>
              </a:solidFill>
              <a:effectLst/>
              <a:uLnTx/>
              <a:uFillTx/>
              <a:latin typeface="Calibri"/>
              <a:ea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2367126" y="1984169"/>
            <a:ext cx="6453192" cy="1707600"/>
          </a:xfrm>
          <a:prstGeom prst="rect">
            <a:avLst/>
          </a:prstGeom>
        </p:spPr>
        <p:txBody>
          <a:bodyPr spcFirstLastPara="1" wrap="square" lIns="91425" tIns="91425" rIns="91425" bIns="91425" anchor="b" anchorCtr="0">
            <a:noAutofit/>
          </a:bodyPr>
          <a:lstStyle/>
          <a:p>
            <a:pPr lvl="0">
              <a:lnSpc>
                <a:spcPct val="150000"/>
              </a:lnSpc>
            </a:pPr>
            <a:r>
              <a:rPr lang="en-US" b="1">
                <a:latin typeface="+mn-lt"/>
              </a:rPr>
              <a:t>PHÂN LOẠI VÀ </a:t>
            </a:r>
            <a:br>
              <a:rPr lang="en-US" b="1">
                <a:latin typeface="+mn-lt"/>
              </a:rPr>
            </a:br>
            <a:r>
              <a:rPr lang="en-US" b="1">
                <a:latin typeface="+mn-lt"/>
              </a:rPr>
              <a:t>TỔ CHỨC DỮ LIỆU</a:t>
            </a:r>
            <a:endParaRPr b="1">
              <a:latin typeface="+mn-lt"/>
            </a:endParaRPr>
          </a:p>
        </p:txBody>
      </p:sp>
      <p:sp>
        <p:nvSpPr>
          <p:cNvPr id="2130" name="Google Shape;2130;p41"/>
          <p:cNvSpPr txBox="1">
            <a:spLocks noGrp="1"/>
          </p:cNvSpPr>
          <p:nvPr>
            <p:ph type="title" idx="2"/>
          </p:nvPr>
        </p:nvSpPr>
        <p:spPr>
          <a:xfrm>
            <a:off x="790654" y="613845"/>
            <a:ext cx="14913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II</a:t>
            </a:r>
            <a:endParaRPr b="1">
              <a:latin typeface="+mj-lt"/>
            </a:endParaRPr>
          </a:p>
        </p:txBody>
      </p:sp>
      <p:pic>
        <p:nvPicPr>
          <p:cNvPr id="2" name="Picture 1"/>
          <p:cNvPicPr>
            <a:picLocks noChangeAspect="1"/>
          </p:cNvPicPr>
          <p:nvPr/>
        </p:nvPicPr>
        <p:blipFill>
          <a:blip r:embed="rId3"/>
          <a:stretch>
            <a:fillRect/>
          </a:stretch>
        </p:blipFill>
        <p:spPr>
          <a:xfrm>
            <a:off x="722185" y="2316091"/>
            <a:ext cx="1628238" cy="2484286"/>
          </a:xfrm>
          <a:prstGeom prst="rect">
            <a:avLst/>
          </a:prstGeom>
        </p:spPr>
      </p:pic>
    </p:spTree>
    <p:extLst>
      <p:ext uri="{BB962C8B-B14F-4D97-AF65-F5344CB8AC3E}">
        <p14:creationId xmlns:p14="http://schemas.microsoft.com/office/powerpoint/2010/main" val="29573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8" name="Title 21"/>
          <p:cNvSpPr>
            <a:spLocks noGrp="1"/>
          </p:cNvSpPr>
          <p:nvPr>
            <p:ph type="title" idx="4294967295"/>
          </p:nvPr>
        </p:nvSpPr>
        <p:spPr>
          <a:xfrm>
            <a:off x="796704" y="375915"/>
            <a:ext cx="829795" cy="44138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2</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9" name="Rectangle 8"/>
          <p:cNvSpPr/>
          <p:nvPr/>
        </p:nvSpPr>
        <p:spPr>
          <a:xfrm>
            <a:off x="686118" y="335455"/>
            <a:ext cx="7702380" cy="3687035"/>
          </a:xfrm>
          <a:prstGeom prst="rect">
            <a:avLst/>
          </a:prstGeom>
        </p:spPr>
        <p:txBody>
          <a:bodyPr wrap="square">
            <a:spAutoFit/>
          </a:bodyPr>
          <a:lstStyle/>
          <a:p>
            <a:pPr lvl="0" algn="just">
              <a:lnSpc>
                <a:spcPct val="165000"/>
              </a:lnSpc>
            </a:pPr>
            <a:r>
              <a:rPr lang="en-US" sz="1800" dirty="0">
                <a:latin typeface="+mn-lt"/>
              </a:rPr>
              <a:t>               </a:t>
            </a:r>
            <a:r>
              <a:rPr lang="vi-VN" sz="1800" dirty="0">
                <a:latin typeface="+mn-lt"/>
              </a:rPr>
              <a:t>Bạn Ngân thu thập thông tin từ </a:t>
            </a:r>
            <a:r>
              <a:rPr lang="vi-VN" sz="1800" i="1" dirty="0">
                <a:latin typeface="+mn-lt"/>
              </a:rPr>
              <a:t>Niên giám Thống kê 2020 (NXB Thống kê, 2021) </a:t>
            </a:r>
            <a:r>
              <a:rPr lang="vi-VN" sz="1800" dirty="0">
                <a:latin typeface="+mn-lt"/>
              </a:rPr>
              <a:t>về </a:t>
            </a:r>
            <a:r>
              <a:rPr lang="vi-VN" sz="1800" b="1" dirty="0">
                <a:solidFill>
                  <a:srgbClr val="00B050"/>
                </a:solidFill>
                <a:latin typeface="+mn-lt"/>
              </a:rPr>
              <a:t>số lượng các tỉnh/thành phố thuộc các vùng kinh tế – xã hội</a:t>
            </a:r>
            <a:r>
              <a:rPr lang="vi-VN" sz="1800" dirty="0">
                <a:latin typeface="+mn-lt"/>
              </a:rPr>
              <a:t> của nước ta năm 2020 như sau:</a:t>
            </a:r>
          </a:p>
          <a:p>
            <a:pPr lvl="0" algn="just">
              <a:lnSpc>
                <a:spcPct val="165000"/>
              </a:lnSpc>
            </a:pPr>
            <a:r>
              <a:rPr lang="vi-VN" sz="1800" dirty="0">
                <a:latin typeface="+mn-lt"/>
              </a:rPr>
              <a:t>– </a:t>
            </a:r>
            <a:r>
              <a:rPr lang="en-US" sz="1800" b="1" dirty="0">
                <a:solidFill>
                  <a:srgbClr val="FF0000"/>
                </a:solidFill>
                <a:latin typeface="+mn-lt"/>
              </a:rPr>
              <a:t>6</a:t>
            </a:r>
            <a:r>
              <a:rPr lang="vi-VN" sz="1800" b="1" dirty="0">
                <a:solidFill>
                  <a:srgbClr val="FF0000"/>
                </a:solidFill>
                <a:latin typeface="+mn-lt"/>
              </a:rPr>
              <a:t> vùng kinh tế – xã hội </a:t>
            </a:r>
            <a:r>
              <a:rPr lang="vi-VN" sz="1800" dirty="0">
                <a:latin typeface="+mn-lt"/>
              </a:rPr>
              <a:t>là: Đồng bằng sông Hồng, Trung du và </a:t>
            </a:r>
            <a:r>
              <a:rPr lang="en-US" sz="1800" dirty="0">
                <a:latin typeface="+mn-lt"/>
              </a:rPr>
              <a:t>m</a:t>
            </a:r>
            <a:r>
              <a:rPr lang="vi-VN" sz="1800" dirty="0" err="1">
                <a:latin typeface="+mn-lt"/>
              </a:rPr>
              <a:t>iền</a:t>
            </a:r>
            <a:r>
              <a:rPr lang="vi-VN" sz="1800" dirty="0">
                <a:latin typeface="+mn-lt"/>
              </a:rPr>
              <a:t> núi phía Bắc, Bắc Trung Bộ và Duyên hải miền Trung, Tây Nguyên, Đông Nam Bộ, Đồng bằng sông Cửu Long;</a:t>
            </a:r>
          </a:p>
          <a:p>
            <a:pPr lvl="0" algn="just">
              <a:lnSpc>
                <a:spcPct val="165000"/>
              </a:lnSpc>
            </a:pPr>
            <a:r>
              <a:rPr lang="vi-VN" sz="1800" dirty="0">
                <a:latin typeface="+mn-lt"/>
              </a:rPr>
              <a:t>– </a:t>
            </a:r>
            <a:r>
              <a:rPr lang="vi-VN" sz="1800" b="1" dirty="0">
                <a:solidFill>
                  <a:srgbClr val="FF0000"/>
                </a:solidFill>
                <a:latin typeface="+mn-lt"/>
              </a:rPr>
              <a:t>Số lượng các tỉnh/thành phố thuộc các vùng kinh tế – xã hội </a:t>
            </a:r>
            <a:r>
              <a:rPr lang="vi-VN" sz="1800" dirty="0">
                <a:latin typeface="+mn-lt"/>
              </a:rPr>
              <a:t>đó lần lượt là: </a:t>
            </a:r>
            <a:r>
              <a:rPr lang="vi-VN" sz="1800" dirty="0">
                <a:highlight>
                  <a:srgbClr val="FFFF00"/>
                </a:highlight>
                <a:latin typeface="+mn-lt"/>
              </a:rPr>
              <a:t>11,14,14, 5, 6,13</a:t>
            </a:r>
            <a:r>
              <a:rPr lang="vi-VN" sz="1800" dirty="0">
                <a:latin typeface="+mn-lt"/>
              </a:rPr>
              <a:t>.</a:t>
            </a:r>
          </a:p>
        </p:txBody>
      </p:sp>
      <p:sp>
        <p:nvSpPr>
          <p:cNvPr id="3" name="Rectangle 2"/>
          <p:cNvSpPr/>
          <p:nvPr/>
        </p:nvSpPr>
        <p:spPr>
          <a:xfrm>
            <a:off x="1557718" y="3944669"/>
            <a:ext cx="6445172" cy="872034"/>
          </a:xfrm>
          <a:prstGeom prst="rect">
            <a:avLst/>
          </a:prstGeom>
          <a:solidFill>
            <a:schemeClr val="bg2">
              <a:lumMod val="20000"/>
              <a:lumOff val="80000"/>
            </a:schemeClr>
          </a:solidFill>
        </p:spPr>
        <p:txBody>
          <a:bodyPr wrap="square">
            <a:spAutoFit/>
          </a:bodyPr>
          <a:lstStyle/>
          <a:p>
            <a:pPr lvl="0" algn="ctr">
              <a:lnSpc>
                <a:spcPct val="150000"/>
              </a:lnSpc>
            </a:pPr>
            <a:r>
              <a:rPr lang="vi-VN" sz="1800" dirty="0">
                <a:latin typeface="Arial" panose="020B0604020202020204" pitchFamily="34" charset="0"/>
              </a:rPr>
              <a:t>Hãy phân loại các dữ liệu đó dựa trên tiêu chí: </a:t>
            </a:r>
            <a:endParaRPr lang="en-US" sz="1800" dirty="0">
              <a:latin typeface="Arial" panose="020B0604020202020204" pitchFamily="34" charset="0"/>
            </a:endParaRPr>
          </a:p>
          <a:p>
            <a:pPr lvl="0" algn="ctr">
              <a:lnSpc>
                <a:spcPct val="150000"/>
              </a:lnSpc>
            </a:pPr>
            <a:r>
              <a:rPr lang="vi-VN" sz="1800" dirty="0">
                <a:latin typeface="Arial" panose="020B0604020202020204" pitchFamily="34" charset="0"/>
              </a:rPr>
              <a:t>dữ liệu là </a:t>
            </a:r>
            <a:r>
              <a:rPr lang="vi-VN" sz="1800" b="1" dirty="0">
                <a:solidFill>
                  <a:schemeClr val="tx1">
                    <a:lumMod val="60000"/>
                    <a:lumOff val="40000"/>
                  </a:schemeClr>
                </a:solidFill>
                <a:latin typeface="Arial" panose="020B0604020202020204" pitchFamily="34" charset="0"/>
              </a:rPr>
              <a:t>số liệu</a:t>
            </a:r>
            <a:r>
              <a:rPr lang="vi-VN" sz="1800" dirty="0">
                <a:latin typeface="Arial" panose="020B0604020202020204" pitchFamily="34" charset="0"/>
              </a:rPr>
              <a:t>, dữ liệu </a:t>
            </a:r>
            <a:r>
              <a:rPr lang="vi-VN" sz="1800" b="1" dirty="0">
                <a:solidFill>
                  <a:schemeClr val="tx1">
                    <a:lumMod val="60000"/>
                    <a:lumOff val="40000"/>
                  </a:schemeClr>
                </a:solidFill>
                <a:latin typeface="Arial" panose="020B0604020202020204" pitchFamily="34" charset="0"/>
              </a:rPr>
              <a:t>không phải là số liệu</a:t>
            </a:r>
            <a:r>
              <a:rPr lang="en-US" sz="1800" dirty="0">
                <a:latin typeface="Arial" panose="020B0604020202020204" pitchFamily="34" charset="0"/>
              </a:rPr>
              <a:t>?</a:t>
            </a:r>
            <a:endParaRPr lang="en-US" sz="1800" dirty="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01012" y="178501"/>
                <a:ext cx="7829350" cy="4144083"/>
              </a:xfrm>
              <a:prstGeom prst="rect">
                <a:avLst/>
              </a:prstGeom>
            </p:spPr>
            <p:txBody>
              <a:bodyPr wrap="square">
                <a:spAutoFit/>
              </a:bodyPr>
              <a:lstStyle/>
              <a:p>
                <a:pPr marL="285750" indent="-285750" algn="just">
                  <a:lnSpc>
                    <a:spcPct val="165000"/>
                  </a:lnSpc>
                  <a:buFontTx/>
                  <a:buChar char="-"/>
                </a:pPr>
                <a:r>
                  <a:rPr lang="en-US" sz="1800" dirty="0" err="1">
                    <a:latin typeface="+mn-lt"/>
                    <a:ea typeface="Calibri" panose="020F0502020204030204" pitchFamily="34" charset="0"/>
                    <a:cs typeface="Times New Roman" panose="02020603050405020304" pitchFamily="18" charset="0"/>
                  </a:rPr>
                  <a:t>Dữ</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liệu</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là</a:t>
                </a:r>
                <a:r>
                  <a:rPr lang="en-US" sz="1800" dirty="0">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latin typeface="+mn-lt"/>
                    <a:ea typeface="Calibri" panose="020F0502020204030204" pitchFamily="34" charset="0"/>
                    <a:cs typeface="Times New Roman" panose="02020603050405020304" pitchFamily="18" charset="0"/>
                  </a:rPr>
                  <a:t>số</a:t>
                </a:r>
                <a:r>
                  <a:rPr lang="en-US" sz="1800" b="1" dirty="0">
                    <a:solidFill>
                      <a:schemeClr val="tx1">
                        <a:lumMod val="60000"/>
                        <a:lumOff val="40000"/>
                      </a:schemeClr>
                    </a:solidFill>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latin typeface="+mn-lt"/>
                    <a:ea typeface="Calibri" panose="020F0502020204030204" pitchFamily="34" charset="0"/>
                    <a:cs typeface="Times New Roman" panose="02020603050405020304" pitchFamily="18" charset="0"/>
                  </a:rPr>
                  <a:t>liệu</a:t>
                </a:r>
                <a:r>
                  <a:rPr lang="en-US" sz="1800" dirty="0">
                    <a:latin typeface="+mn-lt"/>
                    <a:ea typeface="Calibri" panose="020F0502020204030204" pitchFamily="34" charset="0"/>
                    <a:cs typeface="Times New Roman" panose="02020603050405020304" pitchFamily="18" charset="0"/>
                  </a:rPr>
                  <a:t>: </a:t>
                </a:r>
                <a14:m>
                  <m:oMath xmlns:m="http://schemas.openxmlformats.org/officeDocument/2006/math">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𝟏𝟒</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𝟏𝟒</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endParaRPr lang="en-US" sz="1800" b="1" dirty="0">
                  <a:solidFill>
                    <a:srgbClr val="FF0000"/>
                  </a:solidFill>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effectLst/>
                    <a:latin typeface="+mn-lt"/>
                    <a:ea typeface="Calibri" panose="020F0502020204030204" pitchFamily="34" charset="0"/>
                    <a:cs typeface="Times New Roman" panose="02020603050405020304" pitchFamily="18" charset="0"/>
                  </a:rPr>
                  <a:t>không</a:t>
                </a:r>
                <a:r>
                  <a:rPr lang="en-US" sz="1800" b="1" dirty="0">
                    <a:solidFill>
                      <a:schemeClr val="tx1">
                        <a:lumMod val="60000"/>
                        <a:lumOff val="40000"/>
                      </a:schemeClr>
                    </a:solidFill>
                    <a:effectLst/>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effectLst/>
                    <a:latin typeface="+mn-lt"/>
                    <a:ea typeface="Calibri" panose="020F0502020204030204" pitchFamily="34" charset="0"/>
                    <a:cs typeface="Times New Roman" panose="02020603050405020304" pitchFamily="18" charset="0"/>
                  </a:rPr>
                  <a:t>phải</a:t>
                </a:r>
                <a:r>
                  <a:rPr lang="en-US" sz="1800" b="1" dirty="0">
                    <a:solidFill>
                      <a:schemeClr val="tx1">
                        <a:lumMod val="60000"/>
                        <a:lumOff val="40000"/>
                      </a:schemeClr>
                    </a:solidFill>
                    <a:effectLst/>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effectLst/>
                    <a:latin typeface="+mn-lt"/>
                    <a:ea typeface="Calibri" panose="020F0502020204030204" pitchFamily="34" charset="0"/>
                    <a:cs typeface="Times New Roman" panose="02020603050405020304" pitchFamily="18" charset="0"/>
                  </a:rPr>
                  <a:t>là</a:t>
                </a:r>
                <a:r>
                  <a:rPr lang="en-US" sz="1800" b="1" dirty="0">
                    <a:solidFill>
                      <a:schemeClr val="tx1">
                        <a:lumMod val="60000"/>
                        <a:lumOff val="40000"/>
                      </a:schemeClr>
                    </a:solidFill>
                    <a:effectLst/>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effectLst/>
                    <a:latin typeface="+mn-lt"/>
                    <a:ea typeface="Calibri" panose="020F0502020204030204" pitchFamily="34" charset="0"/>
                    <a:cs typeface="Times New Roman" panose="02020603050405020304" pitchFamily="18" charset="0"/>
                  </a:rPr>
                  <a:t>số</a:t>
                </a:r>
                <a:r>
                  <a:rPr lang="en-US" sz="1800" b="1" dirty="0">
                    <a:solidFill>
                      <a:schemeClr val="tx1">
                        <a:lumMod val="60000"/>
                        <a:lumOff val="40000"/>
                      </a:schemeClr>
                    </a:solidFill>
                    <a:effectLst/>
                    <a:latin typeface="+mn-lt"/>
                    <a:ea typeface="Calibri" panose="020F0502020204030204" pitchFamily="34" charset="0"/>
                    <a:cs typeface="Times New Roman" panose="02020603050405020304" pitchFamily="18" charset="0"/>
                  </a:rPr>
                  <a:t> </a:t>
                </a:r>
                <a:r>
                  <a:rPr lang="en-US" sz="1800" b="1" dirty="0" err="1">
                    <a:solidFill>
                      <a:schemeClr val="tx1">
                        <a:lumMod val="60000"/>
                        <a:lumOff val="40000"/>
                      </a:schemeClr>
                    </a:solidFill>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Đồng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bằng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sông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Hồng</a:t>
                </a:r>
                <a:r>
                  <a:rPr lang="en-US" sz="1800" b="1" dirty="0">
                    <a:solidFill>
                      <a:srgbClr val="FF0000"/>
                    </a:solidFill>
                    <a:effectLst/>
                    <a:latin typeface="+mn-lt"/>
                    <a:ea typeface="Calibri" panose="020F0502020204030204" pitchFamily="34" charset="0"/>
                    <a:cs typeface="Times New Roman" panose="02020603050405020304" pitchFamily="18" charset="0"/>
                  </a:rPr>
                  <a:t>, Trung du </a:t>
                </a:r>
                <a:r>
                  <a:rPr lang="en-US" sz="1800" b="1" dirty="0" err="1">
                    <a:solidFill>
                      <a:srgbClr val="FF0000"/>
                    </a:solidFill>
                    <a:effectLst/>
                    <a:latin typeface="+mn-lt"/>
                    <a:ea typeface="Calibri" panose="020F0502020204030204" pitchFamily="34" charset="0"/>
                    <a:cs typeface="Times New Roman" panose="02020603050405020304" pitchFamily="18" charset="0"/>
                  </a:rPr>
                  <a:t>và</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Miền</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núi</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phía</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Bắc</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Bắc</a:t>
                </a:r>
                <a:r>
                  <a:rPr lang="en-US" sz="1800" b="1" dirty="0">
                    <a:solidFill>
                      <a:srgbClr val="FF0000"/>
                    </a:solidFill>
                    <a:effectLst/>
                    <a:latin typeface="+mn-lt"/>
                    <a:ea typeface="Calibri" panose="020F0502020204030204" pitchFamily="34" charset="0"/>
                    <a:cs typeface="Times New Roman" panose="02020603050405020304" pitchFamily="18" charset="0"/>
                  </a:rPr>
                  <a:t> Trung </a:t>
                </a:r>
                <a:r>
                  <a:rPr lang="en-US" sz="1800" b="1" dirty="0" err="1">
                    <a:solidFill>
                      <a:srgbClr val="FF0000"/>
                    </a:solidFill>
                    <a:effectLst/>
                    <a:latin typeface="+mn-lt"/>
                    <a:ea typeface="Calibri" panose="020F0502020204030204" pitchFamily="34" charset="0"/>
                    <a:cs typeface="Times New Roman" panose="02020603050405020304" pitchFamily="18" charset="0"/>
                  </a:rPr>
                  <a:t>Bộ</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và</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Duyên</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hải</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miền</a:t>
                </a:r>
                <a:r>
                  <a:rPr lang="en-US" sz="1800" b="1" dirty="0">
                    <a:solidFill>
                      <a:srgbClr val="FF0000"/>
                    </a:solidFill>
                    <a:effectLst/>
                    <a:latin typeface="+mn-lt"/>
                    <a:ea typeface="Calibri" panose="020F0502020204030204" pitchFamily="34" charset="0"/>
                    <a:cs typeface="Times New Roman" panose="02020603050405020304" pitchFamily="18" charset="0"/>
                  </a:rPr>
                  <a:t> Trung, </a:t>
                </a:r>
                <a:r>
                  <a:rPr lang="en-US" sz="1800" b="1" dirty="0" err="1">
                    <a:solidFill>
                      <a:srgbClr val="FF0000"/>
                    </a:solidFill>
                    <a:effectLst/>
                    <a:latin typeface="+mn-lt"/>
                    <a:ea typeface="Calibri" panose="020F0502020204030204" pitchFamily="34" charset="0"/>
                    <a:cs typeface="Times New Roman" panose="02020603050405020304" pitchFamily="18" charset="0"/>
                  </a:rPr>
                  <a:t>Tây</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Nguyên</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Đông</a:t>
                </a:r>
                <a:r>
                  <a:rPr lang="en-US" sz="1800" b="1" dirty="0">
                    <a:solidFill>
                      <a:srgbClr val="FF0000"/>
                    </a:solidFill>
                    <a:effectLst/>
                    <a:latin typeface="+mn-lt"/>
                    <a:ea typeface="Calibri" panose="020F0502020204030204" pitchFamily="34" charset="0"/>
                    <a:cs typeface="Times New Roman" panose="02020603050405020304" pitchFamily="18" charset="0"/>
                  </a:rPr>
                  <a:t> Nam </a:t>
                </a:r>
                <a:r>
                  <a:rPr lang="en-US" sz="1800" b="1" dirty="0" err="1">
                    <a:solidFill>
                      <a:srgbClr val="FF0000"/>
                    </a:solidFill>
                    <a:effectLst/>
                    <a:latin typeface="+mn-lt"/>
                    <a:ea typeface="Calibri" panose="020F0502020204030204" pitchFamily="34" charset="0"/>
                    <a:cs typeface="Times New Roman" panose="02020603050405020304" pitchFamily="18" charset="0"/>
                  </a:rPr>
                  <a:t>Bộ</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Đồng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bằng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sông</a:t>
                </a:r>
                <a:r>
                  <a:rPr lang="en-US" sz="1800" b="1" dirty="0">
                    <a:solidFill>
                      <a:srgbClr val="FF0000"/>
                    </a:solidFill>
                    <a:effectLst/>
                    <a:latin typeface="+mn-lt"/>
                    <a:ea typeface="Calibri" panose="020F0502020204030204" pitchFamily="34" charset="0"/>
                    <a:cs typeface="Times New Roman" panose="02020603050405020304" pitchFamily="18" charset="0"/>
                  </a:rPr>
                  <a:t> </a:t>
                </a:r>
                <a:r>
                  <a:rPr lang="en-US" sz="1800" b="1" dirty="0" err="1">
                    <a:solidFill>
                      <a:srgbClr val="FF0000"/>
                    </a:solidFill>
                    <a:effectLst/>
                    <a:latin typeface="+mn-lt"/>
                    <a:ea typeface="Calibri" panose="020F0502020204030204" pitchFamily="34" charset="0"/>
                    <a:cs typeface="Times New Roman" panose="02020603050405020304" pitchFamily="18" charset="0"/>
                  </a:rPr>
                  <a:t>Cửu</a:t>
                </a:r>
                <a:r>
                  <a:rPr lang="en-US" sz="1800" b="1" dirty="0">
                    <a:solidFill>
                      <a:srgbClr val="FF0000"/>
                    </a:solidFill>
                    <a:effectLst/>
                    <a:latin typeface="+mn-lt"/>
                    <a:ea typeface="Calibri" panose="020F0502020204030204" pitchFamily="34" charset="0"/>
                    <a:cs typeface="Times New Roman" panose="02020603050405020304" pitchFamily="18" charset="0"/>
                  </a:rPr>
                  <a:t> Long</a:t>
                </a:r>
                <a:r>
                  <a:rPr lang="en-US" sz="1800" dirty="0">
                    <a:effectLst/>
                    <a:latin typeface="+mn-lt"/>
                    <a:ea typeface="Calibri" panose="020F0502020204030204" pitchFamily="34" charset="0"/>
                    <a:cs typeface="Times New Roman" panose="02020603050405020304" pitchFamily="18" charset="0"/>
                  </a:rPr>
                  <a:t>.</a:t>
                </a:r>
              </a:p>
              <a:p>
                <a:pPr algn="just">
                  <a:lnSpc>
                    <a:spcPct val="165000"/>
                  </a:lnSpc>
                </a:pPr>
                <a:r>
                  <a:rPr lang="en-US" sz="1800" dirty="0">
                    <a:effectLst/>
                    <a:latin typeface="+mn-lt"/>
                    <a:ea typeface="Calibri" panose="020F0502020204030204" pitchFamily="34" charset="0"/>
                    <a:cs typeface="Times New Roman" panose="02020603050405020304" pitchFamily="18" charset="0"/>
                  </a:rPr>
                  <a:t>Trong </a:t>
                </a:r>
                <a:r>
                  <a:rPr lang="en-US" sz="1800" dirty="0" err="1">
                    <a:effectLst/>
                    <a:latin typeface="+mn-lt"/>
                    <a:ea typeface="Calibri" panose="020F0502020204030204" pitchFamily="34" charset="0"/>
                    <a:cs typeface="Times New Roman" panose="02020603050405020304" pitchFamily="18" charset="0"/>
                  </a:rPr>
                  <a:t>các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thống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kê</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thập</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được</a:t>
                </a:r>
                <a:r>
                  <a:rPr lang="en-US"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dirty="0" err="1">
                    <a:effectLst/>
                    <a:latin typeface="+mn-lt"/>
                    <a:ea typeface="Calibri" panose="020F0502020204030204" pitchFamily="34" charset="0"/>
                    <a:cs typeface="Times New Roman" panose="02020603050405020304" pitchFamily="18" charset="0"/>
                  </a:rPr>
                  <a:t>Có</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những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thống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kê</a:t>
                </a:r>
                <a:r>
                  <a:rPr lang="en-US" sz="1800" dirty="0">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là</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số</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số</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liệu</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những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này</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còn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gọi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là</a:t>
                </a:r>
                <a:r>
                  <a:rPr lang="en-US" sz="1800" dirty="0">
                    <a:effectLs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dữ</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liệu</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định</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lượng</a:t>
                </a:r>
                <a:r>
                  <a:rPr lang="en-US"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dirty="0" err="1">
                    <a:effectLst/>
                    <a:latin typeface="+mn-lt"/>
                    <a:ea typeface="Calibri" panose="020F0502020204030204" pitchFamily="34" charset="0"/>
                    <a:cs typeface="Times New Roman" panose="02020603050405020304" pitchFamily="18" charset="0"/>
                  </a:rPr>
                  <a:t>Có</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những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thống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kê</a:t>
                </a:r>
                <a:r>
                  <a:rPr lang="en-US" sz="1800" dirty="0">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không</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phải</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là</a:t>
                </a:r>
                <a:r>
                  <a:rPr lang="en-US" sz="1800" i="1" dirty="0">
                    <a:solidFill>
                      <a:srgbClr val="00B050"/>
                    </a:solidFill>
                    <a:effectLst/>
                    <a:latin typeface="+mn-lt"/>
                    <a:ea typeface="Calibri" panose="020F0502020204030204" pitchFamily="34" charset="0"/>
                    <a:cs typeface="Times New Roman" panose="02020603050405020304" pitchFamily="18" charset="0"/>
                  </a:rPr>
                  <a:t> </a:t>
                </a:r>
                <a:r>
                  <a:rPr lang="en-US" sz="1800" i="1" dirty="0" err="1">
                    <a:solidFill>
                      <a:srgbClr val="00B050"/>
                    </a:solidFill>
                    <a:effectLst/>
                    <a:latin typeface="+mn-lt"/>
                    <a:ea typeface="Calibri" panose="020F0502020204030204" pitchFamily="34" charset="0"/>
                    <a:cs typeface="Times New Roman" panose="02020603050405020304" pitchFamily="18" charset="0"/>
                  </a:rPr>
                  <a:t>số</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những</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dữ</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liệu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này</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còn</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được</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gọi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là</a:t>
                </a:r>
                <a:r>
                  <a:rPr lang="en-US" sz="1800" dirty="0">
                    <a:effectLs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dữ</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liệu</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định</a:t>
                </a:r>
                <a:r>
                  <a:rPr lang="en-US" sz="1800" b="1" dirty="0">
                    <a:solidFill>
                      <a:srgbClr val="00B050"/>
                    </a:solidFill>
                    <a:effectLst/>
                    <a:highlight>
                      <a:srgbClr val="FFFF00"/>
                    </a:highlight>
                    <a:latin typeface="+mn-lt"/>
                    <a:ea typeface="Calibri" panose="020F0502020204030204" pitchFamily="34" charset="0"/>
                    <a:cs typeface="Times New Roman" panose="02020603050405020304" pitchFamily="18" charset="0"/>
                  </a:rPr>
                  <a:t> </a:t>
                </a:r>
                <a:r>
                  <a:rPr lang="en-US" sz="1800" b="1" dirty="0" err="1">
                    <a:solidFill>
                      <a:srgbClr val="00B050"/>
                    </a:solidFill>
                    <a:effectLst/>
                    <a:highlight>
                      <a:srgbClr val="FFFF00"/>
                    </a:highlight>
                    <a:latin typeface="+mn-lt"/>
                    <a:ea typeface="Calibri" panose="020F0502020204030204" pitchFamily="34" charset="0"/>
                    <a:cs typeface="Times New Roman" panose="02020603050405020304" pitchFamily="18" charset="0"/>
                  </a:rPr>
                  <a:t>tính</a:t>
                </a:r>
                <a:r>
                  <a:rPr lang="en-US" sz="1800" dirty="0">
                    <a:effectLst/>
                    <a:latin typeface="+mn-lt"/>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01012" y="178501"/>
                <a:ext cx="7829350" cy="4144083"/>
              </a:xfrm>
              <a:prstGeom prst="rect">
                <a:avLst/>
              </a:prstGeom>
              <a:blipFill>
                <a:blip r:embed="rId3"/>
                <a:stretch>
                  <a:fillRect l="-623" r="-623" b="-1471"/>
                </a:stretch>
              </a:blipFill>
            </p:spPr>
            <p:txBody>
              <a:bodyPr/>
              <a:lstStyle/>
              <a:p>
                <a:r>
                  <a:rPr lang="en-US">
                    <a:noFill/>
                  </a:rPr>
                  <a:t> </a:t>
                </a:r>
              </a:p>
            </p:txBody>
          </p:sp>
        </mc:Fallback>
      </mc:AlternateContent>
    </p:spTree>
    <p:extLst>
      <p:ext uri="{BB962C8B-B14F-4D97-AF65-F5344CB8AC3E}">
        <p14:creationId xmlns:p14="http://schemas.microsoft.com/office/powerpoint/2010/main" val="66929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2344</Words>
  <Application>Microsoft Office PowerPoint</Application>
  <PresentationFormat>On-screen Show (16:9)</PresentationFormat>
  <Paragraphs>209</Paragraphs>
  <Slides>31</Slides>
  <Notes>27</Notes>
  <HiddenSlides>0</HiddenSlides>
  <MMClips>10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Figtree</vt:lpstr>
      <vt:lpstr>Calibri</vt:lpstr>
      <vt:lpstr>Figtree Light</vt:lpstr>
      <vt:lpstr>Maven Pro</vt:lpstr>
      <vt:lpstr>Times New Roman</vt:lpstr>
      <vt:lpstr>Cambria Math</vt:lpstr>
      <vt:lpstr>Open Sans</vt:lpstr>
      <vt:lpstr>Maven Pro ExtraBold</vt:lpstr>
      <vt:lpstr>Nunito Light</vt:lpstr>
      <vt:lpstr>Dotum</vt:lpstr>
      <vt:lpstr>Poppins SemiBold</vt:lpstr>
      <vt:lpstr>DM Sans</vt:lpstr>
      <vt:lpstr>Arial</vt:lpstr>
      <vt:lpstr>Maven Pro SemiBold</vt:lpstr>
      <vt:lpstr>Addition and Subtraction with Multi-digit Numbers - Mathematics - 4th Grade by Slidesgo</vt:lpstr>
      <vt:lpstr>PowerPoint Presentation</vt:lpstr>
      <vt:lpstr>THU THẬP  DỮ LIỆU</vt:lpstr>
      <vt:lpstr>HĐ 1</vt:lpstr>
      <vt:lpstr>Ghi nhớ</vt:lpstr>
      <vt:lpstr>PowerPoint Presentation</vt:lpstr>
      <vt:lpstr>PowerPoint Presentation</vt:lpstr>
      <vt:lpstr>PHÂN LOẠI VÀ  TỔ CHỨC DỮ LIỆU</vt:lpstr>
      <vt:lpstr>HĐ 2</vt:lpstr>
      <vt:lpstr>PowerPoint Presentation</vt:lpstr>
      <vt:lpstr>Ghi nhớ</vt:lpstr>
      <vt:lpstr>PowerPoint Presentation</vt:lpstr>
      <vt:lpstr>PowerPoint Presentation</vt:lpstr>
      <vt:lpstr>TÍNH HỢP LÝ CỦA DỮ LIỆU</vt:lpstr>
      <vt:lpstr>HĐ 3</vt:lpstr>
      <vt:lpstr>PowerPoint Presentation</vt:lpstr>
      <vt:lpstr>PowerPoint Presentation</vt:lpstr>
      <vt:lpstr>HĐ 4</vt:lpstr>
      <vt:lpstr>Ghi nhớ</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TẤT CẢ CÁC EM  ĐẾN VỚI TIẾT HỌC!</dc:title>
  <dc:creator>Hà Ngân</dc:creator>
  <cp:lastModifiedBy>Duong Huong Giang</cp:lastModifiedBy>
  <cp:revision>92</cp:revision>
  <dcterms:modified xsi:type="dcterms:W3CDTF">2025-01-21T14:34:26Z</dcterms:modified>
</cp:coreProperties>
</file>