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18880" r:id="rId2"/>
    <p:sldId id="18878" r:id="rId3"/>
    <p:sldId id="18879" r:id="rId4"/>
    <p:sldId id="18881" r:id="rId5"/>
    <p:sldId id="18882" r:id="rId6"/>
    <p:sldId id="18883" r:id="rId7"/>
    <p:sldId id="258" r:id="rId8"/>
    <p:sldId id="260" r:id="rId9"/>
    <p:sldId id="261" r:id="rId10"/>
    <p:sldId id="262" r:id="rId11"/>
    <p:sldId id="18884" r:id="rId12"/>
    <p:sldId id="263" r:id="rId13"/>
    <p:sldId id="264" r:id="rId14"/>
    <p:sldId id="265" r:id="rId15"/>
    <p:sldId id="266" r:id="rId16"/>
    <p:sldId id="268" r:id="rId17"/>
    <p:sldId id="269" r:id="rId18"/>
    <p:sldId id="270" r:id="rId19"/>
  </p:sldIdLst>
  <p:sldSz cx="18288000" cy="10287000"/>
  <p:notesSz cx="6858000" cy="9144000"/>
  <p:embeddedFontLst>
    <p:embeddedFont>
      <p:font typeface="#9Slide03 AmpleSoft" panose="020F0502020204030204" pitchFamily="34" charset="0"/>
      <p:regular r:id="rId21"/>
      <p:bold r:id="rId22"/>
      <p:italic r:id="rId23"/>
      <p:boldItalic r:id="rId24"/>
    </p:embeddedFont>
    <p:embeddedFont>
      <p:font typeface="#9Slide03 Arima Madurai Black" pitchFamily="2" charset="77"/>
      <p:regular r:id="rId25"/>
      <p:bold r:id="rId26"/>
    </p:embeddedFont>
    <p:embeddedFont>
      <p:font typeface="#9Slide04 Podkova Medium" pitchFamily="2" charset="77"/>
      <p:regular r:id="rId27"/>
    </p:embeddedFont>
    <p:embeddedFont>
      <p:font typeface="#9Slide05 VL Fadilla" pitchFamily="2" charset="77"/>
      <p:regular r:id="rId28"/>
    </p:embeddedFont>
    <p:embeddedFont>
      <p:font typeface="Fraunces Bold" pitchFamily="2" charset="77"/>
      <p:regular r:id="rId29"/>
      <p:bold r:id="rId30"/>
    </p:embeddedFont>
    <p:embeddedFont>
      <p:font typeface="Livvic" panose="020F0502020204030204" pitchFamily="34" charset="0"/>
      <p:regular r:id="rId31"/>
      <p:bold r:id="rId32"/>
      <p:italic r:id="rId33"/>
      <p:boldItalic r:id="rId34"/>
    </p:embeddedFont>
    <p:embeddedFont>
      <p:font typeface="Nunito Bold" pitchFamily="2" charset="77"/>
      <p:regular r:id="rId35"/>
      <p:bold r:id="rId36"/>
    </p:embeddedFont>
    <p:embeddedFont>
      <p:font typeface="Roboto Condensed" panose="020F0502020204030204" pitchFamily="34" charset="0"/>
      <p:regular r:id="rId37"/>
      <p:bold r:id="rId38"/>
      <p:italic r:id="rId39"/>
      <p:boldItalic r:id="rId40"/>
    </p:embeddedFont>
    <p:embeddedFont>
      <p:font typeface="Roboto Condensed Bold" panose="02000000000000000000" pitchFamily="2" charset="0"/>
      <p:regular r:id="rId41"/>
      <p:bold r:id="rId42"/>
    </p:embeddedFont>
    <p:embeddedFont>
      <p:font typeface="Roboto Condensed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99" autoAdjust="0"/>
  </p:normalViewPr>
  <p:slideViewPr>
    <p:cSldViewPr>
      <p:cViewPr varScale="1">
        <p:scale>
          <a:sx n="67" d="100"/>
          <a:sy n="67" d="100"/>
        </p:scale>
        <p:origin x="9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ải Ngân Đinh" userId="b56d41eb1ff6fed2" providerId="LiveId" clId="{C8993AC7-9A6A-0E44-8D12-3D0EA1AFADBB}"/>
    <pc:docChg chg="undo custSel addSld delSld modSld sldOrd">
      <pc:chgData name="Hải Ngân Đinh" userId="b56d41eb1ff6fed2" providerId="LiveId" clId="{C8993AC7-9A6A-0E44-8D12-3D0EA1AFADBB}" dt="2024-01-12T12:49:06.236" v="136" actId="20577"/>
      <pc:docMkLst>
        <pc:docMk/>
      </pc:docMkLst>
      <pc:sldChg chg="del">
        <pc:chgData name="Hải Ngân Đinh" userId="b56d41eb1ff6fed2" providerId="LiveId" clId="{C8993AC7-9A6A-0E44-8D12-3D0EA1AFADBB}" dt="2024-01-12T12:44:13.648" v="0" actId="2696"/>
        <pc:sldMkLst>
          <pc:docMk/>
          <pc:sldMk cId="0" sldId="256"/>
        </pc:sldMkLst>
      </pc:sldChg>
      <pc:sldChg chg="del">
        <pc:chgData name="Hải Ngân Đinh" userId="b56d41eb1ff6fed2" providerId="LiveId" clId="{C8993AC7-9A6A-0E44-8D12-3D0EA1AFADBB}" dt="2024-01-12T12:44:14.777" v="1" actId="2696"/>
        <pc:sldMkLst>
          <pc:docMk/>
          <pc:sldMk cId="0" sldId="257"/>
        </pc:sldMkLst>
      </pc:sldChg>
      <pc:sldChg chg="ord">
        <pc:chgData name="Hải Ngân Đinh" userId="b56d41eb1ff6fed2" providerId="LiveId" clId="{C8993AC7-9A6A-0E44-8D12-3D0EA1AFADBB}" dt="2024-01-12T12:44:19.254" v="3" actId="20578"/>
        <pc:sldMkLst>
          <pc:docMk/>
          <pc:sldMk cId="0" sldId="258"/>
        </pc:sldMkLst>
      </pc:sldChg>
      <pc:sldChg chg="del">
        <pc:chgData name="Hải Ngân Đinh" userId="b56d41eb1ff6fed2" providerId="LiveId" clId="{C8993AC7-9A6A-0E44-8D12-3D0EA1AFADBB}" dt="2024-01-12T12:44:59.208" v="13" actId="2696"/>
        <pc:sldMkLst>
          <pc:docMk/>
          <pc:sldMk cId="0" sldId="259"/>
        </pc:sldMkLst>
      </pc:sldChg>
      <pc:sldChg chg="delSp modSp mod delAnim">
        <pc:chgData name="Hải Ngân Đinh" userId="b56d41eb1ff6fed2" providerId="LiveId" clId="{C8993AC7-9A6A-0E44-8D12-3D0EA1AFADBB}" dt="2024-01-12T12:46:02.082" v="65" actId="1076"/>
        <pc:sldMkLst>
          <pc:docMk/>
          <pc:sldMk cId="0" sldId="261"/>
        </pc:sldMkLst>
        <pc:spChg chg="del">
          <ac:chgData name="Hải Ngân Đinh" userId="b56d41eb1ff6fed2" providerId="LiveId" clId="{C8993AC7-9A6A-0E44-8D12-3D0EA1AFADBB}" dt="2024-01-12T12:45:59.348" v="64" actId="478"/>
          <ac:spMkLst>
            <pc:docMk/>
            <pc:sldMk cId="0" sldId="261"/>
            <ac:spMk id="5" creationId="{00000000-0000-0000-0000-000000000000}"/>
          </ac:spMkLst>
        </pc:spChg>
        <pc:graphicFrameChg chg="mod">
          <ac:chgData name="Hải Ngân Đinh" userId="b56d41eb1ff6fed2" providerId="LiveId" clId="{C8993AC7-9A6A-0E44-8D12-3D0EA1AFADBB}" dt="2024-01-12T12:46:02.082" v="65" actId="1076"/>
          <ac:graphicFrameMkLst>
            <pc:docMk/>
            <pc:sldMk cId="0" sldId="261"/>
            <ac:graphicFrameMk id="6" creationId="{00000000-0000-0000-0000-000000000000}"/>
          </ac:graphicFrameMkLst>
        </pc:graphicFrameChg>
      </pc:sldChg>
      <pc:sldChg chg="modSp mod ord">
        <pc:chgData name="Hải Ngân Đinh" userId="b56d41eb1ff6fed2" providerId="LiveId" clId="{C8993AC7-9A6A-0E44-8D12-3D0EA1AFADBB}" dt="2024-01-12T12:48:05.715" v="84" actId="20578"/>
        <pc:sldMkLst>
          <pc:docMk/>
          <pc:sldMk cId="0" sldId="262"/>
        </pc:sldMkLst>
        <pc:spChg chg="mod">
          <ac:chgData name="Hải Ngân Đinh" userId="b56d41eb1ff6fed2" providerId="LiveId" clId="{C8993AC7-9A6A-0E44-8D12-3D0EA1AFADBB}" dt="2024-01-12T12:45:47.348" v="61" actId="1076"/>
          <ac:spMkLst>
            <pc:docMk/>
            <pc:sldMk cId="0" sldId="262"/>
            <ac:spMk id="10" creationId="{00000000-0000-0000-0000-000000000000}"/>
          </ac:spMkLst>
        </pc:spChg>
      </pc:sldChg>
      <pc:sldChg chg="del">
        <pc:chgData name="Hải Ngân Đinh" userId="b56d41eb1ff6fed2" providerId="LiveId" clId="{C8993AC7-9A6A-0E44-8D12-3D0EA1AFADBB}" dt="2024-01-12T12:48:38.970" v="85" actId="2696"/>
        <pc:sldMkLst>
          <pc:docMk/>
          <pc:sldMk cId="0" sldId="267"/>
        </pc:sldMkLst>
      </pc:sldChg>
      <pc:sldChg chg="modSp mod">
        <pc:chgData name="Hải Ngân Đinh" userId="b56d41eb1ff6fed2" providerId="LiveId" clId="{C8993AC7-9A6A-0E44-8D12-3D0EA1AFADBB}" dt="2024-01-12T12:48:42.533" v="86" actId="14100"/>
        <pc:sldMkLst>
          <pc:docMk/>
          <pc:sldMk cId="0" sldId="268"/>
        </pc:sldMkLst>
        <pc:spChg chg="mod">
          <ac:chgData name="Hải Ngân Đinh" userId="b56d41eb1ff6fed2" providerId="LiveId" clId="{C8993AC7-9A6A-0E44-8D12-3D0EA1AFADBB}" dt="2024-01-12T12:48:42.533" v="86" actId="14100"/>
          <ac:spMkLst>
            <pc:docMk/>
            <pc:sldMk cId="0" sldId="268"/>
            <ac:spMk id="10" creationId="{00000000-0000-0000-0000-000000000000}"/>
          </ac:spMkLst>
        </pc:spChg>
      </pc:sldChg>
      <pc:sldChg chg="modSp">
        <pc:chgData name="Hải Ngân Đinh" userId="b56d41eb1ff6fed2" providerId="LiveId" clId="{C8993AC7-9A6A-0E44-8D12-3D0EA1AFADBB}" dt="2024-01-12T12:49:06.236" v="136" actId="20577"/>
        <pc:sldMkLst>
          <pc:docMk/>
          <pc:sldMk cId="0" sldId="269"/>
        </pc:sldMkLst>
        <pc:spChg chg="mod">
          <ac:chgData name="Hải Ngân Đinh" userId="b56d41eb1ff6fed2" providerId="LiveId" clId="{C8993AC7-9A6A-0E44-8D12-3D0EA1AFADBB}" dt="2024-01-12T12:49:06.236" v="136" actId="20577"/>
          <ac:spMkLst>
            <pc:docMk/>
            <pc:sldMk cId="0" sldId="269"/>
            <ac:spMk id="8" creationId="{00000000-0000-0000-0000-000000000000}"/>
          </ac:spMkLst>
        </pc:spChg>
      </pc:sldChg>
      <pc:sldChg chg="add">
        <pc:chgData name="Hải Ngân Đinh" userId="b56d41eb1ff6fed2" providerId="LiveId" clId="{C8993AC7-9A6A-0E44-8D12-3D0EA1AFADBB}" dt="2024-01-12T12:44:15.470" v="2"/>
        <pc:sldMkLst>
          <pc:docMk/>
          <pc:sldMk cId="3933106015" sldId="18878"/>
        </pc:sldMkLst>
      </pc:sldChg>
      <pc:sldChg chg="add modNotesTx">
        <pc:chgData name="Hải Ngân Đinh" userId="b56d41eb1ff6fed2" providerId="LiveId" clId="{C8993AC7-9A6A-0E44-8D12-3D0EA1AFADBB}" dt="2024-01-12T12:44:37.827" v="8" actId="20577"/>
        <pc:sldMkLst>
          <pc:docMk/>
          <pc:sldMk cId="3439283476" sldId="18879"/>
        </pc:sldMkLst>
      </pc:sldChg>
      <pc:sldChg chg="modSp add mod modNotesTx">
        <pc:chgData name="Hải Ngân Đinh" userId="b56d41eb1ff6fed2" providerId="LiveId" clId="{C8993AC7-9A6A-0E44-8D12-3D0EA1AFADBB}" dt="2024-01-12T12:44:32.226" v="7" actId="20577"/>
        <pc:sldMkLst>
          <pc:docMk/>
          <pc:sldMk cId="991147326" sldId="18880"/>
        </pc:sldMkLst>
        <pc:spChg chg="mod">
          <ac:chgData name="Hải Ngân Đinh" userId="b56d41eb1ff6fed2" providerId="LiveId" clId="{C8993AC7-9A6A-0E44-8D12-3D0EA1AFADBB}" dt="2024-01-12T12:44:30.743" v="6" actId="14100"/>
          <ac:spMkLst>
            <pc:docMk/>
            <pc:sldMk cId="991147326" sldId="18880"/>
            <ac:spMk id="390" creationId="{00000000-0000-0000-0000-000000000000}"/>
          </ac:spMkLst>
        </pc:spChg>
      </pc:sldChg>
      <pc:sldChg chg="add modNotesTx">
        <pc:chgData name="Hải Ngân Đinh" userId="b56d41eb1ff6fed2" providerId="LiveId" clId="{C8993AC7-9A6A-0E44-8D12-3D0EA1AFADBB}" dt="2024-01-12T12:44:40.915" v="10" actId="20577"/>
        <pc:sldMkLst>
          <pc:docMk/>
          <pc:sldMk cId="3161332784" sldId="18881"/>
        </pc:sldMkLst>
      </pc:sldChg>
      <pc:sldChg chg="add modNotesTx">
        <pc:chgData name="Hải Ngân Đinh" userId="b56d41eb1ff6fed2" providerId="LiveId" clId="{C8993AC7-9A6A-0E44-8D12-3D0EA1AFADBB}" dt="2024-01-12T12:44:44.161" v="11" actId="20577"/>
        <pc:sldMkLst>
          <pc:docMk/>
          <pc:sldMk cId="1319802723" sldId="18882"/>
        </pc:sldMkLst>
      </pc:sldChg>
      <pc:sldChg chg="add modNotesTx">
        <pc:chgData name="Hải Ngân Đinh" userId="b56d41eb1ff6fed2" providerId="LiveId" clId="{C8993AC7-9A6A-0E44-8D12-3D0EA1AFADBB}" dt="2024-01-12T12:44:46.708" v="12" actId="20577"/>
        <pc:sldMkLst>
          <pc:docMk/>
          <pc:sldMk cId="1569763838" sldId="18883"/>
        </pc:sldMkLst>
      </pc:sldChg>
      <pc:sldChg chg="addSp delSp modSp add mod delAnim">
        <pc:chgData name="Hải Ngân Đinh" userId="b56d41eb1ff6fed2" providerId="LiveId" clId="{C8993AC7-9A6A-0E44-8D12-3D0EA1AFADBB}" dt="2024-01-12T12:48:01.511" v="83" actId="1076"/>
        <pc:sldMkLst>
          <pc:docMk/>
          <pc:sldMk cId="2578125212" sldId="18884"/>
        </pc:sldMkLst>
        <pc:spChg chg="add mod">
          <ac:chgData name="Hải Ngân Đinh" userId="b56d41eb1ff6fed2" providerId="LiveId" clId="{C8993AC7-9A6A-0E44-8D12-3D0EA1AFADBB}" dt="2024-01-12T12:46:15.044" v="69" actId="14100"/>
          <ac:spMkLst>
            <pc:docMk/>
            <pc:sldMk cId="2578125212" sldId="18884"/>
            <ac:spMk id="5" creationId="{F2094678-9846-4ADF-2757-4FA87B4BDFF6}"/>
          </ac:spMkLst>
        </pc:spChg>
        <pc:spChg chg="add del mod">
          <ac:chgData name="Hải Ngân Đinh" userId="b56d41eb1ff6fed2" providerId="LiveId" clId="{C8993AC7-9A6A-0E44-8D12-3D0EA1AFADBB}" dt="2024-01-12T12:47:48.628" v="76" actId="14100"/>
          <ac:spMkLst>
            <pc:docMk/>
            <pc:sldMk cId="2578125212" sldId="18884"/>
            <ac:spMk id="7" creationId="{C7702F1A-8368-A4CD-A652-31477B3720BD}"/>
          </ac:spMkLst>
        </pc:spChg>
        <pc:graphicFrameChg chg="del">
          <ac:chgData name="Hải Ngân Đinh" userId="b56d41eb1ff6fed2" providerId="LiveId" clId="{C8993AC7-9A6A-0E44-8D12-3D0EA1AFADBB}" dt="2024-01-12T12:46:06.469" v="67" actId="478"/>
          <ac:graphicFrameMkLst>
            <pc:docMk/>
            <pc:sldMk cId="2578125212" sldId="18884"/>
            <ac:graphicFrameMk id="6" creationId="{00000000-0000-0000-0000-000000000000}"/>
          </ac:graphicFrameMkLst>
        </pc:graphicFrameChg>
        <pc:picChg chg="add mod">
          <ac:chgData name="Hải Ngân Đinh" userId="b56d41eb1ff6fed2" providerId="LiveId" clId="{C8993AC7-9A6A-0E44-8D12-3D0EA1AFADBB}" dt="2024-01-12T12:47:59.361" v="82" actId="1076"/>
          <ac:picMkLst>
            <pc:docMk/>
            <pc:sldMk cId="2578125212" sldId="18884"/>
            <ac:picMk id="8" creationId="{AFCBD744-D747-15E0-C970-972D57A8A5B0}"/>
          </ac:picMkLst>
        </pc:picChg>
        <pc:picChg chg="add del mod">
          <ac:chgData name="Hải Ngân Đinh" userId="b56d41eb1ff6fed2" providerId="LiveId" clId="{C8993AC7-9A6A-0E44-8D12-3D0EA1AFADBB}" dt="2024-01-12T12:46:17.068" v="71" actId="478"/>
          <ac:picMkLst>
            <pc:docMk/>
            <pc:sldMk cId="2578125212" sldId="18884"/>
            <ac:picMk id="1025" creationId="{88D47083-E54F-98F8-431A-ABD7360E6C7A}"/>
          </ac:picMkLst>
        </pc:picChg>
        <pc:picChg chg="add del mod">
          <ac:chgData name="Hải Ngân Đinh" userId="b56d41eb1ff6fed2" providerId="LiveId" clId="{C8993AC7-9A6A-0E44-8D12-3D0EA1AFADBB}" dt="2024-01-12T12:48:01.511" v="83" actId="1076"/>
          <ac:picMkLst>
            <pc:docMk/>
            <pc:sldMk cId="2578125212" sldId="18884"/>
            <ac:picMk id="1027" creationId="{82C55267-F2C1-40A3-F5EB-39DE7340BC66}"/>
          </ac:picMkLst>
        </pc:picChg>
      </pc:sldChg>
      <pc:sldChg chg="new del">
        <pc:chgData name="Hải Ngân Đinh" userId="b56d41eb1ff6fed2" providerId="LiveId" clId="{C8993AC7-9A6A-0E44-8D12-3D0EA1AFADBB}" dt="2024-01-12T12:45:52.432" v="63" actId="680"/>
        <pc:sldMkLst>
          <pc:docMk/>
          <pc:sldMk cId="3492565391" sldId="18884"/>
        </pc:sldMkLst>
      </pc:sldChg>
    </pc:docChg>
  </pc:docChgLst>
  <pc:docChgLst>
    <pc:chgData name="Hải Ngân Đinh" userId="b56d41eb1ff6fed2" providerId="LiveId" clId="{859E5CBA-38D7-B146-B3D6-6BC8A31C1629}"/>
    <pc:docChg chg="modSld">
      <pc:chgData name="Hải Ngân Đinh" userId="b56d41eb1ff6fed2" providerId="LiveId" clId="{859E5CBA-38D7-B146-B3D6-6BC8A31C1629}" dt="2024-02-02T00:45:03.174" v="0" actId="20577"/>
      <pc:docMkLst>
        <pc:docMk/>
      </pc:docMkLst>
      <pc:sldChg chg="modNotesTx">
        <pc:chgData name="Hải Ngân Đinh" userId="b56d41eb1ff6fed2" providerId="LiveId" clId="{859E5CBA-38D7-B146-B3D6-6BC8A31C1629}" dt="2024-02-02T00:45:03.174" v="0" actId="20577"/>
        <pc:sldMkLst>
          <pc:docMk/>
          <pc:sldMk cId="3933106015" sldId="188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3EB5F-E194-1F4F-B19F-E404B967BF67}" type="datetimeFigureOut">
              <a:rPr lang="en-VN" smtClean="0"/>
              <a:t>02/02/2024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6B3C8-8DA2-FE4C-AB6F-1E970882321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479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1607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2180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68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254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821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62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-50" y="-154"/>
            <a:ext cx="18288000" cy="10287844"/>
            <a:chOff x="-25" y="-77"/>
            <a:chExt cx="9144000" cy="5143922"/>
          </a:xfrm>
        </p:grpSpPr>
        <p:sp>
          <p:nvSpPr>
            <p:cNvPr id="27" name="Google Shape;27;p4"/>
            <p:cNvSpPr/>
            <p:nvPr/>
          </p:nvSpPr>
          <p:spPr>
            <a:xfrm rot="5400000">
              <a:off x="6382850" y="2357612"/>
              <a:ext cx="4601862" cy="443138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8" name="Google Shape;28;p4"/>
            <p:cNvGrpSpPr/>
            <p:nvPr/>
          </p:nvGrpSpPr>
          <p:grpSpPr>
            <a:xfrm flipH="1">
              <a:off x="-25" y="-77"/>
              <a:ext cx="9144000" cy="5143922"/>
              <a:chOff x="238125" y="846675"/>
              <a:chExt cx="7143750" cy="4018375"/>
            </a:xfrm>
          </p:grpSpPr>
          <p:sp>
            <p:nvSpPr>
              <p:cNvPr id="29" name="Google Shape;29;p4"/>
              <p:cNvSpPr/>
              <p:nvPr/>
            </p:nvSpPr>
            <p:spPr>
              <a:xfrm>
                <a:off x="238125" y="846675"/>
                <a:ext cx="7143750" cy="4018375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0735" extrusionOk="0">
                    <a:moveTo>
                      <a:pt x="285750" y="0"/>
                    </a:moveTo>
                    <a:lnTo>
                      <a:pt x="0" y="160734"/>
                    </a:lnTo>
                    <a:lnTo>
                      <a:pt x="285750" y="160734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375925" y="1055325"/>
                <a:ext cx="6868450" cy="3601050"/>
              </a:xfrm>
              <a:custGeom>
                <a:avLst/>
                <a:gdLst/>
                <a:ahLst/>
                <a:cxnLst/>
                <a:rect l="l" t="t" r="r" b="b"/>
                <a:pathLst>
                  <a:path w="274738" h="144042" extrusionOk="0">
                    <a:moveTo>
                      <a:pt x="1" y="0"/>
                    </a:moveTo>
                    <a:lnTo>
                      <a:pt x="8942" y="144042"/>
                    </a:lnTo>
                    <a:lnTo>
                      <a:pt x="274737" y="144042"/>
                    </a:lnTo>
                    <a:lnTo>
                      <a:pt x="274737" y="4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617550" y="1006900"/>
            <a:ext cx="15052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426800" y="2069750"/>
            <a:ext cx="15434400" cy="72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24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50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https://scontent.fhan14-2.fna.fbcdn.net/v/t39.30808-6/273571372_4561188647318696_987830413318539489_n.jpg?_nc_cat=100&amp;ccb=1-7&amp;_nc_sid=dbeb18&amp;_nc_ohc=TkdlR5jgRSgAX_1-dme&amp;_nc_oc=AQmyKABaU_IjfQLPDUdrI3-E9YGVAOHjrXwpkB5ihYYr8WC8P5FeOg4HRmwrcA6jbIs&amp;_nc_ht=scontent.fhan14-2.fna&amp;oh=00_AfCkZg6DRsHikFZrNnA3n-v1bRdh2qmm7vMeK-hQ7zFuUg&amp;oe=64EE4B6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svg"/><Relationship Id="rId7" Type="http://schemas.openxmlformats.org/officeDocument/2006/relationships/image" Target="../media/image2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ctrTitle"/>
          </p:nvPr>
        </p:nvSpPr>
        <p:spPr>
          <a:xfrm>
            <a:off x="1426800" y="266700"/>
            <a:ext cx="15434400" cy="395445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13000" dirty="0" err="1">
                <a:latin typeface="#9Slide04 Podkova Medium" pitchFamily="2" charset="77"/>
              </a:rPr>
              <a:t>Đọc</a:t>
            </a:r>
            <a:r>
              <a:rPr lang="en-US" sz="13000" dirty="0">
                <a:latin typeface="#9Slide04 Podkova Medium" pitchFamily="2" charset="77"/>
              </a:rPr>
              <a:t> </a:t>
            </a:r>
            <a:r>
              <a:rPr lang="en-US" sz="13000" dirty="0" err="1">
                <a:latin typeface="#9Slide04 Podkova Medium" pitchFamily="2" charset="77"/>
              </a:rPr>
              <a:t>thơ</a:t>
            </a:r>
            <a:r>
              <a:rPr lang="en-US" sz="13000" dirty="0">
                <a:latin typeface="#9Slide04 Podkova Medium" pitchFamily="2" charset="77"/>
              </a:rPr>
              <a:t> </a:t>
            </a:r>
            <a:r>
              <a:rPr lang="en-US" sz="13000" dirty="0" err="1">
                <a:latin typeface="#9Slide04 Podkova Medium" pitchFamily="2" charset="77"/>
              </a:rPr>
              <a:t>đoán</a:t>
            </a:r>
            <a:r>
              <a:rPr lang="en-US" sz="13000" dirty="0">
                <a:latin typeface="#9Slide04 Podkova Medium" pitchFamily="2" charset="77"/>
              </a:rPr>
              <a:t> </a:t>
            </a:r>
            <a:r>
              <a:rPr lang="en-US" sz="13000" dirty="0" err="1">
                <a:latin typeface="#9Slide04 Podkova Medium" pitchFamily="2" charset="77"/>
              </a:rPr>
              <a:t>truyền</a:t>
            </a:r>
            <a:r>
              <a:rPr lang="en-US" sz="13000" dirty="0">
                <a:latin typeface="#9Slide04 Podkova Medium" pitchFamily="2" charset="77"/>
              </a:rPr>
              <a:t> </a:t>
            </a:r>
            <a:r>
              <a:rPr lang="en-US" sz="13000" dirty="0" err="1">
                <a:latin typeface="#9Slide04 Podkova Medium" pitchFamily="2" charset="77"/>
              </a:rPr>
              <a:t>thuyết</a:t>
            </a:r>
            <a:endParaRPr sz="4800" dirty="0">
              <a:solidFill>
                <a:schemeClr val="accent3"/>
              </a:solidFill>
              <a:latin typeface="#9Slide04 Podkova Medium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1243FB-423C-ADD4-94F9-3149DFF75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6" y="4427882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4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73542" y="4323007"/>
            <a:ext cx="7559468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A5593C"/>
                </a:solidFill>
                <a:latin typeface="Fraunces Bold"/>
              </a:rPr>
              <a:t>II. CHUẨN BỊ BÀI NÓI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913985" y="1295681"/>
            <a:ext cx="8080029" cy="7692952"/>
            <a:chOff x="0" y="0"/>
            <a:chExt cx="14423829" cy="137328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23828" cy="13732850"/>
            </a:xfrm>
            <a:custGeom>
              <a:avLst/>
              <a:gdLst/>
              <a:ahLst/>
              <a:cxnLst/>
              <a:rect l="l" t="t" r="r" b="b"/>
              <a:pathLst>
                <a:path w="14423828" h="13732850">
                  <a:moveTo>
                    <a:pt x="1411902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13428050"/>
                  </a:lnTo>
                  <a:cubicBezTo>
                    <a:pt x="0" y="13596959"/>
                    <a:pt x="135890" y="13732850"/>
                    <a:pt x="304800" y="13732850"/>
                  </a:cubicBezTo>
                  <a:lnTo>
                    <a:pt x="14119028" y="13732850"/>
                  </a:lnTo>
                  <a:cubicBezTo>
                    <a:pt x="14287939" y="13732850"/>
                    <a:pt x="14423828" y="13596959"/>
                    <a:pt x="14423828" y="13428050"/>
                  </a:cubicBezTo>
                  <a:lnTo>
                    <a:pt x="14423828" y="304800"/>
                  </a:lnTo>
                  <a:cubicBezTo>
                    <a:pt x="14423828" y="135890"/>
                    <a:pt x="14287939" y="0"/>
                    <a:pt x="14119028" y="0"/>
                  </a:cubicBezTo>
                  <a:close/>
                </a:path>
              </a:pathLst>
            </a:custGeom>
            <a:solidFill>
              <a:srgbClr val="F1D1C7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190955" y="-271501"/>
            <a:ext cx="2192023" cy="380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3644">
            <a:off x="-1472006" y="7686855"/>
            <a:ext cx="5248259" cy="56955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6261" y="895350"/>
            <a:ext cx="3472856" cy="20773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941630" y="3353205"/>
            <a:ext cx="7759018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1087" lvl="1" indent="-550543" algn="just">
              <a:lnSpc>
                <a:spcPts val="7139"/>
              </a:lnSpc>
              <a:buFont typeface="Arial"/>
              <a:buChar char="•"/>
            </a:pP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Thảo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luận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,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góp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ý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về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dàn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ý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đã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lập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.</a:t>
            </a:r>
          </a:p>
          <a:p>
            <a:pPr marL="1101087" lvl="1" indent="-550543" algn="just">
              <a:lnSpc>
                <a:spcPts val="7139"/>
              </a:lnSpc>
              <a:buFont typeface="Arial"/>
              <a:buChar char="•"/>
            </a:pP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Thực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hiện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theo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cặp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.</a:t>
            </a:r>
          </a:p>
          <a:p>
            <a:pPr marL="1101087" lvl="1" indent="-550543" algn="just">
              <a:lnSpc>
                <a:spcPts val="7139"/>
              </a:lnSpc>
              <a:buFont typeface="Arial"/>
              <a:buChar char="•"/>
            </a:pP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Thời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gian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: 15 </a:t>
            </a:r>
            <a:r>
              <a:rPr lang="en-US" sz="5099" dirty="0" err="1">
                <a:solidFill>
                  <a:srgbClr val="6E3228"/>
                </a:solidFill>
                <a:latin typeface="Roboto Condensed"/>
              </a:rPr>
              <a:t>phút</a:t>
            </a:r>
            <a:r>
              <a:rPr lang="en-US" sz="5099" dirty="0">
                <a:solidFill>
                  <a:srgbClr val="6E3228"/>
                </a:solidFill>
                <a:latin typeface="Roboto Condensed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2161566" y="7848782"/>
            <a:ext cx="6380533" cy="41763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3234765" y="-2596745"/>
            <a:ext cx="5248259" cy="56955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97886">
            <a:off x="15321180" y="8691229"/>
            <a:ext cx="5162115" cy="430365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2094678-9846-4ADF-2757-4FA87B4BD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780097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7702F1A-8368-A4CD-A652-31477B372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76883697" cy="17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1027" name="Picture 2075358761" descr="Không có mô tả ảnh.">
            <a:extLst>
              <a:ext uri="{FF2B5EF4-FFF2-40B4-BE49-F238E27FC236}">
                <a16:creationId xmlns:a16="http://schemas.microsoft.com/office/drawing/2014/main" id="{82C55267-F2C1-40A3-F5EB-39DE7340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51" y="-17318"/>
            <a:ext cx="72348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BD744-D747-15E0-C970-972D57A8A5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66" t="2671" b="1624"/>
          <a:stretch/>
        </p:blipFill>
        <p:spPr bwMode="auto">
          <a:xfrm>
            <a:off x="9753600" y="45718"/>
            <a:ext cx="7900723" cy="10247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8125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2161566" y="7848782"/>
            <a:ext cx="6380533" cy="41763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97886">
            <a:off x="15457865" y="9266016"/>
            <a:ext cx="5162115" cy="4303651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311413"/>
              </p:ext>
            </p:extLst>
          </p:nvPr>
        </p:nvGraphicFramePr>
        <p:xfrm>
          <a:off x="1028700" y="1028700"/>
          <a:ext cx="17010223" cy="9218537"/>
        </p:xfrm>
        <a:graphic>
          <a:graphicData uri="http://schemas.openxmlformats.org/drawingml/2006/table">
            <a:tbl>
              <a:tblPr/>
              <a:tblGrid>
                <a:gridCol w="2803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5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26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570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CÁC BƯỚC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816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FFFFFF"/>
                          </a:solidFill>
                          <a:latin typeface="Roboto Condensed Bold"/>
                        </a:rPr>
                        <a:t>CÁC BƯỚC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81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YÊU CẦU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81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LƯU Ý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8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570">
                <a:tc rowSpan="5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Chuẩn bị trước khi nói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Xác định đề tài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theo định hướng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57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Chuẩn bị trước khi nói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Xác định mục đích nói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làm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theo định hướng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57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Chuẩn bị trước khi nói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Xác định người nghe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Cho ai nghe?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theo định hướng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570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Chuẩn bị trước khi nói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Xác định không gian, thời 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Ở đâu? Thời gian bao lâu?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Trả lời những câu hỏi gợi ý theo định hướng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2619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Chuẩn bị trước khi nói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D3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Tìm ý, lập dàn ý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Xem lại kĩ năng 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Có thể sử dụng hình ảnh, trang phục minh họa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64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Luyện tập và trình bày bài nói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Có thể đứng trước gương hoặc nói cho bạn nghe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Có thể đứng trước gương hoặc nói cho bạn nghe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Chú ý tính khách quan, khoa học khi nhận xét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666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Trao đổi, đánh giá, rút kinh nghiệm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Roboto Condensed"/>
                        </a:rPr>
                        <a:t>Sử dụng bảng kiểm để tự nhận xét và nhận xét cho bạn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Chú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ý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cách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nét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mặt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...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khi</a:t>
                      </a:r>
                      <a:r>
                        <a:rPr lang="en-US" sz="30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0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A5D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731874" y="38100"/>
            <a:ext cx="8824252" cy="811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</a:pPr>
            <a:r>
              <a:rPr lang="en-US" sz="5605" dirty="0">
                <a:solidFill>
                  <a:srgbClr val="AF5737"/>
                </a:solidFill>
                <a:latin typeface="Fraunces Bold"/>
              </a:rPr>
              <a:t>II. CHUẨN BỊ BÀI NÓI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2161566" y="7691766"/>
            <a:ext cx="6380533" cy="41763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97886">
            <a:off x="15457865" y="9266016"/>
            <a:ext cx="5162115" cy="43036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76390" y="1411923"/>
            <a:ext cx="4672422" cy="1801117"/>
            <a:chOff x="0" y="0"/>
            <a:chExt cx="10499403" cy="40472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99385" cy="4047287"/>
            </a:xfrm>
            <a:custGeom>
              <a:avLst/>
              <a:gdLst/>
              <a:ahLst/>
              <a:cxnLst/>
              <a:rect l="l" t="t" r="r" b="b"/>
              <a:pathLst>
                <a:path w="10499385" h="4047287">
                  <a:moveTo>
                    <a:pt x="7636333" y="4003149"/>
                  </a:moveTo>
                  <a:cubicBezTo>
                    <a:pt x="7636333" y="4003149"/>
                    <a:pt x="6356322" y="4047287"/>
                    <a:pt x="4945717" y="4036948"/>
                  </a:cubicBezTo>
                  <a:cubicBezTo>
                    <a:pt x="4832713" y="4028387"/>
                    <a:pt x="3223432" y="3997479"/>
                    <a:pt x="3223432" y="3997479"/>
                  </a:cubicBezTo>
                  <a:cubicBezTo>
                    <a:pt x="2478921" y="3962569"/>
                    <a:pt x="1723378" y="3895638"/>
                    <a:pt x="1214912" y="3666051"/>
                  </a:cubicBezTo>
                  <a:cubicBezTo>
                    <a:pt x="367435" y="3283369"/>
                    <a:pt x="0" y="2582824"/>
                    <a:pt x="0" y="2143663"/>
                  </a:cubicBezTo>
                  <a:cubicBezTo>
                    <a:pt x="26040" y="1738189"/>
                    <a:pt x="104456" y="1228540"/>
                    <a:pt x="427763" y="890997"/>
                  </a:cubicBezTo>
                  <a:cubicBezTo>
                    <a:pt x="1044761" y="246820"/>
                    <a:pt x="2246354" y="30241"/>
                    <a:pt x="3522986" y="30241"/>
                  </a:cubicBezTo>
                  <a:cubicBezTo>
                    <a:pt x="3522986" y="30241"/>
                    <a:pt x="4731736" y="61816"/>
                    <a:pt x="4832713" y="30241"/>
                  </a:cubicBezTo>
                  <a:cubicBezTo>
                    <a:pt x="5688638" y="0"/>
                    <a:pt x="7103418" y="30241"/>
                    <a:pt x="7103418" y="30241"/>
                  </a:cubicBezTo>
                  <a:cubicBezTo>
                    <a:pt x="8226495" y="59704"/>
                    <a:pt x="9334466" y="333429"/>
                    <a:pt x="9937449" y="817173"/>
                  </a:cubicBezTo>
                  <a:cubicBezTo>
                    <a:pt x="10398011" y="1186625"/>
                    <a:pt x="10499385" y="1678708"/>
                    <a:pt x="10471558" y="2143663"/>
                  </a:cubicBezTo>
                  <a:lnTo>
                    <a:pt x="10471558" y="2143663"/>
                  </a:lnTo>
                  <a:cubicBezTo>
                    <a:pt x="10471558" y="3048335"/>
                    <a:pt x="9608576" y="3893303"/>
                    <a:pt x="7636332" y="4003149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058437" y="1411923"/>
            <a:ext cx="10226887" cy="1801117"/>
            <a:chOff x="0" y="0"/>
            <a:chExt cx="21690271" cy="382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90236" cy="3819997"/>
            </a:xfrm>
            <a:custGeom>
              <a:avLst/>
              <a:gdLst/>
              <a:ahLst/>
              <a:cxnLst/>
              <a:rect l="l" t="t" r="r" b="b"/>
              <a:pathLst>
                <a:path w="21690236" h="3819997">
                  <a:moveTo>
                    <a:pt x="15775575" y="3778337"/>
                  </a:moveTo>
                  <a:cubicBezTo>
                    <a:pt x="15775575" y="3778337"/>
                    <a:pt x="13131256" y="3819997"/>
                    <a:pt x="10217146" y="3810238"/>
                  </a:cubicBezTo>
                  <a:cubicBezTo>
                    <a:pt x="9983697" y="3802158"/>
                    <a:pt x="6659152" y="3772985"/>
                    <a:pt x="6659152" y="3772985"/>
                  </a:cubicBezTo>
                  <a:cubicBezTo>
                    <a:pt x="5121098" y="3740035"/>
                    <a:pt x="3560254" y="3676864"/>
                    <a:pt x="2509835" y="3460170"/>
                  </a:cubicBezTo>
                  <a:cubicBezTo>
                    <a:pt x="759069" y="3098979"/>
                    <a:pt x="0" y="2437776"/>
                    <a:pt x="0" y="2023277"/>
                  </a:cubicBezTo>
                  <a:cubicBezTo>
                    <a:pt x="53794" y="1640574"/>
                    <a:pt x="215792" y="1159546"/>
                    <a:pt x="883698" y="840960"/>
                  </a:cubicBezTo>
                  <a:cubicBezTo>
                    <a:pt x="2158326" y="232959"/>
                    <a:pt x="4640648" y="28543"/>
                    <a:pt x="7277987" y="28543"/>
                  </a:cubicBezTo>
                  <a:cubicBezTo>
                    <a:pt x="7277987" y="28543"/>
                    <a:pt x="9775091" y="58345"/>
                    <a:pt x="9983697" y="28543"/>
                  </a:cubicBezTo>
                  <a:cubicBezTo>
                    <a:pt x="11751914" y="0"/>
                    <a:pt x="14674648" y="28543"/>
                    <a:pt x="14674648" y="28543"/>
                  </a:cubicBezTo>
                  <a:cubicBezTo>
                    <a:pt x="16994767" y="56351"/>
                    <a:pt x="19283677" y="314704"/>
                    <a:pt x="20529355" y="771282"/>
                  </a:cubicBezTo>
                  <a:cubicBezTo>
                    <a:pt x="21480808" y="1119985"/>
                    <a:pt x="21690236" y="1584433"/>
                    <a:pt x="21632745" y="2023277"/>
                  </a:cubicBezTo>
                  <a:lnTo>
                    <a:pt x="21632745" y="2023277"/>
                  </a:lnTo>
                  <a:cubicBezTo>
                    <a:pt x="21632745" y="2877144"/>
                    <a:pt x="19849950" y="3674660"/>
                    <a:pt x="15775575" y="377833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54621" y="1937703"/>
            <a:ext cx="863452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FFFFFF"/>
                </a:solidFill>
                <a:latin typeface="Roboto Condensed"/>
              </a:rPr>
              <a:t>Thầy cô, bạn bè và những người quan tâm.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64184" y="1983216"/>
            <a:ext cx="4096834" cy="62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3623">
                <a:solidFill>
                  <a:srgbClr val="FFFFFF"/>
                </a:solidFill>
                <a:latin typeface="Roboto Condensed Bold"/>
              </a:rPr>
              <a:t>Nói cho ai nghe?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765767" y="3469323"/>
            <a:ext cx="10519558" cy="1852661"/>
            <a:chOff x="0" y="0"/>
            <a:chExt cx="21690271" cy="382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690236" cy="3819997"/>
            </a:xfrm>
            <a:custGeom>
              <a:avLst/>
              <a:gdLst/>
              <a:ahLst/>
              <a:cxnLst/>
              <a:rect l="l" t="t" r="r" b="b"/>
              <a:pathLst>
                <a:path w="21690236" h="3819997">
                  <a:moveTo>
                    <a:pt x="15775575" y="3778337"/>
                  </a:moveTo>
                  <a:cubicBezTo>
                    <a:pt x="15775575" y="3778337"/>
                    <a:pt x="13131256" y="3819997"/>
                    <a:pt x="10217146" y="3810238"/>
                  </a:cubicBezTo>
                  <a:cubicBezTo>
                    <a:pt x="9983697" y="3802158"/>
                    <a:pt x="6659152" y="3772985"/>
                    <a:pt x="6659152" y="3772985"/>
                  </a:cubicBezTo>
                  <a:cubicBezTo>
                    <a:pt x="5121098" y="3740035"/>
                    <a:pt x="3560254" y="3676864"/>
                    <a:pt x="2509835" y="3460170"/>
                  </a:cubicBezTo>
                  <a:cubicBezTo>
                    <a:pt x="759069" y="3098979"/>
                    <a:pt x="0" y="2437776"/>
                    <a:pt x="0" y="2023277"/>
                  </a:cubicBezTo>
                  <a:cubicBezTo>
                    <a:pt x="53794" y="1640574"/>
                    <a:pt x="215792" y="1159546"/>
                    <a:pt x="883698" y="840960"/>
                  </a:cubicBezTo>
                  <a:cubicBezTo>
                    <a:pt x="2158326" y="232959"/>
                    <a:pt x="4640648" y="28543"/>
                    <a:pt x="7277987" y="28543"/>
                  </a:cubicBezTo>
                  <a:cubicBezTo>
                    <a:pt x="7277987" y="28543"/>
                    <a:pt x="9775091" y="58345"/>
                    <a:pt x="9983697" y="28543"/>
                  </a:cubicBezTo>
                  <a:cubicBezTo>
                    <a:pt x="11751914" y="0"/>
                    <a:pt x="14674648" y="28543"/>
                    <a:pt x="14674648" y="28543"/>
                  </a:cubicBezTo>
                  <a:cubicBezTo>
                    <a:pt x="16994767" y="56351"/>
                    <a:pt x="19283677" y="314704"/>
                    <a:pt x="20529355" y="771282"/>
                  </a:cubicBezTo>
                  <a:cubicBezTo>
                    <a:pt x="21480808" y="1119985"/>
                    <a:pt x="21690236" y="1584433"/>
                    <a:pt x="21632745" y="2023277"/>
                  </a:cubicBezTo>
                  <a:lnTo>
                    <a:pt x="21632745" y="2023277"/>
                  </a:lnTo>
                  <a:cubicBezTo>
                    <a:pt x="21632745" y="2877144"/>
                    <a:pt x="19849950" y="3674660"/>
                    <a:pt x="15775575" y="377833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58437" y="5527615"/>
            <a:ext cx="10695788" cy="1883698"/>
            <a:chOff x="0" y="0"/>
            <a:chExt cx="21690271" cy="382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690236" cy="3819997"/>
            </a:xfrm>
            <a:custGeom>
              <a:avLst/>
              <a:gdLst/>
              <a:ahLst/>
              <a:cxnLst/>
              <a:rect l="l" t="t" r="r" b="b"/>
              <a:pathLst>
                <a:path w="21690236" h="3819997">
                  <a:moveTo>
                    <a:pt x="15775575" y="3778337"/>
                  </a:moveTo>
                  <a:cubicBezTo>
                    <a:pt x="15775575" y="3778337"/>
                    <a:pt x="13131256" y="3819997"/>
                    <a:pt x="10217146" y="3810238"/>
                  </a:cubicBezTo>
                  <a:cubicBezTo>
                    <a:pt x="9983697" y="3802158"/>
                    <a:pt x="6659152" y="3772985"/>
                    <a:pt x="6659152" y="3772985"/>
                  </a:cubicBezTo>
                  <a:cubicBezTo>
                    <a:pt x="5121098" y="3740035"/>
                    <a:pt x="3560254" y="3676864"/>
                    <a:pt x="2509835" y="3460170"/>
                  </a:cubicBezTo>
                  <a:cubicBezTo>
                    <a:pt x="759069" y="3098979"/>
                    <a:pt x="0" y="2437776"/>
                    <a:pt x="0" y="2023277"/>
                  </a:cubicBezTo>
                  <a:cubicBezTo>
                    <a:pt x="53794" y="1640574"/>
                    <a:pt x="215792" y="1159546"/>
                    <a:pt x="883698" y="840960"/>
                  </a:cubicBezTo>
                  <a:cubicBezTo>
                    <a:pt x="2158326" y="232959"/>
                    <a:pt x="4640648" y="28543"/>
                    <a:pt x="7277987" y="28543"/>
                  </a:cubicBezTo>
                  <a:cubicBezTo>
                    <a:pt x="7277987" y="28543"/>
                    <a:pt x="9775091" y="58345"/>
                    <a:pt x="9983697" y="28543"/>
                  </a:cubicBezTo>
                  <a:cubicBezTo>
                    <a:pt x="11751914" y="0"/>
                    <a:pt x="14674648" y="28543"/>
                    <a:pt x="14674648" y="28543"/>
                  </a:cubicBezTo>
                  <a:cubicBezTo>
                    <a:pt x="16994767" y="56351"/>
                    <a:pt x="19283677" y="314704"/>
                    <a:pt x="20529355" y="771282"/>
                  </a:cubicBezTo>
                  <a:cubicBezTo>
                    <a:pt x="21480808" y="1119985"/>
                    <a:pt x="21690236" y="1584433"/>
                    <a:pt x="21632745" y="2023277"/>
                  </a:cubicBezTo>
                  <a:lnTo>
                    <a:pt x="21632745" y="2023277"/>
                  </a:lnTo>
                  <a:cubicBezTo>
                    <a:pt x="21632745" y="2877144"/>
                    <a:pt x="19849950" y="3674660"/>
                    <a:pt x="15775575" y="377833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58437" y="7682688"/>
            <a:ext cx="10695788" cy="1935964"/>
            <a:chOff x="0" y="0"/>
            <a:chExt cx="22684766" cy="41059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684729" cy="4105995"/>
            </a:xfrm>
            <a:custGeom>
              <a:avLst/>
              <a:gdLst/>
              <a:ahLst/>
              <a:cxnLst/>
              <a:rect l="l" t="t" r="r" b="b"/>
              <a:pathLst>
                <a:path w="22684729" h="4105995">
                  <a:moveTo>
                    <a:pt x="16498883" y="4061217"/>
                  </a:moveTo>
                  <a:cubicBezTo>
                    <a:pt x="16498883" y="4061217"/>
                    <a:pt x="13733321" y="4105995"/>
                    <a:pt x="10685600" y="4095506"/>
                  </a:cubicBezTo>
                  <a:cubicBezTo>
                    <a:pt x="10441447" y="4086821"/>
                    <a:pt x="6964473" y="4055464"/>
                    <a:pt x="6964473" y="4055464"/>
                  </a:cubicBezTo>
                  <a:cubicBezTo>
                    <a:pt x="5355899" y="4020047"/>
                    <a:pt x="3723491" y="3952146"/>
                    <a:pt x="2624911" y="3719229"/>
                  </a:cubicBezTo>
                  <a:cubicBezTo>
                    <a:pt x="793872" y="3330996"/>
                    <a:pt x="0" y="2620289"/>
                    <a:pt x="0" y="2174758"/>
                  </a:cubicBezTo>
                  <a:cubicBezTo>
                    <a:pt x="56260" y="1763402"/>
                    <a:pt x="225686" y="1246360"/>
                    <a:pt x="924216" y="903921"/>
                  </a:cubicBezTo>
                  <a:cubicBezTo>
                    <a:pt x="2257285" y="250400"/>
                    <a:pt x="4853421" y="30680"/>
                    <a:pt x="7611680" y="30680"/>
                  </a:cubicBezTo>
                  <a:cubicBezTo>
                    <a:pt x="7611680" y="30680"/>
                    <a:pt x="10223277" y="62713"/>
                    <a:pt x="10441447" y="30680"/>
                  </a:cubicBezTo>
                  <a:cubicBezTo>
                    <a:pt x="12290737" y="0"/>
                    <a:pt x="15347477" y="30680"/>
                    <a:pt x="15347477" y="30680"/>
                  </a:cubicBezTo>
                  <a:cubicBezTo>
                    <a:pt x="17773972" y="60570"/>
                    <a:pt x="20167829" y="338266"/>
                    <a:pt x="21470621" y="829027"/>
                  </a:cubicBezTo>
                  <a:cubicBezTo>
                    <a:pt x="22465698" y="1203837"/>
                    <a:pt x="22684729" y="1703058"/>
                    <a:pt x="22624602" y="2174758"/>
                  </a:cubicBezTo>
                  <a:lnTo>
                    <a:pt x="22624602" y="2174758"/>
                  </a:lnTo>
                  <a:cubicBezTo>
                    <a:pt x="22624602" y="3092552"/>
                    <a:pt x="20760066" y="3949778"/>
                    <a:pt x="16498883" y="406121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76390" y="3469323"/>
            <a:ext cx="4672422" cy="1801117"/>
            <a:chOff x="0" y="0"/>
            <a:chExt cx="10499403" cy="40472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499385" cy="4047287"/>
            </a:xfrm>
            <a:custGeom>
              <a:avLst/>
              <a:gdLst/>
              <a:ahLst/>
              <a:cxnLst/>
              <a:rect l="l" t="t" r="r" b="b"/>
              <a:pathLst>
                <a:path w="10499385" h="4047287">
                  <a:moveTo>
                    <a:pt x="7636333" y="4003149"/>
                  </a:moveTo>
                  <a:cubicBezTo>
                    <a:pt x="7636333" y="4003149"/>
                    <a:pt x="6356322" y="4047287"/>
                    <a:pt x="4945717" y="4036948"/>
                  </a:cubicBezTo>
                  <a:cubicBezTo>
                    <a:pt x="4832713" y="4028387"/>
                    <a:pt x="3223432" y="3997479"/>
                    <a:pt x="3223432" y="3997479"/>
                  </a:cubicBezTo>
                  <a:cubicBezTo>
                    <a:pt x="2478921" y="3962569"/>
                    <a:pt x="1723378" y="3895638"/>
                    <a:pt x="1214912" y="3666051"/>
                  </a:cubicBezTo>
                  <a:cubicBezTo>
                    <a:pt x="367435" y="3283369"/>
                    <a:pt x="0" y="2582824"/>
                    <a:pt x="0" y="2143663"/>
                  </a:cubicBezTo>
                  <a:cubicBezTo>
                    <a:pt x="26040" y="1738189"/>
                    <a:pt x="104456" y="1228540"/>
                    <a:pt x="427763" y="890997"/>
                  </a:cubicBezTo>
                  <a:cubicBezTo>
                    <a:pt x="1044761" y="246820"/>
                    <a:pt x="2246354" y="30241"/>
                    <a:pt x="3522986" y="30241"/>
                  </a:cubicBezTo>
                  <a:cubicBezTo>
                    <a:pt x="3522986" y="30241"/>
                    <a:pt x="4731736" y="61816"/>
                    <a:pt x="4832713" y="30241"/>
                  </a:cubicBezTo>
                  <a:cubicBezTo>
                    <a:pt x="5688638" y="0"/>
                    <a:pt x="7103418" y="30241"/>
                    <a:pt x="7103418" y="30241"/>
                  </a:cubicBezTo>
                  <a:cubicBezTo>
                    <a:pt x="8226495" y="59704"/>
                    <a:pt x="9334466" y="333429"/>
                    <a:pt x="9937449" y="817173"/>
                  </a:cubicBezTo>
                  <a:cubicBezTo>
                    <a:pt x="10398011" y="1186625"/>
                    <a:pt x="10499385" y="1678708"/>
                    <a:pt x="10471558" y="2143663"/>
                  </a:cubicBezTo>
                  <a:lnTo>
                    <a:pt x="10471558" y="2143663"/>
                  </a:lnTo>
                  <a:cubicBezTo>
                    <a:pt x="10471558" y="3048335"/>
                    <a:pt x="9608576" y="3893303"/>
                    <a:pt x="7636332" y="4003149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76390" y="5527615"/>
            <a:ext cx="4672422" cy="1801117"/>
            <a:chOff x="0" y="0"/>
            <a:chExt cx="10499403" cy="40472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99385" cy="4047287"/>
            </a:xfrm>
            <a:custGeom>
              <a:avLst/>
              <a:gdLst/>
              <a:ahLst/>
              <a:cxnLst/>
              <a:rect l="l" t="t" r="r" b="b"/>
              <a:pathLst>
                <a:path w="10499385" h="4047287">
                  <a:moveTo>
                    <a:pt x="7636333" y="4003149"/>
                  </a:moveTo>
                  <a:cubicBezTo>
                    <a:pt x="7636333" y="4003149"/>
                    <a:pt x="6356322" y="4047287"/>
                    <a:pt x="4945717" y="4036948"/>
                  </a:cubicBezTo>
                  <a:cubicBezTo>
                    <a:pt x="4832713" y="4028387"/>
                    <a:pt x="3223432" y="3997479"/>
                    <a:pt x="3223432" y="3997479"/>
                  </a:cubicBezTo>
                  <a:cubicBezTo>
                    <a:pt x="2478921" y="3962569"/>
                    <a:pt x="1723378" y="3895638"/>
                    <a:pt x="1214912" y="3666051"/>
                  </a:cubicBezTo>
                  <a:cubicBezTo>
                    <a:pt x="367435" y="3283369"/>
                    <a:pt x="0" y="2582824"/>
                    <a:pt x="0" y="2143663"/>
                  </a:cubicBezTo>
                  <a:cubicBezTo>
                    <a:pt x="26040" y="1738189"/>
                    <a:pt x="104456" y="1228540"/>
                    <a:pt x="427763" y="890997"/>
                  </a:cubicBezTo>
                  <a:cubicBezTo>
                    <a:pt x="1044761" y="246820"/>
                    <a:pt x="2246354" y="30241"/>
                    <a:pt x="3522986" y="30241"/>
                  </a:cubicBezTo>
                  <a:cubicBezTo>
                    <a:pt x="3522986" y="30241"/>
                    <a:pt x="4731736" y="61816"/>
                    <a:pt x="4832713" y="30241"/>
                  </a:cubicBezTo>
                  <a:cubicBezTo>
                    <a:pt x="5688638" y="0"/>
                    <a:pt x="7103418" y="30241"/>
                    <a:pt x="7103418" y="30241"/>
                  </a:cubicBezTo>
                  <a:cubicBezTo>
                    <a:pt x="8226495" y="59704"/>
                    <a:pt x="9334466" y="333429"/>
                    <a:pt x="9937449" y="817173"/>
                  </a:cubicBezTo>
                  <a:cubicBezTo>
                    <a:pt x="10398011" y="1186625"/>
                    <a:pt x="10499385" y="1678708"/>
                    <a:pt x="10471558" y="2143663"/>
                  </a:cubicBezTo>
                  <a:lnTo>
                    <a:pt x="10471558" y="2143663"/>
                  </a:lnTo>
                  <a:cubicBezTo>
                    <a:pt x="10471558" y="3048335"/>
                    <a:pt x="9608576" y="3893303"/>
                    <a:pt x="7636332" y="4003149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76390" y="7682688"/>
            <a:ext cx="4672422" cy="1801117"/>
            <a:chOff x="0" y="0"/>
            <a:chExt cx="10499403" cy="40472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499385" cy="4047287"/>
            </a:xfrm>
            <a:custGeom>
              <a:avLst/>
              <a:gdLst/>
              <a:ahLst/>
              <a:cxnLst/>
              <a:rect l="l" t="t" r="r" b="b"/>
              <a:pathLst>
                <a:path w="10499385" h="4047287">
                  <a:moveTo>
                    <a:pt x="7636333" y="4003149"/>
                  </a:moveTo>
                  <a:cubicBezTo>
                    <a:pt x="7636333" y="4003149"/>
                    <a:pt x="6356322" y="4047287"/>
                    <a:pt x="4945717" y="4036948"/>
                  </a:cubicBezTo>
                  <a:cubicBezTo>
                    <a:pt x="4832713" y="4028387"/>
                    <a:pt x="3223432" y="3997479"/>
                    <a:pt x="3223432" y="3997479"/>
                  </a:cubicBezTo>
                  <a:cubicBezTo>
                    <a:pt x="2478921" y="3962569"/>
                    <a:pt x="1723378" y="3895638"/>
                    <a:pt x="1214912" y="3666051"/>
                  </a:cubicBezTo>
                  <a:cubicBezTo>
                    <a:pt x="367435" y="3283369"/>
                    <a:pt x="0" y="2582824"/>
                    <a:pt x="0" y="2143663"/>
                  </a:cubicBezTo>
                  <a:cubicBezTo>
                    <a:pt x="26040" y="1738189"/>
                    <a:pt x="104456" y="1228540"/>
                    <a:pt x="427763" y="890997"/>
                  </a:cubicBezTo>
                  <a:cubicBezTo>
                    <a:pt x="1044761" y="246820"/>
                    <a:pt x="2246354" y="30241"/>
                    <a:pt x="3522986" y="30241"/>
                  </a:cubicBezTo>
                  <a:cubicBezTo>
                    <a:pt x="3522986" y="30241"/>
                    <a:pt x="4731736" y="61816"/>
                    <a:pt x="4832713" y="30241"/>
                  </a:cubicBezTo>
                  <a:cubicBezTo>
                    <a:pt x="5688638" y="0"/>
                    <a:pt x="7103418" y="30241"/>
                    <a:pt x="7103418" y="30241"/>
                  </a:cubicBezTo>
                  <a:cubicBezTo>
                    <a:pt x="8226495" y="59704"/>
                    <a:pt x="9334466" y="333429"/>
                    <a:pt x="9937449" y="817173"/>
                  </a:cubicBezTo>
                  <a:cubicBezTo>
                    <a:pt x="10398011" y="1186625"/>
                    <a:pt x="10499385" y="1678708"/>
                    <a:pt x="10471558" y="2143663"/>
                  </a:cubicBezTo>
                  <a:lnTo>
                    <a:pt x="10471558" y="2143663"/>
                  </a:lnTo>
                  <a:cubicBezTo>
                    <a:pt x="10471558" y="3048335"/>
                    <a:pt x="9608576" y="3893303"/>
                    <a:pt x="7636332" y="4003149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76390" y="4031091"/>
            <a:ext cx="4672422" cy="69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3"/>
              </a:lnSpc>
              <a:spcBef>
                <a:spcPct val="0"/>
              </a:spcBef>
            </a:pPr>
            <a:r>
              <a:rPr lang="en-US" sz="4023">
                <a:solidFill>
                  <a:srgbClr val="FFFFFF"/>
                </a:solidFill>
                <a:latin typeface="Roboto Condensed Bold"/>
              </a:rPr>
              <a:t>Nói để làm gì?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6390" y="6089383"/>
            <a:ext cx="4672422" cy="69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3"/>
              </a:lnSpc>
              <a:spcBef>
                <a:spcPct val="0"/>
              </a:spcBef>
            </a:pPr>
            <a:r>
              <a:rPr lang="en-US" sz="4023">
                <a:solidFill>
                  <a:srgbClr val="FFFFFF"/>
                </a:solidFill>
                <a:latin typeface="Roboto Condensed Bold"/>
              </a:rPr>
              <a:t>Nói cái gì?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25374" y="8319332"/>
            <a:ext cx="3574455" cy="697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3"/>
              </a:lnSpc>
              <a:spcBef>
                <a:spcPct val="0"/>
              </a:spcBef>
            </a:pPr>
            <a:r>
              <a:rPr lang="en-US" sz="4023">
                <a:solidFill>
                  <a:srgbClr val="FFFFFF"/>
                </a:solidFill>
                <a:latin typeface="Roboto Condensed Bold"/>
              </a:rPr>
              <a:t>Nói như thế nào?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58437" y="4012059"/>
            <a:ext cx="9769398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Roboto Condensed"/>
              </a:rPr>
              <a:t>Kể lại nội dung một truyền thuyết.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58437" y="6083684"/>
            <a:ext cx="10128373" cy="69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3"/>
              </a:lnSpc>
              <a:spcBef>
                <a:spcPct val="0"/>
              </a:spcBef>
            </a:pPr>
            <a:r>
              <a:rPr lang="en-US" sz="4123">
                <a:solidFill>
                  <a:srgbClr val="FFFFFF"/>
                </a:solidFill>
                <a:latin typeface="Roboto Condensed"/>
              </a:rPr>
              <a:t>Lựa chọn truyền thuyết em yêu thích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854621" y="7901670"/>
            <a:ext cx="870096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8695" lvl="1" indent="-434348">
              <a:lnSpc>
                <a:spcPts val="5633"/>
              </a:lnSpc>
              <a:buFont typeface="Arial"/>
              <a:buChar char="•"/>
            </a:pP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Lựa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chọn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từ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ngữ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giọng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phù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hợp</a:t>
            </a:r>
            <a:endParaRPr lang="en-US" sz="4023" dirty="0">
              <a:solidFill>
                <a:srgbClr val="FFFFFF"/>
              </a:solidFill>
              <a:latin typeface="Roboto Condensed"/>
            </a:endParaRPr>
          </a:p>
          <a:p>
            <a:pPr marL="868695" lvl="1" indent="-434348">
              <a:lnSpc>
                <a:spcPts val="5633"/>
              </a:lnSpc>
              <a:buFont typeface="Arial"/>
              <a:buChar char="•"/>
            </a:pP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Phân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bố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thời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gian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hợp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023" dirty="0" err="1">
                <a:solidFill>
                  <a:srgbClr val="FFFFFF"/>
                </a:solidFill>
                <a:latin typeface="Roboto Condensed"/>
              </a:rPr>
              <a:t>lí</a:t>
            </a:r>
            <a:r>
              <a:rPr lang="en-US" sz="4023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73241">
            <a:off x="-730608" y="8286562"/>
            <a:ext cx="2388969" cy="2350148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5311977" y="9842"/>
            <a:ext cx="14188709" cy="131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9"/>
              </a:lnSpc>
            </a:pPr>
            <a:r>
              <a:rPr lang="en-US" sz="7499" dirty="0" err="1">
                <a:solidFill>
                  <a:srgbClr val="A5593C"/>
                </a:solidFill>
                <a:latin typeface="#9Slide05 VL Fadilla"/>
              </a:rPr>
              <a:t>Xác</a:t>
            </a:r>
            <a:r>
              <a:rPr lang="en-US" sz="74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A5593C"/>
                </a:solidFill>
                <a:latin typeface="#9Slide05 VL Fadilla"/>
              </a:rPr>
              <a:t>định</a:t>
            </a:r>
            <a:r>
              <a:rPr lang="en-US" sz="74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A5593C"/>
                </a:solidFill>
                <a:latin typeface="#9Slide05 VL Fadilla"/>
              </a:rPr>
              <a:t>những</a:t>
            </a:r>
            <a:r>
              <a:rPr lang="en-US" sz="74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A5593C"/>
                </a:solidFill>
                <a:latin typeface="#9Slide05 VL Fadilla"/>
              </a:rPr>
              <a:t>vấn</a:t>
            </a:r>
            <a:r>
              <a:rPr lang="en-US" sz="74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A5593C"/>
                </a:solidFill>
                <a:latin typeface="#9Slide05 VL Fadilla"/>
              </a:rPr>
              <a:t>đề</a:t>
            </a:r>
            <a:r>
              <a:rPr lang="en-US" sz="74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7499" dirty="0" err="1">
                <a:solidFill>
                  <a:srgbClr val="A5593C"/>
                </a:solidFill>
                <a:latin typeface="#9Slide05 VL Fadilla"/>
              </a:rPr>
              <a:t>chung</a:t>
            </a:r>
            <a:endParaRPr lang="en-US" sz="7499" dirty="0">
              <a:solidFill>
                <a:srgbClr val="A5593C"/>
              </a:solidFill>
              <a:latin typeface="#9Slide05 VL Fadil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2161566" y="7848782"/>
            <a:ext cx="6380533" cy="41763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73241">
            <a:off x="-730608" y="8443578"/>
            <a:ext cx="2388969" cy="23501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85654" y="-219075"/>
            <a:ext cx="8316069" cy="158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n-US" sz="89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8999" dirty="0" err="1">
                <a:solidFill>
                  <a:srgbClr val="A5593C"/>
                </a:solidFill>
                <a:latin typeface="#9Slide05 VL Fadilla"/>
              </a:rPr>
              <a:t>Tìm</a:t>
            </a:r>
            <a:r>
              <a:rPr lang="en-US" sz="8999" dirty="0">
                <a:solidFill>
                  <a:srgbClr val="A5593C"/>
                </a:solidFill>
                <a:latin typeface="#9Slide05 VL Fadilla"/>
              </a:rPr>
              <a:t> ý, </a:t>
            </a:r>
            <a:r>
              <a:rPr lang="en-US" sz="8999" dirty="0" err="1">
                <a:solidFill>
                  <a:srgbClr val="A5593C"/>
                </a:solidFill>
                <a:latin typeface="#9Slide05 VL Fadilla"/>
              </a:rPr>
              <a:t>lập</a:t>
            </a:r>
            <a:r>
              <a:rPr lang="en-US" sz="89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8999" dirty="0" err="1">
                <a:solidFill>
                  <a:srgbClr val="A5593C"/>
                </a:solidFill>
                <a:latin typeface="#9Slide05 VL Fadilla"/>
              </a:rPr>
              <a:t>dàn</a:t>
            </a:r>
            <a:r>
              <a:rPr lang="en-US" sz="8999" dirty="0">
                <a:solidFill>
                  <a:srgbClr val="A5593C"/>
                </a:solidFill>
                <a:latin typeface="#9Slide05 VL Fadilla"/>
              </a:rPr>
              <a:t> ý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783"/>
          <a:stretch>
            <a:fillRect/>
          </a:stretch>
        </p:blipFill>
        <p:spPr>
          <a:xfrm>
            <a:off x="1584978" y="1414230"/>
            <a:ext cx="4800676" cy="15068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7921"/>
          <a:stretch>
            <a:fillRect/>
          </a:stretch>
        </p:blipFill>
        <p:spPr>
          <a:xfrm rot="3842326">
            <a:off x="6982402" y="1650192"/>
            <a:ext cx="784450" cy="13251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73658" y="1835731"/>
            <a:ext cx="6023316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spc="284" dirty="0">
                <a:solidFill>
                  <a:srgbClr val="301906"/>
                </a:solidFill>
                <a:latin typeface="Nunito Bold"/>
              </a:rPr>
              <a:t>MỞ BÀI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142048" y="1414230"/>
            <a:ext cx="9647390" cy="1801117"/>
            <a:chOff x="0" y="0"/>
            <a:chExt cx="20461211" cy="38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461177" cy="3819997"/>
            </a:xfrm>
            <a:custGeom>
              <a:avLst/>
              <a:gdLst/>
              <a:ahLst/>
              <a:cxnLst/>
              <a:rect l="l" t="t" r="r" b="b"/>
              <a:pathLst>
                <a:path w="20461177" h="3819997">
                  <a:moveTo>
                    <a:pt x="14881667" y="3778337"/>
                  </a:moveTo>
                  <a:cubicBezTo>
                    <a:pt x="14881667" y="3778337"/>
                    <a:pt x="12387186" y="3819997"/>
                    <a:pt x="9638201" y="3810238"/>
                  </a:cubicBezTo>
                  <a:cubicBezTo>
                    <a:pt x="9417979" y="3802158"/>
                    <a:pt x="6281817" y="3772985"/>
                    <a:pt x="6281817" y="3772985"/>
                  </a:cubicBezTo>
                  <a:cubicBezTo>
                    <a:pt x="4830916" y="3740035"/>
                    <a:pt x="3358515" y="3676864"/>
                    <a:pt x="2367618" y="3460170"/>
                  </a:cubicBezTo>
                  <a:cubicBezTo>
                    <a:pt x="716057" y="3098979"/>
                    <a:pt x="0" y="2437776"/>
                    <a:pt x="0" y="2023277"/>
                  </a:cubicBezTo>
                  <a:cubicBezTo>
                    <a:pt x="50746" y="1640574"/>
                    <a:pt x="203564" y="1159546"/>
                    <a:pt x="833624" y="840960"/>
                  </a:cubicBezTo>
                  <a:cubicBezTo>
                    <a:pt x="2036027" y="232959"/>
                    <a:pt x="4377690" y="28543"/>
                    <a:pt x="6865586" y="28543"/>
                  </a:cubicBezTo>
                  <a:cubicBezTo>
                    <a:pt x="6865586" y="28543"/>
                    <a:pt x="9221195" y="58345"/>
                    <a:pt x="9417979" y="28543"/>
                  </a:cubicBezTo>
                  <a:cubicBezTo>
                    <a:pt x="11086002" y="0"/>
                    <a:pt x="13843122" y="28543"/>
                    <a:pt x="13843122" y="28543"/>
                  </a:cubicBezTo>
                  <a:cubicBezTo>
                    <a:pt x="16031773" y="56351"/>
                    <a:pt x="18190984" y="314704"/>
                    <a:pt x="19366077" y="771282"/>
                  </a:cubicBezTo>
                  <a:cubicBezTo>
                    <a:pt x="20263617" y="1119985"/>
                    <a:pt x="20461177" y="1584433"/>
                    <a:pt x="20406945" y="2023277"/>
                  </a:cubicBezTo>
                  <a:lnTo>
                    <a:pt x="20406945" y="2023277"/>
                  </a:lnTo>
                  <a:cubicBezTo>
                    <a:pt x="20406945" y="2877144"/>
                    <a:pt x="18725170" y="3674660"/>
                    <a:pt x="14881667" y="377833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45791" y="2136176"/>
            <a:ext cx="10243855" cy="502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7"/>
              </a:lnSpc>
            </a:pPr>
            <a:r>
              <a:rPr lang="en-US" sz="4700">
                <a:solidFill>
                  <a:srgbClr val="FFFFFF"/>
                </a:solidFill>
                <a:latin typeface="Roboto Condensed Bold"/>
              </a:rPr>
              <a:t>Giới thiệu truyền thuyết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783"/>
          <a:stretch>
            <a:fillRect/>
          </a:stretch>
        </p:blipFill>
        <p:spPr>
          <a:xfrm>
            <a:off x="1584978" y="4743387"/>
            <a:ext cx="5004651" cy="157082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8142048" y="3695674"/>
            <a:ext cx="9810604" cy="1801117"/>
            <a:chOff x="0" y="0"/>
            <a:chExt cx="20807373" cy="382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807339" cy="3819997"/>
            </a:xfrm>
            <a:custGeom>
              <a:avLst/>
              <a:gdLst/>
              <a:ahLst/>
              <a:cxnLst/>
              <a:rect l="l" t="t" r="r" b="b"/>
              <a:pathLst>
                <a:path w="20807339" h="3819997">
                  <a:moveTo>
                    <a:pt x="15133434" y="3778337"/>
                  </a:moveTo>
                  <a:cubicBezTo>
                    <a:pt x="15133434" y="3778337"/>
                    <a:pt x="12596751" y="3819997"/>
                    <a:pt x="9801259" y="3810238"/>
                  </a:cubicBezTo>
                  <a:cubicBezTo>
                    <a:pt x="9577312" y="3802158"/>
                    <a:pt x="6388093" y="3772985"/>
                    <a:pt x="6388093" y="3772985"/>
                  </a:cubicBezTo>
                  <a:cubicBezTo>
                    <a:pt x="4912645" y="3740035"/>
                    <a:pt x="3415334" y="3676864"/>
                    <a:pt x="2407673" y="3460170"/>
                  </a:cubicBezTo>
                  <a:cubicBezTo>
                    <a:pt x="728171" y="3098979"/>
                    <a:pt x="0" y="2437776"/>
                    <a:pt x="0" y="2023277"/>
                  </a:cubicBezTo>
                  <a:cubicBezTo>
                    <a:pt x="51604" y="1640574"/>
                    <a:pt x="207008" y="1159546"/>
                    <a:pt x="847728" y="840960"/>
                  </a:cubicBezTo>
                  <a:cubicBezTo>
                    <a:pt x="2070472" y="232959"/>
                    <a:pt x="4451752" y="28543"/>
                    <a:pt x="6981737" y="28543"/>
                  </a:cubicBezTo>
                  <a:cubicBezTo>
                    <a:pt x="6981737" y="28543"/>
                    <a:pt x="9377198" y="58345"/>
                    <a:pt x="9577312" y="28543"/>
                  </a:cubicBezTo>
                  <a:cubicBezTo>
                    <a:pt x="11273555" y="0"/>
                    <a:pt x="14077319" y="28543"/>
                    <a:pt x="14077319" y="28543"/>
                  </a:cubicBezTo>
                  <a:cubicBezTo>
                    <a:pt x="16302999" y="56351"/>
                    <a:pt x="18498739" y="314704"/>
                    <a:pt x="19693711" y="771282"/>
                  </a:cubicBezTo>
                  <a:cubicBezTo>
                    <a:pt x="20606437" y="1119985"/>
                    <a:pt x="20807339" y="1584433"/>
                    <a:pt x="20752189" y="2023277"/>
                  </a:cubicBezTo>
                  <a:lnTo>
                    <a:pt x="20752189" y="2023277"/>
                  </a:lnTo>
                  <a:cubicBezTo>
                    <a:pt x="20752189" y="2877144"/>
                    <a:pt x="19041962" y="3674660"/>
                    <a:pt x="15133434" y="377833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75645" y="5167486"/>
            <a:ext cx="6023316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spc="284" dirty="0">
                <a:solidFill>
                  <a:srgbClr val="301906"/>
                </a:solidFill>
                <a:latin typeface="Nunito Bold"/>
              </a:rPr>
              <a:t>THÂN BÀI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783"/>
          <a:stretch>
            <a:fillRect/>
          </a:stretch>
        </p:blipFill>
        <p:spPr>
          <a:xfrm>
            <a:off x="1852826" y="8388181"/>
            <a:ext cx="4736803" cy="1486759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8380321" y="8503458"/>
            <a:ext cx="9572331" cy="1685839"/>
            <a:chOff x="0" y="0"/>
            <a:chExt cx="21690271" cy="382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690236" cy="3819997"/>
            </a:xfrm>
            <a:custGeom>
              <a:avLst/>
              <a:gdLst/>
              <a:ahLst/>
              <a:cxnLst/>
              <a:rect l="l" t="t" r="r" b="b"/>
              <a:pathLst>
                <a:path w="21690236" h="3819997">
                  <a:moveTo>
                    <a:pt x="15775575" y="3778337"/>
                  </a:moveTo>
                  <a:cubicBezTo>
                    <a:pt x="15775575" y="3778337"/>
                    <a:pt x="13131256" y="3819997"/>
                    <a:pt x="10217146" y="3810238"/>
                  </a:cubicBezTo>
                  <a:cubicBezTo>
                    <a:pt x="9983697" y="3802158"/>
                    <a:pt x="6659152" y="3772985"/>
                    <a:pt x="6659152" y="3772985"/>
                  </a:cubicBezTo>
                  <a:cubicBezTo>
                    <a:pt x="5121098" y="3740035"/>
                    <a:pt x="3560254" y="3676864"/>
                    <a:pt x="2509835" y="3460170"/>
                  </a:cubicBezTo>
                  <a:cubicBezTo>
                    <a:pt x="759069" y="3098979"/>
                    <a:pt x="0" y="2437776"/>
                    <a:pt x="0" y="2023277"/>
                  </a:cubicBezTo>
                  <a:cubicBezTo>
                    <a:pt x="53794" y="1640574"/>
                    <a:pt x="215792" y="1159546"/>
                    <a:pt x="883698" y="840960"/>
                  </a:cubicBezTo>
                  <a:cubicBezTo>
                    <a:pt x="2158326" y="232959"/>
                    <a:pt x="4640648" y="28543"/>
                    <a:pt x="7277987" y="28543"/>
                  </a:cubicBezTo>
                  <a:cubicBezTo>
                    <a:pt x="7277987" y="28543"/>
                    <a:pt x="9775091" y="58345"/>
                    <a:pt x="9983697" y="28543"/>
                  </a:cubicBezTo>
                  <a:cubicBezTo>
                    <a:pt x="11751914" y="0"/>
                    <a:pt x="14674648" y="28543"/>
                    <a:pt x="14674648" y="28543"/>
                  </a:cubicBezTo>
                  <a:cubicBezTo>
                    <a:pt x="16994767" y="56351"/>
                    <a:pt x="19283677" y="314704"/>
                    <a:pt x="20529355" y="771282"/>
                  </a:cubicBezTo>
                  <a:cubicBezTo>
                    <a:pt x="21480808" y="1119985"/>
                    <a:pt x="21690236" y="1584433"/>
                    <a:pt x="21632745" y="2023277"/>
                  </a:cubicBezTo>
                  <a:lnTo>
                    <a:pt x="21632745" y="2023277"/>
                  </a:lnTo>
                  <a:cubicBezTo>
                    <a:pt x="21632745" y="2877144"/>
                    <a:pt x="19849950" y="3674660"/>
                    <a:pt x="15775575" y="377833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42048" y="6041927"/>
            <a:ext cx="9647390" cy="1801117"/>
            <a:chOff x="0" y="0"/>
            <a:chExt cx="20461211" cy="382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461177" cy="3819997"/>
            </a:xfrm>
            <a:custGeom>
              <a:avLst/>
              <a:gdLst/>
              <a:ahLst/>
              <a:cxnLst/>
              <a:rect l="l" t="t" r="r" b="b"/>
              <a:pathLst>
                <a:path w="20461177" h="3819997">
                  <a:moveTo>
                    <a:pt x="14881667" y="3778337"/>
                  </a:moveTo>
                  <a:cubicBezTo>
                    <a:pt x="14881667" y="3778337"/>
                    <a:pt x="12387186" y="3819997"/>
                    <a:pt x="9638201" y="3810238"/>
                  </a:cubicBezTo>
                  <a:cubicBezTo>
                    <a:pt x="9417979" y="3802158"/>
                    <a:pt x="6281817" y="3772985"/>
                    <a:pt x="6281817" y="3772985"/>
                  </a:cubicBezTo>
                  <a:cubicBezTo>
                    <a:pt x="4830916" y="3740035"/>
                    <a:pt x="3358515" y="3676864"/>
                    <a:pt x="2367618" y="3460170"/>
                  </a:cubicBezTo>
                  <a:cubicBezTo>
                    <a:pt x="716057" y="3098979"/>
                    <a:pt x="0" y="2437776"/>
                    <a:pt x="0" y="2023277"/>
                  </a:cubicBezTo>
                  <a:cubicBezTo>
                    <a:pt x="50746" y="1640574"/>
                    <a:pt x="203564" y="1159546"/>
                    <a:pt x="833624" y="840960"/>
                  </a:cubicBezTo>
                  <a:cubicBezTo>
                    <a:pt x="2036027" y="232959"/>
                    <a:pt x="4377690" y="28543"/>
                    <a:pt x="6865586" y="28543"/>
                  </a:cubicBezTo>
                  <a:cubicBezTo>
                    <a:pt x="6865586" y="28543"/>
                    <a:pt x="9221195" y="58345"/>
                    <a:pt x="9417979" y="28543"/>
                  </a:cubicBezTo>
                  <a:cubicBezTo>
                    <a:pt x="11086002" y="0"/>
                    <a:pt x="13843122" y="28543"/>
                    <a:pt x="13843122" y="28543"/>
                  </a:cubicBezTo>
                  <a:cubicBezTo>
                    <a:pt x="16031773" y="56351"/>
                    <a:pt x="18190984" y="314704"/>
                    <a:pt x="19366077" y="771282"/>
                  </a:cubicBezTo>
                  <a:cubicBezTo>
                    <a:pt x="20263617" y="1119985"/>
                    <a:pt x="20461177" y="1584433"/>
                    <a:pt x="20406945" y="2023277"/>
                  </a:cubicBezTo>
                  <a:lnTo>
                    <a:pt x="20406945" y="2023277"/>
                  </a:lnTo>
                  <a:cubicBezTo>
                    <a:pt x="20406945" y="2877144"/>
                    <a:pt x="18725170" y="3674660"/>
                    <a:pt x="14881667" y="3778337"/>
                  </a:cubicBezTo>
                  <a:close/>
                </a:path>
              </a:pathLst>
            </a:custGeom>
            <a:solidFill>
              <a:srgbClr val="BE7F55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709498" y="4195249"/>
            <a:ext cx="8675704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Roboto Condensed Bold"/>
              </a:rPr>
              <a:t>Kể lại các sự việc theo trình tự hợp lí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80786" y="6509098"/>
            <a:ext cx="8808652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80"/>
              </a:lnSpc>
            </a:pPr>
            <a:r>
              <a:rPr lang="en-US" sz="4700">
                <a:solidFill>
                  <a:srgbClr val="FFFFFF"/>
                </a:solidFill>
                <a:latin typeface="Roboto Condensed Bold"/>
              </a:rPr>
              <a:t>Lựa chọn từ ngữ, giọng kể phù hợp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05776" y="8915213"/>
            <a:ext cx="8482224" cy="83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799">
                <a:solidFill>
                  <a:srgbClr val="FFFFFF"/>
                </a:solidFill>
                <a:latin typeface="Roboto Condensed Bold"/>
              </a:rPr>
              <a:t> Cảm nghĩ về câu chuyện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9569" y="8770245"/>
            <a:ext cx="6023316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spc="284">
                <a:solidFill>
                  <a:srgbClr val="301906"/>
                </a:solidFill>
                <a:latin typeface="Nunito Bold"/>
              </a:rPr>
              <a:t>KẾT BÀI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7921"/>
          <a:stretch>
            <a:fillRect/>
          </a:stretch>
        </p:blipFill>
        <p:spPr>
          <a:xfrm rot="1706279">
            <a:off x="6847736" y="4210162"/>
            <a:ext cx="770298" cy="130125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7921"/>
          <a:stretch>
            <a:fillRect/>
          </a:stretch>
        </p:blipFill>
        <p:spPr>
          <a:xfrm rot="6426483">
            <a:off x="6862036" y="5528577"/>
            <a:ext cx="741699" cy="125294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7921"/>
          <a:stretch>
            <a:fillRect/>
          </a:stretch>
        </p:blipFill>
        <p:spPr>
          <a:xfrm rot="3842326">
            <a:off x="7209327" y="8566113"/>
            <a:ext cx="784450" cy="1325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4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4001">
            <a:off x="-1388837" y="-1123126"/>
            <a:ext cx="5162115" cy="43036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5130" y="6457950"/>
            <a:ext cx="2904387" cy="4458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7622" y="2083675"/>
            <a:ext cx="8019017" cy="63714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05535" y="2026525"/>
            <a:ext cx="7885285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dirty="0">
                <a:solidFill>
                  <a:srgbClr val="A5593C"/>
                </a:solidFill>
                <a:latin typeface="Fraunces Bold" panose="020B0604020202020204" charset="-93"/>
                <a:cs typeface="#9Slide03 Arima Madurai Bold" panose="00000800000000000000" pitchFamily="2" charset="-93"/>
              </a:rPr>
              <a:t> </a:t>
            </a:r>
            <a:r>
              <a:rPr lang="en-US" sz="9000" dirty="0" err="1">
                <a:solidFill>
                  <a:srgbClr val="A5593C"/>
                </a:solidFill>
                <a:latin typeface="Fraunces Bold" panose="020B0604020202020204" charset="-93"/>
                <a:cs typeface="#9Slide03 Arima Madurai Bold" panose="00000800000000000000" pitchFamily="2" charset="-93"/>
              </a:rPr>
              <a:t>Tập</a:t>
            </a:r>
            <a:r>
              <a:rPr lang="en-US" sz="9000" dirty="0">
                <a:solidFill>
                  <a:srgbClr val="A5593C"/>
                </a:solidFill>
                <a:latin typeface="Fraunces Bold" panose="020B0604020202020204" charset="-93"/>
                <a:cs typeface="#9Slide03 Arima Madurai Bold" panose="00000800000000000000" pitchFamily="2" charset="-93"/>
              </a:rPr>
              <a:t> </a:t>
            </a:r>
            <a:r>
              <a:rPr lang="en-US" sz="9000" dirty="0" err="1">
                <a:solidFill>
                  <a:srgbClr val="A5593C"/>
                </a:solidFill>
                <a:latin typeface="Fraunces Bold" panose="020B0604020202020204" charset="-93"/>
                <a:cs typeface="#9Slide03 Arima Madurai Bold" panose="00000800000000000000" pitchFamily="2" charset="-93"/>
              </a:rPr>
              <a:t>luyện</a:t>
            </a:r>
            <a:endParaRPr lang="en-US" sz="9000" dirty="0">
              <a:solidFill>
                <a:srgbClr val="A5593C"/>
              </a:solidFill>
              <a:latin typeface="Fraunces Bold" panose="020B0604020202020204" charset="-93"/>
              <a:cs typeface="#9Slide03 Arima Madurai Bold" panose="00000800000000000000" pitchFamily="2" charset="-93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703501"/>
            <a:ext cx="10971158" cy="30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30624" lvl="1" indent="-615312">
              <a:lnSpc>
                <a:spcPts val="7979"/>
              </a:lnSpc>
              <a:buFont typeface="Arial"/>
              <a:buChar char="•"/>
            </a:pP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Tự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tập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luyện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bằng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cách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đứng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trước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gương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. </a:t>
            </a:r>
          </a:p>
          <a:p>
            <a:pPr marL="1230624" lvl="1" indent="-615312">
              <a:lnSpc>
                <a:spcPts val="7979"/>
              </a:lnSpc>
              <a:buFont typeface="Arial"/>
              <a:buChar char="•"/>
            </a:pP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Luyện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tập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với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bạn</a:t>
            </a:r>
            <a:r>
              <a:rPr lang="en-US" sz="5699" dirty="0">
                <a:solidFill>
                  <a:srgbClr val="A5593C"/>
                </a:solidFill>
                <a:latin typeface="Roboto Condensed"/>
              </a:rPr>
              <a:t> </a:t>
            </a:r>
            <a:r>
              <a:rPr lang="en-US" sz="5699" dirty="0" err="1">
                <a:solidFill>
                  <a:srgbClr val="A5593C"/>
                </a:solidFill>
                <a:latin typeface="Roboto Condensed"/>
              </a:rPr>
              <a:t>bè</a:t>
            </a:r>
            <a:endParaRPr lang="en-US" sz="5699" dirty="0">
              <a:solidFill>
                <a:srgbClr val="A5593C"/>
              </a:solidFill>
              <a:latin typeface="Roboto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049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93986" y="3677296"/>
            <a:ext cx="15700029" cy="5311337"/>
            <a:chOff x="0" y="0"/>
            <a:chExt cx="28026449" cy="94813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026451" cy="9481379"/>
            </a:xfrm>
            <a:custGeom>
              <a:avLst/>
              <a:gdLst/>
              <a:ahLst/>
              <a:cxnLst/>
              <a:rect l="l" t="t" r="r" b="b"/>
              <a:pathLst>
                <a:path w="28026451" h="9481379">
                  <a:moveTo>
                    <a:pt x="2772165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176579"/>
                  </a:lnTo>
                  <a:cubicBezTo>
                    <a:pt x="0" y="9345488"/>
                    <a:pt x="135890" y="9481379"/>
                    <a:pt x="304800" y="9481379"/>
                  </a:cubicBezTo>
                  <a:lnTo>
                    <a:pt x="27721651" y="9481379"/>
                  </a:lnTo>
                  <a:cubicBezTo>
                    <a:pt x="27890558" y="9481379"/>
                    <a:pt x="28026451" y="9345488"/>
                    <a:pt x="28026451" y="9176579"/>
                  </a:cubicBezTo>
                  <a:lnTo>
                    <a:pt x="28026451" y="304800"/>
                  </a:lnTo>
                  <a:cubicBezTo>
                    <a:pt x="28026451" y="135890"/>
                    <a:pt x="27890558" y="0"/>
                    <a:pt x="27721651" y="0"/>
                  </a:cubicBezTo>
                  <a:close/>
                </a:path>
              </a:pathLst>
            </a:custGeom>
            <a:solidFill>
              <a:srgbClr val="F1D1C7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800225"/>
            <a:ext cx="15965314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dirty="0">
                <a:solidFill>
                  <a:srgbClr val="AF5737"/>
                </a:solidFill>
                <a:latin typeface="Fraunces Bold"/>
              </a:rPr>
              <a:t>IV. ĐÁNH GIÁ, RÚT KINH NGHIỆM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97886">
            <a:off x="16234620" y="-1114281"/>
            <a:ext cx="3818991" cy="31838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2963" y="7044708"/>
            <a:ext cx="2281153" cy="35449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45148" y="4930158"/>
            <a:ext cx="10351851" cy="21145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95400" lvl="1" indent="-647700">
              <a:lnSpc>
                <a:spcPts val="840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dựa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bảng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kiểm</a:t>
            </a:r>
            <a:endParaRPr lang="en-US" sz="6000" dirty="0">
              <a:solidFill>
                <a:srgbClr val="000000"/>
              </a:solidFill>
              <a:latin typeface="Roboto Condensed"/>
            </a:endParaRPr>
          </a:p>
          <a:p>
            <a:pPr marL="1295400" lvl="1" indent="-647700">
              <a:lnSpc>
                <a:spcPts val="8400"/>
              </a:lnSpc>
              <a:buFont typeface="Arial"/>
              <a:buChar char="•"/>
            </a:pP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Rút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kinh</a:t>
            </a:r>
            <a:r>
              <a:rPr lang="en-US" sz="6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Roboto Condensed"/>
              </a:rPr>
              <a:t>nghiệm</a:t>
            </a:r>
            <a:endParaRPr lang="en-US" sz="6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483644">
            <a:off x="-805256" y="-3064151"/>
            <a:ext cx="5248259" cy="56955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67698" y="7936428"/>
            <a:ext cx="3472856" cy="20773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98677" y="6331583"/>
            <a:ext cx="2567425" cy="395541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904337" y="2098845"/>
            <a:ext cx="10516563" cy="106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35"/>
              </a:lnSpc>
            </a:pPr>
            <a:r>
              <a:rPr lang="en-US" sz="6168" dirty="0">
                <a:solidFill>
                  <a:srgbClr val="A5593C"/>
                </a:solidFill>
                <a:latin typeface="Fraunces Bold"/>
              </a:rPr>
              <a:t>HƯỚNG DẪN VỀ NHÀ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05157" y="4051299"/>
            <a:ext cx="13577232" cy="2032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28" lvl="1" indent="-604514" algn="just">
              <a:lnSpc>
                <a:spcPts val="8119"/>
              </a:lnSpc>
              <a:buFont typeface="Arial"/>
              <a:buChar char="•"/>
            </a:pP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Ôn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các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kiến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thức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đã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học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ở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6.</a:t>
            </a:r>
          </a:p>
          <a:p>
            <a:pPr marL="1209028" lvl="1" indent="-604514" algn="just">
              <a:lnSpc>
                <a:spcPts val="8119"/>
              </a:lnSpc>
              <a:buFont typeface="Arial"/>
              <a:buChar char="•"/>
            </a:pPr>
            <a:r>
              <a:rPr lang="en-US" sz="5599" dirty="0">
                <a:solidFill>
                  <a:srgbClr val="000000"/>
                </a:solidFill>
                <a:latin typeface="Roboto Condensed"/>
              </a:rPr>
              <a:t>Quay video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kể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lại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Roboto Condensed"/>
              </a:rPr>
              <a:t>truyền</a:t>
            </a:r>
            <a:r>
              <a:rPr lang="en-US" sz="55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5599">
                <a:solidFill>
                  <a:srgbClr val="000000"/>
                </a:solidFill>
                <a:latin typeface="Roboto Condensed"/>
              </a:rPr>
              <a:t>thuyết. </a:t>
            </a:r>
            <a:endParaRPr lang="en-US" sz="5599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555578" y="3943290"/>
            <a:ext cx="12609393" cy="211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51"/>
              </a:lnSpc>
            </a:pPr>
            <a:r>
              <a:rPr lang="en-US" sz="12037">
                <a:solidFill>
                  <a:srgbClr val="A5593C"/>
                </a:solidFill>
                <a:latin typeface="#9Slide05 VL Fadilla"/>
              </a:rPr>
              <a:t>Cảm ơn các em!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2226">
            <a:off x="15012073" y="-859490"/>
            <a:ext cx="5730130" cy="47772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21784">
            <a:off x="-1000117" y="7224893"/>
            <a:ext cx="5248259" cy="56955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7278" y="461838"/>
            <a:ext cx="3472856" cy="20773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997910" y="6092710"/>
            <a:ext cx="2930614" cy="44989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525F50-14DA-D2EE-1BD2-ECDA54E99C0E}"/>
              </a:ext>
            </a:extLst>
          </p:cNvPr>
          <p:cNvSpPr txBox="1"/>
          <p:nvPr/>
        </p:nvSpPr>
        <p:spPr>
          <a:xfrm>
            <a:off x="9366634" y="1233519"/>
            <a:ext cx="7466852" cy="773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Theo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bước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Lạc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Long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Quân</a:t>
            </a:r>
            <a:endParaRPr lang="en-US" sz="48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Theo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bước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nàng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Âu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Cơ</a:t>
            </a:r>
            <a:endParaRPr lang="en-US" sz="48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Bao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xuống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Bao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núi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</a:rPr>
              <a:t>Những</a:t>
            </a:r>
            <a:r>
              <a:rPr lang="en-US" sz="4800" dirty="0">
                <a:latin typeface="#9Slide03 AmpleSoft" panose="02000000000000000000" pitchFamily="2" charset="0"/>
              </a:rPr>
              <a:t> con </a:t>
            </a:r>
            <a:r>
              <a:rPr lang="en-US" sz="4800" dirty="0" err="1">
                <a:latin typeface="#9Slide03 AmpleSoft" panose="02000000000000000000" pitchFamily="2" charset="0"/>
              </a:rPr>
              <a:t>rồng</a:t>
            </a:r>
            <a:r>
              <a:rPr lang="en-US" sz="4800" dirty="0">
                <a:latin typeface="#9Slide03 AmpleSoft" panose="020000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</a:rPr>
              <a:t>cháu</a:t>
            </a:r>
            <a:r>
              <a:rPr lang="en-US" sz="4800" dirty="0">
                <a:latin typeface="#9Slide03 AmpleSoft" panose="020000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</a:rPr>
              <a:t>tiên</a:t>
            </a:r>
            <a:r>
              <a:rPr lang="en-US" sz="4800" dirty="0">
                <a:latin typeface="#9Slide03 AmpleSoft" panose="02000000000000000000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</a:rPr>
              <a:t>Mang</a:t>
            </a:r>
            <a:r>
              <a:rPr lang="en-US" sz="4800" dirty="0">
                <a:latin typeface="#9Slide03 AmpleSoft" panose="020000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</a:rPr>
              <a:t>dòng</a:t>
            </a:r>
            <a:r>
              <a:rPr lang="en-US" sz="4800" dirty="0">
                <a:latin typeface="#9Slide03 AmpleSoft" panose="020000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</a:rPr>
              <a:t>máu</a:t>
            </a:r>
            <a:r>
              <a:rPr lang="en-US" sz="4800" dirty="0">
                <a:latin typeface="#9Slide03 AmpleSoft" panose="020000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</a:rPr>
              <a:t>Lạc</a:t>
            </a:r>
            <a:r>
              <a:rPr lang="en-US" sz="4800" dirty="0">
                <a:latin typeface="#9Slide03 AmpleSoft" panose="020000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</a:rPr>
              <a:t>Hồng</a:t>
            </a:r>
            <a:r>
              <a:rPr lang="en-US" sz="4800" dirty="0">
                <a:latin typeface="#9Slide03 AmpleSoft" panose="02000000000000000000" pitchFamily="2" charset="0"/>
              </a:rPr>
              <a:t>.</a:t>
            </a:r>
          </a:p>
        </p:txBody>
      </p:sp>
      <p:pic>
        <p:nvPicPr>
          <p:cNvPr id="1026" name="Picture 2" descr="Mãn nhãn với phim hoạt hình “Con Rồng cháu Tiên” phiên bản 2017 | Điện ảnh  | Vietnam+ (VietnamPlus)">
            <a:extLst>
              <a:ext uri="{FF2B5EF4-FFF2-40B4-BE49-F238E27FC236}">
                <a16:creationId xmlns:a16="http://schemas.microsoft.com/office/drawing/2014/main" id="{BCF7EBE8-198F-48C3-9999-45831AD42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79" y="1892409"/>
            <a:ext cx="7466854" cy="5565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310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525F50-14DA-D2EE-1BD2-ECDA54E99C0E}"/>
              </a:ext>
            </a:extLst>
          </p:cNvPr>
          <p:cNvSpPr txBox="1"/>
          <p:nvPr/>
        </p:nvSpPr>
        <p:spPr>
          <a:xfrm>
            <a:off x="544476" y="1787516"/>
            <a:ext cx="9958540" cy="662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Thủy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phép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mưa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sa</a:t>
            </a:r>
            <a:endParaRPr lang="en-US" sz="48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Sơn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dời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núi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ngọn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đồi</a:t>
            </a:r>
            <a:endParaRPr lang="en-US" sz="48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Hai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rã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rời</a:t>
            </a:r>
            <a:endParaRPr lang="en-US" sz="48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Thủy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kiệt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sức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thở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dài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chịu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thua</a:t>
            </a:r>
            <a:endParaRPr lang="en-US" sz="48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Rút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thủy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xót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chua</a:t>
            </a:r>
            <a:endParaRPr lang="en-US" sz="48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thù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hận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chưa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xóa</a:t>
            </a:r>
            <a:r>
              <a:rPr lang="en-US" sz="48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mờ</a:t>
            </a:r>
            <a:endParaRPr lang="en-US" sz="4800" dirty="0">
              <a:latin typeface="#9Slide03 AmpleSoft" panose="02000000000000000000" pitchFamily="2" charset="0"/>
            </a:endParaRPr>
          </a:p>
        </p:txBody>
      </p:sp>
      <p:pic>
        <p:nvPicPr>
          <p:cNvPr id="2050" name="Picture 2" descr="Van Tich (Once Upon)⭐ A Vietnam's folktale boardgame on Behance | Nghệ  thuật 2d, Hội họa, Nhật ký nghệ thuật">
            <a:extLst>
              <a:ext uri="{FF2B5EF4-FFF2-40B4-BE49-F238E27FC236}">
                <a16:creationId xmlns:a16="http://schemas.microsoft.com/office/drawing/2014/main" id="{45852FD0-7D91-BEB4-0486-B3649F24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802" y="2481654"/>
            <a:ext cx="5965244" cy="4217192"/>
          </a:xfrm>
          <a:prstGeom prst="roundRect">
            <a:avLst>
              <a:gd name="adj" fmla="val 144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92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525F50-14DA-D2EE-1BD2-ECDA54E99C0E}"/>
              </a:ext>
            </a:extLst>
          </p:cNvPr>
          <p:cNvSpPr txBox="1"/>
          <p:nvPr/>
        </p:nvSpPr>
        <p:spPr>
          <a:xfrm>
            <a:off x="8202118" y="1043789"/>
            <a:ext cx="8784236" cy="8112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xưa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đang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thuở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triều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Hùng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Vũ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Ninh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đám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bụi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hồng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nẻo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xa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Bách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sơn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hà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mảng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nẩy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tài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ba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đang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hài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Roi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ngựa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sắt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oai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trận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tiền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phen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khói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lửa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dẹp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yên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Sơn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nhẹ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bước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thần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tiên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trời</a:t>
            </a:r>
            <a:endParaRPr lang="en-US" sz="4400" dirty="0">
              <a:latin typeface="#9Slide03 AmpleSoft" panose="02000000000000000000" pitchFamily="2" charset="0"/>
            </a:endParaRPr>
          </a:p>
        </p:txBody>
      </p:sp>
      <p:pic>
        <p:nvPicPr>
          <p:cNvPr id="3074" name="Picture 2" descr="Truyện Thánh Gióng [Truyền thuyết Phù Đổng Thiên Vương] - Truyện dân gian">
            <a:extLst>
              <a:ext uri="{FF2B5EF4-FFF2-40B4-BE49-F238E27FC236}">
                <a16:creationId xmlns:a16="http://schemas.microsoft.com/office/drawing/2014/main" id="{3F596EDF-5A43-E7F6-69C6-465256603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9"/>
          <a:stretch/>
        </p:blipFill>
        <p:spPr bwMode="auto">
          <a:xfrm>
            <a:off x="999066" y="1561458"/>
            <a:ext cx="6739468" cy="5745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133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525F50-14DA-D2EE-1BD2-ECDA54E99C0E}"/>
              </a:ext>
            </a:extLst>
          </p:cNvPr>
          <p:cNvSpPr txBox="1"/>
          <p:nvPr/>
        </p:nvSpPr>
        <p:spPr>
          <a:xfrm>
            <a:off x="409008" y="1568547"/>
            <a:ext cx="9958540" cy="7063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trưng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mặt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xanh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Bánh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chưng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gói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lá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hình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xôi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giã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nặn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tròn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hình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Bánh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dày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bánh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cao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Món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quý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quá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sao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Lang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Liêu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chức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Sau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xuân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vùng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</a:t>
            </a:r>
          </a:p>
          <a:p>
            <a:pPr algn="ctr">
              <a:lnSpc>
                <a:spcPct val="13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lại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thấy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bánh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chưng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bánh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dày</a:t>
            </a:r>
            <a:endParaRPr lang="en-US" sz="4400" dirty="0">
              <a:latin typeface="#9Slide03 AmpleSoft" panose="02000000000000000000" pitchFamily="2" charset="0"/>
            </a:endParaRPr>
          </a:p>
        </p:txBody>
      </p:sp>
      <p:pic>
        <p:nvPicPr>
          <p:cNvPr id="5122" name="Picture 2" descr="Sự tích bánh chưng, bánh dầy [Truyền thuyết vua Hùng] - Thế giới cổ tích">
            <a:extLst>
              <a:ext uri="{FF2B5EF4-FFF2-40B4-BE49-F238E27FC236}">
                <a16:creationId xmlns:a16="http://schemas.microsoft.com/office/drawing/2014/main" id="{6E84894D-3F95-8C6F-2B3C-D88E371F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615" y="2150533"/>
            <a:ext cx="6548854" cy="4470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98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525F50-14DA-D2EE-1BD2-ECDA54E99C0E}"/>
              </a:ext>
            </a:extLst>
          </p:cNvPr>
          <p:cNvSpPr txBox="1"/>
          <p:nvPr/>
        </p:nvSpPr>
        <p:spPr>
          <a:xfrm>
            <a:off x="7721600" y="1043789"/>
            <a:ext cx="9247820" cy="8112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Kiếm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danh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lừng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rạng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cõi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mây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Vua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Lê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gươm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trả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này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Giặc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Minh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bạo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xâm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lược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Nam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quốc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thanh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buổi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thoát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vây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Đuổi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hết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tà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núi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vững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Gom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phước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hạnh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xây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Ngàn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cháu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hoài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ơn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nghĩa</a:t>
            </a:r>
            <a:endParaRPr lang="en-US" sz="44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sơn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mãi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44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4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đây</a:t>
            </a:r>
            <a:endParaRPr lang="en-US" sz="4400" dirty="0">
              <a:latin typeface="#9Slide03 AmpleSoft" panose="02000000000000000000" pitchFamily="2" charset="0"/>
            </a:endParaRPr>
          </a:p>
        </p:txBody>
      </p:sp>
      <p:pic>
        <p:nvPicPr>
          <p:cNvPr id="4098" name="Picture 2" descr="Sự tích hồ Hoàn Kiếm - Cổ tích Việt Nam">
            <a:extLst>
              <a:ext uri="{FF2B5EF4-FFF2-40B4-BE49-F238E27FC236}">
                <a16:creationId xmlns:a16="http://schemas.microsoft.com/office/drawing/2014/main" id="{38D3C985-4FBF-E1CC-6706-4B87BA681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45" y="1594911"/>
            <a:ext cx="5885390" cy="588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97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95348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65586" y="5520768"/>
            <a:ext cx="5822418" cy="5741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1460" y="4840974"/>
            <a:ext cx="9672142" cy="544602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45623" y="895350"/>
            <a:ext cx="15596755" cy="2308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 dirty="0">
                <a:solidFill>
                  <a:srgbClr val="6E3228"/>
                </a:solidFill>
                <a:latin typeface="Fraunces Bold"/>
              </a:rPr>
              <a:t>BÀI 6 – CHUYỆN KỂ VỀ </a:t>
            </a:r>
          </a:p>
          <a:p>
            <a:pPr algn="ctr">
              <a:lnSpc>
                <a:spcPts val="9239"/>
              </a:lnSpc>
            </a:pPr>
            <a:r>
              <a:rPr lang="en-US" sz="6599" dirty="0">
                <a:solidFill>
                  <a:srgbClr val="6E3228"/>
                </a:solidFill>
                <a:latin typeface="Fraunces Bold"/>
              </a:rPr>
              <a:t>NHỮNG NGƯỜI ANH HÙNG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89090" y="3739842"/>
            <a:ext cx="9309819" cy="107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8"/>
              </a:lnSpc>
            </a:pPr>
            <a:r>
              <a:rPr lang="en-US" sz="6642" dirty="0">
                <a:solidFill>
                  <a:srgbClr val="C4411E"/>
                </a:solidFill>
                <a:latin typeface="#9Slide03 Arima Madurai Black"/>
              </a:rPr>
              <a:t>KĨ NĂNG NÓI VÀ NGHE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3258" y="4914900"/>
            <a:ext cx="14101485" cy="1689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599" dirty="0" err="1">
                <a:solidFill>
                  <a:srgbClr val="C4411E"/>
                </a:solidFill>
                <a:latin typeface="#9Slide05 VL Fadilla"/>
              </a:rPr>
              <a:t>Kể</a:t>
            </a:r>
            <a:r>
              <a:rPr lang="en-US" sz="95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9599" dirty="0" err="1">
                <a:solidFill>
                  <a:srgbClr val="C4411E"/>
                </a:solidFill>
                <a:latin typeface="#9Slide05 VL Fadilla"/>
              </a:rPr>
              <a:t>lại</a:t>
            </a:r>
            <a:r>
              <a:rPr lang="en-US" sz="95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9599" dirty="0" err="1">
                <a:solidFill>
                  <a:srgbClr val="C4411E"/>
                </a:solidFill>
                <a:latin typeface="#9Slide05 VL Fadilla"/>
              </a:rPr>
              <a:t>một</a:t>
            </a:r>
            <a:r>
              <a:rPr lang="en-US" sz="95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9599" dirty="0" err="1">
                <a:solidFill>
                  <a:srgbClr val="C4411E"/>
                </a:solidFill>
                <a:latin typeface="#9Slide05 VL Fadilla"/>
              </a:rPr>
              <a:t>truyền</a:t>
            </a:r>
            <a:r>
              <a:rPr lang="en-US" sz="9599" dirty="0">
                <a:solidFill>
                  <a:srgbClr val="C4411E"/>
                </a:solidFill>
                <a:latin typeface="#9Slide05 VL Fadilla"/>
              </a:rPr>
              <a:t> </a:t>
            </a:r>
            <a:r>
              <a:rPr lang="en-US" sz="9599" dirty="0" err="1">
                <a:solidFill>
                  <a:srgbClr val="C4411E"/>
                </a:solidFill>
                <a:latin typeface="#9Slide05 VL Fadilla"/>
              </a:rPr>
              <a:t>thuyết</a:t>
            </a:r>
            <a:endParaRPr lang="en-US" sz="9599" dirty="0">
              <a:solidFill>
                <a:srgbClr val="C4411E"/>
              </a:solidFill>
              <a:latin typeface="#9Slide05 VL Fadilla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64047" flipH="1">
            <a:off x="-286877" y="-736024"/>
            <a:ext cx="2051894" cy="31499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064047" flipH="1">
            <a:off x="-501190" y="66050"/>
            <a:ext cx="2051894" cy="314995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9092" y="1517730"/>
            <a:ext cx="16230600" cy="8229600"/>
            <a:chOff x="0" y="0"/>
            <a:chExt cx="17532556" cy="888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1577160" y="7170126"/>
            <a:ext cx="6380533" cy="417634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653725" y="1768395"/>
            <a:ext cx="6490275" cy="3893630"/>
            <a:chOff x="0" y="0"/>
            <a:chExt cx="14749856" cy="88486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49856" cy="8848698"/>
            </a:xfrm>
            <a:custGeom>
              <a:avLst/>
              <a:gdLst/>
              <a:ahLst/>
              <a:cxnLst/>
              <a:rect l="l" t="t" r="r" b="b"/>
              <a:pathLst>
                <a:path w="14749856" h="8848698">
                  <a:moveTo>
                    <a:pt x="144450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43898"/>
                  </a:lnTo>
                  <a:cubicBezTo>
                    <a:pt x="0" y="8712808"/>
                    <a:pt x="135890" y="8848698"/>
                    <a:pt x="304800" y="8848698"/>
                  </a:cubicBezTo>
                  <a:lnTo>
                    <a:pt x="14445056" y="8848698"/>
                  </a:lnTo>
                  <a:cubicBezTo>
                    <a:pt x="14613965" y="8848698"/>
                    <a:pt x="14749856" y="8712808"/>
                    <a:pt x="14749856" y="8543898"/>
                  </a:cubicBezTo>
                  <a:lnTo>
                    <a:pt x="14749856" y="304800"/>
                  </a:lnTo>
                  <a:cubicBezTo>
                    <a:pt x="14749856" y="135890"/>
                    <a:pt x="14613965" y="0"/>
                    <a:pt x="14445056" y="0"/>
                  </a:cubicBezTo>
                  <a:close/>
                </a:path>
              </a:pathLst>
            </a:custGeom>
            <a:solidFill>
              <a:srgbClr val="F1D1C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30164" y="1760045"/>
            <a:ext cx="6773952" cy="3893630"/>
            <a:chOff x="0" y="0"/>
            <a:chExt cx="15394543" cy="88486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94543" cy="8848698"/>
            </a:xfrm>
            <a:custGeom>
              <a:avLst/>
              <a:gdLst/>
              <a:ahLst/>
              <a:cxnLst/>
              <a:rect l="l" t="t" r="r" b="b"/>
              <a:pathLst>
                <a:path w="15394543" h="8848698">
                  <a:moveTo>
                    <a:pt x="1508974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43898"/>
                  </a:lnTo>
                  <a:cubicBezTo>
                    <a:pt x="0" y="8712808"/>
                    <a:pt x="135890" y="8848698"/>
                    <a:pt x="304800" y="8848698"/>
                  </a:cubicBezTo>
                  <a:lnTo>
                    <a:pt x="15089743" y="8848698"/>
                  </a:lnTo>
                  <a:cubicBezTo>
                    <a:pt x="15258653" y="8848698"/>
                    <a:pt x="15394543" y="8712808"/>
                    <a:pt x="15394543" y="8543898"/>
                  </a:cubicBezTo>
                  <a:lnTo>
                    <a:pt x="15394543" y="304800"/>
                  </a:lnTo>
                  <a:cubicBezTo>
                    <a:pt x="15394543" y="135890"/>
                    <a:pt x="15258653" y="0"/>
                    <a:pt x="15089743" y="0"/>
                  </a:cubicBezTo>
                  <a:close/>
                </a:path>
              </a:pathLst>
            </a:custGeom>
            <a:solidFill>
              <a:srgbClr val="F1D1C7"/>
            </a:solidFill>
          </p:spPr>
          <p:txBody>
            <a:bodyPr/>
            <a:lstStyle/>
            <a:p>
              <a:endParaRPr lang="en-VN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2020328" y="-1810933"/>
            <a:ext cx="5248259" cy="5695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97886">
            <a:off x="15321180" y="8691229"/>
            <a:ext cx="5162115" cy="430365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653725" y="5939425"/>
            <a:ext cx="6490275" cy="3893630"/>
            <a:chOff x="0" y="0"/>
            <a:chExt cx="14749856" cy="88486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49856" cy="8848698"/>
            </a:xfrm>
            <a:custGeom>
              <a:avLst/>
              <a:gdLst/>
              <a:ahLst/>
              <a:cxnLst/>
              <a:rect l="l" t="t" r="r" b="b"/>
              <a:pathLst>
                <a:path w="14749856" h="8848698">
                  <a:moveTo>
                    <a:pt x="144450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43898"/>
                  </a:lnTo>
                  <a:cubicBezTo>
                    <a:pt x="0" y="8712808"/>
                    <a:pt x="135890" y="8848698"/>
                    <a:pt x="304800" y="8848698"/>
                  </a:cubicBezTo>
                  <a:lnTo>
                    <a:pt x="14445056" y="8848698"/>
                  </a:lnTo>
                  <a:cubicBezTo>
                    <a:pt x="14613965" y="8848698"/>
                    <a:pt x="14749856" y="8712808"/>
                    <a:pt x="14749856" y="8543898"/>
                  </a:cubicBezTo>
                  <a:lnTo>
                    <a:pt x="14749856" y="304800"/>
                  </a:lnTo>
                  <a:cubicBezTo>
                    <a:pt x="14749856" y="135890"/>
                    <a:pt x="14613965" y="0"/>
                    <a:pt x="14445056" y="0"/>
                  </a:cubicBezTo>
                  <a:close/>
                </a:path>
              </a:pathLst>
            </a:custGeom>
            <a:solidFill>
              <a:srgbClr val="F1D1C7"/>
            </a:solid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84392" y="5853700"/>
            <a:ext cx="6773952" cy="3893630"/>
            <a:chOff x="0" y="0"/>
            <a:chExt cx="15394543" cy="88486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394543" cy="8848698"/>
            </a:xfrm>
            <a:custGeom>
              <a:avLst/>
              <a:gdLst/>
              <a:ahLst/>
              <a:cxnLst/>
              <a:rect l="l" t="t" r="r" b="b"/>
              <a:pathLst>
                <a:path w="15394543" h="8848698">
                  <a:moveTo>
                    <a:pt x="1508974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43898"/>
                  </a:lnTo>
                  <a:cubicBezTo>
                    <a:pt x="0" y="8712808"/>
                    <a:pt x="135890" y="8848698"/>
                    <a:pt x="304800" y="8848698"/>
                  </a:cubicBezTo>
                  <a:lnTo>
                    <a:pt x="15089743" y="8848698"/>
                  </a:lnTo>
                  <a:cubicBezTo>
                    <a:pt x="15258653" y="8848698"/>
                    <a:pt x="15394543" y="8712808"/>
                    <a:pt x="15394543" y="8543898"/>
                  </a:cubicBezTo>
                  <a:lnTo>
                    <a:pt x="15394543" y="304800"/>
                  </a:lnTo>
                  <a:cubicBezTo>
                    <a:pt x="15394543" y="135890"/>
                    <a:pt x="15258653" y="0"/>
                    <a:pt x="15089743" y="0"/>
                  </a:cubicBezTo>
                  <a:close/>
                </a:path>
              </a:pathLst>
            </a:custGeom>
            <a:solidFill>
              <a:srgbClr val="F1D1C7"/>
            </a:solid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010913" y="2632861"/>
            <a:ext cx="5775900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Roboto Condensed"/>
              </a:rPr>
              <a:t>Lựa chọn </a:t>
            </a:r>
            <a:r>
              <a:rPr lang="en-US" sz="4500">
                <a:solidFill>
                  <a:srgbClr val="000000"/>
                </a:solidFill>
                <a:latin typeface="Roboto Condensed Bold"/>
              </a:rPr>
              <a:t>truyền thuyết</a:t>
            </a:r>
            <a:r>
              <a:rPr lang="en-US" sz="4500">
                <a:solidFill>
                  <a:srgbClr val="000000"/>
                </a:solidFill>
                <a:latin typeface="Roboto Condensed"/>
              </a:rPr>
              <a:t> (nội dung hấp dẫn, dung lượng vừa phải)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29190" y="2868660"/>
            <a:ext cx="57759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Roboto Condensed"/>
              </a:rPr>
              <a:t>Lựa chọn </a:t>
            </a:r>
            <a:r>
              <a:rPr lang="en-US" sz="4500">
                <a:solidFill>
                  <a:srgbClr val="000000"/>
                </a:solidFill>
                <a:latin typeface="Roboto Condensed Bold"/>
              </a:rPr>
              <a:t>ngôi kể:</a:t>
            </a:r>
            <a:r>
              <a:rPr lang="en-US" sz="4500">
                <a:solidFill>
                  <a:srgbClr val="000000"/>
                </a:solidFill>
                <a:latin typeface="Roboto Condensed"/>
              </a:rPr>
              <a:t> ngôi thứ ba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32319" y="6647990"/>
            <a:ext cx="6133087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Roboto Condensed Bold"/>
              </a:rPr>
              <a:t>Tóm tắt </a:t>
            </a:r>
            <a:r>
              <a:rPr lang="en-US" sz="4500">
                <a:solidFill>
                  <a:srgbClr val="000000"/>
                </a:solidFill>
                <a:latin typeface="Roboto Condensed"/>
              </a:rPr>
              <a:t>truyện: bằng cách ghi lại các sự việc chính.</a:t>
            </a:r>
          </a:p>
          <a:p>
            <a:pPr algn="ctr">
              <a:lnSpc>
                <a:spcPts val="6299"/>
              </a:lnSpc>
            </a:pPr>
            <a:endParaRPr lang="en-US" sz="450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904174" y="6647990"/>
            <a:ext cx="6025931" cy="238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Roboto Condensed"/>
              </a:rPr>
              <a:t>Xác định </a:t>
            </a:r>
            <a:r>
              <a:rPr lang="en-US" sz="4500">
                <a:solidFill>
                  <a:srgbClr val="000000"/>
                </a:solidFill>
                <a:latin typeface="Roboto Condensed Bold"/>
              </a:rPr>
              <a:t>từ ngữ then chốt</a:t>
            </a:r>
            <a:r>
              <a:rPr lang="en-US" sz="4500">
                <a:solidFill>
                  <a:srgbClr val="000000"/>
                </a:solidFill>
                <a:latin typeface="Roboto Condensed"/>
              </a:rPr>
              <a:t> và giọng kể phù hợp.</a:t>
            </a:r>
          </a:p>
          <a:p>
            <a:pPr algn="ctr">
              <a:lnSpc>
                <a:spcPts val="6299"/>
              </a:lnSpc>
            </a:pPr>
            <a:endParaRPr lang="en-US" sz="450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19225" y="471487"/>
            <a:ext cx="1013033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>
                <a:solidFill>
                  <a:srgbClr val="A5593C"/>
                </a:solidFill>
                <a:latin typeface="#9Slide05 VL Fadilla"/>
              </a:rPr>
              <a:t>1. </a:t>
            </a:r>
            <a:r>
              <a:rPr lang="en-US" sz="6999" dirty="0" err="1">
                <a:solidFill>
                  <a:srgbClr val="A5593C"/>
                </a:solidFill>
                <a:latin typeface="#9Slide05 VL Fadilla"/>
              </a:rPr>
              <a:t>Cách</a:t>
            </a:r>
            <a:r>
              <a:rPr lang="en-US" sz="69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5593C"/>
                </a:solidFill>
                <a:latin typeface="#9Slide05 VL Fadilla"/>
              </a:rPr>
              <a:t>thức</a:t>
            </a:r>
            <a:r>
              <a:rPr lang="en-US" sz="69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5593C"/>
                </a:solidFill>
                <a:latin typeface="#9Slide05 VL Fadilla"/>
              </a:rPr>
              <a:t>chuẩn</a:t>
            </a:r>
            <a:r>
              <a:rPr lang="en-US" sz="69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5593C"/>
                </a:solidFill>
                <a:latin typeface="#9Slide05 VL Fadilla"/>
              </a:rPr>
              <a:t>bị</a:t>
            </a:r>
            <a:r>
              <a:rPr lang="en-US" sz="6999" dirty="0">
                <a:solidFill>
                  <a:srgbClr val="A5593C"/>
                </a:solidFill>
                <a:latin typeface="#9Slide05 VL Fadilla"/>
              </a:rPr>
              <a:t> </a:t>
            </a:r>
            <a:r>
              <a:rPr lang="en-US" sz="6999" dirty="0" err="1">
                <a:solidFill>
                  <a:srgbClr val="A5593C"/>
                </a:solidFill>
                <a:latin typeface="#9Slide05 VL Fadilla"/>
              </a:rPr>
              <a:t>nội</a:t>
            </a:r>
            <a:r>
              <a:rPr lang="en-US" sz="6999" dirty="0">
                <a:solidFill>
                  <a:srgbClr val="A5593C"/>
                </a:solidFill>
                <a:latin typeface="#9Slide05 VL Fadilla"/>
              </a:rPr>
              <a:t> dung </a:t>
            </a:r>
            <a:r>
              <a:rPr lang="en-US" sz="6999" dirty="0" err="1">
                <a:solidFill>
                  <a:srgbClr val="A5593C"/>
                </a:solidFill>
                <a:latin typeface="#9Slide05 VL Fadilla"/>
              </a:rPr>
              <a:t>nói</a:t>
            </a:r>
            <a:endParaRPr lang="en-US" sz="6999" dirty="0">
              <a:solidFill>
                <a:srgbClr val="A5593C"/>
              </a:solidFill>
              <a:latin typeface="#9Slide05 VL Fadil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49130">
            <a:off x="-2161566" y="7848782"/>
            <a:ext cx="6380533" cy="41763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68775">
            <a:off x="-3234765" y="-2596745"/>
            <a:ext cx="5248259" cy="56955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097886">
            <a:off x="15321180" y="8691229"/>
            <a:ext cx="5162115" cy="4303651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392110"/>
              </p:ext>
            </p:extLst>
          </p:nvPr>
        </p:nvGraphicFramePr>
        <p:xfrm>
          <a:off x="1028700" y="648061"/>
          <a:ext cx="16873538" cy="9035909"/>
        </p:xfrm>
        <a:graphic>
          <a:graphicData uri="http://schemas.openxmlformats.org/drawingml/2006/table">
            <a:tbl>
              <a:tblPr/>
              <a:tblGrid>
                <a:gridCol w="13857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84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511" dirty="0" err="1">
                          <a:solidFill>
                            <a:srgbClr val="AF5737"/>
                          </a:solidFill>
                          <a:latin typeface="Roboto Condensed Bold"/>
                        </a:rPr>
                        <a:t>Yêu</a:t>
                      </a:r>
                      <a:r>
                        <a:rPr lang="en-US" sz="4511" dirty="0">
                          <a:solidFill>
                            <a:srgbClr val="AF5737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4511" dirty="0" err="1">
                          <a:solidFill>
                            <a:srgbClr val="AF5737"/>
                          </a:solidFill>
                          <a:latin typeface="Roboto Condensed Bold"/>
                        </a:rPr>
                        <a:t>cầu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7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4011">
                          <a:solidFill>
                            <a:srgbClr val="AF5737"/>
                          </a:solidFill>
                          <a:latin typeface="Roboto Condensed Bold"/>
                        </a:rPr>
                        <a:t>Đạt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7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911" dirty="0">
                          <a:solidFill>
                            <a:srgbClr val="AF5737"/>
                          </a:solidFill>
                          <a:latin typeface="Roboto Condensed Bold"/>
                        </a:rPr>
                        <a:t>KĐ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viết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đủ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3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phần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: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giới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thiệu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dung,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9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thúc</a:t>
                      </a:r>
                      <a:r>
                        <a:rPr lang="en-US" sz="3999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dirty="0"/>
                    </a:p>
                    <a:p>
                      <a:r>
                        <a:rPr lang="en-US" dirty="0"/>
                        <a:t>   </a:t>
                      </a:r>
                    </a:p>
                    <a:p>
                      <a:r>
                        <a:rPr lang="en-US" sz="1211" dirty="0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4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Đảm bảo cốt truyện (đầy đủ các sự việc chính)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4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Kể theo trình tự thời gian, nhấn mạnh vào sự việc quan trọng.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4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Có sáng tạo nhất định trong lời kể: kết hợp tả, biểu cảm hợp lí...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34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Giọng kể phù hợp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34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Tự tin, sử dụng cử chỉ, điệu bộ hợp lí.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314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Sử dụng từ ngữ thích hợp với ngôn ngữ nói khi kể.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/>
                    </a:p>
                    <a:p>
                      <a:r>
                        <a:rPr lang="en-US"/>
                        <a:t>   </a:t>
                      </a:r>
                    </a:p>
                    <a:p>
                      <a:r>
                        <a:rPr lang="en-US" sz="1211">
                          <a:solidFill>
                            <a:srgbClr val="000000"/>
                          </a:solidFill>
                          <a:latin typeface="Roboto Condensed"/>
                        </a:rPr>
                        <a:t>  </a:t>
                      </a:r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34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999">
                          <a:solidFill>
                            <a:srgbClr val="000000"/>
                          </a:solidFill>
                          <a:latin typeface="Roboto Condensed"/>
                        </a:rPr>
                        <a:t>Sử dụng trang phục, đạo cụ phù hợp với nhân vật.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8708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819</Words>
  <Application>Microsoft Macintosh PowerPoint</Application>
  <PresentationFormat>Custom</PresentationFormat>
  <Paragraphs>158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#9Slide03 AmpleSoft</vt:lpstr>
      <vt:lpstr>Roboto Condensed</vt:lpstr>
      <vt:lpstr>Nunito Bold</vt:lpstr>
      <vt:lpstr>Roboto Condensed Light</vt:lpstr>
      <vt:lpstr>Arial</vt:lpstr>
      <vt:lpstr>Fraunces Bold</vt:lpstr>
      <vt:lpstr>Livvic</vt:lpstr>
      <vt:lpstr>Roboto Condensed Bold</vt:lpstr>
      <vt:lpstr>#9Slide03 Arima Madurai Black</vt:lpstr>
      <vt:lpstr>#9Slide05 VL Fadilla</vt:lpstr>
      <vt:lpstr>#9Slide04 Podkova Medium</vt:lpstr>
      <vt:lpstr>Calibri</vt:lpstr>
      <vt:lpstr>Office Theme</vt:lpstr>
      <vt:lpstr>Đọc thơ đoán truyền thuyết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 - B6 - Noi va nghe</dc:title>
  <dc:creator>hemis</dc:creator>
  <cp:lastModifiedBy>Hải Ngân Đinh</cp:lastModifiedBy>
  <cp:revision>2</cp:revision>
  <dcterms:created xsi:type="dcterms:W3CDTF">2006-08-16T00:00:00Z</dcterms:created>
  <dcterms:modified xsi:type="dcterms:W3CDTF">2024-02-02T00:45:06Z</dcterms:modified>
  <dc:identifier>DAFUhx32vrE</dc:identifier>
</cp:coreProperties>
</file>