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330" r:id="rId2"/>
    <p:sldId id="333" r:id="rId3"/>
    <p:sldId id="334" r:id="rId4"/>
    <p:sldId id="335" r:id="rId5"/>
    <p:sldId id="332" r:id="rId6"/>
    <p:sldId id="283" r:id="rId7"/>
    <p:sldId id="272" r:id="rId8"/>
    <p:sldId id="336" r:id="rId9"/>
    <p:sldId id="288" r:id="rId10"/>
    <p:sldId id="273" r:id="rId11"/>
    <p:sldId id="311" r:id="rId12"/>
    <p:sldId id="312" r:id="rId13"/>
    <p:sldId id="313" r:id="rId14"/>
    <p:sldId id="314" r:id="rId15"/>
    <p:sldId id="289" r:id="rId16"/>
    <p:sldId id="290" r:id="rId17"/>
    <p:sldId id="316" r:id="rId18"/>
    <p:sldId id="337" r:id="rId19"/>
    <p:sldId id="338" r:id="rId20"/>
    <p:sldId id="339" r:id="rId21"/>
    <p:sldId id="340" r:id="rId22"/>
    <p:sldId id="325" r:id="rId23"/>
    <p:sldId id="326" r:id="rId24"/>
    <p:sldId id="310" r:id="rId25"/>
    <p:sldId id="319" r:id="rId26"/>
    <p:sldId id="320" r:id="rId27"/>
    <p:sldId id="321" r:id="rId28"/>
    <p:sldId id="322" r:id="rId29"/>
  </p:sldIdLst>
  <p:sldSz cx="18288000" cy="10287000"/>
  <p:notesSz cx="6858000" cy="9144000"/>
  <p:embeddedFontLst>
    <p:embeddedFont>
      <p:font typeface="Cambria" panose="02040503050406030204" pitchFamily="18" charset="0"/>
      <p:regular r:id="rId31"/>
      <p:bold r:id="rId32"/>
      <p:italic r:id="rId33"/>
      <p:boldItalic r:id="rId34"/>
    </p:embeddedFont>
    <p:embeddedFont>
      <p:font typeface="#9Slide07 SVNAppleberry" panose="02040603050506020204" charset="0"/>
      <p:regular r:id="rId35"/>
    </p:embeddedFont>
    <p:embeddedFont>
      <p:font typeface="#9Slide05 SVNCookie" panose="020B0606040200020203" charset="0"/>
      <p:regular r:id="rId36"/>
    </p:embeddedFont>
    <p:embeddedFont>
      <p:font typeface="#9Slide05 Braxton Regular" panose="020B0604020202020204" charset="0"/>
      <p:regular r:id="rId37"/>
    </p:embeddedFont>
    <p:embeddedFont>
      <p:font typeface="Calibri" panose="020F0502020204030204" pitchFamily="34" charset="0"/>
      <p:regular r:id="rId38"/>
      <p:bold r:id="rId39"/>
      <p:italic r:id="rId40"/>
      <p:boldItalic r:id="rId41"/>
    </p:embeddedFont>
    <p:embeddedFont>
      <p:font typeface="#9Slide05 SVNHollie Script Pro"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4DDC6-22E3-4088-8CD3-23FE475D0411}" type="datetimeFigureOut">
              <a:rPr lang="en-US" smtClean="0"/>
              <a:t>21/12/2023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B044D-28D9-4FFF-9F7A-3D85C2CE5C28}" type="slidenum">
              <a:rPr lang="en-US" smtClean="0"/>
              <a:t>‹#›</a:t>
            </a:fld>
            <a:endParaRPr lang="en-US"/>
          </a:p>
        </p:txBody>
      </p:sp>
    </p:spTree>
    <p:extLst>
      <p:ext uri="{BB962C8B-B14F-4D97-AF65-F5344CB8AC3E}">
        <p14:creationId xmlns:p14="http://schemas.microsoft.com/office/powerpoint/2010/main" val="3931876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987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10</a:t>
            </a:fld>
            <a:endParaRPr lang="en-US"/>
          </a:p>
        </p:txBody>
      </p:sp>
    </p:spTree>
    <p:extLst>
      <p:ext uri="{BB962C8B-B14F-4D97-AF65-F5344CB8AC3E}">
        <p14:creationId xmlns:p14="http://schemas.microsoft.com/office/powerpoint/2010/main" val="3921116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11</a:t>
            </a:fld>
            <a:endParaRPr lang="en-US"/>
          </a:p>
        </p:txBody>
      </p:sp>
    </p:spTree>
    <p:extLst>
      <p:ext uri="{BB962C8B-B14F-4D97-AF65-F5344CB8AC3E}">
        <p14:creationId xmlns:p14="http://schemas.microsoft.com/office/powerpoint/2010/main" val="3464222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12</a:t>
            </a:fld>
            <a:endParaRPr lang="en-US"/>
          </a:p>
        </p:txBody>
      </p:sp>
    </p:spTree>
    <p:extLst>
      <p:ext uri="{BB962C8B-B14F-4D97-AF65-F5344CB8AC3E}">
        <p14:creationId xmlns:p14="http://schemas.microsoft.com/office/powerpoint/2010/main" val="306225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13</a:t>
            </a:fld>
            <a:endParaRPr lang="en-US"/>
          </a:p>
        </p:txBody>
      </p:sp>
    </p:spTree>
    <p:extLst>
      <p:ext uri="{BB962C8B-B14F-4D97-AF65-F5344CB8AC3E}">
        <p14:creationId xmlns:p14="http://schemas.microsoft.com/office/powerpoint/2010/main" val="92617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14</a:t>
            </a:fld>
            <a:endParaRPr lang="en-US"/>
          </a:p>
        </p:txBody>
      </p:sp>
    </p:spTree>
    <p:extLst>
      <p:ext uri="{BB962C8B-B14F-4D97-AF65-F5344CB8AC3E}">
        <p14:creationId xmlns:p14="http://schemas.microsoft.com/office/powerpoint/2010/main" val="3154424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15</a:t>
            </a:fld>
            <a:endParaRPr lang="en-US"/>
          </a:p>
        </p:txBody>
      </p:sp>
    </p:spTree>
    <p:extLst>
      <p:ext uri="{BB962C8B-B14F-4D97-AF65-F5344CB8AC3E}">
        <p14:creationId xmlns:p14="http://schemas.microsoft.com/office/powerpoint/2010/main" val="3427111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16</a:t>
            </a:fld>
            <a:endParaRPr lang="en-US"/>
          </a:p>
        </p:txBody>
      </p:sp>
    </p:spTree>
    <p:extLst>
      <p:ext uri="{BB962C8B-B14F-4D97-AF65-F5344CB8AC3E}">
        <p14:creationId xmlns:p14="http://schemas.microsoft.com/office/powerpoint/2010/main" val="382252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17</a:t>
            </a:fld>
            <a:endParaRPr lang="en-US"/>
          </a:p>
        </p:txBody>
      </p:sp>
    </p:spTree>
    <p:extLst>
      <p:ext uri="{BB962C8B-B14F-4D97-AF65-F5344CB8AC3E}">
        <p14:creationId xmlns:p14="http://schemas.microsoft.com/office/powerpoint/2010/main" val="2746913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18</a:t>
            </a:fld>
            <a:endParaRPr lang="en-US"/>
          </a:p>
        </p:txBody>
      </p:sp>
    </p:spTree>
    <p:extLst>
      <p:ext uri="{BB962C8B-B14F-4D97-AF65-F5344CB8AC3E}">
        <p14:creationId xmlns:p14="http://schemas.microsoft.com/office/powerpoint/2010/main" val="2594243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19</a:t>
            </a:fld>
            <a:endParaRPr lang="en-US"/>
          </a:p>
        </p:txBody>
      </p:sp>
    </p:spTree>
    <p:extLst>
      <p:ext uri="{BB962C8B-B14F-4D97-AF65-F5344CB8AC3E}">
        <p14:creationId xmlns:p14="http://schemas.microsoft.com/office/powerpoint/2010/main" val="101112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2</a:t>
            </a:fld>
            <a:endParaRPr lang="en-US"/>
          </a:p>
        </p:txBody>
      </p:sp>
    </p:spTree>
    <p:extLst>
      <p:ext uri="{BB962C8B-B14F-4D97-AF65-F5344CB8AC3E}">
        <p14:creationId xmlns:p14="http://schemas.microsoft.com/office/powerpoint/2010/main" val="3877497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20</a:t>
            </a:fld>
            <a:endParaRPr lang="en-US"/>
          </a:p>
        </p:txBody>
      </p:sp>
    </p:spTree>
    <p:extLst>
      <p:ext uri="{BB962C8B-B14F-4D97-AF65-F5344CB8AC3E}">
        <p14:creationId xmlns:p14="http://schemas.microsoft.com/office/powerpoint/2010/main" val="167403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21</a:t>
            </a:fld>
            <a:endParaRPr lang="en-US"/>
          </a:p>
        </p:txBody>
      </p:sp>
    </p:spTree>
    <p:extLst>
      <p:ext uri="{BB962C8B-B14F-4D97-AF65-F5344CB8AC3E}">
        <p14:creationId xmlns:p14="http://schemas.microsoft.com/office/powerpoint/2010/main" val="95834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113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561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24</a:t>
            </a:fld>
            <a:endParaRPr lang="en-US"/>
          </a:p>
        </p:txBody>
      </p:sp>
    </p:spTree>
    <p:extLst>
      <p:ext uri="{BB962C8B-B14F-4D97-AF65-F5344CB8AC3E}">
        <p14:creationId xmlns:p14="http://schemas.microsoft.com/office/powerpoint/2010/main" val="1895133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94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069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00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32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3</a:t>
            </a:fld>
            <a:endParaRPr lang="en-US"/>
          </a:p>
        </p:txBody>
      </p:sp>
    </p:spTree>
    <p:extLst>
      <p:ext uri="{BB962C8B-B14F-4D97-AF65-F5344CB8AC3E}">
        <p14:creationId xmlns:p14="http://schemas.microsoft.com/office/powerpoint/2010/main" val="309747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4</a:t>
            </a:fld>
            <a:endParaRPr lang="en-US"/>
          </a:p>
        </p:txBody>
      </p:sp>
    </p:spTree>
    <p:extLst>
      <p:ext uri="{BB962C8B-B14F-4D97-AF65-F5344CB8AC3E}">
        <p14:creationId xmlns:p14="http://schemas.microsoft.com/office/powerpoint/2010/main" val="292804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5</a:t>
            </a:fld>
            <a:endParaRPr lang="en-US"/>
          </a:p>
        </p:txBody>
      </p:sp>
    </p:spTree>
    <p:extLst>
      <p:ext uri="{BB962C8B-B14F-4D97-AF65-F5344CB8AC3E}">
        <p14:creationId xmlns:p14="http://schemas.microsoft.com/office/powerpoint/2010/main" val="221342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6</a:t>
            </a:fld>
            <a:endParaRPr lang="en-US"/>
          </a:p>
        </p:txBody>
      </p:sp>
    </p:spTree>
    <p:extLst>
      <p:ext uri="{BB962C8B-B14F-4D97-AF65-F5344CB8AC3E}">
        <p14:creationId xmlns:p14="http://schemas.microsoft.com/office/powerpoint/2010/main" val="406322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7</a:t>
            </a:fld>
            <a:endParaRPr lang="en-US"/>
          </a:p>
        </p:txBody>
      </p:sp>
    </p:spTree>
    <p:extLst>
      <p:ext uri="{BB962C8B-B14F-4D97-AF65-F5344CB8AC3E}">
        <p14:creationId xmlns:p14="http://schemas.microsoft.com/office/powerpoint/2010/main" val="337651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8</a:t>
            </a:fld>
            <a:endParaRPr lang="en-US"/>
          </a:p>
        </p:txBody>
      </p:sp>
    </p:spTree>
    <p:extLst>
      <p:ext uri="{BB962C8B-B14F-4D97-AF65-F5344CB8AC3E}">
        <p14:creationId xmlns:p14="http://schemas.microsoft.com/office/powerpoint/2010/main" val="427977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9</a:t>
            </a:fld>
            <a:endParaRPr lang="en-US"/>
          </a:p>
        </p:txBody>
      </p:sp>
    </p:spTree>
    <p:extLst>
      <p:ext uri="{BB962C8B-B14F-4D97-AF65-F5344CB8AC3E}">
        <p14:creationId xmlns:p14="http://schemas.microsoft.com/office/powerpoint/2010/main" val="483229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BCBB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1.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311F7C-1ED8-2C4C-73BC-1AEAD01E08F3}"/>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7543800" y="520362"/>
            <a:ext cx="9172414" cy="8077200"/>
          </a:xfrm>
          <a:prstGeom prst="rect">
            <a:avLst/>
          </a:prstGeom>
        </p:spPr>
      </p:pic>
      <p:sp>
        <p:nvSpPr>
          <p:cNvPr id="5" name="Google Shape;373;p25">
            <a:extLst>
              <a:ext uri="{FF2B5EF4-FFF2-40B4-BE49-F238E27FC236}">
                <a16:creationId xmlns:a16="http://schemas.microsoft.com/office/drawing/2014/main" id="{6E588667-CC35-76BC-3AE4-9FE212C46553}"/>
              </a:ext>
            </a:extLst>
          </p:cNvPr>
          <p:cNvSpPr txBox="1"/>
          <p:nvPr/>
        </p:nvSpPr>
        <p:spPr>
          <a:xfrm>
            <a:off x="8915400" y="3390900"/>
            <a:ext cx="5867400" cy="2954655"/>
          </a:xfrm>
          <a:prstGeom prst="rect">
            <a:avLst/>
          </a:prstGeom>
          <a:noFill/>
          <a:ln>
            <a:noFill/>
          </a:ln>
        </p:spPr>
        <p:txBody>
          <a:bodyPr spcFirstLastPara="1" wrap="square" lIns="0" tIns="0" rIns="0" bIns="0" anchor="t" anchorCtr="0">
            <a:spAutoFit/>
          </a:bodyPr>
          <a:lstStyle/>
          <a:p>
            <a:pPr marL="464183" marR="0" lvl="1" indent="0" algn="ctr" defTabSz="914400" rtl="0" eaLnBrk="1" fontAlgn="auto" latinLnBrk="0" hangingPunct="1">
              <a:lnSpc>
                <a:spcPct val="100000"/>
              </a:lnSpc>
              <a:spcBef>
                <a:spcPts val="0"/>
              </a:spcBef>
              <a:spcAft>
                <a:spcPts val="0"/>
              </a:spcAft>
              <a:buClr>
                <a:srgbClr val="FFFFFF"/>
              </a:buClr>
              <a:buSzPts val="4299"/>
              <a:buFontTx/>
              <a:buNone/>
              <a:tabLst/>
              <a:defRPr/>
            </a:pPr>
            <a:r>
              <a:rPr kumimoji="0" lang="en-US" sz="9600" b="1" i="0" u="none" strike="noStrike" kern="1200" cap="none" spc="0" normalizeH="0" baseline="0" noProof="0" dirty="0" err="1">
                <a:ln>
                  <a:noFill/>
                </a:ln>
                <a:solidFill>
                  <a:srgbClr val="FF0000"/>
                </a:solidFill>
                <a:effectLst/>
                <a:uLnTx/>
                <a:uFillTx/>
                <a:latin typeface="#9Slide05 SVNHollie Script Pro" pitchFamily="2" charset="0"/>
                <a:ea typeface="Roboto"/>
                <a:cs typeface="Times New Roman" panose="02020603050405020304" pitchFamily="18" charset="0"/>
                <a:sym typeface="Roboto"/>
              </a:rPr>
              <a:t>Xem</a:t>
            </a:r>
            <a:r>
              <a:rPr kumimoji="0" lang="en-US" sz="9600" b="1" i="0" u="none" strike="noStrike" kern="1200" cap="none" spc="0" normalizeH="0" noProof="0" dirty="0">
                <a:ln>
                  <a:noFill/>
                </a:ln>
                <a:solidFill>
                  <a:srgbClr val="FF0000"/>
                </a:solidFill>
                <a:effectLst/>
                <a:uLnTx/>
                <a:uFillTx/>
                <a:latin typeface="#9Slide05 SVNHollie Script Pro" pitchFamily="2" charset="0"/>
                <a:ea typeface="Roboto"/>
                <a:cs typeface="Times New Roman" panose="02020603050405020304" pitchFamily="18" charset="0"/>
                <a:sym typeface="Roboto"/>
              </a:rPr>
              <a:t> </a:t>
            </a:r>
            <a:r>
              <a:rPr kumimoji="0" lang="en-US" sz="9600" b="1" i="0" u="none" strike="noStrike" kern="1200" cap="none" spc="0" normalizeH="0" noProof="0" dirty="0" err="1">
                <a:ln>
                  <a:noFill/>
                </a:ln>
                <a:solidFill>
                  <a:srgbClr val="FF0000"/>
                </a:solidFill>
                <a:effectLst/>
                <a:uLnTx/>
                <a:uFillTx/>
                <a:latin typeface="#9Slide05 SVNHollie Script Pro" pitchFamily="2" charset="0"/>
                <a:ea typeface="Roboto"/>
                <a:cs typeface="Times New Roman" panose="02020603050405020304" pitchFamily="18" charset="0"/>
                <a:sym typeface="Roboto"/>
              </a:rPr>
              <a:t>dữ</a:t>
            </a:r>
            <a:r>
              <a:rPr lang="en-US" sz="9600" b="1" dirty="0">
                <a:solidFill>
                  <a:srgbClr val="FF0000"/>
                </a:solidFill>
                <a:latin typeface="#9Slide05 SVNHollie Script Pro" pitchFamily="2" charset="0"/>
                <a:ea typeface="Roboto"/>
                <a:cs typeface="Times New Roman" panose="02020603050405020304" pitchFamily="18" charset="0"/>
                <a:sym typeface="Roboto"/>
              </a:rPr>
              <a:t> </a:t>
            </a:r>
            <a:r>
              <a:rPr lang="en-US" sz="9600" b="1" dirty="0" err="1">
                <a:solidFill>
                  <a:srgbClr val="FF0000"/>
                </a:solidFill>
                <a:latin typeface="#9Slide05 SVNHollie Script Pro" pitchFamily="2" charset="0"/>
                <a:ea typeface="Roboto"/>
                <a:cs typeface="Times New Roman" panose="02020603050405020304" pitchFamily="18" charset="0"/>
                <a:sym typeface="Roboto"/>
              </a:rPr>
              <a:t>liệu</a:t>
            </a:r>
            <a:r>
              <a:rPr lang="en-US" sz="9600" b="1" dirty="0">
                <a:solidFill>
                  <a:srgbClr val="FF0000"/>
                </a:solidFill>
                <a:latin typeface="#9Slide05 SVNHollie Script Pro" pitchFamily="2" charset="0"/>
                <a:ea typeface="Roboto"/>
                <a:cs typeface="Times New Roman" panose="02020603050405020304" pitchFamily="18" charset="0"/>
                <a:sym typeface="Roboto"/>
              </a:rPr>
              <a:t>- </a:t>
            </a:r>
            <a:r>
              <a:rPr lang="en-US" sz="9600" b="1" dirty="0" err="1">
                <a:solidFill>
                  <a:srgbClr val="FF0000"/>
                </a:solidFill>
                <a:latin typeface="#9Slide05 SVNHollie Script Pro" pitchFamily="2" charset="0"/>
                <a:ea typeface="Roboto"/>
                <a:cs typeface="Times New Roman" panose="02020603050405020304" pitchFamily="18" charset="0"/>
                <a:sym typeface="Roboto"/>
              </a:rPr>
              <a:t>đoán</a:t>
            </a:r>
            <a:r>
              <a:rPr lang="en-US" sz="9600" b="1" dirty="0">
                <a:solidFill>
                  <a:srgbClr val="FF0000"/>
                </a:solidFill>
                <a:latin typeface="#9Slide05 SVNHollie Script Pro" pitchFamily="2" charset="0"/>
                <a:ea typeface="Roboto"/>
                <a:cs typeface="Times New Roman" panose="02020603050405020304" pitchFamily="18" charset="0"/>
                <a:sym typeface="Roboto"/>
              </a:rPr>
              <a:t> </a:t>
            </a:r>
            <a:r>
              <a:rPr lang="en-US" sz="9600" b="1" dirty="0" err="1">
                <a:solidFill>
                  <a:srgbClr val="FF0000"/>
                </a:solidFill>
                <a:latin typeface="#9Slide05 SVNHollie Script Pro" pitchFamily="2" charset="0"/>
                <a:ea typeface="Roboto"/>
                <a:cs typeface="Times New Roman" panose="02020603050405020304" pitchFamily="18" charset="0"/>
                <a:sym typeface="Roboto"/>
              </a:rPr>
              <a:t>văn</a:t>
            </a:r>
            <a:r>
              <a:rPr lang="en-US" sz="9600" b="1" dirty="0">
                <a:solidFill>
                  <a:srgbClr val="FF0000"/>
                </a:solidFill>
                <a:latin typeface="#9Slide05 SVNHollie Script Pro" pitchFamily="2" charset="0"/>
                <a:ea typeface="Roboto"/>
                <a:cs typeface="Times New Roman" panose="02020603050405020304" pitchFamily="18" charset="0"/>
                <a:sym typeface="Roboto"/>
              </a:rPr>
              <a:t> </a:t>
            </a:r>
            <a:r>
              <a:rPr lang="en-US" sz="9600" b="1" dirty="0" err="1">
                <a:solidFill>
                  <a:srgbClr val="FF0000"/>
                </a:solidFill>
                <a:latin typeface="#9Slide05 SVNHollie Script Pro" pitchFamily="2" charset="0"/>
                <a:ea typeface="Roboto"/>
                <a:cs typeface="Times New Roman" panose="02020603050405020304" pitchFamily="18" charset="0"/>
                <a:sym typeface="Roboto"/>
              </a:rPr>
              <a:t>bản</a:t>
            </a:r>
            <a:endParaRPr kumimoji="0" lang="en-US" sz="9600" b="0" i="0" u="none" strike="noStrike" kern="1200" cap="none" spc="0" normalizeH="0" baseline="0" noProof="0" dirty="0">
              <a:ln>
                <a:noFill/>
              </a:ln>
              <a:solidFill>
                <a:srgbClr val="FF0000"/>
              </a:solidFill>
              <a:effectLst/>
              <a:uLnTx/>
              <a:uFillTx/>
              <a:latin typeface="#9Slide05 SVNHollie Script Pro" pitchFamily="2" charset="0"/>
              <a:ea typeface="Roboto"/>
              <a:cs typeface="Times New Roman" panose="02020603050405020304" pitchFamily="18" charset="0"/>
              <a:sym typeface="Roboto"/>
            </a:endParaRPr>
          </a:p>
        </p:txBody>
      </p:sp>
      <p:sp>
        <p:nvSpPr>
          <p:cNvPr id="3" name="Freeform 2">
            <a:extLst>
              <a:ext uri="{FF2B5EF4-FFF2-40B4-BE49-F238E27FC236}">
                <a16:creationId xmlns:a16="http://schemas.microsoft.com/office/drawing/2014/main" id="{E0D59E96-6F76-D347-5348-D13C7A19EDF5}"/>
              </a:ext>
            </a:extLst>
          </p:cNvPr>
          <p:cNvSpPr/>
          <p:nvPr/>
        </p:nvSpPr>
        <p:spPr>
          <a:xfrm>
            <a:off x="304800" y="4076700"/>
            <a:ext cx="8034001" cy="6210300"/>
          </a:xfrm>
          <a:custGeom>
            <a:avLst/>
            <a:gdLst/>
            <a:ahLst/>
            <a:cxnLst/>
            <a:rect l="l" t="t" r="r" b="b"/>
            <a:pathLst>
              <a:path w="4487229" h="3701964">
                <a:moveTo>
                  <a:pt x="0" y="0"/>
                </a:moveTo>
                <a:lnTo>
                  <a:pt x="4487230" y="0"/>
                </a:lnTo>
                <a:lnTo>
                  <a:pt x="4487230" y="3701964"/>
                </a:lnTo>
                <a:lnTo>
                  <a:pt x="0" y="3701964"/>
                </a:lnTo>
                <a:lnTo>
                  <a:pt x="0" y="0"/>
                </a:lnTo>
                <a:close/>
              </a:path>
            </a:pathLst>
          </a:custGeom>
          <a:blipFill>
            <a:blip r:embed="rId5"/>
            <a:stretch>
              <a:fillRect/>
            </a:stretch>
          </a:blipFill>
        </p:spPr>
      </p:sp>
    </p:spTree>
    <p:extLst>
      <p:ext uri="{BB962C8B-B14F-4D97-AF65-F5344CB8AC3E}">
        <p14:creationId xmlns:p14="http://schemas.microsoft.com/office/powerpoint/2010/main" val="3673813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an đề Vừa nhắm mắt vừa mở cửa sổ gợi điều thú vị gì? - HoaTieu.vn">
            <a:extLst>
              <a:ext uri="{FF2B5EF4-FFF2-40B4-BE49-F238E27FC236}">
                <a16:creationId xmlns:a16="http://schemas.microsoft.com/office/drawing/2014/main" id="{D473DEBB-0C21-2B22-1EA2-AE4CABB6CD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90" r="23706" b="1"/>
          <a:stretch/>
        </p:blipFill>
        <p:spPr bwMode="auto">
          <a:xfrm>
            <a:off x="5285232" y="10"/>
            <a:ext cx="13002768"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4901"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6D814F-DF8E-26FC-A680-B021D2A1C3B1}"/>
              </a:ext>
            </a:extLst>
          </p:cNvPr>
          <p:cNvSpPr txBox="1"/>
          <p:nvPr/>
        </p:nvSpPr>
        <p:spPr>
          <a:xfrm>
            <a:off x="716970" y="2700010"/>
            <a:ext cx="6522029" cy="267513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err="1">
                <a:latin typeface="#9Slide05 Braxton Regular" panose="03060000000000000000" pitchFamily="66" charset="0"/>
                <a:ea typeface="+mj-ea"/>
                <a:cs typeface="+mj-cs"/>
              </a:rPr>
              <a:t>Hãy</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Vừa</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nhắm</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mắt</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vừa</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mở</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của</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sổ</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để</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cảm</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nhận</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vẻ</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đẹp</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kì</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diệu</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của</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cuộc</a:t>
            </a:r>
            <a:r>
              <a:rPr lang="en-US" sz="5400" dirty="0">
                <a:latin typeface="#9Slide05 Braxton Regular" panose="03060000000000000000" pitchFamily="66" charset="0"/>
                <a:ea typeface="+mj-ea"/>
                <a:cs typeface="+mj-cs"/>
              </a:rPr>
              <a:t> </a:t>
            </a:r>
            <a:r>
              <a:rPr lang="en-US" sz="5400" dirty="0" err="1">
                <a:latin typeface="#9Slide05 Braxton Regular" panose="03060000000000000000" pitchFamily="66" charset="0"/>
                <a:ea typeface="+mj-ea"/>
                <a:cs typeface="+mj-cs"/>
              </a:rPr>
              <a:t>sống</a:t>
            </a:r>
            <a:r>
              <a:rPr lang="en-US" sz="5400" dirty="0">
                <a:latin typeface="#9Slide05 Braxton Regular" panose="03060000000000000000" pitchFamily="66" charset="0"/>
                <a:ea typeface="+mj-ea"/>
                <a:cs typeface="+mj-cs"/>
              </a:rPr>
              <a:t>.</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3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118255270"/>
              </p:ext>
            </p:extLst>
          </p:nvPr>
        </p:nvGraphicFramePr>
        <p:xfrm>
          <a:off x="304800" y="723900"/>
          <a:ext cx="17678400" cy="8955660"/>
        </p:xfrm>
        <a:graphic>
          <a:graphicData uri="http://schemas.openxmlformats.org/drawingml/2006/table">
            <a:tbl>
              <a:tblPr/>
              <a:tblGrid>
                <a:gridCol w="15230092">
                  <a:extLst>
                    <a:ext uri="{9D8B030D-6E8A-4147-A177-3AD203B41FA5}">
                      <a16:colId xmlns:a16="http://schemas.microsoft.com/office/drawing/2014/main" val="20000"/>
                    </a:ext>
                  </a:extLst>
                </a:gridCol>
                <a:gridCol w="2448308">
                  <a:extLst>
                    <a:ext uri="{9D8B030D-6E8A-4147-A177-3AD203B41FA5}">
                      <a16:colId xmlns:a16="http://schemas.microsoft.com/office/drawing/2014/main" val="20001"/>
                    </a:ext>
                  </a:extLst>
                </a:gridCol>
              </a:tblGrid>
              <a:tr h="727603">
                <a:tc>
                  <a:txBody>
                    <a:bodyPr/>
                    <a:lstStyle/>
                    <a:p>
                      <a:pPr algn="ctr">
                        <a:lnSpc>
                          <a:spcPts val="4192"/>
                        </a:lnSpc>
                        <a:defRPr/>
                      </a:pPr>
                      <a:r>
                        <a:rPr lang="en-US" sz="4000" b="1" dirty="0" err="1">
                          <a:solidFill>
                            <a:srgbClr val="FEFFFE"/>
                          </a:solidFill>
                          <a:latin typeface="Times New Roman" panose="02020603050405020304" pitchFamily="18" charset="0"/>
                          <a:cs typeface="Times New Roman" panose="02020603050405020304" pitchFamily="18" charset="0"/>
                        </a:rPr>
                        <a:t>Câu</a:t>
                      </a:r>
                      <a:r>
                        <a:rPr lang="en-US" sz="4000" b="1" dirty="0">
                          <a:solidFill>
                            <a:srgbClr val="FEFFFE"/>
                          </a:solidFill>
                          <a:latin typeface="Times New Roman" panose="02020603050405020304" pitchFamily="18" charset="0"/>
                          <a:cs typeface="Times New Roman" panose="02020603050405020304" pitchFamily="18" charset="0"/>
                        </a:rPr>
                        <a:t> </a:t>
                      </a:r>
                      <a:r>
                        <a:rPr lang="en-US" sz="4000" b="1" dirty="0" err="1">
                          <a:solidFill>
                            <a:srgbClr val="FEFFFE"/>
                          </a:solidFill>
                          <a:latin typeface="Times New Roman" panose="02020603050405020304" pitchFamily="18" charset="0"/>
                          <a:cs typeface="Times New Roman" panose="02020603050405020304" pitchFamily="18" charset="0"/>
                        </a:rPr>
                        <a:t>hỏi</a:t>
                      </a:r>
                      <a:endParaRPr lang="en-US" sz="4000" b="1" dirty="0">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192"/>
                        </a:lnSpc>
                        <a:defRPr/>
                      </a:pPr>
                      <a:r>
                        <a:rPr lang="en-US" sz="4000" b="1" dirty="0" err="1">
                          <a:solidFill>
                            <a:srgbClr val="FEFFFE"/>
                          </a:solidFill>
                          <a:latin typeface="Times New Roman" panose="02020603050405020304" pitchFamily="18" charset="0"/>
                          <a:cs typeface="Times New Roman" panose="02020603050405020304" pitchFamily="18" charset="0"/>
                        </a:rPr>
                        <a:t>Trả</a:t>
                      </a:r>
                      <a:r>
                        <a:rPr lang="en-US" sz="4000" b="1" dirty="0">
                          <a:solidFill>
                            <a:srgbClr val="FEFFFE"/>
                          </a:solidFill>
                          <a:latin typeface="Times New Roman" panose="02020603050405020304" pitchFamily="18" charset="0"/>
                          <a:cs typeface="Times New Roman" panose="02020603050405020304" pitchFamily="18" charset="0"/>
                        </a:rPr>
                        <a:t> </a:t>
                      </a:r>
                      <a:r>
                        <a:rPr lang="en-US" sz="4000" b="1" dirty="0" err="1">
                          <a:solidFill>
                            <a:srgbClr val="FEFFFE"/>
                          </a:solidFill>
                          <a:latin typeface="Times New Roman" panose="02020603050405020304" pitchFamily="18" charset="0"/>
                          <a:cs typeface="Times New Roman" panose="02020603050405020304" pitchFamily="18" charset="0"/>
                        </a:rPr>
                        <a:t>lời</a:t>
                      </a:r>
                      <a:endParaRPr lang="en-US" sz="4000" b="1" dirty="0">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1228712">
                <a:tc>
                  <a:txBody>
                    <a:bodyPr/>
                    <a:lstStyle/>
                    <a:p>
                      <a:pPr algn="just"/>
                      <a:r>
                        <a:rPr lang="vi-VN" sz="4000" kern="1200" dirty="0">
                          <a:solidFill>
                            <a:schemeClr val="tx1"/>
                          </a:solidFill>
                          <a:latin typeface="Times New Roman" panose="02020603050405020304" pitchFamily="18" charset="0"/>
                          <a:ea typeface="+mn-ea"/>
                          <a:cs typeface="Times New Roman" panose="02020603050405020304" pitchFamily="18" charset="0"/>
                        </a:rPr>
                        <a:t>a.</a:t>
                      </a:r>
                      <a:r>
                        <a:rPr lang="vi-VN" sz="4000" i="1" kern="1200" dirty="0">
                          <a:solidFill>
                            <a:schemeClr val="tx1"/>
                          </a:solidFill>
                          <a:latin typeface="Times New Roman" panose="02020603050405020304" pitchFamily="18" charset="0"/>
                          <a:ea typeface="+mn-ea"/>
                          <a:cs typeface="Times New Roman" panose="02020603050405020304" pitchFamily="18" charset="0"/>
                        </a:rPr>
                        <a:t> Phần nào, câu nào trong bài viết tham khảo đã giới thiệu tác phẩm truyện?</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ctr">
                        <a:lnSpc>
                          <a:spcPts val="4192"/>
                        </a:lnSpc>
                        <a:defRPr/>
                      </a:pPr>
                      <a:endParaRPr lang="en-US" sz="400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28712">
                <a:tc>
                  <a:txBody>
                    <a:bodyPr/>
                    <a:lstStyle/>
                    <a:p>
                      <a:pPr algn="just"/>
                      <a:r>
                        <a:rPr lang="vi-VN" sz="4000" i="1" kern="1200" dirty="0">
                          <a:solidFill>
                            <a:schemeClr val="tx1"/>
                          </a:solidFill>
                          <a:latin typeface="Times New Roman" panose="02020603050405020304" pitchFamily="18" charset="0"/>
                          <a:ea typeface="+mn-ea"/>
                          <a:cs typeface="Times New Roman" panose="02020603050405020304" pitchFamily="18" charset="0"/>
                        </a:rPr>
                        <a:t>b. Đoạn nào trong bài nêu ngắn gọn nội dung chính của tác phẩm?</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ctr">
                        <a:lnSpc>
                          <a:spcPts val="4192"/>
                        </a:lnSpc>
                        <a:defRPr/>
                      </a:pPr>
                      <a:endParaRPr lang="en-US" sz="400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27603">
                <a:tc gridSpan="2">
                  <a:txBody>
                    <a:bodyPr/>
                    <a:lstStyle/>
                    <a:p>
                      <a:pPr algn="ctr">
                        <a:lnSpc>
                          <a:spcPts val="4192"/>
                        </a:lnSpc>
                        <a:defRPr/>
                      </a:pPr>
                      <a:r>
                        <a:rPr lang="en-US" sz="4000" dirty="0">
                          <a:solidFill>
                            <a:srgbClr val="000000"/>
                          </a:solidFill>
                          <a:latin typeface="Times New Roman" panose="02020603050405020304" pitchFamily="18" charset="0"/>
                          <a:cs typeface="Times New Roman" panose="02020603050405020304" pitchFamily="18" charset="0"/>
                        </a:rPr>
                        <a:t>c.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đoạn</a:t>
                      </a:r>
                      <a:r>
                        <a:rPr lang="en-US" sz="4000" dirty="0">
                          <a:solidFill>
                            <a:srgbClr val="000000"/>
                          </a:solidFill>
                          <a:latin typeface="Times New Roman" panose="02020603050405020304" pitchFamily="18" charset="0"/>
                          <a:cs typeface="Times New Roman" panose="02020603050405020304" pitchFamily="18" charset="0"/>
                        </a:rPr>
                        <a:t> 3,4,5,6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hMerge="1">
                  <a:txBody>
                    <a:bodyPr/>
                    <a:lstStyle/>
                    <a:p>
                      <a:pPr algn="ctr">
                        <a:lnSpc>
                          <a:spcPts val="4192"/>
                        </a:lnSpc>
                        <a:defRPr/>
                      </a:pPr>
                      <a:r>
                        <a:rPr lang="en-US" sz="3200">
                          <a:solidFill>
                            <a:srgbClr val="000000"/>
                          </a:solidFill>
                          <a:latin typeface="Roboto Condensed"/>
                        </a:rPr>
                        <a:t>Đọc đoạn 3,4,5,6 của bài văn</a:t>
                      </a:r>
                      <a:endParaRPr lang="en-US" sz="1100"/>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3"/>
                  </a:ext>
                </a:extLst>
              </a:tr>
              <a:tr h="1228712">
                <a:tc>
                  <a:txBody>
                    <a:bodyPr/>
                    <a:lstStyle/>
                    <a:p>
                      <a:pPr algn="just"/>
                      <a:r>
                        <a:rPr lang="vi-VN" sz="4000" i="1" kern="1200" dirty="0">
                          <a:solidFill>
                            <a:schemeClr val="tx1"/>
                          </a:solidFill>
                          <a:latin typeface="Times New Roman" panose="02020603050405020304" pitchFamily="18" charset="0"/>
                          <a:ea typeface="+mn-ea"/>
                          <a:cs typeface="Times New Roman" panose="02020603050405020304" pitchFamily="18" charset="0"/>
                        </a:rPr>
                        <a:t>c</a:t>
                      </a:r>
                      <a:r>
                        <a:rPr lang="en-US" sz="4000" i="1" kern="1200" dirty="0">
                          <a:solidFill>
                            <a:schemeClr val="tx1"/>
                          </a:solidFill>
                          <a:latin typeface="Times New Roman" panose="02020603050405020304" pitchFamily="18" charset="0"/>
                          <a:ea typeface="+mn-ea"/>
                          <a:cs typeface="Times New Roman" panose="02020603050405020304" pitchFamily="18" charset="0"/>
                        </a:rPr>
                        <a:t>1</a:t>
                      </a:r>
                      <a:r>
                        <a:rPr lang="vi-VN" sz="4000" i="1" kern="1200" dirty="0">
                          <a:solidFill>
                            <a:schemeClr val="tx1"/>
                          </a:solidFill>
                          <a:latin typeface="Times New Roman" panose="02020603050405020304" pitchFamily="18" charset="0"/>
                          <a:ea typeface="+mn-ea"/>
                          <a:cs typeface="Times New Roman" panose="02020603050405020304" pitchFamily="18" charset="0"/>
                        </a:rPr>
                        <a:t>. Chỉ ra câu nêu chủ đề của tác phẩm và những bằng chứng được trích từ tác phẩm để làm sáng tỏ chủ đề</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ctr">
                        <a:lnSpc>
                          <a:spcPts val="4192"/>
                        </a:lnSpc>
                        <a:defRPr/>
                      </a:pPr>
                      <a:endParaRPr lang="en-US" sz="400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707148">
                <a:tc>
                  <a:txBody>
                    <a:bodyPr/>
                    <a:lstStyle/>
                    <a:p>
                      <a:pPr algn="just"/>
                      <a:r>
                        <a:rPr lang="en-US" sz="4000" i="1" kern="1200" dirty="0">
                          <a:solidFill>
                            <a:schemeClr val="tx1"/>
                          </a:solidFill>
                          <a:latin typeface="Times New Roman" panose="02020603050405020304" pitchFamily="18" charset="0"/>
                          <a:ea typeface="+mn-ea"/>
                          <a:cs typeface="Times New Roman" panose="02020603050405020304" pitchFamily="18" charset="0"/>
                        </a:rPr>
                        <a:t>c2</a:t>
                      </a:r>
                      <a:r>
                        <a:rPr lang="vi-VN" sz="4000" i="1" kern="1200" dirty="0">
                          <a:solidFill>
                            <a:schemeClr val="tx1"/>
                          </a:solidFill>
                          <a:latin typeface="Times New Roman" panose="02020603050405020304" pitchFamily="18" charset="0"/>
                          <a:ea typeface="+mn-ea"/>
                          <a:cs typeface="Times New Roman" panose="02020603050405020304" pitchFamily="18" charset="0"/>
                        </a:rPr>
                        <a:t>. Chỉ ra các câu nêu nhận xét, phân tích một số nét đặc sắc về hình thức nghệ thuật của tác phẩm và các bằng chứng được trích từ tác phẩm</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ctr">
                        <a:lnSpc>
                          <a:spcPts val="4192"/>
                        </a:lnSpc>
                        <a:defRPr/>
                      </a:pP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just"/>
                      <a:r>
                        <a:rPr lang="en-US" sz="4000" i="1" kern="1200" dirty="0">
                          <a:solidFill>
                            <a:schemeClr val="tx1"/>
                          </a:solidFill>
                          <a:latin typeface="Times New Roman" panose="02020603050405020304" pitchFamily="18" charset="0"/>
                          <a:ea typeface="+mn-ea"/>
                          <a:cs typeface="Times New Roman" panose="02020603050405020304" pitchFamily="18" charset="0"/>
                        </a:rPr>
                        <a:t>c3</a:t>
                      </a:r>
                      <a:r>
                        <a:rPr lang="vi-VN" sz="4000" i="1" kern="1200" dirty="0">
                          <a:solidFill>
                            <a:schemeClr val="tx1"/>
                          </a:solidFill>
                          <a:latin typeface="Times New Roman" panose="02020603050405020304" pitchFamily="18" charset="0"/>
                          <a:ea typeface="+mn-ea"/>
                          <a:cs typeface="Times New Roman" panose="02020603050405020304" pitchFamily="18" charset="0"/>
                        </a:rPr>
                        <a:t>. Chỉ ra các câu khẳng định ý nghĩa, giá trị của tác phẩm truyện</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ctr">
                        <a:lnSpc>
                          <a:spcPts val="4192"/>
                        </a:lnSpc>
                        <a:defRPr/>
                      </a:pP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56860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1113626398"/>
              </p:ext>
            </p:extLst>
          </p:nvPr>
        </p:nvGraphicFramePr>
        <p:xfrm>
          <a:off x="304800" y="266700"/>
          <a:ext cx="17678400" cy="9753600"/>
        </p:xfrm>
        <a:graphic>
          <a:graphicData uri="http://schemas.openxmlformats.org/drawingml/2006/table">
            <a:tbl>
              <a:tblPr/>
              <a:tblGrid>
                <a:gridCol w="5609661">
                  <a:extLst>
                    <a:ext uri="{9D8B030D-6E8A-4147-A177-3AD203B41FA5}">
                      <a16:colId xmlns:a16="http://schemas.microsoft.com/office/drawing/2014/main" val="20000"/>
                    </a:ext>
                  </a:extLst>
                </a:gridCol>
                <a:gridCol w="12068739">
                  <a:extLst>
                    <a:ext uri="{9D8B030D-6E8A-4147-A177-3AD203B41FA5}">
                      <a16:colId xmlns:a16="http://schemas.microsoft.com/office/drawing/2014/main" val="20001"/>
                    </a:ext>
                  </a:extLst>
                </a:gridCol>
              </a:tblGrid>
              <a:tr h="1084204">
                <a:tc>
                  <a:txBody>
                    <a:bodyPr/>
                    <a:lstStyle/>
                    <a:p>
                      <a:pPr algn="ctr">
                        <a:lnSpc>
                          <a:spcPts val="4585"/>
                        </a:lnSpc>
                        <a:defRPr/>
                      </a:pPr>
                      <a:r>
                        <a:rPr lang="en-US" sz="4000" b="1">
                          <a:solidFill>
                            <a:srgbClr val="FEFFFE"/>
                          </a:solidFill>
                          <a:latin typeface="Times New Roman" panose="02020603050405020304" pitchFamily="18" charset="0"/>
                          <a:cs typeface="Times New Roman" panose="02020603050405020304" pitchFamily="18" charset="0"/>
                        </a:rPr>
                        <a:t>Câu hỏi</a:t>
                      </a:r>
                      <a:endParaRPr lang="en-US" sz="4000" b="1">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585"/>
                        </a:lnSpc>
                        <a:defRPr/>
                      </a:pPr>
                      <a:r>
                        <a:rPr lang="en-US" sz="4000" b="1" dirty="0" err="1">
                          <a:solidFill>
                            <a:srgbClr val="FEFFFE"/>
                          </a:solidFill>
                          <a:latin typeface="Times New Roman" panose="02020603050405020304" pitchFamily="18" charset="0"/>
                          <a:cs typeface="Times New Roman" panose="02020603050405020304" pitchFamily="18" charset="0"/>
                        </a:rPr>
                        <a:t>Trả</a:t>
                      </a:r>
                      <a:r>
                        <a:rPr lang="en-US" sz="4000" b="1" dirty="0">
                          <a:solidFill>
                            <a:srgbClr val="FEFFFE"/>
                          </a:solidFill>
                          <a:latin typeface="Times New Roman" panose="02020603050405020304" pitchFamily="18" charset="0"/>
                          <a:cs typeface="Times New Roman" panose="02020603050405020304" pitchFamily="18" charset="0"/>
                        </a:rPr>
                        <a:t> </a:t>
                      </a:r>
                      <a:r>
                        <a:rPr lang="en-US" sz="4000" b="1" dirty="0" err="1">
                          <a:solidFill>
                            <a:srgbClr val="FEFFFE"/>
                          </a:solidFill>
                          <a:latin typeface="Times New Roman" panose="02020603050405020304" pitchFamily="18" charset="0"/>
                          <a:cs typeface="Times New Roman" panose="02020603050405020304" pitchFamily="18" charset="0"/>
                        </a:rPr>
                        <a:t>lời</a:t>
                      </a:r>
                      <a:endParaRPr lang="en-US" sz="4000" b="1"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5617647">
                <a:tc>
                  <a:txBody>
                    <a:bodyPr/>
                    <a:lstStyle/>
                    <a:p>
                      <a:pPr algn="just"/>
                      <a:r>
                        <a:rPr lang="vi-VN" sz="4000" kern="1200" dirty="0">
                          <a:solidFill>
                            <a:schemeClr val="tx1"/>
                          </a:solidFill>
                          <a:latin typeface="Times New Roman" panose="02020603050405020304" pitchFamily="18" charset="0"/>
                          <a:ea typeface="+mn-ea"/>
                          <a:cs typeface="Times New Roman" panose="02020603050405020304" pitchFamily="18" charset="0"/>
                        </a:rPr>
                        <a:t>a.</a:t>
                      </a:r>
                      <a:r>
                        <a:rPr lang="vi-VN" sz="4000" i="1" kern="1200" dirty="0">
                          <a:solidFill>
                            <a:schemeClr val="tx1"/>
                          </a:solidFill>
                          <a:latin typeface="Times New Roman" panose="02020603050405020304" pitchFamily="18" charset="0"/>
                          <a:ea typeface="+mn-ea"/>
                          <a:cs typeface="Times New Roman" panose="02020603050405020304" pitchFamily="18" charset="0"/>
                        </a:rPr>
                        <a:t> Phần nào, câu nào trong bài viết tham khảo đã giới thiệu tác phẩm truyện?</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just">
                        <a:lnSpc>
                          <a:spcPts val="4585"/>
                        </a:lnSpc>
                        <a:defRPr/>
                      </a:pP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Tác phẩm truyện được giới thiệu ngay ở phần mở bài: </a:t>
                      </a:r>
                      <a:r>
                        <a:rPr lang="vi-VN" sz="4000" b="0" i="1" kern="1200" dirty="0">
                          <a:solidFill>
                            <a:schemeClr val="tx1"/>
                          </a:solidFill>
                          <a:effectLst/>
                          <a:latin typeface="Times New Roman" panose="02020603050405020304" pitchFamily="18" charset="0"/>
                          <a:ea typeface="+mn-ea"/>
                          <a:cs typeface="Times New Roman" panose="02020603050405020304" pitchFamily="18" charset="0"/>
                        </a:rPr>
                        <a:t>“Vừa nhắm mắt vừa mở cửa sổ của Nguyễn Ngọc Thuần là một tác phẩm văn học xuất sắc từng đoạt nhiều giải thưởng trong nước và quốc tế về sách dành cho thiếu nhi”. </a:t>
                      </a:r>
                      <a:endParaRPr lang="en-US" sz="4000" b="0" i="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ts val="4585"/>
                        </a:lnSpc>
                        <a:defRPr/>
                      </a:pP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Ngoài ra cũng trong phần này, người viết đã nêu ý kiến khái quát về tác phẩm: “</a:t>
                      </a:r>
                      <a:r>
                        <a:rPr lang="vi-VN" sz="4000" b="0" i="1" kern="1200" dirty="0">
                          <a:solidFill>
                            <a:schemeClr val="tx1"/>
                          </a:solidFill>
                          <a:effectLst/>
                          <a:latin typeface="Times New Roman" panose="02020603050405020304" pitchFamily="18" charset="0"/>
                          <a:ea typeface="+mn-ea"/>
                          <a:cs typeface="Times New Roman" panose="02020603050405020304" pitchFamily="18" charset="0"/>
                        </a:rPr>
                        <a:t>Tác phẩm đã cuốn hút ta vào một thế giới tươi sáng, trong trẻo và yên tĩnh lạ lùng”</a:t>
                      </a:r>
                      <a:endParaRPr lang="en-US" sz="4000" dirty="0">
                        <a:solidFill>
                          <a:srgbClr val="000000"/>
                        </a:solidFill>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51749">
                <a:tc>
                  <a:txBody>
                    <a:bodyPr/>
                    <a:lstStyle/>
                    <a:p>
                      <a:pPr algn="just"/>
                      <a:r>
                        <a:rPr lang="vi-VN" sz="4000" i="1" kern="1200" dirty="0">
                          <a:solidFill>
                            <a:schemeClr val="tx1"/>
                          </a:solidFill>
                          <a:latin typeface="Times New Roman" panose="02020603050405020304" pitchFamily="18" charset="0"/>
                          <a:ea typeface="+mn-ea"/>
                          <a:cs typeface="Times New Roman" panose="02020603050405020304" pitchFamily="18" charset="0"/>
                        </a:rPr>
                        <a:t>b. Đoạn nào trong bài nêu ngắn gọn nội dung chính của tác phẩm?</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just">
                        <a:lnSpc>
                          <a:spcPts val="4585"/>
                        </a:lnSpc>
                        <a:defRPr/>
                      </a:pP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Phần đầu của thân bài đã nêu ngắn gọn nội dung chính của tác phẩm: </a:t>
                      </a:r>
                      <a:r>
                        <a:rPr lang="vi-VN" sz="4000" b="0" i="1" kern="1200" dirty="0">
                          <a:solidFill>
                            <a:schemeClr val="tx1"/>
                          </a:solidFill>
                          <a:effectLst/>
                          <a:latin typeface="Times New Roman" panose="02020603050405020304" pitchFamily="18" charset="0"/>
                          <a:ea typeface="+mn-ea"/>
                          <a:cs typeface="Times New Roman" panose="02020603050405020304" pitchFamily="18" charset="0"/>
                        </a:rPr>
                        <a:t>“Trong đó, nhân vật “tôi”- một cậu bé mười tuổi … cùng những trải nghiệm tuyệt vời”</a:t>
                      </a:r>
                      <a:endParaRPr lang="en-US" sz="4000" dirty="0">
                        <a:solidFill>
                          <a:srgbClr val="000000"/>
                        </a:solidFill>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12190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2792218792"/>
              </p:ext>
            </p:extLst>
          </p:nvPr>
        </p:nvGraphicFramePr>
        <p:xfrm>
          <a:off x="190500" y="285750"/>
          <a:ext cx="17907000" cy="9715500"/>
        </p:xfrm>
        <a:graphic>
          <a:graphicData uri="http://schemas.openxmlformats.org/drawingml/2006/table">
            <a:tbl>
              <a:tblPr/>
              <a:tblGrid>
                <a:gridCol w="2557137">
                  <a:extLst>
                    <a:ext uri="{9D8B030D-6E8A-4147-A177-3AD203B41FA5}">
                      <a16:colId xmlns:a16="http://schemas.microsoft.com/office/drawing/2014/main" val="20000"/>
                    </a:ext>
                  </a:extLst>
                </a:gridCol>
                <a:gridCol w="15349863">
                  <a:extLst>
                    <a:ext uri="{9D8B030D-6E8A-4147-A177-3AD203B41FA5}">
                      <a16:colId xmlns:a16="http://schemas.microsoft.com/office/drawing/2014/main" val="20001"/>
                    </a:ext>
                  </a:extLst>
                </a:gridCol>
              </a:tblGrid>
              <a:tr h="626150">
                <a:tc>
                  <a:txBody>
                    <a:bodyPr/>
                    <a:lstStyle/>
                    <a:p>
                      <a:pPr algn="ctr">
                        <a:lnSpc>
                          <a:spcPts val="4454"/>
                        </a:lnSpc>
                        <a:defRPr/>
                      </a:pPr>
                      <a:r>
                        <a:rPr lang="en-US" sz="4000" b="1" dirty="0" err="1">
                          <a:solidFill>
                            <a:srgbClr val="FEFFFE"/>
                          </a:solidFill>
                          <a:latin typeface="Times New Roman" panose="02020603050405020304" pitchFamily="18" charset="0"/>
                          <a:cs typeface="Times New Roman" panose="02020603050405020304" pitchFamily="18" charset="0"/>
                        </a:rPr>
                        <a:t>Câu</a:t>
                      </a:r>
                      <a:r>
                        <a:rPr lang="en-US" sz="4000" b="1" dirty="0">
                          <a:solidFill>
                            <a:srgbClr val="FEFFFE"/>
                          </a:solidFill>
                          <a:latin typeface="Times New Roman" panose="02020603050405020304" pitchFamily="18" charset="0"/>
                          <a:cs typeface="Times New Roman" panose="02020603050405020304" pitchFamily="18" charset="0"/>
                        </a:rPr>
                        <a:t> </a:t>
                      </a:r>
                      <a:r>
                        <a:rPr lang="en-US" sz="4000" b="1" dirty="0" err="1">
                          <a:solidFill>
                            <a:srgbClr val="FEFFFE"/>
                          </a:solidFill>
                          <a:latin typeface="Times New Roman" panose="02020603050405020304" pitchFamily="18" charset="0"/>
                          <a:cs typeface="Times New Roman" panose="02020603050405020304" pitchFamily="18" charset="0"/>
                        </a:rPr>
                        <a:t>hỏi</a:t>
                      </a:r>
                      <a:endParaRPr lang="en-US" sz="4000" b="1"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454"/>
                        </a:lnSpc>
                        <a:defRPr/>
                      </a:pPr>
                      <a:r>
                        <a:rPr lang="en-US" sz="4000" b="1" dirty="0" err="1">
                          <a:solidFill>
                            <a:srgbClr val="FEFFFE"/>
                          </a:solidFill>
                          <a:latin typeface="Times New Roman" panose="02020603050405020304" pitchFamily="18" charset="0"/>
                          <a:cs typeface="Times New Roman" panose="02020603050405020304" pitchFamily="18" charset="0"/>
                        </a:rPr>
                        <a:t>Trả</a:t>
                      </a:r>
                      <a:r>
                        <a:rPr lang="en-US" sz="4000" b="1" dirty="0">
                          <a:solidFill>
                            <a:srgbClr val="FEFFFE"/>
                          </a:solidFill>
                          <a:latin typeface="Times New Roman" panose="02020603050405020304" pitchFamily="18" charset="0"/>
                          <a:cs typeface="Times New Roman" panose="02020603050405020304" pitchFamily="18" charset="0"/>
                        </a:rPr>
                        <a:t> </a:t>
                      </a:r>
                      <a:r>
                        <a:rPr lang="en-US" sz="4000" b="1" dirty="0" err="1">
                          <a:solidFill>
                            <a:srgbClr val="FEFFFE"/>
                          </a:solidFill>
                          <a:latin typeface="Times New Roman" panose="02020603050405020304" pitchFamily="18" charset="0"/>
                          <a:cs typeface="Times New Roman" panose="02020603050405020304" pitchFamily="18" charset="0"/>
                        </a:rPr>
                        <a:t>lời</a:t>
                      </a:r>
                      <a:endParaRPr lang="en-US" sz="4000" b="1"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626150">
                <a:tc gridSpan="2">
                  <a:txBody>
                    <a:bodyPr/>
                    <a:lstStyle/>
                    <a:p>
                      <a:pPr algn="ctr">
                        <a:lnSpc>
                          <a:spcPts val="4454"/>
                        </a:lnSpc>
                        <a:defRPr/>
                      </a:pP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đoạn</a:t>
                      </a:r>
                      <a:r>
                        <a:rPr lang="en-US" sz="4000" dirty="0">
                          <a:solidFill>
                            <a:srgbClr val="000000"/>
                          </a:solidFill>
                          <a:latin typeface="Times New Roman" panose="02020603050405020304" pitchFamily="18" charset="0"/>
                          <a:cs typeface="Times New Roman" panose="02020603050405020304" pitchFamily="18" charset="0"/>
                        </a:rPr>
                        <a:t> 3,4,5,6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hMerge="1">
                  <a:txBody>
                    <a:bodyPr/>
                    <a:lstStyle/>
                    <a:p>
                      <a:pPr algn="ctr">
                        <a:lnSpc>
                          <a:spcPts val="4454"/>
                        </a:lnSpc>
                        <a:defRPr/>
                      </a:pPr>
                      <a:r>
                        <a:rPr lang="en-US" sz="3400">
                          <a:solidFill>
                            <a:srgbClr val="000000"/>
                          </a:solidFill>
                          <a:latin typeface="Roboto Condensed Bold"/>
                        </a:rPr>
                        <a:t>Đọc đoạn 3,4,5,6 của bài văn</a:t>
                      </a:r>
                      <a:endParaRPr lang="en-US" sz="1100"/>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1"/>
                  </a:ext>
                </a:extLst>
              </a:tr>
              <a:tr h="4919898">
                <a:tc>
                  <a:txBody>
                    <a:bodyPr/>
                    <a:lstStyle/>
                    <a:p>
                      <a:pPr algn="just">
                        <a:lnSpc>
                          <a:spcPts val="4454"/>
                        </a:lnSpc>
                        <a:defRPr/>
                      </a:pPr>
                      <a:r>
                        <a:rPr lang="en-US" sz="4000" dirty="0" err="1">
                          <a:solidFill>
                            <a:srgbClr val="000000"/>
                          </a:solidFill>
                          <a:latin typeface="Times New Roman" panose="02020603050405020304" pitchFamily="18" charset="0"/>
                          <a:cs typeface="Times New Roman" panose="02020603050405020304" pitchFamily="18" charset="0"/>
                        </a:rPr>
                        <a:t>Chỉ</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algn="just">
                        <a:lnSpc>
                          <a:spcPts val="4454"/>
                        </a:lnSpc>
                        <a:defRPr/>
                      </a:pP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734061" lvl="1" indent="-367031" algn="just">
                        <a:lnSpc>
                          <a:spcPts val="4454"/>
                        </a:lnSpc>
                        <a:buFont typeface="Arial"/>
                        <a:buChar char="•"/>
                      </a:pPr>
                      <a:r>
                        <a:rPr lang="en-US" sz="4000" dirty="0" err="1">
                          <a:solidFill>
                            <a:srgbClr val="000000"/>
                          </a:solidFill>
                          <a:latin typeface="Times New Roman" panose="02020603050405020304" pitchFamily="18" charset="0"/>
                          <a:cs typeface="Times New Roman" panose="02020603050405020304" pitchFamily="18" charset="0"/>
                        </a:rPr>
                        <a:t>Đó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trọng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Dường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muốn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gửi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điệp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mở</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mọi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mở</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hồn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vẻ</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đẹp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tiếp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tiếp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dạy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trai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món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tận</a:t>
                      </a:r>
                      <a:r>
                        <a:rPr lang="en-US" sz="4000" dirty="0">
                          <a:solidFill>
                            <a:srgbClr val="000000"/>
                          </a:solidFill>
                          <a:latin typeface="Times New Roman" panose="02020603050405020304" pitchFamily="18" charset="0"/>
                          <a:cs typeface="Times New Roman" panose="02020603050405020304" pitchFamily="18" charset="0"/>
                        </a:rPr>
                        <a:t>)</a:t>
                      </a:r>
                    </a:p>
                    <a:p>
                      <a:pPr marL="734061" lvl="1" indent="-367031" algn="just">
                        <a:lnSpc>
                          <a:spcPts val="4454"/>
                        </a:lnSpc>
                        <a:buFont typeface="Arial"/>
                        <a:buChar char="•"/>
                      </a:pP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còn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ca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đẹp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giữa</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tiếp</a:t>
                      </a:r>
                      <a:r>
                        <a:rPr lang="en-US" sz="4000" dirty="0">
                          <a:solidFill>
                            <a:srgbClr val="000000"/>
                          </a:solidFill>
                          <a:latin typeface="Times New Roman" panose="02020603050405020304" pitchFamily="18" charset="0"/>
                          <a:cs typeface="Times New Roman" panose="02020603050405020304" pitchFamily="18" charset="0"/>
                        </a:rPr>
                        <a:t>: Trong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vui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hơn</a:t>
                      </a:r>
                      <a:r>
                        <a:rPr lang="en-US" sz="4000" dirty="0">
                          <a:solidFill>
                            <a:srgbClr val="000000"/>
                          </a:solidFill>
                          <a:latin typeface="Times New Roman" panose="02020603050405020304" pitchFamily="18" charset="0"/>
                          <a:cs typeface="Times New Roman" panose="02020603050405020304" pitchFamily="18" charset="0"/>
                        </a:rPr>
                        <a:t>)</a:t>
                      </a:r>
                    </a:p>
                    <a:p>
                      <a:pPr marL="734061" lvl="1" indent="-367031" algn="just">
                        <a:lnSpc>
                          <a:spcPts val="4454"/>
                        </a:lnSpc>
                        <a:buFont typeface="Arial"/>
                        <a:buChar char="•"/>
                      </a:pPr>
                      <a:r>
                        <a:rPr lang="en-US" sz="4000" dirty="0" err="1">
                          <a:solidFill>
                            <a:srgbClr val="000000"/>
                          </a:solidFill>
                          <a:latin typeface="Times New Roman" panose="02020603050405020304" pitchFamily="18" charset="0"/>
                          <a:cs typeface="Times New Roman" panose="02020603050405020304" pitchFamily="18" charset="0"/>
                        </a:rPr>
                        <a:t>Đằng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sau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ẩn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suy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thấm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thía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tiếp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tiếp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Chẳng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Ghét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răng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khểnh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muốn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nữa</a:t>
                      </a:r>
                      <a:r>
                        <a:rPr lang="en-US" sz="4000" dirty="0">
                          <a:solidFill>
                            <a:srgbClr val="000000"/>
                          </a:solidFill>
                          <a:latin typeface="Times New Roman" panose="02020603050405020304" pitchFamily="18" charset="0"/>
                          <a:cs typeface="Times New Roman" panose="02020603050405020304" pitchFamily="18" charset="0"/>
                        </a:rPr>
                        <a:t>…)</a:t>
                      </a: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2872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2092064275"/>
              </p:ext>
            </p:extLst>
          </p:nvPr>
        </p:nvGraphicFramePr>
        <p:xfrm>
          <a:off x="228600" y="266701"/>
          <a:ext cx="17678400" cy="9385336"/>
        </p:xfrm>
        <a:graphic>
          <a:graphicData uri="http://schemas.openxmlformats.org/drawingml/2006/table">
            <a:tbl>
              <a:tblPr/>
              <a:tblGrid>
                <a:gridCol w="6983970">
                  <a:extLst>
                    <a:ext uri="{9D8B030D-6E8A-4147-A177-3AD203B41FA5}">
                      <a16:colId xmlns:a16="http://schemas.microsoft.com/office/drawing/2014/main" val="20000"/>
                    </a:ext>
                  </a:extLst>
                </a:gridCol>
                <a:gridCol w="10694430">
                  <a:extLst>
                    <a:ext uri="{9D8B030D-6E8A-4147-A177-3AD203B41FA5}">
                      <a16:colId xmlns:a16="http://schemas.microsoft.com/office/drawing/2014/main" val="20001"/>
                    </a:ext>
                  </a:extLst>
                </a:gridCol>
              </a:tblGrid>
              <a:tr h="847616">
                <a:tc>
                  <a:txBody>
                    <a:bodyPr/>
                    <a:lstStyle/>
                    <a:p>
                      <a:pPr algn="ctr">
                        <a:lnSpc>
                          <a:spcPts val="4585"/>
                        </a:lnSpc>
                        <a:defRPr/>
                      </a:pPr>
                      <a:r>
                        <a:rPr lang="en-US" sz="4000" b="1" dirty="0" err="1">
                          <a:solidFill>
                            <a:srgbClr val="FEFFFE"/>
                          </a:solidFill>
                          <a:latin typeface="Times New Roman" panose="02020603050405020304" pitchFamily="18" charset="0"/>
                          <a:cs typeface="Times New Roman" panose="02020603050405020304" pitchFamily="18" charset="0"/>
                        </a:rPr>
                        <a:t>Câu</a:t>
                      </a:r>
                      <a:r>
                        <a:rPr lang="en-US" sz="4000" b="1" dirty="0">
                          <a:solidFill>
                            <a:srgbClr val="FEFFFE"/>
                          </a:solidFill>
                          <a:latin typeface="Times New Roman" panose="02020603050405020304" pitchFamily="18" charset="0"/>
                          <a:cs typeface="Times New Roman" panose="02020603050405020304" pitchFamily="18" charset="0"/>
                        </a:rPr>
                        <a:t> </a:t>
                      </a:r>
                      <a:r>
                        <a:rPr lang="en-US" sz="4000" b="1" dirty="0" err="1">
                          <a:solidFill>
                            <a:srgbClr val="FEFFFE"/>
                          </a:solidFill>
                          <a:latin typeface="Times New Roman" panose="02020603050405020304" pitchFamily="18" charset="0"/>
                          <a:cs typeface="Times New Roman" panose="02020603050405020304" pitchFamily="18" charset="0"/>
                        </a:rPr>
                        <a:t>hỏi</a:t>
                      </a:r>
                      <a:endParaRPr lang="en-US" sz="4000" b="1"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585"/>
                        </a:lnSpc>
                        <a:defRPr/>
                      </a:pPr>
                      <a:r>
                        <a:rPr lang="en-US" sz="4000" b="1" dirty="0" err="1">
                          <a:solidFill>
                            <a:srgbClr val="FEFFFE"/>
                          </a:solidFill>
                          <a:latin typeface="Times New Roman" panose="02020603050405020304" pitchFamily="18" charset="0"/>
                          <a:cs typeface="Times New Roman" panose="02020603050405020304" pitchFamily="18" charset="0"/>
                        </a:rPr>
                        <a:t>Trả</a:t>
                      </a:r>
                      <a:r>
                        <a:rPr lang="en-US" sz="4000" b="1" dirty="0">
                          <a:solidFill>
                            <a:srgbClr val="FEFFFE"/>
                          </a:solidFill>
                          <a:latin typeface="Times New Roman" panose="02020603050405020304" pitchFamily="18" charset="0"/>
                          <a:cs typeface="Times New Roman" panose="02020603050405020304" pitchFamily="18" charset="0"/>
                        </a:rPr>
                        <a:t> </a:t>
                      </a:r>
                      <a:r>
                        <a:rPr lang="en-US" sz="4000" b="1" dirty="0" err="1">
                          <a:solidFill>
                            <a:srgbClr val="FEFFFE"/>
                          </a:solidFill>
                          <a:latin typeface="Times New Roman" panose="02020603050405020304" pitchFamily="18" charset="0"/>
                          <a:cs typeface="Times New Roman" panose="02020603050405020304" pitchFamily="18" charset="0"/>
                        </a:rPr>
                        <a:t>lời</a:t>
                      </a:r>
                      <a:endParaRPr lang="en-US" sz="4000" b="1"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847616">
                <a:tc gridSpan="2">
                  <a:txBody>
                    <a:bodyPr/>
                    <a:lstStyle/>
                    <a:p>
                      <a:pPr algn="ctr">
                        <a:lnSpc>
                          <a:spcPts val="4585"/>
                        </a:lnSpc>
                        <a:defRPr/>
                      </a:pP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đoạn</a:t>
                      </a:r>
                      <a:r>
                        <a:rPr lang="en-US" sz="4000" dirty="0">
                          <a:solidFill>
                            <a:srgbClr val="000000"/>
                          </a:solidFill>
                          <a:latin typeface="Times New Roman" panose="02020603050405020304" pitchFamily="18" charset="0"/>
                          <a:cs typeface="Times New Roman" panose="02020603050405020304" pitchFamily="18" charset="0"/>
                        </a:rPr>
                        <a:t> 3,4,5,6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hMerge="1">
                  <a:txBody>
                    <a:bodyPr/>
                    <a:lstStyle/>
                    <a:p>
                      <a:pPr algn="ctr">
                        <a:lnSpc>
                          <a:spcPts val="4585"/>
                        </a:lnSpc>
                        <a:defRPr/>
                      </a:pPr>
                      <a:r>
                        <a:rPr lang="en-US" sz="3500">
                          <a:solidFill>
                            <a:srgbClr val="000000"/>
                          </a:solidFill>
                          <a:latin typeface="Roboto Condensed Bold"/>
                        </a:rPr>
                        <a:t>Đọc đoạn 3,4,5,6 của bài văn</a:t>
                      </a:r>
                      <a:endParaRPr lang="en-US" sz="1100"/>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1"/>
                  </a:ext>
                </a:extLst>
              </a:tr>
              <a:tr h="4438831">
                <a:tc>
                  <a:txBody>
                    <a:bodyPr/>
                    <a:lstStyle/>
                    <a:p>
                      <a:pPr algn="just">
                        <a:lnSpc>
                          <a:spcPts val="4585"/>
                        </a:lnSpc>
                        <a:defRPr/>
                      </a:pPr>
                      <a:r>
                        <a:rPr lang="en-US" sz="4000" dirty="0" err="1">
                          <a:solidFill>
                            <a:srgbClr val="000000"/>
                          </a:solidFill>
                          <a:latin typeface="Times New Roman" panose="02020603050405020304" pitchFamily="18" charset="0"/>
                          <a:cs typeface="Times New Roman" panose="02020603050405020304" pitchFamily="18" charset="0"/>
                        </a:rPr>
                        <a:t>Chỉ</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xét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nét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marL="755651" lvl="1" indent="-377825" algn="just">
                        <a:lnSpc>
                          <a:spcPts val="4585"/>
                        </a:lnSpc>
                        <a:buFont typeface="Arial"/>
                        <a:buChar char="•"/>
                        <a:defRPr/>
                      </a:pP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cậu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hồn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tươi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tắn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vị</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755651" lvl="1" indent="-377825" algn="just">
                        <a:lnSpc>
                          <a:spcPts val="4585"/>
                        </a:lnSpc>
                        <a:buFont typeface="Arial"/>
                        <a:buChar char="•"/>
                      </a:pPr>
                      <a:r>
                        <a:rPr lang="en-US" sz="4000" dirty="0" err="1">
                          <a:solidFill>
                            <a:srgbClr val="000000"/>
                          </a:solidFill>
                          <a:latin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giọng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gũi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thương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thỉ</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thấm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a:t>
                      </a:r>
                    </a:p>
                    <a:p>
                      <a:pPr marL="755651" lvl="1" indent="-377825" algn="just">
                        <a:lnSpc>
                          <a:spcPts val="4585"/>
                        </a:lnSpc>
                        <a:buFont typeface="Arial"/>
                        <a:buChar char="•"/>
                      </a:pPr>
                      <a:r>
                        <a:rPr lang="en-US" sz="4000" dirty="0" err="1">
                          <a:solidFill>
                            <a:srgbClr val="000000"/>
                          </a:solidFill>
                          <a:latin typeface="Times New Roman" panose="02020603050405020304" pitchFamily="18" charset="0"/>
                          <a:cs typeface="Times New Roman" panose="02020603050405020304" pitchFamily="18" charset="0"/>
                        </a:rPr>
                        <a:t>Nguyễn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ảnh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a:t>
                      </a: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00336">
                <a:tc>
                  <a:txBody>
                    <a:bodyPr/>
                    <a:lstStyle/>
                    <a:p>
                      <a:pPr algn="just">
                        <a:lnSpc>
                          <a:spcPts val="4585"/>
                        </a:lnSpc>
                        <a:defRPr/>
                      </a:pPr>
                      <a:r>
                        <a:rPr lang="en-US" sz="4000" dirty="0" err="1">
                          <a:solidFill>
                            <a:srgbClr val="000000"/>
                          </a:solidFill>
                          <a:latin typeface="Times New Roman" panose="02020603050405020304" pitchFamily="18" charset="0"/>
                          <a:cs typeface="Times New Roman" panose="02020603050405020304" pitchFamily="18" charset="0"/>
                        </a:rPr>
                        <a:t>Chỉ</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khẳng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định</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truyện</a:t>
                      </a: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tc>
                  <a:txBody>
                    <a:bodyPr/>
                    <a:lstStyle/>
                    <a:p>
                      <a:pPr marL="755651" lvl="1" indent="-377825" algn="just">
                        <a:lnSpc>
                          <a:spcPts val="4585"/>
                        </a:lnSpc>
                        <a:buFont typeface="Arial"/>
                        <a:buChar char="•"/>
                        <a:defRPr/>
                      </a:pP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nói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Vừa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nhắm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mắt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vừa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mở</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cửa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sổ</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món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đẹp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tặng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marL="190500" marR="190500" marT="190500" marB="190500">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chemeClr val="bg1"/>
                    </a:solidFill>
                  </a:tcPr>
                </a:tc>
                <a:extLst>
                  <a:ext uri="{0D108BD9-81ED-4DB2-BD59-A6C34878D82A}">
                    <a16:rowId xmlns:a16="http://schemas.microsoft.com/office/drawing/2014/main" val="781092288"/>
                  </a:ext>
                </a:extLst>
              </a:tr>
            </a:tbl>
          </a:graphicData>
        </a:graphic>
      </p:graphicFrame>
      <p:sp>
        <p:nvSpPr>
          <p:cNvPr id="4" name="Freeform 5">
            <a:extLst>
              <a:ext uri="{FF2B5EF4-FFF2-40B4-BE49-F238E27FC236}">
                <a16:creationId xmlns:a16="http://schemas.microsoft.com/office/drawing/2014/main" id="{39127B45-B57C-F4E9-92D0-9446F2144EEA}"/>
              </a:ext>
            </a:extLst>
          </p:cNvPr>
          <p:cNvSpPr/>
          <p:nvPr/>
        </p:nvSpPr>
        <p:spPr>
          <a:xfrm rot="-516261">
            <a:off x="11840647" y="9016398"/>
            <a:ext cx="8282105" cy="4130700"/>
          </a:xfrm>
          <a:custGeom>
            <a:avLst/>
            <a:gdLst/>
            <a:ahLst/>
            <a:cxnLst/>
            <a:rect l="l" t="t" r="r" b="b"/>
            <a:pathLst>
              <a:path w="8282105" h="4130700">
                <a:moveTo>
                  <a:pt x="0" y="0"/>
                </a:moveTo>
                <a:lnTo>
                  <a:pt x="8282105" y="0"/>
                </a:lnTo>
                <a:lnTo>
                  <a:pt x="8282105" y="4130700"/>
                </a:lnTo>
                <a:lnTo>
                  <a:pt x="0" y="4130700"/>
                </a:lnTo>
                <a:lnTo>
                  <a:pt x="0" y="0"/>
                </a:lnTo>
                <a:close/>
              </a:path>
            </a:pathLst>
          </a:custGeom>
          <a:blipFill>
            <a:blip r:embed="rId3"/>
            <a:stretch>
              <a:fillRect/>
            </a:stretch>
          </a:blipFill>
        </p:spPr>
      </p:sp>
      <p:sp>
        <p:nvSpPr>
          <p:cNvPr id="5" name="Freeform 6">
            <a:extLst>
              <a:ext uri="{FF2B5EF4-FFF2-40B4-BE49-F238E27FC236}">
                <a16:creationId xmlns:a16="http://schemas.microsoft.com/office/drawing/2014/main" id="{CDBF7D01-8F66-B1B9-5A6A-39F3E9A77E2C}"/>
              </a:ext>
            </a:extLst>
          </p:cNvPr>
          <p:cNvSpPr/>
          <p:nvPr/>
        </p:nvSpPr>
        <p:spPr>
          <a:xfrm rot="-1741484">
            <a:off x="13209105" y="8471021"/>
            <a:ext cx="3121307" cy="2877455"/>
          </a:xfrm>
          <a:custGeom>
            <a:avLst/>
            <a:gdLst/>
            <a:ahLst/>
            <a:cxnLst/>
            <a:rect l="l" t="t" r="r" b="b"/>
            <a:pathLst>
              <a:path w="3121307" h="2877455">
                <a:moveTo>
                  <a:pt x="0" y="0"/>
                </a:moveTo>
                <a:lnTo>
                  <a:pt x="3121308" y="0"/>
                </a:lnTo>
                <a:lnTo>
                  <a:pt x="3121308" y="2877456"/>
                </a:lnTo>
                <a:lnTo>
                  <a:pt x="0" y="2877456"/>
                </a:lnTo>
                <a:lnTo>
                  <a:pt x="0" y="0"/>
                </a:lnTo>
                <a:close/>
              </a:path>
            </a:pathLst>
          </a:custGeom>
          <a:blipFill>
            <a:blip r:embed="rId4"/>
            <a:stretch>
              <a:fillRect/>
            </a:stretch>
          </a:blipFill>
        </p:spPr>
      </p:sp>
      <p:sp>
        <p:nvSpPr>
          <p:cNvPr id="6" name="Freeform 7">
            <a:extLst>
              <a:ext uri="{FF2B5EF4-FFF2-40B4-BE49-F238E27FC236}">
                <a16:creationId xmlns:a16="http://schemas.microsoft.com/office/drawing/2014/main" id="{69B66501-C0E3-E96A-3FFE-EB7A623C5108}"/>
              </a:ext>
            </a:extLst>
          </p:cNvPr>
          <p:cNvSpPr/>
          <p:nvPr/>
        </p:nvSpPr>
        <p:spPr>
          <a:xfrm rot="-1079441">
            <a:off x="13161531" y="9074630"/>
            <a:ext cx="1514929" cy="843947"/>
          </a:xfrm>
          <a:custGeom>
            <a:avLst/>
            <a:gdLst/>
            <a:ahLst/>
            <a:cxnLst/>
            <a:rect l="l" t="t" r="r" b="b"/>
            <a:pathLst>
              <a:path w="1514929" h="843947">
                <a:moveTo>
                  <a:pt x="0" y="0"/>
                </a:moveTo>
                <a:lnTo>
                  <a:pt x="1514928" y="0"/>
                </a:lnTo>
                <a:lnTo>
                  <a:pt x="1514928" y="843946"/>
                </a:lnTo>
                <a:lnTo>
                  <a:pt x="0" y="843946"/>
                </a:lnTo>
                <a:lnTo>
                  <a:pt x="0" y="0"/>
                </a:lnTo>
                <a:close/>
              </a:path>
            </a:pathLst>
          </a:custGeom>
          <a:blipFill>
            <a:blip r:embed="rId5"/>
            <a:stretch>
              <a:fillRect/>
            </a:stretch>
          </a:blipFill>
        </p:spPr>
      </p:sp>
    </p:spTree>
    <p:extLst>
      <p:ext uri="{BB962C8B-B14F-4D97-AF65-F5344CB8AC3E}">
        <p14:creationId xmlns:p14="http://schemas.microsoft.com/office/powerpoint/2010/main" val="2177017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2F190852-A9FF-925D-A6D9-C6240D205480}"/>
              </a:ext>
            </a:extLst>
          </p:cNvPr>
          <p:cNvGrpSpPr/>
          <p:nvPr/>
        </p:nvGrpSpPr>
        <p:grpSpPr>
          <a:xfrm>
            <a:off x="6629399" y="1905000"/>
            <a:ext cx="9296400" cy="6477000"/>
            <a:chOff x="0" y="0"/>
            <a:chExt cx="5490351" cy="2783840"/>
          </a:xfrm>
        </p:grpSpPr>
        <p:sp>
          <p:nvSpPr>
            <p:cNvPr id="10" name="Freeform 3">
              <a:extLst>
                <a:ext uri="{FF2B5EF4-FFF2-40B4-BE49-F238E27FC236}">
                  <a16:creationId xmlns:a16="http://schemas.microsoft.com/office/drawing/2014/main" id="{664AAA0C-0DEE-EAF7-7D48-ED83E91872FC}"/>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7" name="TextBox 16">
            <a:extLst>
              <a:ext uri="{FF2B5EF4-FFF2-40B4-BE49-F238E27FC236}">
                <a16:creationId xmlns:a16="http://schemas.microsoft.com/office/drawing/2014/main" id="{8D7BBAB2-9B1F-D143-6FF1-B5286982E588}"/>
              </a:ext>
            </a:extLst>
          </p:cNvPr>
          <p:cNvSpPr txBox="1"/>
          <p:nvPr/>
        </p:nvSpPr>
        <p:spPr>
          <a:xfrm>
            <a:off x="5308558" y="3024899"/>
            <a:ext cx="12309474" cy="3693319"/>
          </a:xfrm>
          <a:prstGeom prst="rect">
            <a:avLst/>
          </a:prstGeom>
        </p:spPr>
        <p:txBody>
          <a:bodyPr wrap="square" lIns="0" tIns="0" rIns="0" bIns="0" rtlCol="0" anchor="t">
            <a:spAutoFit/>
          </a:bodyPr>
          <a:lstStyle/>
          <a:p>
            <a:pPr marL="0" lvl="0" indent="0" algn="ctr">
              <a:spcBef>
                <a:spcPct val="0"/>
              </a:spcBef>
            </a:pPr>
            <a:r>
              <a:rPr lang="en-US" sz="8000" dirty="0">
                <a:solidFill>
                  <a:srgbClr val="000000"/>
                </a:solidFill>
                <a:latin typeface="#9Slide07 SVNAppleberry" panose="02040603050506020204" pitchFamily="18" charset="0"/>
              </a:rPr>
              <a:t>III.</a:t>
            </a:r>
          </a:p>
          <a:p>
            <a:pPr marL="0" lvl="0" indent="0" algn="ctr">
              <a:spcBef>
                <a:spcPct val="0"/>
              </a:spcBef>
            </a:pPr>
            <a:r>
              <a:rPr lang="en-US" sz="8000" dirty="0" err="1">
                <a:solidFill>
                  <a:srgbClr val="000000"/>
                </a:solidFill>
                <a:latin typeface="#9Slide07 SVNAppleberry" panose="02040603050506020204" pitchFamily="18" charset="0"/>
              </a:rPr>
              <a:t>Thực</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hành</a:t>
            </a:r>
            <a:r>
              <a:rPr lang="en-US" sz="8000" dirty="0">
                <a:solidFill>
                  <a:srgbClr val="000000"/>
                </a:solidFill>
                <a:latin typeface="#9Slide07 SVNAppleberry" panose="02040603050506020204" pitchFamily="18" charset="0"/>
              </a:rPr>
              <a:t> </a:t>
            </a:r>
          </a:p>
          <a:p>
            <a:pPr marL="0" lvl="0" indent="0" algn="ctr">
              <a:spcBef>
                <a:spcPct val="0"/>
              </a:spcBef>
            </a:pPr>
            <a:r>
              <a:rPr lang="en-US" sz="8000" dirty="0" err="1">
                <a:solidFill>
                  <a:srgbClr val="000000"/>
                </a:solidFill>
                <a:latin typeface="#9Slide07 SVNAppleberry" panose="02040603050506020204" pitchFamily="18" charset="0"/>
              </a:rPr>
              <a:t>viết</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theo</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các</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bước</a:t>
            </a:r>
            <a:endParaRPr lang="en-US" sz="8000" dirty="0">
              <a:solidFill>
                <a:srgbClr val="000000"/>
              </a:solidFill>
              <a:latin typeface="#9Slide07 SVNAppleberry" panose="02040603050506020204" pitchFamily="18" charset="0"/>
            </a:endParaRPr>
          </a:p>
        </p:txBody>
      </p:sp>
      <p:sp>
        <p:nvSpPr>
          <p:cNvPr id="8" name="Freeform 2">
            <a:extLst>
              <a:ext uri="{FF2B5EF4-FFF2-40B4-BE49-F238E27FC236}">
                <a16:creationId xmlns:a16="http://schemas.microsoft.com/office/drawing/2014/main" id="{77AD3E8E-520C-CC9F-8041-F1E6357D2499}"/>
              </a:ext>
            </a:extLst>
          </p:cNvPr>
          <p:cNvSpPr/>
          <p:nvPr/>
        </p:nvSpPr>
        <p:spPr>
          <a:xfrm>
            <a:off x="697578" y="1713599"/>
            <a:ext cx="5931821" cy="7617107"/>
          </a:xfrm>
          <a:custGeom>
            <a:avLst/>
            <a:gdLst/>
            <a:ahLst/>
            <a:cxnLst/>
            <a:rect l="l" t="t" r="r" b="b"/>
            <a:pathLst>
              <a:path w="3204400" h="4114800">
                <a:moveTo>
                  <a:pt x="0" y="0"/>
                </a:moveTo>
                <a:lnTo>
                  <a:pt x="3204401" y="0"/>
                </a:lnTo>
                <a:lnTo>
                  <a:pt x="320440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64780995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77F8E646-C62C-CE82-63C6-3C0B0349111D}"/>
              </a:ext>
            </a:extLst>
          </p:cNvPr>
          <p:cNvGrpSpPr/>
          <p:nvPr/>
        </p:nvGrpSpPr>
        <p:grpSpPr>
          <a:xfrm>
            <a:off x="1447800" y="1257300"/>
            <a:ext cx="15849600" cy="7620000"/>
            <a:chOff x="0" y="0"/>
            <a:chExt cx="5490351" cy="2783840"/>
          </a:xfrm>
        </p:grpSpPr>
        <p:sp>
          <p:nvSpPr>
            <p:cNvPr id="7" name="Freeform 3">
              <a:extLst>
                <a:ext uri="{FF2B5EF4-FFF2-40B4-BE49-F238E27FC236}">
                  <a16:creationId xmlns:a16="http://schemas.microsoft.com/office/drawing/2014/main" id="{4475EDE1-FE59-F756-071C-A1139FEBC55C}"/>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2" name="Freeform 6">
            <a:extLst>
              <a:ext uri="{FF2B5EF4-FFF2-40B4-BE49-F238E27FC236}">
                <a16:creationId xmlns:a16="http://schemas.microsoft.com/office/drawing/2014/main" id="{C49B07A6-E3D0-7A20-6975-9F732CD293A4}"/>
              </a:ext>
            </a:extLst>
          </p:cNvPr>
          <p:cNvSpPr/>
          <p:nvPr/>
        </p:nvSpPr>
        <p:spPr>
          <a:xfrm>
            <a:off x="1752600" y="1409700"/>
            <a:ext cx="15163800" cy="712698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B1DC20DE-0BDF-6309-718F-FD59E474A99D}"/>
              </a:ext>
            </a:extLst>
          </p:cNvPr>
          <p:cNvSpPr txBox="1"/>
          <p:nvPr/>
        </p:nvSpPr>
        <p:spPr>
          <a:xfrm>
            <a:off x="3200400" y="4381500"/>
            <a:ext cx="182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Trước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8DDF1A3-9007-B6FC-1FC1-CD240CA42637}"/>
              </a:ext>
            </a:extLst>
          </p:cNvPr>
          <p:cNvSpPr txBox="1"/>
          <p:nvPr/>
        </p:nvSpPr>
        <p:spPr>
          <a:xfrm>
            <a:off x="8420100" y="4381500"/>
            <a:ext cx="18288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EDB0B71-16EE-B796-0CE9-B9D8CF848D5E}"/>
              </a:ext>
            </a:extLst>
          </p:cNvPr>
          <p:cNvSpPr txBox="1"/>
          <p:nvPr/>
        </p:nvSpPr>
        <p:spPr>
          <a:xfrm>
            <a:off x="13669617" y="3848100"/>
            <a:ext cx="1828800" cy="2800767"/>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0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Trước</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khi</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endPar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sp>
        <p:nvSpPr>
          <p:cNvPr id="11" name="TextBox 11"/>
          <p:cNvSpPr txBox="1"/>
          <p:nvPr/>
        </p:nvSpPr>
        <p:spPr>
          <a:xfrm>
            <a:off x="2590800" y="3009900"/>
            <a:ext cx="12954000" cy="5241820"/>
          </a:xfrm>
          <a:prstGeom prst="rect">
            <a:avLst/>
          </a:prstGeom>
        </p:spPr>
        <p:txBody>
          <a:bodyPr wrap="square" lIns="0" tIns="0" rIns="0" bIns="0" rtlCol="0" anchor="t">
            <a:spAutoFit/>
          </a:bodyPr>
          <a:lstStyle/>
          <a:p>
            <a:pPr marL="906777" marR="0" lvl="1" indent="-453388" algn="just" defTabSz="914400" rtl="0" eaLnBrk="1" fontAlgn="auto" latinLnBrk="0" hangingPunct="1">
              <a:lnSpc>
                <a:spcPts val="5879"/>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trường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cụ</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906777" marR="0" lvl="1" indent="-453388" algn="just" defTabSz="914400" rtl="0" eaLnBrk="1" fontAlgn="auto" latinLnBrk="0" hangingPunct="1">
              <a:lnSpc>
                <a:spcPts val="5879"/>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Nếu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chọn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liệt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kê</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chọn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Hãy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ghi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tắt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loại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hay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tiểu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thuyết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sp>
        <p:nvSpPr>
          <p:cNvPr id="12" name="Freeform 14">
            <a:extLst>
              <a:ext uri="{FF2B5EF4-FFF2-40B4-BE49-F238E27FC236}">
                <a16:creationId xmlns:a16="http://schemas.microsoft.com/office/drawing/2014/main" id="{A54222EA-7688-AE57-003D-ED42ED0A41AD}"/>
              </a:ext>
            </a:extLst>
          </p:cNvPr>
          <p:cNvSpPr/>
          <p:nvPr/>
        </p:nvSpPr>
        <p:spPr>
          <a:xfrm>
            <a:off x="15986313" y="2710746"/>
            <a:ext cx="6942147" cy="4114800"/>
          </a:xfrm>
          <a:custGeom>
            <a:avLst/>
            <a:gdLst/>
            <a:ahLst/>
            <a:cxnLst/>
            <a:rect l="l" t="t" r="r" b="b"/>
            <a:pathLst>
              <a:path w="6942147" h="4114800">
                <a:moveTo>
                  <a:pt x="0" y="0"/>
                </a:moveTo>
                <a:lnTo>
                  <a:pt x="6942147" y="0"/>
                </a:lnTo>
                <a:lnTo>
                  <a:pt x="694214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1">
            <a:extLst>
              <a:ext uri="{FF2B5EF4-FFF2-40B4-BE49-F238E27FC236}">
                <a16:creationId xmlns:a16="http://schemas.microsoft.com/office/drawing/2014/main" id="{F9CD20BD-875E-8FFA-6CED-DAE77B2F4DBA}"/>
              </a:ext>
            </a:extLst>
          </p:cNvPr>
          <p:cNvSpPr txBox="1"/>
          <p:nvPr/>
        </p:nvSpPr>
        <p:spPr>
          <a:xfrm>
            <a:off x="1382486" y="1738722"/>
            <a:ext cx="12300562" cy="702115"/>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Xác</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phân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tích</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6" name="Freeform 4">
            <a:extLst>
              <a:ext uri="{FF2B5EF4-FFF2-40B4-BE49-F238E27FC236}">
                <a16:creationId xmlns:a16="http://schemas.microsoft.com/office/drawing/2014/main" id="{1BD881CD-1D85-28A5-9CEA-96A47C50A5CA}"/>
              </a:ext>
            </a:extLst>
          </p:cNvPr>
          <p:cNvSpPr/>
          <p:nvPr/>
        </p:nvSpPr>
        <p:spPr>
          <a:xfrm rot="544116">
            <a:off x="11835" y="7839516"/>
            <a:ext cx="4506065" cy="3408224"/>
          </a:xfrm>
          <a:custGeom>
            <a:avLst/>
            <a:gdLst/>
            <a:ahLst/>
            <a:cxnLst/>
            <a:rect l="l" t="t" r="r" b="b"/>
            <a:pathLst>
              <a:path w="4506065" h="3408224">
                <a:moveTo>
                  <a:pt x="0" y="0"/>
                </a:moveTo>
                <a:lnTo>
                  <a:pt x="4506065" y="0"/>
                </a:lnTo>
                <a:lnTo>
                  <a:pt x="4506065" y="3408224"/>
                </a:lnTo>
                <a:lnTo>
                  <a:pt x="0" y="34082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268914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Trước</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khi</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endPar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sp>
        <p:nvSpPr>
          <p:cNvPr id="15" name="TextBox 11">
            <a:extLst>
              <a:ext uri="{FF2B5EF4-FFF2-40B4-BE49-F238E27FC236}">
                <a16:creationId xmlns:a16="http://schemas.microsoft.com/office/drawing/2014/main" id="{F9CD20BD-875E-8FFA-6CED-DAE77B2F4DBA}"/>
              </a:ext>
            </a:extLst>
          </p:cNvPr>
          <p:cNvSpPr txBox="1"/>
          <p:nvPr/>
        </p:nvSpPr>
        <p:spPr>
          <a:xfrm>
            <a:off x="1295400" y="1255685"/>
            <a:ext cx="12300562" cy="702115"/>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Tìm</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TextBox 11">
            <a:extLst>
              <a:ext uri="{FF2B5EF4-FFF2-40B4-BE49-F238E27FC236}">
                <a16:creationId xmlns:a16="http://schemas.microsoft.com/office/drawing/2014/main" id="{B73AEA5A-9FA3-76AB-602C-847B2EDCB5F2}"/>
              </a:ext>
            </a:extLst>
          </p:cNvPr>
          <p:cNvSpPr txBox="1"/>
          <p:nvPr/>
        </p:nvSpPr>
        <p:spPr>
          <a:xfrm>
            <a:off x="1066800" y="2172937"/>
            <a:ext cx="15925800" cy="7009163"/>
          </a:xfrm>
          <a:prstGeom prst="rect">
            <a:avLst/>
          </a:prstGeom>
        </p:spPr>
        <p:txBody>
          <a:bodyPr wrap="square" lIns="0" tIns="0" rIns="0" bIns="0" rtlCol="0" anchor="t">
            <a:spAutoFit/>
          </a:bodyPr>
          <a:lstStyle/>
          <a:p>
            <a:pPr marL="842012" marR="0" lvl="1" indent="-421006" algn="just" defTabSz="914400" rtl="0" eaLnBrk="1" fontAlgn="auto" latinLnBrk="0" hangingPunct="1">
              <a:lnSpc>
                <a:spcPts val="546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xúc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ngôn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842012" marR="0" lvl="1" indent="-421006" algn="just" defTabSz="914400" rtl="0" eaLnBrk="1" fontAlgn="auto" latinLnBrk="0" hangingPunct="1">
              <a:lnSpc>
                <a:spcPts val="546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842012" marR="0" lvl="1" indent="-421006" algn="just" defTabSz="914400" rtl="0" eaLnBrk="1" fontAlgn="auto" latinLnBrk="0" hangingPunct="1">
              <a:lnSpc>
                <a:spcPts val="546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842012" marR="0" lvl="1" indent="-421006" algn="just" defTabSz="914400" rtl="0" eaLnBrk="1" fontAlgn="auto" latinLnBrk="0" hangingPunct="1">
              <a:lnSpc>
                <a:spcPts val="546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ngôi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ngôn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dụng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a:t>
            </a:r>
          </a:p>
          <a:p>
            <a:pPr marL="842012" marR="0" lvl="1" indent="-421006" algn="just" defTabSz="914400" rtl="0" eaLnBrk="1" fontAlgn="auto" latinLnBrk="0" hangingPunct="1">
              <a:lnSpc>
                <a:spcPts val="546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trị</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6068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Trước</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khi</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endPar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sp>
        <p:nvSpPr>
          <p:cNvPr id="15" name="TextBox 11">
            <a:extLst>
              <a:ext uri="{FF2B5EF4-FFF2-40B4-BE49-F238E27FC236}">
                <a16:creationId xmlns:a16="http://schemas.microsoft.com/office/drawing/2014/main" id="{F9CD20BD-875E-8FFA-6CED-DAE77B2F4DBA}"/>
              </a:ext>
            </a:extLst>
          </p:cNvPr>
          <p:cNvSpPr txBox="1"/>
          <p:nvPr/>
        </p:nvSpPr>
        <p:spPr>
          <a:xfrm>
            <a:off x="1295400" y="1255685"/>
            <a:ext cx="12300562" cy="702115"/>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Lập</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dàn</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C0F3F9A8-5630-7325-BD24-2BC90421CFFC}"/>
              </a:ext>
            </a:extLst>
          </p:cNvPr>
          <p:cNvSpPr/>
          <p:nvPr/>
        </p:nvSpPr>
        <p:spPr>
          <a:xfrm>
            <a:off x="1295400" y="2324100"/>
            <a:ext cx="1790700" cy="6553200"/>
          </a:xfrm>
          <a:custGeom>
            <a:avLst/>
            <a:gdLst/>
            <a:ahLst/>
            <a:cxnLst/>
            <a:rect l="l" t="t" r="r" b="b"/>
            <a:pathLst>
              <a:path w="1887664" h="4114800">
                <a:moveTo>
                  <a:pt x="0" y="0"/>
                </a:moveTo>
                <a:lnTo>
                  <a:pt x="1887664" y="0"/>
                </a:lnTo>
                <a:lnTo>
                  <a:pt x="188766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11">
            <a:extLst>
              <a:ext uri="{FF2B5EF4-FFF2-40B4-BE49-F238E27FC236}">
                <a16:creationId xmlns:a16="http://schemas.microsoft.com/office/drawing/2014/main" id="{ADC9C5AC-9DAE-92FD-5ECA-CF8297D4AB3A}"/>
              </a:ext>
            </a:extLst>
          </p:cNvPr>
          <p:cNvSpPr txBox="1"/>
          <p:nvPr/>
        </p:nvSpPr>
        <p:spPr>
          <a:xfrm>
            <a:off x="3657600" y="2674054"/>
            <a:ext cx="13335000" cy="6809556"/>
          </a:xfrm>
          <a:prstGeom prst="rect">
            <a:avLst/>
          </a:prstGeom>
        </p:spPr>
        <p:txBody>
          <a:bodyPr wrap="square" lIns="0" tIns="0" rIns="0" bIns="0" rtlCol="0" anchor="t">
            <a:spAutoFit/>
          </a:bodyPr>
          <a:lstStyle/>
          <a:p>
            <a:pPr marR="0" lvl="0" algn="just" defTabSz="914400" rtl="0" eaLnBrk="1" fontAlgn="auto" latinLnBrk="0" hangingPunct="1">
              <a:lnSpc>
                <a:spcPts val="5880"/>
              </a:lnSpc>
              <a:spcBef>
                <a:spcPts val="0"/>
              </a:spcBef>
              <a:spcAft>
                <a:spcPts val="0"/>
              </a:spcAft>
              <a:buClrTx/>
              <a:buSzTx/>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Mở</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kiến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quát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R="0" lvl="0" algn="just" defTabSz="914400" rtl="0" eaLnBrk="1" fontAlgn="auto" latinLnBrk="0" hangingPunct="1">
              <a:lnSpc>
                <a:spcPts val="5880"/>
              </a:lnSpc>
              <a:spcBef>
                <a:spcPts val="0"/>
              </a:spcBef>
              <a:spcAft>
                <a:spcPts val="0"/>
              </a:spcAft>
              <a:buClrTx/>
              <a:buSzTx/>
              <a:tabLst/>
              <a:defRPr/>
            </a:pPr>
            <a:r>
              <a:rPr lang="en-US" sz="4400" b="1" dirty="0">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Thân</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dụng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Kết</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Khẳng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trị</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880"/>
              </a:lnSpc>
              <a:spcBef>
                <a:spcPts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1912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819915B-D275-BFE7-EBEF-C0679C2F3C1A}"/>
              </a:ext>
            </a:extLst>
          </p:cNvPr>
          <p:cNvGrpSpPr/>
          <p:nvPr/>
        </p:nvGrpSpPr>
        <p:grpSpPr>
          <a:xfrm>
            <a:off x="457200" y="367145"/>
            <a:ext cx="17221200" cy="9372600"/>
            <a:chOff x="0" y="0"/>
            <a:chExt cx="5490351" cy="2783840"/>
          </a:xfrm>
        </p:grpSpPr>
        <p:sp>
          <p:nvSpPr>
            <p:cNvPr id="8" name="Freeform 3">
              <a:extLst>
                <a:ext uri="{FF2B5EF4-FFF2-40B4-BE49-F238E27FC236}">
                  <a16:creationId xmlns:a16="http://schemas.microsoft.com/office/drawing/2014/main" id="{1C879211-5F5B-51CE-BDE1-1356F222E2F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Freeform 3">
            <a:extLst>
              <a:ext uri="{FF2B5EF4-FFF2-40B4-BE49-F238E27FC236}">
                <a16:creationId xmlns:a16="http://schemas.microsoft.com/office/drawing/2014/main" id="{4D6F502B-0362-390C-C0EF-77CF89C12A57}"/>
              </a:ext>
            </a:extLst>
          </p:cNvPr>
          <p:cNvSpPr/>
          <p:nvPr/>
        </p:nvSpPr>
        <p:spPr>
          <a:xfrm>
            <a:off x="13431153" y="4700047"/>
            <a:ext cx="4371938" cy="5039698"/>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sp>
      <p:grpSp>
        <p:nvGrpSpPr>
          <p:cNvPr id="9" name="Group 8">
            <a:extLst>
              <a:ext uri="{FF2B5EF4-FFF2-40B4-BE49-F238E27FC236}">
                <a16:creationId xmlns:a16="http://schemas.microsoft.com/office/drawing/2014/main" id="{54476E79-D0C2-B806-B3A6-C2FF02D45016}"/>
              </a:ext>
            </a:extLst>
          </p:cNvPr>
          <p:cNvGrpSpPr/>
          <p:nvPr/>
        </p:nvGrpSpPr>
        <p:grpSpPr>
          <a:xfrm>
            <a:off x="9356612" y="1104900"/>
            <a:ext cx="5304723" cy="5334000"/>
            <a:chOff x="9356612" y="1104900"/>
            <a:chExt cx="5304723" cy="5334000"/>
          </a:xfrm>
        </p:grpSpPr>
        <p:pic>
          <p:nvPicPr>
            <p:cNvPr id="4" name="Picture 3">
              <a:extLst>
                <a:ext uri="{FF2B5EF4-FFF2-40B4-BE49-F238E27FC236}">
                  <a16:creationId xmlns:a16="http://schemas.microsoft.com/office/drawing/2014/main" id="{ABA5408C-3416-BF5C-47A0-7435192A2455}"/>
                </a:ext>
              </a:extLst>
            </p:cNvPr>
            <p:cNvPicPr>
              <a:picLocks noChangeAspect="1"/>
            </p:cNvPicPr>
            <p:nvPr/>
          </p:nvPicPr>
          <p:blipFill>
            <a:blip r:embed="rId4"/>
            <a:stretch>
              <a:fillRect/>
            </a:stretch>
          </p:blipFill>
          <p:spPr>
            <a:xfrm>
              <a:off x="9356612" y="1104900"/>
              <a:ext cx="5081129" cy="5334000"/>
            </a:xfrm>
            <a:prstGeom prst="rect">
              <a:avLst/>
            </a:prstGeom>
          </p:spPr>
        </p:pic>
        <p:sp>
          <p:nvSpPr>
            <p:cNvPr id="5" name="TextBox 11">
              <a:extLst>
                <a:ext uri="{FF2B5EF4-FFF2-40B4-BE49-F238E27FC236}">
                  <a16:creationId xmlns:a16="http://schemas.microsoft.com/office/drawing/2014/main" id="{7F985D76-5551-C926-55EC-C7884BBC491C}"/>
                </a:ext>
              </a:extLst>
            </p:cNvPr>
            <p:cNvSpPr txBox="1"/>
            <p:nvPr/>
          </p:nvSpPr>
          <p:spPr>
            <a:xfrm>
              <a:off x="10058400" y="2400300"/>
              <a:ext cx="4602935" cy="3026470"/>
            </a:xfrm>
            <a:prstGeom prst="rect">
              <a:avLst/>
            </a:prstGeom>
          </p:spPr>
          <p:txBody>
            <a:bodyPr lIns="0" tIns="0" rIns="0" bIns="0" rtlCol="0" anchor="t">
              <a:spAutoFit/>
            </a:bodyPr>
            <a:lstStyle/>
            <a:p>
              <a:pPr marL="0" marR="0" lvl="0" indent="0" algn="ctr" defTabSz="914400" rtl="0" eaLnBrk="1" fontAlgn="auto" latinLnBrk="0" hangingPunct="1">
                <a:lnSpc>
                  <a:spcPts val="5891"/>
                </a:lnSpc>
                <a:spcBef>
                  <a:spcPts val="0"/>
                </a:spcBef>
                <a:spcAft>
                  <a:spcPts val="0"/>
                </a:spcAft>
                <a:buClrTx/>
                <a:buSzTx/>
                <a:buFontTx/>
                <a:buNone/>
                <a:tabLst/>
                <a:defRPr/>
              </a:pPr>
              <a:r>
                <a:rPr lang="en-US" sz="5400" b="1" dirty="0" err="1">
                  <a:solidFill>
                    <a:srgbClr val="000000"/>
                  </a:solidFill>
                  <a:latin typeface="#9Slide05 Braxton Regular" panose="03060000000000000000" pitchFamily="66" charset="0"/>
                </a:rPr>
                <a:t>Dữ</a:t>
              </a:r>
              <a:r>
                <a:rPr lang="en-US" sz="5400" b="1" dirty="0">
                  <a:solidFill>
                    <a:srgbClr val="000000"/>
                  </a:solidFill>
                  <a:latin typeface="#9Slide05 Braxton Regular" panose="03060000000000000000" pitchFamily="66" charset="0"/>
                </a:rPr>
                <a:t> </a:t>
              </a:r>
              <a:r>
                <a:rPr lang="en-US" sz="5400" b="1" dirty="0" err="1">
                  <a:solidFill>
                    <a:srgbClr val="000000"/>
                  </a:solidFill>
                  <a:latin typeface="#9Slide05 Braxton Regular" panose="03060000000000000000" pitchFamily="66" charset="0"/>
                </a:rPr>
                <a:t>liệu</a:t>
              </a:r>
              <a:endParaRPr kumimoji="0" lang="en-US" sz="5400" b="1" i="0" u="none" strike="noStrike" kern="1200" cap="none" spc="0" normalizeH="0" baseline="0" noProof="0" dirty="0">
                <a:ln>
                  <a:noFill/>
                </a:ln>
                <a:solidFill>
                  <a:srgbClr val="000000"/>
                </a:solidFill>
                <a:effectLst/>
                <a:uLnTx/>
                <a:uFillTx/>
                <a:latin typeface="#9Slide05 Braxton Regular" panose="03060000000000000000" pitchFamily="66" charset="0"/>
              </a:endParaRPr>
            </a:p>
            <a:p>
              <a:pPr marL="0" marR="0" lvl="0" indent="0" algn="just" defTabSz="914400" rtl="0" eaLnBrk="1" fontAlgn="auto" latinLnBrk="0" hangingPunct="1">
                <a:lnSpc>
                  <a:spcPts val="589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Anh</a:t>
              </a: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thanh</a:t>
              </a: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niên</a:t>
              </a:r>
              <a:endPar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endParaRPr>
            </a:p>
            <a:p>
              <a:pPr marL="0" marR="0" lvl="0" indent="0" algn="just" defTabSz="914400" rtl="0" eaLnBrk="1" fontAlgn="auto" latinLnBrk="0" hangingPunct="1">
                <a:lnSpc>
                  <a:spcPts val="589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Cô</a:t>
              </a: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kĩ</a:t>
              </a: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sư</a:t>
              </a:r>
              <a:endPar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endParaRPr>
            </a:p>
            <a:p>
              <a:pPr marL="0" marR="0" lvl="0" indent="0" algn="just" defTabSz="914400" rtl="0" eaLnBrk="1" fontAlgn="auto" latinLnBrk="0" hangingPunct="1">
                <a:lnSpc>
                  <a:spcPts val="589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Bác</a:t>
              </a: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lái</a:t>
              </a:r>
              <a:r>
                <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rPr>
                <a:t> </a:t>
              </a:r>
              <a:r>
                <a:rPr kumimoji="0" 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rPr>
                <a:t>xe</a:t>
              </a:r>
              <a:endParaRPr kumimoji="0" lang="en-US" sz="5400" b="0" i="0" u="none" strike="noStrike" kern="1200" cap="none" spc="0" normalizeH="0" baseline="0" noProof="0" dirty="0">
                <a:ln>
                  <a:noFill/>
                </a:ln>
                <a:solidFill>
                  <a:srgbClr val="000000"/>
                </a:solidFill>
                <a:effectLst/>
                <a:uLnTx/>
                <a:uFillTx/>
                <a:latin typeface="#9Slide05 Braxton Regular" panose="03060000000000000000" pitchFamily="66" charset="0"/>
              </a:endParaRPr>
            </a:p>
          </p:txBody>
        </p:sp>
      </p:grpSp>
      <p:pic>
        <p:nvPicPr>
          <p:cNvPr id="6" name="Picture 5">
            <a:extLst>
              <a:ext uri="{FF2B5EF4-FFF2-40B4-BE49-F238E27FC236}">
                <a16:creationId xmlns:a16="http://schemas.microsoft.com/office/drawing/2014/main" id="{8D16245C-8538-9924-5F0D-66701EDBF124}"/>
              </a:ext>
            </a:extLst>
          </p:cNvPr>
          <p:cNvPicPr>
            <a:picLocks noChangeAspect="1"/>
          </p:cNvPicPr>
          <p:nvPr/>
        </p:nvPicPr>
        <p:blipFill>
          <a:blip r:embed="rId5"/>
          <a:stretch>
            <a:fillRect/>
          </a:stretch>
        </p:blipFill>
        <p:spPr>
          <a:xfrm>
            <a:off x="990600" y="4269915"/>
            <a:ext cx="8676142" cy="4517330"/>
          </a:xfrm>
          <a:custGeom>
            <a:avLst/>
            <a:gdLst>
              <a:gd name="connsiteX0" fmla="*/ 0 w 8676142"/>
              <a:gd name="connsiteY0" fmla="*/ 0 h 4517330"/>
              <a:gd name="connsiteX1" fmla="*/ 8676142 w 8676142"/>
              <a:gd name="connsiteY1" fmla="*/ 0 h 4517330"/>
              <a:gd name="connsiteX2" fmla="*/ 8676142 w 8676142"/>
              <a:gd name="connsiteY2" fmla="*/ 4517330 h 4517330"/>
              <a:gd name="connsiteX3" fmla="*/ 0 w 8676142"/>
              <a:gd name="connsiteY3" fmla="*/ 4517330 h 4517330"/>
              <a:gd name="connsiteX4" fmla="*/ 0 w 8676142"/>
              <a:gd name="connsiteY4" fmla="*/ 0 h 4517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6142" h="4517330" fill="none" extrusionOk="0">
                <a:moveTo>
                  <a:pt x="0" y="0"/>
                </a:moveTo>
                <a:cubicBezTo>
                  <a:pt x="2225274" y="-33775"/>
                  <a:pt x="6289129" y="138873"/>
                  <a:pt x="8676142" y="0"/>
                </a:cubicBezTo>
                <a:cubicBezTo>
                  <a:pt x="8602371" y="540125"/>
                  <a:pt x="8520259" y="2740051"/>
                  <a:pt x="8676142" y="4517330"/>
                </a:cubicBezTo>
                <a:cubicBezTo>
                  <a:pt x="4543252" y="4380000"/>
                  <a:pt x="3682206" y="4379474"/>
                  <a:pt x="0" y="4517330"/>
                </a:cubicBezTo>
                <a:cubicBezTo>
                  <a:pt x="152408" y="3850108"/>
                  <a:pt x="73868" y="1763200"/>
                  <a:pt x="0" y="0"/>
                </a:cubicBezTo>
                <a:close/>
              </a:path>
              <a:path w="8676142" h="4517330" stroke="0" extrusionOk="0">
                <a:moveTo>
                  <a:pt x="0" y="0"/>
                </a:moveTo>
                <a:cubicBezTo>
                  <a:pt x="3056828" y="-101487"/>
                  <a:pt x="5577468" y="-162162"/>
                  <a:pt x="8676142" y="0"/>
                </a:cubicBezTo>
                <a:cubicBezTo>
                  <a:pt x="8736855" y="536744"/>
                  <a:pt x="8615070" y="3159771"/>
                  <a:pt x="8676142" y="4517330"/>
                </a:cubicBezTo>
                <a:cubicBezTo>
                  <a:pt x="7488432" y="4567395"/>
                  <a:pt x="3101114" y="4358881"/>
                  <a:pt x="0" y="4517330"/>
                </a:cubicBezTo>
                <a:cubicBezTo>
                  <a:pt x="-24452" y="2604235"/>
                  <a:pt x="-67663" y="2028275"/>
                  <a:pt x="0" y="0"/>
                </a:cubicBezTo>
                <a:close/>
              </a:path>
            </a:pathLst>
          </a:custGeom>
          <a:ln>
            <a:solidFill>
              <a:schemeClr val="tx1"/>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pic>
    </p:spTree>
    <p:extLst>
      <p:ext uri="{BB962C8B-B14F-4D97-AF65-F5344CB8AC3E}">
        <p14:creationId xmlns:p14="http://schemas.microsoft.com/office/powerpoint/2010/main" val="26486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2.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bài</a:t>
            </a:r>
            <a:endPar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8C1CD90-B71B-790C-67A3-F1C37E7BBD2A}"/>
              </a:ext>
            </a:extLst>
          </p:cNvPr>
          <p:cNvSpPr txBox="1"/>
          <p:nvPr/>
        </p:nvSpPr>
        <p:spPr>
          <a:xfrm>
            <a:off x="762000" y="1496854"/>
            <a:ext cx="11811000"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sp>
        <p:nvSpPr>
          <p:cNvPr id="5" name="Freeform 8">
            <a:extLst>
              <a:ext uri="{FF2B5EF4-FFF2-40B4-BE49-F238E27FC236}">
                <a16:creationId xmlns:a16="http://schemas.microsoft.com/office/drawing/2014/main" id="{BF502CA9-CDEE-6F8E-659C-5C1540BC9CBD}"/>
              </a:ext>
            </a:extLst>
          </p:cNvPr>
          <p:cNvSpPr/>
          <p:nvPr/>
        </p:nvSpPr>
        <p:spPr>
          <a:xfrm rot="16200000">
            <a:off x="5629412" y="2996045"/>
            <a:ext cx="5200379" cy="41148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Rectangle 5">
            <a:extLst>
              <a:ext uri="{FF2B5EF4-FFF2-40B4-BE49-F238E27FC236}">
                <a16:creationId xmlns:a16="http://schemas.microsoft.com/office/drawing/2014/main" id="{A30E10F7-F18C-8F85-1DB6-3AD5B5A153E2}"/>
              </a:ext>
            </a:extLst>
          </p:cNvPr>
          <p:cNvSpPr/>
          <p:nvPr/>
        </p:nvSpPr>
        <p:spPr>
          <a:xfrm>
            <a:off x="10363200" y="1967448"/>
            <a:ext cx="6934200" cy="3785652"/>
          </a:xfrm>
          <a:prstGeom prst="rect">
            <a:avLst/>
          </a:prstGeom>
        </p:spPr>
        <p:txBody>
          <a:bodyPr wrap="square">
            <a:spAutoFit/>
          </a:bodyPr>
          <a:lstStyle/>
          <a:p>
            <a:pPr algn="just"/>
            <a:r>
              <a:rPr lang="vi-VN" sz="4000" dirty="0">
                <a:solidFill>
                  <a:srgbClr val="000000"/>
                </a:solidFill>
                <a:latin typeface="+mj-lt"/>
              </a:rPr>
              <a:t>- Bài viết cần đủ ba phần, trong đó phần Thân bài tập trung làm sáng tỏ chủ đề và phân tích tác dụng của một vài nét đặc sắc về hình thức nghệ thuật của tác phẩm truyện.</a:t>
            </a:r>
          </a:p>
        </p:txBody>
      </p:sp>
      <p:sp>
        <p:nvSpPr>
          <p:cNvPr id="7" name="Rectangle 6">
            <a:extLst>
              <a:ext uri="{FF2B5EF4-FFF2-40B4-BE49-F238E27FC236}">
                <a16:creationId xmlns:a16="http://schemas.microsoft.com/office/drawing/2014/main" id="{153D5C93-772B-4280-F09C-9CCA2186F04B}"/>
              </a:ext>
            </a:extLst>
          </p:cNvPr>
          <p:cNvSpPr/>
          <p:nvPr/>
        </p:nvSpPr>
        <p:spPr>
          <a:xfrm>
            <a:off x="863322" y="3619500"/>
            <a:ext cx="4927878" cy="4401205"/>
          </a:xfrm>
          <a:prstGeom prst="rect">
            <a:avLst/>
          </a:prstGeom>
        </p:spPr>
        <p:txBody>
          <a:bodyPr wrap="square">
            <a:spAutoFit/>
          </a:bodyPr>
          <a:lstStyle/>
          <a:p>
            <a:pPr algn="just"/>
            <a:r>
              <a:rPr lang="vi-VN" sz="4000" dirty="0">
                <a:solidFill>
                  <a:srgbClr val="000000"/>
                </a:solidFill>
                <a:latin typeface="+mj-lt"/>
              </a:rPr>
              <a:t>- Bài viết cần có các luận điểm chính được sắp xếp theo trật tự lỗ-gíc; tránh rơi vào việc chỉ kể lại diễn biến câu chuyện trong tác phẩm.</a:t>
            </a:r>
          </a:p>
        </p:txBody>
      </p:sp>
      <p:sp>
        <p:nvSpPr>
          <p:cNvPr id="8" name="Rectangle 7">
            <a:extLst>
              <a:ext uri="{FF2B5EF4-FFF2-40B4-BE49-F238E27FC236}">
                <a16:creationId xmlns:a16="http://schemas.microsoft.com/office/drawing/2014/main" id="{E2BA1F81-2D6A-9095-0EEF-4432478B3735}"/>
              </a:ext>
            </a:extLst>
          </p:cNvPr>
          <p:cNvSpPr/>
          <p:nvPr/>
        </p:nvSpPr>
        <p:spPr>
          <a:xfrm>
            <a:off x="10363200" y="5804670"/>
            <a:ext cx="6934200" cy="3785652"/>
          </a:xfrm>
          <a:prstGeom prst="rect">
            <a:avLst/>
          </a:prstGeom>
        </p:spPr>
        <p:txBody>
          <a:bodyPr wrap="square">
            <a:spAutoFit/>
          </a:bodyPr>
          <a:lstStyle/>
          <a:p>
            <a:pPr algn="just"/>
            <a:r>
              <a:rPr lang="vi-VN" sz="4000" dirty="0">
                <a:solidFill>
                  <a:srgbClr val="000000"/>
                </a:solidFill>
                <a:latin typeface="+mj-lt"/>
              </a:rPr>
              <a:t>- Cần lựa chọn, trích dẫn và phân tích các bằng chứng tiêu biểu từ tác phẩm để làm sáng tỏ ý kiến của người viết; tránh phân tích tác phẩm một cách chung chung.</a:t>
            </a:r>
            <a:endParaRPr lang="vi-VN" sz="4000" b="0" i="0" dirty="0">
              <a:solidFill>
                <a:srgbClr val="000000"/>
              </a:solidFill>
              <a:effectLst/>
              <a:latin typeface="+mj-lt"/>
            </a:endParaRPr>
          </a:p>
        </p:txBody>
      </p:sp>
    </p:spTree>
    <p:extLst>
      <p:ext uri="{BB962C8B-B14F-4D97-AF65-F5344CB8AC3E}">
        <p14:creationId xmlns:p14="http://schemas.microsoft.com/office/powerpoint/2010/main" val="807895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049CD0BF-2429-B5AD-C1CC-FFD0303C5573}"/>
              </a:ext>
            </a:extLst>
          </p:cNvPr>
          <p:cNvGrpSpPr/>
          <p:nvPr/>
        </p:nvGrpSpPr>
        <p:grpSpPr>
          <a:xfrm>
            <a:off x="457200" y="315190"/>
            <a:ext cx="17221200" cy="9372600"/>
            <a:chOff x="0" y="0"/>
            <a:chExt cx="5490351" cy="2783840"/>
          </a:xfrm>
        </p:grpSpPr>
        <p:sp>
          <p:nvSpPr>
            <p:cNvPr id="14" name="Freeform 3">
              <a:extLst>
                <a:ext uri="{FF2B5EF4-FFF2-40B4-BE49-F238E27FC236}">
                  <a16:creationId xmlns:a16="http://schemas.microsoft.com/office/drawing/2014/main"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3.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Chỉnh</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sửa</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764A49"/>
                </a:solidFill>
                <a:effectLst/>
                <a:uLnTx/>
                <a:uFillTx/>
                <a:latin typeface="Times New Roman" panose="02020603050405020304" pitchFamily="18" charset="0"/>
                <a:cs typeface="Times New Roman" panose="02020603050405020304" pitchFamily="18" charset="0"/>
              </a:rPr>
              <a:t>viết</a:t>
            </a:r>
            <a:endParaRPr kumimoji="0" lang="en-US" sz="4800" b="1" i="0" u="none" strike="noStrike" kern="1200" cap="none" spc="0" normalizeH="0" baseline="0" noProof="0" dirty="0">
              <a:ln>
                <a:noFill/>
              </a:ln>
              <a:solidFill>
                <a:srgbClr val="764A49"/>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0926757-ABB4-5C8F-7459-7385625BE88E}"/>
              </a:ext>
            </a:extLst>
          </p:cNvPr>
          <p:cNvPicPr>
            <a:picLocks noChangeAspect="1"/>
          </p:cNvPicPr>
          <p:nvPr/>
        </p:nvPicPr>
        <p:blipFill>
          <a:blip r:embed="rId3"/>
          <a:stretch>
            <a:fillRect/>
          </a:stretch>
        </p:blipFill>
        <p:spPr>
          <a:xfrm>
            <a:off x="6164368" y="2095500"/>
            <a:ext cx="5362614" cy="7529568"/>
          </a:xfrm>
          <a:prstGeom prst="rect">
            <a:avLst/>
          </a:prstGeom>
        </p:spPr>
      </p:pic>
    </p:spTree>
    <p:extLst>
      <p:ext uri="{BB962C8B-B14F-4D97-AF65-F5344CB8AC3E}">
        <p14:creationId xmlns:p14="http://schemas.microsoft.com/office/powerpoint/2010/main" val="4026484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DD7899AF-8F75-F1FF-C037-768EB78DD781}"/>
              </a:ext>
            </a:extLst>
          </p:cNvPr>
          <p:cNvGrpSpPr/>
          <p:nvPr/>
        </p:nvGrpSpPr>
        <p:grpSpPr>
          <a:xfrm>
            <a:off x="6946033" y="1905000"/>
            <a:ext cx="9296400" cy="6477000"/>
            <a:chOff x="0" y="0"/>
            <a:chExt cx="5490351" cy="2783840"/>
          </a:xfrm>
        </p:grpSpPr>
        <p:sp>
          <p:nvSpPr>
            <p:cNvPr id="9" name="Freeform 3">
              <a:extLst>
                <a:ext uri="{FF2B5EF4-FFF2-40B4-BE49-F238E27FC236}">
                  <a16:creationId xmlns:a16="http://schemas.microsoft.com/office/drawing/2014/main" id="{B80113D2-1433-FB0C-93EB-C31FE8DC22C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7" name="TextBox 16">
            <a:extLst>
              <a:ext uri="{FF2B5EF4-FFF2-40B4-BE49-F238E27FC236}">
                <a16:creationId xmlns:a16="http://schemas.microsoft.com/office/drawing/2014/main" id="{8D7BBAB2-9B1F-D143-6FF1-B5286982E588}"/>
              </a:ext>
            </a:extLst>
          </p:cNvPr>
          <p:cNvSpPr txBox="1"/>
          <p:nvPr/>
        </p:nvSpPr>
        <p:spPr>
          <a:xfrm>
            <a:off x="5308558" y="3024899"/>
            <a:ext cx="12309474" cy="246221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9Slide07 SVNAppleberry" panose="02040603050506020204" pitchFamily="18" charset="0"/>
                <a:ea typeface="+mn-ea"/>
                <a:cs typeface="+mn-cs"/>
              </a:rPr>
              <a:t>IV.</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9Slide07 SVNAppleberry" panose="02040603050506020204" pitchFamily="18" charset="0"/>
                <a:ea typeface="+mn-ea"/>
                <a:cs typeface="+mn-cs"/>
              </a:rPr>
              <a:t>Luyện</a:t>
            </a:r>
            <a:r>
              <a:rPr kumimoji="0" lang="en-US" sz="8000" b="0" i="0" u="none" strike="noStrike" kern="1200" cap="none" spc="0" normalizeH="0" baseline="0" noProof="0" dirty="0">
                <a:ln>
                  <a:noFill/>
                </a:ln>
                <a:solidFill>
                  <a:srgbClr val="000000"/>
                </a:solidFill>
                <a:effectLst/>
                <a:uLnTx/>
                <a:uFillTx/>
                <a:latin typeface="#9Slide07 SVNAppleberry" panose="02040603050506020204" pitchFamily="18" charset="0"/>
                <a:ea typeface="+mn-ea"/>
                <a:cs typeface="+mn-cs"/>
              </a:rPr>
              <a:t> </a:t>
            </a:r>
            <a:r>
              <a:rPr kumimoji="0" lang="en-US" sz="8000" b="0" i="0" u="none" strike="noStrike" kern="1200" cap="none" spc="0" normalizeH="0" baseline="0" noProof="0" dirty="0" err="1">
                <a:ln>
                  <a:noFill/>
                </a:ln>
                <a:solidFill>
                  <a:srgbClr val="000000"/>
                </a:solidFill>
                <a:effectLst/>
                <a:uLnTx/>
                <a:uFillTx/>
                <a:latin typeface="#9Slide07 SVNAppleberry" panose="02040603050506020204" pitchFamily="18" charset="0"/>
                <a:ea typeface="+mn-ea"/>
                <a:cs typeface="+mn-cs"/>
              </a:rPr>
              <a:t>tập</a:t>
            </a:r>
            <a:endParaRPr kumimoji="0" lang="en-US" sz="8000" b="0" i="0" u="none" strike="noStrike" kern="1200" cap="none" spc="0" normalizeH="0" baseline="0" noProof="0" dirty="0">
              <a:ln>
                <a:noFill/>
              </a:ln>
              <a:solidFill>
                <a:srgbClr val="000000"/>
              </a:solidFill>
              <a:effectLst/>
              <a:uLnTx/>
              <a:uFillTx/>
              <a:latin typeface="#9Slide07 SVNAppleberry" panose="02040603050506020204" pitchFamily="18" charset="0"/>
              <a:ea typeface="+mn-ea"/>
              <a:cs typeface="+mn-cs"/>
            </a:endParaRPr>
          </a:p>
        </p:txBody>
      </p:sp>
      <p:sp>
        <p:nvSpPr>
          <p:cNvPr id="2" name="Freeform 3">
            <a:extLst>
              <a:ext uri="{FF2B5EF4-FFF2-40B4-BE49-F238E27FC236}">
                <a16:creationId xmlns:a16="http://schemas.microsoft.com/office/drawing/2014/main" id="{8842186D-F57E-B695-37A1-3E316441B3BE}"/>
              </a:ext>
            </a:extLst>
          </p:cNvPr>
          <p:cNvSpPr/>
          <p:nvPr/>
        </p:nvSpPr>
        <p:spPr>
          <a:xfrm>
            <a:off x="533400" y="3744616"/>
            <a:ext cx="6440342" cy="5723854"/>
          </a:xfrm>
          <a:custGeom>
            <a:avLst/>
            <a:gdLst/>
            <a:ahLst/>
            <a:cxnLst/>
            <a:rect l="l" t="t" r="r" b="b"/>
            <a:pathLst>
              <a:path w="2694821" h="2395022">
                <a:moveTo>
                  <a:pt x="0" y="0"/>
                </a:moveTo>
                <a:lnTo>
                  <a:pt x="2694822" y="0"/>
                </a:lnTo>
                <a:lnTo>
                  <a:pt x="2694822" y="2395023"/>
                </a:lnTo>
                <a:lnTo>
                  <a:pt x="0" y="2395023"/>
                </a:lnTo>
                <a:lnTo>
                  <a:pt x="0" y="0"/>
                </a:lnTo>
                <a:close/>
              </a:path>
            </a:pathLst>
          </a:custGeom>
          <a:blipFill>
            <a:blip r:embed="rId3"/>
            <a:stretch>
              <a:fillRect/>
            </a:stretch>
          </a:blipFill>
        </p:spPr>
      </p:sp>
    </p:spTree>
    <p:extLst>
      <p:ext uri="{BB962C8B-B14F-4D97-AF65-F5344CB8AC3E}">
        <p14:creationId xmlns:p14="http://schemas.microsoft.com/office/powerpoint/2010/main" val="25166241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EC9375DA-ABAF-B43B-2A99-7A0285CDB698}"/>
              </a:ext>
            </a:extLst>
          </p:cNvPr>
          <p:cNvGrpSpPr/>
          <p:nvPr/>
        </p:nvGrpSpPr>
        <p:grpSpPr>
          <a:xfrm>
            <a:off x="1028700" y="1028700"/>
            <a:ext cx="16230600" cy="8229600"/>
            <a:chOff x="0" y="0"/>
            <a:chExt cx="5490351" cy="2783840"/>
          </a:xfrm>
        </p:grpSpPr>
        <p:sp>
          <p:nvSpPr>
            <p:cNvPr id="12" name="Freeform 3">
              <a:extLst>
                <a:ext uri="{FF2B5EF4-FFF2-40B4-BE49-F238E27FC236}">
                  <a16:creationId xmlns:a16="http://schemas.microsoft.com/office/drawing/2014/main" id="{B1E7FF8C-CD76-4A67-1FDE-A7A764ADC016}"/>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Google Shape;373;p25">
            <a:extLst>
              <a:ext uri="{FF2B5EF4-FFF2-40B4-BE49-F238E27FC236}">
                <a16:creationId xmlns:a16="http://schemas.microsoft.com/office/drawing/2014/main" id="{6E588667-CC35-76BC-3AE4-9FE212C46553}"/>
              </a:ext>
            </a:extLst>
          </p:cNvPr>
          <p:cNvSpPr txBox="1"/>
          <p:nvPr/>
        </p:nvSpPr>
        <p:spPr>
          <a:xfrm>
            <a:off x="5851410" y="2095500"/>
            <a:ext cx="7239000" cy="1354217"/>
          </a:xfrm>
          <a:prstGeom prst="rect">
            <a:avLst/>
          </a:prstGeom>
          <a:noFill/>
          <a:ln>
            <a:noFill/>
          </a:ln>
        </p:spPr>
        <p:txBody>
          <a:bodyPr spcFirstLastPara="1" wrap="square" lIns="0" tIns="0" rIns="0" bIns="0" anchor="t" anchorCtr="0">
            <a:spAutoFit/>
          </a:bodyPr>
          <a:lstStyle/>
          <a:p>
            <a:pPr marL="464183" marR="0" lvl="1" indent="0" algn="just" defTabSz="914400" rtl="0" eaLnBrk="1" fontAlgn="auto" latinLnBrk="0" hangingPunct="1">
              <a:lnSpc>
                <a:spcPct val="100000"/>
              </a:lnSpc>
              <a:spcBef>
                <a:spcPts val="0"/>
              </a:spcBef>
              <a:spcAft>
                <a:spcPts val="0"/>
              </a:spcAft>
              <a:buClr>
                <a:srgbClr val="FFFFFF"/>
              </a:buClr>
              <a:buSzPts val="4299"/>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4</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nhóm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endParaRPr>
          </a:p>
          <a:p>
            <a:pPr marL="464183" marR="0" lvl="1" indent="0" algn="just" defTabSz="914400" rtl="0" eaLnBrk="1" fontAlgn="auto" latinLnBrk="0" hangingPunct="1">
              <a:lnSpc>
                <a:spcPct val="100000"/>
              </a:lnSpc>
              <a:spcBef>
                <a:spcPts val="0"/>
              </a:spcBef>
              <a:spcAft>
                <a:spcPts val="0"/>
              </a:spcAft>
              <a:buClr>
                <a:srgbClr val="FFFFFF"/>
              </a:buClr>
              <a:buSzPts val="4299"/>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Thời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lập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dàn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ý: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15</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phút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5" name="Google Shape;373;p25">
            <a:extLst>
              <a:ext uri="{FF2B5EF4-FFF2-40B4-BE49-F238E27FC236}">
                <a16:creationId xmlns:a16="http://schemas.microsoft.com/office/drawing/2014/main" id="{6E588667-CC35-76BC-3AE4-9FE212C46553}"/>
              </a:ext>
            </a:extLst>
          </p:cNvPr>
          <p:cNvSpPr txBox="1"/>
          <p:nvPr/>
        </p:nvSpPr>
        <p:spPr>
          <a:xfrm>
            <a:off x="1447800" y="5074763"/>
            <a:ext cx="5867400" cy="3385542"/>
          </a:xfrm>
          <a:prstGeom prst="rect">
            <a:avLst/>
          </a:prstGeom>
          <a:noFill/>
          <a:ln>
            <a:noFill/>
          </a:ln>
        </p:spPr>
        <p:txBody>
          <a:bodyPr spcFirstLastPara="1" wrap="square" lIns="0" tIns="0" rIns="0" bIns="0" anchor="t" anchorCtr="0">
            <a:spAutoFit/>
          </a:bodyPr>
          <a:lstStyle/>
          <a:p>
            <a:pPr marL="464183" marR="0" lvl="1" indent="0" algn="ctr" defTabSz="914400" rtl="0" eaLnBrk="1" fontAlgn="auto" latinLnBrk="0" hangingPunct="1">
              <a:lnSpc>
                <a:spcPct val="100000"/>
              </a:lnSpc>
              <a:spcBef>
                <a:spcPts val="0"/>
              </a:spcBef>
              <a:spcAft>
                <a:spcPts val="0"/>
              </a:spcAft>
              <a:buClr>
                <a:srgbClr val="FFFFFF"/>
              </a:buClr>
              <a:buSzPts val="4299"/>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1,2</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endParaRPr>
          </a:p>
          <a:p>
            <a:pPr marL="464183" marR="0" lvl="1" indent="0" algn="just" defTabSz="914400" rtl="0" eaLnBrk="1" fontAlgn="auto" latinLnBrk="0" hangingPunct="1">
              <a:lnSpc>
                <a:spcPct val="100000"/>
              </a:lnSpc>
              <a:spcBef>
                <a:spcPts val="0"/>
              </a:spcBef>
              <a:spcAft>
                <a:spcPts val="0"/>
              </a:spcAft>
              <a:buClr>
                <a:srgbClr val="FFFFFF"/>
              </a:buClr>
              <a:buSzPts val="4299"/>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Phân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tích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truyện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ngắn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Bầy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chim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chìa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vôi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Nguyễn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Quang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Thiều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6" name="Google Shape;373;p25">
            <a:extLst>
              <a:ext uri="{FF2B5EF4-FFF2-40B4-BE49-F238E27FC236}">
                <a16:creationId xmlns:a16="http://schemas.microsoft.com/office/drawing/2014/main" id="{6E588667-CC35-76BC-3AE4-9FE212C46553}"/>
              </a:ext>
            </a:extLst>
          </p:cNvPr>
          <p:cNvSpPr txBox="1"/>
          <p:nvPr/>
        </p:nvSpPr>
        <p:spPr>
          <a:xfrm>
            <a:off x="10389070" y="5074763"/>
            <a:ext cx="5867400" cy="3385542"/>
          </a:xfrm>
          <a:prstGeom prst="rect">
            <a:avLst/>
          </a:prstGeom>
          <a:noFill/>
          <a:ln>
            <a:noFill/>
          </a:ln>
        </p:spPr>
        <p:txBody>
          <a:bodyPr spcFirstLastPara="1" wrap="square" lIns="0" tIns="0" rIns="0" bIns="0" anchor="t" anchorCtr="0">
            <a:spAutoFit/>
          </a:bodyPr>
          <a:lstStyle/>
          <a:p>
            <a:pPr marL="464183" marR="0" lvl="1" indent="0" algn="ctr" defTabSz="914400" rtl="0" eaLnBrk="1" fontAlgn="auto" latinLnBrk="0" hangingPunct="1">
              <a:lnSpc>
                <a:spcPct val="100000"/>
              </a:lnSpc>
              <a:spcBef>
                <a:spcPts val="0"/>
              </a:spcBef>
              <a:spcAft>
                <a:spcPts val="0"/>
              </a:spcAft>
              <a:buClr>
                <a:srgbClr val="FFFFFF"/>
              </a:buClr>
              <a:buSzPts val="4299"/>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3,4</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endParaRPr>
          </a:p>
          <a:p>
            <a:pPr marL="464183" marR="0" lvl="1" indent="0" algn="just" defTabSz="914400" rtl="0" eaLnBrk="1" fontAlgn="auto" latinLnBrk="0" hangingPunct="1">
              <a:lnSpc>
                <a:spcPct val="100000"/>
              </a:lnSpc>
              <a:spcBef>
                <a:spcPts val="0"/>
              </a:spcBef>
              <a:spcAft>
                <a:spcPts val="0"/>
              </a:spcAft>
              <a:buClr>
                <a:srgbClr val="FFFFFF"/>
              </a:buClr>
              <a:buSzPts val="4299"/>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nhận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em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truyện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ngắn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Lặng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lẽ</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rPr>
              <a:t>Sapa</a:t>
            </a:r>
            <a:r>
              <a:rPr lang="en-US" sz="4400" dirty="0">
                <a:solidFill>
                  <a:prstClr val="black"/>
                </a:solidFill>
                <a:latin typeface="Times New Roman" panose="02020603050405020304" pitchFamily="18" charset="0"/>
                <a:ea typeface="Roboto"/>
                <a:cs typeface="Times New Roman" panose="02020603050405020304" pitchFamily="18" charset="0"/>
                <a:sym typeface="Roboto"/>
              </a:rPr>
              <a:t>” </a:t>
            </a:r>
            <a:r>
              <a:rPr lang="en-US" sz="4400" dirty="0" err="1">
                <a:solidFill>
                  <a:prstClr val="black"/>
                </a:solidFill>
                <a:latin typeface="Times New Roman" panose="02020603050405020304" pitchFamily="18" charset="0"/>
                <a:ea typeface="Roboto"/>
                <a:cs typeface="Times New Roman" panose="02020603050405020304" pitchFamily="18" charset="0"/>
                <a:sym typeface="Roboto"/>
              </a:rPr>
              <a:t>của</a:t>
            </a:r>
            <a:r>
              <a:rPr lang="en-US" sz="4400" dirty="0">
                <a:solidFill>
                  <a:prstClr val="black"/>
                </a:solidFill>
                <a:latin typeface="Times New Roman" panose="02020603050405020304" pitchFamily="18" charset="0"/>
                <a:ea typeface="Roboto"/>
                <a:cs typeface="Times New Roman" panose="02020603050405020304" pitchFamily="18" charset="0"/>
                <a:sym typeface="Roboto"/>
              </a:rPr>
              <a:t> </a:t>
            </a:r>
            <a:r>
              <a:rPr lang="en-US" sz="4400" dirty="0" err="1">
                <a:solidFill>
                  <a:prstClr val="black"/>
                </a:solidFill>
                <a:latin typeface="Times New Roman" panose="02020603050405020304" pitchFamily="18" charset="0"/>
                <a:ea typeface="Roboto"/>
                <a:cs typeface="Times New Roman" panose="02020603050405020304" pitchFamily="18" charset="0"/>
                <a:sym typeface="Roboto"/>
              </a:rPr>
              <a:t>Nguyễn</a:t>
            </a:r>
            <a:r>
              <a:rPr lang="en-US" sz="4400" dirty="0">
                <a:solidFill>
                  <a:prstClr val="black"/>
                </a:solidFill>
                <a:latin typeface="Times New Roman" panose="02020603050405020304" pitchFamily="18" charset="0"/>
                <a:ea typeface="Roboto"/>
                <a:cs typeface="Times New Roman" panose="02020603050405020304" pitchFamily="18" charset="0"/>
                <a:sym typeface="Roboto"/>
              </a:rPr>
              <a:t> </a:t>
            </a:r>
            <a:r>
              <a:rPr lang="en-US" sz="4400" dirty="0" err="1">
                <a:solidFill>
                  <a:prstClr val="black"/>
                </a:solidFill>
                <a:latin typeface="Times New Roman" panose="02020603050405020304" pitchFamily="18" charset="0"/>
                <a:ea typeface="Roboto"/>
                <a:cs typeface="Times New Roman" panose="02020603050405020304" pitchFamily="18" charset="0"/>
                <a:sym typeface="Roboto"/>
              </a:rPr>
              <a:t>Thành</a:t>
            </a:r>
            <a:r>
              <a:rPr lang="en-US" sz="4400" dirty="0">
                <a:solidFill>
                  <a:prstClr val="black"/>
                </a:solidFill>
                <a:latin typeface="Times New Roman" panose="02020603050405020304" pitchFamily="18" charset="0"/>
                <a:ea typeface="Roboto"/>
                <a:cs typeface="Times New Roman" panose="02020603050405020304" pitchFamily="18" charset="0"/>
                <a:sym typeface="Roboto"/>
              </a:rPr>
              <a:t> Long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14" name="Freeform 6">
            <a:extLst>
              <a:ext uri="{FF2B5EF4-FFF2-40B4-BE49-F238E27FC236}">
                <a16:creationId xmlns:a16="http://schemas.microsoft.com/office/drawing/2014/main" id="{F5990523-7B9E-FCF8-9746-2E453A1E380B}"/>
              </a:ext>
            </a:extLst>
          </p:cNvPr>
          <p:cNvSpPr/>
          <p:nvPr/>
        </p:nvSpPr>
        <p:spPr>
          <a:xfrm>
            <a:off x="-1447800" y="606103"/>
            <a:ext cx="4188518" cy="3670665"/>
          </a:xfrm>
          <a:custGeom>
            <a:avLst/>
            <a:gdLst/>
            <a:ahLst/>
            <a:cxnLst/>
            <a:rect l="l" t="t" r="r" b="b"/>
            <a:pathLst>
              <a:path w="4188518" h="3670665">
                <a:moveTo>
                  <a:pt x="0" y="0"/>
                </a:moveTo>
                <a:lnTo>
                  <a:pt x="4188519" y="0"/>
                </a:lnTo>
                <a:lnTo>
                  <a:pt x="4188519" y="3670665"/>
                </a:lnTo>
                <a:lnTo>
                  <a:pt x="0" y="36706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11365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D248B61-7F24-44B2-29CE-B8C0EE04331F}"/>
              </a:ext>
            </a:extLst>
          </p:cNvPr>
          <p:cNvGrpSpPr/>
          <p:nvPr/>
        </p:nvGrpSpPr>
        <p:grpSpPr>
          <a:xfrm>
            <a:off x="457200" y="315190"/>
            <a:ext cx="17221200" cy="9372600"/>
            <a:chOff x="0" y="0"/>
            <a:chExt cx="5490351" cy="2783840"/>
          </a:xfrm>
        </p:grpSpPr>
        <p:sp>
          <p:nvSpPr>
            <p:cNvPr id="4" name="Freeform 3">
              <a:extLst>
                <a:ext uri="{FF2B5EF4-FFF2-40B4-BE49-F238E27FC236}">
                  <a16:creationId xmlns:a16="http://schemas.microsoft.com/office/drawing/2014/main" id="{F4E119E2-4474-2E0A-61CA-BCFC254FFF7A}"/>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Rectangle 1"/>
          <p:cNvSpPr/>
          <p:nvPr/>
        </p:nvSpPr>
        <p:spPr>
          <a:xfrm>
            <a:off x="685800" y="2247900"/>
            <a:ext cx="16916400" cy="6740307"/>
          </a:xfrm>
          <a:prstGeom prst="rect">
            <a:avLst/>
          </a:prstGeom>
        </p:spPr>
        <p:txBody>
          <a:bodyPr wrap="square">
            <a:spAutoFit/>
          </a:bodyPr>
          <a:lstStyle/>
          <a:p>
            <a:pPr algn="just"/>
            <a:r>
              <a:rPr lang="en-US" sz="3600" dirty="0">
                <a:solidFill>
                  <a:srgbClr val="000000"/>
                </a:solidFill>
                <a:latin typeface="+mj-lt"/>
              </a:rPr>
              <a:t>     </a:t>
            </a:r>
            <a:r>
              <a:rPr lang="vi-VN" sz="3600" dirty="0">
                <a:solidFill>
                  <a:srgbClr val="000000"/>
                </a:solidFill>
                <a:latin typeface="+mj-lt"/>
              </a:rPr>
              <a:t>Nguyễn Thành Long là cây bút truyện ngắn xuất sắc, nổi tiếng với các tác phẩm: Giữa trong xanh (1972), Ly Sơn mùa tỏi (1980)... Truyện ngắn Lặng lẽ  Sa Pa rút trong tập Giữa trong xanh. Truyện ca ngợi những con người sống giữa non xanh lặng lẽ nhưng vô cùng sôi nổi, hết lòng vì Tổ quốc và có trái tim nhân hậu.</a:t>
            </a:r>
          </a:p>
          <a:p>
            <a:pPr algn="just"/>
            <a:r>
              <a:rPr lang="en-US" sz="3600" dirty="0">
                <a:solidFill>
                  <a:srgbClr val="000000"/>
                </a:solidFill>
                <a:latin typeface="+mj-lt"/>
              </a:rPr>
              <a:t>     </a:t>
            </a:r>
            <a:r>
              <a:rPr lang="vi-VN" sz="3600" dirty="0">
                <a:solidFill>
                  <a:srgbClr val="000000"/>
                </a:solidFill>
                <a:latin typeface="+mj-lt"/>
              </a:rPr>
              <a:t>Một bức tranh thiên nhiên rất đẹp, đầy chất thơ. Lào Cai miền Tây Bắc của Tổ quốc không hề hoang vu mà trái lại, rất hữu tình, tráng lệ. Khi xe vừa "trèo lên núi" thì "mây hắt từng chiếc quạt trắng lên từ các thung lũng". Trạm rừng là nơi "con suối có thác trắng xóa". Giữa màu xanh của rừng, những cây thông "rung tít trong nắng", những cây tử  kinh "màu hoa cà " hiện lên đầy thơ mộng. Có lúc, cảnh tượng núi rừng vô cùng tráng lệ, đó là khi "nắng đã mạ bạc cả con đèo, đốt cháy rừng cây hừng hực như một bó đuốc lớn". Sa Pa với những rặng đào, với đàn bò lang cổ đeo chuông... như dẫn hồn du khách vào miền đất lạ kì thú.</a:t>
            </a:r>
          </a:p>
        </p:txBody>
      </p:sp>
      <p:sp>
        <p:nvSpPr>
          <p:cNvPr id="8" name="TextBox 16">
            <a:extLst>
              <a:ext uri="{FF2B5EF4-FFF2-40B4-BE49-F238E27FC236}">
                <a16:creationId xmlns:a16="http://schemas.microsoft.com/office/drawing/2014/main" id="{8D7BBAB2-9B1F-D143-6FF1-B5286982E588}"/>
              </a:ext>
            </a:extLst>
          </p:cNvPr>
          <p:cNvSpPr txBox="1"/>
          <p:nvPr/>
        </p:nvSpPr>
        <p:spPr>
          <a:xfrm>
            <a:off x="2514600" y="647700"/>
            <a:ext cx="12309474"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9Slide07 SVNAppleberry" panose="02040603050506020204" pitchFamily="18" charset="0"/>
                <a:ea typeface="+mn-ea"/>
                <a:cs typeface="+mn-cs"/>
              </a:rPr>
              <a:t>Bài</a:t>
            </a:r>
            <a:r>
              <a:rPr kumimoji="0" lang="en-US" sz="8000" b="0" i="0" u="none" strike="noStrike" kern="1200" cap="none" spc="0" normalizeH="0" noProof="0" dirty="0">
                <a:ln>
                  <a:noFill/>
                </a:ln>
                <a:solidFill>
                  <a:srgbClr val="000000"/>
                </a:solidFill>
                <a:effectLst/>
                <a:uLnTx/>
                <a:uFillTx/>
                <a:latin typeface="#9Slide07 SVNAppleberry" panose="02040603050506020204" pitchFamily="18" charset="0"/>
                <a:ea typeface="+mn-ea"/>
                <a:cs typeface="+mn-cs"/>
              </a:rPr>
              <a:t> </a:t>
            </a:r>
            <a:r>
              <a:rPr kumimoji="0" lang="en-US" sz="8000" b="0" i="0" u="none" strike="noStrike" kern="1200" cap="none" spc="0" normalizeH="0" noProof="0" dirty="0" err="1">
                <a:ln>
                  <a:noFill/>
                </a:ln>
                <a:solidFill>
                  <a:srgbClr val="000000"/>
                </a:solidFill>
                <a:effectLst/>
                <a:uLnTx/>
                <a:uFillTx/>
                <a:latin typeface="#9Slide07 SVNAppleberry" panose="02040603050506020204" pitchFamily="18" charset="0"/>
                <a:ea typeface="+mn-ea"/>
                <a:cs typeface="+mn-cs"/>
              </a:rPr>
              <a:t>viết</a:t>
            </a:r>
            <a:r>
              <a:rPr kumimoji="0" lang="en-US" sz="8000" b="0" i="0" u="none" strike="noStrike" kern="1200" cap="none" spc="0" normalizeH="0" noProof="0" dirty="0">
                <a:ln>
                  <a:noFill/>
                </a:ln>
                <a:solidFill>
                  <a:srgbClr val="000000"/>
                </a:solidFill>
                <a:effectLst/>
                <a:uLnTx/>
                <a:uFillTx/>
                <a:latin typeface="#9Slide07 SVNAppleberry" panose="02040603050506020204" pitchFamily="18" charset="0"/>
                <a:ea typeface="+mn-ea"/>
                <a:cs typeface="+mn-cs"/>
              </a:rPr>
              <a:t> </a:t>
            </a:r>
            <a:r>
              <a:rPr kumimoji="0" lang="en-US" sz="8000" b="0" i="0" u="none" strike="noStrike" kern="1200" cap="none" spc="0" normalizeH="0" noProof="0" dirty="0" err="1">
                <a:ln>
                  <a:noFill/>
                </a:ln>
                <a:solidFill>
                  <a:srgbClr val="000000"/>
                </a:solidFill>
                <a:effectLst/>
                <a:uLnTx/>
                <a:uFillTx/>
                <a:latin typeface="#9Slide07 SVNAppleberry" panose="02040603050506020204" pitchFamily="18" charset="0"/>
                <a:ea typeface="+mn-ea"/>
                <a:cs typeface="+mn-cs"/>
              </a:rPr>
              <a:t>tham</a:t>
            </a:r>
            <a:r>
              <a:rPr kumimoji="0" lang="en-US" sz="8000" b="0" i="0" u="none" strike="noStrike" kern="1200" cap="none" spc="0" normalizeH="0" noProof="0" dirty="0">
                <a:ln>
                  <a:noFill/>
                </a:ln>
                <a:solidFill>
                  <a:srgbClr val="000000"/>
                </a:solidFill>
                <a:effectLst/>
                <a:uLnTx/>
                <a:uFillTx/>
                <a:latin typeface="#9Slide07 SVNAppleberry" panose="02040603050506020204" pitchFamily="18" charset="0"/>
                <a:ea typeface="+mn-ea"/>
                <a:cs typeface="+mn-cs"/>
              </a:rPr>
              <a:t> </a:t>
            </a:r>
            <a:r>
              <a:rPr kumimoji="0" lang="en-US" sz="8000" b="0" i="0" u="none" strike="noStrike" kern="1200" cap="none" spc="0" normalizeH="0" noProof="0" dirty="0" err="1">
                <a:ln>
                  <a:noFill/>
                </a:ln>
                <a:solidFill>
                  <a:srgbClr val="000000"/>
                </a:solidFill>
                <a:effectLst/>
                <a:uLnTx/>
                <a:uFillTx/>
                <a:latin typeface="#9Slide07 SVNAppleberry" panose="02040603050506020204" pitchFamily="18" charset="0"/>
                <a:ea typeface="+mn-ea"/>
                <a:cs typeface="+mn-cs"/>
              </a:rPr>
              <a:t>khảo</a:t>
            </a:r>
            <a:endParaRPr kumimoji="0" lang="en-US" sz="8000" b="0" i="0" u="none" strike="noStrike" kern="1200" cap="none" spc="0" normalizeH="0" baseline="0" noProof="0" dirty="0">
              <a:ln>
                <a:noFill/>
              </a:ln>
              <a:solidFill>
                <a:srgbClr val="000000"/>
              </a:solidFill>
              <a:effectLst/>
              <a:uLnTx/>
              <a:uFillTx/>
              <a:latin typeface="#9Slide07 SVNAppleberry" panose="02040603050506020204" pitchFamily="18" charset="0"/>
              <a:ea typeface="+mn-ea"/>
              <a:cs typeface="+mn-cs"/>
            </a:endParaRPr>
          </a:p>
        </p:txBody>
      </p:sp>
    </p:spTree>
    <p:extLst>
      <p:ext uri="{BB962C8B-B14F-4D97-AF65-F5344CB8AC3E}">
        <p14:creationId xmlns:p14="http://schemas.microsoft.com/office/powerpoint/2010/main" val="192386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26DF38-F69D-5DC6-1408-F93FD9D49916}"/>
              </a:ext>
            </a:extLst>
          </p:cNvPr>
          <p:cNvGrpSpPr/>
          <p:nvPr/>
        </p:nvGrpSpPr>
        <p:grpSpPr>
          <a:xfrm>
            <a:off x="457200" y="315190"/>
            <a:ext cx="17221200" cy="9372600"/>
            <a:chOff x="0" y="0"/>
            <a:chExt cx="5490351" cy="2783840"/>
          </a:xfrm>
        </p:grpSpPr>
        <p:sp>
          <p:nvSpPr>
            <p:cNvPr id="4" name="Freeform 3">
              <a:extLst>
                <a:ext uri="{FF2B5EF4-FFF2-40B4-BE49-F238E27FC236}">
                  <a16:creationId xmlns:a16="http://schemas.microsoft.com/office/drawing/2014/main" id="{23B7CADD-EE73-6701-694B-8022394CDDBE}"/>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Rectangle 1"/>
          <p:cNvSpPr/>
          <p:nvPr/>
        </p:nvSpPr>
        <p:spPr>
          <a:xfrm>
            <a:off x="685800" y="800100"/>
            <a:ext cx="16916400" cy="78483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Trên cái nền bức tranh thiên nhiên ấy, cuộc sống của con người nơi miền Tây Tổ quốc thân yêu càng thêm nồng nàn ý vị: "nắng chiều làm cho bó hoa càng thêm rực rỡ và làm cho cô gái cảm thấy mình rực rỡ theo". Có thể nói đó là những nét vẽ rất tinh tế và thơ mộng.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Trên cái nền thơ mộng hữu tình ấy là sự xuất hiện của những con người đáng yêu, đáng mến. Thiên nhiên, cảnh vật dù đẹp đến mấy cũng chỉ là cái nền tô điểm, làm cho con người trở nên đẹp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Đó là bác lái xe vui tính, cởi mở, nhiệt tình với hành khách. Đó là ông họa sĩ già say mê nghệ thuật, "xin anh em hoãn bữa tiệc đến cuối tuần sau" để ông đi thực tế chuyến cuối cùng lên Lào Cai trước lúc về hưu. Lúc nào ông cũng trăn trở "phải vẽ được một cái gì suốt đời mình thích". Đó còn là cô kĩ sư trẻ mới ra trường đã hăng hái xung phong lên Lào Cai công tác, bước qua cuộc đời học trò chật hẹp, bước vào cuộc sống bát ngát mới tinh, cái gì cùng làm cho cô hào hứng. Cô khao khát đất rộng trời cao, cô có thể đi bất kì đâu, làm bất cứ việc gì.</a:t>
            </a:r>
          </a:p>
        </p:txBody>
      </p:sp>
    </p:spTree>
    <p:extLst>
      <p:ext uri="{BB962C8B-B14F-4D97-AF65-F5344CB8AC3E}">
        <p14:creationId xmlns:p14="http://schemas.microsoft.com/office/powerpoint/2010/main" val="2889727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C588D8-5070-2D2F-1E9B-00D53E26FCE1}"/>
              </a:ext>
            </a:extLst>
          </p:cNvPr>
          <p:cNvGrpSpPr/>
          <p:nvPr/>
        </p:nvGrpSpPr>
        <p:grpSpPr>
          <a:xfrm>
            <a:off x="457200" y="315190"/>
            <a:ext cx="17221200" cy="9372600"/>
            <a:chOff x="0" y="0"/>
            <a:chExt cx="5490351" cy="2783840"/>
          </a:xfrm>
        </p:grpSpPr>
        <p:sp>
          <p:nvSpPr>
            <p:cNvPr id="4" name="Freeform 3">
              <a:extLst>
                <a:ext uri="{FF2B5EF4-FFF2-40B4-BE49-F238E27FC236}">
                  <a16:creationId xmlns:a16="http://schemas.microsoft.com/office/drawing/2014/main" id="{190C4A8B-FC8E-AD36-363D-C1E739E3526F}"/>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Rectangle 1"/>
          <p:cNvSpPr/>
          <p:nvPr/>
        </p:nvSpPr>
        <p:spPr>
          <a:xfrm>
            <a:off x="685800" y="800100"/>
            <a:ext cx="16916400"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Và cả những nhân vật không trực tiếp xuất hiện: ông kĩ sư ở vườn rau Sa Pa suốt đời nghiên cứu và lai tạo giống su hào to củ và ngọt để phục vụ dân sinh và xuất khẩu. Đồng  chí cán bộ nghiên cứu khoa học "suốt ngày dự sét", ngày đêm mưa gió hễ nghe sét là "choàng choàng chạy ra", mười một năm không một ngày xa cơ quan, "không đi đến đâu mà tìm vợ", lo làm một bản đồ sét riêng cho nước ta", cái bản đồ ấy "thật lắm của, thật vô giá". Trán đồng chí ấy cứ hói dần đi!</a:t>
            </a:r>
          </a:p>
        </p:txBody>
      </p:sp>
    </p:spTree>
    <p:extLst>
      <p:ext uri="{BB962C8B-B14F-4D97-AF65-F5344CB8AC3E}">
        <p14:creationId xmlns:p14="http://schemas.microsoft.com/office/powerpoint/2010/main" val="447901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7ABE18-71B2-FDFB-8E0A-A7ADD0950AA8}"/>
              </a:ext>
            </a:extLst>
          </p:cNvPr>
          <p:cNvGrpSpPr/>
          <p:nvPr/>
        </p:nvGrpSpPr>
        <p:grpSpPr>
          <a:xfrm>
            <a:off x="457200" y="315190"/>
            <a:ext cx="17221200" cy="9372600"/>
            <a:chOff x="0" y="0"/>
            <a:chExt cx="5490351" cy="2783840"/>
          </a:xfrm>
        </p:grpSpPr>
        <p:sp>
          <p:nvSpPr>
            <p:cNvPr id="4" name="Freeform 3">
              <a:extLst>
                <a:ext uri="{FF2B5EF4-FFF2-40B4-BE49-F238E27FC236}">
                  <a16:creationId xmlns:a16="http://schemas.microsoft.com/office/drawing/2014/main" id="{CA71A8C7-9DEC-03F5-21F9-45C9F1E38CE1}"/>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Rectangle 1"/>
          <p:cNvSpPr/>
          <p:nvPr/>
        </p:nvSpPr>
        <p:spPr>
          <a:xfrm>
            <a:off x="685800" y="800100"/>
            <a:ext cx="16916400" cy="89562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Và tiêu biểu nhất có lẽ là anh thanh niên 27 tuổi, làm công tác khí tượng kiêm vật lý địa cầu trên đỉnh Yên Sơn cao 2600m, “một trong những người cô độc nhất thế gian". Anh có nhiệm vụ "đo gió, đo mưa, đo nắng, tính mây, đo chấn động mặt đất" góp phần dự báo thời tiết, phục vụ sản xuất và chiến đấu. Những đêm bão tuyết, rét ghê gớm, một mình một đèn bão ra "vườn" lấy số liệu vào lúc nửa đêm cả thân hình anh "như bị gió chặt ra từng khúc", xong việc, trở vào nhà, "không thể nào ngủ lại được". Anh đã làm việc với tinh thần trách nhiệm cao, với ý chí và nghị lực to lớn để vượt qua gian khổ và đơn độc giữa non xanh. Chí tiến thủ là một nét đẹp ở anh: đọc sách, tự học, cần cù và chịu khó: nuôi gà lấy trứng, trồng hoa... làm cho cuộc sống thêm phong phú. Rất khiêm tốn khi nói về mình, dành những lời tốt đẹp nhất ngợi ca những gương sáng nơi Sa Pa lặng lẽ. Rất hiếu khách, anh mừng rỡ, quý mến khi khách lạ đến chơi. Một bó hoa đẹp tặng cô kĩ sư trẻ, một làn trứng gà tươi hiếu ông họa sĩ già, một củ tam thất gửi biếu vợ bác lái xe mới ốm dậy... là biểu hiện của một tấm lòng yêu thương, đối xử chân tình với đồng loại. Anh sống và làm việc vì lý tưởng cao đẹp, vì quê hương đất nước thân yêu, như anh thổ lộ với ông họa sĩ già: "Mình sinh ra là gì, mình đẻ ở đâu, mình vì ai mà làm việc?". Vì thế sau khi vẽ xong chân dung anh cán bộ khí tượng, họa sĩ nghĩ về anh: "Người con trai ấy đáng yêu thật...”</a:t>
            </a:r>
          </a:p>
        </p:txBody>
      </p:sp>
    </p:spTree>
    <p:extLst>
      <p:ext uri="{BB962C8B-B14F-4D97-AF65-F5344CB8AC3E}">
        <p14:creationId xmlns:p14="http://schemas.microsoft.com/office/powerpoint/2010/main" val="2025523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55C9F938-D6F9-7DD6-CB12-765A1AAA027D}"/>
              </a:ext>
            </a:extLst>
          </p:cNvPr>
          <p:cNvGrpSpPr/>
          <p:nvPr/>
        </p:nvGrpSpPr>
        <p:grpSpPr>
          <a:xfrm>
            <a:off x="457200" y="315190"/>
            <a:ext cx="17221200" cy="9372600"/>
            <a:chOff x="0" y="0"/>
            <a:chExt cx="5490351" cy="2783840"/>
          </a:xfrm>
        </p:grpSpPr>
        <p:sp>
          <p:nvSpPr>
            <p:cNvPr id="7" name="Freeform 3">
              <a:extLst>
                <a:ext uri="{FF2B5EF4-FFF2-40B4-BE49-F238E27FC236}">
                  <a16:creationId xmlns:a16="http://schemas.microsoft.com/office/drawing/2014/main" id="{17A21B71-A6EA-78A5-D0F0-71858C41F307}"/>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Rectangle 1"/>
          <p:cNvSpPr/>
          <p:nvPr/>
        </p:nvSpPr>
        <p:spPr>
          <a:xfrm>
            <a:off x="685800" y="800100"/>
            <a:ext cx="1691640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Tóm lại, những nhân vật trên đây là hình ảnh những con người mới đã sống đẹp, giàu tình nhân ái, hết lòng phục vụ đất nước và nhân dân, sống nơi lặng lẽ non xanh nhưng họ chẳng lặng lẽ chút nào! Trái lại, cuộc đời của họ vô cùng sôi nổi, đầy tâm huyết và giàu nhiệt tình cách mạng. Đúng như Bác Hồ đã nói: "Đất nước ta là một vườn hoa đẹp. Mỗi người là một bông hoa đẹp". Nhà văn Nguyễn Thành Long đã dành những lời tốt đẹp nhất nói về những con người đang sống và cống hiến giữa Sa Pa lặng lẽ. Mỗi người nơi non xanh ấy là một gương sáng, là một bông hoa ngát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Truyện Lặng lẽ Sa Pa là một bài thơ bằng văn xuôi rất trong sáng, trữ tình. Trên cái nền tráng lệ của thiên nhiên rừng, suối Sa Pa hiện lên bao con người đáng yêu. Mỗi người chỉ một vài nét vẽ mà tác giả đã lột tả được tâm hồn, tính cách, dáng vẻ của họ. Nguyễn Thành Long rất chân thực trong kể và tả, nhờ thế mà ta thấy những nhân vật như bác lái xe, ông họa sĩ già, cô kĩ sư trẻ, anh thanh niên... rất gần gũi và mến yêu.</a:t>
            </a:r>
          </a:p>
        </p:txBody>
      </p:sp>
    </p:spTree>
    <p:extLst>
      <p:ext uri="{BB962C8B-B14F-4D97-AF65-F5344CB8AC3E}">
        <p14:creationId xmlns:p14="http://schemas.microsoft.com/office/powerpoint/2010/main" val="2200325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819915B-D275-BFE7-EBEF-C0679C2F3C1A}"/>
              </a:ext>
            </a:extLst>
          </p:cNvPr>
          <p:cNvGrpSpPr/>
          <p:nvPr/>
        </p:nvGrpSpPr>
        <p:grpSpPr>
          <a:xfrm>
            <a:off x="457200" y="367145"/>
            <a:ext cx="17221200" cy="9372600"/>
            <a:chOff x="0" y="0"/>
            <a:chExt cx="5490351" cy="2783840"/>
          </a:xfrm>
        </p:grpSpPr>
        <p:sp>
          <p:nvSpPr>
            <p:cNvPr id="8" name="Freeform 3">
              <a:extLst>
                <a:ext uri="{FF2B5EF4-FFF2-40B4-BE49-F238E27FC236}">
                  <a16:creationId xmlns:a16="http://schemas.microsoft.com/office/drawing/2014/main" id="{1C879211-5F5B-51CE-BDE1-1356F222E2F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Freeform 3">
            <a:extLst>
              <a:ext uri="{FF2B5EF4-FFF2-40B4-BE49-F238E27FC236}">
                <a16:creationId xmlns:a16="http://schemas.microsoft.com/office/drawing/2014/main" id="{4D6F502B-0362-390C-C0EF-77CF89C12A57}"/>
              </a:ext>
            </a:extLst>
          </p:cNvPr>
          <p:cNvSpPr/>
          <p:nvPr/>
        </p:nvSpPr>
        <p:spPr>
          <a:xfrm>
            <a:off x="13431153" y="4700047"/>
            <a:ext cx="4371938" cy="5039698"/>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sp>
      <p:grpSp>
        <p:nvGrpSpPr>
          <p:cNvPr id="9" name="Group 8">
            <a:extLst>
              <a:ext uri="{FF2B5EF4-FFF2-40B4-BE49-F238E27FC236}">
                <a16:creationId xmlns:a16="http://schemas.microsoft.com/office/drawing/2014/main" id="{132059E4-C009-DD42-F120-9C3EBBB67F1F}"/>
              </a:ext>
            </a:extLst>
          </p:cNvPr>
          <p:cNvGrpSpPr/>
          <p:nvPr/>
        </p:nvGrpSpPr>
        <p:grpSpPr>
          <a:xfrm>
            <a:off x="9356612" y="1104900"/>
            <a:ext cx="5304723" cy="5334000"/>
            <a:chOff x="9356612" y="1104900"/>
            <a:chExt cx="5304723" cy="5334000"/>
          </a:xfrm>
        </p:grpSpPr>
        <p:pic>
          <p:nvPicPr>
            <p:cNvPr id="4" name="Picture 3">
              <a:extLst>
                <a:ext uri="{FF2B5EF4-FFF2-40B4-BE49-F238E27FC236}">
                  <a16:creationId xmlns:a16="http://schemas.microsoft.com/office/drawing/2014/main" id="{ABA5408C-3416-BF5C-47A0-7435192A2455}"/>
                </a:ext>
              </a:extLst>
            </p:cNvPr>
            <p:cNvPicPr>
              <a:picLocks noChangeAspect="1"/>
            </p:cNvPicPr>
            <p:nvPr/>
          </p:nvPicPr>
          <p:blipFill>
            <a:blip r:embed="rId4"/>
            <a:stretch>
              <a:fillRect/>
            </a:stretch>
          </p:blipFill>
          <p:spPr>
            <a:xfrm>
              <a:off x="9356612" y="1104900"/>
              <a:ext cx="5081129" cy="5334000"/>
            </a:xfrm>
            <a:prstGeom prst="rect">
              <a:avLst/>
            </a:prstGeom>
          </p:spPr>
        </p:pic>
        <p:sp>
          <p:nvSpPr>
            <p:cNvPr id="5" name="TextBox 11">
              <a:extLst>
                <a:ext uri="{FF2B5EF4-FFF2-40B4-BE49-F238E27FC236}">
                  <a16:creationId xmlns:a16="http://schemas.microsoft.com/office/drawing/2014/main" id="{7F985D76-5551-C926-55EC-C7884BBC491C}"/>
                </a:ext>
              </a:extLst>
            </p:cNvPr>
            <p:cNvSpPr txBox="1"/>
            <p:nvPr/>
          </p:nvSpPr>
          <p:spPr>
            <a:xfrm>
              <a:off x="10058400" y="2400300"/>
              <a:ext cx="4602935" cy="3026470"/>
            </a:xfrm>
            <a:prstGeom prst="rect">
              <a:avLst/>
            </a:prstGeom>
          </p:spPr>
          <p:txBody>
            <a:bodyPr lIns="0" tIns="0" rIns="0" bIns="0" rtlCol="0" anchor="t">
              <a:spAutoFit/>
            </a:bodyPr>
            <a:lstStyle/>
            <a:p>
              <a:pPr algn="ctr">
                <a:lnSpc>
                  <a:spcPts val="5891"/>
                </a:lnSpc>
              </a:pPr>
              <a:r>
                <a:rPr lang="en-US" sz="5400" b="1" dirty="0" err="1">
                  <a:solidFill>
                    <a:srgbClr val="000000"/>
                  </a:solidFill>
                  <a:latin typeface="#9Slide05 Braxton Regular" panose="03060000000000000000" pitchFamily="66" charset="0"/>
                </a:rPr>
                <a:t>Dữ</a:t>
              </a:r>
              <a:r>
                <a:rPr lang="en-US" sz="5400" b="1" dirty="0">
                  <a:solidFill>
                    <a:srgbClr val="000000"/>
                  </a:solidFill>
                  <a:latin typeface="#9Slide05 Braxton Regular" panose="03060000000000000000" pitchFamily="66" charset="0"/>
                </a:rPr>
                <a:t> </a:t>
              </a:r>
              <a:r>
                <a:rPr lang="en-US" sz="5400" b="1" dirty="0" err="1">
                  <a:solidFill>
                    <a:srgbClr val="000000"/>
                  </a:solidFill>
                  <a:latin typeface="#9Slide05 Braxton Regular" panose="03060000000000000000" pitchFamily="66" charset="0"/>
                </a:rPr>
                <a:t>liệu</a:t>
              </a:r>
              <a:endParaRPr lang="en-US" sz="5400" b="1" dirty="0">
                <a:solidFill>
                  <a:srgbClr val="000000"/>
                </a:solidFill>
                <a:latin typeface="#9Slide05 Braxton Regular" panose="03060000000000000000" pitchFamily="66" charset="0"/>
              </a:endParaRPr>
            </a:p>
            <a:p>
              <a:pPr lvl="0" algn="just">
                <a:lnSpc>
                  <a:spcPts val="5891"/>
                </a:lnSpc>
                <a:defRPr/>
              </a:pPr>
              <a:r>
                <a:rPr lang="en-US" sz="5400" dirty="0">
                  <a:solidFill>
                    <a:srgbClr val="000000"/>
                  </a:solidFill>
                  <a:latin typeface="#9Slide05 Braxton Regular" panose="03060000000000000000" pitchFamily="66" charset="0"/>
                </a:rPr>
                <a:t>- Mon</a:t>
              </a:r>
            </a:p>
            <a:p>
              <a:pPr lvl="0" algn="just">
                <a:lnSpc>
                  <a:spcPts val="5891"/>
                </a:lnSpc>
                <a:defRPr/>
              </a:pP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Mên</a:t>
              </a:r>
              <a:endParaRPr lang="en-US" sz="5400" dirty="0">
                <a:solidFill>
                  <a:srgbClr val="000000"/>
                </a:solidFill>
                <a:latin typeface="#9Slide05 Braxton Regular" panose="03060000000000000000" pitchFamily="66" charset="0"/>
              </a:endParaRPr>
            </a:p>
            <a:p>
              <a:pPr lvl="0" algn="just">
                <a:lnSpc>
                  <a:spcPts val="5891"/>
                </a:lnSpc>
                <a:defRPr/>
              </a:pP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Chim</a:t>
              </a: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chìa</a:t>
              </a: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vôi</a:t>
              </a:r>
              <a:r>
                <a:rPr lang="en-US" sz="5400" dirty="0">
                  <a:solidFill>
                    <a:srgbClr val="000000"/>
                  </a:solidFill>
                  <a:latin typeface="#9Slide05 Braxton Regular" panose="03060000000000000000" pitchFamily="66" charset="0"/>
                </a:rPr>
                <a:t> </a:t>
              </a:r>
            </a:p>
          </p:txBody>
        </p:sp>
      </p:grpSp>
      <p:pic>
        <p:nvPicPr>
          <p:cNvPr id="3" name="Picture 2">
            <a:extLst>
              <a:ext uri="{FF2B5EF4-FFF2-40B4-BE49-F238E27FC236}">
                <a16:creationId xmlns:a16="http://schemas.microsoft.com/office/drawing/2014/main" id="{4C296722-D465-CBB6-9D8B-62E8881C6398}"/>
              </a:ext>
            </a:extLst>
          </p:cNvPr>
          <p:cNvPicPr>
            <a:picLocks noChangeAspect="1"/>
          </p:cNvPicPr>
          <p:nvPr/>
        </p:nvPicPr>
        <p:blipFill>
          <a:blip r:embed="rId5"/>
          <a:stretch>
            <a:fillRect/>
          </a:stretch>
        </p:blipFill>
        <p:spPr>
          <a:xfrm>
            <a:off x="1297115" y="4326068"/>
            <a:ext cx="8227886" cy="4283941"/>
          </a:xfrm>
          <a:custGeom>
            <a:avLst/>
            <a:gdLst>
              <a:gd name="connsiteX0" fmla="*/ 0 w 8227886"/>
              <a:gd name="connsiteY0" fmla="*/ 0 h 4283941"/>
              <a:gd name="connsiteX1" fmla="*/ 8227886 w 8227886"/>
              <a:gd name="connsiteY1" fmla="*/ 0 h 4283941"/>
              <a:gd name="connsiteX2" fmla="*/ 8227886 w 8227886"/>
              <a:gd name="connsiteY2" fmla="*/ 4283941 h 4283941"/>
              <a:gd name="connsiteX3" fmla="*/ 0 w 8227886"/>
              <a:gd name="connsiteY3" fmla="*/ 4283941 h 4283941"/>
              <a:gd name="connsiteX4" fmla="*/ 0 w 8227886"/>
              <a:gd name="connsiteY4" fmla="*/ 0 h 428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886" h="4283941" fill="none" extrusionOk="0">
                <a:moveTo>
                  <a:pt x="0" y="0"/>
                </a:moveTo>
                <a:cubicBezTo>
                  <a:pt x="1210307" y="156886"/>
                  <a:pt x="4980717" y="74591"/>
                  <a:pt x="8227886" y="0"/>
                </a:cubicBezTo>
                <a:cubicBezTo>
                  <a:pt x="8201192" y="789711"/>
                  <a:pt x="8256868" y="2967041"/>
                  <a:pt x="8227886" y="4283941"/>
                </a:cubicBezTo>
                <a:cubicBezTo>
                  <a:pt x="7312243" y="4147343"/>
                  <a:pt x="2159854" y="4324654"/>
                  <a:pt x="0" y="4283941"/>
                </a:cubicBezTo>
                <a:cubicBezTo>
                  <a:pt x="90583" y="3009531"/>
                  <a:pt x="167778" y="1521018"/>
                  <a:pt x="0" y="0"/>
                </a:cubicBezTo>
                <a:close/>
              </a:path>
              <a:path w="8227886" h="4283941" stroke="0" extrusionOk="0">
                <a:moveTo>
                  <a:pt x="0" y="0"/>
                </a:moveTo>
                <a:cubicBezTo>
                  <a:pt x="1334869" y="37126"/>
                  <a:pt x="5825303" y="-97863"/>
                  <a:pt x="8227886" y="0"/>
                </a:cubicBezTo>
                <a:cubicBezTo>
                  <a:pt x="8115245" y="1752093"/>
                  <a:pt x="8261627" y="3002452"/>
                  <a:pt x="8227886" y="4283941"/>
                </a:cubicBezTo>
                <a:cubicBezTo>
                  <a:pt x="5348377" y="4138953"/>
                  <a:pt x="2308861" y="4447810"/>
                  <a:pt x="0" y="4283941"/>
                </a:cubicBezTo>
                <a:cubicBezTo>
                  <a:pt x="-62648" y="2614856"/>
                  <a:pt x="108813" y="471210"/>
                  <a:pt x="0" y="0"/>
                </a:cubicBezTo>
                <a:close/>
              </a:path>
            </a:pathLst>
          </a:custGeom>
          <a:ln>
            <a:solidFill>
              <a:schemeClr val="tx1"/>
            </a:solidFill>
            <a:extLst>
              <a:ext uri="{C807C97D-BFC1-408E-A445-0C87EB9F89A2}">
                <ask:lineSketchStyleProps xmlns:ask="http://schemas.microsoft.com/office/drawing/2018/sketchyshapes" xmlns="" sd="350596879">
                  <a:prstGeom prst="rect">
                    <a:avLst/>
                  </a:prstGeom>
                  <ask:type>
                    <ask:lineSketchCurved/>
                  </ask:type>
                </ask:lineSketchStyleProps>
              </a:ext>
            </a:extLst>
          </a:ln>
        </p:spPr>
      </p:pic>
    </p:spTree>
    <p:extLst>
      <p:ext uri="{BB962C8B-B14F-4D97-AF65-F5344CB8AC3E}">
        <p14:creationId xmlns:p14="http://schemas.microsoft.com/office/powerpoint/2010/main" val="19025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819915B-D275-BFE7-EBEF-C0679C2F3C1A}"/>
              </a:ext>
            </a:extLst>
          </p:cNvPr>
          <p:cNvGrpSpPr/>
          <p:nvPr/>
        </p:nvGrpSpPr>
        <p:grpSpPr>
          <a:xfrm>
            <a:off x="457200" y="367145"/>
            <a:ext cx="17221200" cy="9372600"/>
            <a:chOff x="0" y="0"/>
            <a:chExt cx="5490351" cy="2783840"/>
          </a:xfrm>
        </p:grpSpPr>
        <p:sp>
          <p:nvSpPr>
            <p:cNvPr id="8" name="Freeform 3">
              <a:extLst>
                <a:ext uri="{FF2B5EF4-FFF2-40B4-BE49-F238E27FC236}">
                  <a16:creationId xmlns:a16="http://schemas.microsoft.com/office/drawing/2014/main" id="{1C879211-5F5B-51CE-BDE1-1356F222E2F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Freeform 3">
            <a:extLst>
              <a:ext uri="{FF2B5EF4-FFF2-40B4-BE49-F238E27FC236}">
                <a16:creationId xmlns:a16="http://schemas.microsoft.com/office/drawing/2014/main" id="{4D6F502B-0362-390C-C0EF-77CF89C12A57}"/>
              </a:ext>
            </a:extLst>
          </p:cNvPr>
          <p:cNvSpPr/>
          <p:nvPr/>
        </p:nvSpPr>
        <p:spPr>
          <a:xfrm>
            <a:off x="13431153" y="4700047"/>
            <a:ext cx="4371938" cy="5039698"/>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sp>
      <p:grpSp>
        <p:nvGrpSpPr>
          <p:cNvPr id="9" name="Group 8">
            <a:extLst>
              <a:ext uri="{FF2B5EF4-FFF2-40B4-BE49-F238E27FC236}">
                <a16:creationId xmlns:a16="http://schemas.microsoft.com/office/drawing/2014/main" id="{D3D83B7B-0836-6F8D-5682-AC700F043A41}"/>
              </a:ext>
            </a:extLst>
          </p:cNvPr>
          <p:cNvGrpSpPr/>
          <p:nvPr/>
        </p:nvGrpSpPr>
        <p:grpSpPr>
          <a:xfrm>
            <a:off x="9356612" y="1104900"/>
            <a:ext cx="5304723" cy="5334000"/>
            <a:chOff x="9356612" y="1104900"/>
            <a:chExt cx="5304723" cy="5334000"/>
          </a:xfrm>
        </p:grpSpPr>
        <p:pic>
          <p:nvPicPr>
            <p:cNvPr id="4" name="Picture 3">
              <a:extLst>
                <a:ext uri="{FF2B5EF4-FFF2-40B4-BE49-F238E27FC236}">
                  <a16:creationId xmlns:a16="http://schemas.microsoft.com/office/drawing/2014/main" id="{ABA5408C-3416-BF5C-47A0-7435192A2455}"/>
                </a:ext>
              </a:extLst>
            </p:cNvPr>
            <p:cNvPicPr>
              <a:picLocks noChangeAspect="1"/>
            </p:cNvPicPr>
            <p:nvPr/>
          </p:nvPicPr>
          <p:blipFill>
            <a:blip r:embed="rId4"/>
            <a:stretch>
              <a:fillRect/>
            </a:stretch>
          </p:blipFill>
          <p:spPr>
            <a:xfrm>
              <a:off x="9356612" y="1104900"/>
              <a:ext cx="5081129" cy="5334000"/>
            </a:xfrm>
            <a:prstGeom prst="rect">
              <a:avLst/>
            </a:prstGeom>
          </p:spPr>
        </p:pic>
        <p:sp>
          <p:nvSpPr>
            <p:cNvPr id="5" name="TextBox 11">
              <a:extLst>
                <a:ext uri="{FF2B5EF4-FFF2-40B4-BE49-F238E27FC236}">
                  <a16:creationId xmlns:a16="http://schemas.microsoft.com/office/drawing/2014/main" id="{7F985D76-5551-C926-55EC-C7884BBC491C}"/>
                </a:ext>
              </a:extLst>
            </p:cNvPr>
            <p:cNvSpPr txBox="1"/>
            <p:nvPr/>
          </p:nvSpPr>
          <p:spPr>
            <a:xfrm>
              <a:off x="10058400" y="2400300"/>
              <a:ext cx="4602935" cy="3783087"/>
            </a:xfrm>
            <a:prstGeom prst="rect">
              <a:avLst/>
            </a:prstGeom>
          </p:spPr>
          <p:txBody>
            <a:bodyPr lIns="0" tIns="0" rIns="0" bIns="0" rtlCol="0" anchor="t">
              <a:spAutoFit/>
            </a:bodyPr>
            <a:lstStyle/>
            <a:p>
              <a:pPr algn="ctr">
                <a:lnSpc>
                  <a:spcPts val="5891"/>
                </a:lnSpc>
              </a:pPr>
              <a:r>
                <a:rPr lang="en-US" sz="5400" b="1" dirty="0" err="1">
                  <a:solidFill>
                    <a:srgbClr val="000000"/>
                  </a:solidFill>
                  <a:latin typeface="#9Slide05 Braxton Regular" panose="03060000000000000000" pitchFamily="66" charset="0"/>
                </a:rPr>
                <a:t>Dữ</a:t>
              </a:r>
              <a:r>
                <a:rPr lang="en-US" sz="5400" b="1" dirty="0">
                  <a:solidFill>
                    <a:srgbClr val="000000"/>
                  </a:solidFill>
                  <a:latin typeface="#9Slide05 Braxton Regular" panose="03060000000000000000" pitchFamily="66" charset="0"/>
                </a:rPr>
                <a:t> </a:t>
              </a:r>
              <a:r>
                <a:rPr lang="en-US" sz="5400" b="1" dirty="0" err="1">
                  <a:solidFill>
                    <a:srgbClr val="000000"/>
                  </a:solidFill>
                  <a:latin typeface="#9Slide05 Braxton Regular" panose="03060000000000000000" pitchFamily="66" charset="0"/>
                </a:rPr>
                <a:t>liệu</a:t>
              </a:r>
              <a:endParaRPr lang="en-US" sz="5400" b="1" dirty="0">
                <a:solidFill>
                  <a:srgbClr val="000000"/>
                </a:solidFill>
                <a:latin typeface="#9Slide05 Braxton Regular" panose="03060000000000000000" pitchFamily="66" charset="0"/>
              </a:endParaRPr>
            </a:p>
            <a:p>
              <a:pPr lvl="0" algn="just">
                <a:lnSpc>
                  <a:spcPts val="5891"/>
                </a:lnSpc>
                <a:defRPr/>
              </a:pP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Vườn</a:t>
              </a: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hoa</a:t>
              </a:r>
              <a:endParaRPr lang="en-US" sz="5400" dirty="0">
                <a:solidFill>
                  <a:srgbClr val="000000"/>
                </a:solidFill>
                <a:latin typeface="#9Slide05 Braxton Regular" panose="03060000000000000000" pitchFamily="66" charset="0"/>
              </a:endParaRPr>
            </a:p>
            <a:p>
              <a:pPr lvl="0" algn="just">
                <a:lnSpc>
                  <a:spcPts val="5891"/>
                </a:lnSpc>
                <a:defRPr/>
              </a:pP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Cửa</a:t>
              </a: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sổ</a:t>
              </a:r>
              <a:endParaRPr lang="en-US" sz="5400" dirty="0">
                <a:solidFill>
                  <a:srgbClr val="000000"/>
                </a:solidFill>
                <a:latin typeface="#9Slide05 Braxton Regular" panose="03060000000000000000" pitchFamily="66" charset="0"/>
              </a:endParaRPr>
            </a:p>
            <a:p>
              <a:pPr lvl="0" algn="just">
                <a:lnSpc>
                  <a:spcPts val="5891"/>
                </a:lnSpc>
                <a:defRPr/>
              </a:pP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Người</a:t>
              </a: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bố</a:t>
              </a:r>
              <a:r>
                <a:rPr lang="en-US" sz="5400" dirty="0">
                  <a:solidFill>
                    <a:srgbClr val="000000"/>
                  </a:solidFill>
                  <a:latin typeface="#9Slide05 Braxton Regular" panose="03060000000000000000" pitchFamily="66" charset="0"/>
                </a:rPr>
                <a:t>- </a:t>
              </a:r>
              <a:r>
                <a:rPr lang="en-US" sz="5400" dirty="0" err="1">
                  <a:solidFill>
                    <a:srgbClr val="000000"/>
                  </a:solidFill>
                  <a:latin typeface="#9Slide05 Braxton Regular" panose="03060000000000000000" pitchFamily="66" charset="0"/>
                </a:rPr>
                <a:t>người</a:t>
              </a:r>
              <a:r>
                <a:rPr lang="en-US" sz="5400" dirty="0">
                  <a:solidFill>
                    <a:srgbClr val="000000"/>
                  </a:solidFill>
                  <a:latin typeface="#9Slide05 Braxton Regular" panose="03060000000000000000" pitchFamily="66" charset="0"/>
                </a:rPr>
                <a:t> con</a:t>
              </a:r>
            </a:p>
          </p:txBody>
        </p:sp>
      </p:grpSp>
      <p:pic>
        <p:nvPicPr>
          <p:cNvPr id="6" name="Picture 5">
            <a:extLst>
              <a:ext uri="{FF2B5EF4-FFF2-40B4-BE49-F238E27FC236}">
                <a16:creationId xmlns:a16="http://schemas.microsoft.com/office/drawing/2014/main" id="{25F4CA27-14B0-F98B-7D5D-96D19427477B}"/>
              </a:ext>
            </a:extLst>
          </p:cNvPr>
          <p:cNvPicPr>
            <a:picLocks noChangeAspect="1"/>
          </p:cNvPicPr>
          <p:nvPr/>
        </p:nvPicPr>
        <p:blipFill>
          <a:blip r:embed="rId5"/>
          <a:stretch>
            <a:fillRect/>
          </a:stretch>
        </p:blipFill>
        <p:spPr>
          <a:xfrm>
            <a:off x="2999528" y="1943100"/>
            <a:ext cx="4620471" cy="7315746"/>
          </a:xfrm>
          <a:custGeom>
            <a:avLst/>
            <a:gdLst>
              <a:gd name="connsiteX0" fmla="*/ 0 w 4620471"/>
              <a:gd name="connsiteY0" fmla="*/ 0 h 7315746"/>
              <a:gd name="connsiteX1" fmla="*/ 4620471 w 4620471"/>
              <a:gd name="connsiteY1" fmla="*/ 0 h 7315746"/>
              <a:gd name="connsiteX2" fmla="*/ 4620471 w 4620471"/>
              <a:gd name="connsiteY2" fmla="*/ 7315746 h 7315746"/>
              <a:gd name="connsiteX3" fmla="*/ 0 w 4620471"/>
              <a:gd name="connsiteY3" fmla="*/ 7315746 h 7315746"/>
              <a:gd name="connsiteX4" fmla="*/ 0 w 4620471"/>
              <a:gd name="connsiteY4" fmla="*/ 0 h 731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0471" h="7315746" fill="none" extrusionOk="0">
                <a:moveTo>
                  <a:pt x="0" y="0"/>
                </a:moveTo>
                <a:cubicBezTo>
                  <a:pt x="2099972" y="60041"/>
                  <a:pt x="2448539" y="-50397"/>
                  <a:pt x="4620471" y="0"/>
                </a:cubicBezTo>
                <a:cubicBezTo>
                  <a:pt x="4720105" y="3395973"/>
                  <a:pt x="4602550" y="4500573"/>
                  <a:pt x="4620471" y="7315746"/>
                </a:cubicBezTo>
                <a:cubicBezTo>
                  <a:pt x="3769156" y="7364376"/>
                  <a:pt x="1345629" y="7279593"/>
                  <a:pt x="0" y="7315746"/>
                </a:cubicBezTo>
                <a:cubicBezTo>
                  <a:pt x="100103" y="5242610"/>
                  <a:pt x="-31272" y="760489"/>
                  <a:pt x="0" y="0"/>
                </a:cubicBezTo>
                <a:close/>
              </a:path>
              <a:path w="4620471" h="7315746" stroke="0" extrusionOk="0">
                <a:moveTo>
                  <a:pt x="0" y="0"/>
                </a:moveTo>
                <a:cubicBezTo>
                  <a:pt x="1456019" y="80359"/>
                  <a:pt x="3487048" y="-20062"/>
                  <a:pt x="4620471" y="0"/>
                </a:cubicBezTo>
                <a:cubicBezTo>
                  <a:pt x="4678225" y="3564787"/>
                  <a:pt x="4461145" y="3762620"/>
                  <a:pt x="4620471" y="7315746"/>
                </a:cubicBezTo>
                <a:cubicBezTo>
                  <a:pt x="3308842" y="7421039"/>
                  <a:pt x="1237946" y="7207760"/>
                  <a:pt x="0" y="7315746"/>
                </a:cubicBezTo>
                <a:cubicBezTo>
                  <a:pt x="156554" y="5148174"/>
                  <a:pt x="13931" y="871388"/>
                  <a:pt x="0" y="0"/>
                </a:cubicBezTo>
                <a:close/>
              </a:path>
            </a:pathLst>
          </a:custGeom>
          <a:ln>
            <a:solidFill>
              <a:schemeClr val="tx1"/>
            </a:solidFill>
            <a:extLst>
              <a:ext uri="{C807C97D-BFC1-408E-A445-0C87EB9F89A2}">
                <ask:lineSketchStyleProps xmlns:ask="http://schemas.microsoft.com/office/drawing/2018/sketchyshapes" xmlns="" sd="1865601695">
                  <a:prstGeom prst="rect">
                    <a:avLst/>
                  </a:prstGeom>
                  <ask:type>
                    <ask:lineSketchCurved/>
                  </ask:type>
                </ask:lineSketchStyleProps>
              </a:ext>
            </a:extLst>
          </a:ln>
        </p:spPr>
      </p:pic>
    </p:spTree>
    <p:extLst>
      <p:ext uri="{BB962C8B-B14F-4D97-AF65-F5344CB8AC3E}">
        <p14:creationId xmlns:p14="http://schemas.microsoft.com/office/powerpoint/2010/main" val="246730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7AE5339-8A17-6190-3252-C5C17A34AACD}"/>
              </a:ext>
            </a:extLst>
          </p:cNvPr>
          <p:cNvGrpSpPr/>
          <p:nvPr/>
        </p:nvGrpSpPr>
        <p:grpSpPr>
          <a:xfrm>
            <a:off x="457200" y="367145"/>
            <a:ext cx="17221200" cy="9372600"/>
            <a:chOff x="0" y="0"/>
            <a:chExt cx="5490351" cy="2783840"/>
          </a:xfrm>
        </p:grpSpPr>
        <p:sp>
          <p:nvSpPr>
            <p:cNvPr id="3" name="Freeform 3">
              <a:extLst>
                <a:ext uri="{FF2B5EF4-FFF2-40B4-BE49-F238E27FC236}">
                  <a16:creationId xmlns:a16="http://schemas.microsoft.com/office/drawing/2014/main" id="{410D1C89-28F3-A14E-ED45-35DF0D6BCE21}"/>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5" name="TextBox 16">
            <a:extLst>
              <a:ext uri="{FF2B5EF4-FFF2-40B4-BE49-F238E27FC236}">
                <a16:creationId xmlns:a16="http://schemas.microsoft.com/office/drawing/2014/main" id="{F6DEA962-05E2-1C7C-C307-2D2FCD32FCC2}"/>
              </a:ext>
            </a:extLst>
          </p:cNvPr>
          <p:cNvSpPr txBox="1"/>
          <p:nvPr/>
        </p:nvSpPr>
        <p:spPr>
          <a:xfrm>
            <a:off x="2667000" y="6210300"/>
            <a:ext cx="12309474" cy="1846659"/>
          </a:xfrm>
          <a:prstGeom prst="rect">
            <a:avLst/>
          </a:prstGeom>
        </p:spPr>
        <p:txBody>
          <a:bodyPr wrap="square" lIns="0" tIns="0" rIns="0" bIns="0" rtlCol="0" anchor="t">
            <a:spAutoFit/>
          </a:bodyPr>
          <a:lstStyle/>
          <a:p>
            <a:pPr marL="0" lvl="0" indent="0" algn="ctr">
              <a:spcBef>
                <a:spcPct val="0"/>
              </a:spcBef>
            </a:pPr>
            <a:r>
              <a:rPr lang="en-US" sz="6000" dirty="0" err="1">
                <a:solidFill>
                  <a:srgbClr val="000000"/>
                </a:solidFill>
                <a:latin typeface="#9Slide07 SVNAppleberry" panose="02040603050506020204" pitchFamily="18" charset="0"/>
              </a:rPr>
              <a:t>Viết</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bài</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văn</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phân</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tích</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một</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tác</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phẩm</a:t>
            </a:r>
            <a:r>
              <a:rPr lang="en-US" sz="6000" dirty="0">
                <a:solidFill>
                  <a:srgbClr val="000000"/>
                </a:solidFill>
                <a:latin typeface="#9Slide07 SVNAppleberry" panose="02040603050506020204" pitchFamily="18" charset="0"/>
              </a:rPr>
              <a:t> (</a:t>
            </a:r>
            <a:r>
              <a:rPr lang="en-US" sz="6000" dirty="0" err="1">
                <a:solidFill>
                  <a:srgbClr val="000000"/>
                </a:solidFill>
                <a:latin typeface="#9Slide07 SVNAppleberry" panose="02040603050506020204" pitchFamily="18" charset="0"/>
              </a:rPr>
              <a:t>truyện</a:t>
            </a:r>
            <a:r>
              <a:rPr lang="en-US" sz="6000" dirty="0">
                <a:solidFill>
                  <a:srgbClr val="000000"/>
                </a:solidFill>
                <a:latin typeface="#9Slide07 SVNAppleberry" panose="02040603050506020204" pitchFamily="18" charset="0"/>
              </a:rPr>
              <a:t>)</a:t>
            </a:r>
          </a:p>
        </p:txBody>
      </p:sp>
      <p:grpSp>
        <p:nvGrpSpPr>
          <p:cNvPr id="8" name="Group 7">
            <a:extLst>
              <a:ext uri="{FF2B5EF4-FFF2-40B4-BE49-F238E27FC236}">
                <a16:creationId xmlns:a16="http://schemas.microsoft.com/office/drawing/2014/main" id="{CBCA8C78-22DA-56AF-0AC6-581C66E13FCF}"/>
              </a:ext>
            </a:extLst>
          </p:cNvPr>
          <p:cNvGrpSpPr/>
          <p:nvPr/>
        </p:nvGrpSpPr>
        <p:grpSpPr>
          <a:xfrm>
            <a:off x="5638800" y="3927348"/>
            <a:ext cx="6050509" cy="1134470"/>
            <a:chOff x="5943600" y="3390900"/>
            <a:chExt cx="6050509" cy="1134470"/>
          </a:xfrm>
        </p:grpSpPr>
        <p:sp>
          <p:nvSpPr>
            <p:cNvPr id="4" name="Freeform 8">
              <a:extLst>
                <a:ext uri="{FF2B5EF4-FFF2-40B4-BE49-F238E27FC236}">
                  <a16:creationId xmlns:a16="http://schemas.microsoft.com/office/drawing/2014/main" id="{D6062766-82FF-BD41-28CF-F4465C4603C4}"/>
                </a:ext>
              </a:extLst>
            </p:cNvPr>
            <p:cNvSpPr/>
            <p:nvPr/>
          </p:nvSpPr>
          <p:spPr>
            <a:xfrm>
              <a:off x="5943600" y="3390900"/>
              <a:ext cx="6050509" cy="1134470"/>
            </a:xfrm>
            <a:custGeom>
              <a:avLst/>
              <a:gdLst/>
              <a:ahLst/>
              <a:cxnLst/>
              <a:rect l="l" t="t" r="r" b="b"/>
              <a:pathLst>
                <a:path w="6050509" h="1134470">
                  <a:moveTo>
                    <a:pt x="0" y="0"/>
                  </a:moveTo>
                  <a:lnTo>
                    <a:pt x="6050508" y="0"/>
                  </a:lnTo>
                  <a:lnTo>
                    <a:pt x="6050508" y="1134471"/>
                  </a:lnTo>
                  <a:lnTo>
                    <a:pt x="0" y="11344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10">
              <a:extLst>
                <a:ext uri="{FF2B5EF4-FFF2-40B4-BE49-F238E27FC236}">
                  <a16:creationId xmlns:a16="http://schemas.microsoft.com/office/drawing/2014/main" id="{225D5112-D745-2310-18E3-3E8E091B33B8}"/>
                </a:ext>
              </a:extLst>
            </p:cNvPr>
            <p:cNvSpPr txBox="1"/>
            <p:nvPr/>
          </p:nvSpPr>
          <p:spPr>
            <a:xfrm>
              <a:off x="6267901" y="3771900"/>
              <a:ext cx="5352510" cy="674480"/>
            </a:xfrm>
            <a:prstGeom prst="rect">
              <a:avLst/>
            </a:prstGeom>
          </p:spPr>
          <p:txBody>
            <a:bodyPr wrap="square" lIns="0" tIns="0" rIns="0" bIns="0" rtlCol="0" anchor="t">
              <a:spAutoFit/>
            </a:bodyPr>
            <a:lstStyle/>
            <a:p>
              <a:pPr algn="ctr">
                <a:lnSpc>
                  <a:spcPts val="5017"/>
                </a:lnSpc>
              </a:pPr>
              <a:r>
                <a:rPr lang="en-US" sz="7200" dirty="0" err="1">
                  <a:solidFill>
                    <a:srgbClr val="FAF9F5"/>
                  </a:solidFill>
                  <a:latin typeface="#9Slide07 SVNAppleberry" panose="02040603050506020204" pitchFamily="18" charset="0"/>
                </a:rPr>
                <a:t>Viết</a:t>
              </a:r>
              <a:endParaRPr lang="en-US" sz="7200" dirty="0">
                <a:solidFill>
                  <a:srgbClr val="FAF9F5"/>
                </a:solidFill>
                <a:latin typeface="#9Slide07 SVNAppleberry" panose="02040603050506020204" pitchFamily="18" charset="0"/>
              </a:endParaRPr>
            </a:p>
          </p:txBody>
        </p:sp>
      </p:grpSp>
      <p:sp>
        <p:nvSpPr>
          <p:cNvPr id="7" name="TextBox 10">
            <a:extLst>
              <a:ext uri="{FF2B5EF4-FFF2-40B4-BE49-F238E27FC236}">
                <a16:creationId xmlns:a16="http://schemas.microsoft.com/office/drawing/2014/main" id="{FA25361E-4A6B-CD1E-E3DC-696F05755507}"/>
              </a:ext>
            </a:extLst>
          </p:cNvPr>
          <p:cNvSpPr txBox="1"/>
          <p:nvPr/>
        </p:nvSpPr>
        <p:spPr>
          <a:xfrm>
            <a:off x="3810000" y="625222"/>
            <a:ext cx="9580858" cy="2215991"/>
          </a:xfrm>
          <a:prstGeom prst="rect">
            <a:avLst/>
          </a:prstGeom>
        </p:spPr>
        <p:txBody>
          <a:bodyPr wrap="square" lIns="0" tIns="0" rIns="0" bIns="0" rtlCol="0" anchor="t">
            <a:spAutoFit/>
          </a:bodyPr>
          <a:lstStyle/>
          <a:p>
            <a:pPr marL="0" lvl="0" indent="0" algn="ctr">
              <a:spcBef>
                <a:spcPct val="0"/>
              </a:spcBef>
            </a:pPr>
            <a:r>
              <a:rPr lang="en-US" sz="7200" u="none" spc="214" dirty="0" err="1">
                <a:latin typeface="#9Slide05 SVNCookie" panose="020B0606040200020203" pitchFamily="34" charset="0"/>
              </a:rPr>
              <a:t>Bài</a:t>
            </a:r>
            <a:r>
              <a:rPr lang="en-US" sz="7200" u="none" spc="214" dirty="0">
                <a:latin typeface="#9Slide05 SVNCookie" panose="020B0606040200020203" pitchFamily="34" charset="0"/>
              </a:rPr>
              <a:t> 6:</a:t>
            </a:r>
          </a:p>
          <a:p>
            <a:pPr marL="0" lvl="0" indent="0" algn="ctr">
              <a:spcBef>
                <a:spcPct val="0"/>
              </a:spcBef>
            </a:pPr>
            <a:r>
              <a:rPr lang="en-US" sz="7200" spc="214" dirty="0" err="1">
                <a:latin typeface="#9Slide05 SVNCookie" panose="020B0606040200020203" pitchFamily="34" charset="0"/>
              </a:rPr>
              <a:t>Chân</a:t>
            </a:r>
            <a:r>
              <a:rPr lang="en-US" sz="7200" spc="214" dirty="0">
                <a:latin typeface="#9Slide05 SVNCookie" panose="020B0606040200020203" pitchFamily="34" charset="0"/>
              </a:rPr>
              <a:t> dung </a:t>
            </a:r>
            <a:r>
              <a:rPr lang="en-US" sz="7200" spc="214" dirty="0" err="1">
                <a:latin typeface="#9Slide05 SVNCookie" panose="020B0606040200020203" pitchFamily="34" charset="0"/>
              </a:rPr>
              <a:t>cuộc</a:t>
            </a:r>
            <a:r>
              <a:rPr lang="en-US" sz="7200" spc="214" dirty="0">
                <a:latin typeface="#9Slide05 SVNCookie" panose="020B0606040200020203" pitchFamily="34" charset="0"/>
              </a:rPr>
              <a:t> </a:t>
            </a:r>
            <a:r>
              <a:rPr lang="en-US" sz="7200" spc="214" dirty="0" err="1">
                <a:latin typeface="#9Slide05 SVNCookie" panose="020B0606040200020203" pitchFamily="34" charset="0"/>
              </a:rPr>
              <a:t>sống</a:t>
            </a:r>
            <a:endParaRPr lang="en-US" sz="7200" u="none" spc="214" dirty="0">
              <a:latin typeface="#9Slide05 SVNCookie" panose="020B0606040200020203" pitchFamily="34" charset="0"/>
            </a:endParaRPr>
          </a:p>
        </p:txBody>
      </p:sp>
      <p:sp>
        <p:nvSpPr>
          <p:cNvPr id="9" name="Freeform 5">
            <a:extLst>
              <a:ext uri="{FF2B5EF4-FFF2-40B4-BE49-F238E27FC236}">
                <a16:creationId xmlns:a16="http://schemas.microsoft.com/office/drawing/2014/main" id="{B296C9FC-82E7-FFD6-D907-FC2D7FF667AC}"/>
              </a:ext>
            </a:extLst>
          </p:cNvPr>
          <p:cNvSpPr/>
          <p:nvPr/>
        </p:nvSpPr>
        <p:spPr>
          <a:xfrm>
            <a:off x="12085840" y="1372371"/>
            <a:ext cx="6243434" cy="5234648"/>
          </a:xfrm>
          <a:custGeom>
            <a:avLst/>
            <a:gdLst/>
            <a:ahLst/>
            <a:cxnLst/>
            <a:rect l="l" t="t" r="r" b="b"/>
            <a:pathLst>
              <a:path w="3500234" h="3438980">
                <a:moveTo>
                  <a:pt x="0" y="0"/>
                </a:moveTo>
                <a:lnTo>
                  <a:pt x="3500234" y="0"/>
                </a:lnTo>
                <a:lnTo>
                  <a:pt x="3500234" y="3438980"/>
                </a:lnTo>
                <a:lnTo>
                  <a:pt x="0" y="3438980"/>
                </a:lnTo>
                <a:lnTo>
                  <a:pt x="0" y="0"/>
                </a:lnTo>
                <a:close/>
              </a:path>
            </a:pathLst>
          </a:custGeom>
          <a:blipFill>
            <a:blip r:embed="rId5"/>
            <a:stretch>
              <a:fillRect/>
            </a:stretch>
          </a:blipFill>
        </p:spPr>
      </p:sp>
    </p:spTree>
    <p:extLst>
      <p:ext uri="{BB962C8B-B14F-4D97-AF65-F5344CB8AC3E}">
        <p14:creationId xmlns:p14="http://schemas.microsoft.com/office/powerpoint/2010/main" val="6540150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03F9514-0B88-26A4-D3EE-4644C758BB59}"/>
              </a:ext>
            </a:extLst>
          </p:cNvPr>
          <p:cNvGrpSpPr/>
          <p:nvPr/>
        </p:nvGrpSpPr>
        <p:grpSpPr>
          <a:xfrm>
            <a:off x="7086600" y="1714500"/>
            <a:ext cx="9296400" cy="6477000"/>
            <a:chOff x="0" y="0"/>
            <a:chExt cx="5490351" cy="2783840"/>
          </a:xfrm>
        </p:grpSpPr>
        <p:sp>
          <p:nvSpPr>
            <p:cNvPr id="9" name="Freeform 3">
              <a:extLst>
                <a:ext uri="{FF2B5EF4-FFF2-40B4-BE49-F238E27FC236}">
                  <a16:creationId xmlns:a16="http://schemas.microsoft.com/office/drawing/2014/main" id="{7279C065-8B39-95A0-730A-3F530AE528A0}"/>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7" name="TextBox 16">
            <a:extLst>
              <a:ext uri="{FF2B5EF4-FFF2-40B4-BE49-F238E27FC236}">
                <a16:creationId xmlns:a16="http://schemas.microsoft.com/office/drawing/2014/main" id="{8D7BBAB2-9B1F-D143-6FF1-B5286982E588}"/>
              </a:ext>
            </a:extLst>
          </p:cNvPr>
          <p:cNvSpPr txBox="1"/>
          <p:nvPr/>
        </p:nvSpPr>
        <p:spPr>
          <a:xfrm>
            <a:off x="6324600" y="3314700"/>
            <a:ext cx="11319934" cy="2462213"/>
          </a:xfrm>
          <a:prstGeom prst="rect">
            <a:avLst/>
          </a:prstGeom>
        </p:spPr>
        <p:txBody>
          <a:bodyPr wrap="square" lIns="0" tIns="0" rIns="0" bIns="0" rtlCol="0" anchor="t">
            <a:spAutoFit/>
          </a:bodyPr>
          <a:lstStyle/>
          <a:p>
            <a:pPr marL="0" lvl="0" indent="0" algn="ctr">
              <a:spcBef>
                <a:spcPct val="0"/>
              </a:spcBef>
            </a:pPr>
            <a:r>
              <a:rPr lang="en-US" sz="8000" dirty="0">
                <a:solidFill>
                  <a:srgbClr val="000000"/>
                </a:solidFill>
                <a:latin typeface="#9Slide07 SVNAppleberry" panose="02040603050506020204" pitchFamily="18" charset="0"/>
              </a:rPr>
              <a:t>I. </a:t>
            </a:r>
          </a:p>
          <a:p>
            <a:pPr marL="0" lvl="0" indent="0" algn="ctr">
              <a:spcBef>
                <a:spcPct val="0"/>
              </a:spcBef>
            </a:pPr>
            <a:r>
              <a:rPr lang="en-US" sz="8000" dirty="0" err="1">
                <a:solidFill>
                  <a:srgbClr val="000000"/>
                </a:solidFill>
                <a:latin typeface="#9Slide07 SVNAppleberry" panose="02040603050506020204" pitchFamily="18" charset="0"/>
              </a:rPr>
              <a:t>Giới</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thiệu</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kiểu</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bài</a:t>
            </a:r>
            <a:endParaRPr lang="en-US" sz="8000" dirty="0">
              <a:solidFill>
                <a:srgbClr val="000000"/>
              </a:solidFill>
              <a:latin typeface="#9Slide07 SVNAppleberry" panose="02040603050506020204" pitchFamily="18" charset="0"/>
            </a:endParaRPr>
          </a:p>
        </p:txBody>
      </p:sp>
      <p:sp>
        <p:nvSpPr>
          <p:cNvPr id="8" name="Freeform 2">
            <a:extLst>
              <a:ext uri="{FF2B5EF4-FFF2-40B4-BE49-F238E27FC236}">
                <a16:creationId xmlns:a16="http://schemas.microsoft.com/office/drawing/2014/main" id="{B0DC0D6F-2BF3-F0AB-AD8F-031765AE2089}"/>
              </a:ext>
            </a:extLst>
          </p:cNvPr>
          <p:cNvSpPr/>
          <p:nvPr/>
        </p:nvSpPr>
        <p:spPr>
          <a:xfrm>
            <a:off x="-304800" y="3569999"/>
            <a:ext cx="7653042" cy="6296439"/>
          </a:xfrm>
          <a:custGeom>
            <a:avLst/>
            <a:gdLst/>
            <a:ahLst/>
            <a:cxnLst/>
            <a:rect l="l" t="t" r="r" b="b"/>
            <a:pathLst>
              <a:path w="9710442" h="8229600">
                <a:moveTo>
                  <a:pt x="0" y="0"/>
                </a:moveTo>
                <a:lnTo>
                  <a:pt x="9710442" y="0"/>
                </a:lnTo>
                <a:lnTo>
                  <a:pt x="971044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843587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B79ABE-51F1-4C9A-CB50-52DC448CB8A6}"/>
              </a:ext>
            </a:extLst>
          </p:cNvPr>
          <p:cNvGrpSpPr/>
          <p:nvPr/>
        </p:nvGrpSpPr>
        <p:grpSpPr>
          <a:xfrm>
            <a:off x="3352800" y="367145"/>
            <a:ext cx="14325600" cy="7671955"/>
            <a:chOff x="0" y="0"/>
            <a:chExt cx="5490351" cy="2783840"/>
          </a:xfrm>
        </p:grpSpPr>
        <p:sp>
          <p:nvSpPr>
            <p:cNvPr id="4" name="Freeform 3">
              <a:extLst>
                <a:ext uri="{FF2B5EF4-FFF2-40B4-BE49-F238E27FC236}">
                  <a16:creationId xmlns:a16="http://schemas.microsoft.com/office/drawing/2014/main" id="{F2C4EAD1-6549-018E-3AF2-C9691D97FA1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TextBox 1">
            <a:extLst>
              <a:ext uri="{FF2B5EF4-FFF2-40B4-BE49-F238E27FC236}">
                <a16:creationId xmlns:a16="http://schemas.microsoft.com/office/drawing/2014/main" id="{08ADCC6D-371B-43B3-655E-C0A381676760}"/>
              </a:ext>
            </a:extLst>
          </p:cNvPr>
          <p:cNvSpPr txBox="1"/>
          <p:nvPr/>
        </p:nvSpPr>
        <p:spPr>
          <a:xfrm>
            <a:off x="2552700" y="1101178"/>
            <a:ext cx="15925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dirty="0">
              <a:latin typeface="Times New Roman" panose="02020603050405020304" pitchFamily="18" charset="0"/>
              <a:cs typeface="Times New Roman" panose="02020603050405020304" pitchFamily="18" charset="0"/>
            </a:endParaRPr>
          </a:p>
        </p:txBody>
      </p:sp>
      <p:sp>
        <p:nvSpPr>
          <p:cNvPr id="9" name="Subtitle 2">
            <a:extLst>
              <a:ext uri="{FF2B5EF4-FFF2-40B4-BE49-F238E27FC236}">
                <a16:creationId xmlns:a16="http://schemas.microsoft.com/office/drawing/2014/main" id="{241F5964-7254-9FEA-E880-F4CF190A6045}"/>
              </a:ext>
            </a:extLst>
          </p:cNvPr>
          <p:cNvSpPr txBox="1">
            <a:spLocks/>
          </p:cNvSpPr>
          <p:nvPr/>
        </p:nvSpPr>
        <p:spPr>
          <a:xfrm>
            <a:off x="4343400" y="2976867"/>
            <a:ext cx="12725400" cy="563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vi-VN" sz="4800" dirty="0">
                <a:latin typeface="+mj-lt"/>
              </a:rPr>
              <a:t>Phân tích một tác phẩm truyện là làm sáng tỏ chủ đề và những nét đặc sắc về nghệ thuật của tác phẩm được thể hiện qua những yếu tố cơ bản của thể loại truyện như cốt truyện, nhân vật, người kể chuyện,…</a:t>
            </a:r>
            <a:endParaRPr lang="en-US" sz="6600" dirty="0">
              <a:latin typeface="+mj-lt"/>
              <a:ea typeface="Cambria" panose="020405030504060302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CEBD725E-374C-3293-0BC9-FFA3EE24BC6F}"/>
              </a:ext>
            </a:extLst>
          </p:cNvPr>
          <p:cNvSpPr/>
          <p:nvPr/>
        </p:nvSpPr>
        <p:spPr>
          <a:xfrm>
            <a:off x="609600" y="6057900"/>
            <a:ext cx="3733246" cy="4114800"/>
          </a:xfrm>
          <a:custGeom>
            <a:avLst/>
            <a:gdLst/>
            <a:ahLst/>
            <a:cxnLst/>
            <a:rect l="l" t="t" r="r" b="b"/>
            <a:pathLst>
              <a:path w="3733246" h="4114800">
                <a:moveTo>
                  <a:pt x="0" y="0"/>
                </a:moveTo>
                <a:lnTo>
                  <a:pt x="3733246" y="0"/>
                </a:lnTo>
                <a:lnTo>
                  <a:pt x="373324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6018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B79ABE-51F1-4C9A-CB50-52DC448CB8A6}"/>
              </a:ext>
            </a:extLst>
          </p:cNvPr>
          <p:cNvGrpSpPr/>
          <p:nvPr/>
        </p:nvGrpSpPr>
        <p:grpSpPr>
          <a:xfrm>
            <a:off x="381000" y="419100"/>
            <a:ext cx="17526000" cy="9448800"/>
            <a:chOff x="0" y="0"/>
            <a:chExt cx="5490351" cy="2783840"/>
          </a:xfrm>
        </p:grpSpPr>
        <p:sp>
          <p:nvSpPr>
            <p:cNvPr id="4" name="Freeform 3">
              <a:extLst>
                <a:ext uri="{FF2B5EF4-FFF2-40B4-BE49-F238E27FC236}">
                  <a16:creationId xmlns:a16="http://schemas.microsoft.com/office/drawing/2014/main" id="{F2C4EAD1-6549-018E-3AF2-C9691D97FA1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TextBox 1">
            <a:extLst>
              <a:ext uri="{FF2B5EF4-FFF2-40B4-BE49-F238E27FC236}">
                <a16:creationId xmlns:a16="http://schemas.microsoft.com/office/drawing/2014/main" id="{08ADCC6D-371B-43B3-655E-C0A381676760}"/>
              </a:ext>
            </a:extLst>
          </p:cNvPr>
          <p:cNvSpPr txBox="1"/>
          <p:nvPr/>
        </p:nvSpPr>
        <p:spPr>
          <a:xfrm>
            <a:off x="2552700" y="1101178"/>
            <a:ext cx="125349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cầu</a:t>
            </a:r>
            <a:endParaRPr lang="en-US" sz="44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0C32B6B3-BFED-4152-5269-467384C99ECE}"/>
              </a:ext>
            </a:extLst>
          </p:cNvPr>
          <p:cNvGrpSpPr/>
          <p:nvPr/>
        </p:nvGrpSpPr>
        <p:grpSpPr>
          <a:xfrm>
            <a:off x="6912864" y="2857500"/>
            <a:ext cx="4462272" cy="4132118"/>
            <a:chOff x="7141464" y="2656607"/>
            <a:chExt cx="4462272" cy="4132118"/>
          </a:xfrm>
        </p:grpSpPr>
        <p:sp>
          <p:nvSpPr>
            <p:cNvPr id="6" name="Freeform 3">
              <a:extLst>
                <a:ext uri="{FF2B5EF4-FFF2-40B4-BE49-F238E27FC236}">
                  <a16:creationId xmlns:a16="http://schemas.microsoft.com/office/drawing/2014/main" id="{78220213-358B-5CC3-2F40-9CDB8C0EC3BC}"/>
                </a:ext>
              </a:extLst>
            </p:cNvPr>
            <p:cNvSpPr/>
            <p:nvPr/>
          </p:nvSpPr>
          <p:spPr>
            <a:xfrm>
              <a:off x="8229600" y="2656607"/>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3">
              <a:extLst>
                <a:ext uri="{FF2B5EF4-FFF2-40B4-BE49-F238E27FC236}">
                  <a16:creationId xmlns:a16="http://schemas.microsoft.com/office/drawing/2014/main" id="{00C96F3D-B917-9E3D-0AC5-27C2960E0EC9}"/>
                </a:ext>
              </a:extLst>
            </p:cNvPr>
            <p:cNvSpPr/>
            <p:nvPr/>
          </p:nvSpPr>
          <p:spPr>
            <a:xfrm rot="10800000">
              <a:off x="7141464" y="2673925"/>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2" name="Rectangle 11">
            <a:extLst>
              <a:ext uri="{FF2B5EF4-FFF2-40B4-BE49-F238E27FC236}">
                <a16:creationId xmlns:a16="http://schemas.microsoft.com/office/drawing/2014/main" id="{F8096C77-64A9-011A-F72B-A3207E95F6BF}"/>
              </a:ext>
            </a:extLst>
          </p:cNvPr>
          <p:cNvSpPr/>
          <p:nvPr/>
        </p:nvSpPr>
        <p:spPr>
          <a:xfrm>
            <a:off x="10744200" y="1719144"/>
            <a:ext cx="6705600" cy="1938992"/>
          </a:xfrm>
          <a:prstGeom prst="rect">
            <a:avLst/>
          </a:prstGeom>
        </p:spPr>
        <p:txBody>
          <a:bodyPr wrap="square">
            <a:spAutoFit/>
          </a:bodyPr>
          <a:lstStyle/>
          <a:p>
            <a:pPr algn="just"/>
            <a:r>
              <a:rPr lang="vi-VN" sz="4000" dirty="0">
                <a:latin typeface="+mj-lt"/>
              </a:rPr>
              <a:t>- Giới thiệu tác phẩm truyện (nhan đề, tác giả) và nêu ý kiến khái quát về tác phẩm.</a:t>
            </a:r>
            <a:endParaRPr lang="vi-VN" sz="4000" b="0" i="0" dirty="0">
              <a:effectLst/>
              <a:latin typeface="+mj-lt"/>
            </a:endParaRPr>
          </a:p>
        </p:txBody>
      </p:sp>
      <p:sp>
        <p:nvSpPr>
          <p:cNvPr id="13" name="Rectangle 12">
            <a:extLst>
              <a:ext uri="{FF2B5EF4-FFF2-40B4-BE49-F238E27FC236}">
                <a16:creationId xmlns:a16="http://schemas.microsoft.com/office/drawing/2014/main" id="{25EB1E53-251B-A578-9B9F-B33D800C7360}"/>
              </a:ext>
            </a:extLst>
          </p:cNvPr>
          <p:cNvSpPr/>
          <p:nvPr/>
        </p:nvSpPr>
        <p:spPr>
          <a:xfrm>
            <a:off x="914400" y="2050210"/>
            <a:ext cx="7260336" cy="1323439"/>
          </a:xfrm>
          <a:prstGeom prst="rect">
            <a:avLst/>
          </a:prstGeom>
        </p:spPr>
        <p:txBody>
          <a:bodyPr wrap="square">
            <a:spAutoFit/>
          </a:bodyPr>
          <a:lstStyle/>
          <a:p>
            <a:pPr algn="just"/>
            <a:r>
              <a:rPr lang="vi-VN" sz="4000" dirty="0">
                <a:latin typeface="+mj-lt"/>
              </a:rPr>
              <a:t>- Nêu được ý nghĩa, giá trị của tác phẩm truyện.</a:t>
            </a:r>
            <a:endParaRPr lang="vi-VN" sz="4000" b="0" i="0" dirty="0">
              <a:effectLst/>
              <a:latin typeface="+mj-lt"/>
            </a:endParaRPr>
          </a:p>
        </p:txBody>
      </p:sp>
      <p:sp>
        <p:nvSpPr>
          <p:cNvPr id="14" name="Rectangle 13">
            <a:extLst>
              <a:ext uri="{FF2B5EF4-FFF2-40B4-BE49-F238E27FC236}">
                <a16:creationId xmlns:a16="http://schemas.microsoft.com/office/drawing/2014/main" id="{17A0C640-2733-0E18-0058-A42DFB2F53C3}"/>
              </a:ext>
            </a:extLst>
          </p:cNvPr>
          <p:cNvSpPr/>
          <p:nvPr/>
        </p:nvSpPr>
        <p:spPr>
          <a:xfrm>
            <a:off x="11478768" y="4276102"/>
            <a:ext cx="5894832" cy="1323439"/>
          </a:xfrm>
          <a:prstGeom prst="rect">
            <a:avLst/>
          </a:prstGeom>
        </p:spPr>
        <p:txBody>
          <a:bodyPr wrap="square">
            <a:spAutoFit/>
          </a:bodyPr>
          <a:lstStyle/>
          <a:p>
            <a:pPr algn="just"/>
            <a:r>
              <a:rPr lang="vi-VN" sz="4000" dirty="0">
                <a:latin typeface="+mj-lt"/>
              </a:rPr>
              <a:t>- Nêu ngắn gọn nội dung chính của tác phẩm</a:t>
            </a:r>
            <a:r>
              <a:rPr lang="en-US" sz="4000" dirty="0">
                <a:latin typeface="+mj-lt"/>
              </a:rPr>
              <a:t>.</a:t>
            </a:r>
            <a:endParaRPr lang="vi-VN" sz="4000" b="0" i="0" dirty="0">
              <a:effectLst/>
              <a:latin typeface="+mj-lt"/>
            </a:endParaRPr>
          </a:p>
        </p:txBody>
      </p:sp>
      <p:sp>
        <p:nvSpPr>
          <p:cNvPr id="15" name="Rectangle 14">
            <a:extLst>
              <a:ext uri="{FF2B5EF4-FFF2-40B4-BE49-F238E27FC236}">
                <a16:creationId xmlns:a16="http://schemas.microsoft.com/office/drawing/2014/main" id="{E9AFDE62-FFCC-619A-84BA-FAE60D7FB1E5}"/>
              </a:ext>
            </a:extLst>
          </p:cNvPr>
          <p:cNvSpPr/>
          <p:nvPr/>
        </p:nvSpPr>
        <p:spPr>
          <a:xfrm>
            <a:off x="10134600" y="7106341"/>
            <a:ext cx="7685532" cy="707886"/>
          </a:xfrm>
          <a:prstGeom prst="rect">
            <a:avLst/>
          </a:prstGeom>
        </p:spPr>
        <p:txBody>
          <a:bodyPr wrap="square">
            <a:spAutoFit/>
          </a:bodyPr>
          <a:lstStyle/>
          <a:p>
            <a:pPr algn="just"/>
            <a:r>
              <a:rPr lang="vi-VN" sz="4000" dirty="0">
                <a:latin typeface="+mj-lt"/>
              </a:rPr>
              <a:t>- Nêu được chủ đề của tác phẩm.</a:t>
            </a:r>
            <a:endParaRPr lang="vi-VN" sz="4000" b="0" i="0" dirty="0">
              <a:effectLst/>
              <a:latin typeface="+mj-lt"/>
            </a:endParaRPr>
          </a:p>
        </p:txBody>
      </p:sp>
      <p:sp>
        <p:nvSpPr>
          <p:cNvPr id="16" name="Rectangle 15">
            <a:extLst>
              <a:ext uri="{FF2B5EF4-FFF2-40B4-BE49-F238E27FC236}">
                <a16:creationId xmlns:a16="http://schemas.microsoft.com/office/drawing/2014/main" id="{E4D1BD17-E410-9294-9029-9342E1EF6EDD}"/>
              </a:ext>
            </a:extLst>
          </p:cNvPr>
          <p:cNvSpPr/>
          <p:nvPr/>
        </p:nvSpPr>
        <p:spPr>
          <a:xfrm>
            <a:off x="762000" y="6905877"/>
            <a:ext cx="7837932" cy="2862322"/>
          </a:xfrm>
          <a:prstGeom prst="rect">
            <a:avLst/>
          </a:prstGeom>
        </p:spPr>
        <p:txBody>
          <a:bodyPr wrap="square">
            <a:spAutoFit/>
          </a:bodyPr>
          <a:lstStyle/>
          <a:p>
            <a:pPr algn="just">
              <a:lnSpc>
                <a:spcPct val="90000"/>
              </a:lnSpc>
            </a:pPr>
            <a:r>
              <a:rPr lang="vi-VN" sz="4000" dirty="0">
                <a:latin typeface="+mj-lt"/>
              </a:rPr>
              <a:t>- Chỉ ra và phân tích được tác dụng của một số nét đặc sắc về hình thức nghệ thuật của tác phẩm (như cốt truyện, nghệ thuật xây dựng nhân vật, ngôi kể, ngôn ngữ,…)</a:t>
            </a:r>
            <a:endParaRPr lang="vi-VN" sz="4000" b="0" i="0" dirty="0">
              <a:effectLst/>
              <a:latin typeface="+mj-lt"/>
            </a:endParaRPr>
          </a:p>
        </p:txBody>
      </p:sp>
      <p:sp>
        <p:nvSpPr>
          <p:cNvPr id="17" name="Rectangle 16">
            <a:extLst>
              <a:ext uri="{FF2B5EF4-FFF2-40B4-BE49-F238E27FC236}">
                <a16:creationId xmlns:a16="http://schemas.microsoft.com/office/drawing/2014/main" id="{4AA08BE3-4B02-3DDC-3675-C150BD46CC30}"/>
              </a:ext>
            </a:extLst>
          </p:cNvPr>
          <p:cNvSpPr/>
          <p:nvPr/>
        </p:nvSpPr>
        <p:spPr>
          <a:xfrm>
            <a:off x="914400" y="4159876"/>
            <a:ext cx="5791200" cy="1938992"/>
          </a:xfrm>
          <a:prstGeom prst="rect">
            <a:avLst/>
          </a:prstGeom>
        </p:spPr>
        <p:txBody>
          <a:bodyPr wrap="square">
            <a:spAutoFit/>
          </a:bodyPr>
          <a:lstStyle/>
          <a:p>
            <a:pPr algn="just"/>
            <a:r>
              <a:rPr lang="vi-VN" sz="4000" dirty="0">
                <a:latin typeface="+mj-lt"/>
              </a:rPr>
              <a:t>- Sử dụng các bằng chứng từ tác phẩm để làm sáng tỏ ý kiến nêu trong bài viết.</a:t>
            </a:r>
            <a:endParaRPr lang="vi-VN" sz="4000" b="0" i="0" dirty="0">
              <a:effectLst/>
              <a:latin typeface="+mj-lt"/>
            </a:endParaRPr>
          </a:p>
        </p:txBody>
      </p:sp>
    </p:spTree>
    <p:extLst>
      <p:ext uri="{BB962C8B-B14F-4D97-AF65-F5344CB8AC3E}">
        <p14:creationId xmlns:p14="http://schemas.microsoft.com/office/powerpoint/2010/main" val="12179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B4F3492D-D7B5-2325-C6D7-A0935DD12BAC}"/>
              </a:ext>
            </a:extLst>
          </p:cNvPr>
          <p:cNvGrpSpPr/>
          <p:nvPr/>
        </p:nvGrpSpPr>
        <p:grpSpPr>
          <a:xfrm>
            <a:off x="6553200" y="1905000"/>
            <a:ext cx="9296400" cy="6477000"/>
            <a:chOff x="0" y="0"/>
            <a:chExt cx="5490351" cy="2783840"/>
          </a:xfrm>
        </p:grpSpPr>
        <p:sp>
          <p:nvSpPr>
            <p:cNvPr id="9" name="Freeform 3">
              <a:extLst>
                <a:ext uri="{FF2B5EF4-FFF2-40B4-BE49-F238E27FC236}">
                  <a16:creationId xmlns:a16="http://schemas.microsoft.com/office/drawing/2014/main" id="{9E30C798-4E13-B939-E0A6-F301954256D6}"/>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7" name="TextBox 16">
            <a:extLst>
              <a:ext uri="{FF2B5EF4-FFF2-40B4-BE49-F238E27FC236}">
                <a16:creationId xmlns:a16="http://schemas.microsoft.com/office/drawing/2014/main" id="{8D7BBAB2-9B1F-D143-6FF1-B5286982E588}"/>
              </a:ext>
            </a:extLst>
          </p:cNvPr>
          <p:cNvSpPr txBox="1"/>
          <p:nvPr/>
        </p:nvSpPr>
        <p:spPr>
          <a:xfrm>
            <a:off x="5308558" y="3024899"/>
            <a:ext cx="12309474" cy="3693319"/>
          </a:xfrm>
          <a:prstGeom prst="rect">
            <a:avLst/>
          </a:prstGeom>
        </p:spPr>
        <p:txBody>
          <a:bodyPr wrap="square" lIns="0" tIns="0" rIns="0" bIns="0" rtlCol="0" anchor="t">
            <a:spAutoFit/>
          </a:bodyPr>
          <a:lstStyle/>
          <a:p>
            <a:pPr marL="0" lvl="0" indent="0" algn="ctr">
              <a:spcBef>
                <a:spcPct val="0"/>
              </a:spcBef>
            </a:pPr>
            <a:r>
              <a:rPr lang="en-US" sz="8000" dirty="0">
                <a:solidFill>
                  <a:srgbClr val="000000"/>
                </a:solidFill>
                <a:latin typeface="#9Slide07 SVNAppleberry" panose="02040603050506020204" pitchFamily="18" charset="0"/>
              </a:rPr>
              <a:t>II.</a:t>
            </a:r>
          </a:p>
          <a:p>
            <a:pPr marL="0" lvl="0" indent="0" algn="ctr">
              <a:spcBef>
                <a:spcPct val="0"/>
              </a:spcBef>
            </a:pPr>
            <a:r>
              <a:rPr lang="en-US" sz="8000" dirty="0" err="1">
                <a:solidFill>
                  <a:srgbClr val="000000"/>
                </a:solidFill>
                <a:latin typeface="#9Slide07 SVNAppleberry" panose="02040603050506020204" pitchFamily="18" charset="0"/>
              </a:rPr>
              <a:t>Phân</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tích</a:t>
            </a:r>
            <a:r>
              <a:rPr lang="en-US" sz="8000" dirty="0">
                <a:solidFill>
                  <a:srgbClr val="000000"/>
                </a:solidFill>
                <a:latin typeface="#9Slide07 SVNAppleberry" panose="02040603050506020204" pitchFamily="18" charset="0"/>
              </a:rPr>
              <a:t> </a:t>
            </a:r>
          </a:p>
          <a:p>
            <a:pPr marL="0" lvl="0" indent="0" algn="ctr">
              <a:spcBef>
                <a:spcPct val="0"/>
              </a:spcBef>
            </a:pPr>
            <a:r>
              <a:rPr lang="en-US" sz="8000" dirty="0" err="1">
                <a:solidFill>
                  <a:srgbClr val="000000"/>
                </a:solidFill>
                <a:latin typeface="#9Slide07 SVNAppleberry" panose="02040603050506020204" pitchFamily="18" charset="0"/>
              </a:rPr>
              <a:t>bài</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viết</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tham</a:t>
            </a:r>
            <a:r>
              <a:rPr lang="en-US" sz="8000" dirty="0">
                <a:solidFill>
                  <a:srgbClr val="000000"/>
                </a:solidFill>
                <a:latin typeface="#9Slide07 SVNAppleberry" panose="02040603050506020204" pitchFamily="18" charset="0"/>
              </a:rPr>
              <a:t> </a:t>
            </a:r>
            <a:r>
              <a:rPr lang="en-US" sz="8000" dirty="0" err="1">
                <a:solidFill>
                  <a:srgbClr val="000000"/>
                </a:solidFill>
                <a:latin typeface="#9Slide07 SVNAppleberry" panose="02040603050506020204" pitchFamily="18" charset="0"/>
              </a:rPr>
              <a:t>khảo</a:t>
            </a:r>
            <a:endParaRPr lang="en-US" sz="8000" dirty="0">
              <a:solidFill>
                <a:srgbClr val="000000"/>
              </a:solidFill>
              <a:latin typeface="#9Slide07 SVNAppleberry" panose="02040603050506020204" pitchFamily="18" charset="0"/>
            </a:endParaRPr>
          </a:p>
        </p:txBody>
      </p:sp>
      <p:sp>
        <p:nvSpPr>
          <p:cNvPr id="10" name="Freeform 4">
            <a:extLst>
              <a:ext uri="{FF2B5EF4-FFF2-40B4-BE49-F238E27FC236}">
                <a16:creationId xmlns:a16="http://schemas.microsoft.com/office/drawing/2014/main" id="{1157BC9D-B765-AFE1-65F3-58CA4D17BFDE}"/>
              </a:ext>
            </a:extLst>
          </p:cNvPr>
          <p:cNvSpPr/>
          <p:nvPr/>
        </p:nvSpPr>
        <p:spPr>
          <a:xfrm>
            <a:off x="381000" y="3543300"/>
            <a:ext cx="7271661" cy="5958599"/>
          </a:xfrm>
          <a:custGeom>
            <a:avLst/>
            <a:gdLst/>
            <a:ahLst/>
            <a:cxnLst/>
            <a:rect l="l" t="t" r="r" b="b"/>
            <a:pathLst>
              <a:path w="4731619" h="3814868">
                <a:moveTo>
                  <a:pt x="0" y="0"/>
                </a:moveTo>
                <a:lnTo>
                  <a:pt x="4731619" y="0"/>
                </a:lnTo>
                <a:lnTo>
                  <a:pt x="4731619" y="3814868"/>
                </a:lnTo>
                <a:lnTo>
                  <a:pt x="0" y="3814868"/>
                </a:lnTo>
                <a:lnTo>
                  <a:pt x="0" y="0"/>
                </a:lnTo>
                <a:close/>
              </a:path>
            </a:pathLst>
          </a:custGeom>
          <a:blipFill>
            <a:blip r:embed="rId3"/>
            <a:stretch>
              <a:fillRect/>
            </a:stretch>
          </a:blipFill>
        </p:spPr>
      </p:sp>
    </p:spTree>
    <p:extLst>
      <p:ext uri="{BB962C8B-B14F-4D97-AF65-F5344CB8AC3E}">
        <p14:creationId xmlns:p14="http://schemas.microsoft.com/office/powerpoint/2010/main" val="38480217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2487</Words>
  <Application>Microsoft Office PowerPoint</Application>
  <PresentationFormat>Custom</PresentationFormat>
  <Paragraphs>169</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Cambria</vt:lpstr>
      <vt:lpstr>Times New Roman</vt:lpstr>
      <vt:lpstr>#9Slide07 SVNAppleberry</vt:lpstr>
      <vt:lpstr>#9Slide05 SVNCookie</vt:lpstr>
      <vt:lpstr>#9Slide05 Braxton Regular</vt:lpstr>
      <vt:lpstr>Calibri</vt:lpstr>
      <vt:lpstr>#9Slide05 SVNHollie Script Pro</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Illustrated Group Project Education Presentation</dc:title>
  <cp:lastModifiedBy>Admin</cp:lastModifiedBy>
  <cp:revision>5</cp:revision>
  <dcterms:created xsi:type="dcterms:W3CDTF">2006-08-16T00:00:00Z</dcterms:created>
  <dcterms:modified xsi:type="dcterms:W3CDTF">2023-12-21T03:36:16Z</dcterms:modified>
  <dc:identifier>DAF3h5CYBLs</dc:identifier>
</cp:coreProperties>
</file>