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43"/>
  </p:notesMasterIdLst>
  <p:sldIdLst>
    <p:sldId id="276" r:id="rId8"/>
    <p:sldId id="287" r:id="rId9"/>
    <p:sldId id="285" r:id="rId10"/>
    <p:sldId id="288" r:id="rId11"/>
    <p:sldId id="289" r:id="rId12"/>
    <p:sldId id="290" r:id="rId13"/>
    <p:sldId id="278" r:id="rId14"/>
    <p:sldId id="291" r:id="rId15"/>
    <p:sldId id="292" r:id="rId16"/>
    <p:sldId id="296" r:id="rId17"/>
    <p:sldId id="359" r:id="rId18"/>
    <p:sldId id="293" r:id="rId19"/>
    <p:sldId id="338" r:id="rId20"/>
    <p:sldId id="339" r:id="rId21"/>
    <p:sldId id="297" r:id="rId22"/>
    <p:sldId id="360" r:id="rId23"/>
    <p:sldId id="340" r:id="rId24"/>
    <p:sldId id="341" r:id="rId25"/>
    <p:sldId id="342" r:id="rId26"/>
    <p:sldId id="299" r:id="rId27"/>
    <p:sldId id="282" r:id="rId28"/>
    <p:sldId id="343" r:id="rId29"/>
    <p:sldId id="344" r:id="rId30"/>
    <p:sldId id="283" r:id="rId31"/>
    <p:sldId id="350" r:id="rId32"/>
    <p:sldId id="351" r:id="rId33"/>
    <p:sldId id="352" r:id="rId34"/>
    <p:sldId id="353" r:id="rId35"/>
    <p:sldId id="354" r:id="rId36"/>
    <p:sldId id="355" r:id="rId37"/>
    <p:sldId id="356" r:id="rId38"/>
    <p:sldId id="357" r:id="rId39"/>
    <p:sldId id="358" r:id="rId40"/>
    <p:sldId id="263" r:id="rId41"/>
    <p:sldId id="347" r:id="rId42"/>
  </p:sldIdLst>
  <p:sldSz cx="18288000" cy="10287000"/>
  <p:notesSz cx="6858000" cy="9144000"/>
  <p:embeddedFontLst>
    <p:embeddedFont>
      <p:font typeface="#9Slide05 Amtenar" panose="02000000000000000000" pitchFamily="2" charset="77"/>
      <p:regular r:id="rId44"/>
    </p:embeddedFont>
    <p:embeddedFont>
      <p:font typeface="#9Slide05 Braxton Regular" panose="03060000000000000000" pitchFamily="66" charset="77"/>
      <p:regular r:id="rId45"/>
    </p:embeddedFont>
    <p:embeddedFont>
      <p:font typeface="#9Slide05 Dear Saturday" panose="02000505000000020004" pitchFamily="2" charset="77"/>
      <p:regular r:id="rId46"/>
    </p:embeddedFont>
    <p:embeddedFont>
      <p:font typeface="#9Slide05 FS Blonde Script" panose="03000503000000000000" pitchFamily="49" charset="77"/>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71C2E"/>
    <a:srgbClr val="523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35" autoAdjust="0"/>
  </p:normalViewPr>
  <p:slideViewPr>
    <p:cSldViewPr>
      <p:cViewPr varScale="1">
        <p:scale>
          <a:sx n="70" d="100"/>
          <a:sy n="70" d="100"/>
        </p:scale>
        <p:origin x="75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2.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3.fntdata"/><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A42E8-BD0D-4D1F-8FE5-A42BA83156FB}" type="datetimeFigureOut">
              <a:rPr lang="en-US" smtClean="0"/>
              <a:t>2/14/25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887A6-B6BF-442D-BDB2-B380B62A4E91}" type="slidenum">
              <a:rPr lang="en-US" smtClean="0"/>
              <a:t>‹#›</a:t>
            </a:fld>
            <a:endParaRPr lang="en-US"/>
          </a:p>
        </p:txBody>
      </p:sp>
    </p:spTree>
    <p:extLst>
      <p:ext uri="{BB962C8B-B14F-4D97-AF65-F5344CB8AC3E}">
        <p14:creationId xmlns:p14="http://schemas.microsoft.com/office/powerpoint/2010/main" val="40220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a:t>
            </a:r>
          </a:p>
        </p:txBody>
      </p:sp>
      <p:sp>
        <p:nvSpPr>
          <p:cNvPr id="4" name="Slide Number Placeholder 3"/>
          <p:cNvSpPr>
            <a:spLocks noGrp="1"/>
          </p:cNvSpPr>
          <p:nvPr>
            <p:ph type="sldNum" sz="quarter" idx="5"/>
          </p:nvPr>
        </p:nvSpPr>
        <p:spPr/>
        <p:txBody>
          <a:bodyPr/>
          <a:lstStyle/>
          <a:p>
            <a:fld id="{B26887A6-B6BF-442D-BDB2-B380B62A4E91}" type="slidenum">
              <a:rPr lang="en-US" smtClean="0"/>
              <a:t>1</a:t>
            </a:fld>
            <a:endParaRPr lang="en-US"/>
          </a:p>
        </p:txBody>
      </p:sp>
    </p:spTree>
    <p:extLst>
      <p:ext uri="{BB962C8B-B14F-4D97-AF65-F5344CB8AC3E}">
        <p14:creationId xmlns:p14="http://schemas.microsoft.com/office/powerpoint/2010/main" val="395872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10</a:t>
            </a:fld>
            <a:endParaRPr lang="en-US"/>
          </a:p>
        </p:txBody>
      </p:sp>
    </p:spTree>
    <p:extLst>
      <p:ext uri="{BB962C8B-B14F-4D97-AF65-F5344CB8AC3E}">
        <p14:creationId xmlns:p14="http://schemas.microsoft.com/office/powerpoint/2010/main" val="10299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HS </a:t>
            </a:r>
            <a:r>
              <a:rPr lang="en-US" dirty="0" err="1"/>
              <a:t>trình</a:t>
            </a:r>
            <a:r>
              <a:rPr lang="en-US" dirty="0"/>
              <a:t> </a:t>
            </a:r>
            <a:r>
              <a:rPr lang="en-US" dirty="0" err="1"/>
              <a:t>bày</a:t>
            </a:r>
            <a:r>
              <a:rPr lang="en-US" dirty="0"/>
              <a:t> </a:t>
            </a:r>
            <a:r>
              <a:rPr lang="en-US" dirty="0" err="1"/>
              <a:t>sản</a:t>
            </a:r>
            <a:r>
              <a:rPr lang="en-US" dirty="0"/>
              <a:t> </a:t>
            </a:r>
            <a:r>
              <a:rPr lang="en-US" dirty="0" err="1"/>
              <a:t>phẩm</a:t>
            </a:r>
            <a:r>
              <a:rPr lang="en-US" dirty="0"/>
              <a:t> </a:t>
            </a:r>
            <a:r>
              <a:rPr lang="en-US" dirty="0" err="1"/>
              <a:t>nhóm</a:t>
            </a:r>
            <a:r>
              <a:rPr lang="en-US" dirty="0"/>
              <a:t> </a:t>
            </a:r>
            <a:r>
              <a:rPr lang="en-US" dirty="0" err="1"/>
              <a:t>đã</a:t>
            </a:r>
            <a:r>
              <a:rPr lang="en-US" dirty="0"/>
              <a:t> </a:t>
            </a:r>
            <a:r>
              <a:rPr lang="en-US" dirty="0" err="1"/>
              <a:t>thực</a:t>
            </a:r>
            <a:r>
              <a:rPr lang="en-US" dirty="0"/>
              <a:t> </a:t>
            </a:r>
            <a:r>
              <a:rPr lang="en-US" dirty="0" err="1"/>
              <a:t>hiện</a:t>
            </a:r>
            <a:r>
              <a:rPr lang="en-US" dirty="0"/>
              <a:t> </a:t>
            </a:r>
            <a:r>
              <a:rPr lang="en-US" dirty="0" err="1"/>
              <a:t>từ</a:t>
            </a:r>
            <a:r>
              <a:rPr lang="en-US" dirty="0"/>
              <a:t> </a:t>
            </a:r>
            <a:r>
              <a:rPr lang="en-US" dirty="0" err="1"/>
              <a:t>nhà</a:t>
            </a:r>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11</a:t>
            </a:fld>
            <a:endParaRPr lang="en-US"/>
          </a:p>
        </p:txBody>
      </p:sp>
    </p:spTree>
    <p:extLst>
      <p:ext uri="{BB962C8B-B14F-4D97-AF65-F5344CB8AC3E}">
        <p14:creationId xmlns:p14="http://schemas.microsoft.com/office/powerpoint/2010/main" val="1699680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Bài</a:t>
            </a:r>
            <a:r>
              <a:rPr lang="en-US" dirty="0"/>
              <a:t> </a:t>
            </a:r>
            <a:r>
              <a:rPr lang="en-US" dirty="0" err="1"/>
              <a:t>thơ</a:t>
            </a:r>
            <a:r>
              <a:rPr lang="en-US" dirty="0"/>
              <a:t> </a:t>
            </a:r>
            <a:r>
              <a:rPr lang="en-US" dirty="0" err="1"/>
              <a:t>là</a:t>
            </a:r>
            <a:r>
              <a:rPr lang="en-US" dirty="0"/>
              <a:t> </a:t>
            </a:r>
            <a:r>
              <a:rPr lang="en-US" dirty="0" err="1"/>
              <a:t>lời</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nào</a:t>
            </a:r>
            <a:r>
              <a:rPr lang="en-US" dirty="0"/>
              <a:t>, </a:t>
            </a:r>
            <a:r>
              <a:rPr lang="en-US" dirty="0" err="1"/>
              <a:t>thể</a:t>
            </a:r>
            <a:r>
              <a:rPr lang="en-US" dirty="0"/>
              <a:t> </a:t>
            </a:r>
            <a:r>
              <a:rPr lang="en-US" dirty="0" err="1"/>
              <a:t>hiện</a:t>
            </a:r>
            <a:r>
              <a:rPr lang="en-US" dirty="0"/>
              <a:t> </a:t>
            </a:r>
            <a:r>
              <a:rPr lang="en-US" dirty="0" err="1"/>
              <a:t>cảm</a:t>
            </a:r>
            <a:r>
              <a:rPr lang="en-US" dirty="0"/>
              <a:t> </a:t>
            </a:r>
            <a:r>
              <a:rPr lang="en-US" dirty="0" err="1"/>
              <a:t>xúc</a:t>
            </a:r>
            <a:r>
              <a:rPr lang="en-US" dirty="0"/>
              <a:t> </a:t>
            </a:r>
            <a:r>
              <a:rPr lang="en-US" dirty="0" err="1"/>
              <a:t>về</a:t>
            </a:r>
            <a:r>
              <a:rPr lang="en-US" dirty="0"/>
              <a:t> ai? </a:t>
            </a:r>
            <a:r>
              <a:rPr lang="en-US" dirty="0" err="1"/>
              <a:t>Cảm</a:t>
            </a:r>
            <a:r>
              <a:rPr lang="en-US" dirty="0"/>
              <a:t> </a:t>
            </a:r>
            <a:r>
              <a:rPr lang="en-US" dirty="0" err="1"/>
              <a:t>xúc</a:t>
            </a:r>
            <a:r>
              <a:rPr lang="en-US" dirty="0"/>
              <a:t> </a:t>
            </a:r>
            <a:r>
              <a:rPr lang="en-US" dirty="0" err="1"/>
              <a:t>đó</a:t>
            </a:r>
            <a:r>
              <a:rPr lang="en-US" dirty="0"/>
              <a:t> </a:t>
            </a:r>
            <a:r>
              <a:rPr lang="en-US" dirty="0" err="1"/>
              <a:t>được</a:t>
            </a:r>
            <a:r>
              <a:rPr lang="en-US" dirty="0"/>
              <a:t> </a:t>
            </a:r>
            <a:r>
              <a:rPr lang="en-US" dirty="0" err="1"/>
              <a:t>gợi</a:t>
            </a:r>
            <a:r>
              <a:rPr lang="en-US" dirty="0"/>
              <a:t> </a:t>
            </a:r>
            <a:r>
              <a:rPr lang="en-US" dirty="0" err="1"/>
              <a:t>lên</a:t>
            </a:r>
            <a:r>
              <a:rPr lang="en-US" dirty="0"/>
              <a:t> </a:t>
            </a:r>
            <a:r>
              <a:rPr lang="en-US" dirty="0" err="1"/>
              <a:t>từ</a:t>
            </a:r>
            <a:r>
              <a:rPr lang="en-US" dirty="0"/>
              <a:t> </a:t>
            </a:r>
            <a:r>
              <a:rPr lang="en-US" dirty="0" err="1"/>
              <a:t>điều</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a:t>
            </a:r>
            <a:r>
              <a:rPr lang="en-US" dirty="0" err="1"/>
              <a:t>là</a:t>
            </a:r>
            <a:r>
              <a:rPr lang="en-US" dirty="0"/>
              <a:t> </a:t>
            </a:r>
            <a:r>
              <a:rPr lang="en-US" dirty="0" err="1"/>
              <a:t>lời</a:t>
            </a:r>
            <a:r>
              <a:rPr lang="en-US" dirty="0"/>
              <a:t> </a:t>
            </a:r>
            <a:r>
              <a:rPr lang="en-US" dirty="0" err="1"/>
              <a:t>của</a:t>
            </a:r>
            <a:r>
              <a:rPr lang="en-US" dirty="0"/>
              <a:t> </a:t>
            </a:r>
            <a:r>
              <a:rPr lang="en-US" dirty="0" err="1"/>
              <a:t>người</a:t>
            </a:r>
            <a:r>
              <a:rPr lang="en-US" dirty="0"/>
              <a:t> </a:t>
            </a:r>
            <a:r>
              <a:rPr lang="en-US" dirty="0" err="1"/>
              <a:t>cháu</a:t>
            </a:r>
            <a:r>
              <a:rPr lang="en-US" dirty="0"/>
              <a:t> ở </a:t>
            </a:r>
            <a:r>
              <a:rPr lang="en-US" dirty="0" err="1"/>
              <a:t>nơi</a:t>
            </a:r>
            <a:r>
              <a:rPr lang="en-US" dirty="0"/>
              <a:t> </a:t>
            </a:r>
            <a:r>
              <a:rPr lang="en-US" dirty="0" err="1"/>
              <a:t>xa</a:t>
            </a:r>
            <a:r>
              <a:rPr lang="en-US" dirty="0"/>
              <a:t> </a:t>
            </a:r>
            <a:r>
              <a:rPr lang="en-US" dirty="0" err="1"/>
              <a:t>nhớ</a:t>
            </a:r>
            <a:r>
              <a:rPr lang="en-US" dirty="0"/>
              <a:t> </a:t>
            </a:r>
            <a:r>
              <a:rPr lang="en-US" dirty="0" err="1"/>
              <a:t>về</a:t>
            </a:r>
            <a:r>
              <a:rPr lang="en-US" dirty="0"/>
              <a:t> </a:t>
            </a:r>
            <a:r>
              <a:rPr lang="en-US" dirty="0" err="1"/>
              <a:t>những</a:t>
            </a:r>
            <a:r>
              <a:rPr lang="en-US" dirty="0"/>
              <a:t> </a:t>
            </a:r>
            <a:r>
              <a:rPr lang="en-US" dirty="0" err="1"/>
              <a:t>kỉ</a:t>
            </a:r>
            <a:r>
              <a:rPr lang="en-US" dirty="0"/>
              <a:t> </a:t>
            </a:r>
            <a:r>
              <a:rPr lang="en-US" dirty="0" err="1"/>
              <a:t>niệm</a:t>
            </a:r>
            <a:r>
              <a:rPr lang="en-US" dirty="0"/>
              <a:t> </a:t>
            </a:r>
            <a:r>
              <a:rPr lang="en-US" dirty="0" err="1"/>
              <a:t>tuổi</a:t>
            </a:r>
            <a:r>
              <a:rPr lang="en-US" dirty="0"/>
              <a:t> </a:t>
            </a:r>
            <a:r>
              <a:rPr lang="en-US" dirty="0" err="1"/>
              <a:t>thơ</a:t>
            </a:r>
            <a:r>
              <a:rPr lang="en-US" dirty="0"/>
              <a:t> </a:t>
            </a:r>
            <a:r>
              <a:rPr lang="en-US" dirty="0" err="1"/>
              <a:t>với</a:t>
            </a:r>
            <a:r>
              <a:rPr lang="en-US" dirty="0"/>
              <a:t> </a:t>
            </a:r>
            <a:r>
              <a:rPr lang="en-US" dirty="0" err="1"/>
              <a:t>người</a:t>
            </a:r>
            <a:r>
              <a:rPr lang="en-US" dirty="0"/>
              <a:t> </a:t>
            </a:r>
            <a:r>
              <a:rPr lang="en-US" dirty="0" err="1"/>
              <a:t>bà</a:t>
            </a:r>
            <a:r>
              <a:rPr lang="en-US" dirty="0"/>
              <a:t>. </a:t>
            </a:r>
            <a:r>
              <a:rPr lang="en-US" dirty="0" err="1"/>
              <a:t>Cảm</a:t>
            </a:r>
            <a:r>
              <a:rPr lang="en-US" dirty="0"/>
              <a:t> </a:t>
            </a:r>
            <a:r>
              <a:rPr lang="en-US" dirty="0" err="1"/>
              <a:t>xúc</a:t>
            </a:r>
            <a:r>
              <a:rPr lang="en-US" dirty="0"/>
              <a:t> </a:t>
            </a:r>
            <a:r>
              <a:rPr lang="en-US" dirty="0" err="1"/>
              <a:t>đó</a:t>
            </a:r>
            <a:r>
              <a:rPr lang="en-US" dirty="0"/>
              <a:t> </a:t>
            </a:r>
            <a:r>
              <a:rPr lang="en-US" dirty="0" err="1"/>
              <a:t>được</a:t>
            </a:r>
            <a:r>
              <a:rPr lang="en-US" dirty="0"/>
              <a:t> </a:t>
            </a:r>
            <a:r>
              <a:rPr lang="en-US" dirty="0" err="1"/>
              <a:t>gợi</a:t>
            </a:r>
            <a:r>
              <a:rPr lang="en-US" dirty="0"/>
              <a:t> </a:t>
            </a:r>
            <a:r>
              <a:rPr lang="en-US" dirty="0" err="1"/>
              <a:t>lên</a:t>
            </a:r>
            <a:r>
              <a:rPr lang="en-US" dirty="0"/>
              <a:t> </a:t>
            </a:r>
            <a:r>
              <a:rPr lang="en-US" dirty="0" err="1"/>
              <a:t>từ</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ấm</a:t>
            </a:r>
            <a:r>
              <a:rPr lang="en-US" dirty="0"/>
              <a:t> </a:t>
            </a:r>
            <a:r>
              <a:rPr lang="en-US" dirty="0" err="1"/>
              <a:t>áp</a:t>
            </a:r>
            <a:r>
              <a:rPr lang="en-US" dirty="0"/>
              <a:t>, </a:t>
            </a:r>
            <a:r>
              <a:rPr lang="en-US" dirty="0" err="1"/>
              <a:t>thân</a:t>
            </a:r>
            <a:r>
              <a:rPr lang="en-US" dirty="0"/>
              <a:t> </a:t>
            </a:r>
            <a:r>
              <a:rPr lang="en-US" dirty="0" err="1"/>
              <a:t>thương</a:t>
            </a:r>
            <a:r>
              <a:rPr lang="en-US" dirty="0"/>
              <a:t>: </a:t>
            </a:r>
            <a:r>
              <a:rPr lang="en-US" i="1" dirty="0" err="1"/>
              <a:t>Một</a:t>
            </a:r>
            <a:r>
              <a:rPr lang="en-US" i="1" dirty="0"/>
              <a:t> </a:t>
            </a:r>
            <a:r>
              <a:rPr lang="en-US" i="1" dirty="0" err="1"/>
              <a:t>bếp</a:t>
            </a:r>
            <a:r>
              <a:rPr lang="en-US" i="1" dirty="0"/>
              <a:t> </a:t>
            </a:r>
            <a:r>
              <a:rPr lang="en-US" i="1" dirty="0" err="1"/>
              <a:t>lửa</a:t>
            </a:r>
            <a:r>
              <a:rPr lang="en-US" i="1" dirty="0"/>
              <a:t> </a:t>
            </a:r>
            <a:r>
              <a:rPr lang="en-US" i="1" dirty="0" err="1"/>
              <a:t>chờn</a:t>
            </a:r>
            <a:r>
              <a:rPr lang="en-US" i="1" dirty="0"/>
              <a:t> </a:t>
            </a:r>
            <a:r>
              <a:rPr lang="en-US" i="1" dirty="0" err="1"/>
              <a:t>vờn</a:t>
            </a:r>
            <a:r>
              <a:rPr lang="en-US" i="1" dirty="0"/>
              <a:t> </a:t>
            </a:r>
            <a:r>
              <a:rPr lang="en-US" i="1" dirty="0" err="1"/>
              <a:t>sương</a:t>
            </a:r>
            <a:r>
              <a:rPr lang="en-US" i="1" dirty="0"/>
              <a:t> </a:t>
            </a:r>
            <a:r>
              <a:rPr lang="en-US" i="1" dirty="0" err="1"/>
              <a:t>sớm</a:t>
            </a:r>
            <a:r>
              <a:rPr lang="en-US" i="1" dirty="0"/>
              <a:t>/ </a:t>
            </a:r>
            <a:r>
              <a:rPr lang="en-US" i="1" dirty="0" err="1"/>
              <a:t>Một</a:t>
            </a:r>
            <a:r>
              <a:rPr lang="en-US" i="1" dirty="0"/>
              <a:t> </a:t>
            </a:r>
            <a:r>
              <a:rPr lang="en-US" i="1" dirty="0" err="1"/>
              <a:t>bếp</a:t>
            </a:r>
            <a:r>
              <a:rPr lang="en-US" i="1" dirty="0"/>
              <a:t> </a:t>
            </a:r>
            <a:r>
              <a:rPr lang="en-US" i="1" dirty="0" err="1"/>
              <a:t>lửa</a:t>
            </a:r>
            <a:r>
              <a:rPr lang="en-US" i="1" dirty="0"/>
              <a:t> </a:t>
            </a:r>
            <a:r>
              <a:rPr lang="en-US" i="1" dirty="0" err="1"/>
              <a:t>ấp</a:t>
            </a:r>
            <a:r>
              <a:rPr lang="en-US" i="1" dirty="0"/>
              <a:t> </a:t>
            </a:r>
            <a:r>
              <a:rPr lang="en-US" i="1" dirty="0" err="1"/>
              <a:t>iu</a:t>
            </a:r>
            <a:r>
              <a:rPr lang="en-US" i="1" dirty="0"/>
              <a:t> </a:t>
            </a:r>
            <a:r>
              <a:rPr lang="en-US" i="1" dirty="0" err="1"/>
              <a:t>nồng</a:t>
            </a:r>
            <a:r>
              <a:rPr lang="en-US" i="1" dirty="0"/>
              <a:t> </a:t>
            </a:r>
            <a:r>
              <a:rPr lang="en-US" i="1" dirty="0" err="1"/>
              <a:t>đượm</a:t>
            </a:r>
            <a:r>
              <a:rPr lang="en-US" i="1" dirty="0"/>
              <a:t>.</a:t>
            </a:r>
            <a:endParaRPr lang="en-US" dirty="0"/>
          </a:p>
          <a:p>
            <a:r>
              <a:rPr lang="en-US" dirty="0"/>
              <a:t>2. </a:t>
            </a:r>
            <a:r>
              <a:rPr lang="en-US" dirty="0" err="1"/>
              <a:t>Em</a:t>
            </a:r>
            <a:r>
              <a:rPr lang="en-US" dirty="0"/>
              <a:t> </a:t>
            </a:r>
            <a:r>
              <a:rPr lang="en-US" dirty="0" err="1"/>
              <a:t>hãy</a:t>
            </a:r>
            <a:r>
              <a:rPr lang="en-US" dirty="0"/>
              <a:t> </a:t>
            </a:r>
            <a:r>
              <a:rPr lang="en-US" dirty="0" err="1"/>
              <a:t>xác</a:t>
            </a:r>
            <a:r>
              <a:rPr lang="en-US" dirty="0"/>
              <a:t> </a:t>
            </a:r>
            <a:r>
              <a:rPr lang="en-US" dirty="0" err="1"/>
              <a:t>định</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12</a:t>
            </a:fld>
            <a:endParaRPr lang="en-US"/>
          </a:p>
        </p:txBody>
      </p:sp>
    </p:spTree>
    <p:extLst>
      <p:ext uri="{BB962C8B-B14F-4D97-AF65-F5344CB8AC3E}">
        <p14:creationId xmlns:p14="http://schemas.microsoft.com/office/powerpoint/2010/main" val="3897957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Bài</a:t>
            </a:r>
            <a:r>
              <a:rPr lang="en-US" dirty="0"/>
              <a:t> </a:t>
            </a:r>
            <a:r>
              <a:rPr lang="en-US" dirty="0" err="1"/>
              <a:t>thơ</a:t>
            </a:r>
            <a:r>
              <a:rPr lang="en-US" dirty="0"/>
              <a:t> </a:t>
            </a:r>
            <a:r>
              <a:rPr lang="en-US" dirty="0" err="1"/>
              <a:t>là</a:t>
            </a:r>
            <a:r>
              <a:rPr lang="en-US" dirty="0"/>
              <a:t> </a:t>
            </a:r>
            <a:r>
              <a:rPr lang="en-US" dirty="0" err="1"/>
              <a:t>lời</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nào</a:t>
            </a:r>
            <a:r>
              <a:rPr lang="en-US" dirty="0"/>
              <a:t>, </a:t>
            </a:r>
            <a:r>
              <a:rPr lang="en-US" dirty="0" err="1"/>
              <a:t>thể</a:t>
            </a:r>
            <a:r>
              <a:rPr lang="en-US" dirty="0"/>
              <a:t> </a:t>
            </a:r>
            <a:r>
              <a:rPr lang="en-US" dirty="0" err="1"/>
              <a:t>hiện</a:t>
            </a:r>
            <a:r>
              <a:rPr lang="en-US" dirty="0"/>
              <a:t> </a:t>
            </a:r>
            <a:r>
              <a:rPr lang="en-US" dirty="0" err="1"/>
              <a:t>cảm</a:t>
            </a:r>
            <a:r>
              <a:rPr lang="en-US" dirty="0"/>
              <a:t> </a:t>
            </a:r>
            <a:r>
              <a:rPr lang="en-US" dirty="0" err="1"/>
              <a:t>xúc</a:t>
            </a:r>
            <a:r>
              <a:rPr lang="en-US" dirty="0"/>
              <a:t> </a:t>
            </a:r>
            <a:r>
              <a:rPr lang="en-US" dirty="0" err="1"/>
              <a:t>về</a:t>
            </a:r>
            <a:r>
              <a:rPr lang="en-US" dirty="0"/>
              <a:t> ai? </a:t>
            </a:r>
            <a:r>
              <a:rPr lang="en-US" dirty="0" err="1"/>
              <a:t>Cảm</a:t>
            </a:r>
            <a:r>
              <a:rPr lang="en-US" dirty="0"/>
              <a:t> </a:t>
            </a:r>
            <a:r>
              <a:rPr lang="en-US" dirty="0" err="1"/>
              <a:t>xúc</a:t>
            </a:r>
            <a:r>
              <a:rPr lang="en-US" dirty="0"/>
              <a:t> </a:t>
            </a:r>
            <a:r>
              <a:rPr lang="en-US" dirty="0" err="1"/>
              <a:t>đó</a:t>
            </a:r>
            <a:r>
              <a:rPr lang="en-US" dirty="0"/>
              <a:t> </a:t>
            </a:r>
            <a:r>
              <a:rPr lang="en-US" dirty="0" err="1"/>
              <a:t>được</a:t>
            </a:r>
            <a:r>
              <a:rPr lang="en-US" dirty="0"/>
              <a:t> </a:t>
            </a:r>
            <a:r>
              <a:rPr lang="en-US" dirty="0" err="1"/>
              <a:t>gợi</a:t>
            </a:r>
            <a:r>
              <a:rPr lang="en-US" dirty="0"/>
              <a:t> </a:t>
            </a:r>
            <a:r>
              <a:rPr lang="en-US" dirty="0" err="1"/>
              <a:t>lên</a:t>
            </a:r>
            <a:r>
              <a:rPr lang="en-US" dirty="0"/>
              <a:t> </a:t>
            </a:r>
            <a:r>
              <a:rPr lang="en-US" dirty="0" err="1"/>
              <a:t>từ</a:t>
            </a:r>
            <a:r>
              <a:rPr lang="en-US" dirty="0"/>
              <a:t> </a:t>
            </a:r>
            <a:r>
              <a:rPr lang="en-US" dirty="0" err="1"/>
              <a:t>điều</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a:t>
            </a:r>
            <a:r>
              <a:rPr lang="en-US" dirty="0" err="1"/>
              <a:t>là</a:t>
            </a:r>
            <a:r>
              <a:rPr lang="en-US" dirty="0"/>
              <a:t> </a:t>
            </a:r>
            <a:r>
              <a:rPr lang="en-US" dirty="0" err="1"/>
              <a:t>lời</a:t>
            </a:r>
            <a:r>
              <a:rPr lang="en-US" dirty="0"/>
              <a:t> </a:t>
            </a:r>
            <a:r>
              <a:rPr lang="en-US" dirty="0" err="1"/>
              <a:t>của</a:t>
            </a:r>
            <a:r>
              <a:rPr lang="en-US" dirty="0"/>
              <a:t> </a:t>
            </a:r>
            <a:r>
              <a:rPr lang="en-US" dirty="0" err="1"/>
              <a:t>người</a:t>
            </a:r>
            <a:r>
              <a:rPr lang="en-US" dirty="0"/>
              <a:t> </a:t>
            </a:r>
            <a:r>
              <a:rPr lang="en-US" dirty="0" err="1"/>
              <a:t>cháu</a:t>
            </a:r>
            <a:r>
              <a:rPr lang="en-US" dirty="0"/>
              <a:t> ở </a:t>
            </a:r>
            <a:r>
              <a:rPr lang="en-US" dirty="0" err="1"/>
              <a:t>nơi</a:t>
            </a:r>
            <a:r>
              <a:rPr lang="en-US" dirty="0"/>
              <a:t> </a:t>
            </a:r>
            <a:r>
              <a:rPr lang="en-US" dirty="0" err="1"/>
              <a:t>xa</a:t>
            </a:r>
            <a:r>
              <a:rPr lang="en-US" dirty="0"/>
              <a:t> </a:t>
            </a:r>
            <a:r>
              <a:rPr lang="en-US" dirty="0" err="1"/>
              <a:t>nhớ</a:t>
            </a:r>
            <a:r>
              <a:rPr lang="en-US" dirty="0"/>
              <a:t> </a:t>
            </a:r>
            <a:r>
              <a:rPr lang="en-US" dirty="0" err="1"/>
              <a:t>về</a:t>
            </a:r>
            <a:r>
              <a:rPr lang="en-US" dirty="0"/>
              <a:t> </a:t>
            </a:r>
            <a:r>
              <a:rPr lang="en-US" dirty="0" err="1"/>
              <a:t>những</a:t>
            </a:r>
            <a:r>
              <a:rPr lang="en-US" dirty="0"/>
              <a:t> </a:t>
            </a:r>
            <a:r>
              <a:rPr lang="en-US" dirty="0" err="1"/>
              <a:t>kỉ</a:t>
            </a:r>
            <a:r>
              <a:rPr lang="en-US" dirty="0"/>
              <a:t> </a:t>
            </a:r>
            <a:r>
              <a:rPr lang="en-US" dirty="0" err="1"/>
              <a:t>niệm</a:t>
            </a:r>
            <a:r>
              <a:rPr lang="en-US" dirty="0"/>
              <a:t> </a:t>
            </a:r>
            <a:r>
              <a:rPr lang="en-US" dirty="0" err="1"/>
              <a:t>tuổi</a:t>
            </a:r>
            <a:r>
              <a:rPr lang="en-US" dirty="0"/>
              <a:t> </a:t>
            </a:r>
            <a:r>
              <a:rPr lang="en-US" dirty="0" err="1"/>
              <a:t>thơ</a:t>
            </a:r>
            <a:r>
              <a:rPr lang="en-US" dirty="0"/>
              <a:t> </a:t>
            </a:r>
            <a:r>
              <a:rPr lang="en-US" dirty="0" err="1"/>
              <a:t>với</a:t>
            </a:r>
            <a:r>
              <a:rPr lang="en-US" dirty="0"/>
              <a:t> </a:t>
            </a:r>
            <a:r>
              <a:rPr lang="en-US" dirty="0" err="1"/>
              <a:t>người</a:t>
            </a:r>
            <a:r>
              <a:rPr lang="en-US" dirty="0"/>
              <a:t> </a:t>
            </a:r>
            <a:r>
              <a:rPr lang="en-US" dirty="0" err="1"/>
              <a:t>bà</a:t>
            </a:r>
            <a:r>
              <a:rPr lang="en-US" dirty="0"/>
              <a:t>. </a:t>
            </a:r>
            <a:r>
              <a:rPr lang="en-US" dirty="0" err="1"/>
              <a:t>Cảm</a:t>
            </a:r>
            <a:r>
              <a:rPr lang="en-US" dirty="0"/>
              <a:t> </a:t>
            </a:r>
            <a:r>
              <a:rPr lang="en-US" dirty="0" err="1"/>
              <a:t>xúc</a:t>
            </a:r>
            <a:r>
              <a:rPr lang="en-US" dirty="0"/>
              <a:t> </a:t>
            </a:r>
            <a:r>
              <a:rPr lang="en-US" dirty="0" err="1"/>
              <a:t>đó</a:t>
            </a:r>
            <a:r>
              <a:rPr lang="en-US" dirty="0"/>
              <a:t> </a:t>
            </a:r>
            <a:r>
              <a:rPr lang="en-US" dirty="0" err="1"/>
              <a:t>được</a:t>
            </a:r>
            <a:r>
              <a:rPr lang="en-US" dirty="0"/>
              <a:t> </a:t>
            </a:r>
            <a:r>
              <a:rPr lang="en-US" dirty="0" err="1"/>
              <a:t>gợi</a:t>
            </a:r>
            <a:r>
              <a:rPr lang="en-US" dirty="0"/>
              <a:t> </a:t>
            </a:r>
            <a:r>
              <a:rPr lang="en-US" dirty="0" err="1"/>
              <a:t>lên</a:t>
            </a:r>
            <a:r>
              <a:rPr lang="en-US" dirty="0"/>
              <a:t> </a:t>
            </a:r>
            <a:r>
              <a:rPr lang="en-US" dirty="0" err="1"/>
              <a:t>từ</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ấm</a:t>
            </a:r>
            <a:r>
              <a:rPr lang="en-US" dirty="0"/>
              <a:t> </a:t>
            </a:r>
            <a:r>
              <a:rPr lang="en-US" dirty="0" err="1"/>
              <a:t>áp</a:t>
            </a:r>
            <a:r>
              <a:rPr lang="en-US" dirty="0"/>
              <a:t>, </a:t>
            </a:r>
            <a:r>
              <a:rPr lang="en-US" dirty="0" err="1"/>
              <a:t>thân</a:t>
            </a:r>
            <a:r>
              <a:rPr lang="en-US" dirty="0"/>
              <a:t> </a:t>
            </a:r>
            <a:r>
              <a:rPr lang="en-US" dirty="0" err="1"/>
              <a:t>thương</a:t>
            </a:r>
            <a:r>
              <a:rPr lang="en-US" dirty="0"/>
              <a:t>: </a:t>
            </a:r>
            <a:r>
              <a:rPr lang="en-US" i="1" dirty="0" err="1"/>
              <a:t>Một</a:t>
            </a:r>
            <a:r>
              <a:rPr lang="en-US" i="1" dirty="0"/>
              <a:t> </a:t>
            </a:r>
            <a:r>
              <a:rPr lang="en-US" i="1" dirty="0" err="1"/>
              <a:t>bếp</a:t>
            </a:r>
            <a:r>
              <a:rPr lang="en-US" i="1" dirty="0"/>
              <a:t> </a:t>
            </a:r>
            <a:r>
              <a:rPr lang="en-US" i="1" dirty="0" err="1"/>
              <a:t>lửa</a:t>
            </a:r>
            <a:r>
              <a:rPr lang="en-US" i="1" dirty="0"/>
              <a:t> </a:t>
            </a:r>
            <a:r>
              <a:rPr lang="en-US" i="1" dirty="0" err="1"/>
              <a:t>chờn</a:t>
            </a:r>
            <a:r>
              <a:rPr lang="en-US" i="1" dirty="0"/>
              <a:t> </a:t>
            </a:r>
            <a:r>
              <a:rPr lang="en-US" i="1" dirty="0" err="1"/>
              <a:t>vờn</a:t>
            </a:r>
            <a:r>
              <a:rPr lang="en-US" i="1" dirty="0"/>
              <a:t> </a:t>
            </a:r>
            <a:r>
              <a:rPr lang="en-US" i="1" dirty="0" err="1"/>
              <a:t>sương</a:t>
            </a:r>
            <a:r>
              <a:rPr lang="en-US" i="1" dirty="0"/>
              <a:t> </a:t>
            </a:r>
            <a:r>
              <a:rPr lang="en-US" i="1" dirty="0" err="1"/>
              <a:t>sớm</a:t>
            </a:r>
            <a:r>
              <a:rPr lang="en-US" i="1" dirty="0"/>
              <a:t>/ </a:t>
            </a:r>
            <a:r>
              <a:rPr lang="en-US" i="1" dirty="0" err="1"/>
              <a:t>Một</a:t>
            </a:r>
            <a:r>
              <a:rPr lang="en-US" i="1" dirty="0"/>
              <a:t> </a:t>
            </a:r>
            <a:r>
              <a:rPr lang="en-US" i="1" dirty="0" err="1"/>
              <a:t>bếp</a:t>
            </a:r>
            <a:r>
              <a:rPr lang="en-US" i="1" dirty="0"/>
              <a:t> </a:t>
            </a:r>
            <a:r>
              <a:rPr lang="en-US" i="1" dirty="0" err="1"/>
              <a:t>lửa</a:t>
            </a:r>
            <a:r>
              <a:rPr lang="en-US" i="1" dirty="0"/>
              <a:t> </a:t>
            </a:r>
            <a:r>
              <a:rPr lang="en-US" i="1" dirty="0" err="1"/>
              <a:t>ấp</a:t>
            </a:r>
            <a:r>
              <a:rPr lang="en-US" i="1" dirty="0"/>
              <a:t> </a:t>
            </a:r>
            <a:r>
              <a:rPr lang="en-US" i="1" dirty="0" err="1"/>
              <a:t>iu</a:t>
            </a:r>
            <a:r>
              <a:rPr lang="en-US" i="1" dirty="0"/>
              <a:t> </a:t>
            </a:r>
            <a:r>
              <a:rPr lang="en-US" i="1" dirty="0" err="1"/>
              <a:t>nồng</a:t>
            </a:r>
            <a:r>
              <a:rPr lang="en-US" i="1" dirty="0"/>
              <a:t> </a:t>
            </a:r>
            <a:r>
              <a:rPr lang="en-US" i="1" dirty="0" err="1"/>
              <a:t>đượm</a:t>
            </a:r>
            <a:r>
              <a:rPr lang="en-US" i="1" dirty="0"/>
              <a:t>.</a:t>
            </a:r>
            <a:endParaRPr lang="en-US" dirty="0"/>
          </a:p>
          <a:p>
            <a:r>
              <a:rPr lang="en-US" dirty="0"/>
              <a:t>2. </a:t>
            </a:r>
            <a:r>
              <a:rPr lang="en-US" dirty="0" err="1"/>
              <a:t>Em</a:t>
            </a:r>
            <a:r>
              <a:rPr lang="en-US" dirty="0"/>
              <a:t> </a:t>
            </a:r>
            <a:r>
              <a:rPr lang="en-US" dirty="0" err="1"/>
              <a:t>hãy</a:t>
            </a:r>
            <a:r>
              <a:rPr lang="en-US" dirty="0"/>
              <a:t> </a:t>
            </a:r>
            <a:r>
              <a:rPr lang="en-US" dirty="0" err="1"/>
              <a:t>xác</a:t>
            </a:r>
            <a:r>
              <a:rPr lang="en-US" dirty="0"/>
              <a:t> </a:t>
            </a:r>
            <a:r>
              <a:rPr lang="en-US" dirty="0" err="1"/>
              <a:t>định</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13</a:t>
            </a:fld>
            <a:endParaRPr lang="en-US"/>
          </a:p>
        </p:txBody>
      </p:sp>
    </p:spTree>
    <p:extLst>
      <p:ext uri="{BB962C8B-B14F-4D97-AF65-F5344CB8AC3E}">
        <p14:creationId xmlns:p14="http://schemas.microsoft.com/office/powerpoint/2010/main" val="196582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14</a:t>
            </a:fld>
            <a:endParaRPr lang="en-US"/>
          </a:p>
        </p:txBody>
      </p:sp>
    </p:spTree>
    <p:extLst>
      <p:ext uri="{BB962C8B-B14F-4D97-AF65-F5344CB8AC3E}">
        <p14:creationId xmlns:p14="http://schemas.microsoft.com/office/powerpoint/2010/main" val="2010867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15</a:t>
            </a:fld>
            <a:endParaRPr lang="en-US"/>
          </a:p>
        </p:txBody>
      </p:sp>
    </p:spTree>
    <p:extLst>
      <p:ext uri="{BB962C8B-B14F-4D97-AF65-F5344CB8AC3E}">
        <p14:creationId xmlns:p14="http://schemas.microsoft.com/office/powerpoint/2010/main" val="422497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16</a:t>
            </a:fld>
            <a:endParaRPr lang="en-US"/>
          </a:p>
        </p:txBody>
      </p:sp>
    </p:spTree>
    <p:extLst>
      <p:ext uri="{BB962C8B-B14F-4D97-AF65-F5344CB8AC3E}">
        <p14:creationId xmlns:p14="http://schemas.microsoft.com/office/powerpoint/2010/main" val="3339993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Nêu</a:t>
            </a:r>
            <a:r>
              <a:rPr lang="en-US" dirty="0"/>
              <a:t> </a:t>
            </a:r>
            <a:r>
              <a:rPr lang="en-US" dirty="0" err="1"/>
              <a:t>cảm</a:t>
            </a:r>
            <a:r>
              <a:rPr lang="en-US" dirty="0"/>
              <a:t> </a:t>
            </a:r>
            <a:r>
              <a:rPr lang="en-US" dirty="0" err="1"/>
              <a:t>nhận</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hình</a:t>
            </a:r>
            <a:r>
              <a:rPr lang="en-US" dirty="0"/>
              <a:t> </a:t>
            </a:r>
            <a:r>
              <a:rPr lang="en-US" dirty="0" err="1"/>
              <a:t>ảnh</a:t>
            </a:r>
            <a:r>
              <a:rPr lang="en-US" dirty="0"/>
              <a:t> </a:t>
            </a:r>
            <a:r>
              <a:rPr lang="en-US" dirty="0" err="1"/>
              <a:t>người</a:t>
            </a:r>
            <a:r>
              <a:rPr lang="en-US" dirty="0"/>
              <a:t> </a:t>
            </a:r>
            <a:r>
              <a:rPr lang="en-US" dirty="0" err="1"/>
              <a:t>bà</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người</a:t>
            </a:r>
            <a:r>
              <a:rPr lang="en-US" dirty="0"/>
              <a:t> </a:t>
            </a:r>
            <a:r>
              <a:rPr lang="en-US" dirty="0" err="1"/>
              <a:t>cháu</a:t>
            </a:r>
            <a:r>
              <a:rPr lang="en-US" dirty="0"/>
              <a:t> </a:t>
            </a:r>
            <a:r>
              <a:rPr lang="en-US" dirty="0" err="1"/>
              <a:t>dành</a:t>
            </a:r>
            <a:r>
              <a:rPr lang="en-US" dirty="0"/>
              <a:t> </a:t>
            </a:r>
            <a:r>
              <a:rPr lang="en-US" dirty="0" err="1"/>
              <a:t>cho</a:t>
            </a:r>
            <a:r>
              <a:rPr lang="en-US" dirty="0"/>
              <a:t> </a:t>
            </a:r>
            <a:r>
              <a:rPr lang="en-US" dirty="0" err="1"/>
              <a:t>bà</a:t>
            </a:r>
            <a:r>
              <a:rPr lang="en-US" dirty="0"/>
              <a:t>. </a:t>
            </a:r>
            <a:r>
              <a:rPr lang="en-US" dirty="0" err="1"/>
              <a:t>Những</a:t>
            </a:r>
            <a:r>
              <a:rPr lang="en-US" dirty="0"/>
              <a:t> </a:t>
            </a:r>
            <a:r>
              <a:rPr lang="en-US" dirty="0" err="1"/>
              <a:t>dòng</a:t>
            </a:r>
            <a:r>
              <a:rPr lang="en-US" dirty="0"/>
              <a:t> </a:t>
            </a:r>
            <a:r>
              <a:rPr lang="en-US" dirty="0" err="1"/>
              <a:t>thơ</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như</a:t>
            </a:r>
            <a:r>
              <a:rPr lang="en-US" dirty="0"/>
              <a:t> </a:t>
            </a:r>
            <a:r>
              <a:rPr lang="en-US" dirty="0" err="1"/>
              <a:t>vậy</a:t>
            </a:r>
            <a:r>
              <a:rPr lang="en-US" dirty="0"/>
              <a:t>?</a:t>
            </a:r>
          </a:p>
          <a:p>
            <a:pPr marL="0" indent="0">
              <a:buNone/>
            </a:pPr>
            <a:r>
              <a:rPr lang="en-US" dirty="0"/>
              <a:t>- </a:t>
            </a:r>
            <a:r>
              <a:rPr lang="en-US" dirty="0" err="1"/>
              <a:t>Bà</a:t>
            </a:r>
            <a:r>
              <a:rPr lang="en-US" dirty="0"/>
              <a:t> </a:t>
            </a:r>
            <a:r>
              <a:rPr lang="en-US" dirty="0" err="1"/>
              <a:t>tảo</a:t>
            </a:r>
            <a:r>
              <a:rPr lang="en-US" dirty="0"/>
              <a:t> </a:t>
            </a:r>
            <a:r>
              <a:rPr lang="en-US" dirty="0" err="1"/>
              <a:t>tần</a:t>
            </a:r>
            <a:r>
              <a:rPr lang="en-US" dirty="0"/>
              <a:t>, </a:t>
            </a:r>
            <a:r>
              <a:rPr lang="en-US" dirty="0" err="1"/>
              <a:t>đảm</a:t>
            </a:r>
            <a:r>
              <a:rPr lang="en-US" dirty="0"/>
              <a:t> </a:t>
            </a:r>
            <a:r>
              <a:rPr lang="en-US" dirty="0" err="1"/>
              <a:t>đang</a:t>
            </a:r>
            <a:r>
              <a:rPr lang="en-US" dirty="0"/>
              <a:t>, </a:t>
            </a:r>
            <a:r>
              <a:rPr lang="en-US" dirty="0" err="1"/>
              <a:t>giàu</a:t>
            </a:r>
            <a:r>
              <a:rPr lang="en-US" dirty="0"/>
              <a:t> </a:t>
            </a:r>
            <a:r>
              <a:rPr lang="en-US" dirty="0" err="1"/>
              <a:t>đức</a:t>
            </a:r>
            <a:r>
              <a:rPr lang="en-US" dirty="0"/>
              <a:t> hi </a:t>
            </a:r>
            <a:r>
              <a:rPr lang="en-US" dirty="0" err="1"/>
              <a:t>sinh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hết</a:t>
            </a:r>
            <a:r>
              <a:rPr lang="en-US" dirty="0"/>
              <a:t> </a:t>
            </a:r>
            <a:r>
              <a:rPr lang="en-US" dirty="0" err="1"/>
              <a:t>mực</a:t>
            </a:r>
            <a:r>
              <a:rPr lang="en-US" dirty="0"/>
              <a:t> </a:t>
            </a:r>
            <a:r>
              <a:rPr lang="en-US" dirty="0" err="1"/>
              <a:t>chăm</a:t>
            </a:r>
            <a:r>
              <a:rPr lang="en-US" dirty="0"/>
              <a:t> </a:t>
            </a:r>
            <a:r>
              <a:rPr lang="en-US" dirty="0" err="1"/>
              <a:t>sóc</a:t>
            </a:r>
            <a:r>
              <a:rPr lang="en-US" dirty="0"/>
              <a:t> </a:t>
            </a:r>
            <a:r>
              <a:rPr lang="en-US" dirty="0" err="1"/>
              <a:t>cháu</a:t>
            </a:r>
            <a:r>
              <a:rPr lang="en-US" dirty="0"/>
              <a:t>; </a:t>
            </a:r>
            <a:r>
              <a:rPr lang="en-US" dirty="0" err="1"/>
              <a:t>mạnh</a:t>
            </a:r>
            <a:r>
              <a:rPr lang="en-US" dirty="0"/>
              <a:t> </a:t>
            </a:r>
            <a:r>
              <a:rPr lang="en-US" dirty="0" err="1"/>
              <a:t>mẽ</a:t>
            </a:r>
            <a:r>
              <a:rPr lang="en-US" dirty="0"/>
              <a:t>, </a:t>
            </a:r>
            <a:r>
              <a:rPr lang="en-US" dirty="0" err="1"/>
              <a:t>vững</a:t>
            </a:r>
            <a:r>
              <a:rPr lang="en-US" dirty="0"/>
              <a:t> tin, </a:t>
            </a:r>
            <a:r>
              <a:rPr lang="en-US" dirty="0" err="1"/>
              <a:t>là</a:t>
            </a:r>
            <a:r>
              <a:rPr lang="en-US" dirty="0"/>
              <a:t> </a:t>
            </a:r>
            <a:r>
              <a:rPr lang="en-US" dirty="0" err="1"/>
              <a:t>chỗ</a:t>
            </a:r>
            <a:r>
              <a:rPr lang="en-US" dirty="0"/>
              <a:t> </a:t>
            </a:r>
            <a:r>
              <a:rPr lang="en-US" dirty="0" err="1"/>
              <a:t>dựa</a:t>
            </a:r>
            <a:r>
              <a:rPr lang="en-US" dirty="0"/>
              <a:t> </a:t>
            </a:r>
            <a:r>
              <a:rPr lang="en-US" dirty="0" err="1"/>
              <a:t>vững</a:t>
            </a:r>
            <a:r>
              <a:rPr lang="en-US" dirty="0"/>
              <a:t> </a:t>
            </a:r>
            <a:r>
              <a:rPr lang="en-US" dirty="0" err="1"/>
              <a:t>vàng</a:t>
            </a:r>
            <a:r>
              <a:rPr lang="en-US" dirty="0"/>
              <a:t> </a:t>
            </a:r>
            <a:r>
              <a:rPr lang="en-US" dirty="0" err="1"/>
              <a:t>cho</a:t>
            </a:r>
            <a:r>
              <a:rPr lang="en-US" dirty="0"/>
              <a:t> </a:t>
            </a:r>
            <a:r>
              <a:rPr lang="en-US" dirty="0" err="1"/>
              <a:t>cháu</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cũng</a:t>
            </a:r>
            <a:r>
              <a:rPr lang="en-US" dirty="0"/>
              <a:t> </a:t>
            </a:r>
            <a:r>
              <a:rPr lang="en-US" dirty="0" err="1"/>
              <a:t>là</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Việt</a:t>
            </a:r>
            <a:r>
              <a:rPr lang="en-US" dirty="0"/>
              <a:t> Nam – </a:t>
            </a:r>
            <a:r>
              <a:rPr lang="en-US" dirty="0" err="1"/>
              <a:t>tảo</a:t>
            </a:r>
            <a:r>
              <a:rPr lang="en-US" dirty="0"/>
              <a:t> </a:t>
            </a:r>
            <a:r>
              <a:rPr lang="en-US" dirty="0" err="1"/>
              <a:t>tần</a:t>
            </a:r>
            <a:r>
              <a:rPr lang="en-US" dirty="0"/>
              <a:t> </a:t>
            </a:r>
            <a:r>
              <a:rPr lang="en-US" dirty="0" err="1"/>
              <a:t>sớm</a:t>
            </a:r>
            <a:r>
              <a:rPr lang="en-US" dirty="0"/>
              <a:t> </a:t>
            </a:r>
            <a:r>
              <a:rPr lang="en-US" dirty="0" err="1"/>
              <a:t>hôm</a:t>
            </a:r>
            <a:r>
              <a:rPr lang="en-US" dirty="0"/>
              <a:t>, </a:t>
            </a:r>
            <a:r>
              <a:rPr lang="en-US" dirty="0" err="1"/>
              <a:t>chịu</a:t>
            </a:r>
            <a:r>
              <a:rPr lang="en-US" dirty="0"/>
              <a:t> </a:t>
            </a:r>
            <a:r>
              <a:rPr lang="en-US" dirty="0" err="1"/>
              <a:t>thương</a:t>
            </a:r>
            <a:r>
              <a:rPr lang="en-US" dirty="0"/>
              <a:t> </a:t>
            </a:r>
            <a:r>
              <a:rPr lang="en-US" dirty="0" err="1"/>
              <a:t>chịu</a:t>
            </a:r>
            <a:r>
              <a:rPr lang="en-US" dirty="0"/>
              <a:t> </a:t>
            </a:r>
            <a:r>
              <a:rPr lang="en-US" dirty="0" err="1"/>
              <a:t>khó</a:t>
            </a:r>
            <a:r>
              <a:rPr lang="en-US" dirty="0"/>
              <a:t>, </a:t>
            </a:r>
            <a:r>
              <a:rPr lang="en-US" dirty="0" err="1"/>
              <a:t>giàu</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đức</a:t>
            </a:r>
            <a:r>
              <a:rPr lang="en-US" dirty="0"/>
              <a:t> hi </a:t>
            </a:r>
            <a:r>
              <a:rPr lang="en-US" dirty="0" err="1"/>
              <a:t>sinh</a:t>
            </a:r>
            <a:r>
              <a:rPr lang="en-US" dirty="0"/>
              <a:t>. </a:t>
            </a:r>
          </a:p>
          <a:p>
            <a:pPr marL="0" indent="0">
              <a:buNone/>
            </a:pPr>
            <a:r>
              <a:rPr lang="en-US" dirty="0"/>
              <a:t>- </a:t>
            </a:r>
            <a:r>
              <a:rPr lang="en-US" dirty="0" err="1"/>
              <a:t>Một</a:t>
            </a:r>
            <a:r>
              <a:rPr lang="en-US" dirty="0"/>
              <a:t> </a:t>
            </a:r>
            <a:r>
              <a:rPr lang="en-US" dirty="0" err="1"/>
              <a:t>số</a:t>
            </a:r>
            <a:r>
              <a:rPr lang="en-US" dirty="0"/>
              <a:t> </a:t>
            </a:r>
            <a:r>
              <a:rPr lang="en-US" dirty="0" err="1"/>
              <a:t>dòng</a:t>
            </a:r>
            <a:r>
              <a:rPr lang="en-US" dirty="0"/>
              <a:t> </a:t>
            </a:r>
            <a:r>
              <a:rPr lang="en-US" dirty="0" err="1"/>
              <a:t>thơ</a:t>
            </a:r>
            <a:r>
              <a:rPr lang="en-US" dirty="0"/>
              <a:t> </a:t>
            </a:r>
            <a:r>
              <a:rPr lang="en-US" dirty="0" err="1"/>
              <a:t>thể</a:t>
            </a:r>
            <a:r>
              <a:rPr lang="en-US" dirty="0"/>
              <a:t> </a:t>
            </a:r>
            <a:r>
              <a:rPr lang="en-US" dirty="0" err="1"/>
              <a:t>hiện</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Bà</a:t>
            </a:r>
            <a:r>
              <a:rPr lang="en-US" dirty="0"/>
              <a:t> hay </a:t>
            </a:r>
            <a:r>
              <a:rPr lang="en-US" dirty="0" err="1"/>
              <a:t>kể</a:t>
            </a:r>
            <a:r>
              <a:rPr lang="en-US" dirty="0"/>
              <a:t> </a:t>
            </a:r>
            <a:r>
              <a:rPr lang="en-US" dirty="0" err="1"/>
              <a:t>chuyện</a:t>
            </a:r>
            <a:r>
              <a:rPr lang="en-US" dirty="0"/>
              <a:t> </a:t>
            </a:r>
            <a:r>
              <a:rPr lang="en-US" dirty="0" err="1"/>
              <a:t>những</a:t>
            </a:r>
            <a:r>
              <a:rPr lang="en-US" dirty="0"/>
              <a:t> </a:t>
            </a:r>
            <a:r>
              <a:rPr lang="en-US" dirty="0" err="1"/>
              <a:t>ngày</a:t>
            </a:r>
            <a:r>
              <a:rPr lang="en-US" dirty="0"/>
              <a:t> ở </a:t>
            </a:r>
            <a:r>
              <a:rPr lang="en-US" dirty="0" err="1"/>
              <a:t>Huế</a:t>
            </a:r>
            <a:r>
              <a:rPr lang="en-US" dirty="0"/>
              <a:t>”; “</a:t>
            </a:r>
            <a:r>
              <a:rPr lang="en-US" dirty="0" err="1"/>
              <a:t>Cháu</a:t>
            </a:r>
            <a:r>
              <a:rPr lang="en-US" dirty="0"/>
              <a:t> ở </a:t>
            </a:r>
            <a:r>
              <a:rPr lang="en-US" dirty="0" err="1"/>
              <a:t>cùng</a:t>
            </a:r>
            <a:r>
              <a:rPr lang="en-US" dirty="0"/>
              <a:t> </a:t>
            </a:r>
            <a:r>
              <a:rPr lang="en-US" dirty="0" err="1"/>
              <a:t>bà</a:t>
            </a:r>
            <a:r>
              <a:rPr lang="en-US" dirty="0"/>
              <a:t> </a:t>
            </a:r>
            <a:r>
              <a:rPr lang="en-US" dirty="0" err="1"/>
              <a:t>bà</a:t>
            </a:r>
            <a:r>
              <a:rPr lang="en-US" dirty="0"/>
              <a:t> </a:t>
            </a:r>
            <a:r>
              <a:rPr lang="en-US" dirty="0" err="1"/>
              <a:t>bảo</a:t>
            </a:r>
            <a:r>
              <a:rPr lang="en-US" dirty="0"/>
              <a:t> </a:t>
            </a:r>
            <a:r>
              <a:rPr lang="en-US" dirty="0" err="1"/>
              <a:t>cháu</a:t>
            </a:r>
            <a:r>
              <a:rPr lang="en-US" dirty="0"/>
              <a:t> </a:t>
            </a:r>
            <a:r>
              <a:rPr lang="en-US" dirty="0" err="1"/>
              <a:t>nghe</a:t>
            </a:r>
            <a:r>
              <a:rPr lang="en-US" dirty="0"/>
              <a:t>”; “</a:t>
            </a:r>
            <a:r>
              <a:rPr lang="en-US" dirty="0" err="1"/>
              <a:t>Bà</a:t>
            </a:r>
            <a:r>
              <a:rPr lang="en-US" dirty="0"/>
              <a:t> </a:t>
            </a:r>
            <a:r>
              <a:rPr lang="en-US" dirty="0" err="1"/>
              <a:t>dạy</a:t>
            </a:r>
            <a:r>
              <a:rPr lang="en-US" dirty="0"/>
              <a:t> </a:t>
            </a:r>
            <a:r>
              <a:rPr lang="en-US" dirty="0" err="1"/>
              <a:t>cháu</a:t>
            </a:r>
            <a:r>
              <a:rPr lang="en-US" dirty="0"/>
              <a:t> </a:t>
            </a:r>
            <a:r>
              <a:rPr lang="en-US" dirty="0" err="1"/>
              <a:t>làm</a:t>
            </a:r>
            <a:r>
              <a:rPr lang="en-US" dirty="0"/>
              <a:t>, </a:t>
            </a:r>
            <a:r>
              <a:rPr lang="en-US" dirty="0" err="1"/>
              <a:t>bà</a:t>
            </a:r>
            <a:r>
              <a:rPr lang="en-US" dirty="0"/>
              <a:t> </a:t>
            </a:r>
            <a:r>
              <a:rPr lang="en-US" dirty="0" err="1"/>
              <a:t>chăm</a:t>
            </a:r>
            <a:r>
              <a:rPr lang="en-US" dirty="0"/>
              <a:t> </a:t>
            </a:r>
            <a:r>
              <a:rPr lang="en-US" dirty="0" err="1"/>
              <a:t>cháu</a:t>
            </a:r>
            <a:r>
              <a:rPr lang="en-US" dirty="0"/>
              <a:t> </a:t>
            </a:r>
            <a:r>
              <a:rPr lang="en-US" dirty="0" err="1"/>
              <a:t>học</a:t>
            </a:r>
            <a:r>
              <a:rPr lang="en-US" dirty="0"/>
              <a:t>”…</a:t>
            </a:r>
          </a:p>
          <a:p>
            <a:pPr marL="0" indent="0">
              <a:buNone/>
            </a:pPr>
            <a:r>
              <a:rPr lang="en-US" dirty="0"/>
              <a:t>- </a:t>
            </a:r>
            <a:r>
              <a:rPr lang="en-US" dirty="0" err="1"/>
              <a:t>Tình</a:t>
            </a:r>
            <a:r>
              <a:rPr lang="en-US" dirty="0"/>
              <a:t> </a:t>
            </a:r>
            <a:r>
              <a:rPr lang="en-US" dirty="0" err="1"/>
              <a:t>cảm</a:t>
            </a:r>
            <a:r>
              <a:rPr lang="en-US" dirty="0"/>
              <a:t> </a:t>
            </a:r>
            <a:r>
              <a:rPr lang="en-US" dirty="0" err="1"/>
              <a:t>người</a:t>
            </a:r>
            <a:r>
              <a:rPr lang="en-US" dirty="0"/>
              <a:t> </a:t>
            </a:r>
            <a:r>
              <a:rPr lang="en-US" dirty="0" err="1"/>
              <a:t>cháu</a:t>
            </a:r>
            <a:r>
              <a:rPr lang="en-US" dirty="0"/>
              <a:t> </a:t>
            </a:r>
            <a:r>
              <a:rPr lang="en-US" dirty="0" err="1"/>
              <a:t>dành</a:t>
            </a:r>
            <a:r>
              <a:rPr lang="en-US" dirty="0"/>
              <a:t> </a:t>
            </a:r>
            <a:r>
              <a:rPr lang="en-US" dirty="0" err="1"/>
              <a:t>cho</a:t>
            </a:r>
            <a:r>
              <a:rPr lang="en-US" dirty="0"/>
              <a:t> </a:t>
            </a:r>
            <a:r>
              <a:rPr lang="en-US" dirty="0" err="1"/>
              <a:t>bà</a:t>
            </a:r>
            <a:r>
              <a:rPr lang="en-US" dirty="0"/>
              <a:t> </a:t>
            </a:r>
            <a:r>
              <a:rPr lang="en-US" dirty="0" err="1"/>
              <a:t>là</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sự</a:t>
            </a:r>
            <a:r>
              <a:rPr lang="en-US" dirty="0"/>
              <a:t> </a:t>
            </a:r>
            <a:r>
              <a:rPr lang="en-US" dirty="0" err="1"/>
              <a:t>biết</a:t>
            </a:r>
            <a:r>
              <a:rPr lang="en-US" dirty="0"/>
              <a:t> </a:t>
            </a:r>
            <a:r>
              <a:rPr lang="en-US" dirty="0" err="1"/>
              <a:t>ơn</a:t>
            </a:r>
            <a:r>
              <a:rPr lang="en-US" dirty="0"/>
              <a:t>, </a:t>
            </a:r>
            <a:r>
              <a:rPr lang="en-US" dirty="0" err="1"/>
              <a:t>kính</a:t>
            </a:r>
            <a:r>
              <a:rPr lang="en-US" dirty="0"/>
              <a:t> </a:t>
            </a:r>
            <a:r>
              <a:rPr lang="en-US" dirty="0" err="1"/>
              <a:t>yêu</a:t>
            </a:r>
            <a:r>
              <a:rPr lang="en-US" dirty="0"/>
              <a:t>, </a:t>
            </a:r>
            <a:r>
              <a:rPr lang="en-US" dirty="0" err="1"/>
              <a:t>nỗi</a:t>
            </a:r>
            <a:r>
              <a:rPr lang="en-US" dirty="0"/>
              <a:t> </a:t>
            </a:r>
            <a:r>
              <a:rPr lang="en-US" dirty="0" err="1"/>
              <a:t>niềm</a:t>
            </a:r>
            <a:r>
              <a:rPr lang="en-US" dirty="0"/>
              <a:t> </a:t>
            </a:r>
            <a:r>
              <a:rPr lang="en-US" dirty="0" err="1"/>
              <a:t>mong</a:t>
            </a:r>
            <a:r>
              <a:rPr lang="en-US" dirty="0"/>
              <a:t> </a:t>
            </a:r>
            <a:r>
              <a:rPr lang="en-US" dirty="0" err="1"/>
              <a:t>nhớ</a:t>
            </a:r>
            <a:r>
              <a:rPr lang="en-US" dirty="0"/>
              <a:t>.</a:t>
            </a:r>
          </a:p>
          <a:p>
            <a:pPr marL="0" indent="0">
              <a:buNone/>
            </a:pPr>
            <a:r>
              <a:rPr lang="en-US" dirty="0"/>
              <a:t>- </a:t>
            </a:r>
            <a:r>
              <a:rPr lang="en-US" dirty="0" err="1"/>
              <a:t>Một</a:t>
            </a:r>
            <a:r>
              <a:rPr lang="en-US" dirty="0"/>
              <a:t> </a:t>
            </a:r>
            <a:r>
              <a:rPr lang="en-US" dirty="0" err="1"/>
              <a:t>số</a:t>
            </a:r>
            <a:r>
              <a:rPr lang="en-US" dirty="0"/>
              <a:t> </a:t>
            </a:r>
            <a:r>
              <a:rPr lang="en-US" dirty="0" err="1"/>
              <a:t>dòng</a:t>
            </a:r>
            <a:r>
              <a:rPr lang="en-US" dirty="0"/>
              <a:t> </a:t>
            </a:r>
            <a:r>
              <a:rPr lang="en-US" dirty="0" err="1"/>
              <a:t>thơ</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đó</a:t>
            </a:r>
            <a:r>
              <a:rPr lang="en-US" dirty="0"/>
              <a:t>: “</a:t>
            </a:r>
            <a:r>
              <a:rPr lang="en-US" dirty="0" err="1"/>
              <a:t>Cháu</a:t>
            </a:r>
            <a:r>
              <a:rPr lang="en-US" dirty="0"/>
              <a:t> </a:t>
            </a:r>
            <a:r>
              <a:rPr lang="en-US" dirty="0" err="1"/>
              <a:t>thương</a:t>
            </a:r>
            <a:r>
              <a:rPr lang="en-US" dirty="0"/>
              <a:t> </a:t>
            </a:r>
            <a:r>
              <a:rPr lang="en-US" dirty="0" err="1"/>
              <a:t>bà</a:t>
            </a:r>
            <a:r>
              <a:rPr lang="en-US" dirty="0"/>
              <a:t> </a:t>
            </a:r>
            <a:r>
              <a:rPr lang="en-US" dirty="0" err="1"/>
              <a:t>biết</a:t>
            </a:r>
            <a:r>
              <a:rPr lang="en-US" dirty="0"/>
              <a:t> </a:t>
            </a:r>
            <a:r>
              <a:rPr lang="en-US" dirty="0" err="1"/>
              <a:t>mấy</a:t>
            </a:r>
            <a:r>
              <a:rPr lang="en-US" dirty="0"/>
              <a:t> </a:t>
            </a:r>
            <a:r>
              <a:rPr lang="en-US" dirty="0" err="1"/>
              <a:t>nắng</a:t>
            </a:r>
            <a:r>
              <a:rPr lang="en-US" dirty="0"/>
              <a:t> </a:t>
            </a:r>
            <a:r>
              <a:rPr lang="en-US" dirty="0" err="1"/>
              <a:t>mưa</a:t>
            </a:r>
            <a:r>
              <a:rPr lang="en-US" dirty="0"/>
              <a:t>”; “</a:t>
            </a:r>
            <a:r>
              <a:rPr lang="en-US" dirty="0" err="1"/>
              <a:t>Nghĩ</a:t>
            </a:r>
            <a:r>
              <a:rPr lang="en-US" dirty="0"/>
              <a:t> </a:t>
            </a:r>
            <a:r>
              <a:rPr lang="en-US" dirty="0" err="1"/>
              <a:t>lại</a:t>
            </a:r>
            <a:r>
              <a:rPr lang="en-US" dirty="0"/>
              <a:t> </a:t>
            </a:r>
            <a:r>
              <a:rPr lang="en-US" dirty="0" err="1"/>
              <a:t>đến</a:t>
            </a:r>
            <a:r>
              <a:rPr lang="en-US" dirty="0"/>
              <a:t> </a:t>
            </a:r>
            <a:r>
              <a:rPr lang="en-US" dirty="0" err="1"/>
              <a:t>giờ</a:t>
            </a:r>
            <a:r>
              <a:rPr lang="en-US" dirty="0"/>
              <a:t> </a:t>
            </a:r>
            <a:r>
              <a:rPr lang="en-US" dirty="0" err="1"/>
              <a:t>sống</a:t>
            </a:r>
            <a:r>
              <a:rPr lang="en-US" dirty="0"/>
              <a:t> </a:t>
            </a:r>
            <a:r>
              <a:rPr lang="en-US" dirty="0" err="1"/>
              <a:t>mũi</a:t>
            </a:r>
            <a:r>
              <a:rPr lang="en-US" dirty="0"/>
              <a:t> </a:t>
            </a:r>
            <a:r>
              <a:rPr lang="en-US" dirty="0" err="1"/>
              <a:t>còn</a:t>
            </a:r>
            <a:r>
              <a:rPr lang="en-US" dirty="0"/>
              <a:t> cay”; “</a:t>
            </a:r>
            <a:r>
              <a:rPr lang="en-US" dirty="0" err="1"/>
              <a:t>Nhóm</a:t>
            </a:r>
            <a:r>
              <a:rPr lang="en-US" dirty="0"/>
              <a:t> </a:t>
            </a:r>
            <a:r>
              <a:rPr lang="en-US" dirty="0" err="1"/>
              <a:t>bếp</a:t>
            </a:r>
            <a:r>
              <a:rPr lang="en-US" dirty="0"/>
              <a:t> </a:t>
            </a:r>
            <a:r>
              <a:rPr lang="en-US" dirty="0" err="1"/>
              <a:t>lửa</a:t>
            </a:r>
            <a:r>
              <a:rPr lang="en-US" dirty="0"/>
              <a:t> </a:t>
            </a:r>
            <a:r>
              <a:rPr lang="en-US" dirty="0" err="1"/>
              <a:t>nghĩ</a:t>
            </a:r>
            <a:r>
              <a:rPr lang="en-US" dirty="0"/>
              <a:t> </a:t>
            </a:r>
            <a:r>
              <a:rPr lang="en-US" dirty="0" err="1"/>
              <a:t>thương</a:t>
            </a:r>
            <a:r>
              <a:rPr lang="en-US" dirty="0"/>
              <a:t> </a:t>
            </a:r>
            <a:r>
              <a:rPr lang="en-US" dirty="0" err="1"/>
              <a:t>bà</a:t>
            </a:r>
            <a:r>
              <a:rPr lang="en-US" dirty="0"/>
              <a:t> </a:t>
            </a:r>
            <a:r>
              <a:rPr lang="en-US" dirty="0" err="1"/>
              <a:t>khó</a:t>
            </a:r>
            <a:r>
              <a:rPr lang="en-US" dirty="0"/>
              <a:t> </a:t>
            </a:r>
            <a:r>
              <a:rPr lang="en-US" dirty="0" err="1"/>
              <a:t>nhọc</a:t>
            </a:r>
            <a:r>
              <a:rPr lang="en-US" dirty="0"/>
              <a:t>;…</a:t>
            </a:r>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17</a:t>
            </a:fld>
            <a:endParaRPr lang="en-US"/>
          </a:p>
        </p:txBody>
      </p:sp>
    </p:spTree>
    <p:extLst>
      <p:ext uri="{BB962C8B-B14F-4D97-AF65-F5344CB8AC3E}">
        <p14:creationId xmlns:p14="http://schemas.microsoft.com/office/powerpoint/2010/main" val="3635583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Nêu</a:t>
            </a:r>
            <a:r>
              <a:rPr lang="en-US" dirty="0"/>
              <a:t> </a:t>
            </a:r>
            <a:r>
              <a:rPr lang="en-US" dirty="0" err="1"/>
              <a:t>cảm</a:t>
            </a:r>
            <a:r>
              <a:rPr lang="en-US" dirty="0"/>
              <a:t> </a:t>
            </a:r>
            <a:r>
              <a:rPr lang="en-US" dirty="0" err="1"/>
              <a:t>nhận</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hình</a:t>
            </a:r>
            <a:r>
              <a:rPr lang="en-US" dirty="0"/>
              <a:t> </a:t>
            </a:r>
            <a:r>
              <a:rPr lang="en-US" dirty="0" err="1"/>
              <a:t>ảnh</a:t>
            </a:r>
            <a:r>
              <a:rPr lang="en-US" dirty="0"/>
              <a:t> </a:t>
            </a:r>
            <a:r>
              <a:rPr lang="en-US" dirty="0" err="1"/>
              <a:t>người</a:t>
            </a:r>
            <a:r>
              <a:rPr lang="en-US" dirty="0"/>
              <a:t> </a:t>
            </a:r>
            <a:r>
              <a:rPr lang="en-US" dirty="0" err="1"/>
              <a:t>bà</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người</a:t>
            </a:r>
            <a:r>
              <a:rPr lang="en-US" dirty="0"/>
              <a:t> </a:t>
            </a:r>
            <a:r>
              <a:rPr lang="en-US" dirty="0" err="1"/>
              <a:t>cháu</a:t>
            </a:r>
            <a:r>
              <a:rPr lang="en-US" dirty="0"/>
              <a:t> </a:t>
            </a:r>
            <a:r>
              <a:rPr lang="en-US" dirty="0" err="1"/>
              <a:t>dành</a:t>
            </a:r>
            <a:r>
              <a:rPr lang="en-US" dirty="0"/>
              <a:t> </a:t>
            </a:r>
            <a:r>
              <a:rPr lang="en-US" dirty="0" err="1"/>
              <a:t>cho</a:t>
            </a:r>
            <a:r>
              <a:rPr lang="en-US" dirty="0"/>
              <a:t> </a:t>
            </a:r>
            <a:r>
              <a:rPr lang="en-US" dirty="0" err="1"/>
              <a:t>bà</a:t>
            </a:r>
            <a:r>
              <a:rPr lang="en-US" dirty="0"/>
              <a:t>. </a:t>
            </a:r>
            <a:r>
              <a:rPr lang="en-US" dirty="0" err="1"/>
              <a:t>Những</a:t>
            </a:r>
            <a:r>
              <a:rPr lang="en-US" dirty="0"/>
              <a:t> </a:t>
            </a:r>
            <a:r>
              <a:rPr lang="en-US" dirty="0" err="1"/>
              <a:t>dòng</a:t>
            </a:r>
            <a:r>
              <a:rPr lang="en-US" dirty="0"/>
              <a:t> </a:t>
            </a:r>
            <a:r>
              <a:rPr lang="en-US" dirty="0" err="1"/>
              <a:t>thơ</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như</a:t>
            </a:r>
            <a:r>
              <a:rPr lang="en-US" dirty="0"/>
              <a:t> </a:t>
            </a:r>
            <a:r>
              <a:rPr lang="en-US" dirty="0" err="1"/>
              <a:t>vậy</a:t>
            </a:r>
            <a:r>
              <a:rPr lang="en-US" dirty="0"/>
              <a:t>?</a:t>
            </a:r>
          </a:p>
          <a:p>
            <a:pPr marL="0" indent="0">
              <a:buNone/>
            </a:pPr>
            <a:r>
              <a:rPr lang="en-US" dirty="0"/>
              <a:t>- </a:t>
            </a:r>
            <a:r>
              <a:rPr lang="en-US" dirty="0" err="1"/>
              <a:t>Bà</a:t>
            </a:r>
            <a:r>
              <a:rPr lang="en-US" dirty="0"/>
              <a:t> </a:t>
            </a:r>
            <a:r>
              <a:rPr lang="en-US" dirty="0" err="1"/>
              <a:t>tảo</a:t>
            </a:r>
            <a:r>
              <a:rPr lang="en-US" dirty="0"/>
              <a:t> </a:t>
            </a:r>
            <a:r>
              <a:rPr lang="en-US" dirty="0" err="1"/>
              <a:t>tần</a:t>
            </a:r>
            <a:r>
              <a:rPr lang="en-US" dirty="0"/>
              <a:t>, </a:t>
            </a:r>
            <a:r>
              <a:rPr lang="en-US" dirty="0" err="1"/>
              <a:t>đảm</a:t>
            </a:r>
            <a:r>
              <a:rPr lang="en-US" dirty="0"/>
              <a:t> </a:t>
            </a:r>
            <a:r>
              <a:rPr lang="en-US" dirty="0" err="1"/>
              <a:t>đang</a:t>
            </a:r>
            <a:r>
              <a:rPr lang="en-US" dirty="0"/>
              <a:t>, </a:t>
            </a:r>
            <a:r>
              <a:rPr lang="en-US" dirty="0" err="1"/>
              <a:t>giàu</a:t>
            </a:r>
            <a:r>
              <a:rPr lang="en-US" dirty="0"/>
              <a:t> </a:t>
            </a:r>
            <a:r>
              <a:rPr lang="en-US" dirty="0" err="1"/>
              <a:t>đức</a:t>
            </a:r>
            <a:r>
              <a:rPr lang="en-US" dirty="0"/>
              <a:t> hi </a:t>
            </a:r>
            <a:r>
              <a:rPr lang="en-US" dirty="0" err="1"/>
              <a:t>sinh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hết</a:t>
            </a:r>
            <a:r>
              <a:rPr lang="en-US" dirty="0"/>
              <a:t> </a:t>
            </a:r>
            <a:r>
              <a:rPr lang="en-US" dirty="0" err="1"/>
              <a:t>mực</a:t>
            </a:r>
            <a:r>
              <a:rPr lang="en-US" dirty="0"/>
              <a:t> </a:t>
            </a:r>
            <a:r>
              <a:rPr lang="en-US" dirty="0" err="1"/>
              <a:t>chăm</a:t>
            </a:r>
            <a:r>
              <a:rPr lang="en-US" dirty="0"/>
              <a:t> </a:t>
            </a:r>
            <a:r>
              <a:rPr lang="en-US" dirty="0" err="1"/>
              <a:t>sóc</a:t>
            </a:r>
            <a:r>
              <a:rPr lang="en-US" dirty="0"/>
              <a:t> </a:t>
            </a:r>
            <a:r>
              <a:rPr lang="en-US" dirty="0" err="1"/>
              <a:t>cháu</a:t>
            </a:r>
            <a:r>
              <a:rPr lang="en-US" dirty="0"/>
              <a:t>; </a:t>
            </a:r>
            <a:r>
              <a:rPr lang="en-US" dirty="0" err="1"/>
              <a:t>mạnh</a:t>
            </a:r>
            <a:r>
              <a:rPr lang="en-US" dirty="0"/>
              <a:t> </a:t>
            </a:r>
            <a:r>
              <a:rPr lang="en-US" dirty="0" err="1"/>
              <a:t>mẽ</a:t>
            </a:r>
            <a:r>
              <a:rPr lang="en-US" dirty="0"/>
              <a:t>, </a:t>
            </a:r>
            <a:r>
              <a:rPr lang="en-US" dirty="0" err="1"/>
              <a:t>vững</a:t>
            </a:r>
            <a:r>
              <a:rPr lang="en-US" dirty="0"/>
              <a:t> tin, </a:t>
            </a:r>
            <a:r>
              <a:rPr lang="en-US" dirty="0" err="1"/>
              <a:t>là</a:t>
            </a:r>
            <a:r>
              <a:rPr lang="en-US" dirty="0"/>
              <a:t> </a:t>
            </a:r>
            <a:r>
              <a:rPr lang="en-US" dirty="0" err="1"/>
              <a:t>chỗ</a:t>
            </a:r>
            <a:r>
              <a:rPr lang="en-US" dirty="0"/>
              <a:t> </a:t>
            </a:r>
            <a:r>
              <a:rPr lang="en-US" dirty="0" err="1"/>
              <a:t>dựa</a:t>
            </a:r>
            <a:r>
              <a:rPr lang="en-US" dirty="0"/>
              <a:t> </a:t>
            </a:r>
            <a:r>
              <a:rPr lang="en-US" dirty="0" err="1"/>
              <a:t>vững</a:t>
            </a:r>
            <a:r>
              <a:rPr lang="en-US" dirty="0"/>
              <a:t> </a:t>
            </a:r>
            <a:r>
              <a:rPr lang="en-US" dirty="0" err="1"/>
              <a:t>vàng</a:t>
            </a:r>
            <a:r>
              <a:rPr lang="en-US" dirty="0"/>
              <a:t> </a:t>
            </a:r>
            <a:r>
              <a:rPr lang="en-US" dirty="0" err="1"/>
              <a:t>cho</a:t>
            </a:r>
            <a:r>
              <a:rPr lang="en-US" dirty="0"/>
              <a:t> </a:t>
            </a:r>
            <a:r>
              <a:rPr lang="en-US" dirty="0" err="1"/>
              <a:t>cháu</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cũng</a:t>
            </a:r>
            <a:r>
              <a:rPr lang="en-US" dirty="0"/>
              <a:t> </a:t>
            </a:r>
            <a:r>
              <a:rPr lang="en-US" dirty="0" err="1"/>
              <a:t>là</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Việt</a:t>
            </a:r>
            <a:r>
              <a:rPr lang="en-US" dirty="0"/>
              <a:t> Nam – </a:t>
            </a:r>
            <a:r>
              <a:rPr lang="en-US" dirty="0" err="1"/>
              <a:t>tảo</a:t>
            </a:r>
            <a:r>
              <a:rPr lang="en-US" dirty="0"/>
              <a:t> </a:t>
            </a:r>
            <a:r>
              <a:rPr lang="en-US" dirty="0" err="1"/>
              <a:t>tần</a:t>
            </a:r>
            <a:r>
              <a:rPr lang="en-US" dirty="0"/>
              <a:t> </a:t>
            </a:r>
            <a:r>
              <a:rPr lang="en-US" dirty="0" err="1"/>
              <a:t>sớm</a:t>
            </a:r>
            <a:r>
              <a:rPr lang="en-US" dirty="0"/>
              <a:t> </a:t>
            </a:r>
            <a:r>
              <a:rPr lang="en-US" dirty="0" err="1"/>
              <a:t>hôm</a:t>
            </a:r>
            <a:r>
              <a:rPr lang="en-US" dirty="0"/>
              <a:t>, </a:t>
            </a:r>
            <a:r>
              <a:rPr lang="en-US" dirty="0" err="1"/>
              <a:t>chịu</a:t>
            </a:r>
            <a:r>
              <a:rPr lang="en-US" dirty="0"/>
              <a:t> </a:t>
            </a:r>
            <a:r>
              <a:rPr lang="en-US" dirty="0" err="1"/>
              <a:t>thương</a:t>
            </a:r>
            <a:r>
              <a:rPr lang="en-US" dirty="0"/>
              <a:t> </a:t>
            </a:r>
            <a:r>
              <a:rPr lang="en-US" dirty="0" err="1"/>
              <a:t>chịu</a:t>
            </a:r>
            <a:r>
              <a:rPr lang="en-US" dirty="0"/>
              <a:t> </a:t>
            </a:r>
            <a:r>
              <a:rPr lang="en-US" dirty="0" err="1"/>
              <a:t>khó</a:t>
            </a:r>
            <a:r>
              <a:rPr lang="en-US" dirty="0"/>
              <a:t>, </a:t>
            </a:r>
            <a:r>
              <a:rPr lang="en-US" dirty="0" err="1"/>
              <a:t>giàu</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đức</a:t>
            </a:r>
            <a:r>
              <a:rPr lang="en-US" dirty="0"/>
              <a:t> hi </a:t>
            </a:r>
            <a:r>
              <a:rPr lang="en-US" dirty="0" err="1"/>
              <a:t>sinh</a:t>
            </a:r>
            <a:r>
              <a:rPr lang="en-US" dirty="0"/>
              <a:t>. </a:t>
            </a:r>
          </a:p>
          <a:p>
            <a:pPr marL="0" indent="0">
              <a:buNone/>
            </a:pPr>
            <a:r>
              <a:rPr lang="en-US" dirty="0"/>
              <a:t>- </a:t>
            </a:r>
            <a:r>
              <a:rPr lang="en-US" dirty="0" err="1"/>
              <a:t>Một</a:t>
            </a:r>
            <a:r>
              <a:rPr lang="en-US" dirty="0"/>
              <a:t> </a:t>
            </a:r>
            <a:r>
              <a:rPr lang="en-US" dirty="0" err="1"/>
              <a:t>số</a:t>
            </a:r>
            <a:r>
              <a:rPr lang="en-US" dirty="0"/>
              <a:t> </a:t>
            </a:r>
            <a:r>
              <a:rPr lang="en-US" dirty="0" err="1"/>
              <a:t>dòng</a:t>
            </a:r>
            <a:r>
              <a:rPr lang="en-US" dirty="0"/>
              <a:t> </a:t>
            </a:r>
            <a:r>
              <a:rPr lang="en-US" dirty="0" err="1"/>
              <a:t>thơ</a:t>
            </a:r>
            <a:r>
              <a:rPr lang="en-US" dirty="0"/>
              <a:t> </a:t>
            </a:r>
            <a:r>
              <a:rPr lang="en-US" dirty="0" err="1"/>
              <a:t>thể</a:t>
            </a:r>
            <a:r>
              <a:rPr lang="en-US" dirty="0"/>
              <a:t> </a:t>
            </a:r>
            <a:r>
              <a:rPr lang="en-US" dirty="0" err="1"/>
              <a:t>hiện</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Bà</a:t>
            </a:r>
            <a:r>
              <a:rPr lang="en-US" dirty="0"/>
              <a:t> hay </a:t>
            </a:r>
            <a:r>
              <a:rPr lang="en-US" dirty="0" err="1"/>
              <a:t>kể</a:t>
            </a:r>
            <a:r>
              <a:rPr lang="en-US" dirty="0"/>
              <a:t> </a:t>
            </a:r>
            <a:r>
              <a:rPr lang="en-US" dirty="0" err="1"/>
              <a:t>chuyện</a:t>
            </a:r>
            <a:r>
              <a:rPr lang="en-US" dirty="0"/>
              <a:t> </a:t>
            </a:r>
            <a:r>
              <a:rPr lang="en-US" dirty="0" err="1"/>
              <a:t>những</a:t>
            </a:r>
            <a:r>
              <a:rPr lang="en-US" dirty="0"/>
              <a:t> </a:t>
            </a:r>
            <a:r>
              <a:rPr lang="en-US" dirty="0" err="1"/>
              <a:t>ngày</a:t>
            </a:r>
            <a:r>
              <a:rPr lang="en-US" dirty="0"/>
              <a:t> ở </a:t>
            </a:r>
            <a:r>
              <a:rPr lang="en-US" dirty="0" err="1"/>
              <a:t>Huế</a:t>
            </a:r>
            <a:r>
              <a:rPr lang="en-US" dirty="0"/>
              <a:t>”; “</a:t>
            </a:r>
            <a:r>
              <a:rPr lang="en-US" dirty="0" err="1"/>
              <a:t>Cháu</a:t>
            </a:r>
            <a:r>
              <a:rPr lang="en-US" dirty="0"/>
              <a:t> ở </a:t>
            </a:r>
            <a:r>
              <a:rPr lang="en-US" dirty="0" err="1"/>
              <a:t>cùng</a:t>
            </a:r>
            <a:r>
              <a:rPr lang="en-US" dirty="0"/>
              <a:t> </a:t>
            </a:r>
            <a:r>
              <a:rPr lang="en-US" dirty="0" err="1"/>
              <a:t>bà</a:t>
            </a:r>
            <a:r>
              <a:rPr lang="en-US" dirty="0"/>
              <a:t> </a:t>
            </a:r>
            <a:r>
              <a:rPr lang="en-US" dirty="0" err="1"/>
              <a:t>bà</a:t>
            </a:r>
            <a:r>
              <a:rPr lang="en-US" dirty="0"/>
              <a:t> </a:t>
            </a:r>
            <a:r>
              <a:rPr lang="en-US" dirty="0" err="1"/>
              <a:t>bảo</a:t>
            </a:r>
            <a:r>
              <a:rPr lang="en-US" dirty="0"/>
              <a:t> </a:t>
            </a:r>
            <a:r>
              <a:rPr lang="en-US" dirty="0" err="1"/>
              <a:t>cháu</a:t>
            </a:r>
            <a:r>
              <a:rPr lang="en-US" dirty="0"/>
              <a:t> </a:t>
            </a:r>
            <a:r>
              <a:rPr lang="en-US" dirty="0" err="1"/>
              <a:t>nghe</a:t>
            </a:r>
            <a:r>
              <a:rPr lang="en-US" dirty="0"/>
              <a:t>”; “</a:t>
            </a:r>
            <a:r>
              <a:rPr lang="en-US" dirty="0" err="1"/>
              <a:t>Bà</a:t>
            </a:r>
            <a:r>
              <a:rPr lang="en-US" dirty="0"/>
              <a:t> </a:t>
            </a:r>
            <a:r>
              <a:rPr lang="en-US" dirty="0" err="1"/>
              <a:t>dạy</a:t>
            </a:r>
            <a:r>
              <a:rPr lang="en-US" dirty="0"/>
              <a:t> </a:t>
            </a:r>
            <a:r>
              <a:rPr lang="en-US" dirty="0" err="1"/>
              <a:t>cháu</a:t>
            </a:r>
            <a:r>
              <a:rPr lang="en-US" dirty="0"/>
              <a:t> </a:t>
            </a:r>
            <a:r>
              <a:rPr lang="en-US" dirty="0" err="1"/>
              <a:t>làm</a:t>
            </a:r>
            <a:r>
              <a:rPr lang="en-US" dirty="0"/>
              <a:t>, </a:t>
            </a:r>
            <a:r>
              <a:rPr lang="en-US" dirty="0" err="1"/>
              <a:t>bà</a:t>
            </a:r>
            <a:r>
              <a:rPr lang="en-US" dirty="0"/>
              <a:t> </a:t>
            </a:r>
            <a:r>
              <a:rPr lang="en-US" dirty="0" err="1"/>
              <a:t>chăm</a:t>
            </a:r>
            <a:r>
              <a:rPr lang="en-US" dirty="0"/>
              <a:t> </a:t>
            </a:r>
            <a:r>
              <a:rPr lang="en-US" dirty="0" err="1"/>
              <a:t>cháu</a:t>
            </a:r>
            <a:r>
              <a:rPr lang="en-US" dirty="0"/>
              <a:t> </a:t>
            </a:r>
            <a:r>
              <a:rPr lang="en-US" dirty="0" err="1"/>
              <a:t>học</a:t>
            </a:r>
            <a:r>
              <a:rPr lang="en-US" dirty="0"/>
              <a:t>”…</a:t>
            </a:r>
          </a:p>
          <a:p>
            <a:pPr marL="0" indent="0">
              <a:buNone/>
            </a:pPr>
            <a:r>
              <a:rPr lang="en-US" dirty="0"/>
              <a:t>- </a:t>
            </a:r>
            <a:r>
              <a:rPr lang="en-US" dirty="0" err="1"/>
              <a:t>Tình</a:t>
            </a:r>
            <a:r>
              <a:rPr lang="en-US" dirty="0"/>
              <a:t> </a:t>
            </a:r>
            <a:r>
              <a:rPr lang="en-US" dirty="0" err="1"/>
              <a:t>cảm</a:t>
            </a:r>
            <a:r>
              <a:rPr lang="en-US" dirty="0"/>
              <a:t> </a:t>
            </a:r>
            <a:r>
              <a:rPr lang="en-US" dirty="0" err="1"/>
              <a:t>người</a:t>
            </a:r>
            <a:r>
              <a:rPr lang="en-US" dirty="0"/>
              <a:t> </a:t>
            </a:r>
            <a:r>
              <a:rPr lang="en-US" dirty="0" err="1"/>
              <a:t>cháu</a:t>
            </a:r>
            <a:r>
              <a:rPr lang="en-US" dirty="0"/>
              <a:t> </a:t>
            </a:r>
            <a:r>
              <a:rPr lang="en-US" dirty="0" err="1"/>
              <a:t>dành</a:t>
            </a:r>
            <a:r>
              <a:rPr lang="en-US" dirty="0"/>
              <a:t> </a:t>
            </a:r>
            <a:r>
              <a:rPr lang="en-US" dirty="0" err="1"/>
              <a:t>cho</a:t>
            </a:r>
            <a:r>
              <a:rPr lang="en-US" dirty="0"/>
              <a:t> </a:t>
            </a:r>
            <a:r>
              <a:rPr lang="en-US" dirty="0" err="1"/>
              <a:t>bà</a:t>
            </a:r>
            <a:r>
              <a:rPr lang="en-US" dirty="0"/>
              <a:t> </a:t>
            </a:r>
            <a:r>
              <a:rPr lang="en-US" dirty="0" err="1"/>
              <a:t>là</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sự</a:t>
            </a:r>
            <a:r>
              <a:rPr lang="en-US" dirty="0"/>
              <a:t> </a:t>
            </a:r>
            <a:r>
              <a:rPr lang="en-US" dirty="0" err="1"/>
              <a:t>biết</a:t>
            </a:r>
            <a:r>
              <a:rPr lang="en-US" dirty="0"/>
              <a:t> </a:t>
            </a:r>
            <a:r>
              <a:rPr lang="en-US" dirty="0" err="1"/>
              <a:t>ơn</a:t>
            </a:r>
            <a:r>
              <a:rPr lang="en-US" dirty="0"/>
              <a:t>, </a:t>
            </a:r>
            <a:r>
              <a:rPr lang="en-US" dirty="0" err="1"/>
              <a:t>kính</a:t>
            </a:r>
            <a:r>
              <a:rPr lang="en-US" dirty="0"/>
              <a:t> </a:t>
            </a:r>
            <a:r>
              <a:rPr lang="en-US" dirty="0" err="1"/>
              <a:t>yêu</a:t>
            </a:r>
            <a:r>
              <a:rPr lang="en-US" dirty="0"/>
              <a:t>, </a:t>
            </a:r>
            <a:r>
              <a:rPr lang="en-US" dirty="0" err="1"/>
              <a:t>nỗi</a:t>
            </a:r>
            <a:r>
              <a:rPr lang="en-US" dirty="0"/>
              <a:t> </a:t>
            </a:r>
            <a:r>
              <a:rPr lang="en-US" dirty="0" err="1"/>
              <a:t>niềm</a:t>
            </a:r>
            <a:r>
              <a:rPr lang="en-US" dirty="0"/>
              <a:t> </a:t>
            </a:r>
            <a:r>
              <a:rPr lang="en-US" dirty="0" err="1"/>
              <a:t>mong</a:t>
            </a:r>
            <a:r>
              <a:rPr lang="en-US" dirty="0"/>
              <a:t> </a:t>
            </a:r>
            <a:r>
              <a:rPr lang="en-US" dirty="0" err="1"/>
              <a:t>nhớ</a:t>
            </a:r>
            <a:r>
              <a:rPr lang="en-US" dirty="0"/>
              <a:t>.</a:t>
            </a:r>
          </a:p>
          <a:p>
            <a:pPr marL="0" indent="0">
              <a:buNone/>
            </a:pPr>
            <a:r>
              <a:rPr lang="en-US" dirty="0"/>
              <a:t>- </a:t>
            </a:r>
            <a:r>
              <a:rPr lang="en-US" dirty="0" err="1"/>
              <a:t>Một</a:t>
            </a:r>
            <a:r>
              <a:rPr lang="en-US" dirty="0"/>
              <a:t> </a:t>
            </a:r>
            <a:r>
              <a:rPr lang="en-US" dirty="0" err="1"/>
              <a:t>số</a:t>
            </a:r>
            <a:r>
              <a:rPr lang="en-US" dirty="0"/>
              <a:t> </a:t>
            </a:r>
            <a:r>
              <a:rPr lang="en-US" dirty="0" err="1"/>
              <a:t>dòng</a:t>
            </a:r>
            <a:r>
              <a:rPr lang="en-US" dirty="0"/>
              <a:t> </a:t>
            </a:r>
            <a:r>
              <a:rPr lang="en-US" dirty="0" err="1"/>
              <a:t>thơ</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đó</a:t>
            </a:r>
            <a:r>
              <a:rPr lang="en-US" dirty="0"/>
              <a:t>: “</a:t>
            </a:r>
            <a:r>
              <a:rPr lang="en-US" dirty="0" err="1"/>
              <a:t>Cháu</a:t>
            </a:r>
            <a:r>
              <a:rPr lang="en-US" dirty="0"/>
              <a:t> </a:t>
            </a:r>
            <a:r>
              <a:rPr lang="en-US" dirty="0" err="1"/>
              <a:t>thương</a:t>
            </a:r>
            <a:r>
              <a:rPr lang="en-US" dirty="0"/>
              <a:t> </a:t>
            </a:r>
            <a:r>
              <a:rPr lang="en-US" dirty="0" err="1"/>
              <a:t>bà</a:t>
            </a:r>
            <a:r>
              <a:rPr lang="en-US" dirty="0"/>
              <a:t> </a:t>
            </a:r>
            <a:r>
              <a:rPr lang="en-US" dirty="0" err="1"/>
              <a:t>biết</a:t>
            </a:r>
            <a:r>
              <a:rPr lang="en-US" dirty="0"/>
              <a:t> </a:t>
            </a:r>
            <a:r>
              <a:rPr lang="en-US" dirty="0" err="1"/>
              <a:t>mấy</a:t>
            </a:r>
            <a:r>
              <a:rPr lang="en-US" dirty="0"/>
              <a:t> </a:t>
            </a:r>
            <a:r>
              <a:rPr lang="en-US" dirty="0" err="1"/>
              <a:t>nắng</a:t>
            </a:r>
            <a:r>
              <a:rPr lang="en-US" dirty="0"/>
              <a:t> </a:t>
            </a:r>
            <a:r>
              <a:rPr lang="en-US" dirty="0" err="1"/>
              <a:t>mưa</a:t>
            </a:r>
            <a:r>
              <a:rPr lang="en-US" dirty="0"/>
              <a:t>”; “</a:t>
            </a:r>
            <a:r>
              <a:rPr lang="en-US" dirty="0" err="1"/>
              <a:t>Nghĩ</a:t>
            </a:r>
            <a:r>
              <a:rPr lang="en-US" dirty="0"/>
              <a:t> </a:t>
            </a:r>
            <a:r>
              <a:rPr lang="en-US" dirty="0" err="1"/>
              <a:t>lại</a:t>
            </a:r>
            <a:r>
              <a:rPr lang="en-US" dirty="0"/>
              <a:t> </a:t>
            </a:r>
            <a:r>
              <a:rPr lang="en-US" dirty="0" err="1"/>
              <a:t>đến</a:t>
            </a:r>
            <a:r>
              <a:rPr lang="en-US" dirty="0"/>
              <a:t> </a:t>
            </a:r>
            <a:r>
              <a:rPr lang="en-US" dirty="0" err="1"/>
              <a:t>giờ</a:t>
            </a:r>
            <a:r>
              <a:rPr lang="en-US" dirty="0"/>
              <a:t> </a:t>
            </a:r>
            <a:r>
              <a:rPr lang="en-US" dirty="0" err="1"/>
              <a:t>sống</a:t>
            </a:r>
            <a:r>
              <a:rPr lang="en-US" dirty="0"/>
              <a:t> </a:t>
            </a:r>
            <a:r>
              <a:rPr lang="en-US" dirty="0" err="1"/>
              <a:t>mũi</a:t>
            </a:r>
            <a:r>
              <a:rPr lang="en-US" dirty="0"/>
              <a:t> </a:t>
            </a:r>
            <a:r>
              <a:rPr lang="en-US" dirty="0" err="1"/>
              <a:t>còn</a:t>
            </a:r>
            <a:r>
              <a:rPr lang="en-US" dirty="0"/>
              <a:t> cay”; “</a:t>
            </a:r>
            <a:r>
              <a:rPr lang="en-US" dirty="0" err="1"/>
              <a:t>Nhóm</a:t>
            </a:r>
            <a:r>
              <a:rPr lang="en-US" dirty="0"/>
              <a:t> </a:t>
            </a:r>
            <a:r>
              <a:rPr lang="en-US" dirty="0" err="1"/>
              <a:t>bếp</a:t>
            </a:r>
            <a:r>
              <a:rPr lang="en-US" dirty="0"/>
              <a:t> </a:t>
            </a:r>
            <a:r>
              <a:rPr lang="en-US" dirty="0" err="1"/>
              <a:t>lửa</a:t>
            </a:r>
            <a:r>
              <a:rPr lang="en-US" dirty="0"/>
              <a:t> </a:t>
            </a:r>
            <a:r>
              <a:rPr lang="en-US" dirty="0" err="1"/>
              <a:t>nghĩ</a:t>
            </a:r>
            <a:r>
              <a:rPr lang="en-US" dirty="0"/>
              <a:t> </a:t>
            </a:r>
            <a:r>
              <a:rPr lang="en-US" dirty="0" err="1"/>
              <a:t>thương</a:t>
            </a:r>
            <a:r>
              <a:rPr lang="en-US" dirty="0"/>
              <a:t> </a:t>
            </a:r>
            <a:r>
              <a:rPr lang="en-US" dirty="0" err="1"/>
              <a:t>bà</a:t>
            </a:r>
            <a:r>
              <a:rPr lang="en-US" dirty="0"/>
              <a:t> </a:t>
            </a:r>
            <a:r>
              <a:rPr lang="en-US" dirty="0" err="1"/>
              <a:t>khó</a:t>
            </a:r>
            <a:r>
              <a:rPr lang="en-US" dirty="0"/>
              <a:t> </a:t>
            </a:r>
            <a:r>
              <a:rPr lang="en-US" dirty="0" err="1"/>
              <a:t>nhọc</a:t>
            </a:r>
            <a:r>
              <a:rPr lang="en-US" dirty="0"/>
              <a:t>;…</a:t>
            </a:r>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18</a:t>
            </a:fld>
            <a:endParaRPr lang="en-US"/>
          </a:p>
        </p:txBody>
      </p:sp>
    </p:spTree>
    <p:extLst>
      <p:ext uri="{BB962C8B-B14F-4D97-AF65-F5344CB8AC3E}">
        <p14:creationId xmlns:p14="http://schemas.microsoft.com/office/powerpoint/2010/main" val="224204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dirty="0" err="1"/>
              <a:t>Nêu</a:t>
            </a:r>
            <a:r>
              <a:rPr lang="en-US" dirty="0"/>
              <a:t> </a:t>
            </a:r>
            <a:r>
              <a:rPr lang="en-US" dirty="0" err="1"/>
              <a:t>cảm</a:t>
            </a:r>
            <a:r>
              <a:rPr lang="en-US" dirty="0"/>
              <a:t> </a:t>
            </a:r>
            <a:r>
              <a:rPr lang="en-US" dirty="0" err="1"/>
              <a:t>nhận</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hình</a:t>
            </a:r>
            <a:r>
              <a:rPr lang="en-US" dirty="0"/>
              <a:t> </a:t>
            </a:r>
            <a:r>
              <a:rPr lang="en-US" dirty="0" err="1"/>
              <a:t>ảnh</a:t>
            </a:r>
            <a:r>
              <a:rPr lang="en-US" dirty="0"/>
              <a:t> </a:t>
            </a:r>
            <a:r>
              <a:rPr lang="en-US" dirty="0" err="1"/>
              <a:t>người</a:t>
            </a:r>
            <a:r>
              <a:rPr lang="en-US" dirty="0"/>
              <a:t> </a:t>
            </a:r>
            <a:r>
              <a:rPr lang="en-US" dirty="0" err="1"/>
              <a:t>bà</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người</a:t>
            </a:r>
            <a:r>
              <a:rPr lang="en-US" dirty="0"/>
              <a:t> </a:t>
            </a:r>
            <a:r>
              <a:rPr lang="en-US" dirty="0" err="1"/>
              <a:t>cháu</a:t>
            </a:r>
            <a:r>
              <a:rPr lang="en-US" dirty="0"/>
              <a:t> </a:t>
            </a:r>
            <a:r>
              <a:rPr lang="en-US" dirty="0" err="1"/>
              <a:t>dành</a:t>
            </a:r>
            <a:r>
              <a:rPr lang="en-US" dirty="0"/>
              <a:t> </a:t>
            </a:r>
            <a:r>
              <a:rPr lang="en-US" dirty="0" err="1"/>
              <a:t>cho</a:t>
            </a:r>
            <a:r>
              <a:rPr lang="en-US" dirty="0"/>
              <a:t> </a:t>
            </a:r>
            <a:r>
              <a:rPr lang="en-US" dirty="0" err="1"/>
              <a:t>bà</a:t>
            </a:r>
            <a:r>
              <a:rPr lang="en-US" dirty="0"/>
              <a:t>. </a:t>
            </a:r>
            <a:r>
              <a:rPr lang="en-US" dirty="0" err="1"/>
              <a:t>Những</a:t>
            </a:r>
            <a:r>
              <a:rPr lang="en-US" dirty="0"/>
              <a:t> </a:t>
            </a:r>
            <a:r>
              <a:rPr lang="en-US" dirty="0" err="1"/>
              <a:t>dòng</a:t>
            </a:r>
            <a:r>
              <a:rPr lang="en-US" dirty="0"/>
              <a:t> </a:t>
            </a:r>
            <a:r>
              <a:rPr lang="en-US" dirty="0" err="1"/>
              <a:t>thơ</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có</a:t>
            </a:r>
            <a:r>
              <a:rPr lang="en-US" dirty="0"/>
              <a:t> </a:t>
            </a:r>
            <a:r>
              <a:rPr lang="en-US" dirty="0" err="1"/>
              <a:t>cảm</a:t>
            </a:r>
            <a:r>
              <a:rPr lang="en-US" dirty="0"/>
              <a:t> </a:t>
            </a:r>
            <a:r>
              <a:rPr lang="en-US" dirty="0" err="1"/>
              <a:t>nhận</a:t>
            </a:r>
            <a:r>
              <a:rPr lang="en-US" dirty="0"/>
              <a:t> </a:t>
            </a:r>
            <a:r>
              <a:rPr lang="en-US" dirty="0" err="1"/>
              <a:t>như</a:t>
            </a:r>
            <a:r>
              <a:rPr lang="en-US" dirty="0"/>
              <a:t> </a:t>
            </a:r>
            <a:r>
              <a:rPr lang="en-US" dirty="0" err="1"/>
              <a:t>vậy</a:t>
            </a:r>
            <a:r>
              <a:rPr lang="en-US" dirty="0"/>
              <a:t>?</a:t>
            </a:r>
          </a:p>
          <a:p>
            <a:pPr marL="0" indent="0">
              <a:buNone/>
            </a:pPr>
            <a:r>
              <a:rPr lang="en-US" dirty="0"/>
              <a:t>- </a:t>
            </a:r>
            <a:r>
              <a:rPr lang="en-US" dirty="0" err="1"/>
              <a:t>Bà</a:t>
            </a:r>
            <a:r>
              <a:rPr lang="en-US" dirty="0"/>
              <a:t> </a:t>
            </a:r>
            <a:r>
              <a:rPr lang="en-US" dirty="0" err="1"/>
              <a:t>tảo</a:t>
            </a:r>
            <a:r>
              <a:rPr lang="en-US" dirty="0"/>
              <a:t> </a:t>
            </a:r>
            <a:r>
              <a:rPr lang="en-US" dirty="0" err="1"/>
              <a:t>tần</a:t>
            </a:r>
            <a:r>
              <a:rPr lang="en-US" dirty="0"/>
              <a:t>, </a:t>
            </a:r>
            <a:r>
              <a:rPr lang="en-US" dirty="0" err="1"/>
              <a:t>đảm</a:t>
            </a:r>
            <a:r>
              <a:rPr lang="en-US" dirty="0"/>
              <a:t> </a:t>
            </a:r>
            <a:r>
              <a:rPr lang="en-US" dirty="0" err="1"/>
              <a:t>đang</a:t>
            </a:r>
            <a:r>
              <a:rPr lang="en-US" dirty="0"/>
              <a:t>, </a:t>
            </a:r>
            <a:r>
              <a:rPr lang="en-US" dirty="0" err="1"/>
              <a:t>giàu</a:t>
            </a:r>
            <a:r>
              <a:rPr lang="en-US" dirty="0"/>
              <a:t> </a:t>
            </a:r>
            <a:r>
              <a:rPr lang="en-US" dirty="0" err="1"/>
              <a:t>đức</a:t>
            </a:r>
            <a:r>
              <a:rPr lang="en-US" dirty="0"/>
              <a:t> hi </a:t>
            </a:r>
            <a:r>
              <a:rPr lang="en-US" dirty="0" err="1"/>
              <a:t>sinh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hết</a:t>
            </a:r>
            <a:r>
              <a:rPr lang="en-US" dirty="0"/>
              <a:t> </a:t>
            </a:r>
            <a:r>
              <a:rPr lang="en-US" dirty="0" err="1"/>
              <a:t>mực</a:t>
            </a:r>
            <a:r>
              <a:rPr lang="en-US" dirty="0"/>
              <a:t> </a:t>
            </a:r>
            <a:r>
              <a:rPr lang="en-US" dirty="0" err="1"/>
              <a:t>chăm</a:t>
            </a:r>
            <a:r>
              <a:rPr lang="en-US" dirty="0"/>
              <a:t> </a:t>
            </a:r>
            <a:r>
              <a:rPr lang="en-US" dirty="0" err="1"/>
              <a:t>sóc</a:t>
            </a:r>
            <a:r>
              <a:rPr lang="en-US" dirty="0"/>
              <a:t> </a:t>
            </a:r>
            <a:r>
              <a:rPr lang="en-US" dirty="0" err="1"/>
              <a:t>cháu</a:t>
            </a:r>
            <a:r>
              <a:rPr lang="en-US" dirty="0"/>
              <a:t>; </a:t>
            </a:r>
            <a:r>
              <a:rPr lang="en-US" dirty="0" err="1"/>
              <a:t>mạnh</a:t>
            </a:r>
            <a:r>
              <a:rPr lang="en-US" dirty="0"/>
              <a:t> </a:t>
            </a:r>
            <a:r>
              <a:rPr lang="en-US" dirty="0" err="1"/>
              <a:t>mẽ</a:t>
            </a:r>
            <a:r>
              <a:rPr lang="en-US" dirty="0"/>
              <a:t>, </a:t>
            </a:r>
            <a:r>
              <a:rPr lang="en-US" dirty="0" err="1"/>
              <a:t>vững</a:t>
            </a:r>
            <a:r>
              <a:rPr lang="en-US" dirty="0"/>
              <a:t> tin, </a:t>
            </a:r>
            <a:r>
              <a:rPr lang="en-US" dirty="0" err="1"/>
              <a:t>là</a:t>
            </a:r>
            <a:r>
              <a:rPr lang="en-US" dirty="0"/>
              <a:t> </a:t>
            </a:r>
            <a:r>
              <a:rPr lang="en-US" dirty="0" err="1"/>
              <a:t>chỗ</a:t>
            </a:r>
            <a:r>
              <a:rPr lang="en-US" dirty="0"/>
              <a:t> </a:t>
            </a:r>
            <a:r>
              <a:rPr lang="en-US" dirty="0" err="1"/>
              <a:t>dựa</a:t>
            </a:r>
            <a:r>
              <a:rPr lang="en-US" dirty="0"/>
              <a:t> </a:t>
            </a:r>
            <a:r>
              <a:rPr lang="en-US" dirty="0" err="1"/>
              <a:t>vững</a:t>
            </a:r>
            <a:r>
              <a:rPr lang="en-US" dirty="0"/>
              <a:t> </a:t>
            </a:r>
            <a:r>
              <a:rPr lang="en-US" dirty="0" err="1"/>
              <a:t>vàng</a:t>
            </a:r>
            <a:r>
              <a:rPr lang="en-US" dirty="0"/>
              <a:t> </a:t>
            </a:r>
            <a:r>
              <a:rPr lang="en-US" dirty="0" err="1"/>
              <a:t>cho</a:t>
            </a:r>
            <a:r>
              <a:rPr lang="en-US" dirty="0"/>
              <a:t> </a:t>
            </a:r>
            <a:r>
              <a:rPr lang="en-US" dirty="0" err="1"/>
              <a:t>cháu</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cũng</a:t>
            </a:r>
            <a:r>
              <a:rPr lang="en-US" dirty="0"/>
              <a:t> </a:t>
            </a:r>
            <a:r>
              <a:rPr lang="en-US" dirty="0" err="1"/>
              <a:t>là</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người</a:t>
            </a:r>
            <a:r>
              <a:rPr lang="en-US" dirty="0"/>
              <a:t> </a:t>
            </a:r>
            <a:r>
              <a:rPr lang="en-US" dirty="0" err="1"/>
              <a:t>phụ</a:t>
            </a:r>
            <a:r>
              <a:rPr lang="en-US" dirty="0"/>
              <a:t> </a:t>
            </a:r>
            <a:r>
              <a:rPr lang="en-US" dirty="0" err="1"/>
              <a:t>nữ</a:t>
            </a:r>
            <a:r>
              <a:rPr lang="en-US" dirty="0"/>
              <a:t> </a:t>
            </a:r>
            <a:r>
              <a:rPr lang="en-US" dirty="0" err="1"/>
              <a:t>Việt</a:t>
            </a:r>
            <a:r>
              <a:rPr lang="en-US" dirty="0"/>
              <a:t> Nam – </a:t>
            </a:r>
            <a:r>
              <a:rPr lang="en-US" dirty="0" err="1"/>
              <a:t>tảo</a:t>
            </a:r>
            <a:r>
              <a:rPr lang="en-US" dirty="0"/>
              <a:t> </a:t>
            </a:r>
            <a:r>
              <a:rPr lang="en-US" dirty="0" err="1"/>
              <a:t>tần</a:t>
            </a:r>
            <a:r>
              <a:rPr lang="en-US" dirty="0"/>
              <a:t> </a:t>
            </a:r>
            <a:r>
              <a:rPr lang="en-US" dirty="0" err="1"/>
              <a:t>sớm</a:t>
            </a:r>
            <a:r>
              <a:rPr lang="en-US" dirty="0"/>
              <a:t> </a:t>
            </a:r>
            <a:r>
              <a:rPr lang="en-US" dirty="0" err="1"/>
              <a:t>hôm</a:t>
            </a:r>
            <a:r>
              <a:rPr lang="en-US" dirty="0"/>
              <a:t>, </a:t>
            </a:r>
            <a:r>
              <a:rPr lang="en-US" dirty="0" err="1"/>
              <a:t>chịu</a:t>
            </a:r>
            <a:r>
              <a:rPr lang="en-US" dirty="0"/>
              <a:t> </a:t>
            </a:r>
            <a:r>
              <a:rPr lang="en-US" dirty="0" err="1"/>
              <a:t>thương</a:t>
            </a:r>
            <a:r>
              <a:rPr lang="en-US" dirty="0"/>
              <a:t> </a:t>
            </a:r>
            <a:r>
              <a:rPr lang="en-US" dirty="0" err="1"/>
              <a:t>chịu</a:t>
            </a:r>
            <a:r>
              <a:rPr lang="en-US" dirty="0"/>
              <a:t> </a:t>
            </a:r>
            <a:r>
              <a:rPr lang="en-US" dirty="0" err="1"/>
              <a:t>khó</a:t>
            </a:r>
            <a:r>
              <a:rPr lang="en-US" dirty="0"/>
              <a:t>, </a:t>
            </a:r>
            <a:r>
              <a:rPr lang="en-US" dirty="0" err="1"/>
              <a:t>giàu</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đức</a:t>
            </a:r>
            <a:r>
              <a:rPr lang="en-US" dirty="0"/>
              <a:t> hi </a:t>
            </a:r>
            <a:r>
              <a:rPr lang="en-US" dirty="0" err="1"/>
              <a:t>sinh</a:t>
            </a:r>
            <a:r>
              <a:rPr lang="en-US" dirty="0"/>
              <a:t>. </a:t>
            </a:r>
          </a:p>
          <a:p>
            <a:pPr marL="0" indent="0">
              <a:buNone/>
            </a:pPr>
            <a:r>
              <a:rPr lang="en-US" dirty="0"/>
              <a:t>- </a:t>
            </a:r>
            <a:r>
              <a:rPr lang="en-US" dirty="0" err="1"/>
              <a:t>Một</a:t>
            </a:r>
            <a:r>
              <a:rPr lang="en-US" dirty="0"/>
              <a:t> </a:t>
            </a:r>
            <a:r>
              <a:rPr lang="en-US" dirty="0" err="1"/>
              <a:t>số</a:t>
            </a:r>
            <a:r>
              <a:rPr lang="en-US" dirty="0"/>
              <a:t> </a:t>
            </a:r>
            <a:r>
              <a:rPr lang="en-US" dirty="0" err="1"/>
              <a:t>dòng</a:t>
            </a:r>
            <a:r>
              <a:rPr lang="en-US" dirty="0"/>
              <a:t> </a:t>
            </a:r>
            <a:r>
              <a:rPr lang="en-US" dirty="0" err="1"/>
              <a:t>thơ</a:t>
            </a:r>
            <a:r>
              <a:rPr lang="en-US" dirty="0"/>
              <a:t> </a:t>
            </a:r>
            <a:r>
              <a:rPr lang="en-US" dirty="0" err="1"/>
              <a:t>thể</a:t>
            </a:r>
            <a:r>
              <a:rPr lang="en-US" dirty="0"/>
              <a:t> </a:t>
            </a:r>
            <a:r>
              <a:rPr lang="en-US" dirty="0" err="1"/>
              <a:t>hiện</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Bà</a:t>
            </a:r>
            <a:r>
              <a:rPr lang="en-US" dirty="0"/>
              <a:t> hay </a:t>
            </a:r>
            <a:r>
              <a:rPr lang="en-US" dirty="0" err="1"/>
              <a:t>kể</a:t>
            </a:r>
            <a:r>
              <a:rPr lang="en-US" dirty="0"/>
              <a:t> </a:t>
            </a:r>
            <a:r>
              <a:rPr lang="en-US" dirty="0" err="1"/>
              <a:t>chuyện</a:t>
            </a:r>
            <a:r>
              <a:rPr lang="en-US" dirty="0"/>
              <a:t> </a:t>
            </a:r>
            <a:r>
              <a:rPr lang="en-US" dirty="0" err="1"/>
              <a:t>những</a:t>
            </a:r>
            <a:r>
              <a:rPr lang="en-US" dirty="0"/>
              <a:t> </a:t>
            </a:r>
            <a:r>
              <a:rPr lang="en-US" dirty="0" err="1"/>
              <a:t>ngày</a:t>
            </a:r>
            <a:r>
              <a:rPr lang="en-US" dirty="0"/>
              <a:t> ở </a:t>
            </a:r>
            <a:r>
              <a:rPr lang="en-US" dirty="0" err="1"/>
              <a:t>Huế</a:t>
            </a:r>
            <a:r>
              <a:rPr lang="en-US" dirty="0"/>
              <a:t>”; “</a:t>
            </a:r>
            <a:r>
              <a:rPr lang="en-US" dirty="0" err="1"/>
              <a:t>Cháu</a:t>
            </a:r>
            <a:r>
              <a:rPr lang="en-US" dirty="0"/>
              <a:t> ở </a:t>
            </a:r>
            <a:r>
              <a:rPr lang="en-US" dirty="0" err="1"/>
              <a:t>cùng</a:t>
            </a:r>
            <a:r>
              <a:rPr lang="en-US" dirty="0"/>
              <a:t> </a:t>
            </a:r>
            <a:r>
              <a:rPr lang="en-US" dirty="0" err="1"/>
              <a:t>bà</a:t>
            </a:r>
            <a:r>
              <a:rPr lang="en-US" dirty="0"/>
              <a:t> </a:t>
            </a:r>
            <a:r>
              <a:rPr lang="en-US" dirty="0" err="1"/>
              <a:t>bà</a:t>
            </a:r>
            <a:r>
              <a:rPr lang="en-US" dirty="0"/>
              <a:t> </a:t>
            </a:r>
            <a:r>
              <a:rPr lang="en-US" dirty="0" err="1"/>
              <a:t>bảo</a:t>
            </a:r>
            <a:r>
              <a:rPr lang="en-US" dirty="0"/>
              <a:t> </a:t>
            </a:r>
            <a:r>
              <a:rPr lang="en-US" dirty="0" err="1"/>
              <a:t>cháu</a:t>
            </a:r>
            <a:r>
              <a:rPr lang="en-US" dirty="0"/>
              <a:t> </a:t>
            </a:r>
            <a:r>
              <a:rPr lang="en-US" dirty="0" err="1"/>
              <a:t>nghe</a:t>
            </a:r>
            <a:r>
              <a:rPr lang="en-US" dirty="0"/>
              <a:t>”; “</a:t>
            </a:r>
            <a:r>
              <a:rPr lang="en-US" dirty="0" err="1"/>
              <a:t>Bà</a:t>
            </a:r>
            <a:r>
              <a:rPr lang="en-US" dirty="0"/>
              <a:t> </a:t>
            </a:r>
            <a:r>
              <a:rPr lang="en-US" dirty="0" err="1"/>
              <a:t>dạy</a:t>
            </a:r>
            <a:r>
              <a:rPr lang="en-US" dirty="0"/>
              <a:t> </a:t>
            </a:r>
            <a:r>
              <a:rPr lang="en-US" dirty="0" err="1"/>
              <a:t>cháu</a:t>
            </a:r>
            <a:r>
              <a:rPr lang="en-US" dirty="0"/>
              <a:t> </a:t>
            </a:r>
            <a:r>
              <a:rPr lang="en-US" dirty="0" err="1"/>
              <a:t>làm</a:t>
            </a:r>
            <a:r>
              <a:rPr lang="en-US" dirty="0"/>
              <a:t>, </a:t>
            </a:r>
            <a:r>
              <a:rPr lang="en-US" dirty="0" err="1"/>
              <a:t>bà</a:t>
            </a:r>
            <a:r>
              <a:rPr lang="en-US" dirty="0"/>
              <a:t> </a:t>
            </a:r>
            <a:r>
              <a:rPr lang="en-US" dirty="0" err="1"/>
              <a:t>chăm</a:t>
            </a:r>
            <a:r>
              <a:rPr lang="en-US" dirty="0"/>
              <a:t> </a:t>
            </a:r>
            <a:r>
              <a:rPr lang="en-US" dirty="0" err="1"/>
              <a:t>cháu</a:t>
            </a:r>
            <a:r>
              <a:rPr lang="en-US" dirty="0"/>
              <a:t> </a:t>
            </a:r>
            <a:r>
              <a:rPr lang="en-US" dirty="0" err="1"/>
              <a:t>học</a:t>
            </a:r>
            <a:r>
              <a:rPr lang="en-US" dirty="0"/>
              <a:t>”…</a:t>
            </a:r>
          </a:p>
          <a:p>
            <a:pPr marL="0" indent="0">
              <a:buNone/>
            </a:pPr>
            <a:r>
              <a:rPr lang="en-US" dirty="0"/>
              <a:t>- </a:t>
            </a:r>
            <a:r>
              <a:rPr lang="en-US" dirty="0" err="1"/>
              <a:t>Tình</a:t>
            </a:r>
            <a:r>
              <a:rPr lang="en-US" dirty="0"/>
              <a:t> </a:t>
            </a:r>
            <a:r>
              <a:rPr lang="en-US" dirty="0" err="1"/>
              <a:t>cảm</a:t>
            </a:r>
            <a:r>
              <a:rPr lang="en-US" dirty="0"/>
              <a:t> </a:t>
            </a:r>
            <a:r>
              <a:rPr lang="en-US" dirty="0" err="1"/>
              <a:t>người</a:t>
            </a:r>
            <a:r>
              <a:rPr lang="en-US" dirty="0"/>
              <a:t> </a:t>
            </a:r>
            <a:r>
              <a:rPr lang="en-US" dirty="0" err="1"/>
              <a:t>cháu</a:t>
            </a:r>
            <a:r>
              <a:rPr lang="en-US" dirty="0"/>
              <a:t> </a:t>
            </a:r>
            <a:r>
              <a:rPr lang="en-US" dirty="0" err="1"/>
              <a:t>dành</a:t>
            </a:r>
            <a:r>
              <a:rPr lang="en-US" dirty="0"/>
              <a:t> </a:t>
            </a:r>
            <a:r>
              <a:rPr lang="en-US" dirty="0" err="1"/>
              <a:t>cho</a:t>
            </a:r>
            <a:r>
              <a:rPr lang="en-US" dirty="0"/>
              <a:t> </a:t>
            </a:r>
            <a:r>
              <a:rPr lang="en-US" dirty="0" err="1"/>
              <a:t>bà</a:t>
            </a:r>
            <a:r>
              <a:rPr lang="en-US" dirty="0"/>
              <a:t> </a:t>
            </a:r>
            <a:r>
              <a:rPr lang="en-US" dirty="0" err="1"/>
              <a:t>là</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sự</a:t>
            </a:r>
            <a:r>
              <a:rPr lang="en-US" dirty="0"/>
              <a:t> </a:t>
            </a:r>
            <a:r>
              <a:rPr lang="en-US" dirty="0" err="1"/>
              <a:t>biết</a:t>
            </a:r>
            <a:r>
              <a:rPr lang="en-US" dirty="0"/>
              <a:t> </a:t>
            </a:r>
            <a:r>
              <a:rPr lang="en-US" dirty="0" err="1"/>
              <a:t>ơn</a:t>
            </a:r>
            <a:r>
              <a:rPr lang="en-US" dirty="0"/>
              <a:t>, </a:t>
            </a:r>
            <a:r>
              <a:rPr lang="en-US" dirty="0" err="1"/>
              <a:t>kính</a:t>
            </a:r>
            <a:r>
              <a:rPr lang="en-US" dirty="0"/>
              <a:t> </a:t>
            </a:r>
            <a:r>
              <a:rPr lang="en-US" dirty="0" err="1"/>
              <a:t>yêu</a:t>
            </a:r>
            <a:r>
              <a:rPr lang="en-US" dirty="0"/>
              <a:t>, </a:t>
            </a:r>
            <a:r>
              <a:rPr lang="en-US" dirty="0" err="1"/>
              <a:t>nỗi</a:t>
            </a:r>
            <a:r>
              <a:rPr lang="en-US" dirty="0"/>
              <a:t> </a:t>
            </a:r>
            <a:r>
              <a:rPr lang="en-US" dirty="0" err="1"/>
              <a:t>niềm</a:t>
            </a:r>
            <a:r>
              <a:rPr lang="en-US" dirty="0"/>
              <a:t> </a:t>
            </a:r>
            <a:r>
              <a:rPr lang="en-US" dirty="0" err="1"/>
              <a:t>mong</a:t>
            </a:r>
            <a:r>
              <a:rPr lang="en-US" dirty="0"/>
              <a:t> </a:t>
            </a:r>
            <a:r>
              <a:rPr lang="en-US" dirty="0" err="1"/>
              <a:t>nhớ</a:t>
            </a:r>
            <a:r>
              <a:rPr lang="en-US" dirty="0"/>
              <a:t>.</a:t>
            </a:r>
          </a:p>
          <a:p>
            <a:pPr marL="0" indent="0">
              <a:buNone/>
            </a:pPr>
            <a:r>
              <a:rPr lang="en-US" dirty="0"/>
              <a:t>- </a:t>
            </a:r>
            <a:r>
              <a:rPr lang="en-US" dirty="0" err="1"/>
              <a:t>Một</a:t>
            </a:r>
            <a:r>
              <a:rPr lang="en-US" dirty="0"/>
              <a:t> </a:t>
            </a:r>
            <a:r>
              <a:rPr lang="en-US" dirty="0" err="1"/>
              <a:t>số</a:t>
            </a:r>
            <a:r>
              <a:rPr lang="en-US" dirty="0"/>
              <a:t> </a:t>
            </a:r>
            <a:r>
              <a:rPr lang="en-US" dirty="0" err="1"/>
              <a:t>dòng</a:t>
            </a:r>
            <a:r>
              <a:rPr lang="en-US" dirty="0"/>
              <a:t> </a:t>
            </a:r>
            <a:r>
              <a:rPr lang="en-US" dirty="0" err="1"/>
              <a:t>thơ</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đó</a:t>
            </a:r>
            <a:r>
              <a:rPr lang="en-US" dirty="0"/>
              <a:t>: “</a:t>
            </a:r>
            <a:r>
              <a:rPr lang="en-US" dirty="0" err="1"/>
              <a:t>Cháu</a:t>
            </a:r>
            <a:r>
              <a:rPr lang="en-US" dirty="0"/>
              <a:t> </a:t>
            </a:r>
            <a:r>
              <a:rPr lang="en-US" dirty="0" err="1"/>
              <a:t>thương</a:t>
            </a:r>
            <a:r>
              <a:rPr lang="en-US" dirty="0"/>
              <a:t> </a:t>
            </a:r>
            <a:r>
              <a:rPr lang="en-US" dirty="0" err="1"/>
              <a:t>bà</a:t>
            </a:r>
            <a:r>
              <a:rPr lang="en-US" dirty="0"/>
              <a:t> </a:t>
            </a:r>
            <a:r>
              <a:rPr lang="en-US" dirty="0" err="1"/>
              <a:t>biết</a:t>
            </a:r>
            <a:r>
              <a:rPr lang="en-US" dirty="0"/>
              <a:t> </a:t>
            </a:r>
            <a:r>
              <a:rPr lang="en-US" dirty="0" err="1"/>
              <a:t>mấy</a:t>
            </a:r>
            <a:r>
              <a:rPr lang="en-US" dirty="0"/>
              <a:t> </a:t>
            </a:r>
            <a:r>
              <a:rPr lang="en-US" dirty="0" err="1"/>
              <a:t>nắng</a:t>
            </a:r>
            <a:r>
              <a:rPr lang="en-US" dirty="0"/>
              <a:t> </a:t>
            </a:r>
            <a:r>
              <a:rPr lang="en-US" dirty="0" err="1"/>
              <a:t>mưa</a:t>
            </a:r>
            <a:r>
              <a:rPr lang="en-US" dirty="0"/>
              <a:t>”; “</a:t>
            </a:r>
            <a:r>
              <a:rPr lang="en-US" dirty="0" err="1"/>
              <a:t>Nghĩ</a:t>
            </a:r>
            <a:r>
              <a:rPr lang="en-US" dirty="0"/>
              <a:t> </a:t>
            </a:r>
            <a:r>
              <a:rPr lang="en-US" dirty="0" err="1"/>
              <a:t>lại</a:t>
            </a:r>
            <a:r>
              <a:rPr lang="en-US" dirty="0"/>
              <a:t> </a:t>
            </a:r>
            <a:r>
              <a:rPr lang="en-US" dirty="0" err="1"/>
              <a:t>đến</a:t>
            </a:r>
            <a:r>
              <a:rPr lang="en-US" dirty="0"/>
              <a:t> </a:t>
            </a:r>
            <a:r>
              <a:rPr lang="en-US" dirty="0" err="1"/>
              <a:t>giờ</a:t>
            </a:r>
            <a:r>
              <a:rPr lang="en-US" dirty="0"/>
              <a:t> </a:t>
            </a:r>
            <a:r>
              <a:rPr lang="en-US" dirty="0" err="1"/>
              <a:t>sống</a:t>
            </a:r>
            <a:r>
              <a:rPr lang="en-US" dirty="0"/>
              <a:t> </a:t>
            </a:r>
            <a:r>
              <a:rPr lang="en-US" dirty="0" err="1"/>
              <a:t>mũi</a:t>
            </a:r>
            <a:r>
              <a:rPr lang="en-US" dirty="0"/>
              <a:t> </a:t>
            </a:r>
            <a:r>
              <a:rPr lang="en-US" dirty="0" err="1"/>
              <a:t>còn</a:t>
            </a:r>
            <a:r>
              <a:rPr lang="en-US" dirty="0"/>
              <a:t> cay”; “</a:t>
            </a:r>
            <a:r>
              <a:rPr lang="en-US" dirty="0" err="1"/>
              <a:t>Nhóm</a:t>
            </a:r>
            <a:r>
              <a:rPr lang="en-US" dirty="0"/>
              <a:t> </a:t>
            </a:r>
            <a:r>
              <a:rPr lang="en-US" dirty="0" err="1"/>
              <a:t>bếp</a:t>
            </a:r>
            <a:r>
              <a:rPr lang="en-US" dirty="0"/>
              <a:t> </a:t>
            </a:r>
            <a:r>
              <a:rPr lang="en-US" dirty="0" err="1"/>
              <a:t>lửa</a:t>
            </a:r>
            <a:r>
              <a:rPr lang="en-US" dirty="0"/>
              <a:t> </a:t>
            </a:r>
            <a:r>
              <a:rPr lang="en-US" dirty="0" err="1"/>
              <a:t>nghĩ</a:t>
            </a:r>
            <a:r>
              <a:rPr lang="en-US" dirty="0"/>
              <a:t> </a:t>
            </a:r>
            <a:r>
              <a:rPr lang="en-US" dirty="0" err="1"/>
              <a:t>thương</a:t>
            </a:r>
            <a:r>
              <a:rPr lang="en-US" dirty="0"/>
              <a:t> </a:t>
            </a:r>
            <a:r>
              <a:rPr lang="en-US" dirty="0" err="1"/>
              <a:t>bà</a:t>
            </a:r>
            <a:r>
              <a:rPr lang="en-US" dirty="0"/>
              <a:t> </a:t>
            </a:r>
            <a:r>
              <a:rPr lang="en-US" dirty="0" err="1"/>
              <a:t>khó</a:t>
            </a:r>
            <a:r>
              <a:rPr lang="en-US" dirty="0"/>
              <a:t> </a:t>
            </a:r>
            <a:r>
              <a:rPr lang="en-US" dirty="0" err="1"/>
              <a:t>nhọc</a:t>
            </a:r>
            <a:r>
              <a:rPr lang="en-US" dirty="0"/>
              <a:t>;…</a:t>
            </a:r>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19</a:t>
            </a:fld>
            <a:endParaRPr lang="en-US"/>
          </a:p>
        </p:txBody>
      </p:sp>
    </p:spTree>
    <p:extLst>
      <p:ext uri="{BB962C8B-B14F-4D97-AF65-F5344CB8AC3E}">
        <p14:creationId xmlns:p14="http://schemas.microsoft.com/office/powerpoint/2010/main" val="76859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a:t>
            </a:fld>
            <a:endParaRPr lang="en-US"/>
          </a:p>
        </p:txBody>
      </p:sp>
    </p:spTree>
    <p:extLst>
      <p:ext uri="{BB962C8B-B14F-4D97-AF65-F5344CB8AC3E}">
        <p14:creationId xmlns:p14="http://schemas.microsoft.com/office/powerpoint/2010/main" val="3503687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20</a:t>
            </a:fld>
            <a:endParaRPr lang="en-US"/>
          </a:p>
        </p:txBody>
      </p:sp>
    </p:spTree>
    <p:extLst>
      <p:ext uri="{BB962C8B-B14F-4D97-AF65-F5344CB8AC3E}">
        <p14:creationId xmlns:p14="http://schemas.microsoft.com/office/powerpoint/2010/main" val="2761536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Trong </a:t>
            </a:r>
            <a:r>
              <a:rPr lang="en-US" dirty="0" err="1"/>
              <a:t>bài</a:t>
            </a:r>
            <a:r>
              <a:rPr lang="en-US" dirty="0"/>
              <a:t> </a:t>
            </a:r>
            <a:r>
              <a:rPr lang="en-US" dirty="0" err="1"/>
              <a:t>thơ</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lặp</a:t>
            </a:r>
            <a:r>
              <a:rPr lang="en-US" dirty="0"/>
              <a:t> </a:t>
            </a:r>
            <a:r>
              <a:rPr lang="en-US" dirty="0" err="1"/>
              <a:t>lại</a:t>
            </a:r>
            <a:r>
              <a:rPr lang="en-US" dirty="0"/>
              <a:t> </a:t>
            </a:r>
            <a:r>
              <a:rPr lang="en-US" dirty="0" err="1"/>
              <a:t>nhiều</a:t>
            </a:r>
            <a:r>
              <a:rPr lang="en-US" dirty="0"/>
              <a:t> </a:t>
            </a:r>
            <a:r>
              <a:rPr lang="en-US" dirty="0" err="1"/>
              <a:t>lần</a:t>
            </a:r>
            <a:r>
              <a:rPr lang="en-US" dirty="0"/>
              <a:t>. Theo </a:t>
            </a:r>
            <a:r>
              <a:rPr lang="en-US" dirty="0" err="1"/>
              <a:t>em</a:t>
            </a:r>
            <a:r>
              <a:rPr lang="en-US" dirty="0"/>
              <a:t>, </a:t>
            </a:r>
            <a:r>
              <a:rPr lang="en-US" dirty="0" err="1"/>
              <a:t>việc</a:t>
            </a:r>
            <a:r>
              <a:rPr lang="en-US" dirty="0"/>
              <a:t> </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tác</a:t>
            </a:r>
            <a:r>
              <a:rPr lang="en-US" dirty="0"/>
              <a:t> </a:t>
            </a:r>
            <a:r>
              <a:rPr lang="en-US" dirty="0" err="1"/>
              <a:t>dụng</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Tác</a:t>
            </a:r>
            <a:r>
              <a:rPr lang="en-US" dirty="0"/>
              <a:t> </a:t>
            </a:r>
            <a:r>
              <a:rPr lang="en-US" dirty="0" err="1"/>
              <a:t>dụng</a:t>
            </a:r>
            <a:r>
              <a:rPr lang="en-US" dirty="0"/>
              <a:t> </a:t>
            </a:r>
            <a:r>
              <a:rPr lang="en-US" dirty="0" err="1"/>
              <a:t>của</a:t>
            </a:r>
            <a:r>
              <a:rPr lang="en-US" dirty="0"/>
              <a:t> </a:t>
            </a:r>
            <a:r>
              <a:rPr lang="en-US" dirty="0" err="1"/>
              <a:t>việc</a:t>
            </a:r>
            <a:r>
              <a:rPr lang="en-US" dirty="0"/>
              <a:t> </a:t>
            </a:r>
            <a:r>
              <a:rPr lang="en-US" dirty="0" err="1"/>
              <a:t>lặp</a:t>
            </a:r>
            <a:r>
              <a:rPr lang="en-US" dirty="0"/>
              <a:t> </a:t>
            </a:r>
            <a:r>
              <a:rPr lang="en-US" dirty="0" err="1"/>
              <a:t>lại</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lặp</a:t>
            </a:r>
            <a:r>
              <a:rPr lang="en-US" dirty="0"/>
              <a:t> </a:t>
            </a:r>
            <a:r>
              <a:rPr lang="en-US" dirty="0" err="1"/>
              <a:t>lại</a:t>
            </a:r>
            <a:r>
              <a:rPr lang="en-US" dirty="0"/>
              <a:t> </a:t>
            </a:r>
            <a:r>
              <a:rPr lang="en-US" dirty="0" err="1"/>
              <a:t>trực</a:t>
            </a:r>
            <a:r>
              <a:rPr lang="en-US" dirty="0"/>
              <a:t> </a:t>
            </a:r>
            <a:r>
              <a:rPr lang="en-US" dirty="0" err="1"/>
              <a:t>tiếp</a:t>
            </a:r>
            <a:r>
              <a:rPr lang="en-US" dirty="0"/>
              <a:t> 7 </a:t>
            </a:r>
            <a:r>
              <a:rPr lang="en-US" dirty="0" err="1"/>
              <a:t>lần</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Ngoài</a:t>
            </a:r>
            <a:r>
              <a:rPr lang="en-US" dirty="0"/>
              <a:t> </a:t>
            </a:r>
            <a:r>
              <a:rPr lang="en-US" dirty="0" err="1"/>
              <a:t>ra</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còn</a:t>
            </a:r>
            <a:r>
              <a:rPr lang="en-US" dirty="0"/>
              <a:t> </a:t>
            </a:r>
            <a:r>
              <a:rPr lang="en-US" dirty="0" err="1"/>
              <a:t>xuất</a:t>
            </a:r>
            <a:r>
              <a:rPr lang="en-US" dirty="0"/>
              <a:t> </a:t>
            </a:r>
            <a:r>
              <a:rPr lang="en-US" dirty="0" err="1"/>
              <a:t>hiện</a:t>
            </a:r>
            <a:r>
              <a:rPr lang="en-US" dirty="0"/>
              <a:t> </a:t>
            </a:r>
            <a:r>
              <a:rPr lang="en-US" dirty="0" err="1"/>
              <a:t>gián</a:t>
            </a:r>
            <a:r>
              <a:rPr lang="en-US" dirty="0"/>
              <a:t> </a:t>
            </a:r>
            <a:r>
              <a:rPr lang="en-US" dirty="0" err="1"/>
              <a:t>tiếp</a:t>
            </a:r>
            <a:r>
              <a:rPr lang="en-US" dirty="0"/>
              <a:t> qua </a:t>
            </a:r>
            <a:r>
              <a:rPr lang="en-US" dirty="0" err="1"/>
              <a:t>hình</a:t>
            </a:r>
            <a:r>
              <a:rPr lang="en-US" dirty="0"/>
              <a:t> </a:t>
            </a:r>
            <a:r>
              <a:rPr lang="en-US" dirty="0" err="1"/>
              <a:t>ảnh</a:t>
            </a:r>
            <a:r>
              <a:rPr lang="en-US" dirty="0"/>
              <a:t> </a:t>
            </a:r>
            <a:r>
              <a:rPr lang="en-US" dirty="0" err="1"/>
              <a:t>khói</a:t>
            </a:r>
            <a:r>
              <a:rPr lang="en-US" dirty="0"/>
              <a:t>, </a:t>
            </a:r>
            <a:r>
              <a:rPr lang="en-US" dirty="0" err="1"/>
              <a:t>hành</a:t>
            </a:r>
            <a:r>
              <a:rPr lang="en-US" dirty="0"/>
              <a:t> </a:t>
            </a:r>
            <a:r>
              <a:rPr lang="en-US" dirty="0" err="1"/>
              <a:t>động</a:t>
            </a:r>
            <a:r>
              <a:rPr lang="en-US" dirty="0"/>
              <a:t> </a:t>
            </a:r>
            <a:r>
              <a:rPr lang="en-US" dirty="0" err="1"/>
              <a:t>nhóm</a:t>
            </a:r>
            <a:r>
              <a:rPr lang="en-US" dirty="0"/>
              <a:t> </a:t>
            </a:r>
            <a:r>
              <a:rPr lang="en-US" dirty="0" err="1"/>
              <a:t>lửa</a:t>
            </a:r>
            <a:r>
              <a:rPr lang="en-US" dirty="0"/>
              <a:t> </a:t>
            </a:r>
            <a:r>
              <a:rPr lang="en-US" dirty="0" err="1"/>
              <a:t>và</a:t>
            </a:r>
            <a:r>
              <a:rPr lang="en-US" dirty="0"/>
              <a:t> </a:t>
            </a:r>
            <a:r>
              <a:rPr lang="en-US" dirty="0" err="1"/>
              <a:t>hình</a:t>
            </a:r>
            <a:r>
              <a:rPr lang="en-US" dirty="0"/>
              <a:t> </a:t>
            </a:r>
            <a:r>
              <a:rPr lang="en-US" dirty="0" err="1"/>
              <a:t>ảnh</a:t>
            </a:r>
            <a:r>
              <a:rPr lang="en-US" dirty="0"/>
              <a:t> </a:t>
            </a:r>
            <a:r>
              <a:rPr lang="en-US" dirty="0" err="1"/>
              <a:t>ngọn</a:t>
            </a:r>
            <a:r>
              <a:rPr lang="en-US" dirty="0"/>
              <a:t> </a:t>
            </a:r>
            <a:r>
              <a:rPr lang="en-US" dirty="0" err="1"/>
              <a:t>lửa</a:t>
            </a:r>
            <a:r>
              <a:rPr lang="en-US" dirty="0"/>
              <a:t> (</a:t>
            </a:r>
            <a:r>
              <a:rPr lang="en-US" dirty="0" err="1"/>
              <a:t>mùi</a:t>
            </a:r>
            <a:r>
              <a:rPr lang="en-US" dirty="0"/>
              <a:t> </a:t>
            </a:r>
            <a:r>
              <a:rPr lang="en-US" dirty="0" err="1"/>
              <a:t>khói</a:t>
            </a:r>
            <a:r>
              <a:rPr lang="en-US" dirty="0"/>
              <a:t>, </a:t>
            </a:r>
            <a:r>
              <a:rPr lang="en-US" dirty="0" err="1"/>
              <a:t>khói</a:t>
            </a:r>
            <a:r>
              <a:rPr lang="en-US" dirty="0"/>
              <a:t> </a:t>
            </a:r>
            <a:r>
              <a:rPr lang="en-US" dirty="0" err="1"/>
              <a:t>hun</a:t>
            </a:r>
            <a:r>
              <a:rPr lang="en-US" dirty="0"/>
              <a:t> </a:t>
            </a:r>
            <a:r>
              <a:rPr lang="en-US" dirty="0" err="1"/>
              <a:t>nhèm</a:t>
            </a:r>
            <a:r>
              <a:rPr lang="en-US" dirty="0"/>
              <a:t> </a:t>
            </a:r>
            <a:r>
              <a:rPr lang="en-US" dirty="0" err="1"/>
              <a:t>mắt</a:t>
            </a:r>
            <a:r>
              <a:rPr lang="en-US" dirty="0"/>
              <a:t> </a:t>
            </a:r>
            <a:r>
              <a:rPr lang="en-US" dirty="0" err="1"/>
              <a:t>cháu</a:t>
            </a:r>
            <a:r>
              <a:rPr lang="en-US" dirty="0"/>
              <a:t>, </a:t>
            </a:r>
            <a:r>
              <a:rPr lang="en-US" dirty="0" err="1"/>
              <a:t>cháu</a:t>
            </a:r>
            <a:r>
              <a:rPr lang="en-US" dirty="0"/>
              <a:t> </a:t>
            </a:r>
            <a:r>
              <a:rPr lang="en-US" dirty="0" err="1"/>
              <a:t>cùng</a:t>
            </a:r>
            <a:r>
              <a:rPr lang="en-US" dirty="0"/>
              <a:t> </a:t>
            </a:r>
            <a:r>
              <a:rPr lang="en-US" dirty="0" err="1"/>
              <a:t>bà</a:t>
            </a:r>
            <a:r>
              <a:rPr lang="en-US" dirty="0"/>
              <a:t> </a:t>
            </a:r>
            <a:r>
              <a:rPr lang="en-US" dirty="0" err="1"/>
              <a:t>nhóm</a:t>
            </a:r>
            <a:r>
              <a:rPr lang="en-US" dirty="0"/>
              <a:t> </a:t>
            </a:r>
            <a:r>
              <a:rPr lang="en-US" dirty="0" err="1"/>
              <a:t>lửa</a:t>
            </a:r>
            <a:r>
              <a:rPr lang="en-US" dirty="0"/>
              <a:t>, </a:t>
            </a:r>
            <a:r>
              <a:rPr lang="en-US" dirty="0" err="1"/>
              <a:t>một</a:t>
            </a:r>
            <a:r>
              <a:rPr lang="en-US" dirty="0"/>
              <a:t> </a:t>
            </a:r>
            <a:r>
              <a:rPr lang="en-US" dirty="0" err="1"/>
              <a:t>ngọn</a:t>
            </a:r>
            <a:r>
              <a:rPr lang="en-US" dirty="0"/>
              <a:t> </a:t>
            </a:r>
            <a:r>
              <a:rPr lang="en-US" dirty="0" err="1"/>
              <a:t>lửa</a:t>
            </a:r>
            <a:r>
              <a:rPr lang="en-US" dirty="0"/>
              <a:t> </a:t>
            </a:r>
            <a:r>
              <a:rPr lang="en-US" dirty="0" err="1"/>
              <a:t>lòng</a:t>
            </a:r>
            <a:r>
              <a:rPr lang="en-US" dirty="0"/>
              <a:t> </a:t>
            </a:r>
            <a:r>
              <a:rPr lang="en-US" dirty="0" err="1"/>
              <a:t>bà</a:t>
            </a:r>
            <a:r>
              <a:rPr lang="en-US" dirty="0"/>
              <a:t> </a:t>
            </a:r>
            <a:r>
              <a:rPr lang="en-US" dirty="0" err="1"/>
              <a:t>luôn</a:t>
            </a:r>
            <a:r>
              <a:rPr lang="en-US" dirty="0"/>
              <a:t> ủ </a:t>
            </a:r>
            <a:r>
              <a:rPr lang="en-US" dirty="0" err="1"/>
              <a:t>sẵn</a:t>
            </a:r>
            <a:r>
              <a:rPr lang="en-US" dirty="0"/>
              <a:t>, </a:t>
            </a:r>
            <a:r>
              <a:rPr lang="en-US" dirty="0" err="1"/>
              <a:t>một</a:t>
            </a:r>
            <a:r>
              <a:rPr lang="en-US" dirty="0"/>
              <a:t> </a:t>
            </a:r>
            <a:r>
              <a:rPr lang="en-US" dirty="0" err="1"/>
              <a:t>ngọn</a:t>
            </a:r>
            <a:r>
              <a:rPr lang="en-US" dirty="0"/>
              <a:t> </a:t>
            </a:r>
            <a:r>
              <a:rPr lang="en-US" dirty="0" err="1"/>
              <a:t>lửa</a:t>
            </a:r>
            <a:r>
              <a:rPr lang="en-US" dirty="0"/>
              <a:t> </a:t>
            </a:r>
            <a:r>
              <a:rPr lang="en-US" dirty="0" err="1"/>
              <a:t>chứa</a:t>
            </a:r>
            <a:r>
              <a:rPr lang="en-US" dirty="0"/>
              <a:t> </a:t>
            </a:r>
            <a:r>
              <a:rPr lang="en-US" dirty="0" err="1"/>
              <a:t>niềm</a:t>
            </a:r>
            <a:r>
              <a:rPr lang="en-US" dirty="0"/>
              <a:t> tin </a:t>
            </a:r>
            <a:r>
              <a:rPr lang="en-US" dirty="0" err="1"/>
              <a:t>dai</a:t>
            </a:r>
            <a:r>
              <a:rPr lang="en-US" dirty="0"/>
              <a:t> </a:t>
            </a:r>
            <a:r>
              <a:rPr lang="en-US" dirty="0" err="1"/>
              <a:t>dẳng</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xuyên</a:t>
            </a:r>
            <a:r>
              <a:rPr lang="en-US" dirty="0"/>
              <a:t> </a:t>
            </a:r>
            <a:r>
              <a:rPr lang="en-US" dirty="0" err="1"/>
              <a:t>suốt</a:t>
            </a:r>
            <a:r>
              <a:rPr lang="en-US" dirty="0"/>
              <a:t> </a:t>
            </a:r>
            <a:r>
              <a:rPr lang="en-US" dirty="0" err="1"/>
              <a:t>bài</a:t>
            </a:r>
            <a:r>
              <a:rPr lang="en-US" dirty="0"/>
              <a:t> </a:t>
            </a:r>
            <a:r>
              <a:rPr lang="en-US" dirty="0" err="1"/>
              <a:t>thơ</a:t>
            </a:r>
            <a:r>
              <a:rPr lang="en-US" dirty="0"/>
              <a:t> </a:t>
            </a:r>
            <a:r>
              <a:rPr lang="en-US" dirty="0" err="1"/>
              <a:t>gắn</a:t>
            </a:r>
            <a:r>
              <a:rPr lang="en-US" dirty="0"/>
              <a:t> </a:t>
            </a:r>
            <a:r>
              <a:rPr lang="en-US" dirty="0" err="1"/>
              <a:t>liền</a:t>
            </a:r>
            <a:r>
              <a:rPr lang="en-US" dirty="0"/>
              <a:t> </a:t>
            </a:r>
            <a:r>
              <a:rPr lang="en-US" dirty="0" err="1"/>
              <a:t>với</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và</a:t>
            </a:r>
            <a:r>
              <a:rPr lang="en-US" dirty="0"/>
              <a:t> </a:t>
            </a:r>
            <a:r>
              <a:rPr lang="en-US" dirty="0" err="1"/>
              <a:t>những</a:t>
            </a:r>
            <a:r>
              <a:rPr lang="en-US" dirty="0"/>
              <a:t> </a:t>
            </a:r>
            <a:r>
              <a:rPr lang="en-US" dirty="0" err="1"/>
              <a:t>kỉ</a:t>
            </a:r>
            <a:r>
              <a:rPr lang="en-US" dirty="0"/>
              <a:t> </a:t>
            </a:r>
            <a:r>
              <a:rPr lang="en-US" dirty="0" err="1"/>
              <a:t>niệm</a:t>
            </a:r>
            <a:r>
              <a:rPr lang="en-US" dirty="0"/>
              <a:t> </a:t>
            </a:r>
            <a:r>
              <a:rPr lang="en-US" dirty="0" err="1"/>
              <a:t>tuổi</a:t>
            </a:r>
            <a:r>
              <a:rPr lang="en-US" dirty="0"/>
              <a:t> </a:t>
            </a:r>
            <a:r>
              <a:rPr lang="en-US" dirty="0" err="1"/>
              <a:t>thơ</a:t>
            </a:r>
            <a:r>
              <a:rPr lang="en-US" dirty="0"/>
              <a:t> </a:t>
            </a:r>
            <a:r>
              <a:rPr lang="en-US" dirty="0" err="1"/>
              <a:t>của</a:t>
            </a:r>
            <a:r>
              <a:rPr lang="en-US" dirty="0"/>
              <a:t> </a:t>
            </a:r>
            <a:r>
              <a:rPr lang="en-US" dirty="0" err="1"/>
              <a:t>người</a:t>
            </a:r>
            <a:r>
              <a:rPr lang="en-US" dirty="0"/>
              <a:t> </a:t>
            </a:r>
            <a:r>
              <a:rPr lang="en-US" dirty="0" err="1"/>
              <a:t>cháu</a:t>
            </a:r>
            <a:r>
              <a:rPr lang="en-US" dirty="0"/>
              <a:t>. </a:t>
            </a:r>
            <a:r>
              <a:rPr lang="en-US" dirty="0" err="1"/>
              <a:t>Bếp</a:t>
            </a:r>
            <a:r>
              <a:rPr lang="en-US" dirty="0"/>
              <a:t> </a:t>
            </a:r>
            <a:r>
              <a:rPr lang="en-US" dirty="0" err="1"/>
              <a:t>lửa</a:t>
            </a:r>
            <a:r>
              <a:rPr lang="en-US" dirty="0"/>
              <a:t> </a:t>
            </a:r>
            <a:r>
              <a:rPr lang="en-US" dirty="0" err="1"/>
              <a:t>là</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ấm</a:t>
            </a:r>
            <a:r>
              <a:rPr lang="en-US" dirty="0"/>
              <a:t> </a:t>
            </a:r>
            <a:r>
              <a:rPr lang="en-US" dirty="0" err="1"/>
              <a:t>áp</a:t>
            </a:r>
            <a:r>
              <a:rPr lang="en-US" dirty="0"/>
              <a:t> </a:t>
            </a:r>
            <a:r>
              <a:rPr lang="en-US" dirty="0" err="1"/>
              <a:t>của</a:t>
            </a:r>
            <a:r>
              <a:rPr lang="en-US" dirty="0"/>
              <a:t> </a:t>
            </a:r>
            <a:r>
              <a:rPr lang="en-US" dirty="0" err="1"/>
              <a:t>bà</a:t>
            </a:r>
            <a:r>
              <a:rPr lang="en-US" dirty="0"/>
              <a:t> </a:t>
            </a:r>
            <a:r>
              <a:rPr lang="en-US" dirty="0" err="1"/>
              <a:t>dành</a:t>
            </a:r>
            <a:r>
              <a:rPr lang="en-US" dirty="0"/>
              <a:t> </a:t>
            </a:r>
            <a:r>
              <a:rPr lang="en-US" dirty="0" err="1"/>
              <a:t>cho</a:t>
            </a:r>
            <a:r>
              <a:rPr lang="en-US" dirty="0"/>
              <a:t> </a:t>
            </a:r>
            <a:r>
              <a:rPr lang="en-US" dirty="0" err="1"/>
              <a:t>cháu</a:t>
            </a:r>
            <a:r>
              <a:rPr lang="en-US" dirty="0"/>
              <a:t>. </a:t>
            </a:r>
            <a:r>
              <a:rPr lang="en-US" dirty="0" err="1"/>
              <a:t>Hằng</a:t>
            </a:r>
            <a:r>
              <a:rPr lang="en-US" dirty="0"/>
              <a:t> </a:t>
            </a:r>
            <a:r>
              <a:rPr lang="en-US" dirty="0" err="1"/>
              <a:t>ngày</a:t>
            </a:r>
            <a:r>
              <a:rPr lang="en-US" dirty="0"/>
              <a:t>, </a:t>
            </a:r>
            <a:r>
              <a:rPr lang="en-US" dirty="0" err="1"/>
              <a:t>bà</a:t>
            </a:r>
            <a:r>
              <a:rPr lang="en-US" dirty="0"/>
              <a:t> </a:t>
            </a:r>
            <a:r>
              <a:rPr lang="en-US" dirty="0" err="1"/>
              <a:t>nhóm</a:t>
            </a:r>
            <a:r>
              <a:rPr lang="en-US" dirty="0"/>
              <a:t> </a:t>
            </a:r>
            <a:r>
              <a:rPr lang="en-US" dirty="0" err="1"/>
              <a:t>bếp</a:t>
            </a:r>
            <a:r>
              <a:rPr lang="en-US" dirty="0"/>
              <a:t> </a:t>
            </a:r>
            <a:r>
              <a:rPr lang="en-US" dirty="0" err="1"/>
              <a:t>lửa</a:t>
            </a:r>
            <a:r>
              <a:rPr lang="en-US" dirty="0"/>
              <a:t> </a:t>
            </a:r>
            <a:r>
              <a:rPr lang="en-US" dirty="0" err="1"/>
              <a:t>cũng</a:t>
            </a:r>
            <a:r>
              <a:rPr lang="en-US" dirty="0"/>
              <a:t> </a:t>
            </a:r>
            <a:r>
              <a:rPr lang="en-US" dirty="0" err="1"/>
              <a:t>là</a:t>
            </a:r>
            <a:r>
              <a:rPr lang="en-US" dirty="0"/>
              <a:t> </a:t>
            </a:r>
            <a:r>
              <a:rPr lang="en-US" dirty="0" err="1"/>
              <a:t>nhóm</a:t>
            </a:r>
            <a:r>
              <a:rPr lang="en-US" dirty="0"/>
              <a:t> </a:t>
            </a:r>
            <a:r>
              <a:rPr lang="en-US" dirty="0" err="1"/>
              <a:t>lên</a:t>
            </a:r>
            <a:r>
              <a:rPr lang="en-US" dirty="0"/>
              <a:t> </a:t>
            </a:r>
            <a:r>
              <a:rPr lang="en-US" dirty="0" err="1"/>
              <a:t>tình</a:t>
            </a:r>
            <a:r>
              <a:rPr lang="en-US" dirty="0"/>
              <a:t> </a:t>
            </a:r>
            <a:r>
              <a:rPr lang="en-US" dirty="0" err="1"/>
              <a:t>yêu</a:t>
            </a:r>
            <a:r>
              <a:rPr lang="en-US" dirty="0"/>
              <a:t>, </a:t>
            </a:r>
            <a:r>
              <a:rPr lang="en-US" dirty="0" err="1"/>
              <a:t>niềm</a:t>
            </a:r>
            <a:r>
              <a:rPr lang="en-US" dirty="0"/>
              <a:t> </a:t>
            </a:r>
            <a:r>
              <a:rPr lang="en-US" dirty="0" err="1"/>
              <a:t>vui</a:t>
            </a:r>
            <a:r>
              <a:rPr lang="en-US" dirty="0"/>
              <a:t>, </a:t>
            </a:r>
            <a:r>
              <a:rPr lang="en-US" dirty="0" err="1"/>
              <a:t>niềm</a:t>
            </a:r>
            <a:r>
              <a:rPr lang="en-US" dirty="0"/>
              <a:t> hi </a:t>
            </a:r>
            <a:r>
              <a:rPr lang="en-US" dirty="0" err="1"/>
              <a:t>vọng</a:t>
            </a:r>
            <a:r>
              <a:rPr lang="en-US" dirty="0"/>
              <a:t> </a:t>
            </a:r>
            <a:r>
              <a:rPr lang="en-US" dirty="0" err="1"/>
              <a:t>trong</a:t>
            </a:r>
            <a:r>
              <a:rPr lang="en-US" dirty="0"/>
              <a:t> </a:t>
            </a:r>
            <a:r>
              <a:rPr lang="en-US" dirty="0" err="1"/>
              <a:t>hoàn</a:t>
            </a:r>
            <a:r>
              <a:rPr lang="en-US" dirty="0"/>
              <a:t> </a:t>
            </a:r>
            <a:r>
              <a:rPr lang="en-US" dirty="0" err="1"/>
              <a:t>cảnh</a:t>
            </a:r>
            <a:r>
              <a:rPr lang="en-US" dirty="0"/>
              <a:t> </a:t>
            </a:r>
            <a:r>
              <a:rPr lang="en-US" dirty="0" err="1"/>
              <a:t>chiến</a:t>
            </a:r>
            <a:r>
              <a:rPr lang="en-US" dirty="0"/>
              <a:t> </a:t>
            </a:r>
            <a:r>
              <a:rPr lang="en-US" dirty="0" err="1"/>
              <a:t>tranh</a:t>
            </a:r>
            <a:r>
              <a:rPr lang="en-US" dirty="0"/>
              <a:t> </a:t>
            </a:r>
            <a:r>
              <a:rPr lang="en-US" dirty="0" err="1"/>
              <a:t>khốc</a:t>
            </a:r>
            <a:r>
              <a:rPr lang="en-US" dirty="0"/>
              <a:t> </a:t>
            </a:r>
            <a:r>
              <a:rPr lang="en-US" dirty="0" err="1"/>
              <a:t>liệt</a:t>
            </a:r>
            <a:r>
              <a:rPr lang="en-US" dirty="0"/>
              <a:t>. </a:t>
            </a:r>
            <a:r>
              <a:rPr lang="en-US" dirty="0" err="1"/>
              <a:t>Bà</a:t>
            </a:r>
            <a:r>
              <a:rPr lang="en-US" dirty="0"/>
              <a:t> </a:t>
            </a:r>
            <a:r>
              <a:rPr lang="en-US" dirty="0" err="1"/>
              <a:t>chính</a:t>
            </a:r>
            <a:r>
              <a:rPr lang="en-US" dirty="0"/>
              <a:t> </a:t>
            </a:r>
            <a:r>
              <a:rPr lang="en-US" dirty="0" err="1"/>
              <a:t>là</a:t>
            </a:r>
            <a:r>
              <a:rPr lang="en-US" dirty="0"/>
              <a:t> </a:t>
            </a:r>
            <a:r>
              <a:rPr lang="en-US" dirty="0" err="1"/>
              <a:t>người</a:t>
            </a:r>
            <a:r>
              <a:rPr lang="en-US" dirty="0"/>
              <a:t> </a:t>
            </a:r>
            <a:r>
              <a:rPr lang="en-US" dirty="0" err="1"/>
              <a:t>thắp</a:t>
            </a:r>
            <a:r>
              <a:rPr lang="en-US" dirty="0"/>
              <a:t> </a:t>
            </a:r>
            <a:r>
              <a:rPr lang="en-US" dirty="0" err="1"/>
              <a:t>lửa</a:t>
            </a:r>
            <a:r>
              <a:rPr lang="en-US" dirty="0"/>
              <a:t>, </a:t>
            </a:r>
            <a:r>
              <a:rPr lang="en-US" dirty="0" err="1"/>
              <a:t>chắt</a:t>
            </a:r>
            <a:r>
              <a:rPr lang="en-US" dirty="0"/>
              <a:t> </a:t>
            </a:r>
            <a:r>
              <a:rPr lang="en-US" dirty="0" err="1"/>
              <a:t>chiu</a:t>
            </a:r>
            <a:r>
              <a:rPr lang="en-US" dirty="0"/>
              <a:t> </a:t>
            </a:r>
            <a:r>
              <a:rPr lang="en-US" dirty="0" err="1"/>
              <a:t>gìn</a:t>
            </a:r>
            <a:r>
              <a:rPr lang="en-US" dirty="0"/>
              <a:t> </a:t>
            </a:r>
            <a:r>
              <a:rPr lang="en-US" dirty="0" err="1"/>
              <a:t>giữ</a:t>
            </a:r>
            <a:r>
              <a:rPr lang="en-US" dirty="0"/>
              <a:t> </a:t>
            </a:r>
            <a:r>
              <a:rPr lang="en-US" dirty="0" err="1"/>
              <a:t>ngọn</a:t>
            </a:r>
            <a:r>
              <a:rPr lang="en-US" dirty="0"/>
              <a:t> </a:t>
            </a:r>
            <a:r>
              <a:rPr lang="en-US" dirty="0" err="1"/>
              <a:t>lửa</a:t>
            </a:r>
            <a:r>
              <a:rPr lang="en-US" dirty="0"/>
              <a:t> </a:t>
            </a:r>
            <a:r>
              <a:rPr lang="en-US" dirty="0" err="1"/>
              <a:t>ấm</a:t>
            </a:r>
            <a:r>
              <a:rPr lang="en-US" dirty="0"/>
              <a:t> </a:t>
            </a:r>
            <a:r>
              <a:rPr lang="en-US" dirty="0" err="1"/>
              <a:t>áp</a:t>
            </a:r>
            <a:r>
              <a:rPr lang="en-US" dirty="0"/>
              <a:t> </a:t>
            </a:r>
            <a:r>
              <a:rPr lang="en-US" dirty="0" err="1"/>
              <a:t>của</a:t>
            </a:r>
            <a:r>
              <a:rPr lang="en-US" dirty="0"/>
              <a:t> </a:t>
            </a:r>
            <a:r>
              <a:rPr lang="en-US" dirty="0" err="1"/>
              <a:t>sự</a:t>
            </a:r>
            <a:r>
              <a:rPr lang="en-US" dirty="0"/>
              <a:t> </a:t>
            </a:r>
            <a:r>
              <a:rPr lang="en-US" dirty="0" err="1"/>
              <a:t>sống</a:t>
            </a:r>
            <a:r>
              <a:rPr lang="en-US" dirty="0"/>
              <a:t>, </a:t>
            </a:r>
            <a:r>
              <a:rPr lang="en-US" dirty="0" err="1"/>
              <a:t>của</a:t>
            </a:r>
            <a:r>
              <a:rPr lang="en-US" dirty="0"/>
              <a:t> </a:t>
            </a:r>
            <a:r>
              <a:rPr lang="en-US" dirty="0" err="1"/>
              <a:t>niềm</a:t>
            </a:r>
            <a:r>
              <a:rPr lang="en-US" dirty="0"/>
              <a:t> tin </a:t>
            </a:r>
            <a:r>
              <a:rPr lang="en-US" dirty="0" err="1"/>
              <a:t>cho</a:t>
            </a:r>
            <a:r>
              <a:rPr lang="en-US" dirty="0"/>
              <a:t> </a:t>
            </a:r>
            <a:r>
              <a:rPr lang="en-US" dirty="0" err="1"/>
              <a:t>các</a:t>
            </a:r>
            <a:r>
              <a:rPr lang="en-US" dirty="0"/>
              <a:t> </a:t>
            </a:r>
            <a:r>
              <a:rPr lang="en-US" dirty="0" err="1"/>
              <a:t>thế</a:t>
            </a:r>
            <a:r>
              <a:rPr lang="en-US" dirty="0"/>
              <a:t> </a:t>
            </a:r>
            <a:r>
              <a:rPr lang="en-US" dirty="0" err="1"/>
              <a:t>hệ</a:t>
            </a:r>
            <a:r>
              <a:rPr lang="en-US" dirty="0"/>
              <a:t> </a:t>
            </a:r>
            <a:r>
              <a:rPr lang="en-US" dirty="0" err="1"/>
              <a:t>sau</a:t>
            </a:r>
            <a:r>
              <a:rPr lang="en-US" dirty="0"/>
              <a:t>. </a:t>
            </a:r>
            <a:r>
              <a:rPr lang="en-US" dirty="0" err="1"/>
              <a:t>Như</a:t>
            </a:r>
            <a:r>
              <a:rPr lang="en-US" dirty="0"/>
              <a:t> </a:t>
            </a:r>
            <a:r>
              <a:rPr lang="en-US" dirty="0" err="1"/>
              <a:t>vậy</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vừa</a:t>
            </a:r>
            <a:r>
              <a:rPr lang="en-US" dirty="0"/>
              <a:t> </a:t>
            </a:r>
            <a:r>
              <a:rPr lang="en-US" dirty="0" err="1"/>
              <a:t>thực</a:t>
            </a:r>
            <a:r>
              <a:rPr lang="en-US" dirty="0"/>
              <a:t> </a:t>
            </a:r>
            <a:r>
              <a:rPr lang="en-US" dirty="0" err="1"/>
              <a:t>vừa</a:t>
            </a:r>
            <a:r>
              <a:rPr lang="en-US" dirty="0"/>
              <a:t> </a:t>
            </a:r>
            <a:r>
              <a:rPr lang="en-US" dirty="0" err="1"/>
              <a:t>mang</a:t>
            </a:r>
            <a:r>
              <a:rPr lang="en-US" dirty="0"/>
              <a:t> ý </a:t>
            </a:r>
            <a:r>
              <a:rPr lang="en-US" dirty="0" err="1"/>
              <a:t>nghĩa</a:t>
            </a:r>
            <a:r>
              <a:rPr lang="en-US" dirty="0"/>
              <a:t> </a:t>
            </a:r>
            <a:r>
              <a:rPr lang="en-US" dirty="0" err="1"/>
              <a:t>biểu</a:t>
            </a:r>
            <a:r>
              <a:rPr lang="en-US" dirty="0"/>
              <a:t> </a:t>
            </a:r>
            <a:r>
              <a:rPr lang="en-US" dirty="0" err="1"/>
              <a:t>tượng</a:t>
            </a:r>
            <a:r>
              <a:rPr lang="en-US" dirty="0"/>
              <a:t>. </a:t>
            </a:r>
            <a:r>
              <a:rPr lang="en-US" dirty="0" err="1"/>
              <a:t>Vì</a:t>
            </a:r>
            <a:r>
              <a:rPr lang="en-US" dirty="0"/>
              <a:t> </a:t>
            </a:r>
            <a:r>
              <a:rPr lang="en-US" dirty="0" err="1"/>
              <a:t>thế</a:t>
            </a:r>
            <a:r>
              <a:rPr lang="en-US" dirty="0"/>
              <a:t>, </a:t>
            </a:r>
            <a:r>
              <a:rPr lang="en-US" dirty="0" err="1"/>
              <a:t>với</a:t>
            </a:r>
            <a:r>
              <a:rPr lang="en-US" dirty="0"/>
              <a:t> </a:t>
            </a:r>
            <a:r>
              <a:rPr lang="en-US" dirty="0" err="1"/>
              <a:t>người</a:t>
            </a:r>
            <a:r>
              <a:rPr lang="en-US" dirty="0"/>
              <a:t> </a:t>
            </a:r>
            <a:r>
              <a:rPr lang="en-US" dirty="0" err="1"/>
              <a:t>cháu</a:t>
            </a:r>
            <a:r>
              <a:rPr lang="en-US" dirty="0"/>
              <a:t>, </a:t>
            </a:r>
            <a:r>
              <a:rPr lang="en-US" dirty="0" err="1"/>
              <a:t>bếp</a:t>
            </a:r>
            <a:r>
              <a:rPr lang="en-US" dirty="0"/>
              <a:t> </a:t>
            </a:r>
            <a:r>
              <a:rPr lang="en-US" dirty="0" err="1"/>
              <a:t>lửa</a:t>
            </a:r>
            <a:r>
              <a:rPr lang="en-US" dirty="0"/>
              <a:t> </a:t>
            </a:r>
            <a:r>
              <a:rPr lang="en-US" dirty="0" err="1"/>
              <a:t>quen</a:t>
            </a:r>
            <a:r>
              <a:rPr lang="en-US" dirty="0"/>
              <a:t> </a:t>
            </a:r>
            <a:r>
              <a:rPr lang="en-US" dirty="0" err="1"/>
              <a:t>thuộc</a:t>
            </a:r>
            <a:r>
              <a:rPr lang="en-US" dirty="0"/>
              <a:t>, </a:t>
            </a:r>
            <a:r>
              <a:rPr lang="en-US" dirty="0" err="1"/>
              <a:t>gắn</a:t>
            </a:r>
            <a:r>
              <a:rPr lang="en-US" dirty="0"/>
              <a:t> </a:t>
            </a:r>
            <a:r>
              <a:rPr lang="en-US" dirty="0" err="1"/>
              <a:t>bó</a:t>
            </a:r>
            <a:r>
              <a:rPr lang="en-US" dirty="0"/>
              <a:t> </a:t>
            </a:r>
            <a:r>
              <a:rPr lang="en-US" dirty="0" err="1"/>
              <a:t>suốt</a:t>
            </a:r>
            <a:r>
              <a:rPr lang="en-US" dirty="0"/>
              <a:t> </a:t>
            </a:r>
            <a:r>
              <a:rPr lang="en-US" dirty="0" err="1"/>
              <a:t>tám</a:t>
            </a:r>
            <a:r>
              <a:rPr lang="en-US" dirty="0"/>
              <a:t> </a:t>
            </a:r>
            <a:r>
              <a:rPr lang="en-US" dirty="0" err="1"/>
              <a:t>năm</a:t>
            </a:r>
            <a:r>
              <a:rPr lang="en-US" dirty="0"/>
              <a:t> </a:t>
            </a:r>
            <a:r>
              <a:rPr lang="en-US" dirty="0" err="1"/>
              <a:t>ròng</a:t>
            </a:r>
            <a:r>
              <a:rPr lang="en-US" dirty="0"/>
              <a:t> </a:t>
            </a:r>
            <a:r>
              <a:rPr lang="en-US" dirty="0" err="1"/>
              <a:t>của</a:t>
            </a:r>
            <a:r>
              <a:rPr lang="en-US" dirty="0"/>
              <a:t> </a:t>
            </a:r>
            <a:r>
              <a:rPr lang="en-US" dirty="0" err="1"/>
              <a:t>tuổi</a:t>
            </a:r>
            <a:r>
              <a:rPr lang="en-US" dirty="0"/>
              <a:t> </a:t>
            </a:r>
            <a:r>
              <a:rPr lang="en-US" dirty="0" err="1"/>
              <a:t>thơ</a:t>
            </a:r>
            <a:r>
              <a:rPr lang="en-US" dirty="0"/>
              <a:t> </a:t>
            </a:r>
            <a:r>
              <a:rPr lang="en-US" dirty="0" err="1"/>
              <a:t>nhưng</a:t>
            </a:r>
            <a:r>
              <a:rPr lang="en-US" dirty="0"/>
              <a:t> </a:t>
            </a:r>
            <a:r>
              <a:rPr lang="en-US" dirty="0" err="1"/>
              <a:t>lại</a:t>
            </a:r>
            <a:r>
              <a:rPr lang="en-US" dirty="0"/>
              <a:t> </a:t>
            </a:r>
            <a:r>
              <a:rPr lang="en-US" dirty="0" err="1"/>
              <a:t>mang</a:t>
            </a:r>
            <a:r>
              <a:rPr lang="en-US" dirty="0"/>
              <a:t> ý </a:t>
            </a:r>
            <a:r>
              <a:rPr lang="en-US" dirty="0" err="1"/>
              <a:t>nghĩa</a:t>
            </a:r>
            <a:r>
              <a:rPr lang="en-US" dirty="0"/>
              <a:t> </a:t>
            </a:r>
            <a:r>
              <a:rPr lang="en-US" dirty="0" err="1"/>
              <a:t>về</a:t>
            </a:r>
            <a:r>
              <a:rPr lang="en-US" dirty="0"/>
              <a:t> </a:t>
            </a:r>
            <a:r>
              <a:rPr lang="en-US" dirty="0" err="1"/>
              <a:t>sự</a:t>
            </a:r>
            <a:r>
              <a:rPr lang="en-US" dirty="0"/>
              <a:t> </a:t>
            </a:r>
            <a:r>
              <a:rPr lang="en-US" dirty="0" err="1"/>
              <a:t>kì</a:t>
            </a:r>
            <a:r>
              <a:rPr lang="en-US" dirty="0"/>
              <a:t> </a:t>
            </a:r>
            <a:r>
              <a:rPr lang="en-US" dirty="0" err="1"/>
              <a:t>diệu</a:t>
            </a:r>
            <a:r>
              <a:rPr lang="en-US" dirty="0"/>
              <a:t>, </a:t>
            </a:r>
            <a:r>
              <a:rPr lang="en-US" dirty="0" err="1"/>
              <a:t>thiêng</a:t>
            </a:r>
            <a:r>
              <a:rPr lang="en-US" dirty="0"/>
              <a:t> </a:t>
            </a:r>
            <a:r>
              <a:rPr lang="en-US" dirty="0" err="1"/>
              <a:t>liêng</a:t>
            </a:r>
            <a:r>
              <a:rPr lang="en-US" dirty="0"/>
              <a:t>: </a:t>
            </a:r>
            <a:r>
              <a:rPr lang="en-US" i="1" dirty="0"/>
              <a:t>“</a:t>
            </a:r>
            <a:r>
              <a:rPr lang="en-US" i="1" dirty="0" err="1"/>
              <a:t>Ôi</a:t>
            </a:r>
            <a:r>
              <a:rPr lang="en-US" i="1" dirty="0"/>
              <a:t> </a:t>
            </a:r>
            <a:r>
              <a:rPr lang="en-US" i="1" dirty="0" err="1"/>
              <a:t>kì</a:t>
            </a:r>
            <a:r>
              <a:rPr lang="en-US" i="1" dirty="0"/>
              <a:t> </a:t>
            </a:r>
            <a:r>
              <a:rPr lang="en-US" i="1" dirty="0" err="1"/>
              <a:t>lạ</a:t>
            </a:r>
            <a:r>
              <a:rPr lang="en-US" i="1" dirty="0"/>
              <a:t> </a:t>
            </a:r>
            <a:r>
              <a:rPr lang="en-US" i="1" dirty="0" err="1"/>
              <a:t>và</a:t>
            </a:r>
            <a:r>
              <a:rPr lang="en-US" i="1" dirty="0"/>
              <a:t> </a:t>
            </a:r>
            <a:r>
              <a:rPr lang="en-US" i="1" dirty="0" err="1"/>
              <a:t>thiêng</a:t>
            </a:r>
            <a:r>
              <a:rPr lang="en-US" i="1" dirty="0"/>
              <a:t> </a:t>
            </a:r>
            <a:r>
              <a:rPr lang="en-US" i="1" dirty="0" err="1"/>
              <a:t>liêng</a:t>
            </a:r>
            <a:r>
              <a:rPr lang="en-US" i="1" dirty="0"/>
              <a:t> – </a:t>
            </a:r>
            <a:r>
              <a:rPr lang="en-US" i="1" dirty="0" err="1"/>
              <a:t>bếp</a:t>
            </a:r>
            <a:r>
              <a:rPr lang="en-US" i="1" dirty="0"/>
              <a:t> </a:t>
            </a:r>
            <a:r>
              <a:rPr lang="en-US" i="1" dirty="0" err="1"/>
              <a:t>lửa</a:t>
            </a:r>
            <a:r>
              <a:rPr lang="en-US" i="1" dirty="0"/>
              <a:t>!”</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21</a:t>
            </a:fld>
            <a:endParaRPr lang="en-US"/>
          </a:p>
        </p:txBody>
      </p:sp>
    </p:spTree>
    <p:extLst>
      <p:ext uri="{BB962C8B-B14F-4D97-AF65-F5344CB8AC3E}">
        <p14:creationId xmlns:p14="http://schemas.microsoft.com/office/powerpoint/2010/main" val="1741172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Trong </a:t>
            </a:r>
            <a:r>
              <a:rPr lang="en-US" dirty="0" err="1"/>
              <a:t>bài</a:t>
            </a:r>
            <a:r>
              <a:rPr lang="en-US" dirty="0"/>
              <a:t> </a:t>
            </a:r>
            <a:r>
              <a:rPr lang="en-US" dirty="0" err="1"/>
              <a:t>thơ</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lặp</a:t>
            </a:r>
            <a:r>
              <a:rPr lang="en-US" dirty="0"/>
              <a:t> </a:t>
            </a:r>
            <a:r>
              <a:rPr lang="en-US" dirty="0" err="1"/>
              <a:t>lại</a:t>
            </a:r>
            <a:r>
              <a:rPr lang="en-US" dirty="0"/>
              <a:t> </a:t>
            </a:r>
            <a:r>
              <a:rPr lang="en-US" dirty="0" err="1"/>
              <a:t>nhiều</a:t>
            </a:r>
            <a:r>
              <a:rPr lang="en-US" dirty="0"/>
              <a:t> </a:t>
            </a:r>
            <a:r>
              <a:rPr lang="en-US" dirty="0" err="1"/>
              <a:t>lần</a:t>
            </a:r>
            <a:r>
              <a:rPr lang="en-US" dirty="0"/>
              <a:t>. Theo </a:t>
            </a:r>
            <a:r>
              <a:rPr lang="en-US" dirty="0" err="1"/>
              <a:t>em</a:t>
            </a:r>
            <a:r>
              <a:rPr lang="en-US" dirty="0"/>
              <a:t>, </a:t>
            </a:r>
            <a:r>
              <a:rPr lang="en-US" dirty="0" err="1"/>
              <a:t>việc</a:t>
            </a:r>
            <a:r>
              <a:rPr lang="en-US" dirty="0"/>
              <a:t> </a:t>
            </a:r>
            <a:r>
              <a:rPr lang="en-US" dirty="0" err="1"/>
              <a:t>lặp</a:t>
            </a:r>
            <a:r>
              <a:rPr lang="en-US" dirty="0"/>
              <a:t> </a:t>
            </a:r>
            <a:r>
              <a:rPr lang="en-US" dirty="0" err="1"/>
              <a:t>lại</a:t>
            </a:r>
            <a:r>
              <a:rPr lang="en-US" dirty="0"/>
              <a:t> </a:t>
            </a:r>
            <a:r>
              <a:rPr lang="en-US" dirty="0" err="1"/>
              <a:t>như</a:t>
            </a:r>
            <a:r>
              <a:rPr lang="en-US" dirty="0"/>
              <a:t> </a:t>
            </a:r>
            <a:r>
              <a:rPr lang="en-US" dirty="0" err="1"/>
              <a:t>vậy</a:t>
            </a:r>
            <a:r>
              <a:rPr lang="en-US" dirty="0"/>
              <a:t> </a:t>
            </a:r>
            <a:r>
              <a:rPr lang="en-US" dirty="0" err="1"/>
              <a:t>có</a:t>
            </a:r>
            <a:r>
              <a:rPr lang="en-US" dirty="0"/>
              <a:t> </a:t>
            </a:r>
            <a:r>
              <a:rPr lang="en-US" dirty="0" err="1"/>
              <a:t>tác</a:t>
            </a:r>
            <a:r>
              <a:rPr lang="en-US" dirty="0"/>
              <a:t> </a:t>
            </a:r>
            <a:r>
              <a:rPr lang="en-US" dirty="0" err="1"/>
              <a:t>dụng</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Tác</a:t>
            </a:r>
            <a:r>
              <a:rPr lang="en-US" dirty="0"/>
              <a:t> </a:t>
            </a:r>
            <a:r>
              <a:rPr lang="en-US" dirty="0" err="1"/>
              <a:t>dụng</a:t>
            </a:r>
            <a:r>
              <a:rPr lang="en-US" dirty="0"/>
              <a:t> </a:t>
            </a:r>
            <a:r>
              <a:rPr lang="en-US" dirty="0" err="1"/>
              <a:t>của</a:t>
            </a:r>
            <a:r>
              <a:rPr lang="en-US" dirty="0"/>
              <a:t> </a:t>
            </a:r>
            <a:r>
              <a:rPr lang="en-US" dirty="0" err="1"/>
              <a:t>việc</a:t>
            </a:r>
            <a:r>
              <a:rPr lang="en-US" dirty="0"/>
              <a:t> </a:t>
            </a:r>
            <a:r>
              <a:rPr lang="en-US" dirty="0" err="1"/>
              <a:t>lặp</a:t>
            </a:r>
            <a:r>
              <a:rPr lang="en-US" dirty="0"/>
              <a:t> </a:t>
            </a:r>
            <a:r>
              <a:rPr lang="en-US" dirty="0" err="1"/>
              <a:t>lại</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lặp</a:t>
            </a:r>
            <a:r>
              <a:rPr lang="en-US" dirty="0"/>
              <a:t> </a:t>
            </a:r>
            <a:r>
              <a:rPr lang="en-US" dirty="0" err="1"/>
              <a:t>lại</a:t>
            </a:r>
            <a:r>
              <a:rPr lang="en-US" dirty="0"/>
              <a:t> </a:t>
            </a:r>
            <a:r>
              <a:rPr lang="en-US" dirty="0" err="1"/>
              <a:t>trực</a:t>
            </a:r>
            <a:r>
              <a:rPr lang="en-US" dirty="0"/>
              <a:t> </a:t>
            </a:r>
            <a:r>
              <a:rPr lang="en-US" dirty="0" err="1"/>
              <a:t>tiếp</a:t>
            </a:r>
            <a:r>
              <a:rPr lang="en-US" dirty="0"/>
              <a:t> 7 </a:t>
            </a:r>
            <a:r>
              <a:rPr lang="en-US" dirty="0" err="1"/>
              <a:t>lần</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Ngoài</a:t>
            </a:r>
            <a:r>
              <a:rPr lang="en-US" dirty="0"/>
              <a:t> </a:t>
            </a:r>
            <a:r>
              <a:rPr lang="en-US" dirty="0" err="1"/>
              <a:t>ra</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còn</a:t>
            </a:r>
            <a:r>
              <a:rPr lang="en-US" dirty="0"/>
              <a:t> </a:t>
            </a:r>
            <a:r>
              <a:rPr lang="en-US" dirty="0" err="1"/>
              <a:t>xuất</a:t>
            </a:r>
            <a:r>
              <a:rPr lang="en-US" dirty="0"/>
              <a:t> </a:t>
            </a:r>
            <a:r>
              <a:rPr lang="en-US" dirty="0" err="1"/>
              <a:t>hiện</a:t>
            </a:r>
            <a:r>
              <a:rPr lang="en-US" dirty="0"/>
              <a:t> </a:t>
            </a:r>
            <a:r>
              <a:rPr lang="en-US" dirty="0" err="1"/>
              <a:t>gián</a:t>
            </a:r>
            <a:r>
              <a:rPr lang="en-US" dirty="0"/>
              <a:t> </a:t>
            </a:r>
            <a:r>
              <a:rPr lang="en-US" dirty="0" err="1"/>
              <a:t>tiếp</a:t>
            </a:r>
            <a:r>
              <a:rPr lang="en-US" dirty="0"/>
              <a:t> qua </a:t>
            </a:r>
            <a:r>
              <a:rPr lang="en-US" dirty="0" err="1"/>
              <a:t>hình</a:t>
            </a:r>
            <a:r>
              <a:rPr lang="en-US" dirty="0"/>
              <a:t> </a:t>
            </a:r>
            <a:r>
              <a:rPr lang="en-US" dirty="0" err="1"/>
              <a:t>ảnh</a:t>
            </a:r>
            <a:r>
              <a:rPr lang="en-US" dirty="0"/>
              <a:t> </a:t>
            </a:r>
            <a:r>
              <a:rPr lang="en-US" dirty="0" err="1"/>
              <a:t>khói</a:t>
            </a:r>
            <a:r>
              <a:rPr lang="en-US" dirty="0"/>
              <a:t>, </a:t>
            </a:r>
            <a:r>
              <a:rPr lang="en-US" dirty="0" err="1"/>
              <a:t>hành</a:t>
            </a:r>
            <a:r>
              <a:rPr lang="en-US" dirty="0"/>
              <a:t> </a:t>
            </a:r>
            <a:r>
              <a:rPr lang="en-US" dirty="0" err="1"/>
              <a:t>động</a:t>
            </a:r>
            <a:r>
              <a:rPr lang="en-US" dirty="0"/>
              <a:t> </a:t>
            </a:r>
            <a:r>
              <a:rPr lang="en-US" dirty="0" err="1"/>
              <a:t>nhóm</a:t>
            </a:r>
            <a:r>
              <a:rPr lang="en-US" dirty="0"/>
              <a:t> </a:t>
            </a:r>
            <a:r>
              <a:rPr lang="en-US" dirty="0" err="1"/>
              <a:t>lửa</a:t>
            </a:r>
            <a:r>
              <a:rPr lang="en-US" dirty="0"/>
              <a:t> </a:t>
            </a:r>
            <a:r>
              <a:rPr lang="en-US" dirty="0" err="1"/>
              <a:t>và</a:t>
            </a:r>
            <a:r>
              <a:rPr lang="en-US" dirty="0"/>
              <a:t> </a:t>
            </a:r>
            <a:r>
              <a:rPr lang="en-US" dirty="0" err="1"/>
              <a:t>hình</a:t>
            </a:r>
            <a:r>
              <a:rPr lang="en-US" dirty="0"/>
              <a:t> </a:t>
            </a:r>
            <a:r>
              <a:rPr lang="en-US" dirty="0" err="1"/>
              <a:t>ảnh</a:t>
            </a:r>
            <a:r>
              <a:rPr lang="en-US" dirty="0"/>
              <a:t> </a:t>
            </a:r>
            <a:r>
              <a:rPr lang="en-US" dirty="0" err="1"/>
              <a:t>ngọn</a:t>
            </a:r>
            <a:r>
              <a:rPr lang="en-US" dirty="0"/>
              <a:t> </a:t>
            </a:r>
            <a:r>
              <a:rPr lang="en-US" dirty="0" err="1"/>
              <a:t>lửa</a:t>
            </a:r>
            <a:r>
              <a:rPr lang="en-US" dirty="0"/>
              <a:t> (</a:t>
            </a:r>
            <a:r>
              <a:rPr lang="en-US" dirty="0" err="1"/>
              <a:t>mùi</a:t>
            </a:r>
            <a:r>
              <a:rPr lang="en-US" dirty="0"/>
              <a:t> </a:t>
            </a:r>
            <a:r>
              <a:rPr lang="en-US" dirty="0" err="1"/>
              <a:t>khói</a:t>
            </a:r>
            <a:r>
              <a:rPr lang="en-US" dirty="0"/>
              <a:t>, </a:t>
            </a:r>
            <a:r>
              <a:rPr lang="en-US" dirty="0" err="1"/>
              <a:t>khói</a:t>
            </a:r>
            <a:r>
              <a:rPr lang="en-US" dirty="0"/>
              <a:t> </a:t>
            </a:r>
            <a:r>
              <a:rPr lang="en-US" dirty="0" err="1"/>
              <a:t>hun</a:t>
            </a:r>
            <a:r>
              <a:rPr lang="en-US" dirty="0"/>
              <a:t> </a:t>
            </a:r>
            <a:r>
              <a:rPr lang="en-US" dirty="0" err="1"/>
              <a:t>nhèm</a:t>
            </a:r>
            <a:r>
              <a:rPr lang="en-US" dirty="0"/>
              <a:t> </a:t>
            </a:r>
            <a:r>
              <a:rPr lang="en-US" dirty="0" err="1"/>
              <a:t>mắt</a:t>
            </a:r>
            <a:r>
              <a:rPr lang="en-US" dirty="0"/>
              <a:t> </a:t>
            </a:r>
            <a:r>
              <a:rPr lang="en-US" dirty="0" err="1"/>
              <a:t>cháu</a:t>
            </a:r>
            <a:r>
              <a:rPr lang="en-US" dirty="0"/>
              <a:t>, </a:t>
            </a:r>
            <a:r>
              <a:rPr lang="en-US" dirty="0" err="1"/>
              <a:t>cháu</a:t>
            </a:r>
            <a:r>
              <a:rPr lang="en-US" dirty="0"/>
              <a:t> </a:t>
            </a:r>
            <a:r>
              <a:rPr lang="en-US" dirty="0" err="1"/>
              <a:t>cùng</a:t>
            </a:r>
            <a:r>
              <a:rPr lang="en-US" dirty="0"/>
              <a:t> </a:t>
            </a:r>
            <a:r>
              <a:rPr lang="en-US" dirty="0" err="1"/>
              <a:t>bà</a:t>
            </a:r>
            <a:r>
              <a:rPr lang="en-US" dirty="0"/>
              <a:t> </a:t>
            </a:r>
            <a:r>
              <a:rPr lang="en-US" dirty="0" err="1"/>
              <a:t>nhóm</a:t>
            </a:r>
            <a:r>
              <a:rPr lang="en-US" dirty="0"/>
              <a:t> </a:t>
            </a:r>
            <a:r>
              <a:rPr lang="en-US" dirty="0" err="1"/>
              <a:t>lửa</a:t>
            </a:r>
            <a:r>
              <a:rPr lang="en-US" dirty="0"/>
              <a:t>, </a:t>
            </a:r>
            <a:r>
              <a:rPr lang="en-US" dirty="0" err="1"/>
              <a:t>một</a:t>
            </a:r>
            <a:r>
              <a:rPr lang="en-US" dirty="0"/>
              <a:t> </a:t>
            </a:r>
            <a:r>
              <a:rPr lang="en-US" dirty="0" err="1"/>
              <a:t>ngọn</a:t>
            </a:r>
            <a:r>
              <a:rPr lang="en-US" dirty="0"/>
              <a:t> </a:t>
            </a:r>
            <a:r>
              <a:rPr lang="en-US" dirty="0" err="1"/>
              <a:t>lửa</a:t>
            </a:r>
            <a:r>
              <a:rPr lang="en-US" dirty="0"/>
              <a:t> </a:t>
            </a:r>
            <a:r>
              <a:rPr lang="en-US" dirty="0" err="1"/>
              <a:t>lòng</a:t>
            </a:r>
            <a:r>
              <a:rPr lang="en-US" dirty="0"/>
              <a:t> </a:t>
            </a:r>
            <a:r>
              <a:rPr lang="en-US" dirty="0" err="1"/>
              <a:t>bà</a:t>
            </a:r>
            <a:r>
              <a:rPr lang="en-US" dirty="0"/>
              <a:t> </a:t>
            </a:r>
            <a:r>
              <a:rPr lang="en-US" dirty="0" err="1"/>
              <a:t>luôn</a:t>
            </a:r>
            <a:r>
              <a:rPr lang="en-US" dirty="0"/>
              <a:t> ủ </a:t>
            </a:r>
            <a:r>
              <a:rPr lang="en-US" dirty="0" err="1"/>
              <a:t>sẵn</a:t>
            </a:r>
            <a:r>
              <a:rPr lang="en-US" dirty="0"/>
              <a:t>, </a:t>
            </a:r>
            <a:r>
              <a:rPr lang="en-US" dirty="0" err="1"/>
              <a:t>một</a:t>
            </a:r>
            <a:r>
              <a:rPr lang="en-US" dirty="0"/>
              <a:t> </a:t>
            </a:r>
            <a:r>
              <a:rPr lang="en-US" dirty="0" err="1"/>
              <a:t>ngọn</a:t>
            </a:r>
            <a:r>
              <a:rPr lang="en-US" dirty="0"/>
              <a:t> </a:t>
            </a:r>
            <a:r>
              <a:rPr lang="en-US" dirty="0" err="1"/>
              <a:t>lửa</a:t>
            </a:r>
            <a:r>
              <a:rPr lang="en-US" dirty="0"/>
              <a:t> </a:t>
            </a:r>
            <a:r>
              <a:rPr lang="en-US" dirty="0" err="1"/>
              <a:t>chứa</a:t>
            </a:r>
            <a:r>
              <a:rPr lang="en-US" dirty="0"/>
              <a:t> </a:t>
            </a:r>
            <a:r>
              <a:rPr lang="en-US" dirty="0" err="1"/>
              <a:t>niềm</a:t>
            </a:r>
            <a:r>
              <a:rPr lang="en-US" dirty="0"/>
              <a:t> tin </a:t>
            </a:r>
            <a:r>
              <a:rPr lang="en-US" dirty="0" err="1"/>
              <a:t>dai</a:t>
            </a:r>
            <a:r>
              <a:rPr lang="en-US" dirty="0"/>
              <a:t> </a:t>
            </a:r>
            <a:r>
              <a:rPr lang="en-US" dirty="0" err="1"/>
              <a:t>dẳng</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xuyên</a:t>
            </a:r>
            <a:r>
              <a:rPr lang="en-US" dirty="0"/>
              <a:t> </a:t>
            </a:r>
            <a:r>
              <a:rPr lang="en-US" dirty="0" err="1"/>
              <a:t>suốt</a:t>
            </a:r>
            <a:r>
              <a:rPr lang="en-US" dirty="0"/>
              <a:t> </a:t>
            </a:r>
            <a:r>
              <a:rPr lang="en-US" dirty="0" err="1"/>
              <a:t>bài</a:t>
            </a:r>
            <a:r>
              <a:rPr lang="en-US" dirty="0"/>
              <a:t> </a:t>
            </a:r>
            <a:r>
              <a:rPr lang="en-US" dirty="0" err="1"/>
              <a:t>thơ</a:t>
            </a:r>
            <a:r>
              <a:rPr lang="en-US" dirty="0"/>
              <a:t> </a:t>
            </a:r>
            <a:r>
              <a:rPr lang="en-US" dirty="0" err="1"/>
              <a:t>gắn</a:t>
            </a:r>
            <a:r>
              <a:rPr lang="en-US" dirty="0"/>
              <a:t> </a:t>
            </a:r>
            <a:r>
              <a:rPr lang="en-US" dirty="0" err="1"/>
              <a:t>liền</a:t>
            </a:r>
            <a:r>
              <a:rPr lang="en-US" dirty="0"/>
              <a:t> </a:t>
            </a:r>
            <a:r>
              <a:rPr lang="en-US" dirty="0" err="1"/>
              <a:t>với</a:t>
            </a:r>
            <a:r>
              <a:rPr lang="en-US" dirty="0"/>
              <a:t> </a:t>
            </a:r>
            <a:r>
              <a:rPr lang="en-US" dirty="0" err="1"/>
              <a:t>hình</a:t>
            </a:r>
            <a:r>
              <a:rPr lang="en-US" dirty="0"/>
              <a:t> </a:t>
            </a:r>
            <a:r>
              <a:rPr lang="en-US" dirty="0" err="1"/>
              <a:t>ảnh</a:t>
            </a:r>
            <a:r>
              <a:rPr lang="en-US" dirty="0"/>
              <a:t> </a:t>
            </a:r>
            <a:r>
              <a:rPr lang="en-US" dirty="0" err="1"/>
              <a:t>bà</a:t>
            </a:r>
            <a:r>
              <a:rPr lang="en-US" dirty="0"/>
              <a:t> </a:t>
            </a:r>
            <a:r>
              <a:rPr lang="en-US" dirty="0" err="1"/>
              <a:t>và</a:t>
            </a:r>
            <a:r>
              <a:rPr lang="en-US" dirty="0"/>
              <a:t> </a:t>
            </a:r>
            <a:r>
              <a:rPr lang="en-US" dirty="0" err="1"/>
              <a:t>những</a:t>
            </a:r>
            <a:r>
              <a:rPr lang="en-US" dirty="0"/>
              <a:t> </a:t>
            </a:r>
            <a:r>
              <a:rPr lang="en-US" dirty="0" err="1"/>
              <a:t>kỉ</a:t>
            </a:r>
            <a:r>
              <a:rPr lang="en-US" dirty="0"/>
              <a:t> </a:t>
            </a:r>
            <a:r>
              <a:rPr lang="en-US" dirty="0" err="1"/>
              <a:t>niệm</a:t>
            </a:r>
            <a:r>
              <a:rPr lang="en-US" dirty="0"/>
              <a:t> </a:t>
            </a:r>
            <a:r>
              <a:rPr lang="en-US" dirty="0" err="1"/>
              <a:t>tuổi</a:t>
            </a:r>
            <a:r>
              <a:rPr lang="en-US" dirty="0"/>
              <a:t> </a:t>
            </a:r>
            <a:r>
              <a:rPr lang="en-US" dirty="0" err="1"/>
              <a:t>thơ</a:t>
            </a:r>
            <a:r>
              <a:rPr lang="en-US" dirty="0"/>
              <a:t> </a:t>
            </a:r>
            <a:r>
              <a:rPr lang="en-US" dirty="0" err="1"/>
              <a:t>của</a:t>
            </a:r>
            <a:r>
              <a:rPr lang="en-US" dirty="0"/>
              <a:t> </a:t>
            </a:r>
            <a:r>
              <a:rPr lang="en-US" dirty="0" err="1"/>
              <a:t>người</a:t>
            </a:r>
            <a:r>
              <a:rPr lang="en-US" dirty="0"/>
              <a:t> </a:t>
            </a:r>
            <a:r>
              <a:rPr lang="en-US" dirty="0" err="1"/>
              <a:t>cháu</a:t>
            </a:r>
            <a:r>
              <a:rPr lang="en-US" dirty="0"/>
              <a:t>. </a:t>
            </a:r>
            <a:r>
              <a:rPr lang="en-US" dirty="0" err="1"/>
              <a:t>Bếp</a:t>
            </a:r>
            <a:r>
              <a:rPr lang="en-US" dirty="0"/>
              <a:t> </a:t>
            </a:r>
            <a:r>
              <a:rPr lang="en-US" dirty="0" err="1"/>
              <a:t>lửa</a:t>
            </a:r>
            <a:r>
              <a:rPr lang="en-US" dirty="0"/>
              <a:t> </a:t>
            </a:r>
            <a:r>
              <a:rPr lang="en-US" dirty="0" err="1"/>
              <a:t>là</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ấm</a:t>
            </a:r>
            <a:r>
              <a:rPr lang="en-US" dirty="0"/>
              <a:t> </a:t>
            </a:r>
            <a:r>
              <a:rPr lang="en-US" dirty="0" err="1"/>
              <a:t>áp</a:t>
            </a:r>
            <a:r>
              <a:rPr lang="en-US" dirty="0"/>
              <a:t> </a:t>
            </a:r>
            <a:r>
              <a:rPr lang="en-US" dirty="0" err="1"/>
              <a:t>của</a:t>
            </a:r>
            <a:r>
              <a:rPr lang="en-US" dirty="0"/>
              <a:t> </a:t>
            </a:r>
            <a:r>
              <a:rPr lang="en-US" dirty="0" err="1"/>
              <a:t>bà</a:t>
            </a:r>
            <a:r>
              <a:rPr lang="en-US" dirty="0"/>
              <a:t> </a:t>
            </a:r>
            <a:r>
              <a:rPr lang="en-US" dirty="0" err="1"/>
              <a:t>dành</a:t>
            </a:r>
            <a:r>
              <a:rPr lang="en-US" dirty="0"/>
              <a:t> </a:t>
            </a:r>
            <a:r>
              <a:rPr lang="en-US" dirty="0" err="1"/>
              <a:t>cho</a:t>
            </a:r>
            <a:r>
              <a:rPr lang="en-US" dirty="0"/>
              <a:t> </a:t>
            </a:r>
            <a:r>
              <a:rPr lang="en-US" dirty="0" err="1"/>
              <a:t>cháu</a:t>
            </a:r>
            <a:r>
              <a:rPr lang="en-US" dirty="0"/>
              <a:t>. </a:t>
            </a:r>
            <a:r>
              <a:rPr lang="en-US" dirty="0" err="1"/>
              <a:t>Hằng</a:t>
            </a:r>
            <a:r>
              <a:rPr lang="en-US" dirty="0"/>
              <a:t> </a:t>
            </a:r>
            <a:r>
              <a:rPr lang="en-US" dirty="0" err="1"/>
              <a:t>ngày</a:t>
            </a:r>
            <a:r>
              <a:rPr lang="en-US" dirty="0"/>
              <a:t>, </a:t>
            </a:r>
            <a:r>
              <a:rPr lang="en-US" dirty="0" err="1"/>
              <a:t>bà</a:t>
            </a:r>
            <a:r>
              <a:rPr lang="en-US" dirty="0"/>
              <a:t> </a:t>
            </a:r>
            <a:r>
              <a:rPr lang="en-US" dirty="0" err="1"/>
              <a:t>nhóm</a:t>
            </a:r>
            <a:r>
              <a:rPr lang="en-US" dirty="0"/>
              <a:t> </a:t>
            </a:r>
            <a:r>
              <a:rPr lang="en-US" dirty="0" err="1"/>
              <a:t>bếp</a:t>
            </a:r>
            <a:r>
              <a:rPr lang="en-US" dirty="0"/>
              <a:t> </a:t>
            </a:r>
            <a:r>
              <a:rPr lang="en-US" dirty="0" err="1"/>
              <a:t>lửa</a:t>
            </a:r>
            <a:r>
              <a:rPr lang="en-US" dirty="0"/>
              <a:t> </a:t>
            </a:r>
            <a:r>
              <a:rPr lang="en-US" dirty="0" err="1"/>
              <a:t>cũng</a:t>
            </a:r>
            <a:r>
              <a:rPr lang="en-US" dirty="0"/>
              <a:t> </a:t>
            </a:r>
            <a:r>
              <a:rPr lang="en-US" dirty="0" err="1"/>
              <a:t>là</a:t>
            </a:r>
            <a:r>
              <a:rPr lang="en-US" dirty="0"/>
              <a:t> </a:t>
            </a:r>
            <a:r>
              <a:rPr lang="en-US" dirty="0" err="1"/>
              <a:t>nhóm</a:t>
            </a:r>
            <a:r>
              <a:rPr lang="en-US" dirty="0"/>
              <a:t> </a:t>
            </a:r>
            <a:r>
              <a:rPr lang="en-US" dirty="0" err="1"/>
              <a:t>lên</a:t>
            </a:r>
            <a:r>
              <a:rPr lang="en-US" dirty="0"/>
              <a:t> </a:t>
            </a:r>
            <a:r>
              <a:rPr lang="en-US" dirty="0" err="1"/>
              <a:t>tình</a:t>
            </a:r>
            <a:r>
              <a:rPr lang="en-US" dirty="0"/>
              <a:t> </a:t>
            </a:r>
            <a:r>
              <a:rPr lang="en-US" dirty="0" err="1"/>
              <a:t>yêu</a:t>
            </a:r>
            <a:r>
              <a:rPr lang="en-US" dirty="0"/>
              <a:t>, </a:t>
            </a:r>
            <a:r>
              <a:rPr lang="en-US" dirty="0" err="1"/>
              <a:t>niềm</a:t>
            </a:r>
            <a:r>
              <a:rPr lang="en-US" dirty="0"/>
              <a:t> </a:t>
            </a:r>
            <a:r>
              <a:rPr lang="en-US" dirty="0" err="1"/>
              <a:t>vui</a:t>
            </a:r>
            <a:r>
              <a:rPr lang="en-US" dirty="0"/>
              <a:t>, </a:t>
            </a:r>
            <a:r>
              <a:rPr lang="en-US" dirty="0" err="1"/>
              <a:t>niềm</a:t>
            </a:r>
            <a:r>
              <a:rPr lang="en-US" dirty="0"/>
              <a:t> hi </a:t>
            </a:r>
            <a:r>
              <a:rPr lang="en-US" dirty="0" err="1"/>
              <a:t>vọng</a:t>
            </a:r>
            <a:r>
              <a:rPr lang="en-US" dirty="0"/>
              <a:t> </a:t>
            </a:r>
            <a:r>
              <a:rPr lang="en-US" dirty="0" err="1"/>
              <a:t>trong</a:t>
            </a:r>
            <a:r>
              <a:rPr lang="en-US" dirty="0"/>
              <a:t> </a:t>
            </a:r>
            <a:r>
              <a:rPr lang="en-US" dirty="0" err="1"/>
              <a:t>hoàn</a:t>
            </a:r>
            <a:r>
              <a:rPr lang="en-US" dirty="0"/>
              <a:t> </a:t>
            </a:r>
            <a:r>
              <a:rPr lang="en-US" dirty="0" err="1"/>
              <a:t>cảnh</a:t>
            </a:r>
            <a:r>
              <a:rPr lang="en-US" dirty="0"/>
              <a:t> </a:t>
            </a:r>
            <a:r>
              <a:rPr lang="en-US" dirty="0" err="1"/>
              <a:t>chiến</a:t>
            </a:r>
            <a:r>
              <a:rPr lang="en-US" dirty="0"/>
              <a:t> </a:t>
            </a:r>
            <a:r>
              <a:rPr lang="en-US" dirty="0" err="1"/>
              <a:t>tranh</a:t>
            </a:r>
            <a:r>
              <a:rPr lang="en-US" dirty="0"/>
              <a:t> </a:t>
            </a:r>
            <a:r>
              <a:rPr lang="en-US" dirty="0" err="1"/>
              <a:t>khốc</a:t>
            </a:r>
            <a:r>
              <a:rPr lang="en-US" dirty="0"/>
              <a:t> </a:t>
            </a:r>
            <a:r>
              <a:rPr lang="en-US" dirty="0" err="1"/>
              <a:t>liệt</a:t>
            </a:r>
            <a:r>
              <a:rPr lang="en-US" dirty="0"/>
              <a:t>. </a:t>
            </a:r>
            <a:r>
              <a:rPr lang="en-US" dirty="0" err="1"/>
              <a:t>Bà</a:t>
            </a:r>
            <a:r>
              <a:rPr lang="en-US" dirty="0"/>
              <a:t> </a:t>
            </a:r>
            <a:r>
              <a:rPr lang="en-US" dirty="0" err="1"/>
              <a:t>chính</a:t>
            </a:r>
            <a:r>
              <a:rPr lang="en-US" dirty="0"/>
              <a:t> </a:t>
            </a:r>
            <a:r>
              <a:rPr lang="en-US" dirty="0" err="1"/>
              <a:t>là</a:t>
            </a:r>
            <a:r>
              <a:rPr lang="en-US" dirty="0"/>
              <a:t> </a:t>
            </a:r>
            <a:r>
              <a:rPr lang="en-US" dirty="0" err="1"/>
              <a:t>người</a:t>
            </a:r>
            <a:r>
              <a:rPr lang="en-US" dirty="0"/>
              <a:t> </a:t>
            </a:r>
            <a:r>
              <a:rPr lang="en-US" dirty="0" err="1"/>
              <a:t>thắp</a:t>
            </a:r>
            <a:r>
              <a:rPr lang="en-US" dirty="0"/>
              <a:t> </a:t>
            </a:r>
            <a:r>
              <a:rPr lang="en-US" dirty="0" err="1"/>
              <a:t>lửa</a:t>
            </a:r>
            <a:r>
              <a:rPr lang="en-US" dirty="0"/>
              <a:t>, </a:t>
            </a:r>
            <a:r>
              <a:rPr lang="en-US" dirty="0" err="1"/>
              <a:t>chắt</a:t>
            </a:r>
            <a:r>
              <a:rPr lang="en-US" dirty="0"/>
              <a:t> </a:t>
            </a:r>
            <a:r>
              <a:rPr lang="en-US" dirty="0" err="1"/>
              <a:t>chiu</a:t>
            </a:r>
            <a:r>
              <a:rPr lang="en-US" dirty="0"/>
              <a:t> </a:t>
            </a:r>
            <a:r>
              <a:rPr lang="en-US" dirty="0" err="1"/>
              <a:t>gìn</a:t>
            </a:r>
            <a:r>
              <a:rPr lang="en-US" dirty="0"/>
              <a:t> </a:t>
            </a:r>
            <a:r>
              <a:rPr lang="en-US" dirty="0" err="1"/>
              <a:t>giữ</a:t>
            </a:r>
            <a:r>
              <a:rPr lang="en-US" dirty="0"/>
              <a:t> </a:t>
            </a:r>
            <a:r>
              <a:rPr lang="en-US" dirty="0" err="1"/>
              <a:t>ngọn</a:t>
            </a:r>
            <a:r>
              <a:rPr lang="en-US" dirty="0"/>
              <a:t> </a:t>
            </a:r>
            <a:r>
              <a:rPr lang="en-US" dirty="0" err="1"/>
              <a:t>lửa</a:t>
            </a:r>
            <a:r>
              <a:rPr lang="en-US" dirty="0"/>
              <a:t> </a:t>
            </a:r>
            <a:r>
              <a:rPr lang="en-US" dirty="0" err="1"/>
              <a:t>ấm</a:t>
            </a:r>
            <a:r>
              <a:rPr lang="en-US" dirty="0"/>
              <a:t> </a:t>
            </a:r>
            <a:r>
              <a:rPr lang="en-US" dirty="0" err="1"/>
              <a:t>áp</a:t>
            </a:r>
            <a:r>
              <a:rPr lang="en-US" dirty="0"/>
              <a:t> </a:t>
            </a:r>
            <a:r>
              <a:rPr lang="en-US" dirty="0" err="1"/>
              <a:t>của</a:t>
            </a:r>
            <a:r>
              <a:rPr lang="en-US" dirty="0"/>
              <a:t> </a:t>
            </a:r>
            <a:r>
              <a:rPr lang="en-US" dirty="0" err="1"/>
              <a:t>sự</a:t>
            </a:r>
            <a:r>
              <a:rPr lang="en-US" dirty="0"/>
              <a:t> </a:t>
            </a:r>
            <a:r>
              <a:rPr lang="en-US" dirty="0" err="1"/>
              <a:t>sống</a:t>
            </a:r>
            <a:r>
              <a:rPr lang="en-US" dirty="0"/>
              <a:t>, </a:t>
            </a:r>
            <a:r>
              <a:rPr lang="en-US" dirty="0" err="1"/>
              <a:t>của</a:t>
            </a:r>
            <a:r>
              <a:rPr lang="en-US" dirty="0"/>
              <a:t> </a:t>
            </a:r>
            <a:r>
              <a:rPr lang="en-US" dirty="0" err="1"/>
              <a:t>niềm</a:t>
            </a:r>
            <a:r>
              <a:rPr lang="en-US" dirty="0"/>
              <a:t> tin </a:t>
            </a:r>
            <a:r>
              <a:rPr lang="en-US" dirty="0" err="1"/>
              <a:t>cho</a:t>
            </a:r>
            <a:r>
              <a:rPr lang="en-US" dirty="0"/>
              <a:t> </a:t>
            </a:r>
            <a:r>
              <a:rPr lang="en-US" dirty="0" err="1"/>
              <a:t>các</a:t>
            </a:r>
            <a:r>
              <a:rPr lang="en-US" dirty="0"/>
              <a:t> </a:t>
            </a:r>
            <a:r>
              <a:rPr lang="en-US" dirty="0" err="1"/>
              <a:t>thế</a:t>
            </a:r>
            <a:r>
              <a:rPr lang="en-US" dirty="0"/>
              <a:t> </a:t>
            </a:r>
            <a:r>
              <a:rPr lang="en-US" dirty="0" err="1"/>
              <a:t>hệ</a:t>
            </a:r>
            <a:r>
              <a:rPr lang="en-US" dirty="0"/>
              <a:t> </a:t>
            </a:r>
            <a:r>
              <a:rPr lang="en-US" dirty="0" err="1"/>
              <a:t>sau</a:t>
            </a:r>
            <a:r>
              <a:rPr lang="en-US" dirty="0"/>
              <a:t>. </a:t>
            </a:r>
            <a:r>
              <a:rPr lang="en-US" dirty="0" err="1"/>
              <a:t>Như</a:t>
            </a:r>
            <a:r>
              <a:rPr lang="en-US" dirty="0"/>
              <a:t> </a:t>
            </a:r>
            <a:r>
              <a:rPr lang="en-US" dirty="0" err="1"/>
              <a:t>vậy</a:t>
            </a:r>
            <a:r>
              <a:rPr lang="en-US" dirty="0"/>
              <a:t>,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vừa</a:t>
            </a:r>
            <a:r>
              <a:rPr lang="en-US" dirty="0"/>
              <a:t> </a:t>
            </a:r>
            <a:r>
              <a:rPr lang="en-US" dirty="0" err="1"/>
              <a:t>thực</a:t>
            </a:r>
            <a:r>
              <a:rPr lang="en-US" dirty="0"/>
              <a:t> </a:t>
            </a:r>
            <a:r>
              <a:rPr lang="en-US" dirty="0" err="1"/>
              <a:t>vừa</a:t>
            </a:r>
            <a:r>
              <a:rPr lang="en-US" dirty="0"/>
              <a:t> </a:t>
            </a:r>
            <a:r>
              <a:rPr lang="en-US" dirty="0" err="1"/>
              <a:t>mang</a:t>
            </a:r>
            <a:r>
              <a:rPr lang="en-US" dirty="0"/>
              <a:t> ý </a:t>
            </a:r>
            <a:r>
              <a:rPr lang="en-US" dirty="0" err="1"/>
              <a:t>nghĩa</a:t>
            </a:r>
            <a:r>
              <a:rPr lang="en-US" dirty="0"/>
              <a:t> </a:t>
            </a:r>
            <a:r>
              <a:rPr lang="en-US" dirty="0" err="1"/>
              <a:t>biểu</a:t>
            </a:r>
            <a:r>
              <a:rPr lang="en-US" dirty="0"/>
              <a:t> </a:t>
            </a:r>
            <a:r>
              <a:rPr lang="en-US" dirty="0" err="1"/>
              <a:t>tượng</a:t>
            </a:r>
            <a:r>
              <a:rPr lang="en-US" dirty="0"/>
              <a:t>. </a:t>
            </a:r>
            <a:r>
              <a:rPr lang="en-US" dirty="0" err="1"/>
              <a:t>Vì</a:t>
            </a:r>
            <a:r>
              <a:rPr lang="en-US" dirty="0"/>
              <a:t> </a:t>
            </a:r>
            <a:r>
              <a:rPr lang="en-US" dirty="0" err="1"/>
              <a:t>thế</a:t>
            </a:r>
            <a:r>
              <a:rPr lang="en-US" dirty="0"/>
              <a:t>, </a:t>
            </a:r>
            <a:r>
              <a:rPr lang="en-US" dirty="0" err="1"/>
              <a:t>với</a:t>
            </a:r>
            <a:r>
              <a:rPr lang="en-US" dirty="0"/>
              <a:t> </a:t>
            </a:r>
            <a:r>
              <a:rPr lang="en-US" dirty="0" err="1"/>
              <a:t>người</a:t>
            </a:r>
            <a:r>
              <a:rPr lang="en-US" dirty="0"/>
              <a:t> </a:t>
            </a:r>
            <a:r>
              <a:rPr lang="en-US" dirty="0" err="1"/>
              <a:t>cháu</a:t>
            </a:r>
            <a:r>
              <a:rPr lang="en-US" dirty="0"/>
              <a:t>, </a:t>
            </a:r>
            <a:r>
              <a:rPr lang="en-US" dirty="0" err="1"/>
              <a:t>bếp</a:t>
            </a:r>
            <a:r>
              <a:rPr lang="en-US" dirty="0"/>
              <a:t> </a:t>
            </a:r>
            <a:r>
              <a:rPr lang="en-US" dirty="0" err="1"/>
              <a:t>lửa</a:t>
            </a:r>
            <a:r>
              <a:rPr lang="en-US" dirty="0"/>
              <a:t> </a:t>
            </a:r>
            <a:r>
              <a:rPr lang="en-US" dirty="0" err="1"/>
              <a:t>quen</a:t>
            </a:r>
            <a:r>
              <a:rPr lang="en-US" dirty="0"/>
              <a:t> </a:t>
            </a:r>
            <a:r>
              <a:rPr lang="en-US" dirty="0" err="1"/>
              <a:t>thuộc</a:t>
            </a:r>
            <a:r>
              <a:rPr lang="en-US" dirty="0"/>
              <a:t>, </a:t>
            </a:r>
            <a:r>
              <a:rPr lang="en-US" dirty="0" err="1"/>
              <a:t>gắn</a:t>
            </a:r>
            <a:r>
              <a:rPr lang="en-US" dirty="0"/>
              <a:t> </a:t>
            </a:r>
            <a:r>
              <a:rPr lang="en-US" dirty="0" err="1"/>
              <a:t>bó</a:t>
            </a:r>
            <a:r>
              <a:rPr lang="en-US" dirty="0"/>
              <a:t> </a:t>
            </a:r>
            <a:r>
              <a:rPr lang="en-US" dirty="0" err="1"/>
              <a:t>suốt</a:t>
            </a:r>
            <a:r>
              <a:rPr lang="en-US" dirty="0"/>
              <a:t> </a:t>
            </a:r>
            <a:r>
              <a:rPr lang="en-US" dirty="0" err="1"/>
              <a:t>tám</a:t>
            </a:r>
            <a:r>
              <a:rPr lang="en-US" dirty="0"/>
              <a:t> </a:t>
            </a:r>
            <a:r>
              <a:rPr lang="en-US" dirty="0" err="1"/>
              <a:t>năm</a:t>
            </a:r>
            <a:r>
              <a:rPr lang="en-US" dirty="0"/>
              <a:t> </a:t>
            </a:r>
            <a:r>
              <a:rPr lang="en-US" dirty="0" err="1"/>
              <a:t>ròng</a:t>
            </a:r>
            <a:r>
              <a:rPr lang="en-US" dirty="0"/>
              <a:t> </a:t>
            </a:r>
            <a:r>
              <a:rPr lang="en-US" dirty="0" err="1"/>
              <a:t>của</a:t>
            </a:r>
            <a:r>
              <a:rPr lang="en-US" dirty="0"/>
              <a:t> </a:t>
            </a:r>
            <a:r>
              <a:rPr lang="en-US" dirty="0" err="1"/>
              <a:t>tuổi</a:t>
            </a:r>
            <a:r>
              <a:rPr lang="en-US" dirty="0"/>
              <a:t> </a:t>
            </a:r>
            <a:r>
              <a:rPr lang="en-US" dirty="0" err="1"/>
              <a:t>thơ</a:t>
            </a:r>
            <a:r>
              <a:rPr lang="en-US" dirty="0"/>
              <a:t> </a:t>
            </a:r>
            <a:r>
              <a:rPr lang="en-US" dirty="0" err="1"/>
              <a:t>nhưng</a:t>
            </a:r>
            <a:r>
              <a:rPr lang="en-US" dirty="0"/>
              <a:t> </a:t>
            </a:r>
            <a:r>
              <a:rPr lang="en-US" dirty="0" err="1"/>
              <a:t>lại</a:t>
            </a:r>
            <a:r>
              <a:rPr lang="en-US" dirty="0"/>
              <a:t> </a:t>
            </a:r>
            <a:r>
              <a:rPr lang="en-US" dirty="0" err="1"/>
              <a:t>mang</a:t>
            </a:r>
            <a:r>
              <a:rPr lang="en-US" dirty="0"/>
              <a:t> ý </a:t>
            </a:r>
            <a:r>
              <a:rPr lang="en-US" dirty="0" err="1"/>
              <a:t>nghĩa</a:t>
            </a:r>
            <a:r>
              <a:rPr lang="en-US" dirty="0"/>
              <a:t> </a:t>
            </a:r>
            <a:r>
              <a:rPr lang="en-US" dirty="0" err="1"/>
              <a:t>về</a:t>
            </a:r>
            <a:r>
              <a:rPr lang="en-US" dirty="0"/>
              <a:t> </a:t>
            </a:r>
            <a:r>
              <a:rPr lang="en-US" dirty="0" err="1"/>
              <a:t>sự</a:t>
            </a:r>
            <a:r>
              <a:rPr lang="en-US" dirty="0"/>
              <a:t> </a:t>
            </a:r>
            <a:r>
              <a:rPr lang="en-US" dirty="0" err="1"/>
              <a:t>kì</a:t>
            </a:r>
            <a:r>
              <a:rPr lang="en-US" dirty="0"/>
              <a:t> </a:t>
            </a:r>
            <a:r>
              <a:rPr lang="en-US" dirty="0" err="1"/>
              <a:t>diệu</a:t>
            </a:r>
            <a:r>
              <a:rPr lang="en-US" dirty="0"/>
              <a:t>, </a:t>
            </a:r>
            <a:r>
              <a:rPr lang="en-US" dirty="0" err="1"/>
              <a:t>thiêng</a:t>
            </a:r>
            <a:r>
              <a:rPr lang="en-US" dirty="0"/>
              <a:t> </a:t>
            </a:r>
            <a:r>
              <a:rPr lang="en-US" dirty="0" err="1"/>
              <a:t>liêng</a:t>
            </a:r>
            <a:r>
              <a:rPr lang="en-US" dirty="0"/>
              <a:t>: </a:t>
            </a:r>
            <a:r>
              <a:rPr lang="en-US" i="1" dirty="0"/>
              <a:t>“</a:t>
            </a:r>
            <a:r>
              <a:rPr lang="en-US" i="1" dirty="0" err="1"/>
              <a:t>Ôi</a:t>
            </a:r>
            <a:r>
              <a:rPr lang="en-US" i="1" dirty="0"/>
              <a:t> </a:t>
            </a:r>
            <a:r>
              <a:rPr lang="en-US" i="1" dirty="0" err="1"/>
              <a:t>kì</a:t>
            </a:r>
            <a:r>
              <a:rPr lang="en-US" i="1" dirty="0"/>
              <a:t> </a:t>
            </a:r>
            <a:r>
              <a:rPr lang="en-US" i="1" dirty="0" err="1"/>
              <a:t>lạ</a:t>
            </a:r>
            <a:r>
              <a:rPr lang="en-US" i="1" dirty="0"/>
              <a:t> </a:t>
            </a:r>
            <a:r>
              <a:rPr lang="en-US" i="1" dirty="0" err="1"/>
              <a:t>và</a:t>
            </a:r>
            <a:r>
              <a:rPr lang="en-US" i="1" dirty="0"/>
              <a:t> </a:t>
            </a:r>
            <a:r>
              <a:rPr lang="en-US" i="1" dirty="0" err="1"/>
              <a:t>thiêng</a:t>
            </a:r>
            <a:r>
              <a:rPr lang="en-US" i="1" dirty="0"/>
              <a:t> </a:t>
            </a:r>
            <a:r>
              <a:rPr lang="en-US" i="1" dirty="0" err="1"/>
              <a:t>liêng</a:t>
            </a:r>
            <a:r>
              <a:rPr lang="en-US" i="1" dirty="0"/>
              <a:t> – </a:t>
            </a:r>
            <a:r>
              <a:rPr lang="en-US" i="1" dirty="0" err="1"/>
              <a:t>bếp</a:t>
            </a:r>
            <a:r>
              <a:rPr lang="en-US" i="1" dirty="0"/>
              <a:t> </a:t>
            </a:r>
            <a:r>
              <a:rPr lang="en-US" i="1" dirty="0" err="1"/>
              <a:t>lửa</a:t>
            </a:r>
            <a:r>
              <a:rPr lang="en-US" i="1" dirty="0"/>
              <a:t>!”</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22</a:t>
            </a:fld>
            <a:endParaRPr lang="en-US"/>
          </a:p>
        </p:txBody>
      </p:sp>
    </p:spTree>
    <p:extLst>
      <p:ext uri="{BB962C8B-B14F-4D97-AF65-F5344CB8AC3E}">
        <p14:creationId xmlns:p14="http://schemas.microsoft.com/office/powerpoint/2010/main" val="160802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23</a:t>
            </a:fld>
            <a:endParaRPr lang="en-US"/>
          </a:p>
        </p:txBody>
      </p:sp>
    </p:spTree>
    <p:extLst>
      <p:ext uri="{BB962C8B-B14F-4D97-AF65-F5344CB8AC3E}">
        <p14:creationId xmlns:p14="http://schemas.microsoft.com/office/powerpoint/2010/main" val="1705192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a:t>
            </a:r>
            <a:r>
              <a:rPr lang="en-US" dirty="0" err="1"/>
              <a:t>Bài</a:t>
            </a:r>
            <a:r>
              <a:rPr lang="en-US" dirty="0"/>
              <a:t> </a:t>
            </a:r>
            <a:r>
              <a:rPr lang="en-US" dirty="0" err="1"/>
              <a:t>thơ</a:t>
            </a:r>
            <a:r>
              <a:rPr lang="en-US" dirty="0"/>
              <a:t> </a:t>
            </a:r>
            <a:r>
              <a:rPr lang="en-US" dirty="0" err="1"/>
              <a:t>đã</a:t>
            </a:r>
            <a:r>
              <a:rPr lang="en-US" dirty="0"/>
              <a:t> “</a:t>
            </a:r>
            <a:r>
              <a:rPr lang="en-US" dirty="0" err="1"/>
              <a:t>vẽ</a:t>
            </a:r>
            <a:r>
              <a:rPr lang="en-US" dirty="0"/>
              <a:t>” </a:t>
            </a:r>
            <a:r>
              <a:rPr lang="en-US" dirty="0" err="1"/>
              <a:t>nên</a:t>
            </a:r>
            <a:r>
              <a:rPr lang="en-US" dirty="0"/>
              <a:t> </a:t>
            </a:r>
            <a:r>
              <a:rPr lang="en-US" dirty="0" err="1"/>
              <a:t>bức</a:t>
            </a:r>
            <a:r>
              <a:rPr lang="en-US" dirty="0"/>
              <a:t> “</a:t>
            </a:r>
            <a:r>
              <a:rPr lang="en-US" dirty="0" err="1"/>
              <a:t>chân</a:t>
            </a:r>
            <a:r>
              <a:rPr lang="en-US" dirty="0"/>
              <a:t> dung </a:t>
            </a:r>
            <a:r>
              <a:rPr lang="en-US" dirty="0" err="1"/>
              <a:t>cuộc</a:t>
            </a:r>
            <a:r>
              <a:rPr lang="en-US" dirty="0"/>
              <a:t> </a:t>
            </a:r>
            <a:r>
              <a:rPr lang="en-US" dirty="0" err="1"/>
              <a:t>sống</a:t>
            </a:r>
            <a:r>
              <a:rPr lang="en-US" dirty="0"/>
              <a:t>” </a:t>
            </a:r>
            <a:r>
              <a:rPr lang="en-US" dirty="0" err="1"/>
              <a:t>nào</a:t>
            </a:r>
            <a:r>
              <a:rPr lang="en-US" dirty="0"/>
              <a:t>? </a:t>
            </a:r>
            <a:r>
              <a:rPr lang="en-US" dirty="0" err="1"/>
              <a:t>Điều</a:t>
            </a:r>
            <a:r>
              <a:rPr lang="en-US" dirty="0"/>
              <a:t> </a:t>
            </a:r>
            <a:r>
              <a:rPr lang="en-US" dirty="0" err="1"/>
              <a:t>gì</a:t>
            </a:r>
            <a:r>
              <a:rPr lang="en-US" dirty="0"/>
              <a:t> </a:t>
            </a:r>
            <a:r>
              <a:rPr lang="en-US" dirty="0" err="1"/>
              <a:t>trong</a:t>
            </a:r>
            <a:r>
              <a:rPr lang="en-US" dirty="0"/>
              <a:t> </a:t>
            </a:r>
            <a:r>
              <a:rPr lang="en-US" dirty="0" err="1"/>
              <a:t>bức</a:t>
            </a:r>
            <a:r>
              <a:rPr lang="en-US" dirty="0"/>
              <a:t> </a:t>
            </a:r>
            <a:r>
              <a:rPr lang="en-US" dirty="0" err="1"/>
              <a:t>chân</a:t>
            </a:r>
            <a:r>
              <a:rPr lang="en-US" dirty="0"/>
              <a:t> dung </a:t>
            </a:r>
            <a:r>
              <a:rPr lang="en-US" dirty="0" err="1"/>
              <a:t>ấy</a:t>
            </a:r>
            <a:r>
              <a:rPr lang="en-US" dirty="0"/>
              <a:t> </a:t>
            </a:r>
            <a:r>
              <a:rPr lang="en-US" dirty="0" err="1"/>
              <a:t>gây</a:t>
            </a:r>
            <a:r>
              <a:rPr lang="en-US" dirty="0"/>
              <a:t> </a:t>
            </a:r>
            <a:r>
              <a:rPr lang="en-US" dirty="0" err="1"/>
              <a:t>ấn</a:t>
            </a:r>
            <a:r>
              <a:rPr lang="en-US" dirty="0"/>
              <a:t> </a:t>
            </a:r>
            <a:r>
              <a:rPr lang="en-US" dirty="0" err="1"/>
              <a:t>tượng</a:t>
            </a:r>
            <a:r>
              <a:rPr lang="en-US" dirty="0"/>
              <a:t> </a:t>
            </a:r>
            <a:r>
              <a:rPr lang="en-US" dirty="0" err="1"/>
              <a:t>sâu</a:t>
            </a:r>
            <a:r>
              <a:rPr lang="en-US" dirty="0"/>
              <a:t> </a:t>
            </a:r>
            <a:r>
              <a:rPr lang="en-US" dirty="0" err="1"/>
              <a:t>sắc</a:t>
            </a:r>
            <a:r>
              <a:rPr lang="en-US" dirty="0"/>
              <a:t> </a:t>
            </a:r>
            <a:r>
              <a:rPr lang="en-US" dirty="0" err="1"/>
              <a:t>nhất</a:t>
            </a:r>
            <a:r>
              <a:rPr lang="en-US" dirty="0"/>
              <a:t> </a:t>
            </a:r>
            <a:r>
              <a:rPr lang="en-US" dirty="0" err="1"/>
              <a:t>với</a:t>
            </a:r>
            <a:r>
              <a:rPr lang="en-US" dirty="0"/>
              <a:t> </a:t>
            </a:r>
            <a:r>
              <a:rPr lang="en-US" dirty="0" err="1"/>
              <a:t>em</a:t>
            </a:r>
            <a:r>
              <a:rPr lang="en-US" dirty="0"/>
              <a:t>? </a:t>
            </a:r>
            <a:r>
              <a:rPr lang="en-US" dirty="0" err="1"/>
              <a:t>Vì</a:t>
            </a:r>
            <a:r>
              <a:rPr lang="en-US" dirty="0"/>
              <a:t> </a:t>
            </a:r>
            <a:r>
              <a:rPr lang="en-US" dirty="0" err="1"/>
              <a:t>sao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Bức</a:t>
            </a:r>
            <a:r>
              <a:rPr lang="en-US" dirty="0"/>
              <a:t> </a:t>
            </a:r>
            <a:r>
              <a:rPr lang="en-US" dirty="0" err="1"/>
              <a:t>chân</a:t>
            </a:r>
            <a:r>
              <a:rPr lang="en-US" dirty="0"/>
              <a:t> dung </a:t>
            </a:r>
            <a:r>
              <a:rPr lang="en-US" dirty="0" err="1"/>
              <a:t>người</a:t>
            </a:r>
            <a:r>
              <a:rPr lang="en-US" dirty="0"/>
              <a:t> </a:t>
            </a:r>
            <a:r>
              <a:rPr lang="en-US" dirty="0" err="1"/>
              <a:t>bà</a:t>
            </a:r>
            <a:r>
              <a:rPr lang="en-US" dirty="0"/>
              <a:t> </a:t>
            </a:r>
            <a:r>
              <a:rPr lang="en-US" dirty="0" err="1"/>
              <a:t>tần</a:t>
            </a:r>
            <a:r>
              <a:rPr lang="en-US" dirty="0"/>
              <a:t> </a:t>
            </a:r>
            <a:r>
              <a:rPr lang="en-US" dirty="0" err="1"/>
              <a:t>tảo</a:t>
            </a:r>
            <a:r>
              <a:rPr lang="en-US" dirty="0"/>
              <a:t>, </a:t>
            </a:r>
            <a:r>
              <a:rPr lang="en-US" dirty="0" err="1"/>
              <a:t>nhẫn</a:t>
            </a:r>
            <a:r>
              <a:rPr lang="en-US" dirty="0"/>
              <a:t> </a:t>
            </a:r>
            <a:r>
              <a:rPr lang="en-US" dirty="0" err="1"/>
              <a:t>nại</a:t>
            </a:r>
            <a:r>
              <a:rPr lang="en-US" dirty="0"/>
              <a:t>, </a:t>
            </a:r>
            <a:r>
              <a:rPr lang="en-US" dirty="0" err="1"/>
              <a:t>giàu</a:t>
            </a:r>
            <a:r>
              <a:rPr lang="en-US" dirty="0"/>
              <a:t> </a:t>
            </a:r>
            <a:r>
              <a:rPr lang="en-US" dirty="0" err="1"/>
              <a:t>yêu</a:t>
            </a:r>
            <a:r>
              <a:rPr lang="en-US" dirty="0"/>
              <a:t> </a:t>
            </a:r>
            <a:r>
              <a:rPr lang="en-US" dirty="0" err="1"/>
              <a:t>thương</a:t>
            </a:r>
            <a:r>
              <a:rPr lang="en-US" dirty="0"/>
              <a:t>; </a:t>
            </a:r>
            <a:r>
              <a:rPr lang="en-US" dirty="0" err="1"/>
              <a:t>chân</a:t>
            </a:r>
            <a:r>
              <a:rPr lang="en-US" dirty="0"/>
              <a:t> dung </a:t>
            </a:r>
            <a:r>
              <a:rPr lang="en-US" dirty="0" err="1"/>
              <a:t>người</a:t>
            </a:r>
            <a:r>
              <a:rPr lang="en-US" dirty="0"/>
              <a:t> </a:t>
            </a:r>
            <a:r>
              <a:rPr lang="en-US" dirty="0" err="1"/>
              <a:t>cháu</a:t>
            </a:r>
            <a:r>
              <a:rPr lang="en-US" dirty="0"/>
              <a:t> </a:t>
            </a:r>
            <a:r>
              <a:rPr lang="en-US" dirty="0" err="1"/>
              <a:t>đã</a:t>
            </a:r>
            <a:r>
              <a:rPr lang="en-US" dirty="0"/>
              <a:t> </a:t>
            </a:r>
            <a:r>
              <a:rPr lang="en-US" dirty="0" err="1"/>
              <a:t>trưởng</a:t>
            </a:r>
            <a:r>
              <a:rPr lang="en-US" dirty="0"/>
              <a:t> </a:t>
            </a:r>
            <a:r>
              <a:rPr lang="en-US" dirty="0" err="1"/>
              <a:t>thành</a:t>
            </a:r>
            <a:r>
              <a:rPr lang="en-US" dirty="0"/>
              <a:t>, </a:t>
            </a:r>
            <a:r>
              <a:rPr lang="en-US" dirty="0" err="1"/>
              <a:t>đi</a:t>
            </a:r>
            <a:r>
              <a:rPr lang="en-US" dirty="0"/>
              <a:t> </a:t>
            </a:r>
            <a:r>
              <a:rPr lang="en-US" dirty="0" err="1"/>
              <a:t>xa</a:t>
            </a:r>
            <a:r>
              <a:rPr lang="en-US" dirty="0"/>
              <a:t> </a:t>
            </a:r>
            <a:r>
              <a:rPr lang="en-US" dirty="0" err="1"/>
              <a:t>nhưng</a:t>
            </a:r>
            <a:r>
              <a:rPr lang="en-US" dirty="0"/>
              <a:t> </a:t>
            </a:r>
            <a:r>
              <a:rPr lang="en-US" dirty="0" err="1"/>
              <a:t>vẫn</a:t>
            </a:r>
            <a:r>
              <a:rPr lang="en-US" dirty="0"/>
              <a:t> </a:t>
            </a:r>
            <a:r>
              <a:rPr lang="en-US" dirty="0" err="1"/>
              <a:t>luôn</a:t>
            </a:r>
            <a:r>
              <a:rPr lang="en-US" dirty="0"/>
              <a:t> </a:t>
            </a:r>
            <a:r>
              <a:rPr lang="en-US" dirty="0" err="1"/>
              <a:t>nhớ</a:t>
            </a:r>
            <a:r>
              <a:rPr lang="en-US" dirty="0"/>
              <a:t> </a:t>
            </a:r>
            <a:r>
              <a:rPr lang="en-US" dirty="0" err="1"/>
              <a:t>về</a:t>
            </a:r>
            <a:r>
              <a:rPr lang="en-US" dirty="0"/>
              <a:t> </a:t>
            </a:r>
            <a:r>
              <a:rPr lang="en-US" dirty="0" err="1"/>
              <a:t>bà</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biết</a:t>
            </a:r>
            <a:r>
              <a:rPr lang="en-US" dirty="0"/>
              <a:t> </a:t>
            </a:r>
            <a:r>
              <a:rPr lang="en-US" dirty="0" err="1"/>
              <a:t>ơn</a:t>
            </a:r>
            <a:r>
              <a:rPr lang="en-US" dirty="0"/>
              <a:t> </a:t>
            </a:r>
            <a:r>
              <a:rPr lang="en-US" dirty="0" err="1"/>
              <a:t>bà</a:t>
            </a:r>
            <a:r>
              <a:rPr lang="en-US" dirty="0"/>
              <a:t>; </a:t>
            </a:r>
            <a:r>
              <a:rPr lang="en-US" dirty="0" err="1"/>
              <a:t>chân</a:t>
            </a:r>
            <a:r>
              <a:rPr lang="en-US" dirty="0"/>
              <a:t> dung </a:t>
            </a:r>
            <a:r>
              <a:rPr lang="en-US" dirty="0" err="1"/>
              <a:t>về</a:t>
            </a:r>
            <a:r>
              <a:rPr lang="en-US" dirty="0"/>
              <a:t> </a:t>
            </a:r>
            <a:r>
              <a:rPr lang="en-US" dirty="0" err="1"/>
              <a:t>kỉ</a:t>
            </a:r>
            <a:r>
              <a:rPr lang="en-US" dirty="0"/>
              <a:t> </a:t>
            </a:r>
            <a:r>
              <a:rPr lang="en-US" dirty="0" err="1"/>
              <a:t>niệm</a:t>
            </a:r>
            <a:r>
              <a:rPr lang="en-US" dirty="0"/>
              <a:t> </a:t>
            </a:r>
            <a:r>
              <a:rPr lang="en-US" dirty="0" err="1"/>
              <a:t>tuổi</a:t>
            </a:r>
            <a:r>
              <a:rPr lang="en-US" dirty="0"/>
              <a:t> </a:t>
            </a:r>
            <a:r>
              <a:rPr lang="en-US" dirty="0" err="1"/>
              <a:t>thơ</a:t>
            </a:r>
            <a:r>
              <a:rPr lang="en-US" dirty="0"/>
              <a:t> </a:t>
            </a:r>
            <a:r>
              <a:rPr lang="en-US" dirty="0" err="1"/>
              <a:t>với</a:t>
            </a:r>
            <a:r>
              <a:rPr lang="en-US" dirty="0"/>
              <a:t> </a:t>
            </a:r>
            <a:r>
              <a:rPr lang="en-US" dirty="0" err="1"/>
              <a:t>cuộc</a:t>
            </a:r>
            <a:r>
              <a:rPr lang="en-US" dirty="0"/>
              <a:t> </a:t>
            </a:r>
            <a:r>
              <a:rPr lang="en-US" dirty="0" err="1"/>
              <a:t>sống</a:t>
            </a:r>
            <a:r>
              <a:rPr lang="en-US" dirty="0"/>
              <a:t> </a:t>
            </a:r>
            <a:r>
              <a:rPr lang="en-US" dirty="0" err="1"/>
              <a:t>thiếu</a:t>
            </a:r>
            <a:r>
              <a:rPr lang="en-US" dirty="0"/>
              <a:t> </a:t>
            </a:r>
            <a:r>
              <a:rPr lang="en-US" dirty="0" err="1"/>
              <a:t>thốn</a:t>
            </a:r>
            <a:r>
              <a:rPr lang="en-US" dirty="0"/>
              <a:t>, </a:t>
            </a:r>
            <a:r>
              <a:rPr lang="en-US" dirty="0" err="1"/>
              <a:t>gian</a:t>
            </a:r>
            <a:r>
              <a:rPr lang="en-US" dirty="0"/>
              <a:t> </a:t>
            </a:r>
            <a:r>
              <a:rPr lang="en-US" dirty="0" err="1"/>
              <a:t>khổ</a:t>
            </a:r>
            <a:r>
              <a:rPr lang="en-US" dirty="0"/>
              <a:t> </a:t>
            </a:r>
            <a:r>
              <a:rPr lang="en-US" dirty="0" err="1"/>
              <a:t>nhọc</a:t>
            </a:r>
            <a:r>
              <a:rPr lang="en-US" dirty="0"/>
              <a:t> </a:t>
            </a:r>
            <a:r>
              <a:rPr lang="en-US" dirty="0" err="1"/>
              <a:t>nhằn</a:t>
            </a:r>
            <a:r>
              <a:rPr lang="en-US" dirty="0"/>
              <a:t>: </a:t>
            </a:r>
            <a:r>
              <a:rPr lang="en-US" dirty="0" err="1"/>
              <a:t>năm</a:t>
            </a:r>
            <a:r>
              <a:rPr lang="en-US" dirty="0"/>
              <a:t> 1945 </a:t>
            </a:r>
            <a:r>
              <a:rPr lang="en-US" dirty="0" err="1"/>
              <a:t>đói</a:t>
            </a:r>
            <a:r>
              <a:rPr lang="en-US" dirty="0"/>
              <a:t> </a:t>
            </a:r>
            <a:r>
              <a:rPr lang="en-US" dirty="0" err="1"/>
              <a:t>mòn</a:t>
            </a:r>
            <a:r>
              <a:rPr lang="en-US" dirty="0"/>
              <a:t> </a:t>
            </a:r>
            <a:r>
              <a:rPr lang="en-US" dirty="0" err="1"/>
              <a:t>đói</a:t>
            </a:r>
            <a:r>
              <a:rPr lang="en-US" dirty="0"/>
              <a:t> </a:t>
            </a:r>
            <a:r>
              <a:rPr lang="en-US" dirty="0" err="1"/>
              <a:t>mỏi</a:t>
            </a:r>
            <a:r>
              <a:rPr lang="en-US" dirty="0"/>
              <a:t>, </a:t>
            </a:r>
            <a:r>
              <a:rPr lang="en-US" dirty="0" err="1"/>
              <a:t>hoàn</a:t>
            </a:r>
            <a:r>
              <a:rPr lang="en-US" dirty="0"/>
              <a:t> </a:t>
            </a:r>
            <a:r>
              <a:rPr lang="en-US" dirty="0" err="1"/>
              <a:t>cảnh</a:t>
            </a:r>
            <a:r>
              <a:rPr lang="en-US" dirty="0"/>
              <a:t> </a:t>
            </a:r>
            <a:r>
              <a:rPr lang="en-US" dirty="0" err="1"/>
              <a:t>khó</a:t>
            </a:r>
            <a:r>
              <a:rPr lang="en-US" dirty="0"/>
              <a:t> </a:t>
            </a:r>
            <a:r>
              <a:rPr lang="en-US" dirty="0" err="1"/>
              <a:t>khăn</a:t>
            </a:r>
            <a:r>
              <a:rPr lang="en-US" dirty="0"/>
              <a:t> </a:t>
            </a:r>
            <a:r>
              <a:rPr lang="en-US" dirty="0" err="1"/>
              <a:t>trong</a:t>
            </a:r>
            <a:r>
              <a:rPr lang="en-US" dirty="0"/>
              <a:t> </a:t>
            </a:r>
            <a:r>
              <a:rPr lang="en-US" dirty="0" err="1"/>
              <a:t>những</a:t>
            </a:r>
            <a:r>
              <a:rPr lang="en-US" dirty="0"/>
              <a:t> </a:t>
            </a:r>
            <a:r>
              <a:rPr lang="en-US" dirty="0" err="1"/>
              <a:t>năm</a:t>
            </a:r>
            <a:r>
              <a:rPr lang="en-US" dirty="0"/>
              <a:t> </a:t>
            </a:r>
            <a:r>
              <a:rPr lang="en-US" dirty="0" err="1"/>
              <a:t>kháng</a:t>
            </a:r>
            <a:r>
              <a:rPr lang="en-US" dirty="0"/>
              <a:t> </a:t>
            </a:r>
            <a:r>
              <a:rPr lang="en-US" dirty="0" err="1"/>
              <a:t>chiến</a:t>
            </a:r>
            <a:r>
              <a:rPr lang="en-US" dirty="0"/>
              <a:t> </a:t>
            </a:r>
            <a:r>
              <a:rPr lang="en-US" dirty="0" err="1"/>
              <a:t>chống</a:t>
            </a:r>
            <a:r>
              <a:rPr lang="en-US" dirty="0"/>
              <a:t> </a:t>
            </a:r>
            <a:r>
              <a:rPr lang="en-US" dirty="0" err="1"/>
              <a:t>thực</a:t>
            </a:r>
            <a:r>
              <a:rPr lang="en-US" dirty="0"/>
              <a:t> </a:t>
            </a:r>
            <a:r>
              <a:rPr lang="en-US" dirty="0" err="1"/>
              <a:t>dân</a:t>
            </a:r>
            <a:r>
              <a:rPr lang="en-US" dirty="0"/>
              <a:t> </a:t>
            </a:r>
            <a:r>
              <a:rPr lang="en-US" dirty="0" err="1"/>
              <a:t>Pháp</a:t>
            </a:r>
            <a:r>
              <a:rPr lang="en-US" dirty="0"/>
              <a:t> (</a:t>
            </a:r>
            <a:r>
              <a:rPr lang="en-US" dirty="0" err="1"/>
              <a:t>mẹ</a:t>
            </a:r>
            <a:r>
              <a:rPr lang="en-US" dirty="0"/>
              <a:t> </a:t>
            </a:r>
            <a:r>
              <a:rPr lang="en-US" dirty="0" err="1"/>
              <a:t>cùng</a:t>
            </a:r>
            <a:r>
              <a:rPr lang="en-US" dirty="0"/>
              <a:t> cha </a:t>
            </a:r>
            <a:r>
              <a:rPr lang="en-US" dirty="0" err="1"/>
              <a:t>công</a:t>
            </a:r>
            <a:r>
              <a:rPr lang="en-US" dirty="0"/>
              <a:t> </a:t>
            </a:r>
            <a:r>
              <a:rPr lang="en-US" dirty="0" err="1"/>
              <a:t>tác</a:t>
            </a:r>
            <a:r>
              <a:rPr lang="en-US" dirty="0"/>
              <a:t> </a:t>
            </a:r>
            <a:r>
              <a:rPr lang="en-US" dirty="0" err="1"/>
              <a:t>bận</a:t>
            </a:r>
            <a:r>
              <a:rPr lang="en-US" dirty="0"/>
              <a:t> </a:t>
            </a:r>
            <a:r>
              <a:rPr lang="en-US" dirty="0" err="1"/>
              <a:t>không</a:t>
            </a:r>
            <a:r>
              <a:rPr lang="en-US" dirty="0"/>
              <a:t> </a:t>
            </a:r>
            <a:r>
              <a:rPr lang="en-US" dirty="0" err="1"/>
              <a:t>về</a:t>
            </a:r>
            <a:r>
              <a:rPr lang="en-US" dirty="0"/>
              <a:t>, </a:t>
            </a:r>
            <a:r>
              <a:rPr lang="en-US" dirty="0" err="1"/>
              <a:t>cháu</a:t>
            </a:r>
            <a:r>
              <a:rPr lang="en-US" dirty="0"/>
              <a:t> </a:t>
            </a:r>
            <a:r>
              <a:rPr lang="en-US" dirty="0" err="1"/>
              <a:t>lớn</a:t>
            </a:r>
            <a:r>
              <a:rPr lang="en-US" dirty="0"/>
              <a:t> </a:t>
            </a:r>
            <a:r>
              <a:rPr lang="en-US" dirty="0" err="1"/>
              <a:t>lên</a:t>
            </a:r>
            <a:r>
              <a:rPr lang="en-US" dirty="0"/>
              <a:t> </a:t>
            </a:r>
            <a:r>
              <a:rPr lang="en-US" dirty="0" err="1"/>
              <a:t>trong</a:t>
            </a:r>
            <a:r>
              <a:rPr lang="en-US" dirty="0"/>
              <a:t> </a:t>
            </a:r>
            <a:r>
              <a:rPr lang="en-US" dirty="0" err="1"/>
              <a:t>sự</a:t>
            </a:r>
            <a:r>
              <a:rPr lang="en-US" dirty="0"/>
              <a:t> </a:t>
            </a:r>
            <a:r>
              <a:rPr lang="en-US" dirty="0" err="1"/>
              <a:t>cưu</a:t>
            </a:r>
            <a:r>
              <a:rPr lang="en-US" dirty="0"/>
              <a:t> </a:t>
            </a:r>
            <a:r>
              <a:rPr lang="en-US" dirty="0" err="1"/>
              <a:t>mang</a:t>
            </a:r>
            <a:r>
              <a:rPr lang="en-US" dirty="0"/>
              <a:t>, </a:t>
            </a:r>
            <a:r>
              <a:rPr lang="en-US" dirty="0" err="1"/>
              <a:t>dạy</a:t>
            </a:r>
            <a:r>
              <a:rPr lang="en-US" dirty="0"/>
              <a:t> </a:t>
            </a:r>
            <a:r>
              <a:rPr lang="en-US" dirty="0" err="1"/>
              <a:t>dỗ</a:t>
            </a:r>
            <a:r>
              <a:rPr lang="en-US" dirty="0"/>
              <a:t> </a:t>
            </a:r>
            <a:r>
              <a:rPr lang="en-US" dirty="0" err="1"/>
              <a:t>của</a:t>
            </a:r>
            <a:r>
              <a:rPr lang="en-US" dirty="0"/>
              <a:t> </a:t>
            </a:r>
            <a:r>
              <a:rPr lang="en-US" dirty="0" err="1"/>
              <a:t>bà</a:t>
            </a:r>
            <a:r>
              <a:rPr lang="en-US" dirty="0"/>
              <a:t>, </a:t>
            </a:r>
            <a:r>
              <a:rPr lang="en-US" dirty="0" err="1"/>
              <a:t>giặc</a:t>
            </a:r>
            <a:r>
              <a:rPr lang="en-US" dirty="0"/>
              <a:t> </a:t>
            </a:r>
            <a:r>
              <a:rPr lang="en-US" dirty="0" err="1"/>
              <a:t>đốt</a:t>
            </a:r>
            <a:r>
              <a:rPr lang="en-US" dirty="0"/>
              <a:t> </a:t>
            </a:r>
            <a:r>
              <a:rPr lang="en-US" dirty="0" err="1"/>
              <a:t>làng</a:t>
            </a:r>
            <a:r>
              <a:rPr lang="en-US" dirty="0"/>
              <a:t> </a:t>
            </a:r>
            <a:r>
              <a:rPr lang="en-US" dirty="0" err="1"/>
              <a:t>cháy</a:t>
            </a:r>
            <a:r>
              <a:rPr lang="en-US" dirty="0"/>
              <a:t> </a:t>
            </a:r>
            <a:r>
              <a:rPr lang="en-US" dirty="0" err="1"/>
              <a:t>tàn</a:t>
            </a:r>
            <a:r>
              <a:rPr lang="en-US" dirty="0"/>
              <a:t>, </a:t>
            </a:r>
            <a:r>
              <a:rPr lang="en-US" dirty="0" err="1"/>
              <a:t>cháy</a:t>
            </a:r>
            <a:r>
              <a:rPr lang="en-US" dirty="0"/>
              <a:t> </a:t>
            </a:r>
            <a:r>
              <a:rPr lang="en-US" dirty="0" err="1"/>
              <a:t>rụi</a:t>
            </a:r>
            <a:r>
              <a:rPr lang="en-US" dirty="0"/>
              <a:t>); </a:t>
            </a:r>
            <a:r>
              <a:rPr lang="en-US" dirty="0" err="1"/>
              <a:t>chân</a:t>
            </a:r>
            <a:r>
              <a:rPr lang="en-US" dirty="0"/>
              <a:t> dung </a:t>
            </a:r>
            <a:r>
              <a:rPr lang="en-US" dirty="0" err="1"/>
              <a:t>về</a:t>
            </a:r>
            <a:r>
              <a:rPr lang="en-US" dirty="0"/>
              <a:t> </a:t>
            </a:r>
            <a:r>
              <a:rPr lang="en-US" dirty="0" err="1"/>
              <a:t>tình</a:t>
            </a:r>
            <a:r>
              <a:rPr lang="en-US" dirty="0"/>
              <a:t> </a:t>
            </a:r>
            <a:r>
              <a:rPr lang="en-US" dirty="0" err="1"/>
              <a:t>cảm</a:t>
            </a:r>
            <a:r>
              <a:rPr lang="en-US" dirty="0"/>
              <a:t> </a:t>
            </a:r>
            <a:r>
              <a:rPr lang="en-US" dirty="0" err="1"/>
              <a:t>bà</a:t>
            </a:r>
            <a:r>
              <a:rPr lang="en-US" dirty="0"/>
              <a:t> </a:t>
            </a:r>
            <a:r>
              <a:rPr lang="en-US" dirty="0" err="1"/>
              <a:t>cháu</a:t>
            </a:r>
            <a:r>
              <a:rPr lang="en-US" dirty="0"/>
              <a:t> </a:t>
            </a:r>
            <a:r>
              <a:rPr lang="en-US" dirty="0" err="1"/>
              <a:t>ấm</a:t>
            </a:r>
            <a:r>
              <a:rPr lang="en-US" dirty="0"/>
              <a:t> </a:t>
            </a:r>
            <a:r>
              <a:rPr lang="en-US" dirty="0" err="1"/>
              <a:t>nồng</a:t>
            </a:r>
            <a:r>
              <a:rPr lang="en-US" dirty="0"/>
              <a:t>, </a:t>
            </a:r>
            <a:r>
              <a:rPr lang="en-US" dirty="0" err="1"/>
              <a:t>sâu</a:t>
            </a:r>
            <a:r>
              <a:rPr lang="en-US" dirty="0"/>
              <a:t> </a:t>
            </a:r>
            <a:r>
              <a:rPr lang="en-US" dirty="0" err="1"/>
              <a:t>sắc</a:t>
            </a:r>
            <a:r>
              <a:rPr lang="en-US" dirty="0"/>
              <a:t>.</a:t>
            </a:r>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24</a:t>
            </a:fld>
            <a:endParaRPr lang="en-US"/>
          </a:p>
        </p:txBody>
      </p:sp>
    </p:spTree>
    <p:extLst>
      <p:ext uri="{BB962C8B-B14F-4D97-AF65-F5344CB8AC3E}">
        <p14:creationId xmlns:p14="http://schemas.microsoft.com/office/powerpoint/2010/main" val="2376649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1</a:t>
            </a:r>
          </a:p>
        </p:txBody>
      </p:sp>
      <p:sp>
        <p:nvSpPr>
          <p:cNvPr id="4" name="Slide Number Placeholder 3"/>
          <p:cNvSpPr>
            <a:spLocks noGrp="1"/>
          </p:cNvSpPr>
          <p:nvPr>
            <p:ph type="sldNum" sz="quarter" idx="5"/>
          </p:nvPr>
        </p:nvSpPr>
        <p:spPr/>
        <p:txBody>
          <a:bodyPr/>
          <a:lstStyle/>
          <a:p>
            <a:fld id="{B26887A6-B6BF-442D-BDB2-B380B62A4E91}" type="slidenum">
              <a:rPr lang="en-US" smtClean="0"/>
              <a:t>25</a:t>
            </a:fld>
            <a:endParaRPr lang="en-US"/>
          </a:p>
        </p:txBody>
      </p:sp>
    </p:spTree>
    <p:extLst>
      <p:ext uri="{BB962C8B-B14F-4D97-AF65-F5344CB8AC3E}">
        <p14:creationId xmlns:p14="http://schemas.microsoft.com/office/powerpoint/2010/main" val="1011436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26</a:t>
            </a:fld>
            <a:endParaRPr lang="en-US"/>
          </a:p>
        </p:txBody>
      </p:sp>
    </p:spTree>
    <p:extLst>
      <p:ext uri="{BB962C8B-B14F-4D97-AF65-F5344CB8AC3E}">
        <p14:creationId xmlns:p14="http://schemas.microsoft.com/office/powerpoint/2010/main" val="828227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27</a:t>
            </a:fld>
            <a:endParaRPr lang="en-US"/>
          </a:p>
        </p:txBody>
      </p:sp>
    </p:spTree>
    <p:extLst>
      <p:ext uri="{BB962C8B-B14F-4D97-AF65-F5344CB8AC3E}">
        <p14:creationId xmlns:p14="http://schemas.microsoft.com/office/powerpoint/2010/main" val="1561901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28</a:t>
            </a:fld>
            <a:endParaRPr lang="en-US"/>
          </a:p>
        </p:txBody>
      </p:sp>
    </p:spTree>
    <p:extLst>
      <p:ext uri="{BB962C8B-B14F-4D97-AF65-F5344CB8AC3E}">
        <p14:creationId xmlns:p14="http://schemas.microsoft.com/office/powerpoint/2010/main" val="3560340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29</a:t>
            </a:fld>
            <a:endParaRPr lang="en-US"/>
          </a:p>
        </p:txBody>
      </p:sp>
    </p:spTree>
    <p:extLst>
      <p:ext uri="{BB962C8B-B14F-4D97-AF65-F5344CB8AC3E}">
        <p14:creationId xmlns:p14="http://schemas.microsoft.com/office/powerpoint/2010/main" val="158347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3</a:t>
            </a:fld>
            <a:endParaRPr lang="en-US"/>
          </a:p>
        </p:txBody>
      </p:sp>
    </p:spTree>
    <p:extLst>
      <p:ext uri="{BB962C8B-B14F-4D97-AF65-F5344CB8AC3E}">
        <p14:creationId xmlns:p14="http://schemas.microsoft.com/office/powerpoint/2010/main" val="3836269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30</a:t>
            </a:fld>
            <a:endParaRPr lang="en-US"/>
          </a:p>
        </p:txBody>
      </p:sp>
    </p:spTree>
    <p:extLst>
      <p:ext uri="{BB962C8B-B14F-4D97-AF65-F5344CB8AC3E}">
        <p14:creationId xmlns:p14="http://schemas.microsoft.com/office/powerpoint/2010/main" val="2952562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31</a:t>
            </a:fld>
            <a:endParaRPr lang="en-US"/>
          </a:p>
        </p:txBody>
      </p:sp>
    </p:spTree>
    <p:extLst>
      <p:ext uri="{BB962C8B-B14F-4D97-AF65-F5344CB8AC3E}">
        <p14:creationId xmlns:p14="http://schemas.microsoft.com/office/powerpoint/2010/main" val="845338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32</a:t>
            </a:fld>
            <a:endParaRPr lang="en-US"/>
          </a:p>
        </p:txBody>
      </p:sp>
    </p:spTree>
    <p:extLst>
      <p:ext uri="{BB962C8B-B14F-4D97-AF65-F5344CB8AC3E}">
        <p14:creationId xmlns:p14="http://schemas.microsoft.com/office/powerpoint/2010/main" val="4125009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r>
              <a:rPr lang="en-US" dirty="0"/>
              <a:t> 2</a:t>
            </a:r>
          </a:p>
          <a:p>
            <a:r>
              <a:rPr lang="en-US" dirty="0" err="1"/>
              <a:t>Gợi</a:t>
            </a:r>
            <a:r>
              <a:rPr lang="en-US" dirty="0"/>
              <a:t> ý:</a:t>
            </a:r>
          </a:p>
          <a:p>
            <a:r>
              <a:rPr lang="en-US" dirty="0"/>
              <a:t>1. HS </a:t>
            </a:r>
            <a:r>
              <a:rPr lang="en-US" dirty="0" err="1"/>
              <a:t>nêu</a:t>
            </a:r>
            <a:r>
              <a:rPr lang="en-US" dirty="0"/>
              <a:t> </a:t>
            </a:r>
            <a:r>
              <a:rPr lang="en-US" dirty="0" err="1"/>
              <a:t>được</a:t>
            </a:r>
            <a:r>
              <a:rPr lang="en-US" dirty="0"/>
              <a:t> </a:t>
            </a:r>
            <a:r>
              <a:rPr lang="en-US" dirty="0" err="1"/>
              <a:t>các</a:t>
            </a:r>
            <a:r>
              <a:rPr lang="en-US" dirty="0"/>
              <a:t> ý: </a:t>
            </a:r>
            <a:r>
              <a:rPr lang="en-US" dirty="0" err="1"/>
              <a:t>Hình</a:t>
            </a:r>
            <a:r>
              <a:rPr lang="en-US" dirty="0"/>
              <a:t> </a:t>
            </a:r>
            <a:r>
              <a:rPr lang="en-US" dirty="0" err="1"/>
              <a:t>ảnh</a:t>
            </a:r>
            <a:r>
              <a:rPr lang="en-US" dirty="0"/>
              <a:t> </a:t>
            </a:r>
            <a:r>
              <a:rPr lang="en-US" dirty="0" err="1"/>
              <a:t>bếp</a:t>
            </a:r>
            <a:r>
              <a:rPr lang="en-US" dirty="0"/>
              <a:t> </a:t>
            </a:r>
            <a:r>
              <a:rPr lang="en-US" dirty="0" err="1"/>
              <a:t>lửa</a:t>
            </a:r>
            <a:r>
              <a:rPr lang="en-US" dirty="0"/>
              <a:t> </a:t>
            </a:r>
            <a:r>
              <a:rPr lang="en-US" dirty="0" err="1"/>
              <a:t>và</a:t>
            </a:r>
            <a:r>
              <a:rPr lang="en-US" dirty="0"/>
              <a:t> </a:t>
            </a:r>
            <a:r>
              <a:rPr lang="en-US" dirty="0" err="1"/>
              <a:t>bà</a:t>
            </a:r>
            <a:r>
              <a:rPr lang="en-US" dirty="0"/>
              <a:t> </a:t>
            </a:r>
            <a:r>
              <a:rPr lang="en-US" dirty="0" err="1"/>
              <a:t>xuyên</a:t>
            </a:r>
            <a:r>
              <a:rPr lang="en-US" dirty="0"/>
              <a:t> </a:t>
            </a:r>
            <a:r>
              <a:rPr lang="en-US" dirty="0" err="1"/>
              <a:t>suốt</a:t>
            </a:r>
            <a:r>
              <a:rPr lang="en-US" dirty="0"/>
              <a:t> </a:t>
            </a:r>
            <a:r>
              <a:rPr lang="en-US" dirty="0" err="1"/>
              <a:t>bài</a:t>
            </a:r>
            <a:r>
              <a:rPr lang="en-US" dirty="0"/>
              <a:t> </a:t>
            </a:r>
            <a:r>
              <a:rPr lang="en-US" dirty="0" err="1"/>
              <a:t>thơ</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nhắc</a:t>
            </a:r>
            <a:r>
              <a:rPr lang="en-US" dirty="0"/>
              <a:t> </a:t>
            </a:r>
            <a:r>
              <a:rPr lang="en-US" dirty="0" err="1"/>
              <a:t>tới</a:t>
            </a:r>
            <a:r>
              <a:rPr lang="en-US" dirty="0"/>
              <a:t> 10 </a:t>
            </a:r>
            <a:r>
              <a:rPr lang="en-US" dirty="0" err="1"/>
              <a:t>lần</a:t>
            </a:r>
            <a:r>
              <a:rPr lang="en-US" dirty="0"/>
              <a:t> </a:t>
            </a:r>
            <a:r>
              <a:rPr lang="en-US" dirty="0" err="1"/>
              <a:t>trong</a:t>
            </a:r>
            <a:r>
              <a:rPr lang="en-US" dirty="0"/>
              <a:t> </a:t>
            </a:r>
            <a:r>
              <a:rPr lang="en-US" dirty="0" err="1"/>
              <a:t>bài</a:t>
            </a:r>
            <a:r>
              <a:rPr lang="en-US" dirty="0"/>
              <a:t>. </a:t>
            </a:r>
            <a:r>
              <a:rPr lang="en-US" dirty="0" err="1"/>
              <a:t>Suốt</a:t>
            </a:r>
            <a:r>
              <a:rPr lang="en-US" dirty="0"/>
              <a:t> </a:t>
            </a:r>
            <a:r>
              <a:rPr lang="en-US" dirty="0" err="1"/>
              <a:t>tuổi</a:t>
            </a:r>
            <a:r>
              <a:rPr lang="en-US" dirty="0"/>
              <a:t> </a:t>
            </a:r>
            <a:r>
              <a:rPr lang="en-US" dirty="0" err="1"/>
              <a:t>thơ</a:t>
            </a:r>
            <a:r>
              <a:rPr lang="en-US" dirty="0"/>
              <a:t> </a:t>
            </a:r>
            <a:r>
              <a:rPr lang="en-US" dirty="0" err="1"/>
              <a:t>của</a:t>
            </a:r>
            <a:r>
              <a:rPr lang="en-US" dirty="0"/>
              <a:t> </a:t>
            </a:r>
            <a:r>
              <a:rPr lang="en-US" dirty="0" err="1"/>
              <a:t>cháu</a:t>
            </a:r>
            <a:r>
              <a:rPr lang="en-US" dirty="0"/>
              <a:t>, </a:t>
            </a:r>
            <a:r>
              <a:rPr lang="en-US" dirty="0" err="1"/>
              <a:t>bà</a:t>
            </a:r>
            <a:r>
              <a:rPr lang="en-US" dirty="0"/>
              <a:t> </a:t>
            </a:r>
            <a:r>
              <a:rPr lang="en-US" dirty="0" err="1"/>
              <a:t>là</a:t>
            </a:r>
            <a:r>
              <a:rPr lang="en-US" dirty="0"/>
              <a:t> </a:t>
            </a:r>
            <a:r>
              <a:rPr lang="en-US" dirty="0" err="1"/>
              <a:t>người</a:t>
            </a:r>
            <a:r>
              <a:rPr lang="en-US" dirty="0"/>
              <a:t> </a:t>
            </a:r>
            <a:r>
              <a:rPr lang="en-US" dirty="0" err="1"/>
              <a:t>nuôi</a:t>
            </a:r>
            <a:r>
              <a:rPr lang="en-US" dirty="0"/>
              <a:t> </a:t>
            </a:r>
            <a:r>
              <a:rPr lang="en-US" dirty="0" err="1"/>
              <a:t>nấng</a:t>
            </a:r>
            <a:r>
              <a:rPr lang="en-US" dirty="0"/>
              <a:t>, </a:t>
            </a:r>
            <a:r>
              <a:rPr lang="en-US" dirty="0" err="1"/>
              <a:t>chăm</a:t>
            </a:r>
            <a:r>
              <a:rPr lang="en-US" dirty="0"/>
              <a:t> </a:t>
            </a:r>
            <a:r>
              <a:rPr lang="en-US" dirty="0" err="1"/>
              <a:t>sóc</a:t>
            </a:r>
            <a:r>
              <a:rPr lang="en-US" dirty="0"/>
              <a:t>, </a:t>
            </a:r>
            <a:r>
              <a:rPr lang="en-US" dirty="0" err="1"/>
              <a:t>dạy</a:t>
            </a:r>
            <a:r>
              <a:rPr lang="en-US" dirty="0"/>
              <a:t> </a:t>
            </a:r>
            <a:r>
              <a:rPr lang="en-US" dirty="0" err="1"/>
              <a:t>dỗ</a:t>
            </a:r>
            <a:r>
              <a:rPr lang="en-US" dirty="0"/>
              <a:t> </a:t>
            </a:r>
            <a:r>
              <a:rPr lang="en-US" dirty="0" err="1"/>
              <a:t>cháu</a:t>
            </a:r>
            <a:r>
              <a:rPr lang="en-US" dirty="0"/>
              <a:t>. </a:t>
            </a:r>
            <a:r>
              <a:rPr lang="en-US" dirty="0" err="1"/>
              <a:t>Bà</a:t>
            </a:r>
            <a:r>
              <a:rPr lang="en-US" dirty="0"/>
              <a:t> </a:t>
            </a:r>
            <a:r>
              <a:rPr lang="en-US" dirty="0" err="1"/>
              <a:t>vừa</a:t>
            </a:r>
            <a:r>
              <a:rPr lang="en-US" dirty="0"/>
              <a:t> </a:t>
            </a:r>
            <a:r>
              <a:rPr lang="en-US" dirty="0" err="1"/>
              <a:t>là</a:t>
            </a:r>
            <a:r>
              <a:rPr lang="en-US" dirty="0"/>
              <a:t> </a:t>
            </a:r>
            <a:r>
              <a:rPr lang="en-US" dirty="0" err="1"/>
              <a:t>bà</a:t>
            </a:r>
            <a:r>
              <a:rPr lang="en-US" dirty="0"/>
              <a:t>, </a:t>
            </a:r>
            <a:r>
              <a:rPr lang="en-US" dirty="0" err="1"/>
              <a:t>vừa</a:t>
            </a:r>
            <a:r>
              <a:rPr lang="en-US" dirty="0"/>
              <a:t> </a:t>
            </a:r>
            <a:r>
              <a:rPr lang="en-US" dirty="0" err="1"/>
              <a:t>là</a:t>
            </a:r>
            <a:r>
              <a:rPr lang="en-US" dirty="0"/>
              <a:t> </a:t>
            </a:r>
            <a:r>
              <a:rPr lang="en-US" dirty="0" err="1"/>
              <a:t>mẹ</a:t>
            </a:r>
            <a:r>
              <a:rPr lang="en-US" dirty="0"/>
              <a:t>, </a:t>
            </a:r>
            <a:r>
              <a:rPr lang="en-US" dirty="0" err="1"/>
              <a:t>vừa</a:t>
            </a:r>
            <a:r>
              <a:rPr lang="en-US" dirty="0"/>
              <a:t> </a:t>
            </a:r>
            <a:r>
              <a:rPr lang="en-US" dirty="0" err="1"/>
              <a:t>lfa</a:t>
            </a:r>
            <a:r>
              <a:rPr lang="en-US" dirty="0"/>
              <a:t> </a:t>
            </a:r>
            <a:r>
              <a:rPr lang="en-US" dirty="0" err="1"/>
              <a:t>cô</a:t>
            </a:r>
            <a:r>
              <a:rPr lang="en-US" dirty="0"/>
              <a:t> </a:t>
            </a:r>
            <a:r>
              <a:rPr lang="en-US" dirty="0" err="1"/>
              <a:t>giáo</a:t>
            </a:r>
            <a:r>
              <a:rPr lang="en-US" dirty="0"/>
              <a:t>. </a:t>
            </a:r>
            <a:r>
              <a:rPr lang="en-US" dirty="0" err="1"/>
              <a:t>Bếp</a:t>
            </a:r>
            <a:r>
              <a:rPr lang="en-US" dirty="0"/>
              <a:t> </a:t>
            </a:r>
            <a:r>
              <a:rPr lang="en-US" dirty="0" err="1"/>
              <a:t>lửa</a:t>
            </a:r>
            <a:r>
              <a:rPr lang="en-US" dirty="0"/>
              <a:t> </a:t>
            </a:r>
            <a:r>
              <a:rPr lang="en-US" dirty="0" err="1"/>
              <a:t>biểu</a:t>
            </a:r>
            <a:r>
              <a:rPr lang="en-US" dirty="0"/>
              <a:t> </a:t>
            </a:r>
            <a:r>
              <a:rPr lang="en-US" dirty="0" err="1"/>
              <a:t>trưng</a:t>
            </a:r>
            <a:r>
              <a:rPr lang="en-US" dirty="0"/>
              <a:t> </a:t>
            </a:r>
            <a:r>
              <a:rPr lang="en-US" dirty="0" err="1"/>
              <a:t>cho</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sự</a:t>
            </a:r>
            <a:r>
              <a:rPr lang="en-US" dirty="0"/>
              <a:t> </a:t>
            </a:r>
            <a:r>
              <a:rPr lang="en-US" dirty="0" err="1"/>
              <a:t>ấm</a:t>
            </a:r>
            <a:r>
              <a:rPr lang="en-US" dirty="0"/>
              <a:t> </a:t>
            </a:r>
            <a:r>
              <a:rPr lang="en-US" dirty="0" err="1"/>
              <a:t>áp</a:t>
            </a:r>
            <a:r>
              <a:rPr lang="en-US" dirty="0"/>
              <a:t>, </a:t>
            </a:r>
            <a:r>
              <a:rPr lang="en-US" dirty="0" err="1"/>
              <a:t>chăm</a:t>
            </a:r>
            <a:r>
              <a:rPr lang="en-US" dirty="0"/>
              <a:t> lo. </a:t>
            </a:r>
            <a:r>
              <a:rPr lang="en-US" dirty="0" err="1"/>
              <a:t>Bà</a:t>
            </a:r>
            <a:r>
              <a:rPr lang="en-US" dirty="0"/>
              <a:t> </a:t>
            </a:r>
            <a:r>
              <a:rPr lang="en-US" dirty="0" err="1"/>
              <a:t>chính</a:t>
            </a:r>
            <a:r>
              <a:rPr lang="en-US" dirty="0"/>
              <a:t> </a:t>
            </a:r>
            <a:r>
              <a:rPr lang="en-US" dirty="0" err="1"/>
              <a:t>là</a:t>
            </a:r>
            <a:r>
              <a:rPr lang="en-US" dirty="0"/>
              <a:t> </a:t>
            </a:r>
            <a:r>
              <a:rPr lang="en-US" dirty="0" err="1"/>
              <a:t>bếp</a:t>
            </a:r>
            <a:r>
              <a:rPr lang="en-US" dirty="0"/>
              <a:t> </a:t>
            </a:r>
            <a:r>
              <a:rPr lang="en-US" dirty="0" err="1"/>
              <a:t>lửa</a:t>
            </a:r>
            <a:r>
              <a:rPr lang="en-US" dirty="0"/>
              <a:t> </a:t>
            </a:r>
            <a:r>
              <a:rPr lang="en-US" dirty="0" err="1"/>
              <a:t>ấy</a:t>
            </a:r>
            <a:r>
              <a:rPr lang="en-US" dirty="0"/>
              <a:t>, </a:t>
            </a:r>
            <a:r>
              <a:rPr lang="en-US" dirty="0" err="1"/>
              <a:t>vừa</a:t>
            </a:r>
            <a:r>
              <a:rPr lang="en-US" dirty="0"/>
              <a:t> </a:t>
            </a:r>
            <a:r>
              <a:rPr lang="en-US" dirty="0" err="1"/>
              <a:t>yêu</a:t>
            </a:r>
            <a:r>
              <a:rPr lang="en-US" dirty="0"/>
              <a:t> </a:t>
            </a:r>
            <a:r>
              <a:rPr lang="en-US" dirty="0" err="1"/>
              <a:t>thương</a:t>
            </a:r>
            <a:r>
              <a:rPr lang="en-US" dirty="0"/>
              <a:t> </a:t>
            </a:r>
            <a:r>
              <a:rPr lang="en-US" dirty="0" err="1"/>
              <a:t>ấm</a:t>
            </a:r>
            <a:r>
              <a:rPr lang="en-US" dirty="0"/>
              <a:t> </a:t>
            </a:r>
            <a:r>
              <a:rPr lang="en-US" dirty="0" err="1"/>
              <a:t>áp</a:t>
            </a:r>
            <a:r>
              <a:rPr lang="en-US" dirty="0"/>
              <a:t>, </a:t>
            </a:r>
            <a:r>
              <a:rPr lang="en-US" dirty="0" err="1"/>
              <a:t>vừa</a:t>
            </a:r>
            <a:r>
              <a:rPr lang="en-US" dirty="0"/>
              <a:t> </a:t>
            </a:r>
            <a:r>
              <a:rPr lang="en-US" dirty="0" err="1"/>
              <a:t>tần</a:t>
            </a:r>
            <a:r>
              <a:rPr lang="en-US" dirty="0"/>
              <a:t> </a:t>
            </a:r>
            <a:r>
              <a:rPr lang="en-US" dirty="0" err="1"/>
              <a:t>tảo</a:t>
            </a:r>
            <a:r>
              <a:rPr lang="en-US" dirty="0"/>
              <a:t> </a:t>
            </a:r>
            <a:r>
              <a:rPr lang="en-US" dirty="0" err="1"/>
              <a:t>sớm</a:t>
            </a:r>
            <a:r>
              <a:rPr lang="en-US" dirty="0"/>
              <a:t> </a:t>
            </a:r>
            <a:r>
              <a:rPr lang="en-US" dirty="0" err="1"/>
              <a:t>hôm</a:t>
            </a:r>
            <a:endParaRPr lang="en-US" dirty="0"/>
          </a:p>
          <a:p>
            <a:r>
              <a:rPr lang="en-US" dirty="0"/>
              <a:t>2. </a:t>
            </a:r>
            <a:r>
              <a:rPr lang="en-US" dirty="0" err="1"/>
              <a:t>Chú</a:t>
            </a:r>
            <a:r>
              <a:rPr lang="en-US" dirty="0"/>
              <a:t> ý </a:t>
            </a:r>
            <a:r>
              <a:rPr lang="en-US" dirty="0" err="1"/>
              <a:t>nêu</a:t>
            </a:r>
            <a:r>
              <a:rPr lang="en-US" dirty="0"/>
              <a:t> </a:t>
            </a:r>
            <a:r>
              <a:rPr lang="en-US" dirty="0" err="1"/>
              <a:t>bật</a:t>
            </a:r>
            <a:r>
              <a:rPr lang="en-US" dirty="0"/>
              <a:t> </a:t>
            </a:r>
            <a:r>
              <a:rPr lang="en-US" dirty="0" err="1"/>
              <a:t>được</a:t>
            </a:r>
            <a:r>
              <a:rPr lang="en-US" dirty="0"/>
              <a:t> </a:t>
            </a:r>
            <a:r>
              <a:rPr lang="en-US" dirty="0" err="1"/>
              <a:t>nội</a:t>
            </a:r>
            <a:r>
              <a:rPr lang="en-US" dirty="0"/>
              <a:t> dung </a:t>
            </a:r>
            <a:r>
              <a:rPr lang="en-US" dirty="0" err="1"/>
              <a:t>bà</a:t>
            </a:r>
            <a:r>
              <a:rPr lang="en-US" dirty="0"/>
              <a:t> </a:t>
            </a:r>
            <a:r>
              <a:rPr lang="en-US" dirty="0" err="1"/>
              <a:t>là</a:t>
            </a:r>
            <a:r>
              <a:rPr lang="en-US" dirty="0"/>
              <a:t> </a:t>
            </a:r>
            <a:r>
              <a:rPr lang="en-US" dirty="0" err="1"/>
              <a:t>người</a:t>
            </a:r>
            <a:r>
              <a:rPr lang="en-US" dirty="0"/>
              <a:t> </a:t>
            </a:r>
            <a:r>
              <a:rPr lang="en-US" dirty="0" err="1"/>
              <a:t>luôn</a:t>
            </a:r>
            <a:r>
              <a:rPr lang="en-US" dirty="0"/>
              <a:t> </a:t>
            </a:r>
            <a:r>
              <a:rPr lang="en-US" dirty="0" err="1"/>
              <a:t>yêu</a:t>
            </a:r>
            <a:r>
              <a:rPr lang="en-US" dirty="0"/>
              <a:t> </a:t>
            </a:r>
            <a:r>
              <a:rPr lang="en-US" dirty="0" err="1"/>
              <a:t>thương</a:t>
            </a:r>
            <a:r>
              <a:rPr lang="en-US" dirty="0"/>
              <a:t> </a:t>
            </a:r>
            <a:r>
              <a:rPr lang="en-US" dirty="0" err="1"/>
              <a:t>cháu</a:t>
            </a:r>
            <a:r>
              <a:rPr lang="en-US" dirty="0"/>
              <a:t> </a:t>
            </a:r>
            <a:r>
              <a:rPr lang="en-US" dirty="0" err="1"/>
              <a:t>hết</a:t>
            </a:r>
            <a:r>
              <a:rPr lang="en-US" dirty="0"/>
              <a:t> </a:t>
            </a:r>
            <a:r>
              <a:rPr lang="en-US" dirty="0" err="1"/>
              <a:t>lòng</a:t>
            </a:r>
            <a:r>
              <a:rPr lang="en-US" dirty="0"/>
              <a:t>. </a:t>
            </a:r>
            <a:r>
              <a:rPr lang="en-US" dirty="0" err="1"/>
              <a:t>Bà</a:t>
            </a:r>
            <a:r>
              <a:rPr lang="en-US" dirty="0"/>
              <a:t> </a:t>
            </a:r>
            <a:r>
              <a:rPr lang="en-US" dirty="0" err="1"/>
              <a:t>là</a:t>
            </a:r>
            <a:r>
              <a:rPr lang="en-US" dirty="0"/>
              <a:t> </a:t>
            </a:r>
            <a:r>
              <a:rPr lang="en-US" dirty="0" err="1"/>
              <a:t>người</a:t>
            </a:r>
            <a:r>
              <a:rPr lang="en-US" dirty="0"/>
              <a:t> </a:t>
            </a:r>
            <a:r>
              <a:rPr lang="en-US" dirty="0" err="1"/>
              <a:t>nuôi</a:t>
            </a:r>
            <a:r>
              <a:rPr lang="en-US" dirty="0"/>
              <a:t> </a:t>
            </a:r>
            <a:r>
              <a:rPr lang="en-US" dirty="0" err="1"/>
              <a:t>nấng</a:t>
            </a:r>
            <a:r>
              <a:rPr lang="en-US" dirty="0"/>
              <a:t>, </a:t>
            </a:r>
            <a:r>
              <a:rPr lang="en-US" dirty="0" err="1"/>
              <a:t>chăm</a:t>
            </a:r>
            <a:r>
              <a:rPr lang="en-US" dirty="0"/>
              <a:t> </a:t>
            </a:r>
            <a:r>
              <a:rPr lang="en-US" dirty="0" err="1"/>
              <a:t>sóc</a:t>
            </a:r>
            <a:r>
              <a:rPr lang="en-US" dirty="0"/>
              <a:t>, </a:t>
            </a:r>
            <a:r>
              <a:rPr lang="en-US" dirty="0" err="1"/>
              <a:t>dạy</a:t>
            </a:r>
            <a:r>
              <a:rPr lang="en-US" dirty="0"/>
              <a:t> </a:t>
            </a:r>
            <a:r>
              <a:rPr lang="en-US" dirty="0" err="1"/>
              <a:t>dỗ</a:t>
            </a:r>
            <a:r>
              <a:rPr lang="en-US" dirty="0"/>
              <a:t> </a:t>
            </a:r>
            <a:r>
              <a:rPr lang="en-US" dirty="0" err="1"/>
              <a:t>cháu</a:t>
            </a:r>
            <a:r>
              <a:rPr lang="en-US" dirty="0"/>
              <a:t>. </a:t>
            </a:r>
            <a:r>
              <a:rPr lang="en-US" dirty="0" err="1"/>
              <a:t>Bà</a:t>
            </a:r>
            <a:r>
              <a:rPr lang="en-US" dirty="0"/>
              <a:t> </a:t>
            </a:r>
            <a:r>
              <a:rPr lang="en-US" dirty="0" err="1"/>
              <a:t>vừa</a:t>
            </a:r>
            <a:r>
              <a:rPr lang="en-US" dirty="0"/>
              <a:t> </a:t>
            </a:r>
            <a:r>
              <a:rPr lang="en-US" dirty="0" err="1"/>
              <a:t>là</a:t>
            </a:r>
            <a:r>
              <a:rPr lang="en-US" dirty="0"/>
              <a:t> </a:t>
            </a:r>
            <a:r>
              <a:rPr lang="en-US" dirty="0" err="1"/>
              <a:t>bà</a:t>
            </a:r>
            <a:r>
              <a:rPr lang="en-US" dirty="0"/>
              <a:t>, </a:t>
            </a:r>
            <a:r>
              <a:rPr lang="en-US" dirty="0" err="1"/>
              <a:t>vừa</a:t>
            </a:r>
            <a:r>
              <a:rPr lang="en-US" dirty="0"/>
              <a:t> </a:t>
            </a:r>
            <a:r>
              <a:rPr lang="en-US" dirty="0" err="1"/>
              <a:t>là</a:t>
            </a:r>
            <a:r>
              <a:rPr lang="en-US" dirty="0"/>
              <a:t> </a:t>
            </a:r>
            <a:r>
              <a:rPr lang="en-US" dirty="0" err="1"/>
              <a:t>mẹ</a:t>
            </a:r>
            <a:r>
              <a:rPr lang="en-US" dirty="0"/>
              <a:t>, </a:t>
            </a:r>
            <a:r>
              <a:rPr lang="en-US" dirty="0" err="1"/>
              <a:t>vừa</a:t>
            </a:r>
            <a:r>
              <a:rPr lang="en-US" dirty="0"/>
              <a:t> </a:t>
            </a:r>
            <a:r>
              <a:rPr lang="en-US" dirty="0" err="1"/>
              <a:t>là</a:t>
            </a:r>
            <a:r>
              <a:rPr lang="en-US" dirty="0"/>
              <a:t> </a:t>
            </a:r>
            <a:r>
              <a:rPr lang="en-US" dirty="0" err="1"/>
              <a:t>cô</a:t>
            </a:r>
            <a:r>
              <a:rPr lang="en-US" dirty="0"/>
              <a:t> </a:t>
            </a:r>
            <a:r>
              <a:rPr lang="en-US" dirty="0" err="1"/>
              <a:t>giáo</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33</a:t>
            </a:fld>
            <a:endParaRPr lang="en-US"/>
          </a:p>
        </p:txBody>
      </p:sp>
    </p:spTree>
    <p:extLst>
      <p:ext uri="{BB962C8B-B14F-4D97-AF65-F5344CB8AC3E}">
        <p14:creationId xmlns:p14="http://schemas.microsoft.com/office/powerpoint/2010/main" val="479654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Vận</a:t>
            </a:r>
            <a:r>
              <a:rPr lang="en-US" dirty="0"/>
              <a:t> </a:t>
            </a:r>
            <a:r>
              <a:rPr lang="en-US" dirty="0" err="1"/>
              <a:t>dụng</a:t>
            </a:r>
            <a:r>
              <a:rPr lang="en-US" dirty="0"/>
              <a:t> 2</a:t>
            </a:r>
          </a:p>
        </p:txBody>
      </p:sp>
      <p:sp>
        <p:nvSpPr>
          <p:cNvPr id="4" name="Slide Number Placeholder 3"/>
          <p:cNvSpPr>
            <a:spLocks noGrp="1"/>
          </p:cNvSpPr>
          <p:nvPr>
            <p:ph type="sldNum" sz="quarter" idx="5"/>
          </p:nvPr>
        </p:nvSpPr>
        <p:spPr/>
        <p:txBody>
          <a:bodyPr/>
          <a:lstStyle/>
          <a:p>
            <a:fld id="{B26887A6-B6BF-442D-BDB2-B380B62A4E91}" type="slidenum">
              <a:rPr lang="en-US" smtClean="0"/>
              <a:t>34</a:t>
            </a:fld>
            <a:endParaRPr lang="en-US"/>
          </a:p>
        </p:txBody>
      </p:sp>
    </p:spTree>
    <p:extLst>
      <p:ext uri="{BB962C8B-B14F-4D97-AF65-F5344CB8AC3E}">
        <p14:creationId xmlns:p14="http://schemas.microsoft.com/office/powerpoint/2010/main" val="2521753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35</a:t>
            </a:fld>
            <a:endParaRPr lang="en-US"/>
          </a:p>
        </p:txBody>
      </p:sp>
    </p:spTree>
    <p:extLst>
      <p:ext uri="{BB962C8B-B14F-4D97-AF65-F5344CB8AC3E}">
        <p14:creationId xmlns:p14="http://schemas.microsoft.com/office/powerpoint/2010/main" val="1204271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4</a:t>
            </a:fld>
            <a:endParaRPr lang="en-US"/>
          </a:p>
        </p:txBody>
      </p:sp>
    </p:spTree>
    <p:extLst>
      <p:ext uri="{BB962C8B-B14F-4D97-AF65-F5344CB8AC3E}">
        <p14:creationId xmlns:p14="http://schemas.microsoft.com/office/powerpoint/2010/main" val="219181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5</a:t>
            </a:fld>
            <a:endParaRPr lang="en-US"/>
          </a:p>
        </p:txBody>
      </p:sp>
    </p:spTree>
    <p:extLst>
      <p:ext uri="{BB962C8B-B14F-4D97-AF65-F5344CB8AC3E}">
        <p14:creationId xmlns:p14="http://schemas.microsoft.com/office/powerpoint/2010/main" val="3009825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6</a:t>
            </a:fld>
            <a:endParaRPr lang="en-US"/>
          </a:p>
        </p:txBody>
      </p:sp>
    </p:spTree>
    <p:extLst>
      <p:ext uri="{BB962C8B-B14F-4D97-AF65-F5344CB8AC3E}">
        <p14:creationId xmlns:p14="http://schemas.microsoft.com/office/powerpoint/2010/main" val="261016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Một</a:t>
            </a:r>
            <a:r>
              <a:rPr lang="en-US" dirty="0"/>
              <a:t> </a:t>
            </a:r>
            <a:r>
              <a:rPr lang="en-US" dirty="0" err="1"/>
              <a:t>số</a:t>
            </a:r>
            <a:r>
              <a:rPr lang="en-US" dirty="0"/>
              <a:t> </a:t>
            </a:r>
            <a:r>
              <a:rPr lang="en-US" dirty="0" err="1"/>
              <a:t>tác</a:t>
            </a:r>
            <a:r>
              <a:rPr lang="en-US" dirty="0"/>
              <a:t> </a:t>
            </a:r>
            <a:r>
              <a:rPr lang="en-US" dirty="0" err="1"/>
              <a:t>phẩm</a:t>
            </a:r>
            <a:r>
              <a:rPr lang="en-US" dirty="0"/>
              <a:t> </a:t>
            </a:r>
            <a:r>
              <a:rPr lang="en-US" dirty="0" err="1"/>
              <a:t>tiêu</a:t>
            </a:r>
            <a:r>
              <a:rPr lang="en-US" dirty="0"/>
              <a:t> </a:t>
            </a:r>
            <a:r>
              <a:rPr lang="en-US" dirty="0" err="1"/>
              <a:t>biểu</a:t>
            </a:r>
            <a:r>
              <a:rPr lang="en-US" dirty="0"/>
              <a:t>: </a:t>
            </a:r>
            <a:r>
              <a:rPr lang="en-US" i="1" dirty="0" err="1"/>
              <a:t>Hương</a:t>
            </a:r>
            <a:r>
              <a:rPr lang="en-US" i="1" dirty="0"/>
              <a:t> </a:t>
            </a:r>
            <a:r>
              <a:rPr lang="en-US" i="1" dirty="0" err="1"/>
              <a:t>cây</a:t>
            </a:r>
            <a:r>
              <a:rPr lang="en-US" i="1" dirty="0"/>
              <a:t> – </a:t>
            </a:r>
            <a:r>
              <a:rPr lang="en-US" i="1" dirty="0" err="1"/>
              <a:t>Bếp</a:t>
            </a:r>
            <a:r>
              <a:rPr lang="en-US" i="1" dirty="0"/>
              <a:t> </a:t>
            </a:r>
            <a:r>
              <a:rPr lang="en-US" i="1" dirty="0" err="1"/>
              <a:t>lửa</a:t>
            </a:r>
            <a:r>
              <a:rPr lang="en-US" i="1" dirty="0"/>
              <a:t> </a:t>
            </a:r>
            <a:r>
              <a:rPr lang="en-US" dirty="0"/>
              <a:t>(1968, in </a:t>
            </a:r>
            <a:r>
              <a:rPr lang="en-US" dirty="0" err="1"/>
              <a:t>chung</a:t>
            </a:r>
            <a:r>
              <a:rPr lang="en-US" dirty="0"/>
              <a:t>); </a:t>
            </a:r>
            <a:r>
              <a:rPr lang="en-US" i="1" dirty="0" err="1"/>
              <a:t>Những</a:t>
            </a:r>
            <a:r>
              <a:rPr lang="en-US" i="1" dirty="0"/>
              <a:t> </a:t>
            </a:r>
            <a:r>
              <a:rPr lang="en-US" i="1" dirty="0" err="1"/>
              <a:t>gương</a:t>
            </a:r>
            <a:r>
              <a:rPr lang="en-US" i="1" dirty="0"/>
              <a:t> </a:t>
            </a:r>
            <a:r>
              <a:rPr lang="en-US" i="1" dirty="0" err="1"/>
              <a:t>mặt</a:t>
            </a:r>
            <a:r>
              <a:rPr lang="en-US" i="1" dirty="0"/>
              <a:t>, </a:t>
            </a:r>
            <a:r>
              <a:rPr lang="en-US" i="1" dirty="0" err="1"/>
              <a:t>những</a:t>
            </a:r>
            <a:r>
              <a:rPr lang="en-US" i="1" dirty="0"/>
              <a:t> </a:t>
            </a:r>
            <a:r>
              <a:rPr lang="en-US" i="1" dirty="0" err="1"/>
              <a:t>khoảng</a:t>
            </a:r>
            <a:r>
              <a:rPr lang="en-US" i="1" dirty="0"/>
              <a:t> </a:t>
            </a:r>
            <a:r>
              <a:rPr lang="en-US" i="1" dirty="0" err="1"/>
              <a:t>trời</a:t>
            </a:r>
            <a:r>
              <a:rPr lang="en-US" i="1" dirty="0"/>
              <a:t> </a:t>
            </a:r>
            <a:r>
              <a:rPr lang="en-US" dirty="0"/>
              <a:t>(1973); </a:t>
            </a:r>
            <a:r>
              <a:rPr lang="en-US" i="1" dirty="0" err="1"/>
              <a:t>Đất</a:t>
            </a:r>
            <a:r>
              <a:rPr lang="en-US" i="1" dirty="0"/>
              <a:t> </a:t>
            </a:r>
            <a:r>
              <a:rPr lang="en-US" i="1" dirty="0" err="1"/>
              <a:t>sau</a:t>
            </a:r>
            <a:r>
              <a:rPr lang="en-US" i="1" dirty="0"/>
              <a:t> </a:t>
            </a:r>
            <a:r>
              <a:rPr lang="en-US" i="1" dirty="0" err="1"/>
              <a:t>mưa</a:t>
            </a:r>
            <a:r>
              <a:rPr lang="en-US" i="1" dirty="0"/>
              <a:t> </a:t>
            </a:r>
            <a:r>
              <a:rPr lang="en-US" dirty="0"/>
              <a:t>(1977); </a:t>
            </a:r>
            <a:r>
              <a:rPr lang="en-US" i="1" dirty="0" err="1"/>
              <a:t>Khoảng</a:t>
            </a:r>
            <a:r>
              <a:rPr lang="en-US" i="1" dirty="0"/>
              <a:t> </a:t>
            </a:r>
            <a:r>
              <a:rPr lang="en-US" i="1" dirty="0" err="1"/>
              <a:t>cách</a:t>
            </a:r>
            <a:r>
              <a:rPr lang="en-US" i="1" dirty="0"/>
              <a:t> </a:t>
            </a:r>
            <a:r>
              <a:rPr lang="en-US" i="1" dirty="0" err="1"/>
              <a:t>giữa</a:t>
            </a:r>
            <a:r>
              <a:rPr lang="en-US" i="1" dirty="0"/>
              <a:t> </a:t>
            </a:r>
            <a:r>
              <a:rPr lang="en-US" i="1" dirty="0" err="1"/>
              <a:t>lời</a:t>
            </a:r>
            <a:r>
              <a:rPr lang="en-US" i="1" dirty="0"/>
              <a:t> </a:t>
            </a:r>
            <a:r>
              <a:rPr lang="en-US" dirty="0"/>
              <a:t>(1984); </a:t>
            </a:r>
            <a:r>
              <a:rPr lang="en-US" i="1" dirty="0" err="1"/>
              <a:t>Ném</a:t>
            </a:r>
            <a:r>
              <a:rPr lang="en-US" i="1" dirty="0"/>
              <a:t> </a:t>
            </a:r>
            <a:r>
              <a:rPr lang="en-US" i="1" dirty="0" err="1"/>
              <a:t>câu</a:t>
            </a:r>
            <a:r>
              <a:rPr lang="en-US" i="1" dirty="0"/>
              <a:t> </a:t>
            </a:r>
            <a:r>
              <a:rPr lang="en-US" i="1" dirty="0" err="1"/>
              <a:t>thơ</a:t>
            </a:r>
            <a:r>
              <a:rPr lang="en-US" i="1" dirty="0"/>
              <a:t> </a:t>
            </a:r>
            <a:r>
              <a:rPr lang="en-US" i="1" dirty="0" err="1"/>
              <a:t>vào</a:t>
            </a:r>
            <a:r>
              <a:rPr lang="en-US" i="1" dirty="0"/>
              <a:t> </a:t>
            </a:r>
            <a:r>
              <a:rPr lang="en-US" i="1" dirty="0" err="1"/>
              <a:t>gió</a:t>
            </a:r>
            <a:r>
              <a:rPr lang="en-US" i="1" dirty="0"/>
              <a:t> </a:t>
            </a:r>
            <a:r>
              <a:rPr lang="en-US" dirty="0"/>
              <a:t>(2001); </a:t>
            </a:r>
            <a:r>
              <a:rPr lang="en-US" i="1" dirty="0" err="1"/>
              <a:t>Oẳn</a:t>
            </a:r>
            <a:r>
              <a:rPr lang="en-US" i="1" dirty="0"/>
              <a:t> </a:t>
            </a:r>
            <a:r>
              <a:rPr lang="en-US" i="1" dirty="0" err="1"/>
              <a:t>tù</a:t>
            </a:r>
            <a:r>
              <a:rPr lang="en-US" i="1" dirty="0"/>
              <a:t> </a:t>
            </a:r>
            <a:r>
              <a:rPr lang="en-US" i="1" dirty="0" err="1"/>
              <a:t>tì</a:t>
            </a:r>
            <a:r>
              <a:rPr lang="en-US" i="1" dirty="0"/>
              <a:t> </a:t>
            </a:r>
            <a:r>
              <a:rPr lang="en-US" dirty="0"/>
              <a:t>(2016);…</a:t>
            </a:r>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7</a:t>
            </a:fld>
            <a:endParaRPr lang="en-US"/>
          </a:p>
        </p:txBody>
      </p:sp>
    </p:spTree>
    <p:extLst>
      <p:ext uri="{BB962C8B-B14F-4D97-AF65-F5344CB8AC3E}">
        <p14:creationId xmlns:p14="http://schemas.microsoft.com/office/powerpoint/2010/main" val="3610568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a:t>
            </a:r>
            <a:r>
              <a:rPr lang="en-US" dirty="0" err="1"/>
              <a:t>Bếp</a:t>
            </a:r>
            <a:r>
              <a:rPr lang="en-US" dirty="0"/>
              <a:t> </a:t>
            </a:r>
            <a:r>
              <a:rPr lang="en-US" dirty="0" err="1"/>
              <a:t>lửa</a:t>
            </a:r>
            <a:r>
              <a:rPr lang="en-US" dirty="0"/>
              <a:t>” </a:t>
            </a:r>
            <a:r>
              <a:rPr lang="en-US" dirty="0" err="1"/>
              <a:t>được</a:t>
            </a:r>
            <a:r>
              <a:rPr lang="en-US" dirty="0"/>
              <a:t> </a:t>
            </a:r>
            <a:r>
              <a:rPr lang="en-US" dirty="0" err="1"/>
              <a:t>sáng</a:t>
            </a:r>
            <a:r>
              <a:rPr lang="en-US" dirty="0"/>
              <a:t> </a:t>
            </a:r>
            <a:r>
              <a:rPr lang="en-US" dirty="0" err="1"/>
              <a:t>tác</a:t>
            </a:r>
            <a:r>
              <a:rPr lang="en-US" dirty="0"/>
              <a:t> </a:t>
            </a:r>
            <a:r>
              <a:rPr lang="en-US" dirty="0" err="1"/>
              <a:t>năm</a:t>
            </a:r>
            <a:r>
              <a:rPr lang="en-US" dirty="0"/>
              <a:t> 1963, </a:t>
            </a:r>
            <a:r>
              <a:rPr lang="en-US" dirty="0" err="1"/>
              <a:t>khi</a:t>
            </a:r>
            <a:r>
              <a:rPr lang="en-US" dirty="0"/>
              <a:t> </a:t>
            </a:r>
            <a:r>
              <a:rPr lang="en-US" dirty="0" err="1"/>
              <a:t>tác</a:t>
            </a:r>
            <a:r>
              <a:rPr lang="en-US" dirty="0"/>
              <a:t> </a:t>
            </a:r>
            <a:r>
              <a:rPr lang="en-US" dirty="0" err="1"/>
              <a:t>giả</a:t>
            </a:r>
            <a:r>
              <a:rPr lang="en-US" dirty="0"/>
              <a:t> </a:t>
            </a:r>
            <a:r>
              <a:rPr lang="en-US" dirty="0" err="1"/>
              <a:t>đang</a:t>
            </a:r>
            <a:r>
              <a:rPr lang="en-US" dirty="0"/>
              <a:t> </a:t>
            </a:r>
            <a:r>
              <a:rPr lang="en-US" dirty="0" err="1"/>
              <a:t>là</a:t>
            </a:r>
            <a:r>
              <a:rPr lang="en-US" dirty="0"/>
              <a:t> </a:t>
            </a:r>
            <a:r>
              <a:rPr lang="en-US" dirty="0" err="1"/>
              <a:t>sinh</a:t>
            </a:r>
            <a:r>
              <a:rPr lang="en-US" dirty="0"/>
              <a:t> </a:t>
            </a:r>
            <a:r>
              <a:rPr lang="en-US" dirty="0" err="1"/>
              <a:t>viên</a:t>
            </a:r>
            <a:r>
              <a:rPr lang="en-US" dirty="0"/>
              <a:t> </a:t>
            </a:r>
            <a:r>
              <a:rPr lang="en-US" dirty="0" err="1"/>
              <a:t>học</a:t>
            </a:r>
            <a:r>
              <a:rPr lang="en-US" dirty="0"/>
              <a:t> </a:t>
            </a:r>
            <a:r>
              <a:rPr lang="en-US" dirty="0" err="1"/>
              <a:t>tập</a:t>
            </a:r>
            <a:r>
              <a:rPr lang="en-US" dirty="0"/>
              <a:t> ở </a:t>
            </a:r>
            <a:r>
              <a:rPr lang="en-US" dirty="0" err="1"/>
              <a:t>nước</a:t>
            </a:r>
            <a:r>
              <a:rPr lang="en-US" dirty="0"/>
              <a:t> </a:t>
            </a:r>
            <a:r>
              <a:rPr lang="en-US" dirty="0" err="1"/>
              <a:t>ngoài</a:t>
            </a:r>
            <a:endParaRPr lang="en-US" dirty="0"/>
          </a:p>
          <a:p>
            <a:endParaRPr lang="en-US" dirty="0"/>
          </a:p>
        </p:txBody>
      </p:sp>
      <p:sp>
        <p:nvSpPr>
          <p:cNvPr id="4" name="Slide Number Placeholder 3"/>
          <p:cNvSpPr>
            <a:spLocks noGrp="1"/>
          </p:cNvSpPr>
          <p:nvPr>
            <p:ph type="sldNum" sz="quarter" idx="5"/>
          </p:nvPr>
        </p:nvSpPr>
        <p:spPr/>
        <p:txBody>
          <a:bodyPr/>
          <a:lstStyle/>
          <a:p>
            <a:fld id="{B26887A6-B6BF-442D-BDB2-B380B62A4E91}" type="slidenum">
              <a:rPr lang="en-US" smtClean="0"/>
              <a:t>8</a:t>
            </a:fld>
            <a:endParaRPr lang="en-US"/>
          </a:p>
        </p:txBody>
      </p:sp>
    </p:spTree>
    <p:extLst>
      <p:ext uri="{BB962C8B-B14F-4D97-AF65-F5344CB8AC3E}">
        <p14:creationId xmlns:p14="http://schemas.microsoft.com/office/powerpoint/2010/main" val="1638922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26887A6-B6BF-442D-BDB2-B380B62A4E91}" type="slidenum">
              <a:rPr lang="en-US" smtClean="0"/>
              <a:t>9</a:t>
            </a:fld>
            <a:endParaRPr lang="en-US"/>
          </a:p>
        </p:txBody>
      </p:sp>
    </p:spTree>
    <p:extLst>
      <p:ext uri="{BB962C8B-B14F-4D97-AF65-F5344CB8AC3E}">
        <p14:creationId xmlns:p14="http://schemas.microsoft.com/office/powerpoint/2010/main" val="52914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063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7788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32528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03017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1377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1654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35865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88316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07944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30582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1668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56705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80394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9861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2167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6907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6974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6588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6398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1299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598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39700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61105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9479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08262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86785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0121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42864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6922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53951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46475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154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4520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57146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46758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1032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37110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4013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709780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17058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84157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629869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02244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18810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47905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53477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30006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5149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416811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11498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91329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28146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0171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11516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301447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8572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7541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317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15155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8855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225866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22636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691123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92965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11599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0922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alpha val="5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72746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03259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229557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454198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12273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923455E-3500-4D7D-8126-86E987962AA1}" type="datetimeFigureOut">
              <a:rPr lang="en-US" smtClean="0">
                <a:solidFill>
                  <a:prstClr val="black">
                    <a:tint val="75000"/>
                  </a:prstClr>
                </a:solidFill>
              </a:rPr>
              <a:pPr defTabSz="1371600"/>
              <a:t>2/14/25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D2BBAFDC-099D-49D8-B069-B2ED966DA10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9759092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40.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45.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54.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6.xml"/><Relationship Id="rId11" Type="http://schemas.openxmlformats.org/officeDocument/2006/relationships/image" Target="../media/image57.png"/><Relationship Id="rId5" Type="http://schemas.openxmlformats.org/officeDocument/2006/relationships/slideLayout" Target="../slideLayouts/slideLayout18.xml"/><Relationship Id="rId15" Type="http://schemas.microsoft.com/office/2007/relationships/hdphoto" Target="../media/hdphoto3.wdp"/><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59.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7.xml"/><Relationship Id="rId11" Type="http://schemas.openxmlformats.org/officeDocument/2006/relationships/image" Target="../media/image57.png"/><Relationship Id="rId5" Type="http://schemas.openxmlformats.org/officeDocument/2006/relationships/slideLayout" Target="../slideLayouts/slideLayout29.xml"/><Relationship Id="rId15" Type="http://schemas.microsoft.com/office/2007/relationships/hdphoto" Target="../media/hdphoto3.wdp"/><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60.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8.xml"/><Relationship Id="rId11" Type="http://schemas.openxmlformats.org/officeDocument/2006/relationships/image" Target="../media/image57.png"/><Relationship Id="rId5" Type="http://schemas.openxmlformats.org/officeDocument/2006/relationships/slideLayout" Target="../slideLayouts/slideLayout40.xml"/><Relationship Id="rId15" Type="http://schemas.microsoft.com/office/2007/relationships/hdphoto" Target="../media/hdphoto3.wdp"/><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61.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9.xml"/><Relationship Id="rId11" Type="http://schemas.openxmlformats.org/officeDocument/2006/relationships/image" Target="../media/image57.png"/><Relationship Id="rId5" Type="http://schemas.openxmlformats.org/officeDocument/2006/relationships/slideLayout" Target="../slideLayouts/slideLayout51.xml"/><Relationship Id="rId15" Type="http://schemas.microsoft.com/office/2007/relationships/hdphoto" Target="../media/hdphoto3.wdp"/><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0.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62.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0.xml"/><Relationship Id="rId11" Type="http://schemas.openxmlformats.org/officeDocument/2006/relationships/image" Target="../media/image57.png"/><Relationship Id="rId5" Type="http://schemas.openxmlformats.org/officeDocument/2006/relationships/slideLayout" Target="../slideLayouts/slideLayout62.xml"/><Relationship Id="rId15" Type="http://schemas.microsoft.com/office/2007/relationships/hdphoto" Target="../media/hdphoto3.wdp"/><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63.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1.xml"/><Relationship Id="rId11" Type="http://schemas.openxmlformats.org/officeDocument/2006/relationships/image" Target="../media/image57.png"/><Relationship Id="rId5" Type="http://schemas.openxmlformats.org/officeDocument/2006/relationships/slideLayout" Target="../slideLayouts/slideLayout73.xml"/><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microsoft.com/office/2007/relationships/media" Target="../media/media3.mp3"/><Relationship Id="rId7" Type="http://schemas.openxmlformats.org/officeDocument/2006/relationships/image" Target="../media/image61.jp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2.xml"/><Relationship Id="rId11" Type="http://schemas.openxmlformats.org/officeDocument/2006/relationships/image" Target="../media/image57.png"/><Relationship Id="rId5" Type="http://schemas.openxmlformats.org/officeDocument/2006/relationships/slideLayout" Target="../slideLayouts/slideLayout18.xml"/><Relationship Id="rId15" Type="http://schemas.microsoft.com/office/2007/relationships/hdphoto" Target="../media/hdphoto3.wdp"/><Relationship Id="rId10" Type="http://schemas.openxmlformats.org/officeDocument/2006/relationships/image" Target="../media/image56.png"/><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65.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10.sv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6.svg"/><Relationship Id="rId4" Type="http://schemas.openxmlformats.org/officeDocument/2006/relationships/image" Target="../media/image10.svg"/><Relationship Id="rId9" Type="http://schemas.openxmlformats.org/officeDocument/2006/relationships/image" Target="../media/image5.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10.sv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3588554C-E521-4A7D-A84B-D8395B060512}"/>
              </a:ext>
            </a:extLst>
          </p:cNvPr>
          <p:cNvSpPr txBox="1">
            <a:spLocks/>
          </p:cNvSpPr>
          <p:nvPr/>
        </p:nvSpPr>
        <p:spPr>
          <a:xfrm>
            <a:off x="617220" y="1481328"/>
            <a:ext cx="6728791" cy="1632204"/>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0"/>
              </a:spcBef>
              <a:spcAft>
                <a:spcPts val="600"/>
              </a:spcAft>
              <a:buNone/>
            </a:pPr>
            <a:r>
              <a:rPr lang="en-US" sz="4800" dirty="0" err="1">
                <a:latin typeface="#9Slide05 Braxton Regular" panose="03060000000000000000" pitchFamily="66" charset="0"/>
                <a:ea typeface="+mj-ea"/>
                <a:cs typeface="+mj-cs"/>
              </a:rPr>
              <a:t>Thử</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hình</a:t>
            </a:r>
            <a:r>
              <a:rPr lang="en-US" sz="4800" dirty="0">
                <a:latin typeface="#9Slide05 Braxton Regular" panose="03060000000000000000" pitchFamily="66" charset="0"/>
                <a:ea typeface="+mj-ea"/>
                <a:cs typeface="+mj-cs"/>
              </a:rPr>
              <a:t> dung, </a:t>
            </a:r>
            <a:r>
              <a:rPr lang="en-US" sz="4800" dirty="0" err="1">
                <a:latin typeface="#9Slide05 Braxton Regular" panose="03060000000000000000" pitchFamily="66" charset="0"/>
                <a:ea typeface="+mj-ea"/>
                <a:cs typeface="+mj-cs"/>
              </a:rPr>
              <a:t>nghĩ</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về</a:t>
            </a:r>
            <a:r>
              <a:rPr lang="en-US" sz="4800" dirty="0">
                <a:latin typeface="#9Slide05 Braxton Regular" panose="03060000000000000000" pitchFamily="66" charset="0"/>
                <a:ea typeface="+mj-ea"/>
                <a:cs typeface="+mj-cs"/>
              </a:rPr>
              <a:t> </a:t>
            </a:r>
            <a:r>
              <a:rPr lang="en-US" sz="4800" b="1" dirty="0" err="1">
                <a:latin typeface="#9Slide05 Braxton Regular" panose="03060000000000000000" pitchFamily="66" charset="0"/>
                <a:ea typeface="+mj-ea"/>
                <a:cs typeface="+mj-cs"/>
              </a:rPr>
              <a:t>người</a:t>
            </a:r>
            <a:r>
              <a:rPr lang="en-US" sz="4800" b="1" dirty="0">
                <a:latin typeface="#9Slide05 Braxton Regular" panose="03060000000000000000" pitchFamily="66" charset="0"/>
                <a:ea typeface="+mj-ea"/>
                <a:cs typeface="+mj-cs"/>
              </a:rPr>
              <a:t> </a:t>
            </a:r>
            <a:r>
              <a:rPr lang="en-US" sz="4800" b="1" dirty="0" err="1">
                <a:latin typeface="#9Slide05 Braxton Regular" panose="03060000000000000000" pitchFamily="66" charset="0"/>
                <a:ea typeface="+mj-ea"/>
                <a:cs typeface="+mj-cs"/>
              </a:rPr>
              <a:t>bà</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của</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mình</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và</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cho</a:t>
            </a:r>
            <a:r>
              <a:rPr lang="en-US" sz="4800" dirty="0">
                <a:latin typeface="#9Slide05 Braxton Regular" panose="03060000000000000000" pitchFamily="66" charset="0"/>
                <a:ea typeface="+mj-ea"/>
                <a:cs typeface="+mj-cs"/>
              </a:rPr>
              <a:t> </a:t>
            </a:r>
            <a:r>
              <a:rPr lang="en-US" sz="4800" dirty="0" err="1">
                <a:latin typeface="#9Slide05 Braxton Regular" panose="03060000000000000000" pitchFamily="66" charset="0"/>
                <a:ea typeface="+mj-ea"/>
                <a:cs typeface="+mj-cs"/>
              </a:rPr>
              <a:t>biết</a:t>
            </a:r>
            <a:r>
              <a:rPr lang="en-US" sz="4800" dirty="0">
                <a:latin typeface="#9Slide05 Braxton Regular" panose="03060000000000000000" pitchFamily="66" charset="0"/>
                <a:ea typeface="+mj-ea"/>
                <a:cs typeface="+mj-cs"/>
              </a:rPr>
              <a:t>:</a:t>
            </a:r>
          </a:p>
        </p:txBody>
      </p:sp>
      <p:sp>
        <p:nvSpPr>
          <p:cNvPr id="2064" name="Rectangle 206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73835" y="581909"/>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6" name="Rectangle 206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220" y="3429000"/>
            <a:ext cx="658368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5B61C81-05EA-C4A8-5B44-AE719DA6C20C}"/>
              </a:ext>
            </a:extLst>
          </p:cNvPr>
          <p:cNvSpPr>
            <a:spLocks noGrp="1"/>
          </p:cNvSpPr>
          <p:nvPr>
            <p:ph idx="1"/>
          </p:nvPr>
        </p:nvSpPr>
        <p:spPr>
          <a:xfrm>
            <a:off x="617218" y="4032504"/>
            <a:ext cx="6748272" cy="5376672"/>
          </a:xfrm>
        </p:spPr>
        <p:txBody>
          <a:bodyPr vert="horz" lIns="91440" tIns="45720" rIns="91440" bIns="45720" rtlCol="0" anchor="t">
            <a:normAutofit/>
          </a:bodyPr>
          <a:lstStyle/>
          <a:p>
            <a:pPr marL="0" indent="0" algn="just">
              <a:lnSpc>
                <a:spcPct val="90000"/>
              </a:lnSpc>
              <a:buNone/>
            </a:pPr>
            <a:r>
              <a:rPr lang="en-US" sz="4800" dirty="0" err="1">
                <a:latin typeface="#9Slide05 Braxton Regular" panose="03060000000000000000" pitchFamily="66" charset="0"/>
              </a:rPr>
              <a:t>Hình</a:t>
            </a:r>
            <a:r>
              <a:rPr lang="en-US" sz="4800" dirty="0">
                <a:latin typeface="#9Slide05 Braxton Regular" panose="03060000000000000000" pitchFamily="66" charset="0"/>
              </a:rPr>
              <a:t> </a:t>
            </a:r>
            <a:r>
              <a:rPr lang="en-US" sz="4800" dirty="0" err="1">
                <a:latin typeface="#9Slide05 Braxton Regular" panose="03060000000000000000" pitchFamily="66" charset="0"/>
              </a:rPr>
              <a:t>ảnh</a:t>
            </a:r>
            <a:r>
              <a:rPr lang="en-US" sz="4800" dirty="0">
                <a:latin typeface="#9Slide05 Braxton Regular" panose="03060000000000000000" pitchFamily="66" charset="0"/>
              </a:rPr>
              <a:t>, </a:t>
            </a:r>
            <a:r>
              <a:rPr lang="en-US" sz="4800" dirty="0" err="1">
                <a:latin typeface="#9Slide05 Braxton Regular" panose="03060000000000000000" pitchFamily="66" charset="0"/>
              </a:rPr>
              <a:t>âm</a:t>
            </a:r>
            <a:r>
              <a:rPr lang="en-US" sz="4800" dirty="0">
                <a:latin typeface="#9Slide05 Braxton Regular" panose="03060000000000000000" pitchFamily="66" charset="0"/>
              </a:rPr>
              <a:t> </a:t>
            </a:r>
            <a:r>
              <a:rPr lang="en-US" sz="4800" dirty="0" err="1">
                <a:latin typeface="#9Slide05 Braxton Regular" panose="03060000000000000000" pitchFamily="66" charset="0"/>
              </a:rPr>
              <a:t>thanh</a:t>
            </a:r>
            <a:r>
              <a:rPr lang="en-US" sz="4800" dirty="0">
                <a:latin typeface="#9Slide05 Braxton Regular" panose="03060000000000000000" pitchFamily="66" charset="0"/>
              </a:rPr>
              <a:t> hay </a:t>
            </a:r>
            <a:r>
              <a:rPr lang="en-US" sz="4800" dirty="0" err="1">
                <a:latin typeface="#9Slide05 Braxton Regular" panose="03060000000000000000" pitchFamily="66" charset="0"/>
              </a:rPr>
              <a:t>hương</a:t>
            </a:r>
            <a:r>
              <a:rPr lang="en-US" sz="4800" dirty="0">
                <a:latin typeface="#9Slide05 Braxton Regular" panose="03060000000000000000" pitchFamily="66" charset="0"/>
              </a:rPr>
              <a:t> </a:t>
            </a:r>
            <a:r>
              <a:rPr lang="en-US" sz="4800" dirty="0" err="1">
                <a:latin typeface="#9Slide05 Braxton Regular" panose="03060000000000000000" pitchFamily="66" charset="0"/>
              </a:rPr>
              <a:t>vị</a:t>
            </a:r>
            <a:r>
              <a:rPr lang="en-US" sz="4800" dirty="0">
                <a:latin typeface="#9Slide05 Braxton Regular" panose="03060000000000000000" pitchFamily="66" charset="0"/>
              </a:rPr>
              <a:t> </a:t>
            </a:r>
            <a:r>
              <a:rPr lang="en-US" sz="4800" dirty="0" err="1">
                <a:latin typeface="#9Slide05 Braxton Regular" panose="03060000000000000000" pitchFamily="66" charset="0"/>
              </a:rPr>
              <a:t>nào</a:t>
            </a:r>
            <a:r>
              <a:rPr lang="en-US" sz="4800" dirty="0">
                <a:latin typeface="#9Slide05 Braxton Regular" panose="03060000000000000000" pitchFamily="66" charset="0"/>
              </a:rPr>
              <a:t> </a:t>
            </a:r>
            <a:r>
              <a:rPr lang="en-US" sz="4800" dirty="0" err="1">
                <a:latin typeface="#9Slide05 Braxton Regular" panose="03060000000000000000" pitchFamily="66" charset="0"/>
              </a:rPr>
              <a:t>hiện</a:t>
            </a:r>
            <a:r>
              <a:rPr lang="en-US" sz="4800" dirty="0">
                <a:latin typeface="#9Slide05 Braxton Regular" panose="03060000000000000000" pitchFamily="66" charset="0"/>
              </a:rPr>
              <a:t> </a:t>
            </a:r>
            <a:r>
              <a:rPr lang="en-US" sz="4800" dirty="0" err="1">
                <a:latin typeface="#9Slide05 Braxton Regular" panose="03060000000000000000" pitchFamily="66" charset="0"/>
              </a:rPr>
              <a:t>lên</a:t>
            </a:r>
            <a:r>
              <a:rPr lang="en-US" sz="4800" dirty="0">
                <a:latin typeface="#9Slide05 Braxton Regular" panose="03060000000000000000" pitchFamily="66" charset="0"/>
              </a:rPr>
              <a:t> </a:t>
            </a:r>
            <a:r>
              <a:rPr lang="en-US" sz="4800" dirty="0" err="1">
                <a:latin typeface="#9Slide05 Braxton Regular" panose="03060000000000000000" pitchFamily="66" charset="0"/>
              </a:rPr>
              <a:t>trong</a:t>
            </a:r>
            <a:r>
              <a:rPr lang="en-US" sz="4800" dirty="0">
                <a:latin typeface="#9Slide05 Braxton Regular" panose="03060000000000000000" pitchFamily="66" charset="0"/>
              </a:rPr>
              <a:t> </a:t>
            </a:r>
            <a:r>
              <a:rPr lang="en-US" sz="4800" dirty="0" err="1">
                <a:latin typeface="#9Slide05 Braxton Regular" panose="03060000000000000000" pitchFamily="66" charset="0"/>
              </a:rPr>
              <a:t>em</a:t>
            </a:r>
            <a:r>
              <a:rPr lang="en-US" sz="4800" dirty="0">
                <a:latin typeface="#9Slide05 Braxton Regular" panose="03060000000000000000" pitchFamily="66" charset="0"/>
              </a:rPr>
              <a:t> </a:t>
            </a:r>
            <a:r>
              <a:rPr lang="en-US" sz="4800" dirty="0" err="1">
                <a:latin typeface="#9Slide05 Braxton Regular" panose="03060000000000000000" pitchFamily="66" charset="0"/>
              </a:rPr>
              <a:t>đầu</a:t>
            </a:r>
            <a:r>
              <a:rPr lang="en-US" sz="4800" dirty="0">
                <a:latin typeface="#9Slide05 Braxton Regular" panose="03060000000000000000" pitchFamily="66" charset="0"/>
              </a:rPr>
              <a:t> </a:t>
            </a:r>
            <a:r>
              <a:rPr lang="en-US" sz="4800" dirty="0" err="1">
                <a:latin typeface="#9Slide05 Braxton Regular" panose="03060000000000000000" pitchFamily="66" charset="0"/>
              </a:rPr>
              <a:t>tiên</a:t>
            </a:r>
            <a:r>
              <a:rPr lang="en-US" sz="4800" dirty="0">
                <a:latin typeface="#9Slide05 Braxton Regular" panose="03060000000000000000" pitchFamily="66" charset="0"/>
              </a:rPr>
              <a:t>? </a:t>
            </a:r>
            <a:r>
              <a:rPr lang="en-US" sz="4800" dirty="0" err="1">
                <a:latin typeface="#9Slide05 Braxton Regular" panose="03060000000000000000" pitchFamily="66" charset="0"/>
              </a:rPr>
              <a:t>Hãy</a:t>
            </a:r>
            <a:r>
              <a:rPr lang="en-US" sz="4800" dirty="0">
                <a:latin typeface="#9Slide05 Braxton Regular" panose="03060000000000000000" pitchFamily="66" charset="0"/>
              </a:rPr>
              <a:t> chia </a:t>
            </a:r>
            <a:r>
              <a:rPr lang="en-US" sz="4800" dirty="0" err="1">
                <a:latin typeface="#9Slide05 Braxton Regular" panose="03060000000000000000" pitchFamily="66" charset="0"/>
              </a:rPr>
              <a:t>sẻ</a:t>
            </a:r>
            <a:r>
              <a:rPr lang="en-US" sz="4800" dirty="0">
                <a:latin typeface="#9Slide05 Braxton Regular" panose="03060000000000000000" pitchFamily="66" charset="0"/>
              </a:rPr>
              <a:t> </a:t>
            </a:r>
            <a:r>
              <a:rPr lang="en-US" sz="4800" dirty="0" err="1">
                <a:latin typeface="#9Slide05 Braxton Regular" panose="03060000000000000000" pitchFamily="66" charset="0"/>
              </a:rPr>
              <a:t>những</a:t>
            </a:r>
            <a:r>
              <a:rPr lang="en-US" sz="4800" dirty="0">
                <a:latin typeface="#9Slide05 Braxton Regular" panose="03060000000000000000" pitchFamily="66" charset="0"/>
              </a:rPr>
              <a:t> </a:t>
            </a:r>
            <a:r>
              <a:rPr lang="en-US" sz="4800" dirty="0" err="1">
                <a:latin typeface="#9Slide05 Braxton Regular" panose="03060000000000000000" pitchFamily="66" charset="0"/>
              </a:rPr>
              <a:t>cảm</a:t>
            </a:r>
            <a:r>
              <a:rPr lang="en-US" sz="4800" dirty="0">
                <a:latin typeface="#9Slide05 Braxton Regular" panose="03060000000000000000" pitchFamily="66" charset="0"/>
              </a:rPr>
              <a:t> </a:t>
            </a:r>
            <a:r>
              <a:rPr lang="en-US" sz="4800" dirty="0" err="1">
                <a:latin typeface="#9Slide05 Braxton Regular" panose="03060000000000000000" pitchFamily="66" charset="0"/>
              </a:rPr>
              <a:t>nhận</a:t>
            </a:r>
            <a:r>
              <a:rPr lang="en-US" sz="4800" dirty="0">
                <a:latin typeface="#9Slide05 Braxton Regular" panose="03060000000000000000" pitchFamily="66" charset="0"/>
              </a:rPr>
              <a:t> </a:t>
            </a:r>
            <a:r>
              <a:rPr lang="en-US" sz="4800" dirty="0" err="1">
                <a:latin typeface="#9Slide05 Braxton Regular" panose="03060000000000000000" pitchFamily="66" charset="0"/>
              </a:rPr>
              <a:t>của</a:t>
            </a:r>
            <a:r>
              <a:rPr lang="en-US" sz="4800" dirty="0">
                <a:latin typeface="#9Slide05 Braxton Regular" panose="03060000000000000000" pitchFamily="66" charset="0"/>
              </a:rPr>
              <a:t> </a:t>
            </a:r>
            <a:r>
              <a:rPr lang="en-US" sz="4800" dirty="0" err="1">
                <a:latin typeface="#9Slide05 Braxton Regular" panose="03060000000000000000" pitchFamily="66" charset="0"/>
              </a:rPr>
              <a:t>em</a:t>
            </a:r>
            <a:r>
              <a:rPr lang="en-US" sz="4800" dirty="0">
                <a:latin typeface="#9Slide05 Braxton Regular" panose="03060000000000000000" pitchFamily="66" charset="0"/>
              </a:rPr>
              <a:t>.</a:t>
            </a:r>
          </a:p>
        </p:txBody>
      </p:sp>
      <p:pic>
        <p:nvPicPr>
          <p:cNvPr id="2050" name="Picture 2" descr="Trứng gà &quot; Bà Ngoại.&quot;">
            <a:extLst>
              <a:ext uri="{FF2B5EF4-FFF2-40B4-BE49-F238E27FC236}">
                <a16:creationId xmlns:a16="http://schemas.microsoft.com/office/drawing/2014/main" id="{18C340CB-3DEB-A4BE-5BD0-799B25623B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99" r="-1" b="2329"/>
          <a:stretch/>
        </p:blipFill>
        <p:spPr bwMode="auto">
          <a:xfrm>
            <a:off x="7962078" y="10"/>
            <a:ext cx="10325922" cy="10286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67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op 25+ mẫu phân tích bài thơ Bếp lửa cực hay và chi tiết nhất">
            <a:extLst>
              <a:ext uri="{FF2B5EF4-FFF2-40B4-BE49-F238E27FC236}">
                <a16:creationId xmlns:a16="http://schemas.microsoft.com/office/drawing/2014/main" id="{60BA8142-FE0D-5DB1-29BE-93E2FE622B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95" b="1786"/>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68460-070C-748A-D78E-B17AEDF8EF8F}"/>
              </a:ext>
            </a:extLst>
          </p:cNvPr>
          <p:cNvSpPr txBox="1">
            <a:spLocks/>
          </p:cNvSpPr>
          <p:nvPr/>
        </p:nvSpPr>
        <p:spPr>
          <a:xfrm>
            <a:off x="785812" y="7975860"/>
            <a:ext cx="16816388" cy="11172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6600" b="1" dirty="0">
                <a:solidFill>
                  <a:schemeClr val="tx1">
                    <a:lumMod val="85000"/>
                    <a:lumOff val="15000"/>
                  </a:schemeClr>
                </a:solidFill>
                <a:latin typeface="#9Slide05 Braxton Regular" panose="03060000000000000000" pitchFamily="66" charset="0"/>
              </a:rPr>
              <a:t>1. </a:t>
            </a:r>
            <a:r>
              <a:rPr lang="en-US" sz="6600" b="1" dirty="0" err="1">
                <a:solidFill>
                  <a:schemeClr val="tx1">
                    <a:lumMod val="85000"/>
                    <a:lumOff val="15000"/>
                  </a:schemeClr>
                </a:solidFill>
                <a:latin typeface="#9Slide05 Braxton Regular" panose="03060000000000000000" pitchFamily="66" charset="0"/>
              </a:rPr>
              <a:t>Mạch</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cảm</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xúc</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và</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bố</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cục</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của</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bài</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thơ</a:t>
            </a:r>
            <a:endParaRPr lang="en-US" sz="6600" b="1" dirty="0">
              <a:solidFill>
                <a:schemeClr val="tx1">
                  <a:lumMod val="85000"/>
                  <a:lumOff val="15000"/>
                </a:schemeClr>
              </a:solidFill>
              <a:latin typeface="#9Slide05 Braxton Regular" panose="03060000000000000000" pitchFamily="66"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8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CED38-12AF-BA8A-6C56-FAD40A3987F3}"/>
              </a:ext>
            </a:extLst>
          </p:cNvPr>
          <p:cNvPicPr>
            <a:picLocks noChangeAspect="1"/>
          </p:cNvPicPr>
          <p:nvPr/>
        </p:nvPicPr>
        <p:blipFill>
          <a:blip r:embed="rId3"/>
          <a:stretch>
            <a:fillRect/>
          </a:stretch>
        </p:blipFill>
        <p:spPr>
          <a:xfrm>
            <a:off x="1295400" y="190500"/>
            <a:ext cx="6705600" cy="9560579"/>
          </a:xfrm>
          <a:prstGeom prst="rect">
            <a:avLst/>
          </a:prstGeom>
        </p:spPr>
      </p:pic>
      <p:sp>
        <p:nvSpPr>
          <p:cNvPr id="4" name="Freeform 4">
            <a:extLst>
              <a:ext uri="{FF2B5EF4-FFF2-40B4-BE49-F238E27FC236}">
                <a16:creationId xmlns:a16="http://schemas.microsoft.com/office/drawing/2014/main" id="{D58FCCE1-7F1D-68E8-F080-397583F66282}"/>
              </a:ext>
            </a:extLst>
          </p:cNvPr>
          <p:cNvSpPr/>
          <p:nvPr/>
        </p:nvSpPr>
        <p:spPr>
          <a:xfrm>
            <a:off x="11353800" y="5524500"/>
            <a:ext cx="4082299" cy="5055478"/>
          </a:xfrm>
          <a:custGeom>
            <a:avLst/>
            <a:gdLst/>
            <a:ahLst/>
            <a:cxnLst/>
            <a:rect l="l" t="t" r="r" b="b"/>
            <a:pathLst>
              <a:path w="4082299" h="5055478">
                <a:moveTo>
                  <a:pt x="0" y="0"/>
                </a:moveTo>
                <a:lnTo>
                  <a:pt x="4082299" y="0"/>
                </a:lnTo>
                <a:lnTo>
                  <a:pt x="4082299" y="5055478"/>
                </a:lnTo>
                <a:lnTo>
                  <a:pt x="0" y="5055478"/>
                </a:lnTo>
                <a:lnTo>
                  <a:pt x="0" y="0"/>
                </a:lnTo>
                <a:close/>
              </a:path>
            </a:pathLst>
          </a:custGeom>
          <a:blipFill>
            <a:blip r:embed="rId4"/>
            <a:stretch>
              <a:fillRect/>
            </a:stretch>
          </a:blipFill>
        </p:spPr>
        <p:txBody>
          <a:bodyPr/>
          <a:lstStyle/>
          <a:p>
            <a:endParaRPr lang="en-VN"/>
          </a:p>
        </p:txBody>
      </p:sp>
      <p:sp>
        <p:nvSpPr>
          <p:cNvPr id="5" name="TextBox 4">
            <a:extLst>
              <a:ext uri="{FF2B5EF4-FFF2-40B4-BE49-F238E27FC236}">
                <a16:creationId xmlns:a16="http://schemas.microsoft.com/office/drawing/2014/main" id="{325D575F-89EC-7DCC-0784-E0308BAD63DD}"/>
              </a:ext>
            </a:extLst>
          </p:cNvPr>
          <p:cNvSpPr txBox="1"/>
          <p:nvPr/>
        </p:nvSpPr>
        <p:spPr>
          <a:xfrm>
            <a:off x="9296400" y="2781300"/>
            <a:ext cx="8382000" cy="1323439"/>
          </a:xfrm>
          <a:prstGeom prst="rect">
            <a:avLst/>
          </a:prstGeom>
          <a:noFill/>
        </p:spPr>
        <p:txBody>
          <a:bodyPr wrap="square" rtlCol="0">
            <a:spAutoFit/>
          </a:bodyPr>
          <a:lstStyle/>
          <a:p>
            <a:r>
              <a:rPr lang="en-US" sz="8000" dirty="0" err="1">
                <a:solidFill>
                  <a:srgbClr val="FF0000"/>
                </a:solidFill>
                <a:latin typeface="#9Slide05 Amtenar" panose="02000000000000000000" pitchFamily="2" charset="0"/>
                <a:ea typeface="#9Slide05 Amtenar" panose="02000000000000000000" pitchFamily="2" charset="0"/>
              </a:rPr>
              <a:t>Trình</a:t>
            </a:r>
            <a:r>
              <a:rPr lang="en-US" sz="8000" dirty="0">
                <a:solidFill>
                  <a:srgbClr val="FF0000"/>
                </a:solidFill>
                <a:latin typeface="#9Slide05 Amtenar" panose="02000000000000000000" pitchFamily="2" charset="0"/>
                <a:ea typeface="#9Slide05 Amtenar" panose="02000000000000000000" pitchFamily="2" charset="0"/>
              </a:rPr>
              <a:t> </a:t>
            </a:r>
            <a:r>
              <a:rPr lang="en-US" sz="8000" dirty="0" err="1">
                <a:solidFill>
                  <a:srgbClr val="FF0000"/>
                </a:solidFill>
                <a:latin typeface="#9Slide05 Amtenar" panose="02000000000000000000" pitchFamily="2" charset="0"/>
                <a:ea typeface="#9Slide05 Amtenar" panose="02000000000000000000" pitchFamily="2" charset="0"/>
              </a:rPr>
              <a:t>bày</a:t>
            </a:r>
            <a:r>
              <a:rPr lang="en-US" sz="8000" dirty="0">
                <a:solidFill>
                  <a:srgbClr val="FF0000"/>
                </a:solidFill>
                <a:latin typeface="#9Slide05 Amtenar" panose="02000000000000000000" pitchFamily="2" charset="0"/>
                <a:ea typeface="#9Slide05 Amtenar" panose="02000000000000000000" pitchFamily="2" charset="0"/>
              </a:rPr>
              <a:t> </a:t>
            </a:r>
            <a:r>
              <a:rPr lang="en-US" sz="8000" dirty="0" err="1">
                <a:solidFill>
                  <a:srgbClr val="FF0000"/>
                </a:solidFill>
                <a:latin typeface="#9Slide05 Amtenar" panose="02000000000000000000" pitchFamily="2" charset="0"/>
                <a:ea typeface="#9Slide05 Amtenar" panose="02000000000000000000" pitchFamily="2" charset="0"/>
              </a:rPr>
              <a:t>sản</a:t>
            </a:r>
            <a:r>
              <a:rPr lang="en-US" sz="8000" dirty="0">
                <a:solidFill>
                  <a:srgbClr val="FF0000"/>
                </a:solidFill>
                <a:latin typeface="#9Slide05 Amtenar" panose="02000000000000000000" pitchFamily="2" charset="0"/>
                <a:ea typeface="#9Slide05 Amtenar" panose="02000000000000000000" pitchFamily="2" charset="0"/>
              </a:rPr>
              <a:t> </a:t>
            </a:r>
            <a:r>
              <a:rPr lang="en-US" sz="8000" dirty="0" err="1">
                <a:solidFill>
                  <a:srgbClr val="FF0000"/>
                </a:solidFill>
                <a:latin typeface="#9Slide05 Amtenar" panose="02000000000000000000" pitchFamily="2" charset="0"/>
                <a:ea typeface="#9Slide05 Amtenar" panose="02000000000000000000" pitchFamily="2" charset="0"/>
              </a:rPr>
              <a:t>phẩm</a:t>
            </a:r>
            <a:endParaRPr lang="en-US" sz="8000" dirty="0">
              <a:solidFill>
                <a:srgbClr val="FF0000"/>
              </a:solidFill>
              <a:latin typeface="#9Slide05 Amtenar" panose="02000000000000000000" pitchFamily="2" charset="0"/>
              <a:ea typeface="#9Slide05 Amtenar" panose="02000000000000000000" pitchFamily="2" charset="0"/>
            </a:endParaRPr>
          </a:p>
        </p:txBody>
      </p:sp>
    </p:spTree>
    <p:extLst>
      <p:ext uri="{BB962C8B-B14F-4D97-AF65-F5344CB8AC3E}">
        <p14:creationId xmlns:p14="http://schemas.microsoft.com/office/powerpoint/2010/main" val="343724315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81E7AEB-5091-D538-A876-91C53532CDBF}"/>
              </a:ext>
            </a:extLst>
          </p:cNvPr>
          <p:cNvSpPr/>
          <p:nvPr/>
        </p:nvSpPr>
        <p:spPr>
          <a:xfrm>
            <a:off x="-228600" y="1490041"/>
            <a:ext cx="6096000" cy="11352159"/>
          </a:xfrm>
          <a:custGeom>
            <a:avLst/>
            <a:gdLst/>
            <a:ahLst/>
            <a:cxnLst/>
            <a:rect l="l" t="t" r="r" b="b"/>
            <a:pathLst>
              <a:path w="4993890" h="9828159">
                <a:moveTo>
                  <a:pt x="0" y="0"/>
                </a:moveTo>
                <a:lnTo>
                  <a:pt x="4993890" y="0"/>
                </a:lnTo>
                <a:lnTo>
                  <a:pt x="4993890" y="9828159"/>
                </a:lnTo>
                <a:lnTo>
                  <a:pt x="0" y="9828159"/>
                </a:lnTo>
                <a:lnTo>
                  <a:pt x="0" y="0"/>
                </a:lnTo>
                <a:close/>
              </a:path>
            </a:pathLst>
          </a:custGeom>
          <a:blipFill>
            <a:blip r:embed="rId3">
              <a:extLst>
                <a:ext uri="{BEBA8EAE-BF5A-486C-A8C5-ECC9F3942E4B}">
                  <a14:imgProps xmlns:a14="http://schemas.microsoft.com/office/drawing/2010/main">
                    <a14:imgLayer r:embed="rId4">
                      <a14:imgEffect>
                        <a14:backgroundRemoval t="4176" b="89559" l="7991" r="91781">
                          <a14:foregroundMark x1="16667" y1="15893" x2="27626" y2="11253"/>
                          <a14:foregroundMark x1="27626" y1="11253" x2="27854" y2="11137"/>
                          <a14:foregroundMark x1="38813" y1="7309" x2="41096" y2="5800"/>
                          <a14:foregroundMark x1="41096" y1="5800" x2="39269" y2="6497"/>
                          <a14:foregroundMark x1="10731" y1="16589" x2="8447" y2="20882"/>
                          <a14:foregroundMark x1="8447" y1="20882" x2="8447" y2="20882"/>
                          <a14:foregroundMark x1="92009" y1="37355" x2="92009" y2="37355"/>
                          <a14:foregroundMark x1="44521" y1="4176" x2="44521" y2="4176"/>
                          <a14:backgroundMark x1="21005" y1="67517" x2="56849" y2="80974"/>
                          <a14:backgroundMark x1="56849" y1="80974" x2="75799" y2="73086"/>
                          <a14:backgroundMark x1="75799" y1="73086" x2="38356" y2="71346"/>
                          <a14:backgroundMark x1="38356" y1="71346" x2="43379" y2="79698"/>
                          <a14:backgroundMark x1="43379" y1="79698" x2="64840" y2="78538"/>
                          <a14:backgroundMark x1="64840" y1="78538" x2="64840" y2="78538"/>
                          <a14:backgroundMark x1="26941" y1="83759" x2="21005" y2="77958"/>
                          <a14:backgroundMark x1="21005" y1="77958" x2="33562" y2="64501"/>
                          <a14:backgroundMark x1="33562" y1="64501" x2="34018" y2="75638"/>
                          <a14:backgroundMark x1="34018" y1="75638" x2="19635" y2="68910"/>
                          <a14:backgroundMark x1="19635" y1="68910" x2="36986" y2="74710"/>
                          <a14:backgroundMark x1="36986" y1="74710" x2="20548" y2="80162"/>
                          <a14:backgroundMark x1="20548" y1="80162" x2="20548" y2="80162"/>
                          <a14:backgroundMark x1="81735" y1="77494" x2="72374" y2="65661"/>
                          <a14:backgroundMark x1="72374" y1="65661" x2="57078" y2="66473"/>
                          <a14:backgroundMark x1="57078" y1="66473" x2="61416" y2="64385"/>
                          <a14:backgroundMark x1="45205" y1="91415" x2="59817" y2="93155"/>
                          <a14:backgroundMark x1="59817" y1="93155" x2="74429" y2="91995"/>
                          <a14:backgroundMark x1="74429" y1="91995" x2="42237" y2="91995"/>
                        </a14:backgroundRemoval>
                      </a14:imgEffect>
                    </a14:imgLayer>
                  </a14:imgProps>
                </a:ext>
              </a:extLst>
            </a:blip>
            <a:stretch>
              <a:fillRect/>
            </a:stretch>
          </a:blipFill>
        </p:spPr>
        <p:txBody>
          <a:bodyPr/>
          <a:lstStyle/>
          <a:p>
            <a:endParaRPr lang="en-VN"/>
          </a:p>
        </p:txBody>
      </p:sp>
      <p:sp>
        <p:nvSpPr>
          <p:cNvPr id="6" name="Content Placeholder 2">
            <a:extLst>
              <a:ext uri="{FF2B5EF4-FFF2-40B4-BE49-F238E27FC236}">
                <a16:creationId xmlns:a16="http://schemas.microsoft.com/office/drawing/2014/main" id="{251DA821-ED9A-9507-2F99-EBC3AF0B3290}"/>
              </a:ext>
            </a:extLst>
          </p:cNvPr>
          <p:cNvSpPr txBox="1">
            <a:spLocks/>
          </p:cNvSpPr>
          <p:nvPr/>
        </p:nvSpPr>
        <p:spPr>
          <a:xfrm>
            <a:off x="4724400" y="1490041"/>
            <a:ext cx="13106400" cy="19729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2B9E8CEC-7CF3-C37F-EF16-687CA8625ED8}"/>
              </a:ext>
            </a:extLst>
          </p:cNvPr>
          <p:cNvSpPr txBox="1">
            <a:spLocks/>
          </p:cNvSpPr>
          <p:nvPr/>
        </p:nvSpPr>
        <p:spPr>
          <a:xfrm>
            <a:off x="6096000" y="3924300"/>
            <a:ext cx="11430000" cy="3886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a:t>
            </a:r>
          </a:p>
          <a:p>
            <a:pPr marL="0" indent="0" algn="ctr">
              <a:buFont typeface="Arial" pitchFamily="34" charset="0"/>
              <a:buNone/>
            </a:pP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chờn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vờn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sớm</a:t>
            </a:r>
            <a:endParaRPr lang="en-US" sz="4400" i="1" dirty="0">
              <a:latin typeface="Times New Roman" panose="02020603050405020304" pitchFamily="18" charset="0"/>
              <a:cs typeface="Times New Roman" panose="02020603050405020304" pitchFamily="18" charset="0"/>
            </a:endParaRPr>
          </a:p>
          <a:p>
            <a:pPr marL="0" indent="0" algn="ctr">
              <a:buFont typeface="Arial" pitchFamily="34" charset="0"/>
              <a:buNone/>
            </a:pP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bếp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lửa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ấp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iu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nồng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đượm</a:t>
            </a:r>
            <a:r>
              <a:rPr lang="en-US" sz="4400" i="1" dirty="0">
                <a:latin typeface="Times New Roman" panose="02020603050405020304" pitchFamily="18" charset="0"/>
                <a:cs typeface="Times New Roman" panose="02020603050405020304" pitchFamily="18" charset="0"/>
              </a:rPr>
              <a:t>”</a:t>
            </a:r>
          </a:p>
        </p:txBody>
      </p:sp>
      <p:sp>
        <p:nvSpPr>
          <p:cNvPr id="10" name="Freeform 5">
            <a:extLst>
              <a:ext uri="{FF2B5EF4-FFF2-40B4-BE49-F238E27FC236}">
                <a16:creationId xmlns:a16="http://schemas.microsoft.com/office/drawing/2014/main" id="{0F8C0E81-2ACC-F5CE-4F22-B6441C4E4E74}"/>
              </a:ext>
            </a:extLst>
          </p:cNvPr>
          <p:cNvSpPr/>
          <p:nvPr/>
        </p:nvSpPr>
        <p:spPr>
          <a:xfrm>
            <a:off x="15926982" y="6438900"/>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VN"/>
          </a:p>
        </p:txBody>
      </p:sp>
      <p:sp>
        <p:nvSpPr>
          <p:cNvPr id="11" name="Freeform 7">
            <a:extLst>
              <a:ext uri="{FF2B5EF4-FFF2-40B4-BE49-F238E27FC236}">
                <a16:creationId xmlns:a16="http://schemas.microsoft.com/office/drawing/2014/main" id="{1B1B8922-DCE1-97E5-423E-54DC0AC824F3}"/>
              </a:ext>
            </a:extLst>
          </p:cNvPr>
          <p:cNvSpPr/>
          <p:nvPr/>
        </p:nvSpPr>
        <p:spPr>
          <a:xfrm>
            <a:off x="12039600" y="7277100"/>
            <a:ext cx="6388227" cy="8229600"/>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6"/>
            <a:stretch>
              <a:fillRect/>
            </a:stretch>
          </a:blipFill>
        </p:spPr>
        <p:txBody>
          <a:bodyPr/>
          <a:lstStyle/>
          <a:p>
            <a:endParaRPr lang="en-VN"/>
          </a:p>
        </p:txBody>
      </p:sp>
      <p:sp>
        <p:nvSpPr>
          <p:cNvPr id="12" name="Content Placeholder 2">
            <a:extLst>
              <a:ext uri="{FF2B5EF4-FFF2-40B4-BE49-F238E27FC236}">
                <a16:creationId xmlns:a16="http://schemas.microsoft.com/office/drawing/2014/main" id="{68BFBC61-4821-41BF-D814-0B3258A0DF35}"/>
              </a:ext>
            </a:extLst>
          </p:cNvPr>
          <p:cNvSpPr txBox="1">
            <a:spLocks/>
          </p:cNvSpPr>
          <p:nvPr/>
        </p:nvSpPr>
        <p:spPr>
          <a:xfrm>
            <a:off x="1371600" y="34372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95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981E7AEB-5091-D538-A876-91C53532CDBF}"/>
              </a:ext>
            </a:extLst>
          </p:cNvPr>
          <p:cNvSpPr/>
          <p:nvPr/>
        </p:nvSpPr>
        <p:spPr>
          <a:xfrm>
            <a:off x="-228600" y="1490041"/>
            <a:ext cx="6096000" cy="11352159"/>
          </a:xfrm>
          <a:custGeom>
            <a:avLst/>
            <a:gdLst/>
            <a:ahLst/>
            <a:cxnLst/>
            <a:rect l="l" t="t" r="r" b="b"/>
            <a:pathLst>
              <a:path w="4993890" h="9828159">
                <a:moveTo>
                  <a:pt x="0" y="0"/>
                </a:moveTo>
                <a:lnTo>
                  <a:pt x="4993890" y="0"/>
                </a:lnTo>
                <a:lnTo>
                  <a:pt x="4993890" y="9828159"/>
                </a:lnTo>
                <a:lnTo>
                  <a:pt x="0" y="9828159"/>
                </a:lnTo>
                <a:lnTo>
                  <a:pt x="0" y="0"/>
                </a:lnTo>
                <a:close/>
              </a:path>
            </a:pathLst>
          </a:custGeom>
          <a:blipFill>
            <a:blip r:embed="rId3">
              <a:extLst>
                <a:ext uri="{BEBA8EAE-BF5A-486C-A8C5-ECC9F3942E4B}">
                  <a14:imgProps xmlns:a14="http://schemas.microsoft.com/office/drawing/2010/main">
                    <a14:imgLayer r:embed="rId4">
                      <a14:imgEffect>
                        <a14:backgroundRemoval t="4176" b="89559" l="7991" r="91781">
                          <a14:foregroundMark x1="16667" y1="15893" x2="27626" y2="11253"/>
                          <a14:foregroundMark x1="27626" y1="11253" x2="27854" y2="11137"/>
                          <a14:foregroundMark x1="38813" y1="7309" x2="41096" y2="5800"/>
                          <a14:foregroundMark x1="41096" y1="5800" x2="39269" y2="6497"/>
                          <a14:foregroundMark x1="10731" y1="16589" x2="8447" y2="20882"/>
                          <a14:foregroundMark x1="8447" y1="20882" x2="8447" y2="20882"/>
                          <a14:foregroundMark x1="92009" y1="37355" x2="92009" y2="37355"/>
                          <a14:foregroundMark x1="44521" y1="4176" x2="44521" y2="4176"/>
                          <a14:backgroundMark x1="21005" y1="67517" x2="56849" y2="80974"/>
                          <a14:backgroundMark x1="56849" y1="80974" x2="75799" y2="73086"/>
                          <a14:backgroundMark x1="75799" y1="73086" x2="38356" y2="71346"/>
                          <a14:backgroundMark x1="38356" y1="71346" x2="43379" y2="79698"/>
                          <a14:backgroundMark x1="43379" y1="79698" x2="64840" y2="78538"/>
                          <a14:backgroundMark x1="64840" y1="78538" x2="64840" y2="78538"/>
                          <a14:backgroundMark x1="26941" y1="83759" x2="21005" y2="77958"/>
                          <a14:backgroundMark x1="21005" y1="77958" x2="33562" y2="64501"/>
                          <a14:backgroundMark x1="33562" y1="64501" x2="34018" y2="75638"/>
                          <a14:backgroundMark x1="34018" y1="75638" x2="19635" y2="68910"/>
                          <a14:backgroundMark x1="19635" y1="68910" x2="36986" y2="74710"/>
                          <a14:backgroundMark x1="36986" y1="74710" x2="20548" y2="80162"/>
                          <a14:backgroundMark x1="20548" y1="80162" x2="20548" y2="80162"/>
                          <a14:backgroundMark x1="81735" y1="77494" x2="72374" y2="65661"/>
                          <a14:backgroundMark x1="72374" y1="65661" x2="57078" y2="66473"/>
                          <a14:backgroundMark x1="57078" y1="66473" x2="61416" y2="64385"/>
                          <a14:backgroundMark x1="45205" y1="91415" x2="59817" y2="93155"/>
                          <a14:backgroundMark x1="59817" y1="93155" x2="74429" y2="91995"/>
                          <a14:backgroundMark x1="74429" y1="91995" x2="42237" y2="91995"/>
                        </a14:backgroundRemoval>
                      </a14:imgEffect>
                    </a14:imgLayer>
                  </a14:imgProps>
                </a:ext>
              </a:extLst>
            </a:blip>
            <a:stretch>
              <a:fillRect/>
            </a:stretch>
          </a:blipFill>
        </p:spPr>
        <p:txBody>
          <a:bodyPr/>
          <a:lstStyle/>
          <a:p>
            <a:endParaRPr lang="en-VN"/>
          </a:p>
        </p:txBody>
      </p:sp>
      <p:sp>
        <p:nvSpPr>
          <p:cNvPr id="10" name="Freeform 5">
            <a:extLst>
              <a:ext uri="{FF2B5EF4-FFF2-40B4-BE49-F238E27FC236}">
                <a16:creationId xmlns:a16="http://schemas.microsoft.com/office/drawing/2014/main" id="{0F8C0E81-2ACC-F5CE-4F22-B6441C4E4E74}"/>
              </a:ext>
            </a:extLst>
          </p:cNvPr>
          <p:cNvSpPr/>
          <p:nvPr/>
        </p:nvSpPr>
        <p:spPr>
          <a:xfrm>
            <a:off x="15926982" y="6438900"/>
            <a:ext cx="9653490" cy="8229600"/>
          </a:xfrm>
          <a:custGeom>
            <a:avLst/>
            <a:gdLst/>
            <a:ahLst/>
            <a:cxnLst/>
            <a:rect l="l" t="t" r="r" b="b"/>
            <a:pathLst>
              <a:path w="9653490" h="8229600">
                <a:moveTo>
                  <a:pt x="0" y="0"/>
                </a:moveTo>
                <a:lnTo>
                  <a:pt x="9653490" y="0"/>
                </a:lnTo>
                <a:lnTo>
                  <a:pt x="9653490" y="8229600"/>
                </a:lnTo>
                <a:lnTo>
                  <a:pt x="0" y="8229600"/>
                </a:lnTo>
                <a:lnTo>
                  <a:pt x="0" y="0"/>
                </a:lnTo>
                <a:close/>
              </a:path>
            </a:pathLst>
          </a:custGeom>
          <a:blipFill>
            <a:blip r:embed="rId5"/>
            <a:stretch>
              <a:fillRect/>
            </a:stretch>
          </a:blipFill>
        </p:spPr>
        <p:txBody>
          <a:bodyPr/>
          <a:lstStyle/>
          <a:p>
            <a:endParaRPr lang="en-VN"/>
          </a:p>
        </p:txBody>
      </p:sp>
      <p:sp>
        <p:nvSpPr>
          <p:cNvPr id="11" name="Freeform 7">
            <a:extLst>
              <a:ext uri="{FF2B5EF4-FFF2-40B4-BE49-F238E27FC236}">
                <a16:creationId xmlns:a16="http://schemas.microsoft.com/office/drawing/2014/main" id="{1B1B8922-DCE1-97E5-423E-54DC0AC824F3}"/>
              </a:ext>
            </a:extLst>
          </p:cNvPr>
          <p:cNvSpPr/>
          <p:nvPr/>
        </p:nvSpPr>
        <p:spPr>
          <a:xfrm>
            <a:off x="12039600" y="7277100"/>
            <a:ext cx="6388227" cy="8229600"/>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6"/>
            <a:stretch>
              <a:fillRect/>
            </a:stretch>
          </a:blipFill>
        </p:spPr>
        <p:txBody>
          <a:bodyPr/>
          <a:lstStyle/>
          <a:p>
            <a:endParaRPr lang="en-VN"/>
          </a:p>
        </p:txBody>
      </p:sp>
      <p:sp>
        <p:nvSpPr>
          <p:cNvPr id="12" name="Content Placeholder 2">
            <a:extLst>
              <a:ext uri="{FF2B5EF4-FFF2-40B4-BE49-F238E27FC236}">
                <a16:creationId xmlns:a16="http://schemas.microsoft.com/office/drawing/2014/main" id="{68BFBC61-4821-41BF-D814-0B3258A0DF35}"/>
              </a:ext>
            </a:extLst>
          </p:cNvPr>
          <p:cNvSpPr txBox="1">
            <a:spLocks/>
          </p:cNvSpPr>
          <p:nvPr/>
        </p:nvSpPr>
        <p:spPr>
          <a:xfrm>
            <a:off x="1371600" y="34372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xúc</a:t>
            </a:r>
            <a:endParaRPr lang="en-US" sz="4400" b="1"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62321A5-CBF9-C50C-4B5B-82D737D08D85}"/>
              </a:ext>
            </a:extLst>
          </p:cNvPr>
          <p:cNvSpPr/>
          <p:nvPr/>
        </p:nvSpPr>
        <p:spPr>
          <a:xfrm>
            <a:off x="7086600" y="2078520"/>
            <a:ext cx="2895600" cy="15240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Hồi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tưởng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49CEBC0-8094-47B1-A109-E133A7B41293}"/>
              </a:ext>
            </a:extLst>
          </p:cNvPr>
          <p:cNvSpPr/>
          <p:nvPr/>
        </p:nvSpPr>
        <p:spPr>
          <a:xfrm>
            <a:off x="12115800" y="2078520"/>
            <a:ext cx="2895600" cy="1524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ED28D5C-29ED-3BD9-3D07-1D1E2F7DD4F3}"/>
              </a:ext>
            </a:extLst>
          </p:cNvPr>
          <p:cNvSpPr/>
          <p:nvPr/>
        </p:nvSpPr>
        <p:spPr>
          <a:xfrm>
            <a:off x="7086600" y="4745520"/>
            <a:ext cx="2895600" cy="1524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5940D0CA-75D1-17CA-B38B-9E52E8817741}"/>
              </a:ext>
            </a:extLst>
          </p:cNvPr>
          <p:cNvSpPr/>
          <p:nvPr/>
        </p:nvSpPr>
        <p:spPr>
          <a:xfrm>
            <a:off x="12115800" y="4745520"/>
            <a:ext cx="2895600" cy="1524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Suy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ngẫm</a:t>
            </a:r>
            <a:endParaRPr lang="en-US" sz="4400" dirty="0">
              <a:solidFill>
                <a:schemeClr val="tx1"/>
              </a:solidFill>
              <a:latin typeface="Times New Roman" panose="02020603050405020304" pitchFamily="18" charset="0"/>
              <a:cs typeface="Times New Roman" panose="02020603050405020304" pitchFamily="18" charset="0"/>
            </a:endParaRPr>
          </a:p>
        </p:txBody>
      </p:sp>
      <p:pic>
        <p:nvPicPr>
          <p:cNvPr id="18" name="Picture 17" descr="A black background with a black square&#10;&#10;Description automatically generated with medium confidence">
            <a:extLst>
              <a:ext uri="{FF2B5EF4-FFF2-40B4-BE49-F238E27FC236}">
                <a16:creationId xmlns:a16="http://schemas.microsoft.com/office/drawing/2014/main" id="{55ABC287-85B5-B520-9A92-DDFF9AD8B7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612856">
            <a:off x="10011197" y="1905202"/>
            <a:ext cx="2075607" cy="207560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589D610D-58E3-03BD-C6EB-72125ADED3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612856">
            <a:off x="9859389" y="4435028"/>
            <a:ext cx="2075607" cy="2075607"/>
          </a:xfrm>
          <a:prstGeom prst="rect">
            <a:avLst/>
          </a:prstGeom>
        </p:spPr>
      </p:pic>
    </p:spTree>
    <p:extLst>
      <p:ext uri="{BB962C8B-B14F-4D97-AF65-F5344CB8AC3E}">
        <p14:creationId xmlns:p14="http://schemas.microsoft.com/office/powerpoint/2010/main" val="944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39C477-2798-A8F1-556F-58B56E3C88C5}"/>
              </a:ext>
            </a:extLst>
          </p:cNvPr>
          <p:cNvSpPr txBox="1">
            <a:spLocks/>
          </p:cNvSpPr>
          <p:nvPr/>
        </p:nvSpPr>
        <p:spPr>
          <a:xfrm>
            <a:off x="1371600" y="34372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FA7F4A5-EC53-2E8C-5641-4F0CA7F9176E}"/>
              </a:ext>
            </a:extLst>
          </p:cNvPr>
          <p:cNvSpPr>
            <a:spLocks noGrp="1"/>
          </p:cNvSpPr>
          <p:nvPr>
            <p:ph idx="1"/>
          </p:nvPr>
        </p:nvSpPr>
        <p:spPr>
          <a:xfrm>
            <a:off x="381000" y="3703983"/>
            <a:ext cx="3978965" cy="4525963"/>
          </a:xfrm>
        </p:spPr>
        <p:txBody>
          <a:bodyPr>
            <a:normAutofit/>
          </a:bodyPr>
          <a:lstStyle/>
          <a:p>
            <a:pPr marL="0" indent="0" algn="ctr">
              <a:buNone/>
            </a:pP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endParaRPr lang="en-US" sz="44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32C2ED61-41D1-7FA5-1E54-6D4BF4D5D7F7}"/>
              </a:ext>
            </a:extLst>
          </p:cNvPr>
          <p:cNvGrpSpPr/>
          <p:nvPr/>
        </p:nvGrpSpPr>
        <p:grpSpPr>
          <a:xfrm>
            <a:off x="129332" y="1333500"/>
            <a:ext cx="17679932" cy="1793900"/>
            <a:chOff x="129332" y="1333500"/>
            <a:chExt cx="17679932" cy="1793900"/>
          </a:xfrm>
        </p:grpSpPr>
        <p:pic>
          <p:nvPicPr>
            <p:cNvPr id="24" name="Picture 23">
              <a:extLst>
                <a:ext uri="{FF2B5EF4-FFF2-40B4-BE49-F238E27FC236}">
                  <a16:creationId xmlns:a16="http://schemas.microsoft.com/office/drawing/2014/main" id="{34C7BF9B-1C5F-F7E8-6C3B-CF19E1BD1AFB}"/>
                </a:ext>
              </a:extLst>
            </p:cNvPr>
            <p:cNvPicPr>
              <a:picLocks noChangeAspect="1"/>
            </p:cNvPicPr>
            <p:nvPr/>
          </p:nvPicPr>
          <p:blipFill>
            <a:blip r:embed="rId3">
              <a:grayscl/>
            </a:blip>
            <a:stretch>
              <a:fillRect/>
            </a:stretch>
          </p:blipFill>
          <p:spPr>
            <a:xfrm>
              <a:off x="129332" y="1371600"/>
              <a:ext cx="17679932" cy="1755800"/>
            </a:xfrm>
            <a:prstGeom prst="rect">
              <a:avLst/>
            </a:prstGeom>
          </p:spPr>
        </p:pic>
        <p:sp>
          <p:nvSpPr>
            <p:cNvPr id="14" name="Content Placeholder 2">
              <a:extLst>
                <a:ext uri="{FF2B5EF4-FFF2-40B4-BE49-F238E27FC236}">
                  <a16:creationId xmlns:a16="http://schemas.microsoft.com/office/drawing/2014/main" id="{BFAB2068-8D56-3B4A-508E-B52CD9BB4FB1}"/>
                </a:ext>
              </a:extLst>
            </p:cNvPr>
            <p:cNvSpPr txBox="1">
              <a:spLocks/>
            </p:cNvSpPr>
            <p:nvPr/>
          </p:nvSpPr>
          <p:spPr>
            <a:xfrm>
              <a:off x="533400" y="1785015"/>
              <a:ext cx="3826565" cy="9962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khổ</a:t>
              </a:r>
              <a:r>
                <a:rPr lang="en-US" sz="4400" b="1" dirty="0">
                  <a:latin typeface="Times New Roman" panose="02020603050405020304" pitchFamily="18" charset="0"/>
                  <a:cs typeface="Times New Roman" panose="02020603050405020304" pitchFamily="18" charset="0"/>
                </a:rPr>
                <a:t> 1)</a:t>
              </a:r>
            </a:p>
          </p:txBody>
        </p:sp>
        <p:sp>
          <p:nvSpPr>
            <p:cNvPr id="15" name="Content Placeholder 2">
              <a:extLst>
                <a:ext uri="{FF2B5EF4-FFF2-40B4-BE49-F238E27FC236}">
                  <a16:creationId xmlns:a16="http://schemas.microsoft.com/office/drawing/2014/main" id="{27EA3BEA-3306-4C22-EC4B-5F824404C40D}"/>
                </a:ext>
              </a:extLst>
            </p:cNvPr>
            <p:cNvSpPr txBox="1">
              <a:spLocks/>
            </p:cNvSpPr>
            <p:nvPr/>
          </p:nvSpPr>
          <p:spPr>
            <a:xfrm>
              <a:off x="4572000" y="1333500"/>
              <a:ext cx="4419600" cy="1676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p>
            <a:p>
              <a:pPr marL="0" indent="0" algn="ctr">
                <a:buFont typeface="Arial" pitchFamily="34" charset="0"/>
                <a:buNone/>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khổ</a:t>
              </a:r>
              <a:r>
                <a:rPr lang="en-US" sz="4400" b="1" dirty="0">
                  <a:latin typeface="Times New Roman" panose="02020603050405020304" pitchFamily="18" charset="0"/>
                  <a:cs typeface="Times New Roman" panose="02020603050405020304" pitchFamily="18" charset="0"/>
                </a:rPr>
                <a:t> 2,3,4,5)</a:t>
              </a:r>
            </a:p>
          </p:txBody>
        </p:sp>
        <p:sp>
          <p:nvSpPr>
            <p:cNvPr id="16" name="Content Placeholder 2">
              <a:extLst>
                <a:ext uri="{FF2B5EF4-FFF2-40B4-BE49-F238E27FC236}">
                  <a16:creationId xmlns:a16="http://schemas.microsoft.com/office/drawing/2014/main" id="{6C63D761-AF9F-7E88-91CA-AF111547B44A}"/>
                </a:ext>
              </a:extLst>
            </p:cNvPr>
            <p:cNvSpPr txBox="1">
              <a:spLocks/>
            </p:cNvSpPr>
            <p:nvPr/>
          </p:nvSpPr>
          <p:spPr>
            <a:xfrm>
              <a:off x="9448800" y="1785014"/>
              <a:ext cx="3826565" cy="9962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khổ</a:t>
              </a:r>
              <a:r>
                <a:rPr lang="en-US" sz="4400" b="1" dirty="0">
                  <a:latin typeface="Times New Roman" panose="02020603050405020304" pitchFamily="18" charset="0"/>
                  <a:cs typeface="Times New Roman" panose="02020603050405020304" pitchFamily="18" charset="0"/>
                </a:rPr>
                <a:t> 6)</a:t>
              </a:r>
            </a:p>
          </p:txBody>
        </p:sp>
        <p:sp>
          <p:nvSpPr>
            <p:cNvPr id="17" name="Content Placeholder 2">
              <a:extLst>
                <a:ext uri="{FF2B5EF4-FFF2-40B4-BE49-F238E27FC236}">
                  <a16:creationId xmlns:a16="http://schemas.microsoft.com/office/drawing/2014/main" id="{61352D2B-1A86-C717-6D86-487FF7F73BD3}"/>
                </a:ext>
              </a:extLst>
            </p:cNvPr>
            <p:cNvSpPr txBox="1">
              <a:spLocks/>
            </p:cNvSpPr>
            <p:nvPr/>
          </p:nvSpPr>
          <p:spPr>
            <a:xfrm>
              <a:off x="13792200" y="1409700"/>
              <a:ext cx="3826565" cy="1600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4 </a:t>
              </a:r>
            </a:p>
            <a:p>
              <a:pPr marL="0" indent="0" algn="ctr">
                <a:buFont typeface="Arial" pitchFamily="34" charset="0"/>
                <a:buNone/>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khổ</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cuối</a:t>
              </a:r>
              <a:r>
                <a:rPr lang="en-US" sz="4400" b="1" dirty="0">
                  <a:latin typeface="Times New Roman" panose="02020603050405020304" pitchFamily="18" charset="0"/>
                  <a:cs typeface="Times New Roman" panose="02020603050405020304" pitchFamily="18" charset="0"/>
                </a:rPr>
                <a:t>)</a:t>
              </a:r>
            </a:p>
          </p:txBody>
        </p:sp>
      </p:grpSp>
      <p:sp>
        <p:nvSpPr>
          <p:cNvPr id="18" name="Content Placeholder 2">
            <a:extLst>
              <a:ext uri="{FF2B5EF4-FFF2-40B4-BE49-F238E27FC236}">
                <a16:creationId xmlns:a16="http://schemas.microsoft.com/office/drawing/2014/main" id="{6872282F-9B59-4A83-C144-C47E736F6832}"/>
              </a:ext>
            </a:extLst>
          </p:cNvPr>
          <p:cNvSpPr txBox="1">
            <a:spLocks/>
          </p:cNvSpPr>
          <p:nvPr/>
        </p:nvSpPr>
        <p:spPr>
          <a:xfrm>
            <a:off x="4572000" y="3703983"/>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a:t>
            </a:r>
          </a:p>
        </p:txBody>
      </p:sp>
      <p:sp>
        <p:nvSpPr>
          <p:cNvPr id="19" name="Content Placeholder 2">
            <a:extLst>
              <a:ext uri="{FF2B5EF4-FFF2-40B4-BE49-F238E27FC236}">
                <a16:creationId xmlns:a16="http://schemas.microsoft.com/office/drawing/2014/main" id="{4484FECC-26B2-31CB-0414-1D9E6A4259C6}"/>
              </a:ext>
            </a:extLst>
          </p:cNvPr>
          <p:cNvSpPr txBox="1">
            <a:spLocks/>
          </p:cNvSpPr>
          <p:nvPr/>
        </p:nvSpPr>
        <p:spPr>
          <a:xfrm>
            <a:off x="9067800" y="3703983"/>
            <a:ext cx="420756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ngẫm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endParaRPr lang="en-US" sz="4400" dirty="0">
              <a:latin typeface="Times New Roman" panose="02020603050405020304" pitchFamily="18"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8E63F6BC-D43E-BC45-1D81-FD0D406695E3}"/>
              </a:ext>
            </a:extLst>
          </p:cNvPr>
          <p:cNvSpPr txBox="1">
            <a:spLocks/>
          </p:cNvSpPr>
          <p:nvPr/>
        </p:nvSpPr>
        <p:spPr>
          <a:xfrm>
            <a:off x="13601699" y="3703983"/>
            <a:ext cx="420756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4D4ECD2A-9A19-AB8E-86AE-8EA09F3C69EF}"/>
              </a:ext>
            </a:extLst>
          </p:cNvPr>
          <p:cNvGrpSpPr/>
          <p:nvPr/>
        </p:nvGrpSpPr>
        <p:grpSpPr>
          <a:xfrm>
            <a:off x="10744200" y="7048500"/>
            <a:ext cx="8229600" cy="4478160"/>
            <a:chOff x="-838200" y="7382751"/>
            <a:chExt cx="8229600" cy="4478160"/>
          </a:xfrm>
        </p:grpSpPr>
        <p:sp>
          <p:nvSpPr>
            <p:cNvPr id="21" name="Freeform 5">
              <a:extLst>
                <a:ext uri="{FF2B5EF4-FFF2-40B4-BE49-F238E27FC236}">
                  <a16:creationId xmlns:a16="http://schemas.microsoft.com/office/drawing/2014/main" id="{904C27B7-68EE-41B2-0664-F5F79EFCF76D}"/>
                </a:ext>
              </a:extLst>
            </p:cNvPr>
            <p:cNvSpPr/>
            <p:nvPr/>
          </p:nvSpPr>
          <p:spPr>
            <a:xfrm rot="5400000">
              <a:off x="1702689" y="6172200"/>
              <a:ext cx="3147822" cy="8229600"/>
            </a:xfrm>
            <a:custGeom>
              <a:avLst/>
              <a:gdLst/>
              <a:ahLst/>
              <a:cxnLst/>
              <a:rect l="l" t="t" r="r" b="b"/>
              <a:pathLst>
                <a:path w="3147822" h="8229600">
                  <a:moveTo>
                    <a:pt x="0" y="0"/>
                  </a:moveTo>
                  <a:lnTo>
                    <a:pt x="3147822" y="0"/>
                  </a:lnTo>
                  <a:lnTo>
                    <a:pt x="3147822" y="8229600"/>
                  </a:lnTo>
                  <a:lnTo>
                    <a:pt x="0" y="8229600"/>
                  </a:lnTo>
                  <a:lnTo>
                    <a:pt x="0" y="0"/>
                  </a:lnTo>
                  <a:close/>
                </a:path>
              </a:pathLst>
            </a:custGeom>
            <a:blipFill>
              <a:blip r:embed="rId4"/>
              <a:stretch>
                <a:fillRect/>
              </a:stretch>
            </a:blipFill>
          </p:spPr>
          <p:txBody>
            <a:bodyPr/>
            <a:lstStyle/>
            <a:p>
              <a:endParaRPr lang="en-VN"/>
            </a:p>
          </p:txBody>
        </p:sp>
        <p:sp>
          <p:nvSpPr>
            <p:cNvPr id="22" name="Freeform 2">
              <a:extLst>
                <a:ext uri="{FF2B5EF4-FFF2-40B4-BE49-F238E27FC236}">
                  <a16:creationId xmlns:a16="http://schemas.microsoft.com/office/drawing/2014/main" id="{A5EC4C03-4176-6979-DDB1-1A917FC78BFE}"/>
                </a:ext>
              </a:extLst>
            </p:cNvPr>
            <p:cNvSpPr/>
            <p:nvPr/>
          </p:nvSpPr>
          <p:spPr>
            <a:xfrm>
              <a:off x="566530" y="7382751"/>
              <a:ext cx="2442963" cy="2592003"/>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grpSp>
    </p:spTree>
    <p:extLst>
      <p:ext uri="{BB962C8B-B14F-4D97-AF65-F5344CB8AC3E}">
        <p14:creationId xmlns:p14="http://schemas.microsoft.com/office/powerpoint/2010/main" val="29965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ảm nhận của em về hình ảnh bếp lửa (6 mẫu) - Văn 9">
            <a:extLst>
              <a:ext uri="{FF2B5EF4-FFF2-40B4-BE49-F238E27FC236}">
                <a16:creationId xmlns:a16="http://schemas.microsoft.com/office/drawing/2014/main" id="{D04E2DBB-CD7B-6698-4007-895E61C4CD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r="1"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68460-070C-748A-D78E-B17AEDF8EF8F}"/>
              </a:ext>
            </a:extLst>
          </p:cNvPr>
          <p:cNvSpPr txBox="1">
            <a:spLocks/>
          </p:cNvSpPr>
          <p:nvPr/>
        </p:nvSpPr>
        <p:spPr>
          <a:xfrm>
            <a:off x="785812" y="7975860"/>
            <a:ext cx="16816388" cy="11172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6600" b="1" dirty="0">
                <a:solidFill>
                  <a:schemeClr val="tx1">
                    <a:lumMod val="85000"/>
                    <a:lumOff val="15000"/>
                  </a:schemeClr>
                </a:solidFill>
                <a:latin typeface="#9Slide05 Braxton Regular" panose="03060000000000000000" pitchFamily="66" charset="0"/>
              </a:rPr>
              <a:t>2. </a:t>
            </a:r>
            <a:r>
              <a:rPr lang="en-US" sz="6600" b="1" dirty="0" err="1">
                <a:solidFill>
                  <a:schemeClr val="tx1">
                    <a:lumMod val="85000"/>
                    <a:lumOff val="15000"/>
                  </a:schemeClr>
                </a:solidFill>
                <a:latin typeface="#9Slide05 Braxton Regular" panose="03060000000000000000" pitchFamily="66" charset="0"/>
              </a:rPr>
              <a:t>Hình</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ảnh</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người</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bà</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và</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tình</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bà</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cháu</a:t>
            </a:r>
            <a:endParaRPr lang="en-US" sz="6600" b="1" dirty="0">
              <a:solidFill>
                <a:schemeClr val="tx1">
                  <a:lumMod val="85000"/>
                  <a:lumOff val="15000"/>
                </a:schemeClr>
              </a:solidFill>
              <a:latin typeface="#9Slide05 Braxton Regular" panose="03060000000000000000" pitchFamily="66"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8667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C84446A9-BEF3-B710-DE4B-1693B1D629D9}"/>
              </a:ext>
            </a:extLst>
          </p:cNvPr>
          <p:cNvSpPr/>
          <p:nvPr/>
        </p:nvSpPr>
        <p:spPr>
          <a:xfrm rot="4546483">
            <a:off x="13974395" y="7022222"/>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7" name="Freeform 3">
            <a:extLst>
              <a:ext uri="{FF2B5EF4-FFF2-40B4-BE49-F238E27FC236}">
                <a16:creationId xmlns:a16="http://schemas.microsoft.com/office/drawing/2014/main" id="{7004FAC9-2BB0-AE81-988E-5234B3168243}"/>
              </a:ext>
            </a:extLst>
          </p:cNvPr>
          <p:cNvSpPr/>
          <p:nvPr/>
        </p:nvSpPr>
        <p:spPr>
          <a:xfrm rot="10537921">
            <a:off x="11421940" y="8734077"/>
            <a:ext cx="4700392" cy="1649410"/>
          </a:xfrm>
          <a:custGeom>
            <a:avLst/>
            <a:gdLst/>
            <a:ahLst/>
            <a:cxnLst/>
            <a:rect l="l" t="t" r="r" b="b"/>
            <a:pathLst>
              <a:path w="4700392" h="1649410">
                <a:moveTo>
                  <a:pt x="0" y="0"/>
                </a:moveTo>
                <a:lnTo>
                  <a:pt x="4700392" y="0"/>
                </a:lnTo>
                <a:lnTo>
                  <a:pt x="4700392" y="1649410"/>
                </a:lnTo>
                <a:lnTo>
                  <a:pt x="0" y="16494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8" name="Freeform 4">
            <a:extLst>
              <a:ext uri="{FF2B5EF4-FFF2-40B4-BE49-F238E27FC236}">
                <a16:creationId xmlns:a16="http://schemas.microsoft.com/office/drawing/2014/main" id="{DC040A1A-926B-9C84-FE20-4D3CDE8E9D01}"/>
              </a:ext>
            </a:extLst>
          </p:cNvPr>
          <p:cNvSpPr/>
          <p:nvPr/>
        </p:nvSpPr>
        <p:spPr>
          <a:xfrm rot="-6487104" flipV="1">
            <a:off x="17062781" y="7465849"/>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9" name="Freeform 5">
            <a:extLst>
              <a:ext uri="{FF2B5EF4-FFF2-40B4-BE49-F238E27FC236}">
                <a16:creationId xmlns:a16="http://schemas.microsoft.com/office/drawing/2014/main" id="{34905D66-4271-FBD5-0BA8-1D55E7340138}"/>
              </a:ext>
            </a:extLst>
          </p:cNvPr>
          <p:cNvSpPr/>
          <p:nvPr/>
        </p:nvSpPr>
        <p:spPr>
          <a:xfrm rot="5400000" flipH="1">
            <a:off x="-1324385" y="-1633024"/>
            <a:ext cx="3350281" cy="7303064"/>
          </a:xfrm>
          <a:custGeom>
            <a:avLst/>
            <a:gdLst/>
            <a:ahLst/>
            <a:cxnLst/>
            <a:rect l="l" t="t" r="r" b="b"/>
            <a:pathLst>
              <a:path w="3350281" h="7303064">
                <a:moveTo>
                  <a:pt x="3350281" y="0"/>
                </a:moveTo>
                <a:lnTo>
                  <a:pt x="0" y="0"/>
                </a:lnTo>
                <a:lnTo>
                  <a:pt x="0" y="7303063"/>
                </a:lnTo>
                <a:lnTo>
                  <a:pt x="3350281" y="7303063"/>
                </a:lnTo>
                <a:lnTo>
                  <a:pt x="3350281" y="0"/>
                </a:lnTo>
                <a:close/>
              </a:path>
            </a:pathLst>
          </a:custGeom>
          <a:blipFill>
            <a:blip r:embed="rId9">
              <a:alphaModFix amt="75000"/>
              <a:extLst>
                <a:ext uri="{96DAC541-7B7A-43D3-8B79-37D633B846F1}">
                  <asvg:svgBlip xmlns:asvg="http://schemas.microsoft.com/office/drawing/2016/SVG/main" r:embed="rId10"/>
                </a:ext>
              </a:extLst>
            </a:blip>
            <a:stretch>
              <a:fillRect/>
            </a:stretch>
          </a:blipFill>
        </p:spPr>
        <p:txBody>
          <a:bodyPr/>
          <a:lstStyle/>
          <a:p>
            <a:endParaRPr lang="en-VN"/>
          </a:p>
        </p:txBody>
      </p:sp>
      <p:pic>
        <p:nvPicPr>
          <p:cNvPr id="3" name="Picture 2">
            <a:extLst>
              <a:ext uri="{FF2B5EF4-FFF2-40B4-BE49-F238E27FC236}">
                <a16:creationId xmlns:a16="http://schemas.microsoft.com/office/drawing/2014/main" id="{95EA738B-6D2A-8873-0699-4E72C2303CD3}"/>
              </a:ext>
            </a:extLst>
          </p:cNvPr>
          <p:cNvPicPr>
            <a:picLocks noChangeAspect="1"/>
          </p:cNvPicPr>
          <p:nvPr/>
        </p:nvPicPr>
        <p:blipFill>
          <a:blip r:embed="rId11"/>
          <a:stretch>
            <a:fillRect/>
          </a:stretch>
        </p:blipFill>
        <p:spPr>
          <a:xfrm>
            <a:off x="914400" y="266699"/>
            <a:ext cx="7010400" cy="10034619"/>
          </a:xfrm>
          <a:prstGeom prst="rect">
            <a:avLst/>
          </a:prstGeom>
        </p:spPr>
      </p:pic>
      <p:sp>
        <p:nvSpPr>
          <p:cNvPr id="4" name="TextBox 3">
            <a:extLst>
              <a:ext uri="{FF2B5EF4-FFF2-40B4-BE49-F238E27FC236}">
                <a16:creationId xmlns:a16="http://schemas.microsoft.com/office/drawing/2014/main" id="{971F5FF4-ABEC-7470-DDB8-DA73206BDA9D}"/>
              </a:ext>
            </a:extLst>
          </p:cNvPr>
          <p:cNvSpPr txBox="1"/>
          <p:nvPr/>
        </p:nvSpPr>
        <p:spPr>
          <a:xfrm>
            <a:off x="8991600" y="1866900"/>
            <a:ext cx="8382000" cy="1323439"/>
          </a:xfrm>
          <a:prstGeom prst="rect">
            <a:avLst/>
          </a:prstGeom>
          <a:noFill/>
        </p:spPr>
        <p:txBody>
          <a:bodyPr wrap="square" rtlCol="0">
            <a:spAutoFit/>
          </a:bodyPr>
          <a:lstStyle/>
          <a:p>
            <a:pPr algn="ctr"/>
            <a:r>
              <a:rPr lang="en-US" sz="8000" dirty="0" err="1">
                <a:solidFill>
                  <a:srgbClr val="FF0000"/>
                </a:solidFill>
                <a:latin typeface="#9Slide05 Amtenar" panose="02000000000000000000" pitchFamily="2" charset="0"/>
                <a:ea typeface="#9Slide05 Amtenar" panose="02000000000000000000" pitchFamily="2" charset="0"/>
              </a:rPr>
              <a:t>Hoạt</a:t>
            </a:r>
            <a:r>
              <a:rPr lang="en-US" sz="8000" dirty="0">
                <a:solidFill>
                  <a:srgbClr val="FF0000"/>
                </a:solidFill>
                <a:latin typeface="#9Slide05 Amtenar" panose="02000000000000000000" pitchFamily="2" charset="0"/>
                <a:ea typeface="#9Slide05 Amtenar" panose="02000000000000000000" pitchFamily="2" charset="0"/>
              </a:rPr>
              <a:t> </a:t>
            </a:r>
            <a:r>
              <a:rPr lang="en-US" sz="8000" dirty="0" err="1">
                <a:solidFill>
                  <a:srgbClr val="FF0000"/>
                </a:solidFill>
                <a:latin typeface="#9Slide05 Amtenar" panose="02000000000000000000" pitchFamily="2" charset="0"/>
                <a:ea typeface="#9Slide05 Amtenar" panose="02000000000000000000" pitchFamily="2" charset="0"/>
              </a:rPr>
              <a:t>động</a:t>
            </a:r>
            <a:r>
              <a:rPr lang="en-US" sz="8000" dirty="0">
                <a:solidFill>
                  <a:srgbClr val="FF0000"/>
                </a:solidFill>
                <a:latin typeface="#9Slide05 Amtenar" panose="02000000000000000000" pitchFamily="2" charset="0"/>
                <a:ea typeface="#9Slide05 Amtenar" panose="02000000000000000000" pitchFamily="2" charset="0"/>
              </a:rPr>
              <a:t> </a:t>
            </a:r>
            <a:r>
              <a:rPr lang="en-US" sz="8000" dirty="0" err="1">
                <a:solidFill>
                  <a:srgbClr val="FF0000"/>
                </a:solidFill>
                <a:latin typeface="#9Slide05 Amtenar" panose="02000000000000000000" pitchFamily="2" charset="0"/>
                <a:ea typeface="#9Slide05 Amtenar" panose="02000000000000000000" pitchFamily="2" charset="0"/>
              </a:rPr>
              <a:t>nhóm</a:t>
            </a:r>
            <a:endParaRPr lang="en-US" sz="8000" dirty="0">
              <a:solidFill>
                <a:srgbClr val="FF0000"/>
              </a:solidFill>
              <a:latin typeface="#9Slide05 Amtenar" panose="02000000000000000000" pitchFamily="2" charset="0"/>
              <a:ea typeface="#9Slide05 Amtenar" panose="02000000000000000000" pitchFamily="2" charset="0"/>
            </a:endParaRPr>
          </a:p>
        </p:txBody>
      </p:sp>
      <p:sp>
        <p:nvSpPr>
          <p:cNvPr id="5" name="Content Placeholder 2">
            <a:extLst>
              <a:ext uri="{FF2B5EF4-FFF2-40B4-BE49-F238E27FC236}">
                <a16:creationId xmlns:a16="http://schemas.microsoft.com/office/drawing/2014/main" id="{04885E3F-1954-0A84-5854-6271F3111F31}"/>
              </a:ext>
            </a:extLst>
          </p:cNvPr>
          <p:cNvSpPr txBox="1">
            <a:spLocks/>
          </p:cNvSpPr>
          <p:nvPr/>
        </p:nvSpPr>
        <p:spPr>
          <a:xfrm>
            <a:off x="8382000" y="3771900"/>
            <a:ext cx="9144000" cy="4038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Tx/>
              <a:buChar char="-"/>
            </a:pPr>
            <a:r>
              <a:rPr lang="en-US" sz="4400" dirty="0">
                <a:latin typeface="Times New Roman" panose="02020603050405020304" pitchFamily="18" charset="0"/>
                <a:cs typeface="Times New Roman" panose="02020603050405020304" pitchFamily="18" charset="0"/>
              </a:rPr>
              <a:t>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buFontTx/>
              <a:buChar char="-"/>
            </a:pP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1,3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a:p>
            <a:pPr algn="just">
              <a:buFontTx/>
              <a:buChar char="-"/>
            </a:pP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2, 4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741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D6848EF-CD29-C283-7690-6C67620B44CB}"/>
              </a:ext>
            </a:extLst>
          </p:cNvPr>
          <p:cNvSpPr txBox="1">
            <a:spLocks/>
          </p:cNvSpPr>
          <p:nvPr/>
        </p:nvSpPr>
        <p:spPr>
          <a:xfrm>
            <a:off x="1371600" y="9525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endParaRPr lang="en-US" sz="44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9766431-C3F6-833B-7FCA-A5C310E5EA27}"/>
              </a:ext>
            </a:extLst>
          </p:cNvPr>
          <p:cNvPicPr>
            <a:picLocks noChangeAspect="1"/>
          </p:cNvPicPr>
          <p:nvPr/>
        </p:nvPicPr>
        <p:blipFill>
          <a:blip r:embed="rId3"/>
          <a:stretch>
            <a:fillRect/>
          </a:stretch>
        </p:blipFill>
        <p:spPr>
          <a:xfrm>
            <a:off x="11201400" y="3238500"/>
            <a:ext cx="6324600" cy="5181600"/>
          </a:xfrm>
          <a:custGeom>
            <a:avLst/>
            <a:gdLst>
              <a:gd name="connsiteX0" fmla="*/ 0 w 6324600"/>
              <a:gd name="connsiteY0" fmla="*/ 2590800 h 5181600"/>
              <a:gd name="connsiteX1" fmla="*/ 3162300 w 6324600"/>
              <a:gd name="connsiteY1" fmla="*/ 0 h 5181600"/>
              <a:gd name="connsiteX2" fmla="*/ 6324600 w 6324600"/>
              <a:gd name="connsiteY2" fmla="*/ 2590800 h 5181600"/>
              <a:gd name="connsiteX3" fmla="*/ 3162300 w 6324600"/>
              <a:gd name="connsiteY3" fmla="*/ 5181600 h 5181600"/>
              <a:gd name="connsiteX4" fmla="*/ 0 w 6324600"/>
              <a:gd name="connsiteY4" fmla="*/ 2590800 h 518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5181600" fill="none" extrusionOk="0">
                <a:moveTo>
                  <a:pt x="0" y="2590800"/>
                </a:moveTo>
                <a:cubicBezTo>
                  <a:pt x="-258479" y="1054044"/>
                  <a:pt x="1328588" y="157609"/>
                  <a:pt x="3162300" y="0"/>
                </a:cubicBezTo>
                <a:cubicBezTo>
                  <a:pt x="5049534" y="161612"/>
                  <a:pt x="6538923" y="1379038"/>
                  <a:pt x="6324600" y="2590800"/>
                </a:cubicBezTo>
                <a:cubicBezTo>
                  <a:pt x="6204703" y="3984917"/>
                  <a:pt x="5154505" y="5465366"/>
                  <a:pt x="3162300" y="5181600"/>
                </a:cubicBezTo>
                <a:cubicBezTo>
                  <a:pt x="1286619" y="5356268"/>
                  <a:pt x="-65083" y="3961962"/>
                  <a:pt x="0" y="2590800"/>
                </a:cubicBezTo>
                <a:close/>
              </a:path>
              <a:path w="6324600" h="5181600" stroke="0" extrusionOk="0">
                <a:moveTo>
                  <a:pt x="0" y="2590800"/>
                </a:moveTo>
                <a:cubicBezTo>
                  <a:pt x="102283" y="1009397"/>
                  <a:pt x="1633824" y="341721"/>
                  <a:pt x="3162300" y="0"/>
                </a:cubicBezTo>
                <a:cubicBezTo>
                  <a:pt x="4795509" y="-315321"/>
                  <a:pt x="6680674" y="1372927"/>
                  <a:pt x="6324600" y="2590800"/>
                </a:cubicBezTo>
                <a:cubicBezTo>
                  <a:pt x="6276923" y="3501405"/>
                  <a:pt x="4433581" y="5395639"/>
                  <a:pt x="3162300" y="5181600"/>
                </a:cubicBezTo>
                <a:cubicBezTo>
                  <a:pt x="1340366" y="4819639"/>
                  <a:pt x="53423" y="4098696"/>
                  <a:pt x="0" y="2590800"/>
                </a:cubicBezTo>
                <a:close/>
              </a:path>
            </a:pathLst>
          </a:custGeom>
          <a:ln>
            <a:solidFill>
              <a:schemeClr val="tx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pic>
      <p:sp>
        <p:nvSpPr>
          <p:cNvPr id="4" name="Content Placeholder 2">
            <a:extLst>
              <a:ext uri="{FF2B5EF4-FFF2-40B4-BE49-F238E27FC236}">
                <a16:creationId xmlns:a16="http://schemas.microsoft.com/office/drawing/2014/main" id="{AED8A1A7-0C6A-714E-F44E-5711FA76DF65}"/>
              </a:ext>
            </a:extLst>
          </p:cNvPr>
          <p:cNvSpPr txBox="1">
            <a:spLocks/>
          </p:cNvSpPr>
          <p:nvPr/>
        </p:nvSpPr>
        <p:spPr>
          <a:xfrm>
            <a:off x="1676400" y="2476501"/>
            <a:ext cx="9144000" cy="1676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Huế</a:t>
            </a:r>
            <a:r>
              <a:rPr lang="en-US" sz="4400" dirty="0">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051FEF15-D6C6-239B-77FB-1B2DED1F9DF6}"/>
              </a:ext>
            </a:extLst>
          </p:cNvPr>
          <p:cNvSpPr txBox="1">
            <a:spLocks/>
          </p:cNvSpPr>
          <p:nvPr/>
        </p:nvSpPr>
        <p:spPr>
          <a:xfrm>
            <a:off x="1679713" y="4533901"/>
            <a:ext cx="9144000" cy="1447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a:t>
            </a:r>
          </a:p>
        </p:txBody>
      </p:sp>
      <p:sp>
        <p:nvSpPr>
          <p:cNvPr id="6" name="Content Placeholder 2">
            <a:extLst>
              <a:ext uri="{FF2B5EF4-FFF2-40B4-BE49-F238E27FC236}">
                <a16:creationId xmlns:a16="http://schemas.microsoft.com/office/drawing/2014/main" id="{5009705A-AF37-0B07-B047-5CB18A6CC005}"/>
              </a:ext>
            </a:extLst>
          </p:cNvPr>
          <p:cNvSpPr txBox="1">
            <a:spLocks/>
          </p:cNvSpPr>
          <p:nvPr/>
        </p:nvSpPr>
        <p:spPr>
          <a:xfrm>
            <a:off x="1676400" y="5761038"/>
            <a:ext cx="9144000" cy="20494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65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D6848EF-CD29-C283-7690-6C67620B44CB}"/>
              </a:ext>
            </a:extLst>
          </p:cNvPr>
          <p:cNvSpPr txBox="1">
            <a:spLocks/>
          </p:cNvSpPr>
          <p:nvPr/>
        </p:nvSpPr>
        <p:spPr>
          <a:xfrm>
            <a:off x="1371600" y="9525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endParaRPr lang="en-US" sz="4400" b="1"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AED8A1A7-0C6A-714E-F44E-5711FA76DF65}"/>
              </a:ext>
            </a:extLst>
          </p:cNvPr>
          <p:cNvSpPr txBox="1">
            <a:spLocks/>
          </p:cNvSpPr>
          <p:nvPr/>
        </p:nvSpPr>
        <p:spPr>
          <a:xfrm>
            <a:off x="1676400" y="2476501"/>
            <a:ext cx="9144000" cy="1676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đức</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sinh</a:t>
            </a:r>
            <a:endParaRPr lang="en-US" sz="44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051FEF15-D6C6-239B-77FB-1B2DED1F9DF6}"/>
              </a:ext>
            </a:extLst>
          </p:cNvPr>
          <p:cNvSpPr txBox="1">
            <a:spLocks/>
          </p:cNvSpPr>
          <p:nvPr/>
        </p:nvSpPr>
        <p:spPr>
          <a:xfrm>
            <a:off x="1676400" y="3501881"/>
            <a:ext cx="10966174" cy="1447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endParaRPr lang="en-US" sz="44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009705A-AF37-0B07-B047-5CB18A6CC005}"/>
              </a:ext>
            </a:extLst>
          </p:cNvPr>
          <p:cNvSpPr txBox="1">
            <a:spLocks/>
          </p:cNvSpPr>
          <p:nvPr/>
        </p:nvSpPr>
        <p:spPr>
          <a:xfrm>
            <a:off x="1676400" y="4449080"/>
            <a:ext cx="9829800" cy="20494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7236F5C-D6D8-B203-ECFC-C81E3C3EB947}"/>
              </a:ext>
            </a:extLst>
          </p:cNvPr>
          <p:cNvSpPr txBox="1"/>
          <p:nvPr/>
        </p:nvSpPr>
        <p:spPr>
          <a:xfrm>
            <a:off x="1755913" y="6045357"/>
            <a:ext cx="9750287" cy="2800767"/>
          </a:xfrm>
          <a:prstGeom prst="rect">
            <a:avLst/>
          </a:prstGeom>
          <a:noFill/>
        </p:spPr>
        <p:txBody>
          <a:bodyPr wrap="square">
            <a:spAutoFit/>
          </a:bodyPr>
          <a:lstStyle/>
          <a:p>
            <a:pPr marL="0" indent="0" algn="just">
              <a:buNone/>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vẻ</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Việt</a:t>
            </a:r>
            <a:r>
              <a:rPr lang="en-US" sz="4400" b="1" dirty="0">
                <a:latin typeface="Times New Roman" panose="02020603050405020304" pitchFamily="18" charset="0"/>
                <a:cs typeface="Times New Roman" panose="02020603050405020304" pitchFamily="18" charset="0"/>
              </a:rPr>
              <a:t> Nam – </a:t>
            </a:r>
            <a:r>
              <a:rPr lang="en-US" sz="4400" b="1" dirty="0" err="1">
                <a:latin typeface="Times New Roman" panose="02020603050405020304" pitchFamily="18" charset="0"/>
                <a:cs typeface="Times New Roman" panose="02020603050405020304" pitchFamily="18" charset="0"/>
              </a:rPr>
              <a:t>tảo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sớm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chịu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chịu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đức</a:t>
            </a:r>
            <a:r>
              <a:rPr lang="en-US" sz="4400" b="1" dirty="0">
                <a:latin typeface="Times New Roman" panose="02020603050405020304" pitchFamily="18" charset="0"/>
                <a:cs typeface="Times New Roman" panose="02020603050405020304" pitchFamily="18" charset="0"/>
              </a:rPr>
              <a:t> hi </a:t>
            </a:r>
            <a:r>
              <a:rPr lang="en-US" sz="4400" b="1" dirty="0" err="1">
                <a:latin typeface="Times New Roman" panose="02020603050405020304" pitchFamily="18" charset="0"/>
                <a:cs typeface="Times New Roman" panose="02020603050405020304" pitchFamily="18" charset="0"/>
              </a:rPr>
              <a:t>sinh</a:t>
            </a:r>
            <a:r>
              <a:rPr lang="en-US" sz="4400" b="1" dirty="0">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a16="http://schemas.microsoft.com/office/drawing/2014/main" id="{AF62F6F9-0941-C638-EEB7-359381BFD761}"/>
              </a:ext>
            </a:extLst>
          </p:cNvPr>
          <p:cNvPicPr>
            <a:picLocks noChangeAspect="1"/>
          </p:cNvPicPr>
          <p:nvPr/>
        </p:nvPicPr>
        <p:blipFill>
          <a:blip r:embed="rId3"/>
          <a:stretch>
            <a:fillRect/>
          </a:stretch>
        </p:blipFill>
        <p:spPr>
          <a:xfrm>
            <a:off x="12115800" y="2810083"/>
            <a:ext cx="5872163" cy="5867400"/>
          </a:xfrm>
          <a:custGeom>
            <a:avLst/>
            <a:gdLst>
              <a:gd name="connsiteX0" fmla="*/ 0 w 5872163"/>
              <a:gd name="connsiteY0" fmla="*/ 2933700 h 5867400"/>
              <a:gd name="connsiteX1" fmla="*/ 2936082 w 5872163"/>
              <a:gd name="connsiteY1" fmla="*/ 0 h 5867400"/>
              <a:gd name="connsiteX2" fmla="*/ 5872164 w 5872163"/>
              <a:gd name="connsiteY2" fmla="*/ 2933700 h 5867400"/>
              <a:gd name="connsiteX3" fmla="*/ 2936082 w 5872163"/>
              <a:gd name="connsiteY3" fmla="*/ 5867400 h 5867400"/>
              <a:gd name="connsiteX4" fmla="*/ 0 w 5872163"/>
              <a:gd name="connsiteY4" fmla="*/ 2933700 h 586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2163" h="5867400" fill="none" extrusionOk="0">
                <a:moveTo>
                  <a:pt x="0" y="2933700"/>
                </a:moveTo>
                <a:cubicBezTo>
                  <a:pt x="213600" y="1391079"/>
                  <a:pt x="1251742" y="247919"/>
                  <a:pt x="2936082" y="0"/>
                </a:cubicBezTo>
                <a:cubicBezTo>
                  <a:pt x="4602524" y="-60713"/>
                  <a:pt x="6064019" y="1226023"/>
                  <a:pt x="5872164" y="2933700"/>
                </a:cubicBezTo>
                <a:cubicBezTo>
                  <a:pt x="5860725" y="4467359"/>
                  <a:pt x="4499461" y="5805495"/>
                  <a:pt x="2936082" y="5867400"/>
                </a:cubicBezTo>
                <a:cubicBezTo>
                  <a:pt x="1338221" y="5649969"/>
                  <a:pt x="84743" y="4607014"/>
                  <a:pt x="0" y="2933700"/>
                </a:cubicBezTo>
                <a:close/>
              </a:path>
              <a:path w="5872163" h="5867400" stroke="0" extrusionOk="0">
                <a:moveTo>
                  <a:pt x="0" y="2933700"/>
                </a:moveTo>
                <a:cubicBezTo>
                  <a:pt x="66766" y="1471921"/>
                  <a:pt x="1274466" y="-29871"/>
                  <a:pt x="2936082" y="0"/>
                </a:cubicBezTo>
                <a:cubicBezTo>
                  <a:pt x="4402530" y="20083"/>
                  <a:pt x="6044680" y="1288467"/>
                  <a:pt x="5872164" y="2933700"/>
                </a:cubicBezTo>
                <a:cubicBezTo>
                  <a:pt x="5895965" y="4546717"/>
                  <a:pt x="4730041" y="5712823"/>
                  <a:pt x="2936082" y="5867400"/>
                </a:cubicBezTo>
                <a:cubicBezTo>
                  <a:pt x="1182250" y="5878361"/>
                  <a:pt x="-67226" y="4789754"/>
                  <a:pt x="0" y="2933700"/>
                </a:cubicBezTo>
                <a:close/>
              </a:path>
            </a:pathLst>
          </a:custGeom>
          <a:ln>
            <a:solidFill>
              <a:schemeClr val="tx1"/>
            </a:solidFill>
            <a:extLst>
              <a:ext uri="{C807C97D-BFC1-408E-A445-0C87EB9F89A2}">
                <ask:lineSketchStyleProps xmlns:ask="http://schemas.microsoft.com/office/drawing/2018/sketchyshapes" sd="579111871">
                  <a:prstGeom prst="ellipse">
                    <a:avLst/>
                  </a:prstGeom>
                  <ask:type>
                    <ask:lineSketchCurved/>
                  </ask:type>
                </ask:lineSketchStyleProps>
              </a:ext>
            </a:extLst>
          </a:ln>
        </p:spPr>
      </p:pic>
    </p:spTree>
    <p:extLst>
      <p:ext uri="{BB962C8B-B14F-4D97-AF65-F5344CB8AC3E}">
        <p14:creationId xmlns:p14="http://schemas.microsoft.com/office/powerpoint/2010/main" val="28912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D6848EF-CD29-C283-7690-6C67620B44CB}"/>
              </a:ext>
            </a:extLst>
          </p:cNvPr>
          <p:cNvSpPr txBox="1">
            <a:spLocks/>
          </p:cNvSpPr>
          <p:nvPr/>
        </p:nvSpPr>
        <p:spPr>
          <a:xfrm>
            <a:off x="1371600" y="952500"/>
            <a:ext cx="13106400" cy="72722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a:t>
            </a:r>
            <a:endParaRPr lang="en-US" sz="44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7F760EB-CBB0-05C6-DE57-D10E712BD496}"/>
              </a:ext>
            </a:extLst>
          </p:cNvPr>
          <p:cNvSpPr txBox="1">
            <a:spLocks/>
          </p:cNvSpPr>
          <p:nvPr/>
        </p:nvSpPr>
        <p:spPr>
          <a:xfrm>
            <a:off x="4953000" y="7962900"/>
            <a:ext cx="11365396" cy="2590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niềm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nhớ</a:t>
            </a:r>
            <a:r>
              <a:rPr lang="en-US" sz="4400" b="1"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A6A349EC-6C2F-59A6-B530-D3A1B8BBD427}"/>
              </a:ext>
            </a:extLst>
          </p:cNvPr>
          <p:cNvSpPr txBox="1">
            <a:spLocks/>
          </p:cNvSpPr>
          <p:nvPr/>
        </p:nvSpPr>
        <p:spPr>
          <a:xfrm>
            <a:off x="6972300" y="3771900"/>
            <a:ext cx="9677400" cy="10207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mũi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cay”</a:t>
            </a:r>
          </a:p>
        </p:txBody>
      </p:sp>
      <p:sp>
        <p:nvSpPr>
          <p:cNvPr id="9" name="Content Placeholder 2">
            <a:extLst>
              <a:ext uri="{FF2B5EF4-FFF2-40B4-BE49-F238E27FC236}">
                <a16:creationId xmlns:a16="http://schemas.microsoft.com/office/drawing/2014/main" id="{0475B24E-6E39-657A-8B9B-D34792FD5C73}"/>
              </a:ext>
            </a:extLst>
          </p:cNvPr>
          <p:cNvSpPr txBox="1">
            <a:spLocks/>
          </p:cNvSpPr>
          <p:nvPr/>
        </p:nvSpPr>
        <p:spPr>
          <a:xfrm>
            <a:off x="1828800" y="2324100"/>
            <a:ext cx="96774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p>
        </p:txBody>
      </p:sp>
      <p:sp>
        <p:nvSpPr>
          <p:cNvPr id="10" name="Content Placeholder 2">
            <a:extLst>
              <a:ext uri="{FF2B5EF4-FFF2-40B4-BE49-F238E27FC236}">
                <a16:creationId xmlns:a16="http://schemas.microsoft.com/office/drawing/2014/main" id="{3CA8BC3D-355B-DF2C-6E6C-E4965FA753D9}"/>
              </a:ext>
            </a:extLst>
          </p:cNvPr>
          <p:cNvSpPr txBox="1">
            <a:spLocks/>
          </p:cNvSpPr>
          <p:nvPr/>
        </p:nvSpPr>
        <p:spPr>
          <a:xfrm>
            <a:off x="6640996" y="5455444"/>
            <a:ext cx="9677400" cy="157003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nhọc</a:t>
            </a:r>
            <a:r>
              <a:rPr lang="en-US" sz="4400"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974B36FA-B5CB-8BF7-13A4-E2AC2A66A5E0}"/>
              </a:ext>
            </a:extLst>
          </p:cNvPr>
          <p:cNvPicPr>
            <a:picLocks noChangeAspect="1"/>
          </p:cNvPicPr>
          <p:nvPr/>
        </p:nvPicPr>
        <p:blipFill>
          <a:blip r:embed="rId3"/>
          <a:stretch>
            <a:fillRect/>
          </a:stretch>
        </p:blipFill>
        <p:spPr>
          <a:xfrm>
            <a:off x="-838200" y="3430270"/>
            <a:ext cx="6943295" cy="4294822"/>
          </a:xfrm>
          <a:prstGeom prst="rect">
            <a:avLst/>
          </a:prstGeom>
        </p:spPr>
      </p:pic>
    </p:spTree>
    <p:extLst>
      <p:ext uri="{BB962C8B-B14F-4D97-AF65-F5344CB8AC3E}">
        <p14:creationId xmlns:p14="http://schemas.microsoft.com/office/powerpoint/2010/main" val="365606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ảm nhận về bài thơ Bếp lửa của Bằng Việt">
            <a:extLst>
              <a:ext uri="{FF2B5EF4-FFF2-40B4-BE49-F238E27FC236}">
                <a16:creationId xmlns:a16="http://schemas.microsoft.com/office/drawing/2014/main" id="{F6DDDAC7-A4C4-0659-4ECF-5F1C36CE17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784"/>
          <a:stretch/>
        </p:blipFill>
        <p:spPr bwMode="auto">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38870B-1071-4F31-CC57-0698B6305419}"/>
              </a:ext>
            </a:extLst>
          </p:cNvPr>
          <p:cNvSpPr txBox="1"/>
          <p:nvPr/>
        </p:nvSpPr>
        <p:spPr>
          <a:xfrm>
            <a:off x="4026525" y="7244282"/>
            <a:ext cx="1962149" cy="209883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dirty="0">
                <a:solidFill>
                  <a:srgbClr val="271C2E"/>
                </a:solidFill>
                <a:latin typeface="#9Slide05 Braxton Regular" panose="03060000000000000000" pitchFamily="66" charset="0"/>
              </a:rPr>
              <a:t>Văn </a:t>
            </a:r>
            <a:r>
              <a:rPr lang="en-US" sz="4800" dirty="0" err="1">
                <a:solidFill>
                  <a:srgbClr val="271C2E"/>
                </a:solidFill>
                <a:latin typeface="#9Slide05 Braxton Regular" panose="03060000000000000000" pitchFamily="66" charset="0"/>
              </a:rPr>
              <a:t>bản</a:t>
            </a:r>
            <a:endParaRPr lang="en-US" sz="4800" dirty="0">
              <a:solidFill>
                <a:srgbClr val="271C2E"/>
              </a:solidFill>
              <a:latin typeface="#9Slide05 Braxton Regular" panose="03060000000000000000" pitchFamily="66" charset="0"/>
            </a:endParaRPr>
          </a:p>
        </p:txBody>
      </p:sp>
      <p:sp>
        <p:nvSpPr>
          <p:cNvPr id="4" name="TextBox 3">
            <a:extLst>
              <a:ext uri="{FF2B5EF4-FFF2-40B4-BE49-F238E27FC236}">
                <a16:creationId xmlns:a16="http://schemas.microsoft.com/office/drawing/2014/main" id="{FEC672D8-784A-4A6B-7F77-1B67E6A633F6}"/>
              </a:ext>
            </a:extLst>
          </p:cNvPr>
          <p:cNvSpPr txBox="1"/>
          <p:nvPr/>
        </p:nvSpPr>
        <p:spPr>
          <a:xfrm>
            <a:off x="3323081" y="6583391"/>
            <a:ext cx="10283589" cy="198910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dirty="0" err="1">
                <a:solidFill>
                  <a:srgbClr val="523C47"/>
                </a:solidFill>
                <a:latin typeface="#9Slide05 Dear Saturday" panose="02000505000000020004" pitchFamily="2" charset="0"/>
              </a:rPr>
              <a:t>Bài</a:t>
            </a:r>
            <a:r>
              <a:rPr lang="en-US" sz="4400" dirty="0">
                <a:solidFill>
                  <a:srgbClr val="523C47"/>
                </a:solidFill>
                <a:latin typeface="#9Slide05 Dear Saturday" panose="02000505000000020004" pitchFamily="2" charset="0"/>
              </a:rPr>
              <a:t> 6: </a:t>
            </a:r>
            <a:r>
              <a:rPr lang="en-US" sz="4400" dirty="0" err="1">
                <a:solidFill>
                  <a:srgbClr val="523C47"/>
                </a:solidFill>
                <a:latin typeface="#9Slide05 Dear Saturday" panose="02000505000000020004" pitchFamily="2" charset="0"/>
              </a:rPr>
              <a:t>Chân</a:t>
            </a:r>
            <a:r>
              <a:rPr lang="en-US" sz="4400" dirty="0">
                <a:solidFill>
                  <a:srgbClr val="523C47"/>
                </a:solidFill>
                <a:latin typeface="#9Slide05 Dear Saturday" panose="02000505000000020004" pitchFamily="2" charset="0"/>
              </a:rPr>
              <a:t> dung </a:t>
            </a:r>
            <a:r>
              <a:rPr lang="en-US" sz="4400" dirty="0" err="1">
                <a:solidFill>
                  <a:srgbClr val="523C47"/>
                </a:solidFill>
                <a:latin typeface="#9Slide05 Dear Saturday" panose="02000505000000020004" pitchFamily="2" charset="0"/>
              </a:rPr>
              <a:t>cuộc</a:t>
            </a:r>
            <a:r>
              <a:rPr lang="en-US" sz="4400" dirty="0">
                <a:solidFill>
                  <a:srgbClr val="523C47"/>
                </a:solidFill>
                <a:latin typeface="#9Slide05 Dear Saturday" panose="02000505000000020004" pitchFamily="2" charset="0"/>
              </a:rPr>
              <a:t> </a:t>
            </a:r>
            <a:r>
              <a:rPr lang="en-US" sz="4400" dirty="0" err="1">
                <a:solidFill>
                  <a:srgbClr val="523C47"/>
                </a:solidFill>
                <a:latin typeface="#9Slide05 Dear Saturday" panose="02000505000000020004" pitchFamily="2" charset="0"/>
              </a:rPr>
              <a:t>sống</a:t>
            </a:r>
            <a:endParaRPr lang="en-US" sz="4400" dirty="0">
              <a:solidFill>
                <a:srgbClr val="523C47"/>
              </a:solidFill>
              <a:latin typeface="#9Slide05 Dear Saturday" panose="02000505000000020004" pitchFamily="2" charset="0"/>
            </a:endParaRPr>
          </a:p>
        </p:txBody>
      </p:sp>
      <p:sp>
        <p:nvSpPr>
          <p:cNvPr id="5" name="TextBox 4">
            <a:extLst>
              <a:ext uri="{FF2B5EF4-FFF2-40B4-BE49-F238E27FC236}">
                <a16:creationId xmlns:a16="http://schemas.microsoft.com/office/drawing/2014/main" id="{145246BB-50FB-111A-5D18-2749D5441688}"/>
              </a:ext>
            </a:extLst>
          </p:cNvPr>
          <p:cNvSpPr txBox="1"/>
          <p:nvPr/>
        </p:nvSpPr>
        <p:spPr>
          <a:xfrm>
            <a:off x="6324600" y="8385658"/>
            <a:ext cx="4765821" cy="1080761"/>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n-US" sz="8800" dirty="0">
                <a:solidFill>
                  <a:srgbClr val="C00000"/>
                </a:solidFill>
                <a:latin typeface="#9Slide05 FS Blonde Script" panose="03000503000000000000" pitchFamily="65" charset="0"/>
              </a:rPr>
              <a:t>BẾP LỬA</a:t>
            </a:r>
          </a:p>
        </p:txBody>
      </p:sp>
      <p:sp>
        <p:nvSpPr>
          <p:cNvPr id="6" name="TextBox 5">
            <a:extLst>
              <a:ext uri="{FF2B5EF4-FFF2-40B4-BE49-F238E27FC236}">
                <a16:creationId xmlns:a16="http://schemas.microsoft.com/office/drawing/2014/main" id="{95E3F056-B289-0D22-A58A-568EF6A60C86}"/>
              </a:ext>
            </a:extLst>
          </p:cNvPr>
          <p:cNvSpPr txBox="1"/>
          <p:nvPr/>
        </p:nvSpPr>
        <p:spPr>
          <a:xfrm>
            <a:off x="10744200" y="8528169"/>
            <a:ext cx="3810000" cy="209883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dirty="0">
                <a:solidFill>
                  <a:schemeClr val="accent4">
                    <a:lumMod val="50000"/>
                  </a:schemeClr>
                </a:solidFill>
                <a:latin typeface="#9Slide05 Braxton Regular" panose="03060000000000000000" pitchFamily="66" charset="0"/>
              </a:rPr>
              <a:t>- </a:t>
            </a:r>
            <a:r>
              <a:rPr lang="en-US" sz="4800" dirty="0" err="1">
                <a:solidFill>
                  <a:schemeClr val="accent4">
                    <a:lumMod val="50000"/>
                  </a:schemeClr>
                </a:solidFill>
                <a:latin typeface="#9Slide05 Braxton Regular" panose="03060000000000000000" pitchFamily="66" charset="0"/>
              </a:rPr>
              <a:t>Bằng</a:t>
            </a:r>
            <a:r>
              <a:rPr lang="en-US" sz="4800" dirty="0">
                <a:solidFill>
                  <a:schemeClr val="accent4">
                    <a:lumMod val="50000"/>
                  </a:schemeClr>
                </a:solidFill>
                <a:latin typeface="#9Slide05 Braxton Regular" panose="03060000000000000000" pitchFamily="66" charset="0"/>
              </a:rPr>
              <a:t> </a:t>
            </a:r>
            <a:r>
              <a:rPr lang="en-US" sz="4800" dirty="0" err="1">
                <a:solidFill>
                  <a:schemeClr val="accent4">
                    <a:lumMod val="50000"/>
                  </a:schemeClr>
                </a:solidFill>
                <a:latin typeface="#9Slide05 Braxton Regular" panose="03060000000000000000" pitchFamily="66" charset="0"/>
              </a:rPr>
              <a:t>Việt</a:t>
            </a:r>
            <a:r>
              <a:rPr lang="en-US" sz="4800" dirty="0">
                <a:solidFill>
                  <a:schemeClr val="accent4">
                    <a:lumMod val="50000"/>
                  </a:schemeClr>
                </a:solidFill>
                <a:latin typeface="#9Slide05 Braxton Regular" panose="03060000000000000000" pitchFamily="66" charset="0"/>
              </a:rPr>
              <a:t> -</a:t>
            </a:r>
          </a:p>
        </p:txBody>
      </p:sp>
      <p:grpSp>
        <p:nvGrpSpPr>
          <p:cNvPr id="7" name="Group 2">
            <a:extLst>
              <a:ext uri="{FF2B5EF4-FFF2-40B4-BE49-F238E27FC236}">
                <a16:creationId xmlns:a16="http://schemas.microsoft.com/office/drawing/2014/main" id="{9380CDAA-39A5-B840-12C7-945130AF7118}"/>
              </a:ext>
            </a:extLst>
          </p:cNvPr>
          <p:cNvGrpSpPr/>
          <p:nvPr/>
        </p:nvGrpSpPr>
        <p:grpSpPr>
          <a:xfrm rot="-5400000">
            <a:off x="14648340" y="7447279"/>
            <a:ext cx="7015142" cy="5679421"/>
            <a:chOff x="0" y="0"/>
            <a:chExt cx="9353523" cy="7572561"/>
          </a:xfrm>
        </p:grpSpPr>
        <p:sp>
          <p:nvSpPr>
            <p:cNvPr id="8" name="Freeform 3">
              <a:extLst>
                <a:ext uri="{FF2B5EF4-FFF2-40B4-BE49-F238E27FC236}">
                  <a16:creationId xmlns:a16="http://schemas.microsoft.com/office/drawing/2014/main" id="{FA17362F-62F4-2456-7561-42D3B0159EF7}"/>
                </a:ext>
              </a:extLst>
            </p:cNvPr>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Freeform 4">
              <a:extLst>
                <a:ext uri="{FF2B5EF4-FFF2-40B4-BE49-F238E27FC236}">
                  <a16:creationId xmlns:a16="http://schemas.microsoft.com/office/drawing/2014/main" id="{2C4FF37A-1A5F-55F9-A776-96337A91A9D3}"/>
                </a:ext>
              </a:extLst>
            </p:cNvPr>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10" name="Freeform 5">
              <a:extLst>
                <a:ext uri="{FF2B5EF4-FFF2-40B4-BE49-F238E27FC236}">
                  <a16:creationId xmlns:a16="http://schemas.microsoft.com/office/drawing/2014/main" id="{3380E0E5-7F80-BE1A-E698-EDAB9E1FB664}"/>
                </a:ext>
              </a:extLst>
            </p:cNvPr>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grpSp>
    </p:spTree>
    <p:extLst>
      <p:ext uri="{BB962C8B-B14F-4D97-AF65-F5344CB8AC3E}">
        <p14:creationId xmlns:p14="http://schemas.microsoft.com/office/powerpoint/2010/main" val="51067472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D2BB6-CB83-A4F4-DD5E-ED92127ADEBE}"/>
              </a:ext>
            </a:extLst>
          </p:cNvPr>
          <p:cNvPicPr>
            <a:picLocks noChangeAspect="1"/>
          </p:cNvPicPr>
          <p:nvPr/>
        </p:nvPicPr>
        <p:blipFill rotWithShape="1">
          <a:blip r:embed="rId3"/>
          <a:srcRect t="15730"/>
          <a:stretch/>
        </p:blipFill>
        <p:spPr>
          <a:xfrm>
            <a:off x="20" y="10"/>
            <a:ext cx="18287980" cy="10286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F68460-070C-748A-D78E-B17AEDF8EF8F}"/>
              </a:ext>
            </a:extLst>
          </p:cNvPr>
          <p:cNvSpPr txBox="1">
            <a:spLocks/>
          </p:cNvSpPr>
          <p:nvPr/>
        </p:nvSpPr>
        <p:spPr>
          <a:xfrm>
            <a:off x="844826" y="7975860"/>
            <a:ext cx="16757374" cy="11172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6600" b="1" dirty="0">
                <a:solidFill>
                  <a:schemeClr val="tx1">
                    <a:lumMod val="85000"/>
                    <a:lumOff val="15000"/>
                  </a:schemeClr>
                </a:solidFill>
                <a:latin typeface="#9Slide05 Braxton Regular" panose="03060000000000000000" pitchFamily="66" charset="0"/>
              </a:rPr>
              <a:t>3. </a:t>
            </a:r>
            <a:r>
              <a:rPr lang="en-US" sz="6600" b="1" dirty="0" err="1">
                <a:solidFill>
                  <a:schemeClr val="tx1">
                    <a:lumMod val="85000"/>
                    <a:lumOff val="15000"/>
                  </a:schemeClr>
                </a:solidFill>
                <a:latin typeface="#9Slide05 Braxton Regular" panose="03060000000000000000" pitchFamily="66" charset="0"/>
              </a:rPr>
              <a:t>Hình</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ảnh</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bếp</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lửa</a:t>
            </a:r>
            <a:r>
              <a:rPr lang="en-US" sz="6600" b="1" dirty="0">
                <a:solidFill>
                  <a:schemeClr val="tx1">
                    <a:lumMod val="85000"/>
                    <a:lumOff val="15000"/>
                  </a:schemeClr>
                </a:solidFill>
                <a:latin typeface="#9Slide05 Braxton Regular" panose="03060000000000000000" pitchFamily="66" charset="0"/>
              </a:rPr>
              <a:t>”</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16097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AAEACC2-E2E8-44BD-9BF3-61ABE183E748}"/>
              </a:ext>
            </a:extLst>
          </p:cNvPr>
          <p:cNvSpPr/>
          <p:nvPr/>
        </p:nvSpPr>
        <p:spPr>
          <a:xfrm rot="-10800000">
            <a:off x="-908858" y="-1321993"/>
            <a:ext cx="5114585" cy="5142635"/>
          </a:xfrm>
          <a:custGeom>
            <a:avLst/>
            <a:gdLst/>
            <a:ahLst/>
            <a:cxnLst/>
            <a:rect l="l" t="t" r="r" b="b"/>
            <a:pathLst>
              <a:path w="5114585" h="5142635">
                <a:moveTo>
                  <a:pt x="0" y="0"/>
                </a:moveTo>
                <a:lnTo>
                  <a:pt x="5114585" y="0"/>
                </a:lnTo>
                <a:lnTo>
                  <a:pt x="5114585" y="5142635"/>
                </a:lnTo>
                <a:lnTo>
                  <a:pt x="0" y="51426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3" name="Freeform 4">
            <a:extLst>
              <a:ext uri="{FF2B5EF4-FFF2-40B4-BE49-F238E27FC236}">
                <a16:creationId xmlns:a16="http://schemas.microsoft.com/office/drawing/2014/main" id="{A728A06C-A20C-8FC0-4B5B-A7D278418577}"/>
              </a:ext>
            </a:extLst>
          </p:cNvPr>
          <p:cNvSpPr/>
          <p:nvPr/>
        </p:nvSpPr>
        <p:spPr>
          <a:xfrm rot="-10800000" flipV="1">
            <a:off x="884388" y="-1555083"/>
            <a:ext cx="2450438" cy="4185866"/>
          </a:xfrm>
          <a:custGeom>
            <a:avLst/>
            <a:gdLst/>
            <a:ahLst/>
            <a:cxnLst/>
            <a:rect l="l" t="t" r="r" b="b"/>
            <a:pathLst>
              <a:path w="2450438" h="4185866">
                <a:moveTo>
                  <a:pt x="0" y="4185865"/>
                </a:moveTo>
                <a:lnTo>
                  <a:pt x="2450438" y="4185865"/>
                </a:lnTo>
                <a:lnTo>
                  <a:pt x="2450438" y="0"/>
                </a:lnTo>
                <a:lnTo>
                  <a:pt x="0" y="0"/>
                </a:lnTo>
                <a:lnTo>
                  <a:pt x="0" y="41858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5" name="Freeform 5">
            <a:extLst>
              <a:ext uri="{FF2B5EF4-FFF2-40B4-BE49-F238E27FC236}">
                <a16:creationId xmlns:a16="http://schemas.microsoft.com/office/drawing/2014/main" id="{E8B78B9A-5F5B-3EEE-246A-84E782BD15C1}"/>
              </a:ext>
            </a:extLst>
          </p:cNvPr>
          <p:cNvSpPr/>
          <p:nvPr/>
        </p:nvSpPr>
        <p:spPr>
          <a:xfrm rot="-9955212">
            <a:off x="3334826" y="532540"/>
            <a:ext cx="2909455" cy="1433568"/>
          </a:xfrm>
          <a:custGeom>
            <a:avLst/>
            <a:gdLst/>
            <a:ahLst/>
            <a:cxnLst/>
            <a:rect l="l" t="t" r="r" b="b"/>
            <a:pathLst>
              <a:path w="2909455" h="1433568">
                <a:moveTo>
                  <a:pt x="0" y="0"/>
                </a:moveTo>
                <a:lnTo>
                  <a:pt x="2909454" y="0"/>
                </a:lnTo>
                <a:lnTo>
                  <a:pt x="2909454" y="1433568"/>
                </a:lnTo>
                <a:lnTo>
                  <a:pt x="0" y="14335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7" name="Freeform 9">
            <a:extLst>
              <a:ext uri="{FF2B5EF4-FFF2-40B4-BE49-F238E27FC236}">
                <a16:creationId xmlns:a16="http://schemas.microsoft.com/office/drawing/2014/main" id="{EB5802BD-63E0-28AA-2232-9265DD536AB0}"/>
              </a:ext>
            </a:extLst>
          </p:cNvPr>
          <p:cNvSpPr/>
          <p:nvPr/>
        </p:nvSpPr>
        <p:spPr>
          <a:xfrm rot="-1277720">
            <a:off x="16707967" y="-1858099"/>
            <a:ext cx="3637262" cy="7928637"/>
          </a:xfrm>
          <a:custGeom>
            <a:avLst/>
            <a:gdLst/>
            <a:ahLst/>
            <a:cxnLst/>
            <a:rect l="l" t="t" r="r" b="b"/>
            <a:pathLst>
              <a:path w="3637262" h="7928637">
                <a:moveTo>
                  <a:pt x="0" y="0"/>
                </a:moveTo>
                <a:lnTo>
                  <a:pt x="3637262" y="0"/>
                </a:lnTo>
                <a:lnTo>
                  <a:pt x="3637262" y="7928637"/>
                </a:lnTo>
                <a:lnTo>
                  <a:pt x="0" y="7928637"/>
                </a:lnTo>
                <a:lnTo>
                  <a:pt x="0" y="0"/>
                </a:lnTo>
                <a:close/>
              </a:path>
            </a:pathLst>
          </a:custGeom>
          <a:blipFill>
            <a:blip r:embed="rId9">
              <a:alphaModFix amt="75000"/>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4" name="Freeform 5">
            <a:extLst>
              <a:ext uri="{FF2B5EF4-FFF2-40B4-BE49-F238E27FC236}">
                <a16:creationId xmlns:a16="http://schemas.microsoft.com/office/drawing/2014/main" id="{A1ED079E-E71F-9D79-A513-A3DD19C43875}"/>
              </a:ext>
            </a:extLst>
          </p:cNvPr>
          <p:cNvSpPr/>
          <p:nvPr/>
        </p:nvSpPr>
        <p:spPr>
          <a:xfrm>
            <a:off x="-609600" y="2324100"/>
            <a:ext cx="7772400" cy="7175076"/>
          </a:xfrm>
          <a:custGeom>
            <a:avLst/>
            <a:gdLst/>
            <a:ahLst/>
            <a:cxnLst/>
            <a:rect l="l" t="t" r="r" b="b"/>
            <a:pathLst>
              <a:path w="4993890" h="9828159">
                <a:moveTo>
                  <a:pt x="0" y="0"/>
                </a:moveTo>
                <a:lnTo>
                  <a:pt x="4993890" y="0"/>
                </a:lnTo>
                <a:lnTo>
                  <a:pt x="4993890" y="9828159"/>
                </a:lnTo>
                <a:lnTo>
                  <a:pt x="0" y="9828159"/>
                </a:lnTo>
                <a:lnTo>
                  <a:pt x="0" y="0"/>
                </a:lnTo>
                <a:close/>
              </a:path>
            </a:pathLst>
          </a:custGeom>
          <a:blipFill>
            <a:blip r:embed="rId11">
              <a:extLst>
                <a:ext uri="{BEBA8EAE-BF5A-486C-A8C5-ECC9F3942E4B}">
                  <a14:imgProps xmlns:a14="http://schemas.microsoft.com/office/drawing/2010/main">
                    <a14:imgLayer r:embed="rId12">
                      <a14:imgEffect>
                        <a14:backgroundRemoval t="57193" b="95244" l="9589" r="89726">
                          <a14:foregroundMark x1="40653" y1="57416" x2="42466" y2="57193"/>
                          <a14:foregroundMark x1="34932" y1="58121" x2="36169" y2="57969"/>
                          <a14:backgroundMark x1="20776" y1="58237" x2="25342" y2="56845"/>
                          <a14:backgroundMark x1="36530" y1="57541" x2="43379" y2="54176"/>
                          <a14:backgroundMark x1="89269" y1="58701" x2="85160" y2="56032"/>
                        </a14:backgroundRemoval>
                      </a14:imgEffect>
                    </a14:imgLayer>
                  </a14:imgProps>
                </a:ext>
              </a:extLst>
            </a:blip>
            <a:stretch>
              <a:fillRect t="-113188"/>
            </a:stretch>
          </a:blipFill>
        </p:spPr>
        <p:txBody>
          <a:bodyPr/>
          <a:lstStyle/>
          <a:p>
            <a:endParaRPr lang="en-VN"/>
          </a:p>
        </p:txBody>
      </p:sp>
      <p:sp>
        <p:nvSpPr>
          <p:cNvPr id="6" name="Content Placeholder 2">
            <a:extLst>
              <a:ext uri="{FF2B5EF4-FFF2-40B4-BE49-F238E27FC236}">
                <a16:creationId xmlns:a16="http://schemas.microsoft.com/office/drawing/2014/main" id="{7076855B-2784-18A4-8842-20EDFB4B9E04}"/>
              </a:ext>
            </a:extLst>
          </p:cNvPr>
          <p:cNvSpPr txBox="1">
            <a:spLocks/>
          </p:cNvSpPr>
          <p:nvPr/>
        </p:nvSpPr>
        <p:spPr>
          <a:xfrm>
            <a:off x="7400341" y="3144078"/>
            <a:ext cx="996276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p>
        </p:txBody>
      </p:sp>
      <p:sp>
        <p:nvSpPr>
          <p:cNvPr id="8" name="Content Placeholder 2">
            <a:extLst>
              <a:ext uri="{FF2B5EF4-FFF2-40B4-BE49-F238E27FC236}">
                <a16:creationId xmlns:a16="http://schemas.microsoft.com/office/drawing/2014/main" id="{407A0960-52E9-F303-A917-FECF2520B178}"/>
              </a:ext>
            </a:extLst>
          </p:cNvPr>
          <p:cNvSpPr txBox="1">
            <a:spLocks/>
          </p:cNvSpPr>
          <p:nvPr/>
        </p:nvSpPr>
        <p:spPr>
          <a:xfrm>
            <a:off x="7400341" y="4381500"/>
            <a:ext cx="1043045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nhèm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ủ </a:t>
            </a:r>
            <a:r>
              <a:rPr lang="en-US" sz="4400" dirty="0" err="1">
                <a:latin typeface="Times New Roman" panose="02020603050405020304" pitchFamily="18" charset="0"/>
                <a:cs typeface="Times New Roman" panose="02020603050405020304" pitchFamily="18" charset="0"/>
              </a:rPr>
              <a:t>sẵn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dai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dẳng</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435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B61C81-05EA-C4A8-5B44-AE719DA6C20C}"/>
              </a:ext>
            </a:extLst>
          </p:cNvPr>
          <p:cNvSpPr>
            <a:spLocks noGrp="1"/>
          </p:cNvSpPr>
          <p:nvPr>
            <p:ph idx="1"/>
          </p:nvPr>
        </p:nvSpPr>
        <p:spPr>
          <a:xfrm>
            <a:off x="834885" y="7025722"/>
            <a:ext cx="16383001" cy="1082529"/>
          </a:xfrm>
        </p:spPr>
        <p:txBody>
          <a:bodyPr>
            <a:normAutofit/>
          </a:bodyPr>
          <a:lstStyle/>
          <a:p>
            <a:pPr marL="0" indent="0" algn="just">
              <a:buNone/>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a:t>
            </a:r>
            <a:r>
              <a:rPr lang="en-US" sz="4400" b="1" dirty="0" err="1">
                <a:latin typeface="Times New Roman" panose="02020603050405020304" pitchFamily="18" charset="0"/>
                <a:cs typeface="Times New Roman" panose="02020603050405020304" pitchFamily="18" charset="0"/>
              </a:rPr>
              <a:t>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vừa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mang</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tượng</a:t>
            </a:r>
            <a:r>
              <a:rPr lang="en-US" sz="4400" b="1" dirty="0">
                <a:latin typeface="Times New Roman" panose="02020603050405020304" pitchFamily="18" charset="0"/>
                <a:cs typeface="Times New Roman" panose="02020603050405020304" pitchFamily="18" charset="0"/>
              </a:rPr>
              <a:t>. </a:t>
            </a:r>
          </a:p>
        </p:txBody>
      </p:sp>
      <p:sp>
        <p:nvSpPr>
          <p:cNvPr id="6" name="Content Placeholder 2">
            <a:extLst>
              <a:ext uri="{FF2B5EF4-FFF2-40B4-BE49-F238E27FC236}">
                <a16:creationId xmlns:a16="http://schemas.microsoft.com/office/drawing/2014/main" id="{7076855B-2784-18A4-8842-20EDFB4B9E04}"/>
              </a:ext>
            </a:extLst>
          </p:cNvPr>
          <p:cNvSpPr txBox="1">
            <a:spLocks/>
          </p:cNvSpPr>
          <p:nvPr/>
        </p:nvSpPr>
        <p:spPr>
          <a:xfrm>
            <a:off x="838199" y="807556"/>
            <a:ext cx="12115802"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407A0960-52E9-F303-A917-FECF2520B178}"/>
              </a:ext>
            </a:extLst>
          </p:cNvPr>
          <p:cNvSpPr txBox="1">
            <a:spLocks/>
          </p:cNvSpPr>
          <p:nvPr/>
        </p:nvSpPr>
        <p:spPr>
          <a:xfrm>
            <a:off x="838199" y="2232986"/>
            <a:ext cx="12115802"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761A81A-6D15-8630-7445-12450A7ABF5D}"/>
              </a:ext>
            </a:extLst>
          </p:cNvPr>
          <p:cNvSpPr/>
          <p:nvPr/>
        </p:nvSpPr>
        <p:spPr>
          <a:xfrm>
            <a:off x="13258800" y="647700"/>
            <a:ext cx="4662663" cy="41148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0" name="TextBox 9">
            <a:extLst>
              <a:ext uri="{FF2B5EF4-FFF2-40B4-BE49-F238E27FC236}">
                <a16:creationId xmlns:a16="http://schemas.microsoft.com/office/drawing/2014/main" id="{8964B125-5E31-580F-D1F4-F5F547178E53}"/>
              </a:ext>
            </a:extLst>
          </p:cNvPr>
          <p:cNvSpPr txBox="1"/>
          <p:nvPr/>
        </p:nvSpPr>
        <p:spPr>
          <a:xfrm>
            <a:off x="838198" y="3592996"/>
            <a:ext cx="12115801" cy="3477875"/>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vui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hi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p>
        </p:txBody>
      </p:sp>
      <p:sp>
        <p:nvSpPr>
          <p:cNvPr id="11" name="Content Placeholder 2">
            <a:extLst>
              <a:ext uri="{FF2B5EF4-FFF2-40B4-BE49-F238E27FC236}">
                <a16:creationId xmlns:a16="http://schemas.microsoft.com/office/drawing/2014/main" id="{F6CB01E3-B10A-A328-6732-5F4B11A970FF}"/>
              </a:ext>
            </a:extLst>
          </p:cNvPr>
          <p:cNvSpPr txBox="1">
            <a:spLocks/>
          </p:cNvSpPr>
          <p:nvPr/>
        </p:nvSpPr>
        <p:spPr>
          <a:xfrm>
            <a:off x="831572" y="7899927"/>
            <a:ext cx="17089891" cy="24715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V</a:t>
            </a:r>
            <a:r>
              <a:rPr lang="en-US" sz="4400" b="1" dirty="0" err="1">
                <a:latin typeface="Times New Roman" panose="02020603050405020304" pitchFamily="18" charset="0"/>
                <a:cs typeface="Times New Roman" panose="02020603050405020304" pitchFamily="18" charset="0"/>
              </a:rPr>
              <a:t>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lửa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quen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gắn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suốt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mang</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liêng</a:t>
            </a:r>
            <a:r>
              <a:rPr lang="en-US" sz="4400" b="1" dirty="0">
                <a:latin typeface="Times New Roman" panose="02020603050405020304" pitchFamily="18" charset="0"/>
                <a:cs typeface="Times New Roman" panose="02020603050405020304" pitchFamily="18" charset="0"/>
              </a:rPr>
              <a:t>: </a:t>
            </a:r>
            <a:r>
              <a:rPr lang="en-US" sz="4400" b="1" i="1" dirty="0">
                <a:latin typeface="Times New Roman" panose="02020603050405020304" pitchFamily="18" charset="0"/>
                <a:cs typeface="Times New Roman" panose="02020603050405020304" pitchFamily="18" charset="0"/>
              </a:rPr>
              <a:t>“</a:t>
            </a:r>
            <a:r>
              <a:rPr lang="en-US" sz="4400" b="1" i="1" dirty="0" err="1">
                <a:latin typeface="Times New Roman" panose="02020603050405020304" pitchFamily="18" charset="0"/>
                <a:cs typeface="Times New Roman" panose="02020603050405020304" pitchFamily="18" charset="0"/>
              </a:rPr>
              <a:t>Ôi</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kì</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lạ</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và</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thiêng</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liêng</a:t>
            </a:r>
            <a:r>
              <a:rPr lang="en-US" sz="4400" b="1" i="1" dirty="0">
                <a:latin typeface="Times New Roman" panose="02020603050405020304" pitchFamily="18" charset="0"/>
                <a:cs typeface="Times New Roman" panose="02020603050405020304" pitchFamily="18" charset="0"/>
              </a:rPr>
              <a:t> – </a:t>
            </a:r>
            <a:r>
              <a:rPr lang="en-US" sz="4400" b="1" i="1" dirty="0" err="1">
                <a:latin typeface="Times New Roman" panose="02020603050405020304" pitchFamily="18" charset="0"/>
                <a:cs typeface="Times New Roman" panose="02020603050405020304" pitchFamily="18" charset="0"/>
              </a:rPr>
              <a:t>bếp</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lửa</a:t>
            </a:r>
            <a:r>
              <a:rPr lang="en-US" sz="4400" b="1" i="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9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Nghị luận về bài thơ &quot;Bếp lửa&quot; của Bằng Việt">
            <a:extLst>
              <a:ext uri="{FF2B5EF4-FFF2-40B4-BE49-F238E27FC236}">
                <a16:creationId xmlns:a16="http://schemas.microsoft.com/office/drawing/2014/main" id="{6815436E-BA31-870E-AB2F-00CA5BA144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 t="3982" r="-188" b="19226"/>
          <a:stretch/>
        </p:blipFill>
        <p:spPr bwMode="auto">
          <a:xfrm>
            <a:off x="20" y="-11429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A8D651-E296-54B1-8C95-D424C14407F8}"/>
              </a:ext>
            </a:extLst>
          </p:cNvPr>
          <p:cNvSpPr txBox="1">
            <a:spLocks/>
          </p:cNvSpPr>
          <p:nvPr/>
        </p:nvSpPr>
        <p:spPr>
          <a:xfrm>
            <a:off x="785812" y="7975860"/>
            <a:ext cx="16816388" cy="111725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6600" b="1" dirty="0">
                <a:solidFill>
                  <a:schemeClr val="tx1">
                    <a:lumMod val="85000"/>
                    <a:lumOff val="15000"/>
                  </a:schemeClr>
                </a:solidFill>
                <a:latin typeface="#9Slide05 Braxton Regular" panose="03060000000000000000" pitchFamily="66" charset="0"/>
              </a:rPr>
              <a:t>4. </a:t>
            </a:r>
            <a:r>
              <a:rPr lang="en-US" sz="6600" b="1" dirty="0" err="1">
                <a:solidFill>
                  <a:schemeClr val="tx1">
                    <a:lumMod val="85000"/>
                    <a:lumOff val="15000"/>
                  </a:schemeClr>
                </a:solidFill>
                <a:latin typeface="#9Slide05 Braxton Regular" panose="03060000000000000000" pitchFamily="66" charset="0"/>
              </a:rPr>
              <a:t>Bức</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chân</a:t>
            </a:r>
            <a:r>
              <a:rPr lang="en-US" sz="6600" b="1" dirty="0">
                <a:solidFill>
                  <a:schemeClr val="tx1">
                    <a:lumMod val="85000"/>
                    <a:lumOff val="15000"/>
                  </a:schemeClr>
                </a:solidFill>
                <a:latin typeface="#9Slide05 Braxton Regular" panose="03060000000000000000" pitchFamily="66" charset="0"/>
              </a:rPr>
              <a:t> dung </a:t>
            </a:r>
            <a:r>
              <a:rPr lang="en-US" sz="6600" b="1" dirty="0" err="1">
                <a:solidFill>
                  <a:schemeClr val="tx1">
                    <a:lumMod val="85000"/>
                    <a:lumOff val="15000"/>
                  </a:schemeClr>
                </a:solidFill>
                <a:latin typeface="#9Slide05 Braxton Regular" panose="03060000000000000000" pitchFamily="66" charset="0"/>
              </a:rPr>
              <a:t>cuộc</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sống</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hiện</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lên</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trong</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bài</a:t>
            </a:r>
            <a:r>
              <a:rPr lang="en-US" sz="6600" b="1" dirty="0">
                <a:solidFill>
                  <a:schemeClr val="tx1">
                    <a:lumMod val="85000"/>
                    <a:lumOff val="15000"/>
                  </a:schemeClr>
                </a:solidFill>
                <a:latin typeface="#9Slide05 Braxton Regular" panose="03060000000000000000" pitchFamily="66" charset="0"/>
              </a:rPr>
              <a:t> </a:t>
            </a:r>
            <a:r>
              <a:rPr lang="en-US" sz="6600" b="1" dirty="0" err="1">
                <a:solidFill>
                  <a:schemeClr val="tx1">
                    <a:lumMod val="85000"/>
                    <a:lumOff val="15000"/>
                  </a:schemeClr>
                </a:solidFill>
                <a:latin typeface="#9Slide05 Braxton Regular" panose="03060000000000000000" pitchFamily="66" charset="0"/>
              </a:rPr>
              <a:t>thơ</a:t>
            </a:r>
            <a:endParaRPr lang="en-US" sz="6600" b="1" dirty="0">
              <a:solidFill>
                <a:schemeClr val="tx1">
                  <a:lumMod val="85000"/>
                  <a:lumOff val="15000"/>
                </a:schemeClr>
              </a:solidFill>
              <a:latin typeface="#9Slide05 Braxton Regular" panose="03060000000000000000" pitchFamily="66" charset="0"/>
            </a:endParaRP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84943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B61C81-05EA-C4A8-5B44-AE719DA6C20C}"/>
              </a:ext>
            </a:extLst>
          </p:cNvPr>
          <p:cNvSpPr>
            <a:spLocks noGrp="1"/>
          </p:cNvSpPr>
          <p:nvPr>
            <p:ph idx="1"/>
          </p:nvPr>
        </p:nvSpPr>
        <p:spPr>
          <a:xfrm>
            <a:off x="4648200" y="2705101"/>
            <a:ext cx="12877800" cy="1828800"/>
          </a:xfrm>
        </p:spPr>
        <p:txBody>
          <a:bodyPr>
            <a:noAutofit/>
          </a:bodyPr>
          <a:lstStyle/>
          <a:p>
            <a:pPr marL="0" indent="0" algn="just">
              <a:buNone/>
            </a:pP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nhớ</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p>
        </p:txBody>
      </p:sp>
      <p:sp>
        <p:nvSpPr>
          <p:cNvPr id="4" name="Freeform 3">
            <a:extLst>
              <a:ext uri="{FF2B5EF4-FFF2-40B4-BE49-F238E27FC236}">
                <a16:creationId xmlns:a16="http://schemas.microsoft.com/office/drawing/2014/main" id="{B9CB6D78-6CA9-500C-CD39-8B7449659FEE}"/>
              </a:ext>
            </a:extLst>
          </p:cNvPr>
          <p:cNvSpPr/>
          <p:nvPr/>
        </p:nvSpPr>
        <p:spPr>
          <a:xfrm>
            <a:off x="-609600" y="1842654"/>
            <a:ext cx="5317435" cy="7086600"/>
          </a:xfrm>
          <a:custGeom>
            <a:avLst/>
            <a:gdLst/>
            <a:ahLst/>
            <a:cxnLst/>
            <a:rect l="l" t="t" r="r" b="b"/>
            <a:pathLst>
              <a:path w="2798064" h="4114800">
                <a:moveTo>
                  <a:pt x="0" y="0"/>
                </a:moveTo>
                <a:lnTo>
                  <a:pt x="2798064" y="0"/>
                </a:lnTo>
                <a:lnTo>
                  <a:pt x="27980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6" name="Content Placeholder 2">
            <a:extLst>
              <a:ext uri="{FF2B5EF4-FFF2-40B4-BE49-F238E27FC236}">
                <a16:creationId xmlns:a16="http://schemas.microsoft.com/office/drawing/2014/main" id="{41A3A8EB-6F95-83DD-0CC8-6ACB5F8C9A66}"/>
              </a:ext>
            </a:extLst>
          </p:cNvPr>
          <p:cNvSpPr txBox="1">
            <a:spLocks/>
          </p:cNvSpPr>
          <p:nvPr/>
        </p:nvSpPr>
        <p:spPr>
          <a:xfrm>
            <a:off x="1666461" y="803067"/>
            <a:ext cx="13792200" cy="911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a16="http://schemas.microsoft.com/office/drawing/2014/main" id="{9DE45428-7A8C-116B-69B6-F5E46A5051EA}"/>
              </a:ext>
            </a:extLst>
          </p:cNvPr>
          <p:cNvSpPr txBox="1">
            <a:spLocks/>
          </p:cNvSpPr>
          <p:nvPr/>
        </p:nvSpPr>
        <p:spPr>
          <a:xfrm>
            <a:off x="5029200" y="5098773"/>
            <a:ext cx="12877800" cy="168502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nhằn</a:t>
            </a:r>
            <a:r>
              <a:rPr lang="en-US" sz="44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712AA08A-C4C6-9277-CE9C-5818A6A1BAF4}"/>
              </a:ext>
            </a:extLst>
          </p:cNvPr>
          <p:cNvSpPr txBox="1">
            <a:spLocks/>
          </p:cNvSpPr>
          <p:nvPr/>
        </p:nvSpPr>
        <p:spPr>
          <a:xfrm>
            <a:off x="4343400" y="7528719"/>
            <a:ext cx="12877800" cy="10437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87803F9F-A158-4483-A786-6918A5B72D67}"/>
              </a:ext>
            </a:extLst>
          </p:cNvPr>
          <p:cNvSpPr txBox="1">
            <a:spLocks/>
          </p:cNvSpPr>
          <p:nvPr/>
        </p:nvSpPr>
        <p:spPr>
          <a:xfrm>
            <a:off x="1666461" y="8709820"/>
            <a:ext cx="12877800" cy="104378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075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14600" y="1028700"/>
            <a:ext cx="5257800" cy="4708981"/>
          </a:xfrm>
          <a:prstGeom prst="rect">
            <a:avLst/>
          </a:prstGeom>
          <a:noFill/>
        </p:spPr>
        <p:txBody>
          <a:bodyPr wrap="square" rtlCol="0">
            <a:spAutoFit/>
          </a:bodyPr>
          <a:lstStyle/>
          <a:p>
            <a:pPr defTabSz="1371600"/>
            <a:r>
              <a:rPr lang="en-US" sz="6000" b="1">
                <a:solidFill>
                  <a:srgbClr val="FF0000"/>
                </a:solidFill>
                <a:latin typeface="Times New Roman" pitchFamily="18" charset="0"/>
                <a:cs typeface="Times New Roman" pitchFamily="18" charset="0"/>
              </a:rPr>
              <a:t>DORAEMON</a:t>
            </a:r>
          </a:p>
          <a:p>
            <a:pPr defTabSz="1371600"/>
            <a:endParaRPr lang="en-US" sz="6000" b="1">
              <a:solidFill>
                <a:srgbClr val="FF0000"/>
              </a:solidFill>
              <a:latin typeface="Times New Roman" pitchFamily="18" charset="0"/>
              <a:cs typeface="Times New Roman" pitchFamily="18" charset="0"/>
            </a:endParaRPr>
          </a:p>
          <a:p>
            <a:pPr defTabSz="1371600"/>
            <a:r>
              <a:rPr lang="en-US" sz="6000" b="1">
                <a:solidFill>
                  <a:srgbClr val="FF0000"/>
                </a:solidFill>
                <a:latin typeface="Times New Roman" pitchFamily="18" charset="0"/>
                <a:cs typeface="Times New Roman" pitchFamily="18" charset="0"/>
              </a:rPr>
              <a:t>VÀ CHIẾC</a:t>
            </a:r>
          </a:p>
          <a:p>
            <a:pPr defTabSz="1371600"/>
            <a:endParaRPr lang="en-US" sz="6000" b="1">
              <a:solidFill>
                <a:srgbClr val="FF0000"/>
              </a:solidFill>
              <a:latin typeface="Times New Roman" pitchFamily="18" charset="0"/>
              <a:cs typeface="Times New Roman" pitchFamily="18" charset="0"/>
            </a:endParaRPr>
          </a:p>
          <a:p>
            <a:pPr defTabSz="1371600"/>
            <a:r>
              <a:rPr lang="en-US" sz="6000" b="1">
                <a:solidFill>
                  <a:srgbClr val="FF0000"/>
                </a:solidFill>
                <a:latin typeface="Times New Roman" pitchFamily="18" charset="0"/>
                <a:cs typeface="Times New Roman" pitchFamily="18" charset="0"/>
              </a:rPr>
              <a:t>BÁNH RÁN</a:t>
            </a:r>
          </a:p>
        </p:txBody>
      </p:sp>
      <p:sp>
        <p:nvSpPr>
          <p:cNvPr id="5" name="Rounded Rectangle 4"/>
          <p:cNvSpPr/>
          <p:nvPr/>
        </p:nvSpPr>
        <p:spPr>
          <a:xfrm>
            <a:off x="6972300" y="3332738"/>
            <a:ext cx="8801100" cy="58293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7" name="TextBox 6"/>
          <p:cNvSpPr txBox="1"/>
          <p:nvPr/>
        </p:nvSpPr>
        <p:spPr>
          <a:xfrm>
            <a:off x="7559385" y="3962147"/>
            <a:ext cx="8214015" cy="4524315"/>
          </a:xfrm>
          <a:prstGeom prst="rect">
            <a:avLst/>
          </a:prstGeom>
          <a:noFill/>
        </p:spPr>
        <p:txBody>
          <a:bodyPr wrap="square" rtlCol="0">
            <a:spAutoFit/>
          </a:bodyPr>
          <a:lstStyle/>
          <a:p>
            <a:pPr defTabSz="1371600"/>
            <a:r>
              <a:rPr lang="en-US" sz="4800">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 action="ppaction://noaction"/>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38100"/>
            <a:ext cx="914400" cy="914400"/>
          </a:xfrm>
          <a:prstGeom prst="rect">
            <a:avLst/>
          </a:prstGeom>
        </p:spPr>
      </p:pic>
    </p:spTree>
    <p:extLst>
      <p:ext uri="{BB962C8B-B14F-4D97-AF65-F5344CB8AC3E}">
        <p14:creationId xmlns:p14="http://schemas.microsoft.com/office/powerpoint/2010/main" val="259753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609600" y="457200"/>
            <a:ext cx="12306300" cy="2743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818410" y="847433"/>
            <a:ext cx="10068790" cy="2123658"/>
          </a:xfrm>
          <a:prstGeom prst="rect">
            <a:avLst/>
          </a:prstGeom>
          <a:noFill/>
        </p:spPr>
        <p:txBody>
          <a:bodyPr wrap="square" rtlCol="0">
            <a:spAutoFit/>
          </a:bodyPr>
          <a:lstStyle/>
          <a:p>
            <a:pPr algn="ctr"/>
            <a:r>
              <a:rPr lang="vi-VN" sz="4400" dirty="0">
                <a:latin typeface="Times New Roman" panose="02020603050405020304" pitchFamily="18" charset="0"/>
                <a:cs typeface="Times New Roman" panose="02020603050405020304" pitchFamily="18" charset="0"/>
              </a:rPr>
              <a:t>Hai câu thơ “Năm ấy là năm đói mòn đói mỏi/ Bố đi đánh xe khô rạc ngựa gầy” nhắc tới sự kiện lịch sử nào? </a:t>
            </a:r>
          </a:p>
        </p:txBody>
      </p:sp>
      <p:sp>
        <p:nvSpPr>
          <p:cNvPr id="4" name="Rounded Rectangle 3"/>
          <p:cNvSpPr/>
          <p:nvPr/>
        </p:nvSpPr>
        <p:spPr>
          <a:xfrm>
            <a:off x="1371600" y="4000499"/>
            <a:ext cx="5372100" cy="17747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8701085" y="6515100"/>
            <a:ext cx="5548315" cy="25454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71600" y="6515099"/>
            <a:ext cx="5372100" cy="25454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8686800" y="3941246"/>
            <a:ext cx="5562600" cy="183404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41633" y="4205633"/>
            <a:ext cx="4949146" cy="1569660"/>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A: </a:t>
            </a:r>
            <a:r>
              <a:rPr lang="vi-VN" sz="4800" dirty="0">
                <a:latin typeface="Times New Roman" panose="02020603050405020304" pitchFamily="18" charset="0"/>
                <a:cs typeface="Times New Roman" panose="02020603050405020304" pitchFamily="18" charset="0"/>
              </a:rPr>
              <a:t>Nạn đói năm 1945</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8939721" y="4174461"/>
            <a:ext cx="4984097" cy="1569660"/>
          </a:xfrm>
          <a:prstGeom prst="rect">
            <a:avLst/>
          </a:prstGeom>
          <a:noFill/>
        </p:spPr>
        <p:txBody>
          <a:bodyPr wrap="square" rtlCol="0">
            <a:spAutoFit/>
          </a:bodyPr>
          <a:lstStyle/>
          <a:p>
            <a:r>
              <a:rPr lang="en-US" sz="4800" dirty="0">
                <a:solidFill>
                  <a:prstClr val="black"/>
                </a:solidFill>
                <a:latin typeface="Times New Roman" pitchFamily="18" charset="0"/>
                <a:cs typeface="Times New Roman" pitchFamily="18" charset="0"/>
              </a:rPr>
              <a:t>B: </a:t>
            </a:r>
            <a:r>
              <a:rPr lang="vi-VN" sz="4800" dirty="0">
                <a:latin typeface="Times New Roman" panose="02020603050405020304" pitchFamily="18" charset="0"/>
                <a:cs typeface="Times New Roman" panose="02020603050405020304" pitchFamily="18" charset="0"/>
              </a:rPr>
              <a:t>Ngày tổng khởi nghĩa năm 1945</a:t>
            </a:r>
          </a:p>
        </p:txBody>
      </p:sp>
      <p:sp>
        <p:nvSpPr>
          <p:cNvPr id="10" name="TextBox 9"/>
          <p:cNvSpPr txBox="1"/>
          <p:nvPr/>
        </p:nvSpPr>
        <p:spPr>
          <a:xfrm>
            <a:off x="8939721" y="6705168"/>
            <a:ext cx="5237019" cy="2308324"/>
          </a:xfrm>
          <a:prstGeom prst="rect">
            <a:avLst/>
          </a:prstGeom>
          <a:noFill/>
        </p:spPr>
        <p:txBody>
          <a:bodyPr wrap="square" rtlCol="0">
            <a:spAutoFit/>
          </a:bodyPr>
          <a:lstStyle/>
          <a:p>
            <a:pPr algn="just"/>
            <a:r>
              <a:rPr lang="en-US" sz="4800" dirty="0">
                <a:solidFill>
                  <a:prstClr val="black"/>
                </a:solidFill>
                <a:latin typeface="Times New Roman" pitchFamily="18" charset="0"/>
                <a:cs typeface="Times New Roman" pitchFamily="18" charset="0"/>
              </a:rPr>
              <a:t>D: </a:t>
            </a:r>
            <a:r>
              <a:rPr lang="vi-VN" sz="4800" dirty="0">
                <a:latin typeface="Times New Roman" panose="02020603050405020304" pitchFamily="18" charset="0"/>
                <a:cs typeface="Times New Roman" panose="02020603050405020304" pitchFamily="18" charset="0"/>
              </a:rPr>
              <a:t>Ngày giải phóng miền Nam thống nhất đất nước</a:t>
            </a:r>
          </a:p>
        </p:txBody>
      </p:sp>
      <p:sp>
        <p:nvSpPr>
          <p:cNvPr id="11" name="TextBox 10"/>
          <p:cNvSpPr txBox="1"/>
          <p:nvPr/>
        </p:nvSpPr>
        <p:spPr>
          <a:xfrm>
            <a:off x="1541633" y="6752271"/>
            <a:ext cx="4949145" cy="2308324"/>
          </a:xfrm>
          <a:prstGeom prst="rect">
            <a:avLst/>
          </a:prstGeom>
          <a:noFill/>
        </p:spPr>
        <p:txBody>
          <a:bodyPr wrap="square" rtlCol="0">
            <a:spAutoFit/>
          </a:bodyPr>
          <a:lstStyle/>
          <a:p>
            <a:pPr algn="just" defTabSz="1371600"/>
            <a:r>
              <a:rPr lang="en-US" sz="4800" dirty="0">
                <a:solidFill>
                  <a:prstClr val="black"/>
                </a:solidFill>
                <a:latin typeface="Times New Roman" pitchFamily="18" charset="0"/>
                <a:cs typeface="Times New Roman" pitchFamily="18" charset="0"/>
              </a:rPr>
              <a:t>C: </a:t>
            </a:r>
            <a:r>
              <a:rPr lang="vi-VN" sz="4800" dirty="0">
                <a:latin typeface="Times New Roman" panose="02020603050405020304" pitchFamily="18" charset="0"/>
                <a:cs typeface="Times New Roman" panose="02020603050405020304" pitchFamily="18" charset="0"/>
              </a:rPr>
              <a:t>Ngày kết thúc cuộc kháng chiến chống Pháp</a:t>
            </a:r>
            <a:endParaRPr lang="en-US" sz="48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167254" y="3097658"/>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486534" y="6285494"/>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37705" y="6356978"/>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342900"/>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833026" y="3215883"/>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040948"/>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5790768"/>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3891396"/>
            <a:ext cx="914400" cy="914400"/>
          </a:xfrm>
          <a:prstGeom prst="rect">
            <a:avLst/>
          </a:prstGeom>
        </p:spPr>
      </p:pic>
      <p:pic>
        <p:nvPicPr>
          <p:cNvPr id="22" name="Picture 21">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spTree>
    <p:extLst>
      <p:ext uri="{BB962C8B-B14F-4D97-AF65-F5344CB8AC3E}">
        <p14:creationId xmlns:p14="http://schemas.microsoft.com/office/powerpoint/2010/main" val="232202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743200" y="457200"/>
            <a:ext cx="10172700" cy="2743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3" name="TextBox 2"/>
          <p:cNvSpPr txBox="1"/>
          <p:nvPr/>
        </p:nvSpPr>
        <p:spPr>
          <a:xfrm>
            <a:off x="3382240" y="911607"/>
            <a:ext cx="8894619" cy="2308324"/>
          </a:xfrm>
          <a:prstGeom prst="rect">
            <a:avLst/>
          </a:prstGeom>
          <a:noFill/>
        </p:spPr>
        <p:txBody>
          <a:bodyPr wrap="square" rtlCol="0">
            <a:spAutoFit/>
          </a:bodyPr>
          <a:lstStyle/>
          <a:p>
            <a:pPr algn="ctr"/>
            <a:r>
              <a:rPr lang="vi-VN" sz="4800" dirty="0">
                <a:latin typeface="Times New Roman" panose="02020603050405020304" pitchFamily="18" charset="0"/>
                <a:cs typeface="Times New Roman" panose="02020603050405020304" pitchFamily="18" charset="0"/>
              </a:rPr>
              <a:t>Trong dòng hồi tưởng của nhân vật trữ tình, hình ảnh người bà gắn với hình ảnh nào?</a:t>
            </a:r>
          </a:p>
        </p:txBody>
      </p:sp>
      <p:sp>
        <p:nvSpPr>
          <p:cNvPr id="4" name="Rounded Rectangle 3"/>
          <p:cNvSpPr/>
          <p:nvPr/>
        </p:nvSpPr>
        <p:spPr>
          <a:xfrm>
            <a:off x="2590800" y="6585146"/>
            <a:ext cx="4287981" cy="17430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5" name="Rounded Rectangle 4"/>
          <p:cNvSpPr/>
          <p:nvPr/>
        </p:nvSpPr>
        <p:spPr>
          <a:xfrm>
            <a:off x="8575963" y="6515099"/>
            <a:ext cx="4714010" cy="17873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6" name="Rounded Rectangle 5"/>
          <p:cNvSpPr/>
          <p:nvPr/>
        </p:nvSpPr>
        <p:spPr>
          <a:xfrm>
            <a:off x="2653145" y="3922568"/>
            <a:ext cx="4287981" cy="175615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7" name="Rounded Rectangle 6"/>
          <p:cNvSpPr/>
          <p:nvPr/>
        </p:nvSpPr>
        <p:spPr>
          <a:xfrm>
            <a:off x="8544790" y="3891395"/>
            <a:ext cx="4714010" cy="17873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8" name="TextBox 7"/>
          <p:cNvSpPr txBox="1"/>
          <p:nvPr/>
        </p:nvSpPr>
        <p:spPr>
          <a:xfrm>
            <a:off x="2861282" y="7051193"/>
            <a:ext cx="3516353"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Bếp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lửa</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8777563" y="4076039"/>
            <a:ext cx="4248464" cy="1569660"/>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Tiếng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chim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hú</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8777563" y="6705168"/>
            <a:ext cx="4138337" cy="1569660"/>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Cuộc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chiến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tranh</a:t>
            </a:r>
            <a:endParaRPr lang="en-US" sz="4800" dirty="0">
              <a:solidFill>
                <a:prstClr val="black"/>
              </a:solidFill>
              <a:latin typeface="Times New Roman" pitchFamily="18" charset="0"/>
              <a:cs typeface="Times New Roman" pitchFamily="18" charset="0"/>
            </a:endParaRPr>
          </a:p>
        </p:txBody>
      </p:sp>
      <p:sp>
        <p:nvSpPr>
          <p:cNvPr id="11" name="TextBox 10"/>
          <p:cNvSpPr txBox="1"/>
          <p:nvPr/>
        </p:nvSpPr>
        <p:spPr>
          <a:xfrm>
            <a:off x="2790892" y="4448578"/>
            <a:ext cx="4173059"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cháu</a:t>
            </a:r>
            <a:endParaRPr lang="en-US" sz="48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13928" y="2923486"/>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782859" y="5629997"/>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51601" y="2706741"/>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342900"/>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315581" y="4880432"/>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040948"/>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5790768"/>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3891396"/>
            <a:ext cx="914400" cy="914400"/>
          </a:xfrm>
          <a:prstGeom prst="rect">
            <a:avLst/>
          </a:prstGeom>
        </p:spPr>
      </p:pic>
      <p:pic>
        <p:nvPicPr>
          <p:cNvPr id="20" name="Picture 19">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spTree>
    <p:extLst>
      <p:ext uri="{BB962C8B-B14F-4D97-AF65-F5344CB8AC3E}">
        <p14:creationId xmlns:p14="http://schemas.microsoft.com/office/powerpoint/2010/main" val="61077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3543300" y="457200"/>
            <a:ext cx="9372600" cy="2743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3" name="TextBox 2"/>
          <p:cNvSpPr txBox="1"/>
          <p:nvPr/>
        </p:nvSpPr>
        <p:spPr>
          <a:xfrm>
            <a:off x="4457700" y="1257300"/>
            <a:ext cx="8115300" cy="1569660"/>
          </a:xfrm>
          <a:prstGeom prst="rect">
            <a:avLst/>
          </a:prstGeom>
          <a:noFill/>
        </p:spPr>
        <p:txBody>
          <a:bodyPr wrap="square" rtlCol="0">
            <a:spAutoFit/>
          </a:bodyPr>
          <a:lstStyle/>
          <a:p>
            <a:pPr algn="ctr" defTabSz="1371600"/>
            <a:r>
              <a:rPr lang="en-US" sz="4800" dirty="0" err="1">
                <a:solidFill>
                  <a:prstClr val="black"/>
                </a:solidFill>
                <a:latin typeface="Times New Roman" pitchFamily="18" charset="0"/>
                <a:cs typeface="Times New Roman" pitchFamily="18" charset="0"/>
              </a:rPr>
              <a:t>Hình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ảnh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bếp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lửa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được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lặp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lại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bao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nhiêu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lần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trong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bài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thơ</a:t>
            </a:r>
            <a:r>
              <a:rPr lang="en-US" sz="4800" dirty="0">
                <a:solidFill>
                  <a:prstClr val="black"/>
                </a:solidFill>
                <a:latin typeface="Times New Roman" pitchFamily="18" charset="0"/>
                <a:cs typeface="Times New Roman" pitchFamily="18" charset="0"/>
              </a:rPr>
              <a:t>?</a:t>
            </a:r>
          </a:p>
        </p:txBody>
      </p:sp>
      <p:sp>
        <p:nvSpPr>
          <p:cNvPr id="4" name="Rounded Rectangle 3"/>
          <p:cNvSpPr/>
          <p:nvPr/>
        </p:nvSpPr>
        <p:spPr>
          <a:xfrm>
            <a:off x="3543300" y="4000500"/>
            <a:ext cx="3200400"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5" name="Rounded Rectangle 4"/>
          <p:cNvSpPr/>
          <p:nvPr/>
        </p:nvSpPr>
        <p:spPr>
          <a:xfrm>
            <a:off x="9372600" y="6515100"/>
            <a:ext cx="3200400"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6" name="Rounded Rectangle 5"/>
          <p:cNvSpPr/>
          <p:nvPr/>
        </p:nvSpPr>
        <p:spPr>
          <a:xfrm>
            <a:off x="3543300" y="6515100"/>
            <a:ext cx="3200400"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7" name="Rounded Rectangle 6"/>
          <p:cNvSpPr/>
          <p:nvPr/>
        </p:nvSpPr>
        <p:spPr>
          <a:xfrm>
            <a:off x="9341427" y="3891396"/>
            <a:ext cx="3200400"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8" name="TextBox 7"/>
          <p:cNvSpPr txBox="1"/>
          <p:nvPr/>
        </p:nvSpPr>
        <p:spPr>
          <a:xfrm>
            <a:off x="3865418" y="4205633"/>
            <a:ext cx="2556164"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A: 7 </a:t>
            </a:r>
            <a:r>
              <a:rPr lang="en-US" sz="4800" dirty="0" err="1">
                <a:solidFill>
                  <a:prstClr val="black"/>
                </a:solidFill>
                <a:latin typeface="Times New Roman" pitchFamily="18" charset="0"/>
                <a:cs typeface="Times New Roman" pitchFamily="18" charset="0"/>
              </a:rPr>
              <a:t>lần</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9601200" y="4174461"/>
            <a:ext cx="2286000"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B: 8 </a:t>
            </a:r>
            <a:r>
              <a:rPr lang="en-US" sz="4800" dirty="0" err="1">
                <a:solidFill>
                  <a:prstClr val="black"/>
                </a:solidFill>
                <a:latin typeface="Times New Roman" pitchFamily="18" charset="0"/>
                <a:cs typeface="Times New Roman" pitchFamily="18" charset="0"/>
              </a:rPr>
              <a:t>lần</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9601200" y="6705168"/>
            <a:ext cx="2608118"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D: 10 </a:t>
            </a:r>
            <a:r>
              <a:rPr lang="en-US" sz="4800" dirty="0" err="1">
                <a:solidFill>
                  <a:prstClr val="black"/>
                </a:solidFill>
                <a:latin typeface="Times New Roman" pitchFamily="18" charset="0"/>
                <a:cs typeface="Times New Roman" pitchFamily="18" charset="0"/>
              </a:rPr>
              <a:t>lần</a:t>
            </a:r>
            <a:endParaRPr lang="en-US" sz="4800" dirty="0">
              <a:solidFill>
                <a:prstClr val="black"/>
              </a:solidFill>
              <a:latin typeface="Times New Roman" pitchFamily="18" charset="0"/>
              <a:cs typeface="Times New Roman" pitchFamily="18" charset="0"/>
            </a:endParaRPr>
          </a:p>
        </p:txBody>
      </p:sp>
      <p:sp>
        <p:nvSpPr>
          <p:cNvPr id="11" name="TextBox 10"/>
          <p:cNvSpPr txBox="1"/>
          <p:nvPr/>
        </p:nvSpPr>
        <p:spPr>
          <a:xfrm>
            <a:off x="3896591" y="6752271"/>
            <a:ext cx="2286000"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C: 9 </a:t>
            </a:r>
            <a:r>
              <a:rPr lang="en-US" sz="4800" dirty="0" err="1">
                <a:solidFill>
                  <a:prstClr val="black"/>
                </a:solidFill>
                <a:latin typeface="Times New Roman" pitchFamily="18" charset="0"/>
                <a:cs typeface="Times New Roman" pitchFamily="18" charset="0"/>
              </a:rPr>
              <a:t>lần</a:t>
            </a:r>
            <a:endParaRPr lang="en-US" sz="48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2222307" y="2558816"/>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2139801" y="5117631"/>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30100" y="5257800"/>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342900"/>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029024" y="2770651"/>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040948"/>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5790768"/>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3891396"/>
            <a:ext cx="914400" cy="914400"/>
          </a:xfrm>
          <a:prstGeom prst="rect">
            <a:avLst/>
          </a:prstGeom>
        </p:spPr>
      </p:pic>
      <p:pic>
        <p:nvPicPr>
          <p:cNvPr id="20" name="Picture 19">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spTree>
    <p:extLst>
      <p:ext uri="{BB962C8B-B14F-4D97-AF65-F5344CB8AC3E}">
        <p14:creationId xmlns:p14="http://schemas.microsoft.com/office/powerpoint/2010/main" val="151525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3543300" y="457200"/>
            <a:ext cx="9372600" cy="2743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239029" y="1257300"/>
            <a:ext cx="8115300" cy="1754326"/>
          </a:xfrm>
          <a:prstGeom prst="rect">
            <a:avLst/>
          </a:prstGeom>
          <a:noFill/>
        </p:spPr>
        <p:txBody>
          <a:bodyPr wrap="square" rtlCol="0">
            <a:spAutoFit/>
          </a:bodyPr>
          <a:lstStyle/>
          <a:p>
            <a:pPr algn="ctr"/>
            <a:r>
              <a:rPr lang="vi-VN" sz="5400" dirty="0">
                <a:latin typeface="Times New Roman" panose="02020603050405020304" pitchFamily="18" charset="0"/>
                <a:cs typeface="Times New Roman" panose="02020603050405020304" pitchFamily="18" charset="0"/>
              </a:rPr>
              <a:t> Nội dung chính của bài thơ là gì?</a:t>
            </a:r>
          </a:p>
        </p:txBody>
      </p:sp>
      <p:sp>
        <p:nvSpPr>
          <p:cNvPr id="4" name="Rounded Rectangle 3"/>
          <p:cNvSpPr/>
          <p:nvPr/>
        </p:nvSpPr>
        <p:spPr>
          <a:xfrm>
            <a:off x="8906364" y="3690412"/>
            <a:ext cx="7248036" cy="23425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134964" y="6515099"/>
            <a:ext cx="7248036" cy="23425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65909" y="6515100"/>
            <a:ext cx="6705600" cy="22706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762000" y="3762284"/>
            <a:ext cx="6705600" cy="22706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9031056" y="3771900"/>
            <a:ext cx="7123344" cy="2123658"/>
          </a:xfrm>
          <a:prstGeom prst="rect">
            <a:avLst/>
          </a:prstGeom>
          <a:noFill/>
        </p:spPr>
        <p:txBody>
          <a:bodyPr wrap="square" rtlCol="0">
            <a:spAutoFit/>
          </a:bodyPr>
          <a:lstStyle/>
          <a:p>
            <a:r>
              <a:rPr lang="en-US" sz="4400" dirty="0">
                <a:solidFill>
                  <a:prstClr val="black"/>
                </a:solidFill>
                <a:latin typeface="Times New Roman" pitchFamily="18" charset="0"/>
                <a:cs typeface="Times New Roman" pitchFamily="18" charset="0"/>
              </a:rPr>
              <a:t>B: </a:t>
            </a:r>
            <a:r>
              <a:rPr lang="vi-VN" sz="4400" dirty="0">
                <a:latin typeface="Times New Roman" panose="02020603050405020304" pitchFamily="18" charset="0"/>
                <a:cs typeface="Times New Roman" panose="02020603050405020304" pitchFamily="18" charset="0"/>
              </a:rPr>
              <a:t>Nói về tình cảm sâu nặng, thiêng liêng của người cháu đối với người bà</a:t>
            </a:r>
          </a:p>
        </p:txBody>
      </p:sp>
      <p:sp>
        <p:nvSpPr>
          <p:cNvPr id="9" name="TextBox 8"/>
          <p:cNvSpPr txBox="1"/>
          <p:nvPr/>
        </p:nvSpPr>
        <p:spPr>
          <a:xfrm>
            <a:off x="762000" y="3826802"/>
            <a:ext cx="6705600" cy="2123658"/>
          </a:xfrm>
          <a:prstGeom prst="rect">
            <a:avLst/>
          </a:prstGeom>
          <a:noFill/>
        </p:spPr>
        <p:txBody>
          <a:bodyPr wrap="square" rtlCol="0">
            <a:spAutoFit/>
          </a:bodyPr>
          <a:lstStyle/>
          <a:p>
            <a:r>
              <a:rPr lang="en-US" sz="4400" dirty="0">
                <a:solidFill>
                  <a:prstClr val="black"/>
                </a:solidFill>
                <a:latin typeface="Times New Roman" pitchFamily="18" charset="0"/>
                <a:cs typeface="Times New Roman" pitchFamily="18" charset="0"/>
              </a:rPr>
              <a:t>A: </a:t>
            </a:r>
            <a:r>
              <a:rPr lang="vi-VN" sz="4400" dirty="0">
                <a:latin typeface="Times New Roman" panose="02020603050405020304" pitchFamily="18" charset="0"/>
                <a:cs typeface="Times New Roman" panose="02020603050405020304" pitchFamily="18" charset="0"/>
              </a:rPr>
              <a:t> Miêu tả vẻ đẹp của hình ảnh bếp lửa mỗi buổi sớm mai</a:t>
            </a:r>
          </a:p>
        </p:txBody>
      </p:sp>
      <p:sp>
        <p:nvSpPr>
          <p:cNvPr id="10" name="TextBox 9"/>
          <p:cNvSpPr txBox="1"/>
          <p:nvPr/>
        </p:nvSpPr>
        <p:spPr>
          <a:xfrm>
            <a:off x="9493784" y="6680941"/>
            <a:ext cx="6781801" cy="1938992"/>
          </a:xfrm>
          <a:prstGeom prst="rect">
            <a:avLst/>
          </a:prstGeom>
          <a:noFill/>
        </p:spPr>
        <p:txBody>
          <a:bodyPr wrap="square" rtlCol="0">
            <a:spAutoFit/>
          </a:bodyPr>
          <a:lstStyle/>
          <a:p>
            <a:r>
              <a:rPr lang="en-US" sz="4000" dirty="0">
                <a:solidFill>
                  <a:prstClr val="black"/>
                </a:solidFill>
                <a:latin typeface="Times New Roman" pitchFamily="18" charset="0"/>
                <a:cs typeface="Times New Roman" pitchFamily="18" charset="0"/>
              </a:rPr>
              <a:t>D: </a:t>
            </a:r>
            <a:r>
              <a:rPr lang="vi-VN" sz="4000" dirty="0">
                <a:latin typeface="Times New Roman" panose="02020603050405020304" pitchFamily="18" charset="0"/>
                <a:cs typeface="Times New Roman" panose="02020603050405020304" pitchFamily="18" charset="0"/>
              </a:rPr>
              <a:t>Nói về tình cảm nhớ thương của người con dành cho cha mẹ đang chiến đấu ở xa</a:t>
            </a:r>
          </a:p>
        </p:txBody>
      </p:sp>
      <p:sp>
        <p:nvSpPr>
          <p:cNvPr id="11" name="TextBox 10"/>
          <p:cNvSpPr txBox="1"/>
          <p:nvPr/>
        </p:nvSpPr>
        <p:spPr>
          <a:xfrm>
            <a:off x="946742" y="6614157"/>
            <a:ext cx="6216058" cy="2123658"/>
          </a:xfrm>
          <a:prstGeom prst="rect">
            <a:avLst/>
          </a:prstGeom>
          <a:noFill/>
        </p:spPr>
        <p:txBody>
          <a:bodyPr wrap="square" rtlCol="0">
            <a:spAutoFit/>
          </a:bodyPr>
          <a:lstStyle/>
          <a:p>
            <a:r>
              <a:rPr lang="en-US" sz="4400" dirty="0">
                <a:solidFill>
                  <a:prstClr val="black"/>
                </a:solidFill>
                <a:latin typeface="Times New Roman" pitchFamily="18" charset="0"/>
                <a:cs typeface="Times New Roman" pitchFamily="18" charset="0"/>
              </a:rPr>
              <a:t>C: </a:t>
            </a:r>
            <a:r>
              <a:rPr lang="vi-VN" sz="4400" dirty="0">
                <a:latin typeface="Times New Roman" panose="02020603050405020304" pitchFamily="18" charset="0"/>
                <a:cs typeface="Times New Roman" panose="02020603050405020304" pitchFamily="18" charset="0"/>
              </a:rPr>
              <a:t>Nói về tình cảm yêu thương của người bà dành cho con và cháu</a:t>
            </a: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01521" y="2891718"/>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129699" y="6288823"/>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65189" y="6377800"/>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342900"/>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5697232" y="2850589"/>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040948"/>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5790768"/>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3891396"/>
            <a:ext cx="914400" cy="914400"/>
          </a:xfrm>
          <a:prstGeom prst="rect">
            <a:avLst/>
          </a:prstGeom>
        </p:spPr>
      </p:pic>
      <p:pic>
        <p:nvPicPr>
          <p:cNvPr id="20" name="Picture 19">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spTree>
    <p:extLst>
      <p:ext uri="{BB962C8B-B14F-4D97-AF65-F5344CB8AC3E}">
        <p14:creationId xmlns:p14="http://schemas.microsoft.com/office/powerpoint/2010/main" val="375117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4371ED-4A89-A07F-845B-AB6A9A3F3C92}"/>
              </a:ext>
            </a:extLst>
          </p:cNvPr>
          <p:cNvSpPr/>
          <p:nvPr/>
        </p:nvSpPr>
        <p:spPr>
          <a:xfrm>
            <a:off x="15697200" y="5067300"/>
            <a:ext cx="3616776" cy="7883980"/>
          </a:xfrm>
          <a:custGeom>
            <a:avLst/>
            <a:gdLst/>
            <a:ahLst/>
            <a:cxnLst/>
            <a:rect l="l" t="t" r="r" b="b"/>
            <a:pathLst>
              <a:path w="3616776" h="7883980">
                <a:moveTo>
                  <a:pt x="0" y="0"/>
                </a:moveTo>
                <a:lnTo>
                  <a:pt x="3616775" y="0"/>
                </a:lnTo>
                <a:lnTo>
                  <a:pt x="3616775" y="7883980"/>
                </a:lnTo>
                <a:lnTo>
                  <a:pt x="0" y="7883980"/>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VN"/>
          </a:p>
        </p:txBody>
      </p:sp>
      <p:grpSp>
        <p:nvGrpSpPr>
          <p:cNvPr id="5" name="Group 3">
            <a:extLst>
              <a:ext uri="{FF2B5EF4-FFF2-40B4-BE49-F238E27FC236}">
                <a16:creationId xmlns:a16="http://schemas.microsoft.com/office/drawing/2014/main" id="{A88F787E-D425-0DB9-AB89-0684905D4BE2}"/>
              </a:ext>
            </a:extLst>
          </p:cNvPr>
          <p:cNvGrpSpPr/>
          <p:nvPr/>
        </p:nvGrpSpPr>
        <p:grpSpPr>
          <a:xfrm rot="-10800000">
            <a:off x="12176714" y="-1555083"/>
            <a:ext cx="7015142" cy="5679421"/>
            <a:chOff x="0" y="0"/>
            <a:chExt cx="9353523" cy="7572561"/>
          </a:xfrm>
        </p:grpSpPr>
        <p:sp>
          <p:nvSpPr>
            <p:cNvPr id="6" name="Freeform 4">
              <a:extLst>
                <a:ext uri="{FF2B5EF4-FFF2-40B4-BE49-F238E27FC236}">
                  <a16:creationId xmlns:a16="http://schemas.microsoft.com/office/drawing/2014/main" id="{D21F53C1-D9C3-ECEC-6CA8-1620658718C1}"/>
                </a:ext>
              </a:extLst>
            </p:cNvPr>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7" name="Freeform 5">
              <a:extLst>
                <a:ext uri="{FF2B5EF4-FFF2-40B4-BE49-F238E27FC236}">
                  <a16:creationId xmlns:a16="http://schemas.microsoft.com/office/drawing/2014/main" id="{AD82289E-FEDF-C244-D985-C1E081E20AE7}"/>
                </a:ext>
              </a:extLst>
            </p:cNvPr>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6">
              <a:extLst>
                <a:ext uri="{FF2B5EF4-FFF2-40B4-BE49-F238E27FC236}">
                  <a16:creationId xmlns:a16="http://schemas.microsoft.com/office/drawing/2014/main" id="{76C917DC-E18E-47C3-6F5B-9906E85DF870}"/>
                </a:ext>
              </a:extLst>
            </p:cNvPr>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grpSp>
      <p:grpSp>
        <p:nvGrpSpPr>
          <p:cNvPr id="9" name="Group 8">
            <a:extLst>
              <a:ext uri="{FF2B5EF4-FFF2-40B4-BE49-F238E27FC236}">
                <a16:creationId xmlns:a16="http://schemas.microsoft.com/office/drawing/2014/main" id="{7E93D00E-01B2-1F45-AA67-4881EB464007}"/>
              </a:ext>
            </a:extLst>
          </p:cNvPr>
          <p:cNvGrpSpPr/>
          <p:nvPr/>
        </p:nvGrpSpPr>
        <p:grpSpPr>
          <a:xfrm>
            <a:off x="-2798279" y="5674528"/>
            <a:ext cx="8768578" cy="8753056"/>
            <a:chOff x="0" y="0"/>
            <a:chExt cx="11691438" cy="11670742"/>
          </a:xfrm>
        </p:grpSpPr>
        <p:sp>
          <p:nvSpPr>
            <p:cNvPr id="10" name="Freeform 9">
              <a:extLst>
                <a:ext uri="{FF2B5EF4-FFF2-40B4-BE49-F238E27FC236}">
                  <a16:creationId xmlns:a16="http://schemas.microsoft.com/office/drawing/2014/main" id="{5BCC0779-DB16-DCE0-266D-A5CE9D73264B}"/>
                </a:ext>
              </a:extLst>
            </p:cNvPr>
            <p:cNvSpPr/>
            <p:nvPr/>
          </p:nvSpPr>
          <p:spPr>
            <a:xfrm rot="-7023068">
              <a:off x="1516426" y="1482334"/>
              <a:ext cx="8658586" cy="8706074"/>
            </a:xfrm>
            <a:custGeom>
              <a:avLst/>
              <a:gdLst/>
              <a:ahLst/>
              <a:cxnLst/>
              <a:rect l="l" t="t" r="r" b="b"/>
              <a:pathLst>
                <a:path w="8658586" h="8706074">
                  <a:moveTo>
                    <a:pt x="0" y="0"/>
                  </a:moveTo>
                  <a:lnTo>
                    <a:pt x="8658586" y="0"/>
                  </a:lnTo>
                  <a:lnTo>
                    <a:pt x="8658586" y="8706074"/>
                  </a:lnTo>
                  <a:lnTo>
                    <a:pt x="0" y="8706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1" name="Freeform 10">
              <a:extLst>
                <a:ext uri="{FF2B5EF4-FFF2-40B4-BE49-F238E27FC236}">
                  <a16:creationId xmlns:a16="http://schemas.microsoft.com/office/drawing/2014/main" id="{9847A08B-D120-12AF-EB58-BBB69C449916}"/>
                </a:ext>
              </a:extLst>
            </p:cNvPr>
            <p:cNvSpPr/>
            <p:nvPr/>
          </p:nvSpPr>
          <p:spPr>
            <a:xfrm rot="-1031629">
              <a:off x="1990850" y="1230761"/>
              <a:ext cx="6267189" cy="2199214"/>
            </a:xfrm>
            <a:custGeom>
              <a:avLst/>
              <a:gdLst/>
              <a:ahLst/>
              <a:cxnLst/>
              <a:rect l="l" t="t" r="r" b="b"/>
              <a:pathLst>
                <a:path w="6267189" h="2199214">
                  <a:moveTo>
                    <a:pt x="0" y="0"/>
                  </a:moveTo>
                  <a:lnTo>
                    <a:pt x="6267189" y="0"/>
                  </a:lnTo>
                  <a:lnTo>
                    <a:pt x="6267189" y="2199213"/>
                  </a:lnTo>
                  <a:lnTo>
                    <a:pt x="0" y="21992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2" name="Freeform 11">
              <a:extLst>
                <a:ext uri="{FF2B5EF4-FFF2-40B4-BE49-F238E27FC236}">
                  <a16:creationId xmlns:a16="http://schemas.microsoft.com/office/drawing/2014/main" id="{94C33D8C-52F9-5FDB-DD48-A52EF7007785}"/>
                </a:ext>
              </a:extLst>
            </p:cNvPr>
            <p:cNvSpPr/>
            <p:nvPr/>
          </p:nvSpPr>
          <p:spPr>
            <a:xfrm rot="2909932" flipV="1">
              <a:off x="4832926" y="180598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grpSp>
      <p:sp>
        <p:nvSpPr>
          <p:cNvPr id="13" name="Freeform 13">
            <a:extLst>
              <a:ext uri="{FF2B5EF4-FFF2-40B4-BE49-F238E27FC236}">
                <a16:creationId xmlns:a16="http://schemas.microsoft.com/office/drawing/2014/main" id="{3CFB1701-825E-20D7-6295-DF574D8B5136}"/>
              </a:ext>
            </a:extLst>
          </p:cNvPr>
          <p:cNvSpPr/>
          <p:nvPr/>
        </p:nvSpPr>
        <p:spPr>
          <a:xfrm rot="1363955" flipH="1">
            <a:off x="-1347499" y="-1025759"/>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VN"/>
          </a:p>
        </p:txBody>
      </p:sp>
      <p:pic>
        <p:nvPicPr>
          <p:cNvPr id="2" name="Picture 1">
            <a:extLst>
              <a:ext uri="{FF2B5EF4-FFF2-40B4-BE49-F238E27FC236}">
                <a16:creationId xmlns:a16="http://schemas.microsoft.com/office/drawing/2014/main" id="{8AEFDEFB-B068-BA23-BE84-1F9DF0961251}"/>
              </a:ext>
            </a:extLst>
          </p:cNvPr>
          <p:cNvPicPr>
            <a:picLocks noChangeAspect="1"/>
          </p:cNvPicPr>
          <p:nvPr/>
        </p:nvPicPr>
        <p:blipFill>
          <a:blip r:embed="rId13"/>
          <a:stretch>
            <a:fillRect/>
          </a:stretch>
        </p:blipFill>
        <p:spPr>
          <a:xfrm>
            <a:off x="9917145" y="-637259"/>
            <a:ext cx="6934200" cy="10972800"/>
          </a:xfrm>
          <a:prstGeom prst="rect">
            <a:avLst/>
          </a:prstGeom>
        </p:spPr>
      </p:pic>
      <p:sp>
        <p:nvSpPr>
          <p:cNvPr id="3" name="TextBox 2">
            <a:extLst>
              <a:ext uri="{FF2B5EF4-FFF2-40B4-BE49-F238E27FC236}">
                <a16:creationId xmlns:a16="http://schemas.microsoft.com/office/drawing/2014/main" id="{FB37A456-2E77-4539-308B-A7FA7F272725}"/>
              </a:ext>
            </a:extLst>
          </p:cNvPr>
          <p:cNvSpPr txBox="1"/>
          <p:nvPr/>
        </p:nvSpPr>
        <p:spPr>
          <a:xfrm>
            <a:off x="1295400" y="2400300"/>
            <a:ext cx="9525000" cy="45097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a:solidFill>
                  <a:srgbClr val="C00000"/>
                </a:solidFill>
                <a:latin typeface="#9Slide05 FS Blonde Script" panose="03000503000000000000" pitchFamily="65" charset="0"/>
              </a:rPr>
              <a:t>I.</a:t>
            </a:r>
          </a:p>
          <a:p>
            <a:pPr algn="ctr">
              <a:lnSpc>
                <a:spcPct val="90000"/>
              </a:lnSpc>
              <a:spcBef>
                <a:spcPct val="0"/>
              </a:spcBef>
              <a:spcAft>
                <a:spcPts val="600"/>
              </a:spcAft>
            </a:pPr>
            <a:r>
              <a:rPr lang="en-US" sz="8800" dirty="0" err="1">
                <a:solidFill>
                  <a:srgbClr val="C00000"/>
                </a:solidFill>
                <a:latin typeface="#9Slide05 FS Blonde Script" panose="03000503000000000000" pitchFamily="65" charset="0"/>
              </a:rPr>
              <a:t>Đọc</a:t>
            </a:r>
            <a:r>
              <a:rPr lang="en-US" sz="8800" dirty="0">
                <a:solidFill>
                  <a:srgbClr val="C00000"/>
                </a:solidFill>
                <a:latin typeface="#9Slide05 FS Blonde Script" panose="03000503000000000000" pitchFamily="65" charset="0"/>
              </a:rPr>
              <a:t> – </a:t>
            </a:r>
            <a:r>
              <a:rPr lang="en-US" sz="8800" dirty="0" err="1">
                <a:solidFill>
                  <a:srgbClr val="C00000"/>
                </a:solidFill>
                <a:latin typeface="#9Slide05 FS Blonde Script" panose="03000503000000000000" pitchFamily="65" charset="0"/>
              </a:rPr>
              <a:t>Tìm</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hiểu</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chung</a:t>
            </a:r>
            <a:endParaRPr lang="en-US" sz="8800" dirty="0">
              <a:solidFill>
                <a:srgbClr val="C00000"/>
              </a:solidFill>
              <a:latin typeface="#9Slide05 FS Blonde Script" panose="03000503000000000000" pitchFamily="65" charset="0"/>
            </a:endParaRPr>
          </a:p>
        </p:txBody>
      </p:sp>
    </p:spTree>
    <p:extLst>
      <p:ext uri="{BB962C8B-B14F-4D97-AF65-F5344CB8AC3E}">
        <p14:creationId xmlns:p14="http://schemas.microsoft.com/office/powerpoint/2010/main" val="1689274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543300" y="457200"/>
            <a:ext cx="9372600" cy="2743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sp>
        <p:nvSpPr>
          <p:cNvPr id="3" name="TextBox 2"/>
          <p:cNvSpPr txBox="1"/>
          <p:nvPr/>
        </p:nvSpPr>
        <p:spPr>
          <a:xfrm>
            <a:off x="4171950" y="1095275"/>
            <a:ext cx="8115300" cy="1754326"/>
          </a:xfrm>
          <a:prstGeom prst="rect">
            <a:avLst/>
          </a:prstGeom>
          <a:noFill/>
        </p:spPr>
        <p:txBody>
          <a:bodyPr wrap="square" rtlCol="0">
            <a:spAutoFit/>
          </a:bodyPr>
          <a:lstStyle/>
          <a:p>
            <a:pPr algn="ctr"/>
            <a:r>
              <a:rPr lang="vi-VN" sz="5400" dirty="0">
                <a:latin typeface="+mj-lt"/>
              </a:rPr>
              <a:t>Nhân vật trữ tình trong bài thơ Bếp lửa là ai?</a:t>
            </a:r>
          </a:p>
        </p:txBody>
      </p:sp>
      <p:sp>
        <p:nvSpPr>
          <p:cNvPr id="4" name="Rounded Rectangle 3"/>
          <p:cNvSpPr/>
          <p:nvPr/>
        </p:nvSpPr>
        <p:spPr>
          <a:xfrm>
            <a:off x="9143999" y="6372134"/>
            <a:ext cx="3972041"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5" name="Rounded Rectangle 4"/>
          <p:cNvSpPr/>
          <p:nvPr/>
        </p:nvSpPr>
        <p:spPr>
          <a:xfrm>
            <a:off x="3439390" y="3719946"/>
            <a:ext cx="3972041"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6" name="Rounded Rectangle 5"/>
          <p:cNvSpPr/>
          <p:nvPr/>
        </p:nvSpPr>
        <p:spPr>
          <a:xfrm>
            <a:off x="3543299" y="6515100"/>
            <a:ext cx="3972041"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7" name="Rounded Rectangle 6"/>
          <p:cNvSpPr/>
          <p:nvPr/>
        </p:nvSpPr>
        <p:spPr>
          <a:xfrm>
            <a:off x="9067800" y="3891396"/>
            <a:ext cx="3972041" cy="12573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Calibri"/>
            </a:endParaRPr>
          </a:p>
        </p:txBody>
      </p:sp>
      <p:sp>
        <p:nvSpPr>
          <p:cNvPr id="8" name="TextBox 7"/>
          <p:cNvSpPr txBox="1"/>
          <p:nvPr/>
        </p:nvSpPr>
        <p:spPr>
          <a:xfrm>
            <a:off x="9123217" y="6572352"/>
            <a:ext cx="3930231"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D: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cháu</a:t>
            </a:r>
            <a:endParaRPr lang="en-US" sz="4800" dirty="0">
              <a:solidFill>
                <a:prstClr val="black"/>
              </a:solidFill>
              <a:latin typeface="Times New Roman" pitchFamily="18" charset="0"/>
              <a:cs typeface="Times New Roman" pitchFamily="18" charset="0"/>
            </a:endParaRPr>
          </a:p>
        </p:txBody>
      </p:sp>
      <p:sp>
        <p:nvSpPr>
          <p:cNvPr id="9" name="TextBox 8"/>
          <p:cNvSpPr txBox="1"/>
          <p:nvPr/>
        </p:nvSpPr>
        <p:spPr>
          <a:xfrm>
            <a:off x="9327574" y="4174461"/>
            <a:ext cx="3514840"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B: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bố</a:t>
            </a:r>
            <a:endParaRPr lang="en-US" sz="4800" dirty="0">
              <a:solidFill>
                <a:prstClr val="black"/>
              </a:solidFill>
              <a:latin typeface="Times New Roman" pitchFamily="18" charset="0"/>
              <a:cs typeface="Times New Roman" pitchFamily="18" charset="0"/>
            </a:endParaRPr>
          </a:p>
        </p:txBody>
      </p:sp>
      <p:sp>
        <p:nvSpPr>
          <p:cNvPr id="10" name="TextBox 9"/>
          <p:cNvSpPr txBox="1"/>
          <p:nvPr/>
        </p:nvSpPr>
        <p:spPr>
          <a:xfrm>
            <a:off x="3439391" y="3974522"/>
            <a:ext cx="4920776"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A: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bà</a:t>
            </a:r>
            <a:endParaRPr lang="en-US" sz="4800" dirty="0">
              <a:solidFill>
                <a:prstClr val="black"/>
              </a:solidFill>
              <a:latin typeface="Times New Roman" pitchFamily="18" charset="0"/>
              <a:cs typeface="Times New Roman" pitchFamily="18" charset="0"/>
            </a:endParaRPr>
          </a:p>
        </p:txBody>
      </p:sp>
      <p:sp>
        <p:nvSpPr>
          <p:cNvPr id="11" name="TextBox 10"/>
          <p:cNvSpPr txBox="1"/>
          <p:nvPr/>
        </p:nvSpPr>
        <p:spPr>
          <a:xfrm>
            <a:off x="3639530" y="6731519"/>
            <a:ext cx="3514840" cy="830997"/>
          </a:xfrm>
          <a:prstGeom prst="rect">
            <a:avLst/>
          </a:prstGeom>
          <a:noFill/>
        </p:spPr>
        <p:txBody>
          <a:bodyPr wrap="square" rtlCol="0">
            <a:spAutoFit/>
          </a:bodyPr>
          <a:lstStyle/>
          <a:p>
            <a:pPr defTabSz="1371600"/>
            <a:r>
              <a:rPr lang="en-US" sz="4800" dirty="0">
                <a:solidFill>
                  <a:prstClr val="black"/>
                </a:solidFill>
                <a:latin typeface="Times New Roman" pitchFamily="18" charset="0"/>
                <a:cs typeface="Times New Roman" pitchFamily="18" charset="0"/>
              </a:rPr>
              <a:t>C: </a:t>
            </a:r>
            <a:r>
              <a:rPr lang="en-US" sz="4800" dirty="0" err="1">
                <a:solidFill>
                  <a:prstClr val="black"/>
                </a:solidFill>
                <a:latin typeface="Times New Roman" pitchFamily="18" charset="0"/>
                <a:cs typeface="Times New Roman" pitchFamily="18" charset="0"/>
              </a:rPr>
              <a:t>Người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mẹ</a:t>
            </a:r>
            <a:endParaRPr lang="en-US" sz="48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2046008" y="2401708"/>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40728" y="2283182"/>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354235" y="5132738"/>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342900"/>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994891" y="4220661"/>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040948"/>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5790768"/>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3891396"/>
            <a:ext cx="914400" cy="914400"/>
          </a:xfrm>
          <a:prstGeom prst="rect">
            <a:avLst/>
          </a:prstGeom>
        </p:spPr>
      </p:pic>
      <p:pic>
        <p:nvPicPr>
          <p:cNvPr id="20" name="Picture 19">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spTree>
    <p:extLst>
      <p:ext uri="{BB962C8B-B14F-4D97-AF65-F5344CB8AC3E}">
        <p14:creationId xmlns:p14="http://schemas.microsoft.com/office/powerpoint/2010/main" val="37771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200400" y="457200"/>
            <a:ext cx="9715500" cy="2743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457700" y="1257300"/>
            <a:ext cx="8115300" cy="1569660"/>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T</a:t>
            </a:r>
            <a:r>
              <a:rPr lang="vi-VN" sz="4800" dirty="0">
                <a:latin typeface="Times New Roman" panose="02020603050405020304" pitchFamily="18" charset="0"/>
                <a:cs typeface="Times New Roman" panose="02020603050405020304" pitchFamily="18" charset="0"/>
              </a:rPr>
              <a:t>uổi thơ người cháu bên bà được tái hiện như thế nào?</a:t>
            </a:r>
          </a:p>
        </p:txBody>
      </p:sp>
      <p:sp>
        <p:nvSpPr>
          <p:cNvPr id="4" name="Rounded Rectangle 3"/>
          <p:cNvSpPr/>
          <p:nvPr/>
        </p:nvSpPr>
        <p:spPr>
          <a:xfrm>
            <a:off x="1502787" y="4015562"/>
            <a:ext cx="5583813" cy="26896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8034774" y="7033059"/>
            <a:ext cx="5681226" cy="19688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519674" y="7033059"/>
            <a:ext cx="5583813" cy="19688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8034774" y="3992481"/>
            <a:ext cx="5681226" cy="271268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371600"/>
            <a:endParaRPr lang="en-US" sz="27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673153" y="4098371"/>
            <a:ext cx="5430334" cy="2554545"/>
          </a:xfrm>
          <a:prstGeom prst="rect">
            <a:avLst/>
          </a:prstGeom>
          <a:noFill/>
        </p:spPr>
        <p:txBody>
          <a:bodyPr wrap="square" rtlCol="0">
            <a:spAutoFit/>
          </a:bodyPr>
          <a:lstStyle/>
          <a:p>
            <a:r>
              <a:rPr lang="en-US" sz="4000" dirty="0">
                <a:solidFill>
                  <a:prstClr val="black"/>
                </a:solidFill>
                <a:latin typeface="Times New Roman" pitchFamily="18" charset="0"/>
                <a:cs typeface="Times New Roman" pitchFamily="18" charset="0"/>
              </a:rPr>
              <a:t>A: </a:t>
            </a:r>
            <a:r>
              <a:rPr lang="vi-VN" sz="4000" dirty="0">
                <a:latin typeface="Times New Roman" panose="02020603050405020304" pitchFamily="18" charset="0"/>
                <a:cs typeface="Times New Roman" panose="02020603050405020304" pitchFamily="18" charset="0"/>
              </a:rPr>
              <a:t>Một tuổi thơ nhiều gian khổ, thiếu thốn, nhọc nhằn nhưng ấm áp tình yêu thương của bà</a:t>
            </a:r>
          </a:p>
        </p:txBody>
      </p:sp>
      <p:sp>
        <p:nvSpPr>
          <p:cNvPr id="9" name="TextBox 8"/>
          <p:cNvSpPr txBox="1"/>
          <p:nvPr/>
        </p:nvSpPr>
        <p:spPr>
          <a:xfrm>
            <a:off x="8371178" y="4174461"/>
            <a:ext cx="5116222" cy="1938992"/>
          </a:xfrm>
          <a:prstGeom prst="rect">
            <a:avLst/>
          </a:prstGeom>
          <a:noFill/>
        </p:spPr>
        <p:txBody>
          <a:bodyPr wrap="square" rtlCol="0">
            <a:spAutoFit/>
          </a:bodyPr>
          <a:lstStyle/>
          <a:p>
            <a:r>
              <a:rPr lang="en-US" sz="4000" dirty="0">
                <a:solidFill>
                  <a:prstClr val="black"/>
                </a:solidFill>
                <a:latin typeface="Times New Roman" pitchFamily="18" charset="0"/>
                <a:cs typeface="Times New Roman" pitchFamily="18" charset="0"/>
              </a:rPr>
              <a:t>B: </a:t>
            </a:r>
            <a:r>
              <a:rPr lang="vi-VN" sz="4000" dirty="0">
                <a:latin typeface="Times New Roman" panose="02020603050405020304" pitchFamily="18" charset="0"/>
                <a:cs typeface="Times New Roman" panose="02020603050405020304" pitchFamily="18" charset="0"/>
              </a:rPr>
              <a:t>Một tuổi thơ nhiều niềm vui sướng, hạnh phúc</a:t>
            </a:r>
          </a:p>
        </p:txBody>
      </p:sp>
      <p:sp>
        <p:nvSpPr>
          <p:cNvPr id="10" name="TextBox 9"/>
          <p:cNvSpPr txBox="1"/>
          <p:nvPr/>
        </p:nvSpPr>
        <p:spPr>
          <a:xfrm>
            <a:off x="8317276" y="7294669"/>
            <a:ext cx="5116222" cy="707886"/>
          </a:xfrm>
          <a:prstGeom prst="rect">
            <a:avLst/>
          </a:prstGeom>
          <a:noFill/>
        </p:spPr>
        <p:txBody>
          <a:bodyPr wrap="square" rtlCol="0">
            <a:spAutoFit/>
          </a:bodyPr>
          <a:lstStyle/>
          <a:p>
            <a:r>
              <a:rPr lang="en-US" sz="4000" dirty="0">
                <a:solidFill>
                  <a:prstClr val="black"/>
                </a:solidFill>
                <a:latin typeface="Times New Roman" pitchFamily="18" charset="0"/>
                <a:cs typeface="Times New Roman" pitchFamily="18" charset="0"/>
              </a:rPr>
              <a:t>D: </a:t>
            </a:r>
            <a:r>
              <a:rPr lang="vi-VN" sz="4000" dirty="0">
                <a:latin typeface="Times New Roman" panose="02020603050405020304" pitchFamily="18" charset="0"/>
                <a:cs typeface="Times New Roman" panose="02020603050405020304" pitchFamily="18" charset="0"/>
              </a:rPr>
              <a:t>Cả A, B, C đều đúng</a:t>
            </a:r>
          </a:p>
        </p:txBody>
      </p:sp>
      <p:sp>
        <p:nvSpPr>
          <p:cNvPr id="11" name="TextBox 10"/>
          <p:cNvSpPr txBox="1"/>
          <p:nvPr/>
        </p:nvSpPr>
        <p:spPr>
          <a:xfrm>
            <a:off x="1691121" y="7033059"/>
            <a:ext cx="5243079" cy="1938992"/>
          </a:xfrm>
          <a:prstGeom prst="rect">
            <a:avLst/>
          </a:prstGeom>
          <a:noFill/>
        </p:spPr>
        <p:txBody>
          <a:bodyPr wrap="square" rtlCol="0">
            <a:spAutoFit/>
          </a:bodyPr>
          <a:lstStyle/>
          <a:p>
            <a:pPr defTabSz="1371600"/>
            <a:r>
              <a:rPr lang="en-US" sz="4000" dirty="0">
                <a:solidFill>
                  <a:prstClr val="black"/>
                </a:solidFill>
                <a:latin typeface="Times New Roman" pitchFamily="18" charset="0"/>
                <a:cs typeface="Times New Roman" pitchFamily="18" charset="0"/>
              </a:rPr>
              <a:t>C: </a:t>
            </a:r>
            <a:r>
              <a:rPr lang="vi-VN" sz="4000" dirty="0">
                <a:latin typeface="Times New Roman" panose="02020603050405020304" pitchFamily="18" charset="0"/>
                <a:cs typeface="Times New Roman" panose="02020603050405020304" pitchFamily="18" charset="0"/>
              </a:rPr>
              <a:t>Một tuổi thơ trong chiến tranh biến động dữ dội</a:t>
            </a:r>
            <a:endParaRPr lang="en-US" sz="4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2573000" y="3383266"/>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2573000" y="6662485"/>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02752" y="6735725"/>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342900"/>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762824" y="2399800"/>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040948"/>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5790768"/>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3891396"/>
            <a:ext cx="914400" cy="914400"/>
          </a:xfrm>
          <a:prstGeom prst="rect">
            <a:avLst/>
          </a:prstGeom>
        </p:spPr>
      </p:pic>
    </p:spTree>
    <p:extLst>
      <p:ext uri="{BB962C8B-B14F-4D97-AF65-F5344CB8AC3E}">
        <p14:creationId xmlns:p14="http://schemas.microsoft.com/office/powerpoint/2010/main" val="208162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2895600" y="457200"/>
            <a:ext cx="10020300" cy="34341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4246158" y="893101"/>
            <a:ext cx="8115300" cy="2554545"/>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Ý nghĩa của ba câu thơ sau</a:t>
            </a:r>
          </a:p>
          <a:p>
            <a:r>
              <a:rPr lang="vi-VN" sz="4000" dirty="0">
                <a:latin typeface="Times New Roman" panose="02020603050405020304" pitchFamily="18" charset="0"/>
                <a:cs typeface="Times New Roman" panose="02020603050405020304" pitchFamily="18" charset="0"/>
              </a:rPr>
              <a:t>Mấy chục năm rồi đến tận bây giờ</a:t>
            </a:r>
          </a:p>
          <a:p>
            <a:r>
              <a:rPr lang="vi-VN" sz="4000" dirty="0">
                <a:latin typeface="Times New Roman" panose="02020603050405020304" pitchFamily="18" charset="0"/>
                <a:cs typeface="Times New Roman" panose="02020603050405020304" pitchFamily="18" charset="0"/>
              </a:rPr>
              <a:t>Bà vẫn giữ thói quen dậy sớm</a:t>
            </a:r>
          </a:p>
          <a:p>
            <a:r>
              <a:rPr lang="vi-VN" sz="4000" dirty="0">
                <a:latin typeface="Times New Roman" panose="02020603050405020304" pitchFamily="18" charset="0"/>
                <a:cs typeface="Times New Roman" panose="02020603050405020304" pitchFamily="18" charset="0"/>
              </a:rPr>
              <a:t>Nhóm bếp lửa ấp iu, nồng đượm</a:t>
            </a:r>
          </a:p>
        </p:txBody>
      </p:sp>
      <p:sp>
        <p:nvSpPr>
          <p:cNvPr id="4" name="Rounded Rectangle 3"/>
          <p:cNvSpPr/>
          <p:nvPr/>
        </p:nvSpPr>
        <p:spPr>
          <a:xfrm>
            <a:off x="8906364" y="4404409"/>
            <a:ext cx="7248036" cy="23425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9134964" y="7229096"/>
            <a:ext cx="7248036" cy="234254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ounded Rectangle 5"/>
          <p:cNvSpPr/>
          <p:nvPr/>
        </p:nvSpPr>
        <p:spPr>
          <a:xfrm>
            <a:off x="865909" y="7229097"/>
            <a:ext cx="6705600" cy="22706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Rounded Rectangle 6"/>
          <p:cNvSpPr/>
          <p:nvPr/>
        </p:nvSpPr>
        <p:spPr>
          <a:xfrm>
            <a:off x="762000" y="4476281"/>
            <a:ext cx="6705600" cy="22706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9031056" y="4485897"/>
            <a:ext cx="7123344" cy="1446550"/>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B. Nói lên sự tần tảo, đức hi sinh của người bà</a:t>
            </a:r>
          </a:p>
        </p:txBody>
      </p:sp>
      <p:sp>
        <p:nvSpPr>
          <p:cNvPr id="9" name="TextBox 8"/>
          <p:cNvSpPr txBox="1"/>
          <p:nvPr/>
        </p:nvSpPr>
        <p:spPr>
          <a:xfrm>
            <a:off x="762000" y="4540799"/>
            <a:ext cx="6705600" cy="1446550"/>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A. Nói lên nỗi nhớ của tác giả về người bà</a:t>
            </a:r>
          </a:p>
        </p:txBody>
      </p:sp>
      <p:sp>
        <p:nvSpPr>
          <p:cNvPr id="10" name="TextBox 9"/>
          <p:cNvSpPr txBox="1"/>
          <p:nvPr/>
        </p:nvSpPr>
        <p:spPr>
          <a:xfrm>
            <a:off x="9493784" y="7394938"/>
            <a:ext cx="6781801" cy="707886"/>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D. Cả A, B, C đều sai</a:t>
            </a:r>
          </a:p>
        </p:txBody>
      </p:sp>
      <p:sp>
        <p:nvSpPr>
          <p:cNvPr id="11" name="TextBox 10"/>
          <p:cNvSpPr txBox="1"/>
          <p:nvPr/>
        </p:nvSpPr>
        <p:spPr>
          <a:xfrm>
            <a:off x="946742" y="7328154"/>
            <a:ext cx="6216058" cy="2123658"/>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C. Nói lên thói quen nhóm lửa lúc sáng sớm của người bà</a:t>
            </a: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69322" y="3697285"/>
            <a:ext cx="2836718" cy="3004703"/>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635057" y="6630685"/>
            <a:ext cx="2836718" cy="3004703"/>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0295" y="6937370"/>
            <a:ext cx="2836718" cy="3004703"/>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16600" y="1056897"/>
            <a:ext cx="914400" cy="914400"/>
          </a:xfrm>
          <a:prstGeom prst="rect">
            <a:avLst/>
          </a:prstGeom>
        </p:spPr>
      </p:pic>
      <p:pic>
        <p:nvPicPr>
          <p:cNvPr id="15" name="Do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689119" y="3559403"/>
            <a:ext cx="4625255" cy="5562972"/>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2754945"/>
            <a:ext cx="914400" cy="9144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99727" y="6504765"/>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516600" y="4605393"/>
            <a:ext cx="914400" cy="914400"/>
          </a:xfrm>
          <a:prstGeom prst="rect">
            <a:avLst/>
          </a:prstGeom>
        </p:spPr>
      </p:pic>
      <p:pic>
        <p:nvPicPr>
          <p:cNvPr id="20" name="Picture 19">
            <a:hlinkClick r:id="" action="ppaction://noaction"/>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13923819" y="1"/>
            <a:ext cx="2057400" cy="2610914"/>
          </a:xfrm>
          <a:prstGeom prst="rect">
            <a:avLst/>
          </a:prstGeom>
        </p:spPr>
      </p:pic>
    </p:spTree>
    <p:extLst>
      <p:ext uri="{BB962C8B-B14F-4D97-AF65-F5344CB8AC3E}">
        <p14:creationId xmlns:p14="http://schemas.microsoft.com/office/powerpoint/2010/main" val="137629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76B5E58-3E0F-9250-D56A-A6B3D855BA23}"/>
              </a:ext>
            </a:extLst>
          </p:cNvPr>
          <p:cNvSpPr/>
          <p:nvPr/>
        </p:nvSpPr>
        <p:spPr>
          <a:xfrm>
            <a:off x="-914401" y="-266700"/>
            <a:ext cx="9911525" cy="10744200"/>
          </a:xfrm>
          <a:custGeom>
            <a:avLst/>
            <a:gdLst/>
            <a:ahLst/>
            <a:cxnLst/>
            <a:rect l="l" t="t" r="r" b="b"/>
            <a:pathLst>
              <a:path w="7591806" h="8229600">
                <a:moveTo>
                  <a:pt x="0" y="0"/>
                </a:moveTo>
                <a:lnTo>
                  <a:pt x="7591806" y="0"/>
                </a:lnTo>
                <a:lnTo>
                  <a:pt x="7591806" y="8229600"/>
                </a:lnTo>
                <a:lnTo>
                  <a:pt x="0" y="8229600"/>
                </a:lnTo>
                <a:lnTo>
                  <a:pt x="0" y="0"/>
                </a:lnTo>
                <a:close/>
              </a:path>
            </a:pathLst>
          </a:custGeom>
          <a:blipFill>
            <a:blip r:embed="rId3"/>
            <a:stretch>
              <a:fillRect/>
            </a:stretch>
          </a:blipFill>
        </p:spPr>
        <p:txBody>
          <a:bodyPr/>
          <a:lstStyle/>
          <a:p>
            <a:endParaRPr lang="en-VN"/>
          </a:p>
        </p:txBody>
      </p:sp>
      <p:sp>
        <p:nvSpPr>
          <p:cNvPr id="3" name="TextBox 2">
            <a:extLst>
              <a:ext uri="{FF2B5EF4-FFF2-40B4-BE49-F238E27FC236}">
                <a16:creationId xmlns:a16="http://schemas.microsoft.com/office/drawing/2014/main" id="{756D62B6-690F-3D45-066D-72B0129AA82F}"/>
              </a:ext>
            </a:extLst>
          </p:cNvPr>
          <p:cNvSpPr txBox="1"/>
          <p:nvPr/>
        </p:nvSpPr>
        <p:spPr>
          <a:xfrm>
            <a:off x="8610600" y="952500"/>
            <a:ext cx="8839200" cy="6795707"/>
          </a:xfrm>
          <a:prstGeom prst="rect">
            <a:avLst/>
          </a:prstGeom>
          <a:noFill/>
        </p:spPr>
        <p:txBody>
          <a:bodyPr wrap="square" rtlCol="0">
            <a:spAutoFit/>
          </a:bodyPr>
          <a:lstStyle/>
          <a:p>
            <a:pPr algn="just">
              <a:lnSpc>
                <a:spcPct val="90000"/>
              </a:lnSpc>
            </a:pPr>
            <a:r>
              <a:rPr lang="en-US" sz="4400" b="1" dirty="0" err="1">
                <a:latin typeface="Times New Roman" panose="02020603050405020304" pitchFamily="18" charset="0"/>
                <a:cs typeface="Times New Roman" panose="02020603050405020304" pitchFamily="18" charset="0"/>
              </a:rPr>
              <a:t>Lựa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chọn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nhiệm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a:t>
            </a:r>
          </a:p>
          <a:p>
            <a:pPr algn="just">
              <a:lnSpc>
                <a:spcPct val="90000"/>
              </a:lnSpc>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a:p>
            <a:pPr algn="just">
              <a:lnSpc>
                <a:spcPct val="90000"/>
              </a:lnSpc>
            </a:pPr>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(5-7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lửa</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431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38400" y="1282650"/>
            <a:ext cx="14706600" cy="923330"/>
          </a:xfrm>
          <a:prstGeom prst="rect">
            <a:avLst/>
          </a:prstGeom>
        </p:spPr>
        <p:txBody>
          <a:bodyPr wrap="square" lIns="0" tIns="0" rIns="0" bIns="0" rtlCol="0" anchor="t">
            <a:spAutoFit/>
          </a:bodyPr>
          <a:lstStyle/>
          <a:p>
            <a:pPr algn="ctr"/>
            <a:r>
              <a:rPr lang="en-US" sz="6000" dirty="0" err="1">
                <a:latin typeface="#9Slide05 Braxton Regular" panose="03060000000000000000" pitchFamily="66" charset="0"/>
              </a:rPr>
              <a:t>Sưu</a:t>
            </a:r>
            <a:r>
              <a:rPr lang="en-US" sz="6000" dirty="0">
                <a:latin typeface="#9Slide05 Braxton Regular" panose="03060000000000000000" pitchFamily="66" charset="0"/>
              </a:rPr>
              <a:t> </a:t>
            </a:r>
            <a:r>
              <a:rPr lang="en-US" sz="6000" dirty="0" err="1">
                <a:latin typeface="#9Slide05 Braxton Regular" panose="03060000000000000000" pitchFamily="66" charset="0"/>
              </a:rPr>
              <a:t>tầm</a:t>
            </a:r>
            <a:r>
              <a:rPr lang="en-US" sz="6000" dirty="0">
                <a:latin typeface="#9Slide05 Braxton Regular" panose="03060000000000000000" pitchFamily="66" charset="0"/>
              </a:rPr>
              <a:t> </a:t>
            </a:r>
            <a:r>
              <a:rPr lang="en-US" sz="6000" dirty="0" err="1">
                <a:latin typeface="#9Slide05 Braxton Regular" panose="03060000000000000000" pitchFamily="66" charset="0"/>
              </a:rPr>
              <a:t>những</a:t>
            </a:r>
            <a:r>
              <a:rPr lang="en-US" sz="6000" dirty="0">
                <a:latin typeface="#9Slide05 Braxton Regular" panose="03060000000000000000" pitchFamily="66" charset="0"/>
              </a:rPr>
              <a:t> </a:t>
            </a:r>
            <a:r>
              <a:rPr lang="en-US" sz="6000" dirty="0" err="1">
                <a:latin typeface="#9Slide05 Braxton Regular" panose="03060000000000000000" pitchFamily="66" charset="0"/>
              </a:rPr>
              <a:t>bài</a:t>
            </a:r>
            <a:r>
              <a:rPr lang="en-US" sz="6000" dirty="0">
                <a:latin typeface="#9Slide05 Braxton Regular" panose="03060000000000000000" pitchFamily="66" charset="0"/>
              </a:rPr>
              <a:t> </a:t>
            </a:r>
            <a:r>
              <a:rPr lang="en-US" sz="6000" dirty="0" err="1">
                <a:latin typeface="#9Slide05 Braxton Regular" panose="03060000000000000000" pitchFamily="66" charset="0"/>
              </a:rPr>
              <a:t>thơ</a:t>
            </a:r>
            <a:r>
              <a:rPr lang="en-US" sz="6000" dirty="0">
                <a:latin typeface="#9Slide05 Braxton Regular" panose="03060000000000000000" pitchFamily="66" charset="0"/>
              </a:rPr>
              <a:t>, </a:t>
            </a:r>
            <a:r>
              <a:rPr lang="en-US" sz="6000" dirty="0" err="1">
                <a:latin typeface="#9Slide05 Braxton Regular" panose="03060000000000000000" pitchFamily="66" charset="0"/>
              </a:rPr>
              <a:t>bài</a:t>
            </a:r>
            <a:r>
              <a:rPr lang="en-US" sz="6000" dirty="0">
                <a:latin typeface="#9Slide05 Braxton Regular" panose="03060000000000000000" pitchFamily="66" charset="0"/>
              </a:rPr>
              <a:t> </a:t>
            </a:r>
            <a:r>
              <a:rPr lang="en-US" sz="6000" dirty="0" err="1">
                <a:latin typeface="#9Slide05 Braxton Regular" panose="03060000000000000000" pitchFamily="66" charset="0"/>
              </a:rPr>
              <a:t>hát</a:t>
            </a:r>
            <a:r>
              <a:rPr lang="en-US" sz="6000" dirty="0">
                <a:latin typeface="#9Slide05 Braxton Regular" panose="03060000000000000000" pitchFamily="66" charset="0"/>
              </a:rPr>
              <a:t> </a:t>
            </a:r>
            <a:r>
              <a:rPr lang="en-US" sz="6000" dirty="0" err="1">
                <a:latin typeface="#9Slide05 Braxton Regular" panose="03060000000000000000" pitchFamily="66" charset="0"/>
              </a:rPr>
              <a:t>viết</a:t>
            </a:r>
            <a:r>
              <a:rPr lang="en-US" sz="6000" dirty="0">
                <a:latin typeface="#9Slide05 Braxton Regular" panose="03060000000000000000" pitchFamily="66" charset="0"/>
              </a:rPr>
              <a:t> </a:t>
            </a:r>
            <a:r>
              <a:rPr lang="en-US" sz="6000" dirty="0" err="1">
                <a:latin typeface="#9Slide05 Braxton Regular" panose="03060000000000000000" pitchFamily="66" charset="0"/>
              </a:rPr>
              <a:t>về</a:t>
            </a:r>
            <a:r>
              <a:rPr lang="en-US" sz="6000" dirty="0">
                <a:latin typeface="#9Slide05 Braxton Regular" panose="03060000000000000000" pitchFamily="66" charset="0"/>
              </a:rPr>
              <a:t> </a:t>
            </a:r>
            <a:r>
              <a:rPr lang="en-US" sz="6000" dirty="0" err="1">
                <a:latin typeface="#9Slide05 Braxton Regular" panose="03060000000000000000" pitchFamily="66" charset="0"/>
              </a:rPr>
              <a:t>hình</a:t>
            </a:r>
            <a:r>
              <a:rPr lang="en-US" sz="6000" dirty="0">
                <a:latin typeface="#9Slide05 Braxton Regular" panose="03060000000000000000" pitchFamily="66" charset="0"/>
              </a:rPr>
              <a:t> </a:t>
            </a:r>
            <a:r>
              <a:rPr lang="en-US" sz="6000" dirty="0" err="1">
                <a:latin typeface="#9Slide05 Braxton Regular" panose="03060000000000000000" pitchFamily="66" charset="0"/>
              </a:rPr>
              <a:t>ảnh</a:t>
            </a:r>
            <a:r>
              <a:rPr lang="en-US" sz="6000" dirty="0">
                <a:latin typeface="#9Slide05 Braxton Regular" panose="03060000000000000000" pitchFamily="66" charset="0"/>
              </a:rPr>
              <a:t> </a:t>
            </a:r>
            <a:r>
              <a:rPr lang="en-US" sz="6000" dirty="0" err="1">
                <a:latin typeface="#9Slide05 Braxton Regular" panose="03060000000000000000" pitchFamily="66" charset="0"/>
              </a:rPr>
              <a:t>người</a:t>
            </a:r>
            <a:r>
              <a:rPr lang="en-US" sz="6000" dirty="0">
                <a:latin typeface="#9Slide05 Braxton Regular" panose="03060000000000000000" pitchFamily="66" charset="0"/>
              </a:rPr>
              <a:t> </a:t>
            </a:r>
            <a:r>
              <a:rPr lang="en-US" sz="6000" dirty="0" err="1">
                <a:latin typeface="#9Slide05 Braxton Regular" panose="03060000000000000000" pitchFamily="66" charset="0"/>
              </a:rPr>
              <a:t>bà</a:t>
            </a:r>
            <a:endParaRPr lang="en-US" sz="6000" dirty="0">
              <a:latin typeface="#9Slide05 Braxton Regular" panose="03060000000000000000" pitchFamily="66" charset="0"/>
            </a:endParaRPr>
          </a:p>
        </p:txBody>
      </p:sp>
      <p:sp>
        <p:nvSpPr>
          <p:cNvPr id="3" name="Freeform 3"/>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4" name="Freeform 4"/>
          <p:cNvSpPr/>
          <p:nvPr/>
        </p:nvSpPr>
        <p:spPr>
          <a:xfrm rot="-4065954">
            <a:off x="12535028" y="7387601"/>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5" name="Freeform 5"/>
          <p:cNvSpPr/>
          <p:nvPr/>
        </p:nvSpPr>
        <p:spPr>
          <a:xfrm rot="-124391" flipV="1">
            <a:off x="15612139" y="64213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7" name="Freeform 7"/>
          <p:cNvSpPr/>
          <p:nvPr/>
        </p:nvSpPr>
        <p:spPr>
          <a:xfrm rot="1363955" flipH="1">
            <a:off x="-1504940" y="-786280"/>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9">
              <a:alphaModFix amt="75000"/>
              <a:extLst>
                <a:ext uri="{96DAC541-7B7A-43D3-8B79-37D633B846F1}">
                  <asvg:svgBlip xmlns:asvg="http://schemas.microsoft.com/office/drawing/2016/SVG/main" r:embed="rId10"/>
                </a:ext>
              </a:extLst>
            </a:blip>
            <a:stretch>
              <a:fillRect/>
            </a:stretch>
          </a:blipFill>
        </p:spPr>
        <p:txBody>
          <a:bodyPr/>
          <a:lstStyle/>
          <a:p>
            <a:endParaRPr lang="en-VN"/>
          </a:p>
        </p:txBody>
      </p:sp>
      <p:pic>
        <p:nvPicPr>
          <p:cNvPr id="12" name="Picture 11" descr="A cartoon of an old person&#10;&#10;Description automatically generated">
            <a:extLst>
              <a:ext uri="{FF2B5EF4-FFF2-40B4-BE49-F238E27FC236}">
                <a16:creationId xmlns:a16="http://schemas.microsoft.com/office/drawing/2014/main" id="{49B8E484-1D72-D11A-6511-2584D0C10940}"/>
              </a:ext>
            </a:extLst>
          </p:cNvPr>
          <p:cNvPicPr>
            <a:picLocks noChangeAspect="1"/>
          </p:cNvPicPr>
          <p:nvPr/>
        </p:nvPicPr>
        <p:blipFill rotWithShape="1">
          <a:blip r:embed="rId11">
            <a:extLst>
              <a:ext uri="{28A0092B-C50C-407E-A947-70E740481C1C}">
                <a14:useLocalDpi xmlns:a14="http://schemas.microsoft.com/office/drawing/2010/main" val="0"/>
              </a:ext>
            </a:extLst>
          </a:blip>
          <a:srcRect b="11571"/>
          <a:stretch/>
        </p:blipFill>
        <p:spPr>
          <a:xfrm>
            <a:off x="5181600" y="2387123"/>
            <a:ext cx="9027018" cy="7982495"/>
          </a:xfrm>
          <a:prstGeom prst="rect">
            <a:avLst/>
          </a:prstGeom>
        </p:spPr>
      </p:pic>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DDA73A-1620-3D1E-928E-3464EEFEA74B}"/>
              </a:ext>
            </a:extLst>
          </p:cNvPr>
          <p:cNvSpPr txBox="1"/>
          <p:nvPr/>
        </p:nvSpPr>
        <p:spPr>
          <a:xfrm>
            <a:off x="566531" y="1790700"/>
            <a:ext cx="9144000" cy="8217634"/>
          </a:xfrm>
          <a:prstGeom prst="rect">
            <a:avLst/>
          </a:prstGeom>
          <a:noFill/>
        </p:spPr>
        <p:txBody>
          <a:bodyPr wrap="square">
            <a:spAutoFit/>
          </a:bodyPr>
          <a:lstStyle/>
          <a:p>
            <a:pPr algn="ctr"/>
            <a:r>
              <a:rPr lang="vi-VN" sz="4400" b="0" i="0" dirty="0">
                <a:effectLst/>
                <a:latin typeface="#9Slide05 Braxton Regular" panose="03060000000000000000" pitchFamily="66" charset="0"/>
              </a:rPr>
              <a:t>Những ngày con bé ngây thơ,</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Ngoại ru câu hát ầu ơ ngọt ngào,</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Dừa xanh gió mát rì rào,</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Tuổi thơ bên ngoại đời nào con quên.</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Lời ru con lớn khôn lên,</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Dắt con từng bước từ bên nôi này,</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Con xa quê ngoại bao ngày,</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Bôn ba khắp nẻo đó đây cuộc đời.</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Nhưng không quên được nụ cười,</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Cùng bao ký ức bên người ngoại yêu,</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Mái tranh nghèo khó liêu xiêu,</a:t>
            </a:r>
            <a:endParaRPr lang="en-US" sz="4400" b="0" i="0" dirty="0">
              <a:effectLst/>
              <a:latin typeface="#9Slide05 Braxton Regular" panose="03060000000000000000" pitchFamily="66" charset="0"/>
            </a:endParaRPr>
          </a:p>
          <a:p>
            <a:pPr algn="ctr"/>
            <a:r>
              <a:rPr lang="vi-VN" sz="4400" b="0" i="0" dirty="0">
                <a:effectLst/>
                <a:latin typeface="#9Slide05 Braxton Regular" panose="03060000000000000000" pitchFamily="66" charset="0"/>
              </a:rPr>
              <a:t>Đời ngoại gian khổ bao nhiêu tháng ngày.</a:t>
            </a:r>
          </a:p>
        </p:txBody>
      </p:sp>
      <p:sp>
        <p:nvSpPr>
          <p:cNvPr id="4" name="TextBox 3">
            <a:extLst>
              <a:ext uri="{FF2B5EF4-FFF2-40B4-BE49-F238E27FC236}">
                <a16:creationId xmlns:a16="http://schemas.microsoft.com/office/drawing/2014/main" id="{AEAA7476-9E2D-B409-18C7-A0C31189F881}"/>
              </a:ext>
            </a:extLst>
          </p:cNvPr>
          <p:cNvSpPr txBox="1"/>
          <p:nvPr/>
        </p:nvSpPr>
        <p:spPr>
          <a:xfrm>
            <a:off x="9296400" y="1034683"/>
            <a:ext cx="9144000" cy="8217634"/>
          </a:xfrm>
          <a:prstGeom prst="rect">
            <a:avLst/>
          </a:prstGeom>
          <a:noFill/>
        </p:spPr>
        <p:txBody>
          <a:bodyPr wrap="square">
            <a:spAutoFit/>
          </a:bodyPr>
          <a:lstStyle/>
          <a:p>
            <a:pPr algn="ctr"/>
            <a:r>
              <a:rPr lang="vi-VN" sz="4400" b="0" i="0" dirty="0">
                <a:effectLst/>
                <a:latin typeface="#9Slide05 Braxton Regular" panose="03060000000000000000" pitchFamily="66" charset="0"/>
              </a:rPr>
              <a:t>Tóc giờ ngoại trắng như mây,</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Làn da mồi nám tháng ngày long đong,</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Thương con ngoại đã lưng còng,</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Bao nhiêu khắc khổ trên dòng đời qua.</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Hôm nay lặn lội đường xa,</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Con về thăm ngoại thiết tha nỗi niềm,</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Ngược dòng ký ức đi tìm,</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Tìm trong năm tháng bóng hình ngoại xưa.</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Đời ngoại năm nắng mười mưa,</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Công ơn của ngoại con chưa đáp đền,</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Tình yêu thương ngoại vững bền,</a:t>
            </a:r>
            <a:br>
              <a:rPr lang="vi-VN" sz="4400" b="0" i="0" dirty="0">
                <a:effectLst/>
                <a:latin typeface="#9Slide05 Braxton Regular" panose="03060000000000000000" pitchFamily="66" charset="0"/>
              </a:rPr>
            </a:br>
            <a:r>
              <a:rPr lang="vi-VN" sz="4400" b="0" i="0" dirty="0">
                <a:effectLst/>
                <a:latin typeface="#9Slide05 Braxton Regular" panose="03060000000000000000" pitchFamily="66" charset="0"/>
              </a:rPr>
              <a:t>Cho con ký ức xây nền tương lai.</a:t>
            </a:r>
          </a:p>
        </p:txBody>
      </p:sp>
      <p:sp>
        <p:nvSpPr>
          <p:cNvPr id="5" name="TextBox 4">
            <a:extLst>
              <a:ext uri="{FF2B5EF4-FFF2-40B4-BE49-F238E27FC236}">
                <a16:creationId xmlns:a16="http://schemas.microsoft.com/office/drawing/2014/main" id="{A4BA3EE7-3483-DE1B-C98F-B031630C8E9A}"/>
              </a:ext>
            </a:extLst>
          </p:cNvPr>
          <p:cNvSpPr txBox="1"/>
          <p:nvPr/>
        </p:nvSpPr>
        <p:spPr>
          <a:xfrm>
            <a:off x="685800" y="526851"/>
            <a:ext cx="9144000" cy="1015663"/>
          </a:xfrm>
          <a:prstGeom prst="rect">
            <a:avLst/>
          </a:prstGeom>
          <a:noFill/>
        </p:spPr>
        <p:txBody>
          <a:bodyPr wrap="square">
            <a:spAutoFit/>
          </a:bodyPr>
          <a:lstStyle/>
          <a:p>
            <a:pPr algn="ctr"/>
            <a:r>
              <a:rPr lang="en-US" sz="6000" b="1" i="0" dirty="0" err="1">
                <a:solidFill>
                  <a:srgbClr val="C00000"/>
                </a:solidFill>
                <a:effectLst/>
                <a:latin typeface="#9Slide05 Braxton Regular" panose="03060000000000000000" pitchFamily="66" charset="0"/>
              </a:rPr>
              <a:t>Ngoại</a:t>
            </a:r>
            <a:r>
              <a:rPr lang="en-US" sz="6000" b="1" i="0" dirty="0">
                <a:solidFill>
                  <a:srgbClr val="C00000"/>
                </a:solidFill>
                <a:effectLst/>
                <a:latin typeface="#9Slide05 Braxton Regular" panose="03060000000000000000" pitchFamily="66" charset="0"/>
              </a:rPr>
              <a:t> </a:t>
            </a:r>
            <a:r>
              <a:rPr lang="en-US" sz="6000" b="1" i="0" dirty="0" err="1">
                <a:solidFill>
                  <a:srgbClr val="C00000"/>
                </a:solidFill>
                <a:effectLst/>
                <a:latin typeface="#9Slide05 Braxton Regular" panose="03060000000000000000" pitchFamily="66" charset="0"/>
              </a:rPr>
              <a:t>yêu</a:t>
            </a:r>
            <a:r>
              <a:rPr lang="en-US" sz="6000" b="1" i="0" dirty="0">
                <a:solidFill>
                  <a:srgbClr val="C00000"/>
                </a:solidFill>
                <a:effectLst/>
                <a:latin typeface="#9Slide05 Braxton Regular" panose="03060000000000000000" pitchFamily="66" charset="0"/>
              </a:rPr>
              <a:t> </a:t>
            </a:r>
            <a:endParaRPr lang="vi-VN" sz="6000" b="1" i="0" dirty="0">
              <a:solidFill>
                <a:srgbClr val="C00000"/>
              </a:solidFill>
              <a:effectLst/>
              <a:latin typeface="#9Slide05 Braxton Regular" panose="03060000000000000000" pitchFamily="66" charset="0"/>
            </a:endParaRPr>
          </a:p>
        </p:txBody>
      </p:sp>
      <p:sp>
        <p:nvSpPr>
          <p:cNvPr id="6" name="TextBox 5">
            <a:extLst>
              <a:ext uri="{FF2B5EF4-FFF2-40B4-BE49-F238E27FC236}">
                <a16:creationId xmlns:a16="http://schemas.microsoft.com/office/drawing/2014/main" id="{DB3B506F-1F96-D76E-3522-DD2F447B658D}"/>
              </a:ext>
            </a:extLst>
          </p:cNvPr>
          <p:cNvSpPr txBox="1"/>
          <p:nvPr/>
        </p:nvSpPr>
        <p:spPr>
          <a:xfrm>
            <a:off x="10972800" y="9252317"/>
            <a:ext cx="9144000" cy="769441"/>
          </a:xfrm>
          <a:prstGeom prst="rect">
            <a:avLst/>
          </a:prstGeom>
          <a:noFill/>
        </p:spPr>
        <p:txBody>
          <a:bodyPr wrap="square">
            <a:spAutoFit/>
          </a:bodyPr>
          <a:lstStyle/>
          <a:p>
            <a:pPr algn="ctr"/>
            <a:r>
              <a:rPr lang="en-US" sz="4400" b="1" i="0" dirty="0">
                <a:solidFill>
                  <a:srgbClr val="C00000"/>
                </a:solidFill>
                <a:effectLst/>
                <a:latin typeface="#9Slide05 Braxton Regular" panose="03060000000000000000" pitchFamily="66" charset="0"/>
              </a:rPr>
              <a:t>- </a:t>
            </a:r>
            <a:r>
              <a:rPr lang="en-US" sz="4400" b="1" i="0" dirty="0" err="1">
                <a:solidFill>
                  <a:srgbClr val="C00000"/>
                </a:solidFill>
                <a:effectLst/>
                <a:latin typeface="#9Slide05 Braxton Regular" panose="03060000000000000000" pitchFamily="66" charset="0"/>
              </a:rPr>
              <a:t>Tạ</a:t>
            </a:r>
            <a:r>
              <a:rPr lang="en-US" sz="4400" b="1" i="0" dirty="0">
                <a:solidFill>
                  <a:srgbClr val="C00000"/>
                </a:solidFill>
                <a:effectLst/>
                <a:latin typeface="#9Slide05 Braxton Regular" panose="03060000000000000000" pitchFamily="66" charset="0"/>
              </a:rPr>
              <a:t> </a:t>
            </a:r>
            <a:r>
              <a:rPr lang="en-US" sz="4400" b="1" i="0" dirty="0" err="1">
                <a:solidFill>
                  <a:srgbClr val="C00000"/>
                </a:solidFill>
                <a:effectLst/>
                <a:latin typeface="#9Slide05 Braxton Regular" panose="03060000000000000000" pitchFamily="66" charset="0"/>
              </a:rPr>
              <a:t>Thăng</a:t>
            </a:r>
            <a:r>
              <a:rPr lang="en-US" sz="4400" b="1" i="0" dirty="0">
                <a:solidFill>
                  <a:srgbClr val="C00000"/>
                </a:solidFill>
                <a:effectLst/>
                <a:latin typeface="#9Slide05 Braxton Regular" panose="03060000000000000000" pitchFamily="66" charset="0"/>
              </a:rPr>
              <a:t> </a:t>
            </a:r>
            <a:r>
              <a:rPr lang="en-US" sz="4400" b="1" i="0" dirty="0" err="1">
                <a:solidFill>
                  <a:srgbClr val="C00000"/>
                </a:solidFill>
                <a:effectLst/>
                <a:latin typeface="#9Slide05 Braxton Regular" panose="03060000000000000000" pitchFamily="66" charset="0"/>
              </a:rPr>
              <a:t>Hùng</a:t>
            </a:r>
            <a:r>
              <a:rPr lang="en-US" sz="4400" b="1" i="0" dirty="0">
                <a:solidFill>
                  <a:srgbClr val="C00000"/>
                </a:solidFill>
                <a:effectLst/>
                <a:latin typeface="#9Slide05 Braxton Regular" panose="03060000000000000000" pitchFamily="66" charset="0"/>
              </a:rPr>
              <a:t> - </a:t>
            </a:r>
            <a:endParaRPr lang="vi-VN" sz="4400" b="1" i="0" dirty="0">
              <a:solidFill>
                <a:srgbClr val="C00000"/>
              </a:solidFill>
              <a:effectLst/>
              <a:latin typeface="#9Slide05 Braxton Regular" panose="03060000000000000000" pitchFamily="66" charset="0"/>
            </a:endParaRPr>
          </a:p>
        </p:txBody>
      </p:sp>
      <p:sp>
        <p:nvSpPr>
          <p:cNvPr id="7" name="Freeform 4">
            <a:extLst>
              <a:ext uri="{FF2B5EF4-FFF2-40B4-BE49-F238E27FC236}">
                <a16:creationId xmlns:a16="http://schemas.microsoft.com/office/drawing/2014/main" id="{8834492E-F7AA-BCB0-3642-D8506D37697A}"/>
              </a:ext>
            </a:extLst>
          </p:cNvPr>
          <p:cNvSpPr/>
          <p:nvPr/>
        </p:nvSpPr>
        <p:spPr>
          <a:xfrm>
            <a:off x="-2847046" y="-1904136"/>
            <a:ext cx="5114585" cy="5142635"/>
          </a:xfrm>
          <a:custGeom>
            <a:avLst/>
            <a:gdLst/>
            <a:ahLst/>
            <a:cxnLst/>
            <a:rect l="l" t="t" r="r" b="b"/>
            <a:pathLst>
              <a:path w="5114585" h="5142635">
                <a:moveTo>
                  <a:pt x="0" y="0"/>
                </a:moveTo>
                <a:lnTo>
                  <a:pt x="5114584" y="0"/>
                </a:lnTo>
                <a:lnTo>
                  <a:pt x="5114584" y="5142636"/>
                </a:lnTo>
                <a:lnTo>
                  <a:pt x="0" y="5142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8" name="Freeform 5">
            <a:extLst>
              <a:ext uri="{FF2B5EF4-FFF2-40B4-BE49-F238E27FC236}">
                <a16:creationId xmlns:a16="http://schemas.microsoft.com/office/drawing/2014/main" id="{D367C5CF-E2D5-79D7-CA83-F655F98E2D77}"/>
              </a:ext>
            </a:extLst>
          </p:cNvPr>
          <p:cNvSpPr/>
          <p:nvPr/>
        </p:nvSpPr>
        <p:spPr>
          <a:xfrm flipV="1">
            <a:off x="-325508" y="-190500"/>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Tree>
    <p:extLst>
      <p:ext uri="{BB962C8B-B14F-4D97-AF65-F5344CB8AC3E}">
        <p14:creationId xmlns:p14="http://schemas.microsoft.com/office/powerpoint/2010/main" val="42506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F8261DCC-F090-565C-A046-EC4A12E1077B}"/>
              </a:ext>
            </a:extLst>
          </p:cNvPr>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Title 4">
            <a:extLst>
              <a:ext uri="{FF2B5EF4-FFF2-40B4-BE49-F238E27FC236}">
                <a16:creationId xmlns:a16="http://schemas.microsoft.com/office/drawing/2014/main" id="{A51BA079-D082-8695-27B3-CD86C8FD6F99}"/>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9Slide05 Braxton Regular" panose="03060000000000000000" pitchFamily="66" charset="0"/>
                <a:cs typeface="Times New Roman" panose="02020603050405020304" pitchFamily="18" charset="0"/>
              </a:rPr>
              <a:t>1. Đọc – chú thích</a:t>
            </a:r>
            <a:endParaRPr lang="en-US" sz="6000" b="1" dirty="0">
              <a:latin typeface="#9Slide05 Braxton Regular" panose="03060000000000000000" pitchFamily="66" charset="0"/>
              <a:cs typeface="Times New Roman" panose="02020603050405020304" pitchFamily="18" charset="0"/>
            </a:endParaRPr>
          </a:p>
        </p:txBody>
      </p:sp>
      <p:sp>
        <p:nvSpPr>
          <p:cNvPr id="3" name="Rectangle 2">
            <a:extLst>
              <a:ext uri="{FF2B5EF4-FFF2-40B4-BE49-F238E27FC236}">
                <a16:creationId xmlns:a16="http://schemas.microsoft.com/office/drawing/2014/main" id="{62BE2F6D-F1E9-47AF-D018-579AC3C1702D}"/>
              </a:ext>
            </a:extLst>
          </p:cNvPr>
          <p:cNvSpPr/>
          <p:nvPr/>
        </p:nvSpPr>
        <p:spPr>
          <a:xfrm>
            <a:off x="2743200" y="169366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527013B-CB06-5199-787A-F8F020E174A7}"/>
              </a:ext>
            </a:extLst>
          </p:cNvPr>
          <p:cNvSpPr/>
          <p:nvPr/>
        </p:nvSpPr>
        <p:spPr>
          <a:xfrm>
            <a:off x="4197324" y="3407541"/>
            <a:ext cx="84582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8D19A591-2F44-4DC9-8487-8FEDA3484C94}"/>
              </a:ext>
            </a:extLst>
          </p:cNvPr>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6" name="Freeform 4">
            <a:extLst>
              <a:ext uri="{FF2B5EF4-FFF2-40B4-BE49-F238E27FC236}">
                <a16:creationId xmlns:a16="http://schemas.microsoft.com/office/drawing/2014/main" id="{C7E8A98D-C452-9CB2-1EBD-E091C46D58E4}"/>
              </a:ext>
            </a:extLst>
          </p:cNvPr>
          <p:cNvSpPr/>
          <p:nvPr/>
        </p:nvSpPr>
        <p:spPr>
          <a:xfrm rot="-4065954">
            <a:off x="12535028" y="7387601"/>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7" name="Freeform 5">
            <a:extLst>
              <a:ext uri="{FF2B5EF4-FFF2-40B4-BE49-F238E27FC236}">
                <a16:creationId xmlns:a16="http://schemas.microsoft.com/office/drawing/2014/main" id="{726BFD3A-CB71-81CA-84EF-646D251742A7}"/>
              </a:ext>
            </a:extLst>
          </p:cNvPr>
          <p:cNvSpPr/>
          <p:nvPr/>
        </p:nvSpPr>
        <p:spPr>
          <a:xfrm rot="-124391" flipV="1">
            <a:off x="15612139" y="64213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Tree>
    <p:extLst>
      <p:ext uri="{BB962C8B-B14F-4D97-AF65-F5344CB8AC3E}">
        <p14:creationId xmlns:p14="http://schemas.microsoft.com/office/powerpoint/2010/main" val="360141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E4ECC0F6-DFC0-F44A-0937-8FF585604261}"/>
              </a:ext>
            </a:extLst>
          </p:cNvPr>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7" name="Freeform 4">
            <a:extLst>
              <a:ext uri="{FF2B5EF4-FFF2-40B4-BE49-F238E27FC236}">
                <a16:creationId xmlns:a16="http://schemas.microsoft.com/office/drawing/2014/main" id="{81447443-8BAB-9501-4791-3FE1ED7267BF}"/>
              </a:ext>
            </a:extLst>
          </p:cNvPr>
          <p:cNvSpPr/>
          <p:nvPr/>
        </p:nvSpPr>
        <p:spPr>
          <a:xfrm rot="9801328">
            <a:off x="17062781" y="7165367"/>
            <a:ext cx="2450438" cy="4185866"/>
          </a:xfrm>
          <a:custGeom>
            <a:avLst/>
            <a:gdLst/>
            <a:ahLst/>
            <a:cxnLst/>
            <a:rect l="l" t="t" r="r" b="b"/>
            <a:pathLst>
              <a:path w="2450438" h="4185866">
                <a:moveTo>
                  <a:pt x="0" y="0"/>
                </a:moveTo>
                <a:lnTo>
                  <a:pt x="2450438" y="0"/>
                </a:lnTo>
                <a:lnTo>
                  <a:pt x="2450438" y="4185866"/>
                </a:lnTo>
                <a:lnTo>
                  <a:pt x="0" y="41858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2" name="Title 4">
            <a:extLst>
              <a:ext uri="{FF2B5EF4-FFF2-40B4-BE49-F238E27FC236}">
                <a16:creationId xmlns:a16="http://schemas.microsoft.com/office/drawing/2014/main" id="{87029554-83E8-CDD2-2490-E02BC0A8D533}"/>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9Slide05 Braxton Regular" panose="03060000000000000000" pitchFamily="66" charset="0"/>
                <a:cs typeface="Times New Roman" panose="02020603050405020304" pitchFamily="18" charset="0"/>
              </a:rPr>
              <a:t>1. Đọc – chú thích</a:t>
            </a:r>
            <a:endParaRPr lang="en-US" sz="6000" b="1" dirty="0">
              <a:latin typeface="#9Slide05 Braxton Regular" panose="03060000000000000000" pitchFamily="66" charset="0"/>
              <a:cs typeface="Times New Roman" panose="02020603050405020304" pitchFamily="18" charset="0"/>
            </a:endParaRPr>
          </a:p>
        </p:txBody>
      </p:sp>
      <p:sp>
        <p:nvSpPr>
          <p:cNvPr id="3" name="Rectangle 2">
            <a:extLst>
              <a:ext uri="{FF2B5EF4-FFF2-40B4-BE49-F238E27FC236}">
                <a16:creationId xmlns:a16="http://schemas.microsoft.com/office/drawing/2014/main" id="{715854F8-417B-8A0D-2C5C-3728D39F19C9}"/>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620B61AF-0BEF-0BA1-6329-9EF82C971D17}"/>
              </a:ext>
            </a:extLst>
          </p:cNvPr>
          <p:cNvGrpSpPr/>
          <p:nvPr/>
        </p:nvGrpSpPr>
        <p:grpSpPr>
          <a:xfrm>
            <a:off x="1600200" y="3210077"/>
            <a:ext cx="6324600" cy="6048223"/>
            <a:chOff x="1600200" y="3210077"/>
            <a:chExt cx="6324600" cy="6048223"/>
          </a:xfrm>
        </p:grpSpPr>
        <p:sp>
          <p:nvSpPr>
            <p:cNvPr id="9" name="Freeform 8">
              <a:extLst>
                <a:ext uri="{FF2B5EF4-FFF2-40B4-BE49-F238E27FC236}">
                  <a16:creationId xmlns:a16="http://schemas.microsoft.com/office/drawing/2014/main" id="{50D392A4-C053-9F9A-1A0C-018E43D8BF37}"/>
                </a:ext>
              </a:extLst>
            </p:cNvPr>
            <p:cNvSpPr/>
            <p:nvPr/>
          </p:nvSpPr>
          <p:spPr>
            <a:xfrm>
              <a:off x="1600200" y="3210077"/>
              <a:ext cx="6324600" cy="6048223"/>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4" name="Rectangle 3">
              <a:extLst>
                <a:ext uri="{FF2B5EF4-FFF2-40B4-BE49-F238E27FC236}">
                  <a16:creationId xmlns:a16="http://schemas.microsoft.com/office/drawing/2014/main" id="{E97ED49E-8BB0-81DA-755D-09FD8532FF09}"/>
                </a:ext>
              </a:extLst>
            </p:cNvPr>
            <p:cNvSpPr/>
            <p:nvPr/>
          </p:nvSpPr>
          <p:spPr>
            <a:xfrm>
              <a:off x="2286000" y="5267477"/>
              <a:ext cx="480060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ninh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nắm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nhớ</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CFFDAB9B-94D1-D330-1197-46B1A3EA09CF}"/>
              </a:ext>
            </a:extLst>
          </p:cNvPr>
          <p:cNvGrpSpPr/>
          <p:nvPr/>
        </p:nvGrpSpPr>
        <p:grpSpPr>
          <a:xfrm>
            <a:off x="9448800" y="3202457"/>
            <a:ext cx="6324600" cy="6048223"/>
            <a:chOff x="9448800" y="3202457"/>
            <a:chExt cx="6324600" cy="6048223"/>
          </a:xfrm>
        </p:grpSpPr>
        <p:sp>
          <p:nvSpPr>
            <p:cNvPr id="10" name="Freeform 8">
              <a:extLst>
                <a:ext uri="{FF2B5EF4-FFF2-40B4-BE49-F238E27FC236}">
                  <a16:creationId xmlns:a16="http://schemas.microsoft.com/office/drawing/2014/main" id="{E14D7AAB-D953-C5B7-2D9F-D33349482D53}"/>
                </a:ext>
              </a:extLst>
            </p:cNvPr>
            <p:cNvSpPr/>
            <p:nvPr/>
          </p:nvSpPr>
          <p:spPr>
            <a:xfrm>
              <a:off x="9448800" y="3202457"/>
              <a:ext cx="6324600" cy="6048223"/>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5" name="Rectangle 4">
              <a:extLst>
                <a:ext uri="{FF2B5EF4-FFF2-40B4-BE49-F238E27FC236}">
                  <a16:creationId xmlns:a16="http://schemas.microsoft.com/office/drawing/2014/main" id="{FD2CE118-E49C-7F0D-F3BD-C7067DC2AB7B}"/>
                </a:ext>
              </a:extLst>
            </p:cNvPr>
            <p:cNvSpPr/>
            <p:nvPr/>
          </p:nvSpPr>
          <p:spPr>
            <a:xfrm>
              <a:off x="10336690" y="3812542"/>
              <a:ext cx="5410200" cy="353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8" name="Freeform 5">
            <a:extLst>
              <a:ext uri="{FF2B5EF4-FFF2-40B4-BE49-F238E27FC236}">
                <a16:creationId xmlns:a16="http://schemas.microsoft.com/office/drawing/2014/main" id="{E27D1570-FD74-C45C-E2FE-E5347EBD7D7C}"/>
              </a:ext>
            </a:extLst>
          </p:cNvPr>
          <p:cNvSpPr/>
          <p:nvPr/>
        </p:nvSpPr>
        <p:spPr>
          <a:xfrm rot="1741598" flipH="1">
            <a:off x="-1504725" y="-1565846"/>
            <a:ext cx="3350281" cy="7303064"/>
          </a:xfrm>
          <a:custGeom>
            <a:avLst/>
            <a:gdLst/>
            <a:ahLst/>
            <a:cxnLst/>
            <a:rect l="l" t="t" r="r" b="b"/>
            <a:pathLst>
              <a:path w="3350281" h="7303064">
                <a:moveTo>
                  <a:pt x="3350281" y="0"/>
                </a:moveTo>
                <a:lnTo>
                  <a:pt x="0" y="0"/>
                </a:lnTo>
                <a:lnTo>
                  <a:pt x="0" y="7303064"/>
                </a:lnTo>
                <a:lnTo>
                  <a:pt x="3350281" y="7303064"/>
                </a:lnTo>
                <a:lnTo>
                  <a:pt x="3350281" y="0"/>
                </a:lnTo>
                <a:close/>
              </a:path>
            </a:pathLst>
          </a:custGeom>
          <a:blipFill>
            <a:blip r:embed="rId9">
              <a:alphaModFix amt="75000"/>
              <a:extLst>
                <a:ext uri="{96DAC541-7B7A-43D3-8B79-37D633B846F1}">
                  <asvg:svgBlip xmlns:asvg="http://schemas.microsoft.com/office/drawing/2016/SVG/main" r:embed="rId10"/>
                </a:ext>
              </a:extLst>
            </a:blip>
            <a:stretch>
              <a:fillRect/>
            </a:stretch>
          </a:blipFill>
        </p:spPr>
        <p:txBody>
          <a:bodyPr/>
          <a:lstStyle/>
          <a:p>
            <a:endParaRPr lang="en-VN"/>
          </a:p>
        </p:txBody>
      </p:sp>
    </p:spTree>
    <p:extLst>
      <p:ext uri="{BB962C8B-B14F-4D97-AF65-F5344CB8AC3E}">
        <p14:creationId xmlns:p14="http://schemas.microsoft.com/office/powerpoint/2010/main" val="55315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C936325A-EC31-CFF2-24BE-BB88EFD85E53}"/>
              </a:ext>
            </a:extLst>
          </p:cNvPr>
          <p:cNvSpPr/>
          <p:nvPr/>
        </p:nvSpPr>
        <p:spPr>
          <a:xfrm rot="-1279815">
            <a:off x="16251625" y="-880342"/>
            <a:ext cx="3616776" cy="7883980"/>
          </a:xfrm>
          <a:custGeom>
            <a:avLst/>
            <a:gdLst/>
            <a:ahLst/>
            <a:cxnLst/>
            <a:rect l="l" t="t" r="r" b="b"/>
            <a:pathLst>
              <a:path w="3616776" h="7883980">
                <a:moveTo>
                  <a:pt x="0" y="0"/>
                </a:moveTo>
                <a:lnTo>
                  <a:pt x="3616776" y="0"/>
                </a:lnTo>
                <a:lnTo>
                  <a:pt x="3616776" y="7883980"/>
                </a:lnTo>
                <a:lnTo>
                  <a:pt x="0" y="7883980"/>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1" name="Freeform 3">
            <a:extLst>
              <a:ext uri="{FF2B5EF4-FFF2-40B4-BE49-F238E27FC236}">
                <a16:creationId xmlns:a16="http://schemas.microsoft.com/office/drawing/2014/main" id="{5923F0BF-3077-033C-3B6E-A7C2908380E0}"/>
              </a:ext>
            </a:extLst>
          </p:cNvPr>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2" name="Freeform 4">
            <a:extLst>
              <a:ext uri="{FF2B5EF4-FFF2-40B4-BE49-F238E27FC236}">
                <a16:creationId xmlns:a16="http://schemas.microsoft.com/office/drawing/2014/main" id="{748C8558-F942-C944-E1D0-695CDFABAA25}"/>
              </a:ext>
            </a:extLst>
          </p:cNvPr>
          <p:cNvSpPr/>
          <p:nvPr/>
        </p:nvSpPr>
        <p:spPr>
          <a:xfrm rot="4368370">
            <a:off x="-814470" y="527186"/>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7">
              <a:extLst>
                <a:ext uri="{96DAC541-7B7A-43D3-8B79-37D633B846F1}">
                  <asvg:svgBlip xmlns:asvg="http://schemas.microsoft.com/office/drawing/2016/SVG/main" r:embed="rId8"/>
                </a:ext>
              </a:extLst>
            </a:blip>
            <a:stretch>
              <a:fillRect l="-74740"/>
            </a:stretch>
          </a:blipFill>
        </p:spPr>
        <p:txBody>
          <a:bodyPr/>
          <a:lstStyle/>
          <a:p>
            <a:endParaRPr lang="en-VN"/>
          </a:p>
        </p:txBody>
      </p:sp>
      <p:sp>
        <p:nvSpPr>
          <p:cNvPr id="13" name="Freeform 5">
            <a:extLst>
              <a:ext uri="{FF2B5EF4-FFF2-40B4-BE49-F238E27FC236}">
                <a16:creationId xmlns:a16="http://schemas.microsoft.com/office/drawing/2014/main" id="{189C2CB1-77F9-437C-89EA-8B2D17354874}"/>
              </a:ext>
            </a:extLst>
          </p:cNvPr>
          <p:cNvSpPr/>
          <p:nvPr/>
        </p:nvSpPr>
        <p:spPr>
          <a:xfrm rot="8309932" flipV="1">
            <a:off x="-674658" y="76778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sp>
        <p:nvSpPr>
          <p:cNvPr id="2" name="Title 4">
            <a:extLst>
              <a:ext uri="{FF2B5EF4-FFF2-40B4-BE49-F238E27FC236}">
                <a16:creationId xmlns:a16="http://schemas.microsoft.com/office/drawing/2014/main" id="{DBF632E6-DBEF-766D-4928-5093DA74834C}"/>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9Slide05 Braxton Regular" panose="03060000000000000000" pitchFamily="66" charset="0"/>
                <a:cs typeface="Times New Roman" panose="02020603050405020304" pitchFamily="18" charset="0"/>
              </a:rPr>
              <a:t>2. Tìm hiểu chung</a:t>
            </a:r>
            <a:endParaRPr lang="en-US" sz="6000" b="1" dirty="0">
              <a:latin typeface="#9Slide05 Braxton Regular" panose="03060000000000000000" pitchFamily="66" charset="0"/>
              <a:cs typeface="Times New Roman" panose="02020603050405020304" pitchFamily="18" charset="0"/>
            </a:endParaRPr>
          </a:p>
        </p:txBody>
      </p:sp>
      <p:sp>
        <p:nvSpPr>
          <p:cNvPr id="3" name="Rectangle 2">
            <a:extLst>
              <a:ext uri="{FF2B5EF4-FFF2-40B4-BE49-F238E27FC236}">
                <a16:creationId xmlns:a16="http://schemas.microsoft.com/office/drawing/2014/main" id="{22BBD6B4-7B4E-62CA-153D-096B0DAE2E3A}"/>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81CA65E4-B9D3-7EE7-044F-C985D05B5CAA}"/>
              </a:ext>
            </a:extLst>
          </p:cNvPr>
          <p:cNvGrpSpPr/>
          <p:nvPr/>
        </p:nvGrpSpPr>
        <p:grpSpPr>
          <a:xfrm>
            <a:off x="902329" y="2814718"/>
            <a:ext cx="5878857" cy="6782910"/>
            <a:chOff x="902329" y="2814718"/>
            <a:chExt cx="5878857" cy="6782910"/>
          </a:xfrm>
        </p:grpSpPr>
        <p:grpSp>
          <p:nvGrpSpPr>
            <p:cNvPr id="7" name="Group 6">
              <a:extLst>
                <a:ext uri="{FF2B5EF4-FFF2-40B4-BE49-F238E27FC236}">
                  <a16:creationId xmlns:a16="http://schemas.microsoft.com/office/drawing/2014/main" id="{BBD74C41-8BDF-B9D1-7290-36A640318191}"/>
                </a:ext>
              </a:extLst>
            </p:cNvPr>
            <p:cNvGrpSpPr/>
            <p:nvPr/>
          </p:nvGrpSpPr>
          <p:grpSpPr>
            <a:xfrm>
              <a:off x="1219200" y="2814718"/>
              <a:ext cx="5561986" cy="6782910"/>
              <a:chOff x="1219200" y="2814718"/>
              <a:chExt cx="5561986" cy="6782910"/>
            </a:xfrm>
          </p:grpSpPr>
          <p:sp>
            <p:nvSpPr>
              <p:cNvPr id="6" name="Freeform 3">
                <a:extLst>
                  <a:ext uri="{FF2B5EF4-FFF2-40B4-BE49-F238E27FC236}">
                    <a16:creationId xmlns:a16="http://schemas.microsoft.com/office/drawing/2014/main" id="{0F537394-8E25-95DF-FC28-C16942F3D216}"/>
                  </a:ext>
                </a:extLst>
              </p:cNvPr>
              <p:cNvSpPr/>
              <p:nvPr/>
            </p:nvSpPr>
            <p:spPr>
              <a:xfrm>
                <a:off x="1219200" y="2814718"/>
                <a:ext cx="5561986" cy="678291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pic>
            <p:nvPicPr>
              <p:cNvPr id="1026" name="Picture 2" descr="Trang Đặng Xuân Xuyến: CHÂN DUNG HAY CHÂN TƯỚNG NHÀ THƠ BẰNG VIỆT - Tác  giả: Nhật Tuấn (Hà Nội)">
                <a:extLst>
                  <a:ext uri="{FF2B5EF4-FFF2-40B4-BE49-F238E27FC236}">
                    <a16:creationId xmlns:a16="http://schemas.microsoft.com/office/drawing/2014/main" id="{BACC30DF-1DB9-A0A6-4CBC-FDDCFCC80717}"/>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7429" b="99143" l="571" r="97429">
                            <a14:foregroundMark x1="31143" y1="23714" x2="43714" y2="8286"/>
                            <a14:foregroundMark x1="43714" y1="8286" x2="52571" y2="7714"/>
                            <a14:foregroundMark x1="52571" y1="7714" x2="58571" y2="7714"/>
                            <a14:foregroundMark x1="7429" y1="86000" x2="86286" y2="80857"/>
                            <a14:foregroundMark x1="86286" y1="80857" x2="89429" y2="75714"/>
                            <a14:foregroundMark x1="34000" y1="62857" x2="2000" y2="79714"/>
                            <a14:foregroundMark x1="2000" y1="79714" x2="5714" y2="88286"/>
                            <a14:foregroundMark x1="5714" y1="88286" x2="52571" y2="92571"/>
                            <a14:foregroundMark x1="52571" y1="92571" x2="85429" y2="94286"/>
                            <a14:foregroundMark x1="85429" y1="94286" x2="95143" y2="81143"/>
                            <a14:foregroundMark x1="95143" y1="81143" x2="92571" y2="76000"/>
                            <a14:foregroundMark x1="857" y1="77714" x2="6000" y2="97714"/>
                            <a14:foregroundMark x1="6000" y1="97714" x2="97714" y2="95429"/>
                            <a14:foregroundMark x1="97714" y1="95429" x2="96857" y2="78571"/>
                            <a14:foregroundMark x1="1714" y1="75429" x2="571" y2="99143"/>
                          </a14:backgroundRemoval>
                        </a14:imgEffect>
                      </a14:imgLayer>
                    </a14:imgProps>
                  </a:ext>
                  <a:ext uri="{28A0092B-C50C-407E-A947-70E740481C1C}">
                    <a14:useLocalDpi xmlns:a14="http://schemas.microsoft.com/office/drawing/2010/main" val="0"/>
                  </a:ext>
                </a:extLst>
              </a:blip>
              <a:srcRect/>
              <a:stretch>
                <a:fillRect/>
              </a:stretch>
            </p:blipFill>
            <p:spPr bwMode="auto">
              <a:xfrm>
                <a:off x="1295400" y="4610100"/>
                <a:ext cx="3505200" cy="3505200"/>
              </a:xfrm>
              <a:prstGeom prst="ellipse">
                <a:avLst/>
              </a:prstGeom>
              <a:noFill/>
              <a:extLst>
                <a:ext uri="{909E8E84-426E-40DD-AFC4-6F175D3DCCD1}">
                  <a14:hiddenFill xmlns:a14="http://schemas.microsoft.com/office/drawing/2010/main">
                    <a:solidFill>
                      <a:srgbClr val="FFFFFF"/>
                    </a:solidFill>
                  </a14:hiddenFill>
                </a:ext>
              </a:extLst>
            </p:spPr>
          </p:pic>
        </p:grpSp>
        <p:sp>
          <p:nvSpPr>
            <p:cNvPr id="4" name="Content Placeholder 2">
              <a:extLst>
                <a:ext uri="{FF2B5EF4-FFF2-40B4-BE49-F238E27FC236}">
                  <a16:creationId xmlns:a16="http://schemas.microsoft.com/office/drawing/2014/main" id="{96A71870-A861-7CF1-11D7-E3A0437953D6}"/>
                </a:ext>
              </a:extLst>
            </p:cNvPr>
            <p:cNvSpPr txBox="1">
              <a:spLocks/>
            </p:cNvSpPr>
            <p:nvPr/>
          </p:nvSpPr>
          <p:spPr>
            <a:xfrm rot="16031609">
              <a:off x="-84000" y="5901229"/>
              <a:ext cx="3048000" cy="1075342"/>
            </a:xfrm>
            <a:prstGeom prst="rect">
              <a:avLst/>
            </a:prstGeom>
          </p:spPr>
          <p:txBody>
            <a:bodyPr>
              <a:prstTxWarp prst="textArchUp">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Việt</a:t>
              </a:r>
              <a:endParaRPr lang="en-US" sz="4400" b="1" dirty="0">
                <a:latin typeface="Times New Roman" panose="02020603050405020304" pitchFamily="18" charset="0"/>
                <a:cs typeface="Times New Roman" panose="02020603050405020304" pitchFamily="18" charset="0"/>
              </a:endParaRPr>
            </a:p>
          </p:txBody>
        </p:sp>
      </p:grpSp>
      <p:sp>
        <p:nvSpPr>
          <p:cNvPr id="5" name="Content Placeholder 2">
            <a:extLst>
              <a:ext uri="{FF2B5EF4-FFF2-40B4-BE49-F238E27FC236}">
                <a16:creationId xmlns:a16="http://schemas.microsoft.com/office/drawing/2014/main" id="{26D577AA-67FA-16A1-F1F7-888E4266E43C}"/>
              </a:ext>
            </a:extLst>
          </p:cNvPr>
          <p:cNvSpPr txBox="1">
            <a:spLocks/>
          </p:cNvSpPr>
          <p:nvPr/>
        </p:nvSpPr>
        <p:spPr>
          <a:xfrm>
            <a:off x="5562600" y="2397609"/>
            <a:ext cx="8229600" cy="8782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1941,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ở Hà </a:t>
            </a:r>
            <a:r>
              <a:rPr lang="en-US" sz="4400" dirty="0" err="1">
                <a:latin typeface="Times New Roman" panose="02020603050405020304" pitchFamily="18" charset="0"/>
                <a:cs typeface="Times New Roman" panose="02020603050405020304" pitchFamily="18" charset="0"/>
              </a:rPr>
              <a:t>Nội</a:t>
            </a:r>
            <a:endParaRPr lang="en-US" sz="4400" dirty="0">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71C0787D-C44F-6A82-CDA7-4992875D1944}"/>
              </a:ext>
            </a:extLst>
          </p:cNvPr>
          <p:cNvSpPr txBox="1">
            <a:spLocks/>
          </p:cNvSpPr>
          <p:nvPr/>
        </p:nvSpPr>
        <p:spPr>
          <a:xfrm>
            <a:off x="7010400" y="5334000"/>
            <a:ext cx="10820400" cy="20573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Mỹ</a:t>
            </a:r>
            <a:r>
              <a:rPr lang="en-US" sz="4400" dirty="0">
                <a:latin typeface="Times New Roman" panose="02020603050405020304" pitchFamily="18" charset="0"/>
                <a:cs typeface="Times New Roman" panose="02020603050405020304" pitchFamily="18" charset="0"/>
              </a:rPr>
              <a:t>. </a:t>
            </a:r>
          </a:p>
        </p:txBody>
      </p:sp>
      <p:sp>
        <p:nvSpPr>
          <p:cNvPr id="9" name="Content Placeholder 2">
            <a:extLst>
              <a:ext uri="{FF2B5EF4-FFF2-40B4-BE49-F238E27FC236}">
                <a16:creationId xmlns:a16="http://schemas.microsoft.com/office/drawing/2014/main" id="{BE203864-C253-34CE-0596-66A08C886683}"/>
              </a:ext>
            </a:extLst>
          </p:cNvPr>
          <p:cNvSpPr txBox="1">
            <a:spLocks/>
          </p:cNvSpPr>
          <p:nvPr/>
        </p:nvSpPr>
        <p:spPr>
          <a:xfrm>
            <a:off x="5638800" y="8517312"/>
            <a:ext cx="10439400" cy="126970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2923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hóm bài thơ: Ném câu thơ vào gió (2001) (Bằng Việt - Nguyễn Việt Bằng)">
            <a:extLst>
              <a:ext uri="{FF2B5EF4-FFF2-40B4-BE49-F238E27FC236}">
                <a16:creationId xmlns:a16="http://schemas.microsoft.com/office/drawing/2014/main" id="{8F67C1B7-2516-8CE4-BAB6-1D9C809C65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 t="1216" r="-301" b="51866"/>
          <a:stretch/>
        </p:blipFill>
        <p:spPr bwMode="auto">
          <a:xfrm>
            <a:off x="9264649" y="-114290"/>
            <a:ext cx="9023351" cy="5880056"/>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ương Cây Bếp Lửa By Lưu Quang Vũ Goodreads, 41% OFF">
            <a:extLst>
              <a:ext uri="{FF2B5EF4-FFF2-40B4-BE49-F238E27FC236}">
                <a16:creationId xmlns:a16="http://schemas.microsoft.com/office/drawing/2014/main" id="{65CAC1B0-43C3-E20F-27B1-0EE1E335AA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29" r="-1" b="45324"/>
          <a:stretch/>
        </p:blipFill>
        <p:spPr bwMode="auto">
          <a:xfrm>
            <a:off x="20" y="6104964"/>
            <a:ext cx="5302976" cy="41820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ương cây - Bếp lửa; Bếp lửa - khoảng trời; Đất sau mưa">
            <a:extLst>
              <a:ext uri="{FF2B5EF4-FFF2-40B4-BE49-F238E27FC236}">
                <a16:creationId xmlns:a16="http://schemas.microsoft.com/office/drawing/2014/main" id="{7E6E977B-4876-C5DB-3F54-C736787852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0" t="8719" r="-1569" b="33071"/>
          <a:stretch/>
        </p:blipFill>
        <p:spPr bwMode="auto">
          <a:xfrm>
            <a:off x="5544298" y="4885764"/>
            <a:ext cx="7183640" cy="5401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C23B46C-7C9C-0427-7630-0750099314FE}"/>
              </a:ext>
            </a:extLst>
          </p:cNvPr>
          <p:cNvPicPr>
            <a:picLocks noChangeAspect="1"/>
          </p:cNvPicPr>
          <p:nvPr/>
        </p:nvPicPr>
        <p:blipFill rotWithShape="1">
          <a:blip r:embed="rId6"/>
          <a:srcRect l="175" t="10669" r="-175" b="45345"/>
          <a:stretch/>
        </p:blipFill>
        <p:spPr>
          <a:xfrm>
            <a:off x="1" y="-114290"/>
            <a:ext cx="9023351" cy="5880056"/>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056" name="Picture 8" descr="Tran Ngoc Gallery">
            <a:extLst>
              <a:ext uri="{FF2B5EF4-FFF2-40B4-BE49-F238E27FC236}">
                <a16:creationId xmlns:a16="http://schemas.microsoft.com/office/drawing/2014/main" id="{1D7A61D2-2325-F5B1-561F-C6CB17EFB0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608" t="20144" r="7162" b="27174"/>
          <a:stretch/>
        </p:blipFill>
        <p:spPr bwMode="auto">
          <a:xfrm>
            <a:off x="13182600" y="6104962"/>
            <a:ext cx="4876800" cy="4182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145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E2C6851-A28C-9E67-6295-416E18401D75}"/>
              </a:ext>
            </a:extLst>
          </p:cNvPr>
          <p:cNvSpPr txBox="1">
            <a:spLocks/>
          </p:cNvSpPr>
          <p:nvPr/>
        </p:nvSpPr>
        <p:spPr>
          <a:xfrm>
            <a:off x="1440000" y="248653"/>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atin typeface="#9Slide05 Braxton Regular" panose="03060000000000000000" pitchFamily="66" charset="0"/>
                <a:cs typeface="Times New Roman" panose="02020603050405020304" pitchFamily="18" charset="0"/>
              </a:rPr>
              <a:t>2. </a:t>
            </a:r>
            <a:r>
              <a:rPr lang="en-US" sz="6000" b="1" dirty="0" err="1">
                <a:latin typeface="#9Slide05 Braxton Regular" panose="03060000000000000000" pitchFamily="66" charset="0"/>
                <a:cs typeface="Times New Roman" panose="02020603050405020304" pitchFamily="18" charset="0"/>
              </a:rPr>
              <a:t>Tìm</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hiểu</a:t>
            </a:r>
            <a:r>
              <a:rPr lang="en-US" sz="6000" b="1" dirty="0">
                <a:latin typeface="#9Slide05 Braxton Regular" panose="03060000000000000000" pitchFamily="66" charset="0"/>
                <a:cs typeface="Times New Roman" panose="02020603050405020304" pitchFamily="18" charset="0"/>
              </a:rPr>
              <a:t> </a:t>
            </a:r>
            <a:r>
              <a:rPr lang="en-US" sz="6000" b="1" dirty="0" err="1">
                <a:latin typeface="#9Slide05 Braxton Regular" panose="03060000000000000000" pitchFamily="66" charset="0"/>
                <a:cs typeface="Times New Roman" panose="02020603050405020304" pitchFamily="18" charset="0"/>
              </a:rPr>
              <a:t>chung</a:t>
            </a:r>
            <a:endParaRPr lang="en-US" sz="6000" b="1" dirty="0">
              <a:latin typeface="#9Slide05 Braxton Regular" panose="03060000000000000000" pitchFamily="66" charset="0"/>
              <a:cs typeface="Times New Roman" panose="02020603050405020304" pitchFamily="18" charset="0"/>
            </a:endParaRPr>
          </a:p>
        </p:txBody>
      </p:sp>
      <p:sp>
        <p:nvSpPr>
          <p:cNvPr id="3" name="Rectangle 2">
            <a:extLst>
              <a:ext uri="{FF2B5EF4-FFF2-40B4-BE49-F238E27FC236}">
                <a16:creationId xmlns:a16="http://schemas.microsoft.com/office/drawing/2014/main" id="{3BF5FE09-6967-EDEE-7108-853B22CC8CCB}"/>
              </a:ext>
            </a:extLst>
          </p:cNvPr>
          <p:cNvSpPr/>
          <p:nvPr/>
        </p:nvSpPr>
        <p:spPr>
          <a:xfrm>
            <a:off x="1181845" y="952500"/>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BA00AAC-6731-FAB6-AEC5-A6829AA4FBE3}"/>
              </a:ext>
            </a:extLst>
          </p:cNvPr>
          <p:cNvSpPr/>
          <p:nvPr/>
        </p:nvSpPr>
        <p:spPr>
          <a:xfrm>
            <a:off x="5791200" y="8724900"/>
            <a:ext cx="13562110" cy="1045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9893B93-1B62-F6C7-8751-A5BAC9441F66}"/>
              </a:ext>
            </a:extLst>
          </p:cNvPr>
          <p:cNvSpPr/>
          <p:nvPr/>
        </p:nvSpPr>
        <p:spPr>
          <a:xfrm>
            <a:off x="3505200" y="2529378"/>
            <a:ext cx="1356211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8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7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9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72BB4D-FD4E-9CBF-DB74-3194A8477CFB}"/>
              </a:ext>
            </a:extLst>
          </p:cNvPr>
          <p:cNvSpPr/>
          <p:nvPr/>
        </p:nvSpPr>
        <p:spPr>
          <a:xfrm>
            <a:off x="3971163" y="4911437"/>
            <a:ext cx="13562110" cy="1447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in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Bếp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lửa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Quang Vũ, NXB Văn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Hà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1968, tr71-73</a:t>
            </a:r>
          </a:p>
        </p:txBody>
      </p:sp>
      <p:sp>
        <p:nvSpPr>
          <p:cNvPr id="11" name="Rectangle 10">
            <a:extLst>
              <a:ext uri="{FF2B5EF4-FFF2-40B4-BE49-F238E27FC236}">
                <a16:creationId xmlns:a16="http://schemas.microsoft.com/office/drawing/2014/main" id="{9F0BCEB2-16AC-9958-6E39-20C9DF35468B}"/>
              </a:ext>
            </a:extLst>
          </p:cNvPr>
          <p:cNvSpPr/>
          <p:nvPr/>
        </p:nvSpPr>
        <p:spPr>
          <a:xfrm>
            <a:off x="4152900" y="7141095"/>
            <a:ext cx="14305805" cy="871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1963,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học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tập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grpSp>
        <p:nvGrpSpPr>
          <p:cNvPr id="13" name="Group 12">
            <a:extLst>
              <a:ext uri="{FF2B5EF4-FFF2-40B4-BE49-F238E27FC236}">
                <a16:creationId xmlns:a16="http://schemas.microsoft.com/office/drawing/2014/main" id="{721D5153-A9F1-4EC2-16F3-169D9B515D2C}"/>
              </a:ext>
            </a:extLst>
          </p:cNvPr>
          <p:cNvGrpSpPr/>
          <p:nvPr/>
        </p:nvGrpSpPr>
        <p:grpSpPr>
          <a:xfrm>
            <a:off x="1584164" y="1659554"/>
            <a:ext cx="17159546" cy="7306073"/>
            <a:chOff x="1584164" y="1659554"/>
            <a:chExt cx="17159546" cy="7306073"/>
          </a:xfrm>
        </p:grpSpPr>
        <p:sp>
          <p:nvSpPr>
            <p:cNvPr id="4" name="Rectangle 3">
              <a:extLst>
                <a:ext uri="{FF2B5EF4-FFF2-40B4-BE49-F238E27FC236}">
                  <a16:creationId xmlns:a16="http://schemas.microsoft.com/office/drawing/2014/main" id="{2B1AD2E7-3042-5A98-F10D-6EA78AB7393D}"/>
                </a:ext>
              </a:extLst>
            </p:cNvPr>
            <p:cNvSpPr/>
            <p:nvPr/>
          </p:nvSpPr>
          <p:spPr>
            <a:xfrm>
              <a:off x="3295829" y="4129578"/>
              <a:ext cx="11486971" cy="838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xứ</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Freeform 4">
              <a:extLst>
                <a:ext uri="{FF2B5EF4-FFF2-40B4-BE49-F238E27FC236}">
                  <a16:creationId xmlns:a16="http://schemas.microsoft.com/office/drawing/2014/main" id="{1D458B6E-CBC3-E35D-4ABC-3FBF81E3C999}"/>
                </a:ext>
              </a:extLst>
            </p:cNvPr>
            <p:cNvSpPr/>
            <p:nvPr/>
          </p:nvSpPr>
          <p:spPr>
            <a:xfrm>
              <a:off x="1584164" y="2401472"/>
              <a:ext cx="3216436" cy="6564155"/>
            </a:xfrm>
            <a:custGeom>
              <a:avLst/>
              <a:gdLst/>
              <a:ahLst/>
              <a:cxnLst/>
              <a:rect l="l" t="t" r="r" b="b"/>
              <a:pathLst>
                <a:path w="2016252" h="4114800">
                  <a:moveTo>
                    <a:pt x="0" y="0"/>
                  </a:moveTo>
                  <a:lnTo>
                    <a:pt x="2016252" y="0"/>
                  </a:lnTo>
                  <a:lnTo>
                    <a:pt x="20162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6" name="Rectangle 5">
              <a:extLst>
                <a:ext uri="{FF2B5EF4-FFF2-40B4-BE49-F238E27FC236}">
                  <a16:creationId xmlns:a16="http://schemas.microsoft.com/office/drawing/2014/main" id="{1AE291D9-3A0D-3283-DEB6-DDFC9426E3C8}"/>
                </a:ext>
              </a:extLst>
            </p:cNvPr>
            <p:cNvSpPr/>
            <p:nvPr/>
          </p:nvSpPr>
          <p:spPr>
            <a:xfrm>
              <a:off x="2362945" y="1659554"/>
              <a:ext cx="3216436"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F9425A7-D929-9D6E-E153-3365B0ACE593}"/>
                </a:ext>
              </a:extLst>
            </p:cNvPr>
            <p:cNvSpPr/>
            <p:nvPr/>
          </p:nvSpPr>
          <p:spPr>
            <a:xfrm>
              <a:off x="4152900" y="6207710"/>
              <a:ext cx="13562110" cy="763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Hoàn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9232D9E-30E2-0854-5146-30417378C836}"/>
                </a:ext>
              </a:extLst>
            </p:cNvPr>
            <p:cNvSpPr/>
            <p:nvPr/>
          </p:nvSpPr>
          <p:spPr>
            <a:xfrm>
              <a:off x="5181600" y="8211499"/>
              <a:ext cx="13562110" cy="620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PTBĐ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endPar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493E9552-AA58-D2DE-B59B-6E4F0286FDE3}"/>
              </a:ext>
            </a:extLst>
          </p:cNvPr>
          <p:cNvPicPr>
            <a:picLocks noChangeAspect="1"/>
          </p:cNvPicPr>
          <p:nvPr/>
        </p:nvPicPr>
        <p:blipFill>
          <a:blip r:embed="rId5">
            <a:duotone>
              <a:schemeClr val="bg2">
                <a:shade val="45000"/>
                <a:satMod val="135000"/>
              </a:schemeClr>
              <a:prstClr val="white"/>
            </a:duotone>
          </a:blip>
          <a:stretch>
            <a:fillRect/>
          </a:stretch>
        </p:blipFill>
        <p:spPr>
          <a:xfrm>
            <a:off x="12795915" y="-228157"/>
            <a:ext cx="6035563" cy="4218798"/>
          </a:xfrm>
          <a:prstGeom prst="rect">
            <a:avLst/>
          </a:prstGeom>
        </p:spPr>
      </p:pic>
      <p:sp>
        <p:nvSpPr>
          <p:cNvPr id="15" name="Freeform 8">
            <a:extLst>
              <a:ext uri="{FF2B5EF4-FFF2-40B4-BE49-F238E27FC236}">
                <a16:creationId xmlns:a16="http://schemas.microsoft.com/office/drawing/2014/main" id="{E9CC4485-8F1F-7F61-F201-A580501C0B03}"/>
              </a:ext>
            </a:extLst>
          </p:cNvPr>
          <p:cNvSpPr/>
          <p:nvPr/>
        </p:nvSpPr>
        <p:spPr>
          <a:xfrm flipH="1">
            <a:off x="-748244" y="5571315"/>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txBody>
          <a:bodyPr/>
          <a:lstStyle/>
          <a:p>
            <a:endParaRPr lang="en-VN"/>
          </a:p>
        </p:txBody>
      </p:sp>
    </p:spTree>
    <p:extLst>
      <p:ext uri="{BB962C8B-B14F-4D97-AF65-F5344CB8AC3E}">
        <p14:creationId xmlns:p14="http://schemas.microsoft.com/office/powerpoint/2010/main" val="339464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4371ED-4A89-A07F-845B-AB6A9A3F3C92}"/>
              </a:ext>
            </a:extLst>
          </p:cNvPr>
          <p:cNvSpPr/>
          <p:nvPr/>
        </p:nvSpPr>
        <p:spPr>
          <a:xfrm>
            <a:off x="15697200" y="5067300"/>
            <a:ext cx="3616776" cy="7883980"/>
          </a:xfrm>
          <a:custGeom>
            <a:avLst/>
            <a:gdLst/>
            <a:ahLst/>
            <a:cxnLst/>
            <a:rect l="l" t="t" r="r" b="b"/>
            <a:pathLst>
              <a:path w="3616776" h="7883980">
                <a:moveTo>
                  <a:pt x="0" y="0"/>
                </a:moveTo>
                <a:lnTo>
                  <a:pt x="3616775" y="0"/>
                </a:lnTo>
                <a:lnTo>
                  <a:pt x="3616775" y="7883980"/>
                </a:lnTo>
                <a:lnTo>
                  <a:pt x="0" y="7883980"/>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VN"/>
          </a:p>
        </p:txBody>
      </p:sp>
      <p:grpSp>
        <p:nvGrpSpPr>
          <p:cNvPr id="5" name="Group 3">
            <a:extLst>
              <a:ext uri="{FF2B5EF4-FFF2-40B4-BE49-F238E27FC236}">
                <a16:creationId xmlns:a16="http://schemas.microsoft.com/office/drawing/2014/main" id="{A88F787E-D425-0DB9-AB89-0684905D4BE2}"/>
              </a:ext>
            </a:extLst>
          </p:cNvPr>
          <p:cNvGrpSpPr/>
          <p:nvPr/>
        </p:nvGrpSpPr>
        <p:grpSpPr>
          <a:xfrm rot="-10800000">
            <a:off x="12176714" y="-1555083"/>
            <a:ext cx="7015142" cy="5679421"/>
            <a:chOff x="0" y="0"/>
            <a:chExt cx="9353523" cy="7572561"/>
          </a:xfrm>
        </p:grpSpPr>
        <p:sp>
          <p:nvSpPr>
            <p:cNvPr id="6" name="Freeform 4">
              <a:extLst>
                <a:ext uri="{FF2B5EF4-FFF2-40B4-BE49-F238E27FC236}">
                  <a16:creationId xmlns:a16="http://schemas.microsoft.com/office/drawing/2014/main" id="{D21F53C1-D9C3-ECEC-6CA8-1620658718C1}"/>
                </a:ext>
              </a:extLst>
            </p:cNvPr>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7" name="Freeform 5">
              <a:extLst>
                <a:ext uri="{FF2B5EF4-FFF2-40B4-BE49-F238E27FC236}">
                  <a16:creationId xmlns:a16="http://schemas.microsoft.com/office/drawing/2014/main" id="{AD82289E-FEDF-C244-D985-C1E081E20AE7}"/>
                </a:ext>
              </a:extLst>
            </p:cNvPr>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8" name="Freeform 6">
              <a:extLst>
                <a:ext uri="{FF2B5EF4-FFF2-40B4-BE49-F238E27FC236}">
                  <a16:creationId xmlns:a16="http://schemas.microsoft.com/office/drawing/2014/main" id="{76C917DC-E18E-47C3-6F5B-9906E85DF870}"/>
                </a:ext>
              </a:extLst>
            </p:cNvPr>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VN"/>
            </a:p>
          </p:txBody>
        </p:sp>
      </p:grpSp>
      <p:grpSp>
        <p:nvGrpSpPr>
          <p:cNvPr id="9" name="Group 8">
            <a:extLst>
              <a:ext uri="{FF2B5EF4-FFF2-40B4-BE49-F238E27FC236}">
                <a16:creationId xmlns:a16="http://schemas.microsoft.com/office/drawing/2014/main" id="{7E93D00E-01B2-1F45-AA67-4881EB464007}"/>
              </a:ext>
            </a:extLst>
          </p:cNvPr>
          <p:cNvGrpSpPr/>
          <p:nvPr/>
        </p:nvGrpSpPr>
        <p:grpSpPr>
          <a:xfrm>
            <a:off x="-2798279" y="5674528"/>
            <a:ext cx="8768578" cy="8753056"/>
            <a:chOff x="0" y="0"/>
            <a:chExt cx="11691438" cy="11670742"/>
          </a:xfrm>
        </p:grpSpPr>
        <p:sp>
          <p:nvSpPr>
            <p:cNvPr id="10" name="Freeform 9">
              <a:extLst>
                <a:ext uri="{FF2B5EF4-FFF2-40B4-BE49-F238E27FC236}">
                  <a16:creationId xmlns:a16="http://schemas.microsoft.com/office/drawing/2014/main" id="{5BCC0779-DB16-DCE0-266D-A5CE9D73264B}"/>
                </a:ext>
              </a:extLst>
            </p:cNvPr>
            <p:cNvSpPr/>
            <p:nvPr/>
          </p:nvSpPr>
          <p:spPr>
            <a:xfrm rot="-7023068">
              <a:off x="1516426" y="1482334"/>
              <a:ext cx="8658586" cy="8706074"/>
            </a:xfrm>
            <a:custGeom>
              <a:avLst/>
              <a:gdLst/>
              <a:ahLst/>
              <a:cxnLst/>
              <a:rect l="l" t="t" r="r" b="b"/>
              <a:pathLst>
                <a:path w="8658586" h="8706074">
                  <a:moveTo>
                    <a:pt x="0" y="0"/>
                  </a:moveTo>
                  <a:lnTo>
                    <a:pt x="8658586" y="0"/>
                  </a:lnTo>
                  <a:lnTo>
                    <a:pt x="8658586" y="8706074"/>
                  </a:lnTo>
                  <a:lnTo>
                    <a:pt x="0" y="8706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1" name="Freeform 10">
              <a:extLst>
                <a:ext uri="{FF2B5EF4-FFF2-40B4-BE49-F238E27FC236}">
                  <a16:creationId xmlns:a16="http://schemas.microsoft.com/office/drawing/2014/main" id="{9847A08B-D120-12AF-EB58-BBB69C449916}"/>
                </a:ext>
              </a:extLst>
            </p:cNvPr>
            <p:cNvSpPr/>
            <p:nvPr/>
          </p:nvSpPr>
          <p:spPr>
            <a:xfrm rot="-1031629">
              <a:off x="1990850" y="1230761"/>
              <a:ext cx="6267189" cy="2199214"/>
            </a:xfrm>
            <a:custGeom>
              <a:avLst/>
              <a:gdLst/>
              <a:ahLst/>
              <a:cxnLst/>
              <a:rect l="l" t="t" r="r" b="b"/>
              <a:pathLst>
                <a:path w="6267189" h="2199214">
                  <a:moveTo>
                    <a:pt x="0" y="0"/>
                  </a:moveTo>
                  <a:lnTo>
                    <a:pt x="6267189" y="0"/>
                  </a:lnTo>
                  <a:lnTo>
                    <a:pt x="6267189" y="2199213"/>
                  </a:lnTo>
                  <a:lnTo>
                    <a:pt x="0" y="21992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a:p>
          </p:txBody>
        </p:sp>
        <p:sp>
          <p:nvSpPr>
            <p:cNvPr id="12" name="Freeform 11">
              <a:extLst>
                <a:ext uri="{FF2B5EF4-FFF2-40B4-BE49-F238E27FC236}">
                  <a16:creationId xmlns:a16="http://schemas.microsoft.com/office/drawing/2014/main" id="{94C33D8C-52F9-5FDB-DD48-A52EF7007785}"/>
                </a:ext>
              </a:extLst>
            </p:cNvPr>
            <p:cNvSpPr/>
            <p:nvPr/>
          </p:nvSpPr>
          <p:spPr>
            <a:xfrm rot="2909932" flipV="1">
              <a:off x="4832926" y="180598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grpSp>
      <p:sp>
        <p:nvSpPr>
          <p:cNvPr id="13" name="Freeform 13">
            <a:extLst>
              <a:ext uri="{FF2B5EF4-FFF2-40B4-BE49-F238E27FC236}">
                <a16:creationId xmlns:a16="http://schemas.microsoft.com/office/drawing/2014/main" id="{3CFB1701-825E-20D7-6295-DF574D8B5136}"/>
              </a:ext>
            </a:extLst>
          </p:cNvPr>
          <p:cNvSpPr/>
          <p:nvPr/>
        </p:nvSpPr>
        <p:spPr>
          <a:xfrm rot="1363955" flipH="1">
            <a:off x="-1347499" y="-1025759"/>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txBody>
          <a:bodyPr/>
          <a:lstStyle/>
          <a:p>
            <a:endParaRPr lang="en-VN"/>
          </a:p>
        </p:txBody>
      </p:sp>
      <p:sp>
        <p:nvSpPr>
          <p:cNvPr id="3" name="TextBox 2">
            <a:extLst>
              <a:ext uri="{FF2B5EF4-FFF2-40B4-BE49-F238E27FC236}">
                <a16:creationId xmlns:a16="http://schemas.microsoft.com/office/drawing/2014/main" id="{FB37A456-2E77-4539-308B-A7FA7F272725}"/>
              </a:ext>
            </a:extLst>
          </p:cNvPr>
          <p:cNvSpPr txBox="1"/>
          <p:nvPr/>
        </p:nvSpPr>
        <p:spPr>
          <a:xfrm>
            <a:off x="7881017" y="2300100"/>
            <a:ext cx="9525000" cy="45097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a:solidFill>
                  <a:srgbClr val="C00000"/>
                </a:solidFill>
                <a:latin typeface="#9Slide05 FS Blonde Script" panose="03000503000000000000" pitchFamily="65" charset="0"/>
              </a:rPr>
              <a:t>II.</a:t>
            </a:r>
          </a:p>
          <a:p>
            <a:pPr algn="ctr">
              <a:lnSpc>
                <a:spcPct val="90000"/>
              </a:lnSpc>
              <a:spcBef>
                <a:spcPct val="0"/>
              </a:spcBef>
              <a:spcAft>
                <a:spcPts val="600"/>
              </a:spcAft>
            </a:pPr>
            <a:r>
              <a:rPr lang="en-US" sz="8800" dirty="0" err="1">
                <a:solidFill>
                  <a:srgbClr val="C00000"/>
                </a:solidFill>
                <a:latin typeface="#9Slide05 FS Blonde Script" panose="03000503000000000000" pitchFamily="65" charset="0"/>
              </a:rPr>
              <a:t>Khám</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phá</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văn</a:t>
            </a:r>
            <a:r>
              <a:rPr lang="en-US" sz="8800" dirty="0">
                <a:solidFill>
                  <a:srgbClr val="C00000"/>
                </a:solidFill>
                <a:latin typeface="#9Slide05 FS Blonde Script" panose="03000503000000000000" pitchFamily="65" charset="0"/>
              </a:rPr>
              <a:t> </a:t>
            </a:r>
            <a:r>
              <a:rPr lang="en-US" sz="8800" dirty="0" err="1">
                <a:solidFill>
                  <a:srgbClr val="C00000"/>
                </a:solidFill>
                <a:latin typeface="#9Slide05 FS Blonde Script" panose="03000503000000000000" pitchFamily="65" charset="0"/>
              </a:rPr>
              <a:t>bản</a:t>
            </a:r>
            <a:endParaRPr lang="en-US" sz="8800" dirty="0">
              <a:solidFill>
                <a:srgbClr val="C00000"/>
              </a:solidFill>
              <a:latin typeface="#9Slide05 FS Blonde Script" panose="03000503000000000000" pitchFamily="65" charset="0"/>
            </a:endParaRPr>
          </a:p>
        </p:txBody>
      </p:sp>
      <p:sp>
        <p:nvSpPr>
          <p:cNvPr id="14" name="Freeform 2">
            <a:extLst>
              <a:ext uri="{FF2B5EF4-FFF2-40B4-BE49-F238E27FC236}">
                <a16:creationId xmlns:a16="http://schemas.microsoft.com/office/drawing/2014/main" id="{C907C1C1-5F59-6FD2-BE00-F8B80E49C649}"/>
              </a:ext>
            </a:extLst>
          </p:cNvPr>
          <p:cNvSpPr/>
          <p:nvPr/>
        </p:nvSpPr>
        <p:spPr>
          <a:xfrm>
            <a:off x="-421366" y="2872491"/>
            <a:ext cx="9818705" cy="7178564"/>
          </a:xfrm>
          <a:custGeom>
            <a:avLst/>
            <a:gdLst/>
            <a:ahLst/>
            <a:cxnLst/>
            <a:rect l="l" t="t" r="r" b="b"/>
            <a:pathLst>
              <a:path w="7282993" h="5324677">
                <a:moveTo>
                  <a:pt x="0" y="0"/>
                </a:moveTo>
                <a:lnTo>
                  <a:pt x="7282993" y="0"/>
                </a:lnTo>
                <a:lnTo>
                  <a:pt x="7282993" y="5324677"/>
                </a:lnTo>
                <a:lnTo>
                  <a:pt x="0" y="5324677"/>
                </a:lnTo>
                <a:lnTo>
                  <a:pt x="0" y="0"/>
                </a:lnTo>
                <a:close/>
              </a:path>
            </a:pathLst>
          </a:custGeom>
          <a:blipFill>
            <a:blip r:embed="rId13"/>
            <a:stretch>
              <a:fillRect/>
            </a:stretch>
          </a:blipFill>
        </p:spPr>
        <p:txBody>
          <a:bodyPr/>
          <a:lstStyle/>
          <a:p>
            <a:endParaRPr lang="en-VN"/>
          </a:p>
        </p:txBody>
      </p:sp>
    </p:spTree>
    <p:extLst>
      <p:ext uri="{BB962C8B-B14F-4D97-AF65-F5344CB8AC3E}">
        <p14:creationId xmlns:p14="http://schemas.microsoft.com/office/powerpoint/2010/main" val="222319285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3638</Words>
  <Application>Microsoft Macintosh PowerPoint</Application>
  <PresentationFormat>Custom</PresentationFormat>
  <Paragraphs>246</Paragraphs>
  <Slides>35</Slides>
  <Notes>35</Notes>
  <HiddenSlides>0</HiddenSlides>
  <MMClips>29</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35</vt:i4>
      </vt:variant>
    </vt:vector>
  </HeadingPairs>
  <TitlesOfParts>
    <vt:vector size="49" baseType="lpstr">
      <vt:lpstr>#9Slide05 Amtenar</vt:lpstr>
      <vt:lpstr>Calibri</vt:lpstr>
      <vt:lpstr>#9Slide05 Dear Saturday</vt:lpstr>
      <vt:lpstr>#9Slide05 Braxton Regular</vt:lpstr>
      <vt:lpstr>#9Slide05 FS Blonde Script</vt:lpstr>
      <vt:lpstr>Arial</vt:lpstr>
      <vt:lpstr>Times New Roman</vt:lpstr>
      <vt:lpstr>Office Theme</vt:lpstr>
      <vt:lpstr>1_Office Theme</vt:lpstr>
      <vt:lpstr>5_Office Theme</vt:lpstr>
      <vt:lpstr>4_Office Theme</vt:lpstr>
      <vt:lpstr>3_Office Theme</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Neutral Thesis Defense Presentation</dc:title>
  <cp:lastModifiedBy>Hải Ngân Đinh</cp:lastModifiedBy>
  <cp:revision>33</cp:revision>
  <dcterms:created xsi:type="dcterms:W3CDTF">2006-08-16T00:00:00Z</dcterms:created>
  <dcterms:modified xsi:type="dcterms:W3CDTF">2025-02-14T01:42:43Z</dcterms:modified>
  <dc:identifier>DAF3WKSN8Uo</dc:identifier>
</cp:coreProperties>
</file>