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8"/>
  </p:notesMasterIdLst>
  <p:sldIdLst>
    <p:sldId id="304" r:id="rId2"/>
    <p:sldId id="306" r:id="rId3"/>
    <p:sldId id="308" r:id="rId4"/>
    <p:sldId id="256" r:id="rId5"/>
    <p:sldId id="259" r:id="rId6"/>
    <p:sldId id="309" r:id="rId7"/>
    <p:sldId id="317" r:id="rId8"/>
    <p:sldId id="291" r:id="rId9"/>
    <p:sldId id="320" r:id="rId10"/>
    <p:sldId id="310" r:id="rId11"/>
    <p:sldId id="311" r:id="rId12"/>
    <p:sldId id="314" r:id="rId13"/>
    <p:sldId id="315" r:id="rId14"/>
    <p:sldId id="292" r:id="rId15"/>
    <p:sldId id="321" r:id="rId16"/>
    <p:sldId id="316" r:id="rId17"/>
    <p:sldId id="322" r:id="rId18"/>
    <p:sldId id="296" r:id="rId19"/>
    <p:sldId id="323" r:id="rId20"/>
    <p:sldId id="324" r:id="rId21"/>
    <p:sldId id="328" r:id="rId22"/>
    <p:sldId id="326" r:id="rId23"/>
    <p:sldId id="327" r:id="rId24"/>
    <p:sldId id="325" r:id="rId25"/>
    <p:sldId id="329" r:id="rId26"/>
    <p:sldId id="305" r:id="rId27"/>
  </p:sldIdLst>
  <p:sldSz cx="9144000" cy="5143500" type="screen16x9"/>
  <p:notesSz cx="6858000" cy="9144000"/>
  <p:embeddedFontLst>
    <p:embeddedFont>
      <p:font typeface="#9Slide03 AllRoundGothic" panose="020B0703020202020104" pitchFamily="34" charset="77"/>
      <p:regular r:id="rId29"/>
      <p:bold r:id="rId30"/>
    </p:embeddedFont>
    <p:embeddedFont>
      <p:font typeface="#9Slide03 Ample" panose="02000000000000000000" pitchFamily="2" charset="77"/>
      <p:regular r:id="rId31"/>
      <p:bold r:id="rId32"/>
    </p:embeddedFont>
    <p:embeddedFont>
      <p:font typeface="#9Slide03 AmpleSoft" panose="02000000000000000000" pitchFamily="2" charset="77"/>
      <p:regular r:id="rId33"/>
    </p:embeddedFont>
    <p:embeddedFont>
      <p:font typeface="#9Slide03 IcielPanton Black" pitchFamily="2" charset="77"/>
      <p:bold r:id="rId34"/>
    </p:embeddedFont>
    <p:embeddedFont>
      <p:font typeface="#9Slide03 SFU Toledo Bold" pitchFamily="2" charset="77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Poppins Medium" panose="020B0604020202020204" pitchFamily="34" charset="0"/>
      <p:regular r:id="rId40"/>
      <p:bold r:id="rId41"/>
      <p:italic r:id="rId42"/>
      <p:boldItalic r:id="rId43"/>
    </p:embeddedFont>
    <p:embeddedFont>
      <p:font typeface="Rammetto One" panose="02000505020000020004" pitchFamily="2" charset="77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C9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1CA3C-FFBD-DB4F-AE94-24E1F7CC31A6}" v="120" dt="2024-01-12T04:31:20.587"/>
  </p1510:revLst>
</p1510:revInfo>
</file>

<file path=ppt/tableStyles.xml><?xml version="1.0" encoding="utf-8"?>
<a:tblStyleLst xmlns:a="http://schemas.openxmlformats.org/drawingml/2006/main" def="{7C57B004-75E5-44E7-8C97-A6E8BEFE04B4}">
  <a:tblStyle styleId="{7C57B004-75E5-44E7-8C97-A6E8BEFE04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2905" autoAdjust="0"/>
  </p:normalViewPr>
  <p:slideViewPr>
    <p:cSldViewPr snapToGrid="0">
      <p:cViewPr varScale="1">
        <p:scale>
          <a:sx n="149" d="100"/>
          <a:sy n="149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BE91CA3C-FFBD-DB4F-AE94-24E1F7CC31A6}"/>
    <pc:docChg chg="undo custSel delSld modSld sldOrd">
      <pc:chgData name="Hải Ngân Đinh" userId="b56d41eb1ff6fed2" providerId="LiveId" clId="{BE91CA3C-FFBD-DB4F-AE94-24E1F7CC31A6}" dt="2024-01-12T04:31:20.587" v="152" actId="20577"/>
      <pc:docMkLst>
        <pc:docMk/>
      </pc:docMkLst>
      <pc:sldChg chg="addSp delSp modSp mod addAnim delAnim">
        <pc:chgData name="Hải Ngân Đinh" userId="b56d41eb1ff6fed2" providerId="LiveId" clId="{BE91CA3C-FFBD-DB4F-AE94-24E1F7CC31A6}" dt="2024-01-12T04:19:38.287" v="28" actId="20577"/>
        <pc:sldMkLst>
          <pc:docMk/>
          <pc:sldMk cId="0" sldId="256"/>
        </pc:sldMkLst>
        <pc:spChg chg="add del mod">
          <ac:chgData name="Hải Ngân Đinh" userId="b56d41eb1ff6fed2" providerId="LiveId" clId="{BE91CA3C-FFBD-DB4F-AE94-24E1F7CC31A6}" dt="2024-01-12T04:19:33.151" v="12" actId="478"/>
          <ac:spMkLst>
            <pc:docMk/>
            <pc:sldMk cId="0" sldId="256"/>
            <ac:spMk id="4" creationId="{D7B8D7BB-BEE4-5D9D-5E0E-36C2FAC807ED}"/>
          </ac:spMkLst>
        </pc:spChg>
        <pc:spChg chg="add del mod">
          <ac:chgData name="Hải Ngân Đinh" userId="b56d41eb1ff6fed2" providerId="LiveId" clId="{BE91CA3C-FFBD-DB4F-AE94-24E1F7CC31A6}" dt="2024-01-12T04:19:38.287" v="28" actId="20577"/>
          <ac:spMkLst>
            <pc:docMk/>
            <pc:sldMk cId="0" sldId="256"/>
            <ac:spMk id="311" creationId="{00000000-0000-0000-0000-000000000000}"/>
          </ac:spMkLst>
        </pc:spChg>
      </pc:sldChg>
      <pc:sldChg chg="modSp mod">
        <pc:chgData name="Hải Ngân Đinh" userId="b56d41eb1ff6fed2" providerId="LiveId" clId="{BE91CA3C-FFBD-DB4F-AE94-24E1F7CC31A6}" dt="2024-01-12T04:30:28.002" v="128" actId="20577"/>
        <pc:sldMkLst>
          <pc:docMk/>
          <pc:sldMk cId="4085005772" sldId="292"/>
        </pc:sldMkLst>
        <pc:spChg chg="mod">
          <ac:chgData name="Hải Ngân Đinh" userId="b56d41eb1ff6fed2" providerId="LiveId" clId="{BE91CA3C-FFBD-DB4F-AE94-24E1F7CC31A6}" dt="2024-01-12T04:30:28.002" v="128" actId="20577"/>
          <ac:spMkLst>
            <pc:docMk/>
            <pc:sldMk cId="4085005772" sldId="292"/>
            <ac:spMk id="368" creationId="{00000000-0000-0000-0000-000000000000}"/>
          </ac:spMkLst>
        </pc:spChg>
      </pc:sldChg>
      <pc:sldChg chg="modSp">
        <pc:chgData name="Hải Ngân Đinh" userId="b56d41eb1ff6fed2" providerId="LiveId" clId="{BE91CA3C-FFBD-DB4F-AE94-24E1F7CC31A6}" dt="2024-01-12T04:19:04.928" v="10" actId="20577"/>
        <pc:sldMkLst>
          <pc:docMk/>
          <pc:sldMk cId="2546748102" sldId="304"/>
        </pc:sldMkLst>
        <pc:spChg chg="mod">
          <ac:chgData name="Hải Ngân Đinh" userId="b56d41eb1ff6fed2" providerId="LiveId" clId="{BE91CA3C-FFBD-DB4F-AE94-24E1F7CC31A6}" dt="2024-01-12T04:19:04.928" v="10" actId="20577"/>
          <ac:spMkLst>
            <pc:docMk/>
            <pc:sldMk cId="2546748102" sldId="304"/>
            <ac:spMk id="4" creationId="{4063E112-9CC4-26CD-11AC-698F1173B586}"/>
          </ac:spMkLst>
        </pc:spChg>
      </pc:sldChg>
      <pc:sldChg chg="modSp">
        <pc:chgData name="Hải Ngân Đinh" userId="b56d41eb1ff6fed2" providerId="LiveId" clId="{BE91CA3C-FFBD-DB4F-AE94-24E1F7CC31A6}" dt="2024-01-12T04:31:20.587" v="152" actId="20577"/>
        <pc:sldMkLst>
          <pc:docMk/>
          <pc:sldMk cId="1032878392" sldId="305"/>
        </pc:sldMkLst>
        <pc:spChg chg="mod">
          <ac:chgData name="Hải Ngân Đinh" userId="b56d41eb1ff6fed2" providerId="LiveId" clId="{BE91CA3C-FFBD-DB4F-AE94-24E1F7CC31A6}" dt="2024-01-12T04:31:20.587" v="152" actId="20577"/>
          <ac:spMkLst>
            <pc:docMk/>
            <pc:sldMk cId="1032878392" sldId="305"/>
            <ac:spMk id="311" creationId="{00000000-0000-0000-0000-000000000000}"/>
          </ac:spMkLst>
        </pc:spChg>
      </pc:sldChg>
      <pc:sldChg chg="modSp mod ord">
        <pc:chgData name="Hải Ngân Đinh" userId="b56d41eb1ff6fed2" providerId="LiveId" clId="{BE91CA3C-FFBD-DB4F-AE94-24E1F7CC31A6}" dt="2024-01-12T04:29:17.923" v="108" actId="20578"/>
        <pc:sldMkLst>
          <pc:docMk/>
          <pc:sldMk cId="4126229597" sldId="310"/>
        </pc:sldMkLst>
        <pc:spChg chg="mod">
          <ac:chgData name="Hải Ngân Đinh" userId="b56d41eb1ff6fed2" providerId="LiveId" clId="{BE91CA3C-FFBD-DB4F-AE94-24E1F7CC31A6}" dt="2024-01-12T04:29:16.018" v="107" actId="14100"/>
          <ac:spMkLst>
            <pc:docMk/>
            <pc:sldMk cId="4126229597" sldId="310"/>
            <ac:spMk id="4" creationId="{9B7A7BEB-90DB-89EC-EAE2-AB63923ECC24}"/>
          </ac:spMkLst>
        </pc:spChg>
      </pc:sldChg>
      <pc:sldChg chg="del">
        <pc:chgData name="Hải Ngân Đinh" userId="b56d41eb1ff6fed2" providerId="LiveId" clId="{BE91CA3C-FFBD-DB4F-AE94-24E1F7CC31A6}" dt="2024-01-12T04:30:15.092" v="110" actId="2696"/>
        <pc:sldMkLst>
          <pc:docMk/>
          <pc:sldMk cId="2917119247" sldId="318"/>
        </pc:sldMkLst>
      </pc:sldChg>
      <pc:sldChg chg="del">
        <pc:chgData name="Hải Ngân Đinh" userId="b56d41eb1ff6fed2" providerId="LiveId" clId="{BE91CA3C-FFBD-DB4F-AE94-24E1F7CC31A6}" dt="2024-01-12T04:29:19.051" v="109" actId="2696"/>
        <pc:sldMkLst>
          <pc:docMk/>
          <pc:sldMk cId="845337954" sldId="319"/>
        </pc:sldMkLst>
      </pc:sldChg>
      <pc:sldChg chg="addSp delSp modSp mod modAnim">
        <pc:chgData name="Hải Ngân Đinh" userId="b56d41eb1ff6fed2" providerId="LiveId" clId="{BE91CA3C-FFBD-DB4F-AE94-24E1F7CC31A6}" dt="2024-01-12T04:28:27.018" v="88" actId="1076"/>
        <pc:sldMkLst>
          <pc:docMk/>
          <pc:sldMk cId="358688917" sldId="320"/>
        </pc:sldMkLst>
        <pc:spChg chg="mod">
          <ac:chgData name="Hải Ngân Đinh" userId="b56d41eb1ff6fed2" providerId="LiveId" clId="{BE91CA3C-FFBD-DB4F-AE94-24E1F7CC31A6}" dt="2024-01-12T04:28:23.833" v="87" actId="1076"/>
          <ac:spMkLst>
            <pc:docMk/>
            <pc:sldMk cId="358688917" sldId="320"/>
            <ac:spMk id="2" creationId="{F3FB46C6-FA56-22BD-F4C2-F192CA0772DB}"/>
          </ac:spMkLst>
        </pc:spChg>
        <pc:picChg chg="del">
          <ac:chgData name="Hải Ngân Đinh" userId="b56d41eb1ff6fed2" providerId="LiveId" clId="{BE91CA3C-FFBD-DB4F-AE94-24E1F7CC31A6}" dt="2024-01-12T04:27:53.885" v="29" actId="478"/>
          <ac:picMkLst>
            <pc:docMk/>
            <pc:sldMk cId="358688917" sldId="320"/>
            <ac:picMk id="3" creationId="{50E786E6-5556-0EF7-F7ED-D1102D715C5B}"/>
          </ac:picMkLst>
        </pc:picChg>
        <pc:picChg chg="add mod">
          <ac:chgData name="Hải Ngân Đinh" userId="b56d41eb1ff6fed2" providerId="LiveId" clId="{BE91CA3C-FFBD-DB4F-AE94-24E1F7CC31A6}" dt="2024-01-12T04:28:27.018" v="88" actId="1076"/>
          <ac:picMkLst>
            <pc:docMk/>
            <pc:sldMk cId="358688917" sldId="320"/>
            <ac:picMk id="4" creationId="{5AB61A22-DE59-8B20-FD78-841C5D7034EF}"/>
          </ac:picMkLst>
        </pc:picChg>
      </pc:sldChg>
      <pc:sldChg chg="del">
        <pc:chgData name="Hải Ngân Đinh" userId="b56d41eb1ff6fed2" providerId="LiveId" clId="{BE91CA3C-FFBD-DB4F-AE94-24E1F7CC31A6}" dt="2024-01-12T04:30:18.809" v="111" actId="2696"/>
        <pc:sldMkLst>
          <pc:docMk/>
          <pc:sldMk cId="2347191257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8e7663663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8e7663663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01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3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59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63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dabb7758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dabb7758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530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37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08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36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def160521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def160521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55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def160521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def160521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71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01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def160521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def160521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3643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1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42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59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56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40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dabb775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8dabb775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928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Lễ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dâng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hoa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đồ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chay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lễ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trai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đàn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Phần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hội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Chèo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thuyền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leo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núi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hát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chèo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hát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quan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họ</a:t>
            </a:r>
            <a:r>
              <a:rPr lang="en-US" sz="11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,…</a:t>
            </a:r>
          </a:p>
          <a:p>
            <a:pPr marL="285750" indent="-285750">
              <a:buFontTx/>
              <a:buChar char="-"/>
            </a:pPr>
            <a:endParaRPr lang="en-US" sz="11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285750" indent="-285750">
              <a:buFontTx/>
              <a:buChar char="-"/>
            </a:pPr>
            <a:endParaRPr lang="vi-VN" sz="11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5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dabb775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8dabb775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 dirty="0">
                <a:latin typeface="Cambria" panose="02040503050406030204" pitchFamily="18" charset="0"/>
                <a:ea typeface="Cambria" panose="02040503050406030204" pitchFamily="18" charset="0"/>
              </a:rPr>
              <a:t>Đoạn Video mà các em vừa xem, chính là đoạn </a:t>
            </a:r>
            <a:r>
              <a:rPr lang="vi-VN" sz="1100" b="1" dirty="0">
                <a:latin typeface="Cambria" panose="02040503050406030204" pitchFamily="18" charset="0"/>
                <a:ea typeface="Cambria" panose="02040503050406030204" pitchFamily="18" charset="0"/>
              </a:rPr>
              <a:t>Video thuyết minh lại một sự kiện</a:t>
            </a:r>
            <a:r>
              <a:rPr lang="vi-VN" sz="1100" dirty="0">
                <a:latin typeface="Cambria" panose="02040503050406030204" pitchFamily="18" charset="0"/>
                <a:ea typeface="Cambria" panose="02040503050406030204" pitchFamily="18" charset="0"/>
              </a:rPr>
              <a:t> (một sinh hoạt văn hóa) – Lễ hội chùa Hương. Trong văn học, chúng ta cũng có loại văn bản giúp </a:t>
            </a:r>
            <a:r>
              <a:rPr lang="vi-VN" sz="1100" b="1" dirty="0">
                <a:latin typeface="Cambria" panose="02040503050406030204" pitchFamily="18" charset="0"/>
                <a:ea typeface="Cambria" panose="02040503050406030204" pitchFamily="18" charset="0"/>
              </a:rPr>
              <a:t>cung cấp tới người đọc thông tin hoặc giải thích về một sự vật, hiện tượng</a:t>
            </a:r>
            <a:r>
              <a:rPr lang="vi-VN" sz="1100" dirty="0">
                <a:latin typeface="Cambria" panose="02040503050406030204" pitchFamily="18" charset="0"/>
                <a:ea typeface="Cambria" panose="02040503050406030204" pitchFamily="18" charset="0"/>
              </a:rPr>
              <a:t>. Đây được gọi là văn bản </a:t>
            </a:r>
            <a:r>
              <a:rPr lang="vi-VN" sz="1100" b="1" dirty="0">
                <a:latin typeface="Cambria" panose="02040503050406030204" pitchFamily="18" charset="0"/>
                <a:ea typeface="Cambria" panose="02040503050406030204" pitchFamily="18" charset="0"/>
              </a:rPr>
              <a:t>Thuyết minh thuật lại một sự kiện</a:t>
            </a:r>
            <a:r>
              <a:rPr lang="vi-VN" sz="1100" dirty="0">
                <a:latin typeface="Cambria" panose="02040503050406030204" pitchFamily="18" charset="0"/>
                <a:ea typeface="Cambria" panose="02040503050406030204" pitchFamily="18" charset="0"/>
              </a:rPr>
              <a:t>. Và trong buổi học ngày hôm nay, chúng ta cùng nhau tìm hiểu cách viết bài văn thuyết minh thuật lại 1 sư kiện (1  sinh hoạt văn hóa) nhé!</a:t>
            </a: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dabb7758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dabb7758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7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2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dabb7758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dabb7758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596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5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38125" y="297125"/>
            <a:ext cx="8467800" cy="45492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30375" y="0"/>
            <a:ext cx="2213625" cy="2029475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500" y="2624875"/>
            <a:ext cx="1451194" cy="2518614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131175" y="1084122"/>
            <a:ext cx="4881900" cy="251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67250" y="3733609"/>
            <a:ext cx="4209900" cy="4077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4401037" y="79150"/>
            <a:ext cx="718304" cy="455853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338125" y="297125"/>
            <a:ext cx="8467800" cy="45492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91900" y="2476491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3493900" y="1157991"/>
            <a:ext cx="2156100" cy="13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155500" y="3470050"/>
            <a:ext cx="4833000" cy="4335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10500" y="0"/>
            <a:ext cx="2213625" cy="2029475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283837" y="161100"/>
            <a:ext cx="718304" cy="455853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177300" y="2662674"/>
            <a:ext cx="601847" cy="469373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1520602">
            <a:off x="4168774" y="4665055"/>
            <a:ext cx="1004874" cy="329805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7692806" y="2624875"/>
            <a:ext cx="1451194" cy="2518614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 flipH="1">
            <a:off x="7692806" y="2624875"/>
            <a:ext cx="1451194" cy="2518614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flipH="1">
            <a:off x="-10500" y="0"/>
            <a:ext cx="2213625" cy="2029475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338125" y="297125"/>
            <a:ext cx="8467800" cy="45492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1520602">
            <a:off x="3868849" y="4941601"/>
            <a:ext cx="1004874" cy="329805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242837" y="503450"/>
            <a:ext cx="718304" cy="455853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424000" y="120977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 rot="7255458">
            <a:off x="543058" y="62487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8306350" y="4290077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 rot="1612300">
            <a:off x="-78587" y="3116049"/>
            <a:ext cx="515491" cy="574298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/>
          <p:nvPr/>
        </p:nvSpPr>
        <p:spPr>
          <a:xfrm>
            <a:off x="338125" y="297125"/>
            <a:ext cx="8467800" cy="45492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"/>
          <p:cNvSpPr/>
          <p:nvPr/>
        </p:nvSpPr>
        <p:spPr>
          <a:xfrm>
            <a:off x="6930375" y="0"/>
            <a:ext cx="2213625" cy="2029475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"/>
          <p:cNvSpPr/>
          <p:nvPr/>
        </p:nvSpPr>
        <p:spPr>
          <a:xfrm>
            <a:off x="-10500" y="2624875"/>
            <a:ext cx="1451194" cy="2518614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 flipH="1">
            <a:off x="-10500" y="0"/>
            <a:ext cx="2213625" cy="2029475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flipH="1">
            <a:off x="7692806" y="2624875"/>
            <a:ext cx="1451194" cy="2518614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338125" y="297125"/>
            <a:ext cx="8467800" cy="45492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2" r:id="rId4"/>
    <p:sldLayoutId id="214748367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C9703-9C81-EFA2-822C-33DD10800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9" y="1190805"/>
            <a:ext cx="3312895" cy="331289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063E112-9CC4-26CD-11AC-698F1173B586}"/>
              </a:ext>
            </a:extLst>
          </p:cNvPr>
          <p:cNvSpPr txBox="1">
            <a:spLocks/>
          </p:cNvSpPr>
          <p:nvPr/>
        </p:nvSpPr>
        <p:spPr>
          <a:xfrm>
            <a:off x="4227710" y="1458462"/>
            <a:ext cx="4123923" cy="263809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X</a:t>
            </a:r>
            <a:r>
              <a:rPr lang="vi-VN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em đoạn Video sau </a:t>
            </a:r>
            <a:endParaRPr lang="en-US" sz="32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algn="just"/>
            <a:endParaRPr lang="en-US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G</a:t>
            </a:r>
            <a:r>
              <a:rPr lang="vi-VN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hi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nhanh</a:t>
            </a:r>
            <a:r>
              <a:rPr lang="vi-VN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những thông tin mình nghe được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giấy</a:t>
            </a:r>
            <a:endParaRPr lang="en-US" sz="32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algn="just"/>
            <a:endParaRPr lang="en-US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lớp</a:t>
            </a:r>
            <a:endParaRPr lang="vi-VN" sz="32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1009;p63">
            <a:extLst>
              <a:ext uri="{FF2B5EF4-FFF2-40B4-BE49-F238E27FC236}">
                <a16:creationId xmlns:a16="http://schemas.microsoft.com/office/drawing/2014/main" id="{91F035F4-EF46-6129-B23C-0DFBB54E42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548877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#9Slide03 IcielPanton Black" panose="00000A00000000000000" pitchFamily="2" charset="0"/>
                <a:ea typeface="Cambria" panose="02040503050406030204" pitchFamily="18" charset="0"/>
              </a:rPr>
              <a:t>DU LỊCH QUA MÀN ẢNH</a:t>
            </a:r>
            <a:endParaRPr sz="3400" dirty="0">
              <a:latin typeface="#9Slide03 IcielPanton Black" panose="00000A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D85E2-D9D3-C70E-063A-7FB6FB84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20" y="424850"/>
            <a:ext cx="4293799" cy="4293799"/>
          </a:xfrm>
          <a:prstGeom prst="rect">
            <a:avLst/>
          </a:prstGeom>
        </p:spPr>
      </p:pic>
      <p:sp>
        <p:nvSpPr>
          <p:cNvPr id="4" name="Google Shape;447;p41">
            <a:extLst>
              <a:ext uri="{FF2B5EF4-FFF2-40B4-BE49-F238E27FC236}">
                <a16:creationId xmlns:a16="http://schemas.microsoft.com/office/drawing/2014/main" id="{9B7A7BEB-90DB-89EC-EAE2-AB63923ECC24}"/>
              </a:ext>
            </a:extLst>
          </p:cNvPr>
          <p:cNvSpPr txBox="1">
            <a:spLocks/>
          </p:cNvSpPr>
          <p:nvPr/>
        </p:nvSpPr>
        <p:spPr>
          <a:xfrm>
            <a:off x="829846" y="1064492"/>
            <a:ext cx="3215681" cy="64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lnSpc>
                <a:spcPct val="120000"/>
              </a:lnSpc>
              <a:buFont typeface="Manrope"/>
              <a:buNone/>
            </a:pP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Ngôi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tường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buFont typeface="Manrope"/>
              <a:buNone/>
            </a:pPr>
            <a:endParaRPr lang="en-US" sz="1500" dirty="0">
              <a:solidFill>
                <a:schemeClr val="accent1">
                  <a:lumMod val="10000"/>
                </a:schemeClr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20000"/>
              </a:lnSpc>
              <a:buFont typeface="Manrope"/>
              <a:buNone/>
            </a:pP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xưng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” (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được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4126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6D2537-D8E4-A9B6-3D2B-6941B330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520" y="357996"/>
            <a:ext cx="4427508" cy="4427508"/>
          </a:xfrm>
          <a:prstGeom prst="rect">
            <a:avLst/>
          </a:prstGeom>
        </p:spPr>
      </p:pic>
      <p:sp>
        <p:nvSpPr>
          <p:cNvPr id="4" name="Google Shape;447;p41">
            <a:extLst>
              <a:ext uri="{FF2B5EF4-FFF2-40B4-BE49-F238E27FC236}">
                <a16:creationId xmlns:a16="http://schemas.microsoft.com/office/drawing/2014/main" id="{9B7A7BEB-90DB-89EC-EAE2-AB63923ECC24}"/>
              </a:ext>
            </a:extLst>
          </p:cNvPr>
          <p:cNvSpPr txBox="1">
            <a:spLocks/>
          </p:cNvSpPr>
          <p:nvPr/>
        </p:nvSpPr>
        <p:spPr>
          <a:xfrm>
            <a:off x="4556898" y="581412"/>
            <a:ext cx="2983029" cy="106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lnSpc>
                <a:spcPct val="120000"/>
              </a:lnSpc>
              <a:buFont typeface="Manrope"/>
              <a:buNone/>
            </a:pP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" name="Google Shape;447;p41">
            <a:extLst>
              <a:ext uri="{FF2B5EF4-FFF2-40B4-BE49-F238E27FC236}">
                <a16:creationId xmlns:a16="http://schemas.microsoft.com/office/drawing/2014/main" id="{8FCD8DD4-5664-0F6D-1B4E-C1D4704A008E}"/>
              </a:ext>
            </a:extLst>
          </p:cNvPr>
          <p:cNvSpPr txBox="1">
            <a:spLocks/>
          </p:cNvSpPr>
          <p:nvPr/>
        </p:nvSpPr>
        <p:spPr>
          <a:xfrm>
            <a:off x="3920764" y="1530848"/>
            <a:ext cx="4559001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Mở bài</a:t>
            </a:r>
            <a:r>
              <a:rPr lang="en-US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: </a:t>
            </a: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bối cảnh, mục đích hội chợ xuân.</a:t>
            </a:r>
          </a:p>
        </p:txBody>
      </p:sp>
      <p:sp>
        <p:nvSpPr>
          <p:cNvPr id="5" name="Google Shape;448;p41">
            <a:extLst>
              <a:ext uri="{FF2B5EF4-FFF2-40B4-BE49-F238E27FC236}">
                <a16:creationId xmlns:a16="http://schemas.microsoft.com/office/drawing/2014/main" id="{B484EC62-B47A-0BA7-9801-154B0F3BF078}"/>
              </a:ext>
            </a:extLst>
          </p:cNvPr>
          <p:cNvSpPr txBox="1">
            <a:spLocks/>
          </p:cNvSpPr>
          <p:nvPr/>
        </p:nvSpPr>
        <p:spPr>
          <a:xfrm>
            <a:off x="3172512" y="3204291"/>
            <a:ext cx="181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ctr">
              <a:spcAft>
                <a:spcPts val="1200"/>
              </a:spcAft>
              <a:buFont typeface="Poppins Medium"/>
              <a:buNone/>
            </a:pPr>
            <a:endParaRPr lang="vi-VN" sz="24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sym typeface="Manrope"/>
            </a:endParaRPr>
          </a:p>
        </p:txBody>
      </p:sp>
      <p:sp>
        <p:nvSpPr>
          <p:cNvPr id="6" name="Google Shape;453;p41">
            <a:extLst>
              <a:ext uri="{FF2B5EF4-FFF2-40B4-BE49-F238E27FC236}">
                <a16:creationId xmlns:a16="http://schemas.microsoft.com/office/drawing/2014/main" id="{9C0643E3-9CF0-BD9F-E92B-EF9030643A46}"/>
              </a:ext>
            </a:extLst>
          </p:cNvPr>
          <p:cNvSpPr txBox="1">
            <a:spLocks/>
          </p:cNvSpPr>
          <p:nvPr/>
        </p:nvSpPr>
        <p:spPr>
          <a:xfrm>
            <a:off x="3920764" y="2558827"/>
            <a:ext cx="45590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Thân bài</a:t>
            </a:r>
            <a:r>
              <a:rPr lang="en-US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: </a:t>
            </a: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 lại diễn biến, nội dung sự kiện hội chợ xuân.</a:t>
            </a:r>
          </a:p>
        </p:txBody>
      </p:sp>
      <p:sp>
        <p:nvSpPr>
          <p:cNvPr id="8" name="Google Shape;459;p41">
            <a:extLst>
              <a:ext uri="{FF2B5EF4-FFF2-40B4-BE49-F238E27FC236}">
                <a16:creationId xmlns:a16="http://schemas.microsoft.com/office/drawing/2014/main" id="{BB9AB221-389C-BC01-EEDF-97FC11B11026}"/>
              </a:ext>
            </a:extLst>
          </p:cNvPr>
          <p:cNvSpPr txBox="1">
            <a:spLocks/>
          </p:cNvSpPr>
          <p:nvPr/>
        </p:nvSpPr>
        <p:spPr>
          <a:xfrm>
            <a:off x="3920764" y="3586806"/>
            <a:ext cx="45590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r>
              <a:rPr lang="en-US" sz="24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: </a:t>
            </a: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giá, cảm nghĩ của người viết về hội chợ xuân.</a:t>
            </a:r>
          </a:p>
        </p:txBody>
      </p:sp>
      <p:sp>
        <p:nvSpPr>
          <p:cNvPr id="9" name="Google Shape;460;p41">
            <a:extLst>
              <a:ext uri="{FF2B5EF4-FFF2-40B4-BE49-F238E27FC236}">
                <a16:creationId xmlns:a16="http://schemas.microsoft.com/office/drawing/2014/main" id="{8C13DD2C-9FC7-4192-3EE2-3F8B25BB6738}"/>
              </a:ext>
            </a:extLst>
          </p:cNvPr>
          <p:cNvSpPr txBox="1">
            <a:spLocks/>
          </p:cNvSpPr>
          <p:nvPr/>
        </p:nvSpPr>
        <p:spPr>
          <a:xfrm>
            <a:off x="7075514" y="3203512"/>
            <a:ext cx="181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ctr">
              <a:spcAft>
                <a:spcPts val="1200"/>
              </a:spcAft>
              <a:buFont typeface="Poppins Medium"/>
              <a:buNone/>
            </a:pPr>
            <a:endParaRPr lang="vi-VN" sz="24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16845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build="p"/>
      <p:bldP spid="6" grpId="0"/>
      <p:bldP spid="8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9C5927-215F-285E-0A2B-389AD29FCD2E}"/>
              </a:ext>
            </a:extLst>
          </p:cNvPr>
          <p:cNvSpPr/>
          <p:nvPr/>
        </p:nvSpPr>
        <p:spPr>
          <a:xfrm>
            <a:off x="478653" y="1642529"/>
            <a:ext cx="2712039" cy="26162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Manrope"/>
              <a:buNone/>
            </a:pPr>
            <a:endParaRPr lang="en-US" sz="16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3960C2-05BA-D544-5B49-3856968387B0}"/>
              </a:ext>
            </a:extLst>
          </p:cNvPr>
          <p:cNvSpPr/>
          <p:nvPr/>
        </p:nvSpPr>
        <p:spPr>
          <a:xfrm>
            <a:off x="3320033" y="1642529"/>
            <a:ext cx="3742212" cy="26162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9F696A-3B84-AC53-0463-92BF30D2B5F6}"/>
              </a:ext>
            </a:extLst>
          </p:cNvPr>
          <p:cNvSpPr/>
          <p:nvPr/>
        </p:nvSpPr>
        <p:spPr>
          <a:xfrm>
            <a:off x="7222067" y="1642529"/>
            <a:ext cx="1432487" cy="26162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47;p41">
            <a:extLst>
              <a:ext uri="{FF2B5EF4-FFF2-40B4-BE49-F238E27FC236}">
                <a16:creationId xmlns:a16="http://schemas.microsoft.com/office/drawing/2014/main" id="{0F6532AA-9B8D-4033-B56B-927227FB38F5}"/>
              </a:ext>
            </a:extLst>
          </p:cNvPr>
          <p:cNvSpPr txBox="1">
            <a:spLocks/>
          </p:cNvSpPr>
          <p:nvPr/>
        </p:nvSpPr>
        <p:spPr>
          <a:xfrm>
            <a:off x="2514709" y="427097"/>
            <a:ext cx="4148450" cy="5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lnSpc>
                <a:spcPct val="120000"/>
              </a:lnSpc>
              <a:buFont typeface="Manrope"/>
              <a:buNone/>
            </a:pPr>
            <a:r>
              <a:rPr lang="en-US" sz="26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Trình</a:t>
            </a:r>
            <a:r>
              <a:rPr lang="en-US" sz="26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hội</a:t>
            </a:r>
            <a:r>
              <a:rPr lang="en-US" sz="26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chợ</a:t>
            </a:r>
            <a:r>
              <a:rPr lang="en-US" sz="26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xuân</a:t>
            </a:r>
            <a:endParaRPr lang="en-US" sz="2600" dirty="0">
              <a:solidFill>
                <a:srgbClr val="0070C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6CFCA-79A1-FE44-3ED7-7B3393DDE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08" b="73054"/>
          <a:stretch/>
        </p:blipFill>
        <p:spPr>
          <a:xfrm>
            <a:off x="1199819" y="1014360"/>
            <a:ext cx="1096850" cy="983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0C710-5B75-F093-5621-42CF2ADDF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85" t="1926" r="2275" b="68240"/>
          <a:stretch/>
        </p:blipFill>
        <p:spPr>
          <a:xfrm>
            <a:off x="4843450" y="1065979"/>
            <a:ext cx="868103" cy="87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85DED-C183-0024-A514-6AC99CBF3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2" t="35083" r="54608" b="35083"/>
          <a:stretch/>
        </p:blipFill>
        <p:spPr>
          <a:xfrm>
            <a:off x="7453335" y="1014360"/>
            <a:ext cx="969950" cy="9831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2E3CFD-0B9A-66FC-E4BF-2882AD40D9E0}"/>
              </a:ext>
            </a:extLst>
          </p:cNvPr>
          <p:cNvSpPr txBox="1"/>
          <p:nvPr/>
        </p:nvSpPr>
        <p:spPr>
          <a:xfrm>
            <a:off x="523314" y="1997556"/>
            <a:ext cx="263689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Manrope"/>
              <a:buNone/>
            </a:pP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huynh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59AEC-94A3-0CFA-EB3C-90D8455DF92C}"/>
              </a:ext>
            </a:extLst>
          </p:cNvPr>
          <p:cNvSpPr txBox="1"/>
          <p:nvPr/>
        </p:nvSpPr>
        <p:spPr>
          <a:xfrm>
            <a:off x="3333154" y="1997556"/>
            <a:ext cx="372826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Manrope"/>
              <a:buNone/>
            </a:pP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 BIẾN</a:t>
            </a: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8h,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Manrope"/>
              <a:buNone/>
            </a:pP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Gánh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894D0-DF53-C031-A097-7998E525F2B5}"/>
              </a:ext>
            </a:extLst>
          </p:cNvPr>
          <p:cNvSpPr txBox="1"/>
          <p:nvPr/>
        </p:nvSpPr>
        <p:spPr>
          <a:xfrm>
            <a:off x="7222067" y="2019266"/>
            <a:ext cx="139319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Manrope"/>
              <a:buNone/>
            </a:pP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THÚC</a:t>
            </a: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Font typeface="Manrope"/>
              <a:buNone/>
            </a:pP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700" b="1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endParaRPr lang="en-US" sz="17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647;p46">
            <a:extLst>
              <a:ext uri="{FF2B5EF4-FFF2-40B4-BE49-F238E27FC236}">
                <a16:creationId xmlns:a16="http://schemas.microsoft.com/office/drawing/2014/main" id="{44A76C40-4D5A-9CFC-3EA4-E19D96093C27}"/>
              </a:ext>
            </a:extLst>
          </p:cNvPr>
          <p:cNvSpPr txBox="1">
            <a:spLocks/>
          </p:cNvSpPr>
          <p:nvPr/>
        </p:nvSpPr>
        <p:spPr>
          <a:xfrm>
            <a:off x="2041122" y="4405759"/>
            <a:ext cx="5604656" cy="24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buFont typeface="Manrope"/>
              <a:buNone/>
            </a:pP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Trình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nguyên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7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41">
            <a:extLst>
              <a:ext uri="{FF2B5EF4-FFF2-40B4-BE49-F238E27FC236}">
                <a16:creationId xmlns:a16="http://schemas.microsoft.com/office/drawing/2014/main" id="{63AC16F6-BF9D-F40E-F9D7-2D63FC0CF685}"/>
              </a:ext>
            </a:extLst>
          </p:cNvPr>
          <p:cNvSpPr txBox="1">
            <a:spLocks/>
          </p:cNvSpPr>
          <p:nvPr/>
        </p:nvSpPr>
        <p:spPr>
          <a:xfrm>
            <a:off x="1756887" y="711382"/>
            <a:ext cx="5630225" cy="5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lnSpc>
                <a:spcPct val="120000"/>
              </a:lnSpc>
              <a:buFont typeface="Manrope"/>
              <a:buNone/>
            </a:pPr>
            <a:r>
              <a:rPr lang="en-US" sz="28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viết</a:t>
            </a:r>
            <a:endParaRPr lang="en-US" sz="2800" dirty="0">
              <a:solidFill>
                <a:srgbClr val="0070C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286;p36">
            <a:extLst>
              <a:ext uri="{FF2B5EF4-FFF2-40B4-BE49-F238E27FC236}">
                <a16:creationId xmlns:a16="http://schemas.microsoft.com/office/drawing/2014/main" id="{21D216E3-8F52-FFB7-2A68-C1BAD4914F92}"/>
              </a:ext>
            </a:extLst>
          </p:cNvPr>
          <p:cNvSpPr txBox="1">
            <a:spLocks/>
          </p:cNvSpPr>
          <p:nvPr/>
        </p:nvSpPr>
        <p:spPr>
          <a:xfrm>
            <a:off x="4571999" y="1548274"/>
            <a:ext cx="3985683" cy="25201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-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r</a:t>
            </a: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ất hào hứng.</a:t>
            </a:r>
            <a:b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</a:b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- Ấn tượng rất sâu sắc.</a:t>
            </a:r>
            <a:b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</a:b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C</a:t>
            </a: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ảm nhận được sự đầm ấm.</a:t>
            </a:r>
            <a:b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</a:b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k</a:t>
            </a: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ỉ niệm đáng nhớ.</a:t>
            </a:r>
            <a:b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</a:br>
            <a:r>
              <a:rPr lang="vi-VN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Hơi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mệt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nhưng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vui</a:t>
            </a:r>
            <a:r>
              <a:rPr lang="en-US" sz="24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vẻ</a:t>
            </a:r>
            <a:endParaRPr lang="vi-VN" sz="24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ADF8F-B036-A10A-116A-75CBF146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1216897"/>
            <a:ext cx="3424767" cy="34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827939" y="3058780"/>
            <a:ext cx="748812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Toledo Bold" panose="00000700000000000000" pitchFamily="2" charset="0"/>
              </a:rPr>
              <a:t>QUY TRÌNH VIẾT</a:t>
            </a:r>
            <a:endParaRPr sz="8000" dirty="0">
              <a:latin typeface="#9Slide03 SFU Toledo Bold" panose="00000700000000000000" pitchFamily="2" charset="0"/>
            </a:endParaRPr>
          </a:p>
        </p:txBody>
      </p:sp>
      <p:sp>
        <p:nvSpPr>
          <p:cNvPr id="370" name="Google Shape;370;p34"/>
          <p:cNvSpPr/>
          <p:nvPr/>
        </p:nvSpPr>
        <p:spPr>
          <a:xfrm rot="1612300">
            <a:off x="7956038" y="1158324"/>
            <a:ext cx="515491" cy="574298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4"/>
          <p:cNvSpPr/>
          <p:nvPr/>
        </p:nvSpPr>
        <p:spPr>
          <a:xfrm>
            <a:off x="1774125" y="11630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"/>
          <p:cNvSpPr/>
          <p:nvPr/>
        </p:nvSpPr>
        <p:spPr>
          <a:xfrm>
            <a:off x="1403713" y="928638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1518613" y="14942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4"/>
          <p:cNvSpPr/>
          <p:nvPr/>
        </p:nvSpPr>
        <p:spPr>
          <a:xfrm rot="7255458">
            <a:off x="6788983" y="1449789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1353225" y="4235375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 rot="7255458">
            <a:off x="7253287" y="170442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4"/>
          <p:cNvSpPr/>
          <p:nvPr/>
        </p:nvSpPr>
        <p:spPr>
          <a:xfrm>
            <a:off x="7514450" y="6169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4"/>
          <p:cNvSpPr/>
          <p:nvPr/>
        </p:nvSpPr>
        <p:spPr>
          <a:xfrm>
            <a:off x="884388" y="262486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F463E-0B10-6CBA-368F-CC5064A7315B}"/>
              </a:ext>
            </a:extLst>
          </p:cNvPr>
          <p:cNvSpPr/>
          <p:nvPr/>
        </p:nvSpPr>
        <p:spPr>
          <a:xfrm>
            <a:off x="3895707" y="1104497"/>
            <a:ext cx="1352586" cy="1111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283C9F"/>
                </a:solidFill>
                <a:latin typeface="#9Slide03 SFU Toledo Bold" panose="00000700000000000000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08500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ADC23E-5F09-97DF-36F4-AC59BC6C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52" r="51871" b="34321"/>
          <a:stretch/>
        </p:blipFill>
        <p:spPr>
          <a:xfrm>
            <a:off x="5115072" y="971855"/>
            <a:ext cx="3287055" cy="3199790"/>
          </a:xfrm>
          <a:prstGeom prst="rect">
            <a:avLst/>
          </a:prstGeom>
        </p:spPr>
      </p:pic>
      <p:sp>
        <p:nvSpPr>
          <p:cNvPr id="6" name="Google Shape;762;p49">
            <a:extLst>
              <a:ext uri="{FF2B5EF4-FFF2-40B4-BE49-F238E27FC236}">
                <a16:creationId xmlns:a16="http://schemas.microsoft.com/office/drawing/2014/main" id="{6104F61E-738D-16EF-9A3F-1BB959BA1E93}"/>
              </a:ext>
            </a:extLst>
          </p:cNvPr>
          <p:cNvSpPr txBox="1">
            <a:spLocks/>
          </p:cNvSpPr>
          <p:nvPr/>
        </p:nvSpPr>
        <p:spPr>
          <a:xfrm>
            <a:off x="974786" y="902845"/>
            <a:ext cx="3709357" cy="110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ĐỀ BÀI</a:t>
            </a:r>
          </a:p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hãy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thuyết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thuật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hóa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trực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gia</a:t>
            </a:r>
            <a:endParaRPr lang="vi-VN" sz="2000" dirty="0">
              <a:solidFill>
                <a:schemeClr val="accent1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6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2;p49">
            <a:extLst>
              <a:ext uri="{FF2B5EF4-FFF2-40B4-BE49-F238E27FC236}">
                <a16:creationId xmlns:a16="http://schemas.microsoft.com/office/drawing/2014/main" id="{7E92C326-57E2-A032-9862-8B97BB0EA894}"/>
              </a:ext>
            </a:extLst>
          </p:cNvPr>
          <p:cNvSpPr txBox="1">
            <a:spLocks/>
          </p:cNvSpPr>
          <p:nvPr/>
        </p:nvSpPr>
        <p:spPr>
          <a:xfrm>
            <a:off x="539804" y="883685"/>
            <a:ext cx="385352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800" b="1" dirty="0">
                <a:solidFill>
                  <a:schemeClr val="accent3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Mục đích viết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4" name="Google Shape;762;p49">
            <a:extLst>
              <a:ext uri="{FF2B5EF4-FFF2-40B4-BE49-F238E27FC236}">
                <a16:creationId xmlns:a16="http://schemas.microsoft.com/office/drawing/2014/main" id="{468B4918-729B-82B8-ECA4-968EC21A30A4}"/>
              </a:ext>
            </a:extLst>
          </p:cNvPr>
          <p:cNvSpPr txBox="1">
            <a:spLocks/>
          </p:cNvSpPr>
          <p:nvPr/>
        </p:nvSpPr>
        <p:spPr>
          <a:xfrm>
            <a:off x="4729519" y="883685"/>
            <a:ext cx="385352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800" b="1" dirty="0">
                <a:solidFill>
                  <a:schemeClr val="accent3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Người đọc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762;p49">
            <a:extLst>
              <a:ext uri="{FF2B5EF4-FFF2-40B4-BE49-F238E27FC236}">
                <a16:creationId xmlns:a16="http://schemas.microsoft.com/office/drawing/2014/main" id="{1D03474D-8176-FE84-EAD1-B2CA61C900F7}"/>
              </a:ext>
            </a:extLst>
          </p:cNvPr>
          <p:cNvSpPr txBox="1">
            <a:spLocks/>
          </p:cNvSpPr>
          <p:nvPr/>
        </p:nvSpPr>
        <p:spPr>
          <a:xfrm>
            <a:off x="810883" y="2893842"/>
            <a:ext cx="3229399" cy="110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Cung cấp thông tin xác thực, đầy đủ, mới mẻ và hữu ích cho người đọc về sự kiện.</a:t>
            </a:r>
            <a:endParaRPr lang="vi-VN" sz="1800" dirty="0">
              <a:solidFill>
                <a:schemeClr val="accent1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6" name="Google Shape;762;p49">
            <a:extLst>
              <a:ext uri="{FF2B5EF4-FFF2-40B4-BE49-F238E27FC236}">
                <a16:creationId xmlns:a16="http://schemas.microsoft.com/office/drawing/2014/main" id="{DACF87C5-0900-EA76-9BEC-B72688884983}"/>
              </a:ext>
            </a:extLst>
          </p:cNvPr>
          <p:cNvSpPr txBox="1">
            <a:spLocks/>
          </p:cNvSpPr>
          <p:nvPr/>
        </p:nvSpPr>
        <p:spPr>
          <a:xfrm>
            <a:off x="5103719" y="2893842"/>
            <a:ext cx="3318420" cy="110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Thầy cô, bạn bè, người thân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những người quan tâm đến sự kiên được tường thuật.</a:t>
            </a:r>
            <a:endParaRPr lang="vi-VN" sz="1800" dirty="0">
              <a:solidFill>
                <a:schemeClr val="accent1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7" name="Picture 2" descr="Free Goal Vectors, 24,000+ Images in AI, EPS format">
            <a:extLst>
              <a:ext uri="{FF2B5EF4-FFF2-40B4-BE49-F238E27FC236}">
                <a16:creationId xmlns:a16="http://schemas.microsoft.com/office/drawing/2014/main" id="{2EA3BD03-AA21-8042-3151-6444035C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75" y="1252146"/>
            <a:ext cx="1948178" cy="12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C5FC3-371C-3858-296A-76E02446E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470" y="1534240"/>
            <a:ext cx="1064918" cy="10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B3563-7076-F502-7521-FCEADD221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788" b="49956"/>
          <a:stretch/>
        </p:blipFill>
        <p:spPr>
          <a:xfrm>
            <a:off x="5210353" y="255526"/>
            <a:ext cx="2518913" cy="46324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DDA8A6-1173-7E3F-51B6-9A7F4F4337FB}"/>
              </a:ext>
            </a:extLst>
          </p:cNvPr>
          <p:cNvGrpSpPr/>
          <p:nvPr/>
        </p:nvGrpSpPr>
        <p:grpSpPr>
          <a:xfrm>
            <a:off x="699876" y="-103517"/>
            <a:ext cx="4483464" cy="4080294"/>
            <a:chOff x="803393" y="172528"/>
            <a:chExt cx="4483464" cy="4080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9BDF07-2D3B-5AF0-C074-24613712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393" y="172528"/>
              <a:ext cx="4483464" cy="4080294"/>
            </a:xfrm>
            <a:prstGeom prst="rect">
              <a:avLst/>
            </a:prstGeom>
          </p:spPr>
        </p:pic>
        <p:sp>
          <p:nvSpPr>
            <p:cNvPr id="6" name="Google Shape;762;p49">
              <a:extLst>
                <a:ext uri="{FF2B5EF4-FFF2-40B4-BE49-F238E27FC236}">
                  <a16:creationId xmlns:a16="http://schemas.microsoft.com/office/drawing/2014/main" id="{960461E3-98E4-7A28-4DA6-6E71665B86F2}"/>
                </a:ext>
              </a:extLst>
            </p:cNvPr>
            <p:cNvSpPr txBox="1">
              <a:spLocks/>
            </p:cNvSpPr>
            <p:nvPr/>
          </p:nvSpPr>
          <p:spPr>
            <a:xfrm>
              <a:off x="1518251" y="1391115"/>
              <a:ext cx="3053749" cy="110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  <a:lvl2pPr marL="914400" marR="0" lvl="1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2pPr>
              <a:lvl3pPr marL="1371600" marR="0" lvl="2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3pPr>
              <a:lvl4pPr marL="1828800" marR="0" lvl="3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4pPr>
              <a:lvl5pPr marL="2286000" marR="0" lvl="4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5pPr>
              <a:lvl6pPr marL="2743200" marR="0" lvl="5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6pPr>
              <a:lvl7pPr marL="3200400" marR="0" lvl="6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7pPr>
              <a:lvl8pPr marL="3657600" marR="0" lvl="7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8pPr>
              <a:lvl9pPr marL="4114800" marR="0" lvl="8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9pPr>
            </a:lstStyle>
            <a:p>
              <a:pPr marL="0" indent="0" algn="ctr"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đề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chuẩn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khi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? </a:t>
              </a:r>
              <a:endParaRPr lang="vi-VN" sz="20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5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9"/>
          <p:cNvSpPr txBox="1">
            <a:spLocks noGrp="1"/>
          </p:cNvSpPr>
          <p:nvPr>
            <p:ph type="subTitle" idx="4294967295"/>
          </p:nvPr>
        </p:nvSpPr>
        <p:spPr>
          <a:xfrm>
            <a:off x="2940422" y="1340430"/>
            <a:ext cx="5609238" cy="6835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N</a:t>
            </a:r>
            <a:r>
              <a:rPr lang="vi-VN" sz="2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Manrope"/>
              </a:rPr>
              <a:t>hớ lại 1 sự kiện, một sinh hoạt văn hóa mà em đã từng tham gia, quan sát hoặc tìm hiểu</a:t>
            </a:r>
            <a:endParaRPr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762;p49"/>
          <p:cNvSpPr txBox="1">
            <a:spLocks/>
          </p:cNvSpPr>
          <p:nvPr/>
        </p:nvSpPr>
        <p:spPr>
          <a:xfrm>
            <a:off x="486849" y="1494134"/>
            <a:ext cx="2366306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1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a. Lựa chọn đề tài</a:t>
            </a:r>
            <a:endParaRPr lang="vi-VN" b="1" dirty="0">
              <a:solidFill>
                <a:srgbClr val="00206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Free World Book Day Vectors, 2,000+ Images in AI, EPS forma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67" b="99112" l="1775" r="99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7" y="2049886"/>
            <a:ext cx="1818429" cy="18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762;p49"/>
          <p:cNvSpPr txBox="1">
            <a:spLocks/>
          </p:cNvSpPr>
          <p:nvPr/>
        </p:nvSpPr>
        <p:spPr>
          <a:xfrm>
            <a:off x="19647" y="4134651"/>
            <a:ext cx="2366306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chợ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sách</a:t>
            </a:r>
            <a:endParaRPr lang="vi-VN" sz="14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Hình ảnh Năm Mới Năm Mới Lễ Hội Mùa Xuân Tết Nguyên đán, Anh, Truyền Thống  Trung Quốc, Hoa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643" l="8646" r="71771">
                        <a14:foregroundMark x1="59271" y1="50119" x2="59271" y2="73690"/>
                        <a14:foregroundMark x1="34479" y1="62976" x2="32604" y2="65357"/>
                        <a14:foregroundMark x1="28542" y1="66667" x2="3041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61" y="2019226"/>
            <a:ext cx="2332528" cy="20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762;p49"/>
          <p:cNvSpPr txBox="1">
            <a:spLocks/>
          </p:cNvSpPr>
          <p:nvPr/>
        </p:nvSpPr>
        <p:spPr>
          <a:xfrm>
            <a:off x="2024048" y="4141794"/>
            <a:ext cx="2366306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Chợ hoa xuân</a:t>
            </a:r>
            <a:endParaRPr lang="vi-VN" sz="14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ình ảnh Múa Lân Năm Mới Của Trung Quốc, Clipart Năm Mới Của Trung Quốc, Lễ  Hội Xuân, Mở Cửa miễn phí tải tập tin PNG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63" b="95625" l="100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54" y="2198477"/>
            <a:ext cx="1682459" cy="16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62;p49"/>
          <p:cNvSpPr txBox="1">
            <a:spLocks/>
          </p:cNvSpPr>
          <p:nvPr/>
        </p:nvSpPr>
        <p:spPr>
          <a:xfrm>
            <a:off x="4118096" y="4134651"/>
            <a:ext cx="2366306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Lễ hội dân gian</a:t>
            </a:r>
            <a:endParaRPr lang="vi-VN" sz="14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391" r="993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3161">
            <a:off x="6508684" y="1856909"/>
            <a:ext cx="2083170" cy="2083170"/>
          </a:xfrm>
          <a:prstGeom prst="rect">
            <a:avLst/>
          </a:prstGeom>
        </p:spPr>
      </p:pic>
      <p:sp>
        <p:nvSpPr>
          <p:cNvPr id="13" name="Google Shape;762;p49"/>
          <p:cNvSpPr txBox="1">
            <a:spLocks/>
          </p:cNvSpPr>
          <p:nvPr/>
        </p:nvSpPr>
        <p:spPr>
          <a:xfrm>
            <a:off x="6367116" y="4092304"/>
            <a:ext cx="2366306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Hội khỏe Phù Đổng</a:t>
            </a:r>
            <a:endParaRPr lang="vi-VN" sz="14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760;p49">
            <a:extLst>
              <a:ext uri="{FF2B5EF4-FFF2-40B4-BE49-F238E27FC236}">
                <a16:creationId xmlns:a16="http://schemas.microsoft.com/office/drawing/2014/main" id="{BFCCD3AD-B725-844A-ECF8-231ECA4328A5}"/>
              </a:ext>
            </a:extLst>
          </p:cNvPr>
          <p:cNvSpPr txBox="1">
            <a:spLocks/>
          </p:cNvSpPr>
          <p:nvPr/>
        </p:nvSpPr>
        <p:spPr>
          <a:xfrm>
            <a:off x="713250" y="522422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1. Trước khi viết</a:t>
            </a:r>
          </a:p>
        </p:txBody>
      </p:sp>
    </p:spTree>
    <p:extLst>
      <p:ext uri="{BB962C8B-B14F-4D97-AF65-F5344CB8AC3E}">
        <p14:creationId xmlns:p14="http://schemas.microsoft.com/office/powerpoint/2010/main" val="4750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 build="p"/>
      <p:bldP spid="35" grpId="0"/>
      <p:bldP spid="37" grpId="0"/>
      <p:bldP spid="39" grpId="0"/>
      <p:bldP spid="10" grpId="0"/>
      <p:bldP spid="1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62;p49"/>
          <p:cNvSpPr txBox="1">
            <a:spLocks/>
          </p:cNvSpPr>
          <p:nvPr/>
        </p:nvSpPr>
        <p:spPr>
          <a:xfrm>
            <a:off x="603838" y="2604962"/>
            <a:ext cx="2258815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ý</a:t>
            </a:r>
            <a:endParaRPr lang="vi-VN" sz="1800" b="1" dirty="0">
              <a:solidFill>
                <a:srgbClr val="00206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760;p49">
            <a:extLst>
              <a:ext uri="{FF2B5EF4-FFF2-40B4-BE49-F238E27FC236}">
                <a16:creationId xmlns:a16="http://schemas.microsoft.com/office/drawing/2014/main" id="{BFCCD3AD-B725-844A-ECF8-231ECA4328A5}"/>
              </a:ext>
            </a:extLst>
          </p:cNvPr>
          <p:cNvSpPr txBox="1">
            <a:spLocks/>
          </p:cNvSpPr>
          <p:nvPr/>
        </p:nvSpPr>
        <p:spPr>
          <a:xfrm>
            <a:off x="713250" y="55248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1. Trước khi viết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2E6D9-3E37-4BD0-DBC3-4F6F7AE3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61" b="73049"/>
          <a:stretch/>
        </p:blipFill>
        <p:spPr>
          <a:xfrm>
            <a:off x="1972004" y="1618844"/>
            <a:ext cx="962366" cy="86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978458-05EC-7E2C-5483-49B33039E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61" t="38574" b="34475"/>
          <a:stretch/>
        </p:blipFill>
        <p:spPr>
          <a:xfrm>
            <a:off x="1972004" y="3321119"/>
            <a:ext cx="962366" cy="869577"/>
          </a:xfrm>
          <a:prstGeom prst="rect">
            <a:avLst/>
          </a:prstGeom>
        </p:spPr>
      </p:pic>
      <p:sp>
        <p:nvSpPr>
          <p:cNvPr id="6" name="Google Shape;762;p49">
            <a:extLst>
              <a:ext uri="{FF2B5EF4-FFF2-40B4-BE49-F238E27FC236}">
                <a16:creationId xmlns:a16="http://schemas.microsoft.com/office/drawing/2014/main" id="{F13F0D77-39B1-B3CC-22EC-4BA56ECAB3F2}"/>
              </a:ext>
            </a:extLst>
          </p:cNvPr>
          <p:cNvSpPr txBox="1">
            <a:spLocks/>
          </p:cNvSpPr>
          <p:nvPr/>
        </p:nvSpPr>
        <p:spPr>
          <a:xfrm>
            <a:off x="3224904" y="1449199"/>
            <a:ext cx="5166061" cy="103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Hồi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tưởng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ghi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vắn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tắt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những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điều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giúp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dung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rõ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kiện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Thời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gian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điểm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Mục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đích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gia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Ý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nghĩa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Ấn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…</a:t>
            </a:r>
            <a:endParaRPr lang="vi-VN" sz="22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7" name="Google Shape;762;p49">
            <a:extLst>
              <a:ext uri="{FF2B5EF4-FFF2-40B4-BE49-F238E27FC236}">
                <a16:creationId xmlns:a16="http://schemas.microsoft.com/office/drawing/2014/main" id="{B6631DA0-801B-DC47-E8A4-97935A28781E}"/>
              </a:ext>
            </a:extLst>
          </p:cNvPr>
          <p:cNvSpPr txBox="1">
            <a:spLocks/>
          </p:cNvSpPr>
          <p:nvPr/>
        </p:nvSpPr>
        <p:spPr>
          <a:xfrm>
            <a:off x="3224903" y="3236297"/>
            <a:ext cx="5166061" cy="103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Sưu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tầm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đồ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minh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họa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gợi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ấn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kiện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lưu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niệm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lô-gô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huy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tranh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đoạn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phim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…</a:t>
            </a:r>
            <a:endParaRPr lang="vi-VN" sz="2200" dirty="0">
              <a:solidFill>
                <a:srgbClr val="00206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D598-A9FA-5AB3-528E-C031D1F1C44A}"/>
              </a:ext>
            </a:extLst>
          </p:cNvPr>
          <p:cNvSpPr txBox="1">
            <a:spLocks/>
          </p:cNvSpPr>
          <p:nvPr/>
        </p:nvSpPr>
        <p:spPr>
          <a:xfrm>
            <a:off x="682910" y="495668"/>
            <a:ext cx="77175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Sự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kiện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sinh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: ………………………………………………………………</a:t>
            </a:r>
            <a:endParaRPr lang="vi-VN" sz="2300" dirty="0">
              <a:solidFill>
                <a:srgbClr val="FF000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C2EE9-A480-C1B0-1F7A-4EAD42918772}"/>
              </a:ext>
            </a:extLst>
          </p:cNvPr>
          <p:cNvSpPr txBox="1">
            <a:spLocks/>
          </p:cNvSpPr>
          <p:nvPr/>
        </p:nvSpPr>
        <p:spPr>
          <a:xfrm>
            <a:off x="1396068" y="1300003"/>
            <a:ext cx="1895766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: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029A4246-CF8D-0E15-95E5-D673FF92FE24}"/>
              </a:ext>
            </a:extLst>
          </p:cNvPr>
          <p:cNvSpPr txBox="1">
            <a:spLocks/>
          </p:cNvSpPr>
          <p:nvPr/>
        </p:nvSpPr>
        <p:spPr>
          <a:xfrm>
            <a:off x="674284" y="1902341"/>
            <a:ext cx="3673592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#9Slide03 AmpleSoft" panose="02000000000000000000" pitchFamily="2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</a:t>
            </a:r>
            <a:endParaRPr lang="vi-VN" sz="20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10F6534-F130-09BB-1C46-BBBC4AB18AEC}"/>
              </a:ext>
            </a:extLst>
          </p:cNvPr>
          <p:cNvSpPr txBox="1">
            <a:spLocks/>
          </p:cNvSpPr>
          <p:nvPr/>
        </p:nvSpPr>
        <p:spPr>
          <a:xfrm>
            <a:off x="5596009" y="1245854"/>
            <a:ext cx="2232196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Thời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gian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80096867-8C85-2463-DB37-303EEEC63F37}"/>
              </a:ext>
            </a:extLst>
          </p:cNvPr>
          <p:cNvSpPr txBox="1">
            <a:spLocks/>
          </p:cNvSpPr>
          <p:nvPr/>
        </p:nvSpPr>
        <p:spPr>
          <a:xfrm>
            <a:off x="674283" y="3630891"/>
            <a:ext cx="3673591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#9Slide03 AmpleSoft" panose="02000000000000000000" pitchFamily="2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</a:t>
            </a:r>
            <a:endParaRPr lang="vi-VN" sz="20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90457DC-F64B-2087-DC8F-DBE3D635966F}"/>
              </a:ext>
            </a:extLst>
          </p:cNvPr>
          <p:cNvSpPr txBox="1">
            <a:spLocks/>
          </p:cNvSpPr>
          <p:nvPr/>
        </p:nvSpPr>
        <p:spPr>
          <a:xfrm>
            <a:off x="1522711" y="3155743"/>
            <a:ext cx="2946765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chính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7C6BFE7D-260E-FB47-F9B5-8CA72C58A8E6}"/>
              </a:ext>
            </a:extLst>
          </p:cNvPr>
          <p:cNvSpPr txBox="1">
            <a:spLocks/>
          </p:cNvSpPr>
          <p:nvPr/>
        </p:nvSpPr>
        <p:spPr>
          <a:xfrm>
            <a:off x="4830628" y="1902341"/>
            <a:ext cx="3673591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#9Slide03 AmpleSoft" panose="02000000000000000000" pitchFamily="2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</a:t>
            </a:r>
            <a:endParaRPr lang="vi-VN" sz="20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657B119-F2C1-6035-AA2C-8CFC60D6D38C}"/>
              </a:ext>
            </a:extLst>
          </p:cNvPr>
          <p:cNvSpPr txBox="1">
            <a:spLocks/>
          </p:cNvSpPr>
          <p:nvPr/>
        </p:nvSpPr>
        <p:spPr>
          <a:xfrm>
            <a:off x="5700943" y="3162491"/>
            <a:ext cx="2178387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quan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22D672CD-C639-174D-2F62-4AC9EC3EB5AC}"/>
              </a:ext>
            </a:extLst>
          </p:cNvPr>
          <p:cNvSpPr txBox="1">
            <a:spLocks/>
          </p:cNvSpPr>
          <p:nvPr/>
        </p:nvSpPr>
        <p:spPr>
          <a:xfrm>
            <a:off x="4940986" y="3630891"/>
            <a:ext cx="3673591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#9Slide03 AmpleSoft" panose="02000000000000000000" pitchFamily="2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</a:t>
            </a:r>
            <a:endParaRPr lang="vi-VN" sz="20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12" name="Picture 4" descr="Timetable premium icon">
            <a:extLst>
              <a:ext uri="{FF2B5EF4-FFF2-40B4-BE49-F238E27FC236}">
                <a16:creationId xmlns:a16="http://schemas.microsoft.com/office/drawing/2014/main" id="{874A35F0-B1F4-A339-491B-B878AC4E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86" y="1232890"/>
            <a:ext cx="484859" cy="4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5B9BA3-AA7F-F8F2-9D2A-1EAD6D66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98" y="1132893"/>
            <a:ext cx="749770" cy="749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7FD0E-AADB-5F21-7573-4069C308A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81" y="2867256"/>
            <a:ext cx="873424" cy="873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5406D3-7EE2-44A4-8DD0-503D0BFF7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403" y="3041806"/>
            <a:ext cx="655388" cy="6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78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62;p49"/>
          <p:cNvSpPr txBox="1">
            <a:spLocks/>
          </p:cNvSpPr>
          <p:nvPr/>
        </p:nvSpPr>
        <p:spPr>
          <a:xfrm>
            <a:off x="509188" y="2425389"/>
            <a:ext cx="1687467" cy="2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dàn</a:t>
            </a:r>
            <a:r>
              <a:rPr lang="en-US" sz="2400" b="1" dirty="0">
                <a:solidFill>
                  <a:srgbClr val="00206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ý</a:t>
            </a:r>
            <a:endParaRPr lang="vi-VN" sz="1800" b="1" dirty="0">
              <a:solidFill>
                <a:srgbClr val="00206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760;p49">
            <a:extLst>
              <a:ext uri="{FF2B5EF4-FFF2-40B4-BE49-F238E27FC236}">
                <a16:creationId xmlns:a16="http://schemas.microsoft.com/office/drawing/2014/main" id="{BFCCD3AD-B725-844A-ECF8-231ECA4328A5}"/>
              </a:ext>
            </a:extLst>
          </p:cNvPr>
          <p:cNvSpPr txBox="1">
            <a:spLocks/>
          </p:cNvSpPr>
          <p:nvPr/>
        </p:nvSpPr>
        <p:spPr>
          <a:xfrm>
            <a:off x="713250" y="496472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>
                <a:solidFill>
                  <a:srgbClr val="0070C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1. Trước khi viết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F4835-F7D8-8BD9-318C-34E8048DF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73" r="54961" b="37276"/>
          <a:stretch/>
        </p:blipFill>
        <p:spPr>
          <a:xfrm>
            <a:off x="2297435" y="1135165"/>
            <a:ext cx="837012" cy="756309"/>
          </a:xfrm>
          <a:prstGeom prst="rect">
            <a:avLst/>
          </a:prstGeom>
        </p:spPr>
      </p:pic>
      <p:sp>
        <p:nvSpPr>
          <p:cNvPr id="2" name="Google Shape;500;p42">
            <a:extLst>
              <a:ext uri="{FF2B5EF4-FFF2-40B4-BE49-F238E27FC236}">
                <a16:creationId xmlns:a16="http://schemas.microsoft.com/office/drawing/2014/main" id="{F73680FB-779B-87AD-2E64-4F78351A7BDA}"/>
              </a:ext>
            </a:extLst>
          </p:cNvPr>
          <p:cNvSpPr txBox="1">
            <a:spLocks/>
          </p:cNvSpPr>
          <p:nvPr/>
        </p:nvSpPr>
        <p:spPr>
          <a:xfrm>
            <a:off x="3336007" y="1216022"/>
            <a:ext cx="5094743" cy="2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just">
              <a:spcAft>
                <a:spcPts val="1200"/>
              </a:spcAft>
              <a:buFont typeface="Poppins Medium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MB: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Giới thiệu sự kiện (Không gian, thời gian, mục đích)</a:t>
            </a:r>
          </a:p>
        </p:txBody>
      </p:sp>
      <p:sp>
        <p:nvSpPr>
          <p:cNvPr id="3" name="Google Shape;504;p42">
            <a:extLst>
              <a:ext uri="{FF2B5EF4-FFF2-40B4-BE49-F238E27FC236}">
                <a16:creationId xmlns:a16="http://schemas.microsoft.com/office/drawing/2014/main" id="{B32B1A3C-078B-0E3D-B166-8719090572DB}"/>
              </a:ext>
            </a:extLst>
          </p:cNvPr>
          <p:cNvSpPr txBox="1">
            <a:spLocks/>
          </p:cNvSpPr>
          <p:nvPr/>
        </p:nvSpPr>
        <p:spPr>
          <a:xfrm>
            <a:off x="3336007" y="2129788"/>
            <a:ext cx="5094743" cy="134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just">
              <a:buFont typeface="Poppins Medium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TB: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Tóm tắt diễn biến sự kiện theo trình tự thời gian.</a:t>
            </a:r>
          </a:p>
          <a:p>
            <a:pPr marL="285750" indent="-285750" algn="just"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Nhân vật tham gia.</a:t>
            </a:r>
          </a:p>
          <a:p>
            <a:pPr marL="285750" indent="-285750" algn="just"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Hoạt động chính (Đặc điểm, diễn biến...)</a:t>
            </a:r>
          </a:p>
          <a:p>
            <a:pPr marL="285750" indent="-285750" algn="just"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Hoạt động ấn tượng sâu sắc.</a:t>
            </a:r>
          </a:p>
        </p:txBody>
      </p:sp>
      <p:sp>
        <p:nvSpPr>
          <p:cNvPr id="6" name="Google Shape;505;p42">
            <a:extLst>
              <a:ext uri="{FF2B5EF4-FFF2-40B4-BE49-F238E27FC236}">
                <a16:creationId xmlns:a16="http://schemas.microsoft.com/office/drawing/2014/main" id="{745375E7-D1C9-BD41-0B6C-50C9D7E1A794}"/>
              </a:ext>
            </a:extLst>
          </p:cNvPr>
          <p:cNvSpPr txBox="1">
            <a:spLocks/>
          </p:cNvSpPr>
          <p:nvPr/>
        </p:nvSpPr>
        <p:spPr>
          <a:xfrm>
            <a:off x="3336007" y="3944507"/>
            <a:ext cx="5094743" cy="30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just">
              <a:buFont typeface="Poppins Medium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KB: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Nêu ý nghĩa sự kiện và cảm nghĩ, đánh giá của người viết.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E726C-E39F-F479-D6DE-683C3DE85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61" t="2623" b="70426"/>
          <a:stretch/>
        </p:blipFill>
        <p:spPr>
          <a:xfrm>
            <a:off x="2297435" y="2166171"/>
            <a:ext cx="837012" cy="756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3A271-D319-64C2-6C06-A33012DF0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61" t="71576" b="1473"/>
          <a:stretch/>
        </p:blipFill>
        <p:spPr>
          <a:xfrm>
            <a:off x="2297435" y="3890719"/>
            <a:ext cx="837012" cy="75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3FCE1-B7BC-3264-B44F-760D2615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65" y="921733"/>
            <a:ext cx="3300033" cy="33000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5AC81-7CD9-8C5A-D75A-0F8A9C2BAAC1}"/>
              </a:ext>
            </a:extLst>
          </p:cNvPr>
          <p:cNvGrpSpPr/>
          <p:nvPr/>
        </p:nvGrpSpPr>
        <p:grpSpPr>
          <a:xfrm>
            <a:off x="538035" y="550258"/>
            <a:ext cx="4771858" cy="4251906"/>
            <a:chOff x="803393" y="172528"/>
            <a:chExt cx="4483464" cy="4080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D63052-8A0B-00D7-48C6-F431E6A6F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393" y="172528"/>
              <a:ext cx="4483464" cy="4080294"/>
            </a:xfrm>
            <a:prstGeom prst="rect">
              <a:avLst/>
            </a:prstGeom>
          </p:spPr>
        </p:pic>
        <p:sp>
          <p:nvSpPr>
            <p:cNvPr id="6" name="Google Shape;762;p49">
              <a:extLst>
                <a:ext uri="{FF2B5EF4-FFF2-40B4-BE49-F238E27FC236}">
                  <a16:creationId xmlns:a16="http://schemas.microsoft.com/office/drawing/2014/main" id="{4301E2B9-8ED7-DAE9-819F-9EC1CF3D7DA0}"/>
                </a:ext>
              </a:extLst>
            </p:cNvPr>
            <p:cNvSpPr txBox="1">
              <a:spLocks/>
            </p:cNvSpPr>
            <p:nvPr/>
          </p:nvSpPr>
          <p:spPr>
            <a:xfrm>
              <a:off x="1621515" y="1282399"/>
              <a:ext cx="2847220" cy="1100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  <a:lvl2pPr marL="914400" marR="0" lvl="1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2pPr>
              <a:lvl3pPr marL="1371600" marR="0" lvl="2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3pPr>
              <a:lvl4pPr marL="1828800" marR="0" lvl="3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4pPr>
              <a:lvl5pPr marL="2286000" marR="0" lvl="4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5pPr>
              <a:lvl6pPr marL="2743200" marR="0" lvl="5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6pPr>
              <a:lvl7pPr marL="3200400" marR="0" lvl="6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●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7pPr>
              <a:lvl8pPr marL="3657600" marR="0" lvl="7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○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8pPr>
              <a:lvl9pPr marL="4114800" marR="0" lvl="8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anrope"/>
                <a:buChar char="■"/>
                <a:defRPr sz="1600" b="0" i="0" u="none" strike="noStrike" cap="none">
                  <a:solidFill>
                    <a:schemeClr val="accent2"/>
                  </a:solidFill>
                  <a:latin typeface="Manrope"/>
                  <a:ea typeface="Manrope"/>
                  <a:cs typeface="Manrope"/>
                  <a:sym typeface="Manrope"/>
                </a:defRPr>
              </a:lvl9pPr>
            </a:lstStyle>
            <a:p>
              <a:pPr marL="0" indent="0" algn="ctr"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Xem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lại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dàn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ý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đã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lập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ở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nhà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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Trao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đổi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bài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bạn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bàn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và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góp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ý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cho</a:t>
              </a:r>
              <a:r>
                <a:rPr lang="en-US" sz="2600" dirty="0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600" dirty="0" err="1">
                  <a:solidFill>
                    <a:schemeClr val="accent1">
                      <a:lumMod val="1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endParaRPr lang="vi-VN" sz="26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ong Doraemon có tới 4500 món bảo bối, bạn nhớ được bao nhiêu trong số đó?">
            <a:extLst>
              <a:ext uri="{FF2B5EF4-FFF2-40B4-BE49-F238E27FC236}">
                <a16:creationId xmlns:a16="http://schemas.microsoft.com/office/drawing/2014/main" id="{B0D58703-2AC9-ECF7-33FC-942F9441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7" y="1128102"/>
            <a:ext cx="3991576" cy="31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60;p49">
            <a:extLst>
              <a:ext uri="{FF2B5EF4-FFF2-40B4-BE49-F238E27FC236}">
                <a16:creationId xmlns:a16="http://schemas.microsoft.com/office/drawing/2014/main" id="{0A899298-CEB0-2F3C-B199-1DAF5E1CBAE9}"/>
              </a:ext>
            </a:extLst>
          </p:cNvPr>
          <p:cNvSpPr txBox="1">
            <a:spLocks/>
          </p:cNvSpPr>
          <p:nvPr/>
        </p:nvSpPr>
        <p:spPr>
          <a:xfrm>
            <a:off x="713250" y="531126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bài</a:t>
            </a:r>
            <a:endParaRPr lang="vi-VN" sz="2800" dirty="0">
              <a:solidFill>
                <a:srgbClr val="0070C0"/>
              </a:solidFill>
              <a:latin typeface="#9Slide03 AllRoundGothic" panose="020B0703020202020104" pitchFamily="34" charset="0"/>
              <a:ea typeface="Cambria" panose="02040503050406030204" pitchFamily="18" charset="0"/>
            </a:endParaRPr>
          </a:p>
        </p:txBody>
      </p:sp>
      <p:sp>
        <p:nvSpPr>
          <p:cNvPr id="4" name="Google Shape;762;p49">
            <a:extLst>
              <a:ext uri="{FF2B5EF4-FFF2-40B4-BE49-F238E27FC236}">
                <a16:creationId xmlns:a16="http://schemas.microsoft.com/office/drawing/2014/main" id="{B262CCC1-7E97-FAD7-CCF8-AD4820B59260}"/>
              </a:ext>
            </a:extLst>
          </p:cNvPr>
          <p:cNvSpPr txBox="1">
            <a:spLocks/>
          </p:cNvSpPr>
          <p:nvPr/>
        </p:nvSpPr>
        <p:spPr>
          <a:xfrm>
            <a:off x="4591591" y="1520024"/>
            <a:ext cx="3767481" cy="2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 sz="1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0" indent="0" algn="ctr">
              <a:spcAft>
                <a:spcPts val="1200"/>
              </a:spcAft>
              <a:buSzPts val="1100"/>
              <a:buFont typeface="Arial"/>
              <a:buNone/>
            </a:pPr>
            <a:r>
              <a:rPr lang="vi-VN" sz="2600" b="1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sym typeface="Manrope"/>
              </a:rPr>
              <a:t>NHÀ DU HÀNH </a:t>
            </a:r>
            <a:r>
              <a:rPr lang="en-US" sz="2600" b="1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sym typeface="Manrope"/>
              </a:rPr>
              <a:t>VĂN HÓA</a:t>
            </a:r>
          </a:p>
          <a:p>
            <a:pPr marL="0" indent="0" algn="ctr">
              <a:spcAft>
                <a:spcPts val="1200"/>
              </a:spcAft>
              <a:buSzPts val="1100"/>
              <a:buFont typeface="Arial"/>
              <a:buNone/>
            </a:pPr>
            <a:endParaRPr lang="vi-VN" sz="1000" b="1" dirty="0">
              <a:solidFill>
                <a:schemeClr val="accent5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  <a:sym typeface="Manrope"/>
            </a:endParaRPr>
          </a:p>
          <a:p>
            <a:pPr marL="0" indent="0" algn="just">
              <a:spcAft>
                <a:spcPts val="1200"/>
              </a:spcAft>
              <a:buSzPts val="1100"/>
              <a:buFont typeface="Arial"/>
              <a:buNone/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</a:t>
            </a:r>
            <a:r>
              <a:rPr lang="vi-VN" sz="2600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ồi tưởng lại sự kiện mà mình muốn tường thuật</a:t>
            </a:r>
            <a:r>
              <a:rPr lang="en-US" sz="2600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+ D</a:t>
            </a:r>
            <a:r>
              <a:rPr lang="vi-VN" sz="2600" dirty="0">
                <a:solidFill>
                  <a:schemeClr val="accent5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ựa vào dàn ý đã lập và viết bài văn thuyết minh thuật lại sự kiện đó nhé!</a:t>
            </a:r>
            <a:endParaRPr lang="vi-VN" sz="2600" b="1" dirty="0">
              <a:solidFill>
                <a:schemeClr val="accent5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3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0;p49">
            <a:extLst>
              <a:ext uri="{FF2B5EF4-FFF2-40B4-BE49-F238E27FC236}">
                <a16:creationId xmlns:a16="http://schemas.microsoft.com/office/drawing/2014/main" id="{78A410FE-123B-1DA1-0296-93D11D61AB11}"/>
              </a:ext>
            </a:extLst>
          </p:cNvPr>
          <p:cNvSpPr txBox="1">
            <a:spLocks/>
          </p:cNvSpPr>
          <p:nvPr/>
        </p:nvSpPr>
        <p:spPr>
          <a:xfrm>
            <a:off x="713250" y="531126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bài</a:t>
            </a:r>
            <a:endParaRPr lang="vi-VN" sz="2800" dirty="0">
              <a:solidFill>
                <a:srgbClr val="0070C0"/>
              </a:solidFill>
              <a:latin typeface="#9Slide03 AllRoundGothic" panose="020B0703020202020104" pitchFamily="34" charset="0"/>
              <a:ea typeface="Cambria" panose="02040503050406030204" pitchFamily="18" charset="0"/>
            </a:endParaRPr>
          </a:p>
        </p:txBody>
      </p:sp>
      <p:sp>
        <p:nvSpPr>
          <p:cNvPr id="3" name="Google Shape;690;p47">
            <a:extLst>
              <a:ext uri="{FF2B5EF4-FFF2-40B4-BE49-F238E27FC236}">
                <a16:creationId xmlns:a16="http://schemas.microsoft.com/office/drawing/2014/main" id="{FB9EE750-95C2-70D2-1198-1300A1404E20}"/>
              </a:ext>
            </a:extLst>
          </p:cNvPr>
          <p:cNvSpPr txBox="1"/>
          <p:nvPr/>
        </p:nvSpPr>
        <p:spPr>
          <a:xfrm>
            <a:off x="3536216" y="1091155"/>
            <a:ext cx="387989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</a:pPr>
            <a:endParaRPr sz="2000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anrope"/>
              <a:sym typeface="Manrope"/>
            </a:endParaRPr>
          </a:p>
        </p:txBody>
      </p:sp>
      <p:sp>
        <p:nvSpPr>
          <p:cNvPr id="4" name="Google Shape;691;p47">
            <a:extLst>
              <a:ext uri="{FF2B5EF4-FFF2-40B4-BE49-F238E27FC236}">
                <a16:creationId xmlns:a16="http://schemas.microsoft.com/office/drawing/2014/main" id="{C2E637AC-6E2C-95A5-0B82-58B836B85D05}"/>
              </a:ext>
            </a:extLst>
          </p:cNvPr>
          <p:cNvSpPr txBox="1"/>
          <p:nvPr/>
        </p:nvSpPr>
        <p:spPr>
          <a:xfrm>
            <a:off x="3639814" y="1275446"/>
            <a:ext cx="462350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anrope"/>
                <a:sym typeface="Manrope"/>
              </a:rPr>
              <a:t>Bám sát dàn ý đã lập</a:t>
            </a:r>
          </a:p>
        </p:txBody>
      </p:sp>
      <p:sp>
        <p:nvSpPr>
          <p:cNvPr id="5" name="Google Shape;692;p47">
            <a:extLst>
              <a:ext uri="{FF2B5EF4-FFF2-40B4-BE49-F238E27FC236}">
                <a16:creationId xmlns:a16="http://schemas.microsoft.com/office/drawing/2014/main" id="{AA009940-BC44-7A51-A8B4-E27E83CC661D}"/>
              </a:ext>
            </a:extLst>
          </p:cNvPr>
          <p:cNvSpPr txBox="1"/>
          <p:nvPr/>
        </p:nvSpPr>
        <p:spPr>
          <a:xfrm>
            <a:off x="3639814" y="2587824"/>
            <a:ext cx="466999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anrope"/>
                <a:sym typeface="Manrope"/>
              </a:rPr>
              <a:t>Thuyết minh chi tiết, đầy đủ thông tin</a:t>
            </a:r>
          </a:p>
        </p:txBody>
      </p:sp>
      <p:sp>
        <p:nvSpPr>
          <p:cNvPr id="6" name="Google Shape;693;p47">
            <a:extLst>
              <a:ext uri="{FF2B5EF4-FFF2-40B4-BE49-F238E27FC236}">
                <a16:creationId xmlns:a16="http://schemas.microsoft.com/office/drawing/2014/main" id="{537A074D-930E-1455-0539-A34A76B2EFDE}"/>
              </a:ext>
            </a:extLst>
          </p:cNvPr>
          <p:cNvSpPr txBox="1"/>
          <p:nvPr/>
        </p:nvSpPr>
        <p:spPr>
          <a:xfrm>
            <a:off x="3639814" y="3983224"/>
            <a:ext cx="466999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anrope"/>
                <a:sym typeface="Manrope"/>
              </a:rPr>
              <a:t>Thể hiện tình cảm, ý kiến về sự kiện</a:t>
            </a:r>
            <a:endParaRPr sz="2000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anrope"/>
              <a:sym typeface="Manrop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CBF34-519E-4D62-F0BF-F4BA6E697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7" b="92173" l="9744" r="89776">
                        <a14:foregroundMark x1="27796" y1="47604" x2="83546" y2="65815"/>
                        <a14:foregroundMark x1="83546" y1="65815" x2="83546" y2="65815"/>
                        <a14:foregroundMark x1="55112" y1="92173" x2="55112" y2="92173"/>
                        <a14:foregroundMark x1="28275" y1="64377" x2="64856" y2="46486"/>
                        <a14:foregroundMark x1="64856" y1="46486" x2="65016" y2="46486"/>
                        <a14:foregroundMark x1="43930" y1="8147" x2="54792" y2="153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61" y="1070821"/>
            <a:ext cx="3552253" cy="3552253"/>
          </a:xfrm>
          <a:prstGeom prst="rect">
            <a:avLst/>
          </a:prstGeom>
        </p:spPr>
      </p:pic>
      <p:sp>
        <p:nvSpPr>
          <p:cNvPr id="9" name="Google Shape;690;p47">
            <a:extLst>
              <a:ext uri="{FF2B5EF4-FFF2-40B4-BE49-F238E27FC236}">
                <a16:creationId xmlns:a16="http://schemas.microsoft.com/office/drawing/2014/main" id="{80FEA55E-8FB1-531B-00EB-8857CA228E36}"/>
              </a:ext>
            </a:extLst>
          </p:cNvPr>
          <p:cNvSpPr txBox="1"/>
          <p:nvPr/>
        </p:nvSpPr>
        <p:spPr>
          <a:xfrm>
            <a:off x="834190" y="2769500"/>
            <a:ext cx="2113373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chemeClr val="accent2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Manrope"/>
                <a:sym typeface="Manrope"/>
              </a:rPr>
              <a:t>Lưu</a:t>
            </a:r>
            <a:r>
              <a:rPr lang="en-US" sz="2400" dirty="0">
                <a:solidFill>
                  <a:schemeClr val="accent2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Manrope"/>
                <a:sym typeface="Manrope"/>
              </a:rPr>
              <a:t> ý </a:t>
            </a:r>
            <a:r>
              <a:rPr lang="en-US" sz="2400" dirty="0" err="1">
                <a:solidFill>
                  <a:schemeClr val="accent2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Manrope"/>
                <a:sym typeface="Manrope"/>
              </a:rPr>
              <a:t>khi</a:t>
            </a:r>
            <a:r>
              <a:rPr lang="en-US" sz="2400" dirty="0">
                <a:solidFill>
                  <a:schemeClr val="accent2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Manrope"/>
                <a:sym typeface="Manrope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Manrope"/>
                <a:sym typeface="Manrope"/>
              </a:rPr>
              <a:t>viết</a:t>
            </a:r>
            <a:endParaRPr sz="2400" dirty="0">
              <a:solidFill>
                <a:schemeClr val="accent2"/>
              </a:solidFill>
              <a:latin typeface="#9Slide03 Ample" panose="02000000000000000000" pitchFamily="2" charset="0"/>
              <a:ea typeface="Cambria" panose="02040503050406030204" pitchFamily="18" charset="0"/>
              <a:cs typeface="Manrope"/>
              <a:sym typeface="Manrope"/>
            </a:endParaRPr>
          </a:p>
        </p:txBody>
      </p:sp>
      <p:sp>
        <p:nvSpPr>
          <p:cNvPr id="10" name="Google Shape;691;p47">
            <a:extLst>
              <a:ext uri="{FF2B5EF4-FFF2-40B4-BE49-F238E27FC236}">
                <a16:creationId xmlns:a16="http://schemas.microsoft.com/office/drawing/2014/main" id="{43911F03-239E-59E6-A285-ABED9F97B77D}"/>
              </a:ext>
            </a:extLst>
          </p:cNvPr>
          <p:cNvSpPr txBox="1"/>
          <p:nvPr/>
        </p:nvSpPr>
        <p:spPr>
          <a:xfrm>
            <a:off x="3639814" y="1841934"/>
            <a:ext cx="462350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anrope"/>
                <a:sym typeface="Manrope"/>
              </a:rPr>
              <a:t>Sử dụng ngôi kể thứ nhất (Số ít hoặc số nhiều)</a:t>
            </a:r>
            <a:endParaRPr sz="1800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1" name="Google Shape;692;p47">
            <a:extLst>
              <a:ext uri="{FF2B5EF4-FFF2-40B4-BE49-F238E27FC236}">
                <a16:creationId xmlns:a16="http://schemas.microsoft.com/office/drawing/2014/main" id="{2BB37B61-6BD8-1BC2-C103-24E6A3A37CC7}"/>
              </a:ext>
            </a:extLst>
          </p:cNvPr>
          <p:cNvSpPr txBox="1"/>
          <p:nvPr/>
        </p:nvSpPr>
        <p:spPr>
          <a:xfrm>
            <a:off x="3639814" y="3149244"/>
            <a:ext cx="4669996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Manrope"/>
              </a:rPr>
              <a:t>Sử dụng trình tự hợp lí (Trình tự thời gian: Mở đầu – diễn biến – kết thúc)</a:t>
            </a:r>
            <a:endParaRPr sz="1800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0419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0;p49">
            <a:extLst>
              <a:ext uri="{FF2B5EF4-FFF2-40B4-BE49-F238E27FC236}">
                <a16:creationId xmlns:a16="http://schemas.microsoft.com/office/drawing/2014/main" id="{7D99DCD6-60F0-C1C4-CBD9-9186ED8A3D2D}"/>
              </a:ext>
            </a:extLst>
          </p:cNvPr>
          <p:cNvSpPr txBox="1">
            <a:spLocks/>
          </p:cNvSpPr>
          <p:nvPr/>
        </p:nvSpPr>
        <p:spPr>
          <a:xfrm>
            <a:off x="713250" y="401654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3. Chỉnh sửa bài viết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5CE254-FA32-582D-2486-54CD3EBE5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133984"/>
              </p:ext>
            </p:extLst>
          </p:nvPr>
        </p:nvGraphicFramePr>
        <p:xfrm>
          <a:off x="599509" y="988888"/>
          <a:ext cx="7944982" cy="3704406"/>
        </p:xfrm>
        <a:graphic>
          <a:graphicData uri="http://schemas.openxmlformats.org/drawingml/2006/table">
            <a:tbl>
              <a:tblPr firstRow="1" bandRow="1"/>
              <a:tblGrid>
                <a:gridCol w="6091906">
                  <a:extLst>
                    <a:ext uri="{9D8B030D-6E8A-4147-A177-3AD203B41FA5}">
                      <a16:colId xmlns:a16="http://schemas.microsoft.com/office/drawing/2014/main" val="2978242462"/>
                    </a:ext>
                  </a:extLst>
                </a:gridCol>
                <a:gridCol w="1853076">
                  <a:extLst>
                    <a:ext uri="{9D8B030D-6E8A-4147-A177-3AD203B41FA5}">
                      <a16:colId xmlns:a16="http://schemas.microsoft.com/office/drawing/2014/main" val="2395819401"/>
                    </a:ext>
                  </a:extLst>
                </a:gridCol>
              </a:tblGrid>
              <a:tr h="51072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1800" b="1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cầu</a:t>
                      </a:r>
                      <a:endParaRPr lang="vi-VN" sz="1800" b="1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Đạt</a:t>
                      </a:r>
                      <a:r>
                        <a:rPr lang="en-US" sz="1800" b="1" i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/ </a:t>
                      </a:r>
                      <a:r>
                        <a:rPr lang="en-US" sz="1800" b="1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800" b="1" i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đạt</a:t>
                      </a:r>
                      <a:endParaRPr lang="vi-VN" sz="1800" b="1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6610693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người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tường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thuật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ngôi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tường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thuật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22590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được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kiện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thuật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lại.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0494012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Thuật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lại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diễn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biến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537911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Cung</a:t>
                      </a:r>
                      <a:r>
                        <a:rPr lang="en-US" sz="1800" i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cấp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đầy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đủ về chi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, có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chi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hấp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351734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được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, ý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của người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về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kiện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153141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algn="just"/>
                      <a:r>
                        <a:rPr lang="en-US" sz="1800" i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đảm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về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diễn</a:t>
                      </a:r>
                      <a:r>
                        <a:rPr lang="en-US" sz="1800" i="0" baseline="0" dirty="0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i="0" baseline="0" dirty="0" err="1">
                          <a:latin typeface="#9Slide03 AmpleSoft" panose="02000000000000000000" pitchFamily="2" charset="0"/>
                          <a:ea typeface="Cambria" panose="02040503050406030204" pitchFamily="18" charset="0"/>
                        </a:rPr>
                        <a:t>đạt</a:t>
                      </a:r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1800" i="0" dirty="0">
                        <a:latin typeface="#9Slide03 AmpleSoft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221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93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75F3B-AA74-FEDA-2401-3A6C29B6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41" y="997349"/>
            <a:ext cx="5803766" cy="4267529"/>
          </a:xfrm>
          <a:prstGeom prst="rect">
            <a:avLst/>
          </a:prstGeom>
        </p:spPr>
      </p:pic>
      <p:sp>
        <p:nvSpPr>
          <p:cNvPr id="4" name="Google Shape;762;p49">
            <a:extLst>
              <a:ext uri="{FF2B5EF4-FFF2-40B4-BE49-F238E27FC236}">
                <a16:creationId xmlns:a16="http://schemas.microsoft.com/office/drawing/2014/main" id="{C59F4F86-9C4B-CFD8-E55F-DFC18067C840}"/>
              </a:ext>
            </a:extLst>
          </p:cNvPr>
          <p:cNvSpPr txBox="1">
            <a:spLocks/>
          </p:cNvSpPr>
          <p:nvPr/>
        </p:nvSpPr>
        <p:spPr>
          <a:xfrm>
            <a:off x="898985" y="1570049"/>
            <a:ext cx="3236046" cy="114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just">
              <a:lnSpc>
                <a:spcPct val="130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Chỉnh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sửa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bè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thầy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Nộp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chỉnh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Padlet</a:t>
            </a:r>
            <a:endParaRPr lang="vi-VN" sz="2800" dirty="0">
              <a:solidFill>
                <a:schemeClr val="accent1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Google Shape;760;p49">
            <a:extLst>
              <a:ext uri="{FF2B5EF4-FFF2-40B4-BE49-F238E27FC236}">
                <a16:creationId xmlns:a16="http://schemas.microsoft.com/office/drawing/2014/main" id="{47025FA2-1290-9511-5C60-9545A57159F4}"/>
              </a:ext>
            </a:extLst>
          </p:cNvPr>
          <p:cNvSpPr txBox="1">
            <a:spLocks/>
          </p:cNvSpPr>
          <p:nvPr/>
        </p:nvSpPr>
        <p:spPr>
          <a:xfrm>
            <a:off x="713250" y="710999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BÀI TẬP VỀ NHÀ</a:t>
            </a:r>
            <a:endParaRPr lang="vi-VN" sz="2800" dirty="0">
              <a:solidFill>
                <a:srgbClr val="0070C0"/>
              </a:solidFill>
              <a:latin typeface="#9Slide03 AllRoundGothic" panose="020B07030202020201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3125077" y="3234098"/>
            <a:ext cx="2893844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#9Slide03 Ample" panose="02000000000000000000" pitchFamily="2" charset="0"/>
              </a:rPr>
              <a:t>GV: Đinh Hải Ngân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312" name="Google Shape;312;p31"/>
          <p:cNvSpPr/>
          <p:nvPr/>
        </p:nvSpPr>
        <p:spPr>
          <a:xfrm rot="1520602">
            <a:off x="7613499" y="4525580"/>
            <a:ext cx="1004874" cy="329805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1"/>
          <p:cNvSpPr/>
          <p:nvPr/>
        </p:nvSpPr>
        <p:spPr>
          <a:xfrm rot="6228068">
            <a:off x="575739" y="3835156"/>
            <a:ext cx="665299" cy="664871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8316850" y="307572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7946438" y="2841363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8061338" y="340692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"/>
          <p:cNvSpPr/>
          <p:nvPr/>
        </p:nvSpPr>
        <p:spPr>
          <a:xfrm rot="7255458">
            <a:off x="1477558" y="69492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1144300" y="32296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"/>
          <p:cNvSpPr/>
          <p:nvPr/>
        </p:nvSpPr>
        <p:spPr>
          <a:xfrm rot="7255458">
            <a:off x="1941862" y="949563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6093900" y="4666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3868975" y="4395502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3E5738-BBD8-9804-781A-BA6AC65B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351" y="1677171"/>
            <a:ext cx="7559297" cy="1210924"/>
          </a:xfrm>
        </p:spPr>
        <p:txBody>
          <a:bodyPr/>
          <a:lstStyle/>
          <a:p>
            <a:r>
              <a:rPr lang="en-US" sz="54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Chúc</a:t>
            </a:r>
            <a:r>
              <a:rPr lang="en-US" sz="54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các</a:t>
            </a:r>
            <a:r>
              <a:rPr lang="en-US" sz="54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em</a:t>
            </a:r>
            <a:r>
              <a:rPr lang="en-US" sz="54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học</a:t>
            </a:r>
            <a:r>
              <a:rPr lang="en-US" sz="54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tốt</a:t>
            </a:r>
            <a:r>
              <a:rPr lang="en-US" sz="54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103287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build="p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D598-A9FA-5AB3-528E-C031D1F1C44A}"/>
              </a:ext>
            </a:extLst>
          </p:cNvPr>
          <p:cNvSpPr txBox="1">
            <a:spLocks/>
          </p:cNvSpPr>
          <p:nvPr/>
        </p:nvSpPr>
        <p:spPr>
          <a:xfrm>
            <a:off x="682910" y="495668"/>
            <a:ext cx="77175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Sự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kiện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sinh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300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:</a:t>
            </a:r>
            <a:endParaRPr lang="vi-VN" sz="2300" dirty="0">
              <a:solidFill>
                <a:srgbClr val="FF000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C2EE9-A480-C1B0-1F7A-4EAD42918772}"/>
              </a:ext>
            </a:extLst>
          </p:cNvPr>
          <p:cNvSpPr txBox="1">
            <a:spLocks/>
          </p:cNvSpPr>
          <p:nvPr/>
        </p:nvSpPr>
        <p:spPr>
          <a:xfrm>
            <a:off x="1396068" y="1300003"/>
            <a:ext cx="1895766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: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10F6534-F130-09BB-1C46-BBBC4AB18AEC}"/>
              </a:ext>
            </a:extLst>
          </p:cNvPr>
          <p:cNvSpPr txBox="1">
            <a:spLocks/>
          </p:cNvSpPr>
          <p:nvPr/>
        </p:nvSpPr>
        <p:spPr>
          <a:xfrm>
            <a:off x="5596009" y="1245854"/>
            <a:ext cx="2232196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Thời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gian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90457DC-F64B-2087-DC8F-DBE3D635966F}"/>
              </a:ext>
            </a:extLst>
          </p:cNvPr>
          <p:cNvSpPr txBox="1">
            <a:spLocks/>
          </p:cNvSpPr>
          <p:nvPr/>
        </p:nvSpPr>
        <p:spPr>
          <a:xfrm>
            <a:off x="1489574" y="2987629"/>
            <a:ext cx="2946765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chính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657B119-F2C1-6035-AA2C-8CFC60D6D38C}"/>
              </a:ext>
            </a:extLst>
          </p:cNvPr>
          <p:cNvSpPr txBox="1">
            <a:spLocks/>
          </p:cNvSpPr>
          <p:nvPr/>
        </p:nvSpPr>
        <p:spPr>
          <a:xfrm>
            <a:off x="5669287" y="2921128"/>
            <a:ext cx="2178387" cy="4915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2000" b="1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quan</a:t>
            </a:r>
            <a:endParaRPr lang="vi-VN" sz="2000" b="1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12" name="Picture 4" descr="Timetable premium icon">
            <a:extLst>
              <a:ext uri="{FF2B5EF4-FFF2-40B4-BE49-F238E27FC236}">
                <a16:creationId xmlns:a16="http://schemas.microsoft.com/office/drawing/2014/main" id="{874A35F0-B1F4-A339-491B-B878AC4E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86" y="1232890"/>
            <a:ext cx="484859" cy="4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5B9BA3-AA7F-F8F2-9D2A-1EAD6D66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98" y="1132893"/>
            <a:ext cx="749770" cy="749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7FD0E-AADB-5F21-7573-4069C308A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644" y="2690516"/>
            <a:ext cx="873424" cy="873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5406D3-7EE2-44A4-8DD0-503D0BFF7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403" y="2801051"/>
            <a:ext cx="655388" cy="6553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4DE9A42-A55F-0FB1-2128-404D2624BCDE}"/>
              </a:ext>
            </a:extLst>
          </p:cNvPr>
          <p:cNvSpPr txBox="1">
            <a:spLocks/>
          </p:cNvSpPr>
          <p:nvPr/>
        </p:nvSpPr>
        <p:spPr>
          <a:xfrm>
            <a:off x="3062378" y="514993"/>
            <a:ext cx="565721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30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LỄ HỘI CHÙA HƯƠNG (ĐỘNG HƯƠNG TÍCH)</a:t>
            </a:r>
            <a:endParaRPr lang="vi-VN" sz="2300" dirty="0">
              <a:solidFill>
                <a:srgbClr val="FF0000"/>
              </a:solidFill>
              <a:latin typeface="#9Slide03 Ample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2C155145-883E-A58D-A025-1308E6E88B72}"/>
              </a:ext>
            </a:extLst>
          </p:cNvPr>
          <p:cNvSpPr txBox="1">
            <a:spLocks/>
          </p:cNvSpPr>
          <p:nvPr/>
        </p:nvSpPr>
        <p:spPr>
          <a:xfrm>
            <a:off x="716849" y="1969381"/>
            <a:ext cx="3147163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Sơn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Mỹ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Đức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CE0D6A63-F830-D7B2-B101-240CD829916A}"/>
              </a:ext>
            </a:extLst>
          </p:cNvPr>
          <p:cNvSpPr txBox="1">
            <a:spLocks/>
          </p:cNvSpPr>
          <p:nvPr/>
        </p:nvSpPr>
        <p:spPr>
          <a:xfrm>
            <a:off x="4891403" y="1907585"/>
            <a:ext cx="3455489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6/1 –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hết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3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âm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lịch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15/1 - 18/2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âm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lịch</a:t>
            </a:r>
            <a:endParaRPr lang="vi-VN" sz="20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7B6B8FCF-E07C-E137-8EFA-3A649BD0BB65}"/>
              </a:ext>
            </a:extLst>
          </p:cNvPr>
          <p:cNvSpPr txBox="1">
            <a:spLocks/>
          </p:cNvSpPr>
          <p:nvPr/>
        </p:nvSpPr>
        <p:spPr>
          <a:xfrm>
            <a:off x="727413" y="3640509"/>
            <a:ext cx="3508158" cy="1129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lễ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Dâng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trai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đàn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Chèo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thuyền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leo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núi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chèo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họ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,…</a:t>
            </a:r>
            <a:endParaRPr lang="vi-VN" sz="20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7" name="Subtitle 4">
            <a:extLst>
              <a:ext uri="{FF2B5EF4-FFF2-40B4-BE49-F238E27FC236}">
                <a16:creationId xmlns:a16="http://schemas.microsoft.com/office/drawing/2014/main" id="{3465B8A5-A819-293B-7C53-7600715836DB}"/>
              </a:ext>
            </a:extLst>
          </p:cNvPr>
          <p:cNvSpPr txBox="1">
            <a:spLocks/>
          </p:cNvSpPr>
          <p:nvPr/>
        </p:nvSpPr>
        <p:spPr>
          <a:xfrm>
            <a:off x="4891403" y="3640509"/>
            <a:ext cx="3569687" cy="100833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4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tuyến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Thanh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Sơn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Long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Vân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Tuyết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Sơn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rgbClr val="0070C0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3125078" y="3918686"/>
            <a:ext cx="2893844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#9Slide03 Ample" panose="02000000000000000000" pitchFamily="2" charset="0"/>
              </a:rPr>
              <a:t>GV: Đinh Hải Ngân</a:t>
            </a:r>
            <a:endParaRPr sz="2000" dirty="0">
              <a:latin typeface="#9Slide03 Ample" panose="02000000000000000000" pitchFamily="2" charset="0"/>
            </a:endParaRPr>
          </a:p>
        </p:txBody>
      </p:sp>
      <p:sp>
        <p:nvSpPr>
          <p:cNvPr id="312" name="Google Shape;312;p31"/>
          <p:cNvSpPr/>
          <p:nvPr/>
        </p:nvSpPr>
        <p:spPr>
          <a:xfrm rot="1520602">
            <a:off x="7613499" y="4525580"/>
            <a:ext cx="1004874" cy="329805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1"/>
          <p:cNvSpPr/>
          <p:nvPr/>
        </p:nvSpPr>
        <p:spPr>
          <a:xfrm rot="6228068">
            <a:off x="575739" y="3835156"/>
            <a:ext cx="665299" cy="664871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8316850" y="307572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7946438" y="2841363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8061338" y="340692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"/>
          <p:cNvSpPr/>
          <p:nvPr/>
        </p:nvSpPr>
        <p:spPr>
          <a:xfrm rot="7255458">
            <a:off x="1477558" y="69492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1144300" y="32296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"/>
          <p:cNvSpPr/>
          <p:nvPr/>
        </p:nvSpPr>
        <p:spPr>
          <a:xfrm rot="7255458">
            <a:off x="1941862" y="949563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6093900" y="4666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3868975" y="4395502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3E5738-BBD8-9804-781A-BA6AC65B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562" y="987387"/>
            <a:ext cx="7559297" cy="2518500"/>
          </a:xfrm>
        </p:spPr>
        <p:txBody>
          <a:bodyPr/>
          <a:lstStyle/>
          <a:p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Viết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bài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văn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thuyết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minh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thuật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lại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một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sự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kiện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b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</a:b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(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một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sinh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hoạt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văn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#9Slide03 SFU Toledo Bold" panose="00000700000000000000" pitchFamily="2" charset="0"/>
              </a:rPr>
              <a:t>hóa</a:t>
            </a:r>
            <a:r>
              <a:rPr lang="en-US" sz="50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build="p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1904104" y="3229642"/>
            <a:ext cx="534839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#9Slide03 SFU Toledo Bold" panose="00000700000000000000" pitchFamily="2" charset="0"/>
              </a:rPr>
              <a:t>YÊU CẦU</a:t>
            </a:r>
            <a:endParaRPr sz="8800" dirty="0">
              <a:latin typeface="#9Slide03 SFU Toledo Bold" panose="00000700000000000000" pitchFamily="2" charset="0"/>
            </a:endParaRPr>
          </a:p>
        </p:txBody>
      </p:sp>
      <p:sp>
        <p:nvSpPr>
          <p:cNvPr id="369" name="Google Shape;369;p34"/>
          <p:cNvSpPr/>
          <p:nvPr/>
        </p:nvSpPr>
        <p:spPr>
          <a:xfrm rot="6228068">
            <a:off x="7838664" y="3299556"/>
            <a:ext cx="665299" cy="664871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4"/>
          <p:cNvSpPr/>
          <p:nvPr/>
        </p:nvSpPr>
        <p:spPr>
          <a:xfrm rot="1612300">
            <a:off x="7956038" y="1158324"/>
            <a:ext cx="515491" cy="574298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4"/>
          <p:cNvSpPr/>
          <p:nvPr/>
        </p:nvSpPr>
        <p:spPr>
          <a:xfrm>
            <a:off x="1774125" y="11630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"/>
          <p:cNvSpPr/>
          <p:nvPr/>
        </p:nvSpPr>
        <p:spPr>
          <a:xfrm>
            <a:off x="1403713" y="928638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1518613" y="14942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4"/>
          <p:cNvSpPr/>
          <p:nvPr/>
        </p:nvSpPr>
        <p:spPr>
          <a:xfrm rot="7255458">
            <a:off x="6788983" y="1449789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1353225" y="4235375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 rot="7255458">
            <a:off x="7253287" y="170442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4"/>
          <p:cNvSpPr/>
          <p:nvPr/>
        </p:nvSpPr>
        <p:spPr>
          <a:xfrm>
            <a:off x="7514450" y="6169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4"/>
          <p:cNvSpPr/>
          <p:nvPr/>
        </p:nvSpPr>
        <p:spPr>
          <a:xfrm>
            <a:off x="884388" y="262486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F463E-0B10-6CBA-368F-CC5064A7315B}"/>
              </a:ext>
            </a:extLst>
          </p:cNvPr>
          <p:cNvSpPr/>
          <p:nvPr/>
        </p:nvSpPr>
        <p:spPr>
          <a:xfrm>
            <a:off x="3895707" y="1104497"/>
            <a:ext cx="1352586" cy="1111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283C9F"/>
                </a:solidFill>
                <a:latin typeface="#9Slide03 SFU Toledo Bold" panose="00000700000000000000" pitchFamily="2" charset="0"/>
              </a:rPr>
              <a:t>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8A83D-AA90-1B47-2948-0EB033A34768}"/>
              </a:ext>
            </a:extLst>
          </p:cNvPr>
          <p:cNvSpPr txBox="1"/>
          <p:nvPr/>
        </p:nvSpPr>
        <p:spPr>
          <a:xfrm>
            <a:off x="4428066" y="734868"/>
            <a:ext cx="3911600" cy="3673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Em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hãy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tìm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ra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chiếc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vé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chứa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nội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dung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là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cầu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bài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văn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thuyết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minh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thuật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lại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một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kiện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(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một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hoạt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văn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hóa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)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số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9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chiếc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vé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  <a:cs typeface="Barlow"/>
                <a:sym typeface="Barlow"/>
              </a:rPr>
              <a:t>sau</a:t>
            </a:r>
            <a:endParaRPr lang="vi-VN" sz="2800" dirty="0">
              <a:solidFill>
                <a:schemeClr val="accent1">
                  <a:lumMod val="10000"/>
                </a:schemeClr>
              </a:solidFill>
              <a:latin typeface="#9Slide03 AmpleSoft" panose="02000000000000000000" pitchFamily="2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3B601F-DEE6-EACD-B5BB-9B569DF4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8056" l="556" r="98889">
                        <a14:foregroundMark x1="33056" y1="13333" x2="69722" y2="33333"/>
                        <a14:foregroundMark x1="69722" y1="33333" x2="91667" y2="57500"/>
                        <a14:foregroundMark x1="91667" y1="57500" x2="96389" y2="93056"/>
                        <a14:foregroundMark x1="86389" y1="68333" x2="86389" y2="68333"/>
                        <a14:foregroundMark x1="86389" y1="68333" x2="86389" y2="68333"/>
                        <a14:foregroundMark x1="78611" y1="71389" x2="98056" y2="94167"/>
                        <a14:foregroundMark x1="98056" y1="94167" x2="98889" y2="98611"/>
                        <a14:foregroundMark x1="98611" y1="69167" x2="80833" y2="71944"/>
                        <a14:foregroundMark x1="80833" y1="71944" x2="88611" y2="93056"/>
                        <a14:foregroundMark x1="88611" y1="93056" x2="96667" y2="73611"/>
                        <a14:foregroundMark x1="96667" y1="73611" x2="95556" y2="67778"/>
                        <a14:foregroundMark x1="93333" y1="91944" x2="93333" y2="92500"/>
                        <a14:foregroundMark x1="92500" y1="97778" x2="93333" y2="82500"/>
                        <a14:foregroundMark x1="84722" y1="67222" x2="78611" y2="70833"/>
                        <a14:foregroundMark x1="65833" y1="13056" x2="51944" y2="9722"/>
                        <a14:foregroundMark x1="51944" y1="9722" x2="24601" y2="13191"/>
                        <a14:foregroundMark x1="25451" y1="27810" x2="54722" y2="28056"/>
                        <a14:foregroundMark x1="54722" y1="28056" x2="64722" y2="5833"/>
                        <a14:foregroundMark x1="64722" y1="5833" x2="37500" y2="10000"/>
                        <a14:foregroundMark x1="556" y1="87222" x2="18611" y2="56944"/>
                        <a14:foregroundMark x1="3889" y1="96111" x2="21389" y2="59167"/>
                        <a14:foregroundMark x1="62500" y1="6111" x2="62500" y2="6111"/>
                        <a14:foregroundMark x1="50000" y1="39167" x2="50000" y2="39167"/>
                        <a14:foregroundMark x1="50000" y1="39167" x2="60556" y2="39167"/>
                        <a14:foregroundMark x1="47500" y1="39444" x2="51944" y2="39444"/>
                        <a14:backgroundMark x1="21389" y1="28611" x2="23889" y2="6667"/>
                        <a14:backgroundMark x1="20000" y1="11944" x2="13333" y2="33333"/>
                        <a14:backgroundMark x1="22500" y1="28611" x2="22500" y2="28611"/>
                        <a14:backgroundMark x1="25000" y1="27500" x2="25000" y2="27500"/>
                        <a14:backgroundMark x1="22778" y1="28611" x2="22778" y2="28611"/>
                        <a14:backgroundMark x1="23056" y1="28056" x2="22222" y2="22778"/>
                        <a14:backgroundMark x1="21667" y1="27500" x2="25278" y2="2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058332"/>
            <a:ext cx="3183467" cy="31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3B26FF-383C-7115-7552-68647250B471}"/>
              </a:ext>
            </a:extLst>
          </p:cNvPr>
          <p:cNvSpPr/>
          <p:nvPr/>
        </p:nvSpPr>
        <p:spPr>
          <a:xfrm>
            <a:off x="1515533" y="1422400"/>
            <a:ext cx="1498600" cy="55033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#9Slide03 Ample" panose="02000000000000000000" pitchFamily="2" charset="0"/>
              </a:rPr>
              <a:t>VÉ YÊU CẦU</a:t>
            </a:r>
          </a:p>
        </p:txBody>
      </p:sp>
    </p:spTree>
    <p:extLst>
      <p:ext uri="{BB962C8B-B14F-4D97-AF65-F5344CB8AC3E}">
        <p14:creationId xmlns:p14="http://schemas.microsoft.com/office/powerpoint/2010/main" val="12169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99108-7B9D-EC68-2E7B-964AFDEFC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474133" y="397932"/>
            <a:ext cx="2639327" cy="1498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6F4AA-2F49-A8CF-55CA-4C14A456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3252336" y="397931"/>
            <a:ext cx="2639327" cy="1498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07975-99E4-422D-C408-43F2584C8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6030539" y="397930"/>
            <a:ext cx="2639327" cy="1498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FE63E-252D-567B-4EB9-96EB8E882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474133" y="1828799"/>
            <a:ext cx="2639327" cy="1498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CBF8F-D4FB-E63B-7EC4-13BE69F13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3252336" y="1828798"/>
            <a:ext cx="2639327" cy="1498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3CF5E-41DD-BC75-5751-31359F77D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6030539" y="1828797"/>
            <a:ext cx="2639327" cy="1498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43FE7-9CA8-D760-AB82-BF2DDCA0D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474133" y="3327398"/>
            <a:ext cx="2639327" cy="1498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D81A7-91BC-365C-BBE9-0BFCF38D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3252336" y="3327397"/>
            <a:ext cx="2639327" cy="1498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AD2BC9-5939-CB38-9477-A280E855C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96" r="11152" b="69547"/>
          <a:stretch/>
        </p:blipFill>
        <p:spPr>
          <a:xfrm>
            <a:off x="6030539" y="3327396"/>
            <a:ext cx="2639327" cy="1498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BBF3D2-B172-F33F-6AD5-859CD5882FF3}"/>
              </a:ext>
            </a:extLst>
          </p:cNvPr>
          <p:cNvSpPr txBox="1"/>
          <p:nvPr/>
        </p:nvSpPr>
        <p:spPr>
          <a:xfrm>
            <a:off x="799232" y="611814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Xác định rõ người tường thuât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tham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gia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hay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chứng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kiến</a:t>
            </a:r>
            <a:endParaRPr lang="vi-VN" sz="1800" dirty="0">
              <a:solidFill>
                <a:srgbClr val="283C9F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E58CC-E30D-5F07-150A-6AB3B088B22E}"/>
              </a:ext>
            </a:extLst>
          </p:cNvPr>
          <p:cNvSpPr txBox="1"/>
          <p:nvPr/>
        </p:nvSpPr>
        <p:spPr>
          <a:xfrm>
            <a:off x="6333068" y="645680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Sử dụng ngôi tường thuật phù hợp.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89A47B-E18E-A637-61C9-E284FCD9C792}"/>
              </a:ext>
            </a:extLst>
          </p:cNvPr>
          <p:cNvSpPr txBox="1"/>
          <p:nvPr/>
        </p:nvSpPr>
        <p:spPr>
          <a:xfrm>
            <a:off x="3566148" y="2052176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Giới thiệu được sự kiện cần thuật lại, nêu bối cảnh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88C4A7-DDF5-72A7-B997-561032663A3F}"/>
              </a:ext>
            </a:extLst>
          </p:cNvPr>
          <p:cNvSpPr txBox="1"/>
          <p:nvPr/>
        </p:nvSpPr>
        <p:spPr>
          <a:xfrm>
            <a:off x="6344351" y="3557553"/>
            <a:ext cx="2011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Nêu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được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cảm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nghĩ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,</a:t>
            </a: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ý kiến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về sự kiện.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vi-VN" sz="1800" dirty="0">
              <a:solidFill>
                <a:srgbClr val="283C9F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FECD9-5C68-C537-CE1A-FC53DABAD2CC}"/>
              </a:ext>
            </a:extLst>
          </p:cNvPr>
          <p:cNvSpPr txBox="1"/>
          <p:nvPr/>
        </p:nvSpPr>
        <p:spPr>
          <a:xfrm>
            <a:off x="787945" y="3523685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Thuật lại diễn biến chính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theo trình tự hợp lí.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4D156E-C209-55F9-E421-8A48B12857D3}"/>
              </a:ext>
            </a:extLst>
          </p:cNvPr>
          <p:cNvSpPr txBox="1"/>
          <p:nvPr/>
        </p:nvSpPr>
        <p:spPr>
          <a:xfrm>
            <a:off x="3594412" y="3582953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Tập trung 1 số chi tiết tiêu biểu, hấp dẫn.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DC303-A612-35A3-9878-2AA83DC4699B}"/>
              </a:ext>
            </a:extLst>
          </p:cNvPr>
          <p:cNvSpPr txBox="1"/>
          <p:nvPr/>
        </p:nvSpPr>
        <p:spPr>
          <a:xfrm>
            <a:off x="796412" y="2049015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Có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hình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ảnh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và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video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minh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họa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rõ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ràng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của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sự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kiện</a:t>
            </a:r>
            <a:endParaRPr lang="vi-VN" sz="1800" dirty="0">
              <a:solidFill>
                <a:srgbClr val="283C9F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1D3BE-FD0E-A5C3-E9B8-48E3B4BE481B}"/>
              </a:ext>
            </a:extLst>
          </p:cNvPr>
          <p:cNvSpPr txBox="1"/>
          <p:nvPr/>
        </p:nvSpPr>
        <p:spPr>
          <a:xfrm>
            <a:off x="6324600" y="2064151"/>
            <a:ext cx="2082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Dùng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lí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lẽ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và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bằng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chứng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,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chứng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minh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sự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kiện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rất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vui</a:t>
            </a:r>
            <a:endParaRPr lang="vi-VN" sz="1800" dirty="0">
              <a:solidFill>
                <a:srgbClr val="283C9F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A4DF6-6B55-6ECB-FE4D-DC4E0000CE2D}"/>
              </a:ext>
            </a:extLst>
          </p:cNvPr>
          <p:cNvSpPr txBox="1"/>
          <p:nvPr/>
        </p:nvSpPr>
        <p:spPr>
          <a:xfrm>
            <a:off x="3566148" y="637527"/>
            <a:ext cx="2011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Kể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chi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tiết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từng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đối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tượng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tham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gia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sự</a:t>
            </a:r>
            <a:r>
              <a:rPr lang="en-US" sz="1800" dirty="0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 </a:t>
            </a:r>
            <a:r>
              <a:rPr lang="en-US" sz="1800" dirty="0" err="1">
                <a:solidFill>
                  <a:srgbClr val="283C9F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kiện</a:t>
            </a:r>
            <a:endParaRPr lang="vi-VN" sz="1800" dirty="0">
              <a:solidFill>
                <a:srgbClr val="283C9F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38794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827939" y="3058780"/>
            <a:ext cx="748812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#9Slide03 SFU Toledo Bold" panose="00000700000000000000" pitchFamily="2" charset="0"/>
              </a:rPr>
              <a:t>PHÂN TÍCH MẪU</a:t>
            </a:r>
            <a:endParaRPr sz="7200" dirty="0">
              <a:latin typeface="#9Slide03 SFU Toledo Bold" panose="00000700000000000000" pitchFamily="2" charset="0"/>
            </a:endParaRPr>
          </a:p>
        </p:txBody>
      </p:sp>
      <p:sp>
        <p:nvSpPr>
          <p:cNvPr id="370" name="Google Shape;370;p34"/>
          <p:cNvSpPr/>
          <p:nvPr/>
        </p:nvSpPr>
        <p:spPr>
          <a:xfrm rot="1612300">
            <a:off x="7956038" y="1158324"/>
            <a:ext cx="515491" cy="574298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4"/>
          <p:cNvSpPr/>
          <p:nvPr/>
        </p:nvSpPr>
        <p:spPr>
          <a:xfrm>
            <a:off x="1774125" y="11630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"/>
          <p:cNvSpPr/>
          <p:nvPr/>
        </p:nvSpPr>
        <p:spPr>
          <a:xfrm>
            <a:off x="1403713" y="928638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1518613" y="1494200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4"/>
          <p:cNvSpPr/>
          <p:nvPr/>
        </p:nvSpPr>
        <p:spPr>
          <a:xfrm rot="7255458">
            <a:off x="6788983" y="1449789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1353225" y="4235375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 rot="7255458">
            <a:off x="7253287" y="1704426"/>
            <a:ext cx="224166" cy="213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4"/>
          <p:cNvSpPr/>
          <p:nvPr/>
        </p:nvSpPr>
        <p:spPr>
          <a:xfrm>
            <a:off x="7514450" y="616950"/>
            <a:ext cx="296400" cy="2817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4"/>
          <p:cNvSpPr/>
          <p:nvPr/>
        </p:nvSpPr>
        <p:spPr>
          <a:xfrm>
            <a:off x="884388" y="2624865"/>
            <a:ext cx="224100" cy="213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F463E-0B10-6CBA-368F-CC5064A7315B}"/>
              </a:ext>
            </a:extLst>
          </p:cNvPr>
          <p:cNvSpPr/>
          <p:nvPr/>
        </p:nvSpPr>
        <p:spPr>
          <a:xfrm>
            <a:off x="3895707" y="1104497"/>
            <a:ext cx="1352586" cy="1111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283C9F"/>
                </a:solidFill>
                <a:latin typeface="#9Slide03 SFU Toledo Bold" panose="00000700000000000000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5892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F3FB46C6-FA56-22BD-F4C2-F192CA0772DB}"/>
              </a:ext>
            </a:extLst>
          </p:cNvPr>
          <p:cNvSpPr txBox="1">
            <a:spLocks/>
          </p:cNvSpPr>
          <p:nvPr/>
        </p:nvSpPr>
        <p:spPr>
          <a:xfrm>
            <a:off x="4418717" y="2099654"/>
            <a:ext cx="4123923" cy="10768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PHT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#9Slide03 AmpleSoft" panose="02000000000000000000" pitchFamily="2" charset="0"/>
                <a:ea typeface="Cambria" panose="02040503050406030204" pitchFamily="18" charset="0"/>
              </a:rPr>
              <a:t>.</a:t>
            </a:r>
            <a:endParaRPr lang="vi-VN" sz="3200" dirty="0"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61A22-DE59-8B20-FD78-841C5D70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60" y="0"/>
            <a:ext cx="3647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2023 Marketing Plan by Slidesgo">
  <a:themeElements>
    <a:clrScheme name="Simple Light">
      <a:dk1>
        <a:srgbClr val="283C9F"/>
      </a:dk1>
      <a:lt1>
        <a:srgbClr val="F33F30"/>
      </a:lt1>
      <a:dk2>
        <a:srgbClr val="8BB496"/>
      </a:dk2>
      <a:lt2>
        <a:srgbClr val="C495C7"/>
      </a:lt2>
      <a:accent1>
        <a:srgbClr val="FFBDB4"/>
      </a:accent1>
      <a:accent2>
        <a:srgbClr val="FF8B44"/>
      </a:accent2>
      <a:accent3>
        <a:srgbClr val="FDB056"/>
      </a:accent3>
      <a:accent4>
        <a:srgbClr val="61C7D6"/>
      </a:accent4>
      <a:accent5>
        <a:srgbClr val="F6F6EA"/>
      </a:accent5>
      <a:accent6>
        <a:srgbClr val="FFFFFF"/>
      </a:accent6>
      <a:hlink>
        <a:srgbClr val="283C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1731</Words>
  <Application>Microsoft Macintosh PowerPoint</Application>
  <PresentationFormat>On-screen Show (16:9)</PresentationFormat>
  <Paragraphs>151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Ample</vt:lpstr>
      <vt:lpstr>#9Slide03 AllRoundGothic</vt:lpstr>
      <vt:lpstr>Poppins Medium</vt:lpstr>
      <vt:lpstr>#9Slide03 SFU Toledo Bold</vt:lpstr>
      <vt:lpstr>#9Slide03 AmpleSoft</vt:lpstr>
      <vt:lpstr>Rammetto One</vt:lpstr>
      <vt:lpstr>Wingdings</vt:lpstr>
      <vt:lpstr>#9Slide03 IcielPanton Black</vt:lpstr>
      <vt:lpstr>Manrope</vt:lpstr>
      <vt:lpstr>Cambria</vt:lpstr>
      <vt:lpstr>Arial</vt:lpstr>
      <vt:lpstr>2023 Marketing Plan by Slidesgo</vt:lpstr>
      <vt:lpstr>DU LỊCH QUA MÀN ẢNH</vt:lpstr>
      <vt:lpstr>PowerPoint Presentation</vt:lpstr>
      <vt:lpstr>PowerPoint Presentation</vt:lpstr>
      <vt:lpstr>Viết bài văn thuyết minh thuật lại một sự kiện  (một sinh hoạt văn hóa)</vt:lpstr>
      <vt:lpstr>YÊU CẦU</vt:lpstr>
      <vt:lpstr>PowerPoint Presentation</vt:lpstr>
      <vt:lpstr>PowerPoint Presentation</vt:lpstr>
      <vt:lpstr>PHÂN TÍCH MẪU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thuyết minh thuật lại 1 sự kiện (1 sinh hoạt văn hóa)</dc:title>
  <cp:lastModifiedBy>Hải Ngân Đinh</cp:lastModifiedBy>
  <cp:revision>17</cp:revision>
  <dcterms:modified xsi:type="dcterms:W3CDTF">2025-02-14T01:35:41Z</dcterms:modified>
</cp:coreProperties>
</file>