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71" r:id="rId10"/>
    <p:sldId id="288" r:id="rId11"/>
    <p:sldId id="289" r:id="rId12"/>
    <p:sldId id="290" r:id="rId13"/>
    <p:sldId id="277" r:id="rId14"/>
    <p:sldId id="283" r:id="rId15"/>
    <p:sldId id="291" r:id="rId16"/>
    <p:sldId id="292" r:id="rId17"/>
    <p:sldId id="284" r:id="rId18"/>
    <p:sldId id="286" r:id="rId19"/>
    <p:sldId id="287" r:id="rId20"/>
  </p:sldIdLst>
  <p:sldSz cx="18288000" cy="10287000"/>
  <p:notesSz cx="6858000" cy="9144000"/>
  <p:embeddedFontLst>
    <p:embeddedFont>
      <p:font typeface="#9Slide05 Aphrodite Pro" panose="02000000000000000000" pitchFamily="2" charset="77"/>
      <p:regular r:id="rId22"/>
    </p:embeddedFont>
    <p:embeddedFont>
      <p:font typeface="#9Slide05 VL Fadilla" pitchFamily="2" charset="77"/>
      <p:regular r:id="rId23"/>
    </p:embeddedFont>
    <p:embeddedFont>
      <p:font typeface="#9Slide07 Crocante" panose="02000000000000000000" pitchFamily="2" charset="77"/>
      <p:regular r:id="rId24"/>
    </p:embeddedFont>
    <p:embeddedFont>
      <p:font typeface="#9Slide07 HLT Fall For You" panose="02000506000000020003" pitchFamily="2" charset="0"/>
      <p:regular r:id="rId25"/>
    </p:embeddedFont>
    <p:embeddedFont>
      <p:font typeface="Fraunces Bold" pitchFamily="2" charset="77"/>
      <p:regular r:id="rId26"/>
      <p:bold r:id="rId27"/>
    </p:embeddedFont>
    <p:embeddedFont>
      <p:font typeface="Roboto Condensed" panose="020F0502020204030204" pitchFamily="34" charset="0"/>
      <p:regular r:id="rId28"/>
      <p:bold r:id="rId29"/>
      <p:italic r:id="rId30"/>
      <p:boldItalic r:id="rId31"/>
    </p:embeddedFont>
    <p:embeddedFont>
      <p:font typeface="Roboto Condensed Bold" panose="02000000000000000000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35" autoAdjust="0"/>
  </p:normalViewPr>
  <p:slideViewPr>
    <p:cSldViewPr>
      <p:cViewPr varScale="1">
        <p:scale>
          <a:sx n="70" d="100"/>
          <a:sy n="70" d="100"/>
        </p:scale>
        <p:origin x="7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54666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9215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04776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94162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4756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Từ bốc thăm: quả/mắt/ngọt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Bsung phiếu tình huống</a:t>
            </a:r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.sv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013615" y="711721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6707257" y="1850412"/>
            <a:ext cx="8504799" cy="111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2"/>
              </a:lnSpc>
            </a:pPr>
            <a:r>
              <a:rPr lang="en-US" sz="6048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269631" y="689197"/>
            <a:ext cx="3788573" cy="194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TRÒ </a:t>
            </a:r>
          </a:p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CHƠI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4437" y="3673685"/>
            <a:ext cx="11444352" cy="5971228"/>
            <a:chOff x="0" y="0"/>
            <a:chExt cx="12734630" cy="66444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644447"/>
            </a:xfrm>
            <a:custGeom>
              <a:avLst/>
              <a:gdLst/>
              <a:ahLst/>
              <a:cxnLst/>
              <a:rect l="l" t="t" r="r" b="b"/>
              <a:pathLst>
                <a:path w="12734630" h="6644447">
                  <a:moveTo>
                    <a:pt x="12622747" y="6644447"/>
                  </a:moveTo>
                  <a:lnTo>
                    <a:pt x="111707" y="6644447"/>
                  </a:lnTo>
                  <a:cubicBezTo>
                    <a:pt x="50454" y="6644447"/>
                    <a:pt x="0" y="6619726"/>
                    <a:pt x="0" y="6589715"/>
                  </a:cubicBezTo>
                  <a:lnTo>
                    <a:pt x="0" y="54732"/>
                  </a:lnTo>
                  <a:cubicBezTo>
                    <a:pt x="0" y="24721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721"/>
                    <a:pt x="12733037" y="54732"/>
                  </a:cubicBezTo>
                  <a:lnTo>
                    <a:pt x="12733037" y="6588933"/>
                  </a:lnTo>
                  <a:cubicBezTo>
                    <a:pt x="12734630" y="6619726"/>
                    <a:pt x="12683999" y="6644446"/>
                    <a:pt x="12622746" y="6644446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692466" y="3982169"/>
            <a:ext cx="10537870" cy="4978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6" lvl="1" indent="-474978" algn="just">
              <a:lnSpc>
                <a:spcPts val="8007"/>
              </a:lnSpc>
              <a:buFont typeface="Arial"/>
              <a:buChar char="•"/>
            </a:pPr>
            <a:r>
              <a:rPr lang="en-US" sz="4399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chơi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4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49956" lvl="1" indent="-474978" algn="just">
              <a:lnSpc>
                <a:spcPts val="8007"/>
              </a:lnSpc>
              <a:buFont typeface="Arial"/>
              <a:buChar char="•"/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2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mật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lớp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. Trong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30s, HS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quy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luật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giải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mật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49956" lvl="1" indent="-474978" algn="just">
              <a:lnSpc>
                <a:spcPts val="8007"/>
              </a:lnSpc>
              <a:buFont typeface="Arial"/>
              <a:buChar char="•"/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Mời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nhanh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nhất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mật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bảng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853" y="-1191543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" b="-3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0131">
            <a:off x="-1646735" y="8139904"/>
            <a:ext cx="6671520" cy="5020083"/>
          </a:xfrm>
          <a:custGeom>
            <a:avLst/>
            <a:gdLst/>
            <a:ahLst/>
            <a:cxnLst/>
            <a:rect l="l" t="t" r="r" b="b"/>
            <a:pathLst>
              <a:path w="6671520" h="5020083">
                <a:moveTo>
                  <a:pt x="0" y="0"/>
                </a:moveTo>
                <a:lnTo>
                  <a:pt x="6671520" y="0"/>
                </a:lnTo>
                <a:lnTo>
                  <a:pt x="6671520" y="5020083"/>
                </a:lnTo>
                <a:lnTo>
                  <a:pt x="0" y="502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4" r="-8424" b="-218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7319" y="481532"/>
            <a:ext cx="17850681" cy="10281723"/>
          </a:xfrm>
          <a:custGeom>
            <a:avLst/>
            <a:gdLst/>
            <a:ahLst/>
            <a:cxnLst/>
            <a:rect l="l" t="t" r="r" b="b"/>
            <a:pathLst>
              <a:path w="17850681" h="10281723">
                <a:moveTo>
                  <a:pt x="0" y="0"/>
                </a:moveTo>
                <a:lnTo>
                  <a:pt x="17850681" y="0"/>
                </a:lnTo>
                <a:lnTo>
                  <a:pt x="17850681" y="10281723"/>
                </a:lnTo>
                <a:lnTo>
                  <a:pt x="0" y="1028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3" t="-1313" r="-19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76" b="-95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7073" y="3189416"/>
            <a:ext cx="1672765" cy="1945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29171" y="5143500"/>
            <a:ext cx="1511828" cy="1757939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0" y="5369557"/>
            <a:ext cx="4995445" cy="6638465"/>
          </a:xfrm>
          <a:custGeom>
            <a:avLst/>
            <a:gdLst/>
            <a:ahLst/>
            <a:cxnLst/>
            <a:rect l="l" t="t" r="r" b="b"/>
            <a:pathLst>
              <a:path w="4995445" h="6638465">
                <a:moveTo>
                  <a:pt x="0" y="0"/>
                </a:moveTo>
                <a:lnTo>
                  <a:pt x="4995445" y="0"/>
                </a:lnTo>
                <a:lnTo>
                  <a:pt x="4995445" y="6638464"/>
                </a:lnTo>
                <a:lnTo>
                  <a:pt x="0" y="6638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497722" y="859207"/>
            <a:ext cx="1381195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6000" dirty="0">
                <a:solidFill>
                  <a:srgbClr val="DD3F4C"/>
                </a:solidFill>
                <a:latin typeface="Fraunces Bold"/>
              </a:rPr>
              <a:t>II</a:t>
            </a:r>
            <a:r>
              <a:rPr lang="vi-VN" sz="6000" dirty="0">
                <a:solidFill>
                  <a:srgbClr val="DD3F4C"/>
                </a:solidFill>
                <a:latin typeface="Fraunces Bold"/>
              </a:rPr>
              <a:t>. </a:t>
            </a:r>
            <a:r>
              <a:rPr lang="en-US" sz="6000" dirty="0">
                <a:solidFill>
                  <a:srgbClr val="DD3F4C"/>
                </a:solidFill>
                <a:latin typeface="Fraunces Bold"/>
              </a:rPr>
              <a:t>LUYỆN TẬP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78369" y="2295560"/>
            <a:ext cx="8905177" cy="94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#9Slide05 Aphrodite Pro"/>
              </a:rPr>
              <a:t>Bài tập nhanh: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98011" y="3618265"/>
            <a:ext cx="9729297" cy="1063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, 30s/1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cặp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câu</a:t>
            </a:r>
            <a:endParaRPr lang="en-US" sz="50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227151" y="5064757"/>
            <a:ext cx="10068801" cy="3369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Roboto Condensed"/>
              </a:rPr>
              <a:t>Bài tập nhanh 1.</a:t>
            </a:r>
            <a:r>
              <a:rPr lang="en-US" sz="5000" b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Trong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các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câu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sau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đây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từ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nào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(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trong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các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từ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in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đậm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)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là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thán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từ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,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từ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nào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không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phải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là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thán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 </a:t>
            </a:r>
            <a:r>
              <a:rPr lang="en-US" sz="5000" u="none" strike="noStrike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từ</a:t>
            </a:r>
            <a:r>
              <a:rPr lang="en-US" sz="5000" u="none" strike="noStrike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Noto Sans Symbols"/>
              </a:rPr>
              <a:t>?</a:t>
            </a:r>
            <a:endParaRPr lang="en-US" sz="5000" u="none" strike="noStrike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40050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853" y="-1191543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" b="-3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0131">
            <a:off x="-1646735" y="8139904"/>
            <a:ext cx="6671520" cy="5020083"/>
          </a:xfrm>
          <a:custGeom>
            <a:avLst/>
            <a:gdLst/>
            <a:ahLst/>
            <a:cxnLst/>
            <a:rect l="l" t="t" r="r" b="b"/>
            <a:pathLst>
              <a:path w="6671520" h="5020083">
                <a:moveTo>
                  <a:pt x="0" y="0"/>
                </a:moveTo>
                <a:lnTo>
                  <a:pt x="6671520" y="0"/>
                </a:lnTo>
                <a:lnTo>
                  <a:pt x="6671520" y="5020083"/>
                </a:lnTo>
                <a:lnTo>
                  <a:pt x="0" y="502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4" r="-8424" b="-218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7319" y="481532"/>
            <a:ext cx="17850681" cy="10281723"/>
          </a:xfrm>
          <a:custGeom>
            <a:avLst/>
            <a:gdLst/>
            <a:ahLst/>
            <a:cxnLst/>
            <a:rect l="l" t="t" r="r" b="b"/>
            <a:pathLst>
              <a:path w="17850681" h="10281723">
                <a:moveTo>
                  <a:pt x="0" y="0"/>
                </a:moveTo>
                <a:lnTo>
                  <a:pt x="17850681" y="0"/>
                </a:lnTo>
                <a:lnTo>
                  <a:pt x="17850681" y="10281723"/>
                </a:lnTo>
                <a:lnTo>
                  <a:pt x="0" y="1028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3" t="-1313" r="-19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76" b="-9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5369557"/>
            <a:ext cx="4995445" cy="6638465"/>
          </a:xfrm>
          <a:custGeom>
            <a:avLst/>
            <a:gdLst/>
            <a:ahLst/>
            <a:cxnLst/>
            <a:rect l="l" t="t" r="r" b="b"/>
            <a:pathLst>
              <a:path w="4995445" h="6638465">
                <a:moveTo>
                  <a:pt x="0" y="0"/>
                </a:moveTo>
                <a:lnTo>
                  <a:pt x="4995445" y="0"/>
                </a:lnTo>
                <a:lnTo>
                  <a:pt x="4995445" y="6638464"/>
                </a:lnTo>
                <a:lnTo>
                  <a:pt x="0" y="663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497722" y="2403317"/>
            <a:ext cx="14274591" cy="1953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Trong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các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câu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sau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đây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nào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(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trong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các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in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đậm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)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vi-VN" sz="5600" dirty="0">
                <a:solidFill>
                  <a:srgbClr val="000000"/>
                </a:solidFill>
                <a:latin typeface="#9Slide07 HLT Fall For You"/>
              </a:rPr>
              <a:t>thán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nào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không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phải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t</a:t>
            </a:r>
            <a:r>
              <a:rPr lang="vi-VN" sz="5600" dirty="0">
                <a:solidFill>
                  <a:srgbClr val="000000"/>
                </a:solidFill>
                <a:latin typeface="#9Slide07 HLT Fall For You"/>
              </a:rPr>
              <a:t>hán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5445" y="4905375"/>
            <a:ext cx="12263855" cy="363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indent="-742950" algn="just">
              <a:lnSpc>
                <a:spcPts val="7279"/>
              </a:lnSpc>
              <a:buAutoNum type="alphaLcParenR"/>
            </a:pPr>
            <a:r>
              <a:rPr lang="vi-VN" sz="3999" dirty="0">
                <a:solidFill>
                  <a:srgbClr val="000000"/>
                </a:solidFill>
                <a:latin typeface="Roboto Condensed"/>
              </a:rPr>
              <a:t>Nó là kẻ trẻ người non </a:t>
            </a:r>
            <a:r>
              <a:rPr lang="vi-VN" sz="3999" b="1" dirty="0">
                <a:solidFill>
                  <a:srgbClr val="000000"/>
                </a:solidFill>
                <a:latin typeface="Roboto Condensed"/>
              </a:rPr>
              <a:t>dạ.</a:t>
            </a:r>
          </a:p>
          <a:p>
            <a:pPr marL="742950" indent="-742950" algn="just">
              <a:lnSpc>
                <a:spcPts val="7279"/>
              </a:lnSpc>
              <a:buAutoNum type="alphaLcParenR"/>
            </a:pPr>
            <a:endParaRPr lang="en-US" sz="39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</a:pPr>
            <a:endParaRPr lang="en-US" sz="39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Roboto Condensed"/>
              </a:rPr>
              <a:t>b)    </a:t>
            </a:r>
            <a:r>
              <a:rPr lang="vi-VN" sz="3999" b="1" dirty="0">
                <a:solidFill>
                  <a:srgbClr val="000000"/>
                </a:solidFill>
                <a:latin typeface="Roboto Condensed"/>
              </a:rPr>
              <a:t>Dạ, </a:t>
            </a:r>
            <a:r>
              <a:rPr lang="vi-VN" sz="3999" dirty="0">
                <a:solidFill>
                  <a:srgbClr val="000000"/>
                </a:solidFill>
                <a:latin typeface="Roboto Condensed"/>
              </a:rPr>
              <a:t>em đã hiểu bài.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162801" y="4914902"/>
            <a:ext cx="3086102" cy="3375416"/>
            <a:chOff x="-55092" y="-277770"/>
            <a:chExt cx="812800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55092" y="-27777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vi-VN" sz="3999" dirty="0">
                  <a:solidFill>
                    <a:srgbClr val="000000"/>
                  </a:solidFill>
                  <a:latin typeface="Roboto Condensed Bold"/>
                </a:rPr>
                <a:t>Danh </a:t>
              </a:r>
              <a:r>
                <a:rPr lang="en-US" sz="3999" dirty="0" err="1">
                  <a:solidFill>
                    <a:srgbClr val="000000"/>
                  </a:solidFill>
                  <a:latin typeface="Roboto Condensed Bold"/>
                </a:rPr>
                <a:t>từ</a:t>
              </a:r>
              <a:endParaRPr lang="en-US" sz="3999" dirty="0">
                <a:solidFill>
                  <a:srgbClr val="000000"/>
                </a:solidFill>
                <a:latin typeface="Roboto Condensed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20002" y="7581899"/>
            <a:ext cx="3086102" cy="3375416"/>
            <a:chOff x="-59485" y="-291527"/>
            <a:chExt cx="812800" cy="889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AA7A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59485" y="-291527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Roboto Condensed Bold"/>
                </a:rPr>
                <a:t>T</a:t>
              </a:r>
              <a:r>
                <a:rPr lang="vi-VN" sz="3999" dirty="0">
                  <a:solidFill>
                    <a:srgbClr val="000000"/>
                  </a:solidFill>
                  <a:latin typeface="Roboto Condensed Bold"/>
                </a:rPr>
                <a:t>hán</a:t>
              </a:r>
              <a:r>
                <a:rPr lang="en-US" sz="39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Roboto Condensed Bold"/>
                </a:rPr>
                <a:t>từ</a:t>
              </a:r>
              <a:endParaRPr lang="en-US" sz="3999" dirty="0">
                <a:solidFill>
                  <a:srgbClr val="000000"/>
                </a:solidFill>
                <a:latin typeface="Roboto Condensed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97722" y="557213"/>
            <a:ext cx="13811958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4"/>
              </a:lnSpc>
            </a:pPr>
            <a:r>
              <a:rPr lang="en-US" sz="6299">
                <a:solidFill>
                  <a:srgbClr val="DD3F4C"/>
                </a:solidFill>
                <a:latin typeface="Fraunces Bold"/>
              </a:rPr>
              <a:t>II.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5406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94853" y="-1191543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" b="-3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0131">
            <a:off x="-1646735" y="8139904"/>
            <a:ext cx="6671520" cy="5020083"/>
          </a:xfrm>
          <a:custGeom>
            <a:avLst/>
            <a:gdLst/>
            <a:ahLst/>
            <a:cxnLst/>
            <a:rect l="l" t="t" r="r" b="b"/>
            <a:pathLst>
              <a:path w="6671520" h="5020083">
                <a:moveTo>
                  <a:pt x="0" y="0"/>
                </a:moveTo>
                <a:lnTo>
                  <a:pt x="6671520" y="0"/>
                </a:lnTo>
                <a:lnTo>
                  <a:pt x="6671520" y="5020083"/>
                </a:lnTo>
                <a:lnTo>
                  <a:pt x="0" y="502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4" r="-8424" b="-218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7319" y="481532"/>
            <a:ext cx="17850681" cy="10281723"/>
          </a:xfrm>
          <a:custGeom>
            <a:avLst/>
            <a:gdLst/>
            <a:ahLst/>
            <a:cxnLst/>
            <a:rect l="l" t="t" r="r" b="b"/>
            <a:pathLst>
              <a:path w="17850681" h="10281723">
                <a:moveTo>
                  <a:pt x="0" y="0"/>
                </a:moveTo>
                <a:lnTo>
                  <a:pt x="17850681" y="0"/>
                </a:lnTo>
                <a:lnTo>
                  <a:pt x="17850681" y="10281723"/>
                </a:lnTo>
                <a:lnTo>
                  <a:pt x="0" y="1028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3" t="-1313" r="-19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7507" y="310527"/>
            <a:ext cx="2029566" cy="1646486"/>
          </a:xfrm>
          <a:custGeom>
            <a:avLst/>
            <a:gdLst/>
            <a:ahLst/>
            <a:cxnLst/>
            <a:rect l="l" t="t" r="r" b="b"/>
            <a:pathLst>
              <a:path w="2029566" h="1646486">
                <a:moveTo>
                  <a:pt x="0" y="0"/>
                </a:moveTo>
                <a:lnTo>
                  <a:pt x="2029566" y="0"/>
                </a:lnTo>
                <a:lnTo>
                  <a:pt x="2029566" y="1646486"/>
                </a:lnTo>
                <a:lnTo>
                  <a:pt x="0" y="1646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76" b="-9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5369557"/>
            <a:ext cx="4995445" cy="6638465"/>
          </a:xfrm>
          <a:custGeom>
            <a:avLst/>
            <a:gdLst/>
            <a:ahLst/>
            <a:cxnLst/>
            <a:rect l="l" t="t" r="r" b="b"/>
            <a:pathLst>
              <a:path w="4995445" h="6638465">
                <a:moveTo>
                  <a:pt x="0" y="0"/>
                </a:moveTo>
                <a:lnTo>
                  <a:pt x="4995445" y="0"/>
                </a:lnTo>
                <a:lnTo>
                  <a:pt x="4995445" y="6638464"/>
                </a:lnTo>
                <a:lnTo>
                  <a:pt x="0" y="663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497722" y="2403317"/>
            <a:ext cx="14274591" cy="1953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Trong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các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câu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sau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đây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nào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(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trong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các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in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đậm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)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vi-VN" sz="5600" dirty="0">
                <a:solidFill>
                  <a:srgbClr val="000000"/>
                </a:solidFill>
                <a:latin typeface="#9Slide07 HLT Fall For You"/>
              </a:rPr>
              <a:t>thán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nào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không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phải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là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t</a:t>
            </a:r>
            <a:r>
              <a:rPr lang="vi-VN" sz="5600" dirty="0">
                <a:solidFill>
                  <a:srgbClr val="000000"/>
                </a:solidFill>
                <a:latin typeface="#9Slide07 HLT Fall For You"/>
              </a:rPr>
              <a:t>hán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#9Slide07 HLT Fall For You"/>
              </a:rPr>
              <a:t>từ</a:t>
            </a:r>
            <a:r>
              <a:rPr lang="en-US" sz="5600" dirty="0">
                <a:solidFill>
                  <a:srgbClr val="000000"/>
                </a:solidFill>
                <a:latin typeface="#9Slide07 HLT Fall For You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5445" y="4905375"/>
            <a:ext cx="12263855" cy="363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indent="-742950" algn="just">
              <a:lnSpc>
                <a:spcPts val="7279"/>
              </a:lnSpc>
              <a:buAutoNum type="alphaLcParenR"/>
            </a:pPr>
            <a:r>
              <a:rPr lang="vi-VN" sz="3999" b="1" dirty="0">
                <a:solidFill>
                  <a:srgbClr val="000000"/>
                </a:solidFill>
                <a:latin typeface="Roboto Condensed"/>
              </a:rPr>
              <a:t>Vâng,</a:t>
            </a:r>
            <a:r>
              <a:rPr lang="vi-VN" sz="3999" dirty="0">
                <a:solidFill>
                  <a:srgbClr val="000000"/>
                </a:solidFill>
                <a:latin typeface="Roboto Condensed"/>
              </a:rPr>
              <a:t> mời bác và cô lên chơi.</a:t>
            </a:r>
          </a:p>
          <a:p>
            <a:pPr marL="742950" indent="-742950" algn="just">
              <a:lnSpc>
                <a:spcPts val="7279"/>
              </a:lnSpc>
              <a:buAutoNum type="alphaLcParenR"/>
            </a:pPr>
            <a:endParaRPr lang="vi-VN" sz="3999" dirty="0">
              <a:solidFill>
                <a:srgbClr val="000000"/>
              </a:solidFill>
              <a:latin typeface="Roboto Condensed"/>
            </a:endParaRPr>
          </a:p>
          <a:p>
            <a:pPr marL="742950" indent="-742950" algn="just">
              <a:lnSpc>
                <a:spcPts val="7279"/>
              </a:lnSpc>
              <a:buAutoNum type="alphaLcParenR"/>
            </a:pPr>
            <a:endParaRPr lang="en-US" sz="39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27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Roboto Condensed"/>
              </a:rPr>
              <a:t>b)    </a:t>
            </a:r>
            <a:r>
              <a:rPr lang="vi-VN" sz="3999" b="1" dirty="0">
                <a:solidFill>
                  <a:srgbClr val="000000"/>
                </a:solidFill>
                <a:latin typeface="Roboto Condensed"/>
              </a:rPr>
              <a:t>Vâng </a:t>
            </a:r>
            <a:r>
              <a:rPr lang="vi-VN" sz="3999" dirty="0">
                <a:solidFill>
                  <a:srgbClr val="000000"/>
                </a:solidFill>
                <a:latin typeface="Roboto Condensed"/>
              </a:rPr>
              <a:t>lời cha mẹ là điều mỗi người con nên làm.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162801" y="4914902"/>
            <a:ext cx="3086102" cy="3375416"/>
            <a:chOff x="-55092" y="-277770"/>
            <a:chExt cx="812800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55092" y="-27777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vi-VN" sz="3999" dirty="0">
                  <a:solidFill>
                    <a:srgbClr val="000000"/>
                  </a:solidFill>
                  <a:latin typeface="Roboto Condensed Bold"/>
                </a:rPr>
                <a:t>Thán </a:t>
              </a:r>
              <a:r>
                <a:rPr lang="en-US" sz="3999" dirty="0" err="1">
                  <a:solidFill>
                    <a:srgbClr val="000000"/>
                  </a:solidFill>
                  <a:latin typeface="Roboto Condensed Bold"/>
                </a:rPr>
                <a:t>từ</a:t>
              </a:r>
              <a:endParaRPr lang="en-US" sz="3999" dirty="0">
                <a:solidFill>
                  <a:srgbClr val="000000"/>
                </a:solidFill>
                <a:latin typeface="Roboto Condensed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20002" y="7581899"/>
            <a:ext cx="3086102" cy="3375416"/>
            <a:chOff x="-59485" y="-291527"/>
            <a:chExt cx="812800" cy="889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3795" cy="325174"/>
            </a:xfrm>
            <a:custGeom>
              <a:avLst/>
              <a:gdLst/>
              <a:ahLst/>
              <a:cxnLst/>
              <a:rect l="l" t="t" r="r" b="b"/>
              <a:pathLst>
                <a:path w="683795" h="325174">
                  <a:moveTo>
                    <a:pt x="152078" y="0"/>
                  </a:moveTo>
                  <a:lnTo>
                    <a:pt x="531716" y="0"/>
                  </a:lnTo>
                  <a:cubicBezTo>
                    <a:pt x="572050" y="0"/>
                    <a:pt x="610732" y="16022"/>
                    <a:pt x="639252" y="44543"/>
                  </a:cubicBezTo>
                  <a:cubicBezTo>
                    <a:pt x="667772" y="73063"/>
                    <a:pt x="683795" y="111745"/>
                    <a:pt x="683795" y="152078"/>
                  </a:cubicBezTo>
                  <a:lnTo>
                    <a:pt x="683795" y="173095"/>
                  </a:lnTo>
                  <a:cubicBezTo>
                    <a:pt x="683795" y="213429"/>
                    <a:pt x="667772" y="252111"/>
                    <a:pt x="639252" y="280631"/>
                  </a:cubicBezTo>
                  <a:cubicBezTo>
                    <a:pt x="610732" y="309151"/>
                    <a:pt x="572050" y="325174"/>
                    <a:pt x="531716" y="325174"/>
                  </a:cubicBezTo>
                  <a:lnTo>
                    <a:pt x="152078" y="325174"/>
                  </a:lnTo>
                  <a:cubicBezTo>
                    <a:pt x="111745" y="325174"/>
                    <a:pt x="73063" y="309151"/>
                    <a:pt x="44543" y="280631"/>
                  </a:cubicBezTo>
                  <a:cubicBezTo>
                    <a:pt x="16022" y="252111"/>
                    <a:pt x="0" y="213429"/>
                    <a:pt x="0" y="173095"/>
                  </a:cubicBezTo>
                  <a:lnTo>
                    <a:pt x="0" y="152078"/>
                  </a:lnTo>
                  <a:cubicBezTo>
                    <a:pt x="0" y="111745"/>
                    <a:pt x="16022" y="73063"/>
                    <a:pt x="44543" y="44543"/>
                  </a:cubicBezTo>
                  <a:cubicBezTo>
                    <a:pt x="73063" y="16022"/>
                    <a:pt x="111745" y="0"/>
                    <a:pt x="152078" y="0"/>
                  </a:cubicBezTo>
                  <a:close/>
                </a:path>
              </a:pathLst>
            </a:custGeom>
            <a:solidFill>
              <a:srgbClr val="FAA7A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59485" y="-291527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vi-VN" sz="3999" dirty="0">
                  <a:solidFill>
                    <a:srgbClr val="000000"/>
                  </a:solidFill>
                  <a:latin typeface="Roboto Condensed Bold"/>
                </a:rPr>
                <a:t>Động</a:t>
              </a:r>
              <a:r>
                <a:rPr lang="en-US" sz="39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Roboto Condensed Bold"/>
                </a:rPr>
                <a:t>từ</a:t>
              </a:r>
              <a:endParaRPr lang="en-US" sz="3999" dirty="0">
                <a:solidFill>
                  <a:srgbClr val="000000"/>
                </a:solidFill>
                <a:latin typeface="Roboto Condensed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97722" y="557213"/>
            <a:ext cx="13811958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4"/>
              </a:lnSpc>
            </a:pPr>
            <a:r>
              <a:rPr lang="en-US" sz="6299">
                <a:solidFill>
                  <a:srgbClr val="DD3F4C"/>
                </a:solidFill>
                <a:latin typeface="Fraunces Bold"/>
              </a:rPr>
              <a:t>II.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400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84317" y="-1242334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" b="-3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0131">
            <a:off x="-2147318" y="8914011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05" b="-2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08996">
            <a:off x="284239" y="296124"/>
            <a:ext cx="5544395" cy="2309553"/>
            <a:chOff x="0" y="0"/>
            <a:chExt cx="9135618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35618" cy="3805501"/>
            </a:xfrm>
            <a:custGeom>
              <a:avLst/>
              <a:gdLst/>
              <a:ahLst/>
              <a:cxnLst/>
              <a:rect l="l" t="t" r="r" b="b"/>
              <a:pathLst>
                <a:path w="9135618" h="3805501">
                  <a:moveTo>
                    <a:pt x="9055354" y="3805501"/>
                  </a:moveTo>
                  <a:lnTo>
                    <a:pt x="80137" y="3805501"/>
                  </a:lnTo>
                  <a:cubicBezTo>
                    <a:pt x="36195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6195" y="0"/>
                    <a:pt x="80137" y="0"/>
                  </a:cubicBezTo>
                  <a:lnTo>
                    <a:pt x="9054338" y="0"/>
                  </a:lnTo>
                  <a:cubicBezTo>
                    <a:pt x="9098280" y="0"/>
                    <a:pt x="9134475" y="14158"/>
                    <a:pt x="9134475" y="31347"/>
                  </a:cubicBezTo>
                  <a:lnTo>
                    <a:pt x="9134475" y="3773706"/>
                  </a:lnTo>
                  <a:cubicBezTo>
                    <a:pt x="9135618" y="3791342"/>
                    <a:pt x="9099296" y="3805501"/>
                    <a:pt x="9055354" y="380550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208996">
            <a:off x="273131" y="466828"/>
            <a:ext cx="5448513" cy="194099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119221" y="2311425"/>
            <a:ext cx="8051964" cy="5676635"/>
          </a:xfrm>
          <a:custGeom>
            <a:avLst/>
            <a:gdLst/>
            <a:ahLst/>
            <a:cxnLst/>
            <a:rect l="l" t="t" r="r" b="b"/>
            <a:pathLst>
              <a:path w="8051964" h="5676635">
                <a:moveTo>
                  <a:pt x="0" y="0"/>
                </a:moveTo>
                <a:lnTo>
                  <a:pt x="8051964" y="0"/>
                </a:lnTo>
                <a:lnTo>
                  <a:pt x="8051964" y="5676635"/>
                </a:lnTo>
                <a:lnTo>
                  <a:pt x="0" y="56766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074641" y="3656424"/>
            <a:ext cx="5642954" cy="6943231"/>
          </a:xfrm>
          <a:custGeom>
            <a:avLst/>
            <a:gdLst/>
            <a:ahLst/>
            <a:cxnLst/>
            <a:rect l="l" t="t" r="r" b="b"/>
            <a:pathLst>
              <a:path w="5642954" h="6943231">
                <a:moveTo>
                  <a:pt x="0" y="0"/>
                </a:moveTo>
                <a:lnTo>
                  <a:pt x="5642954" y="0"/>
                </a:lnTo>
                <a:lnTo>
                  <a:pt x="5642954" y="6943232"/>
                </a:lnTo>
                <a:lnTo>
                  <a:pt x="0" y="6943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-155696">
            <a:off x="612778" y="383773"/>
            <a:ext cx="5113436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Hoạt động</a:t>
            </a:r>
          </a:p>
          <a:p>
            <a:pPr algn="ctr">
              <a:lnSpc>
                <a:spcPts val="7100"/>
              </a:lnSpc>
            </a:pPr>
            <a:r>
              <a:rPr lang="en-US" sz="5000">
                <a:solidFill>
                  <a:srgbClr val="DD3F4C"/>
                </a:solidFill>
                <a:latin typeface="#9Slide07 Crocante"/>
              </a:rPr>
              <a:t>nhóm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5718" y="3656424"/>
            <a:ext cx="9656372" cy="21031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Roboto Condensed"/>
              </a:rPr>
              <a:t>Chia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lớp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4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nhỏ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, 2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nhiệm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vụ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Nhiệm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vụ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vi-VN" sz="3999" dirty="0">
                <a:solidFill>
                  <a:srgbClr val="000000"/>
                </a:solidFill>
                <a:latin typeface="Roboto Condensed"/>
              </a:rPr>
              <a:t>1,2,3 SGK trang 23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24000" y="7353300"/>
            <a:ext cx="8539809" cy="17710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863598" lvl="1" indent="-431799">
              <a:lnSpc>
                <a:spcPts val="727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Thời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gian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thảo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luận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vi-VN" sz="3999" dirty="0">
                <a:solidFill>
                  <a:srgbClr val="000000"/>
                </a:solidFill>
                <a:latin typeface="Roboto Condensed"/>
              </a:rPr>
              <a:t>10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  <a:p>
            <a:pPr marL="863598" lvl="1" indent="-431799">
              <a:lnSpc>
                <a:spcPts val="727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Thời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gian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trình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bày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tối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đa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999" dirty="0">
                <a:solidFill>
                  <a:srgbClr val="000000"/>
                </a:solidFill>
                <a:latin typeface="Roboto Condensed"/>
              </a:rPr>
              <a:t>3 </a:t>
            </a:r>
            <a:r>
              <a:rPr lang="en-US" sz="3999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686000" y="409575"/>
            <a:ext cx="13811958" cy="117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6699">
                <a:solidFill>
                  <a:srgbClr val="DD3F4C"/>
                </a:solidFill>
                <a:latin typeface="Fraunces Bold"/>
              </a:rPr>
              <a:t>II.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Yêu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cầu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vi-VN" sz="3999" dirty="0">
                <a:solidFill>
                  <a:srgbClr val="000000"/>
                </a:solidFill>
                <a:latin typeface="Roboto Condensed"/>
              </a:rPr>
              <a:t>Tìm thán từ trong các câu.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 rot="-155696">
            <a:off x="683117" y="131856"/>
            <a:ext cx="4038894" cy="172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 dirty="0" err="1">
                <a:solidFill>
                  <a:srgbClr val="DD3F4C"/>
                </a:solidFill>
                <a:latin typeface="#9Slide07 Crocante"/>
              </a:rPr>
              <a:t>Bài</a:t>
            </a: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 </a:t>
            </a:r>
            <a:r>
              <a:rPr lang="en-US" sz="5000" dirty="0" err="1">
                <a:solidFill>
                  <a:srgbClr val="DD3F4C"/>
                </a:solidFill>
                <a:latin typeface="#9Slide07 Crocante"/>
              </a:rPr>
              <a:t>tập</a:t>
            </a: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 </a:t>
            </a:r>
            <a:r>
              <a:rPr lang="vi-VN" sz="5000" dirty="0">
                <a:solidFill>
                  <a:srgbClr val="DD3F4C"/>
                </a:solidFill>
                <a:latin typeface="#9Slide07 Crocante"/>
              </a:rPr>
              <a:t>1</a:t>
            </a:r>
            <a:endParaRPr lang="en-US" sz="5000" dirty="0">
              <a:solidFill>
                <a:srgbClr val="DD3F4C"/>
              </a:solidFill>
              <a:latin typeface="#9Slide07 Crocante"/>
            </a:endParaRPr>
          </a:p>
          <a:p>
            <a:pPr algn="ctr">
              <a:lnSpc>
                <a:spcPts val="7100"/>
              </a:lnSpc>
            </a:pP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SGK tr.2</a:t>
            </a:r>
            <a:r>
              <a:rPr lang="vi-VN" sz="5000" dirty="0">
                <a:solidFill>
                  <a:srgbClr val="DD3F4C"/>
                </a:solidFill>
                <a:latin typeface="#9Slide07 Crocante"/>
              </a:rPr>
              <a:t>3</a:t>
            </a:r>
            <a:endParaRPr lang="en-US" sz="5000" dirty="0">
              <a:solidFill>
                <a:srgbClr val="DD3F4C"/>
              </a:solidFill>
              <a:latin typeface="#9Slide07 Crocant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CE3710C-7DAA-67C9-23E0-74711B5CE30A}"/>
              </a:ext>
            </a:extLst>
          </p:cNvPr>
          <p:cNvSpPr txBox="1"/>
          <p:nvPr/>
        </p:nvSpPr>
        <p:spPr>
          <a:xfrm>
            <a:off x="3370575" y="2942213"/>
            <a:ext cx="15974968" cy="56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indent="-7429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AutoNum type="alphaLcPeriod"/>
            </a:pPr>
            <a:r>
              <a:rPr lang="vi-VN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Vâng, mời bác và cô lên chơi.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=&gt;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vâng</a:t>
            </a:r>
            <a:endParaRPr lang="en-US" sz="4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b. </a:t>
            </a:r>
            <a:r>
              <a:rPr lang="vi-VN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Ô! Cô còn quên chiếc mùi soa đây này!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=&gt;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vi-VN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Ô</a:t>
            </a:r>
            <a:endParaRPr lang="en-US" sz="4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c. </a:t>
            </a:r>
            <a:r>
              <a:rPr lang="vi-VN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Đây rồi, Sói Lam ơi, đây là nơi có kỉ niệm đầu tiên của ta đó!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=&gt;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vi-VN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Ơ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i</a:t>
            </a:r>
            <a:endParaRPr lang="en-US" sz="4000" b="1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Yêu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cầu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vi-VN" sz="3999" dirty="0">
                <a:solidFill>
                  <a:srgbClr val="000000"/>
                </a:solidFill>
                <a:latin typeface="Roboto Condensed"/>
              </a:rPr>
              <a:t>Chỉ ra thán từ trong các câu và cho biết mỗi thán từ bộc lộ cảm xúc gì.</a:t>
            </a:r>
            <a:endParaRPr lang="en-US" sz="39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 rot="-155696">
            <a:off x="683117" y="131856"/>
            <a:ext cx="4038894" cy="172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 dirty="0" err="1">
                <a:solidFill>
                  <a:srgbClr val="DD3F4C"/>
                </a:solidFill>
                <a:latin typeface="#9Slide07 Crocante"/>
              </a:rPr>
              <a:t>Bài</a:t>
            </a: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 </a:t>
            </a:r>
            <a:r>
              <a:rPr lang="en-US" sz="5000" dirty="0" err="1">
                <a:solidFill>
                  <a:srgbClr val="DD3F4C"/>
                </a:solidFill>
                <a:latin typeface="#9Slide07 Crocante"/>
              </a:rPr>
              <a:t>tập</a:t>
            </a: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 </a:t>
            </a:r>
            <a:r>
              <a:rPr lang="vi-VN" sz="5000" dirty="0">
                <a:solidFill>
                  <a:srgbClr val="DD3F4C"/>
                </a:solidFill>
                <a:latin typeface="#9Slide07 Crocante"/>
              </a:rPr>
              <a:t>2</a:t>
            </a:r>
            <a:endParaRPr lang="en-US" sz="5000" dirty="0">
              <a:solidFill>
                <a:srgbClr val="DD3F4C"/>
              </a:solidFill>
              <a:latin typeface="#9Slide07 Crocante"/>
            </a:endParaRPr>
          </a:p>
          <a:p>
            <a:pPr algn="ctr">
              <a:lnSpc>
                <a:spcPts val="7100"/>
              </a:lnSpc>
            </a:pP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SGK tr.2</a:t>
            </a:r>
            <a:r>
              <a:rPr lang="vi-VN" sz="5000" dirty="0">
                <a:solidFill>
                  <a:srgbClr val="DD3F4C"/>
                </a:solidFill>
                <a:latin typeface="#9Slide07 Crocante"/>
              </a:rPr>
              <a:t>3</a:t>
            </a:r>
            <a:endParaRPr lang="en-US" sz="5000" dirty="0">
              <a:solidFill>
                <a:srgbClr val="DD3F4C"/>
              </a:solidFill>
              <a:latin typeface="#9Slide07 Crocant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CE3710C-7DAA-67C9-23E0-74711B5CE30A}"/>
              </a:ext>
            </a:extLst>
          </p:cNvPr>
          <p:cNvSpPr txBox="1"/>
          <p:nvPr/>
        </p:nvSpPr>
        <p:spPr>
          <a:xfrm>
            <a:off x="1284332" y="3372484"/>
            <a:ext cx="17003668" cy="3929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a.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“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ôi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”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bộc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lộ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mạnh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mẽ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trước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điều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bất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ngờ</a:t>
            </a:r>
            <a:endParaRPr lang="en-US" sz="4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b.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“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trời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ơi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”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tiếc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nuối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thanh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niên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phải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chia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tay</a:t>
            </a:r>
            <a:endParaRPr lang="en-US" sz="4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c.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“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ơi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”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ngạc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nhiên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thanh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niên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thấy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ông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họa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sĩ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vẽ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mình</a:t>
            </a:r>
            <a:endParaRPr lang="en-US" sz="4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d.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“chao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ôi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”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ông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họa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sĩ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rằng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gặp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gỡ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thanh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niên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là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hiếm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endParaRPr lang="en-US" sz="40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20131">
            <a:off x="-2147318" y="929394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9"/>
                </a:lnTo>
                <a:lnTo>
                  <a:pt x="0" y="3371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08996">
            <a:off x="284889" y="317492"/>
            <a:ext cx="4841003" cy="2309553"/>
            <a:chOff x="0" y="0"/>
            <a:chExt cx="7976623" cy="3805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76624" cy="3805501"/>
            </a:xfrm>
            <a:custGeom>
              <a:avLst/>
              <a:gdLst/>
              <a:ahLst/>
              <a:cxnLst/>
              <a:rect l="l" t="t" r="r" b="b"/>
              <a:pathLst>
                <a:path w="7976624" h="3805501">
                  <a:moveTo>
                    <a:pt x="7906542" y="3805501"/>
                  </a:moveTo>
                  <a:lnTo>
                    <a:pt x="69970" y="3805501"/>
                  </a:lnTo>
                  <a:cubicBezTo>
                    <a:pt x="31603" y="3805501"/>
                    <a:pt x="0" y="3791343"/>
                    <a:pt x="0" y="3774154"/>
                  </a:cubicBezTo>
                  <a:lnTo>
                    <a:pt x="0" y="31347"/>
                  </a:lnTo>
                  <a:cubicBezTo>
                    <a:pt x="0" y="14158"/>
                    <a:pt x="31603" y="0"/>
                    <a:pt x="69970" y="0"/>
                  </a:cubicBezTo>
                  <a:lnTo>
                    <a:pt x="7905655" y="0"/>
                  </a:lnTo>
                  <a:cubicBezTo>
                    <a:pt x="7944022" y="0"/>
                    <a:pt x="7975626" y="14158"/>
                    <a:pt x="7975626" y="31347"/>
                  </a:cubicBezTo>
                  <a:lnTo>
                    <a:pt x="7975626" y="3773706"/>
                  </a:lnTo>
                  <a:cubicBezTo>
                    <a:pt x="7976624" y="3791342"/>
                    <a:pt x="7944910" y="3805501"/>
                    <a:pt x="7906542" y="380550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208996">
            <a:off x="265041" y="491926"/>
            <a:ext cx="4631208" cy="1649839"/>
            <a:chOff x="0" y="0"/>
            <a:chExt cx="8687635" cy="3094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87636" cy="3094916"/>
            </a:xfrm>
            <a:custGeom>
              <a:avLst/>
              <a:gdLst/>
              <a:ahLst/>
              <a:cxnLst/>
              <a:rect l="l" t="t" r="r" b="b"/>
              <a:pathLst>
                <a:path w="8687636" h="3094916">
                  <a:moveTo>
                    <a:pt x="8585833" y="16351"/>
                  </a:moveTo>
                  <a:cubicBezTo>
                    <a:pt x="8614885" y="16351"/>
                    <a:pt x="8638775" y="24346"/>
                    <a:pt x="8638775" y="34068"/>
                  </a:cubicBezTo>
                  <a:lnTo>
                    <a:pt x="8638775" y="3060848"/>
                  </a:lnTo>
                  <a:cubicBezTo>
                    <a:pt x="8638775" y="3070570"/>
                    <a:pt x="8614885" y="3078565"/>
                    <a:pt x="8585833" y="3078565"/>
                  </a:cubicBezTo>
                  <a:lnTo>
                    <a:pt x="101802" y="3078565"/>
                  </a:lnTo>
                  <a:cubicBezTo>
                    <a:pt x="72750" y="3078565"/>
                    <a:pt x="48860" y="3070570"/>
                    <a:pt x="48860" y="3060848"/>
                  </a:cubicBezTo>
                  <a:lnTo>
                    <a:pt x="48860" y="34068"/>
                  </a:lnTo>
                  <a:cubicBezTo>
                    <a:pt x="48860" y="24346"/>
                    <a:pt x="72750" y="16351"/>
                    <a:pt x="101802" y="16351"/>
                  </a:cubicBezTo>
                  <a:lnTo>
                    <a:pt x="8585833" y="16351"/>
                  </a:lnTo>
                  <a:moveTo>
                    <a:pt x="8585833" y="0"/>
                  </a:moveTo>
                  <a:lnTo>
                    <a:pt x="101802" y="0"/>
                  </a:lnTo>
                  <a:cubicBezTo>
                    <a:pt x="45739" y="0"/>
                    <a:pt x="0" y="15307"/>
                    <a:pt x="0" y="34068"/>
                  </a:cubicBezTo>
                  <a:lnTo>
                    <a:pt x="0" y="3060848"/>
                  </a:lnTo>
                  <a:cubicBezTo>
                    <a:pt x="0" y="3079610"/>
                    <a:pt x="45739" y="3094916"/>
                    <a:pt x="101802" y="3094916"/>
                  </a:cubicBezTo>
                  <a:lnTo>
                    <a:pt x="8585833" y="3094916"/>
                  </a:lnTo>
                  <a:cubicBezTo>
                    <a:pt x="8641897" y="3094916"/>
                    <a:pt x="8687636" y="3079610"/>
                    <a:pt x="8687636" y="3060848"/>
                  </a:cubicBezTo>
                  <a:lnTo>
                    <a:pt x="8687636" y="34068"/>
                  </a:lnTo>
                  <a:cubicBezTo>
                    <a:pt x="8687636" y="15307"/>
                    <a:pt x="8641897" y="0"/>
                    <a:pt x="8585833" y="0"/>
                  </a:cubicBezTo>
                  <a:close/>
                </a:path>
              </a:pathLst>
            </a:custGeom>
            <a:solidFill>
              <a:srgbClr val="FAA7A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208996">
            <a:off x="269351" y="-29867"/>
            <a:ext cx="700221" cy="1672169"/>
          </a:xfrm>
          <a:custGeom>
            <a:avLst/>
            <a:gdLst/>
            <a:ahLst/>
            <a:cxnLst/>
            <a:rect l="l" t="t" r="r" b="b"/>
            <a:pathLst>
              <a:path w="700221" h="1672169">
                <a:moveTo>
                  <a:pt x="0" y="0"/>
                </a:moveTo>
                <a:lnTo>
                  <a:pt x="700221" y="0"/>
                </a:lnTo>
                <a:lnTo>
                  <a:pt x="700221" y="1672169"/>
                </a:lnTo>
                <a:lnTo>
                  <a:pt x="0" y="167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-3890989" y="58204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13997329" y="51435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942091" y="421182"/>
            <a:ext cx="12576977" cy="1460130"/>
            <a:chOff x="0" y="0"/>
            <a:chExt cx="3312455" cy="3845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2455" cy="384561"/>
            </a:xfrm>
            <a:custGeom>
              <a:avLst/>
              <a:gdLst/>
              <a:ahLst/>
              <a:cxnLst/>
              <a:rect l="l" t="t" r="r" b="b"/>
              <a:pathLst>
                <a:path w="3312455" h="384561">
                  <a:moveTo>
                    <a:pt x="31394" y="0"/>
                  </a:moveTo>
                  <a:lnTo>
                    <a:pt x="3281061" y="0"/>
                  </a:lnTo>
                  <a:cubicBezTo>
                    <a:pt x="3298399" y="0"/>
                    <a:pt x="3312455" y="14055"/>
                    <a:pt x="3312455" y="31394"/>
                  </a:cubicBezTo>
                  <a:lnTo>
                    <a:pt x="3312455" y="353167"/>
                  </a:lnTo>
                  <a:cubicBezTo>
                    <a:pt x="3312455" y="361493"/>
                    <a:pt x="3309147" y="369479"/>
                    <a:pt x="3303260" y="375366"/>
                  </a:cubicBezTo>
                  <a:cubicBezTo>
                    <a:pt x="3297372" y="381253"/>
                    <a:pt x="3289387" y="384561"/>
                    <a:pt x="3281061" y="384561"/>
                  </a:cubicBezTo>
                  <a:lnTo>
                    <a:pt x="31394" y="384561"/>
                  </a:lnTo>
                  <a:cubicBezTo>
                    <a:pt x="14055" y="384561"/>
                    <a:pt x="0" y="370506"/>
                    <a:pt x="0" y="353167"/>
                  </a:cubicBezTo>
                  <a:lnTo>
                    <a:pt x="0" y="31394"/>
                  </a:lnTo>
                  <a:cubicBezTo>
                    <a:pt x="0" y="14055"/>
                    <a:pt x="14055" y="0"/>
                    <a:pt x="31394" y="0"/>
                  </a:cubicBezTo>
                  <a:close/>
                </a:path>
              </a:pathLst>
            </a:custGeom>
            <a:solidFill>
              <a:srgbClr val="FCDD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56818" y="497012"/>
            <a:ext cx="1180248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Yêu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 Condensed Bold"/>
              </a:rPr>
              <a:t>cầu</a:t>
            </a:r>
            <a:r>
              <a:rPr lang="en-US" sz="39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vi-VN" sz="3999" dirty="0">
                <a:solidFill>
                  <a:srgbClr val="000000"/>
                </a:solidFill>
                <a:latin typeface="Roboto Condensed"/>
              </a:rPr>
              <a:t>Đặt câu có sử dụng thán từ: </a:t>
            </a:r>
            <a:r>
              <a:rPr lang="vi-VN" sz="3999" b="1" dirty="0">
                <a:solidFill>
                  <a:srgbClr val="000000"/>
                </a:solidFill>
                <a:latin typeface="Roboto Condensed"/>
              </a:rPr>
              <a:t>ơ, than ôi, trời ơi.</a:t>
            </a:r>
            <a:endParaRPr lang="en-US" sz="3999" b="1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 rot="-155696">
            <a:off x="683117" y="131856"/>
            <a:ext cx="4038894" cy="172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5000" dirty="0" err="1">
                <a:solidFill>
                  <a:srgbClr val="DD3F4C"/>
                </a:solidFill>
                <a:latin typeface="#9Slide07 Crocante"/>
              </a:rPr>
              <a:t>Bài</a:t>
            </a: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 </a:t>
            </a:r>
            <a:r>
              <a:rPr lang="en-US" sz="5000" dirty="0" err="1">
                <a:solidFill>
                  <a:srgbClr val="DD3F4C"/>
                </a:solidFill>
                <a:latin typeface="#9Slide07 Crocante"/>
              </a:rPr>
              <a:t>tập</a:t>
            </a: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 </a:t>
            </a:r>
            <a:r>
              <a:rPr lang="vi-VN" sz="5000" dirty="0">
                <a:solidFill>
                  <a:srgbClr val="DD3F4C"/>
                </a:solidFill>
                <a:latin typeface="#9Slide07 Crocante"/>
              </a:rPr>
              <a:t>3</a:t>
            </a:r>
            <a:endParaRPr lang="en-US" sz="5000" dirty="0">
              <a:solidFill>
                <a:srgbClr val="DD3F4C"/>
              </a:solidFill>
              <a:latin typeface="#9Slide07 Crocante"/>
            </a:endParaRPr>
          </a:p>
          <a:p>
            <a:pPr algn="ctr">
              <a:lnSpc>
                <a:spcPts val="7100"/>
              </a:lnSpc>
            </a:pPr>
            <a:r>
              <a:rPr lang="en-US" sz="5000" dirty="0">
                <a:solidFill>
                  <a:srgbClr val="DD3F4C"/>
                </a:solidFill>
                <a:latin typeface="#9Slide07 Crocante"/>
              </a:rPr>
              <a:t>SGK tr.2</a:t>
            </a:r>
            <a:r>
              <a:rPr lang="vi-VN" sz="5000" dirty="0">
                <a:solidFill>
                  <a:srgbClr val="DD3F4C"/>
                </a:solidFill>
                <a:latin typeface="#9Slide07 Crocante"/>
              </a:rPr>
              <a:t>3</a:t>
            </a:r>
            <a:endParaRPr lang="en-US" sz="5000" dirty="0">
              <a:solidFill>
                <a:srgbClr val="DD3F4C"/>
              </a:solidFill>
              <a:latin typeface="#9Slide07 Crocant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592806" y="790450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CE3710C-7DAA-67C9-23E0-74711B5CE30A}"/>
              </a:ext>
            </a:extLst>
          </p:cNvPr>
          <p:cNvSpPr txBox="1"/>
          <p:nvPr/>
        </p:nvSpPr>
        <p:spPr>
          <a:xfrm>
            <a:off x="4963862" y="3323339"/>
            <a:ext cx="12295438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HS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đặt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theo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đúng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yêu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cầu</a:t>
            </a:r>
            <a:r>
              <a:rPr lang="en-US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. VD: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-</a:t>
            </a:r>
            <a:r>
              <a:rPr lang="en-US" sz="4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Ơ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cậu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đã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đi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học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rồi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à?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4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Than </a:t>
            </a:r>
            <a:r>
              <a:rPr lang="en-US" sz="4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ôi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sao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tôi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lại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khổ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sở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như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thế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này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4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Trời</a:t>
            </a:r>
            <a:r>
              <a:rPr lang="en-US" sz="4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ơi</a:t>
            </a:r>
            <a:r>
              <a:rPr lang="en-US" sz="4000" b="1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thật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là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niềm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vui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quá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lớn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với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i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tôi</a:t>
            </a:r>
            <a:r>
              <a:rPr lang="en-US" sz="4000" i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!</a:t>
            </a:r>
            <a:endParaRPr lang="en-US" sz="4000" i="1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05837" y="2101735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8" y="0"/>
                </a:lnTo>
                <a:lnTo>
                  <a:pt x="791688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2" b="-1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519444"/>
            <a:ext cx="17943072" cy="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vi-VN" sz="7200" dirty="0">
                <a:solidFill>
                  <a:srgbClr val="DD3F4C"/>
                </a:solidFill>
                <a:latin typeface="Fraunces Bold"/>
              </a:rPr>
              <a:t>III. VIẾT NGẮN</a:t>
            </a:r>
            <a:endParaRPr lang="en-US" sz="7200" dirty="0">
              <a:solidFill>
                <a:srgbClr val="DD3F4C"/>
              </a:solidFill>
              <a:latin typeface="Fraunces Bold"/>
            </a:endParaRPr>
          </a:p>
        </p:txBody>
      </p:sp>
      <p:sp>
        <p:nvSpPr>
          <p:cNvPr id="5" name="Freeform 5"/>
          <p:cNvSpPr/>
          <p:nvPr/>
        </p:nvSpPr>
        <p:spPr>
          <a:xfrm rot="-275878">
            <a:off x="-1142356" y="-3542620"/>
            <a:ext cx="5165430" cy="4005361"/>
          </a:xfrm>
          <a:custGeom>
            <a:avLst/>
            <a:gdLst/>
            <a:ahLst/>
            <a:cxnLst/>
            <a:rect l="l" t="t" r="r" b="b"/>
            <a:pathLst>
              <a:path w="5165430" h="4005361">
                <a:moveTo>
                  <a:pt x="0" y="0"/>
                </a:moveTo>
                <a:lnTo>
                  <a:pt x="5165430" y="0"/>
                </a:lnTo>
                <a:lnTo>
                  <a:pt x="5165430" y="4005361"/>
                </a:lnTo>
                <a:lnTo>
                  <a:pt x="0" y="40053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12" b="-2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57624">
            <a:off x="16366852" y="8805480"/>
            <a:ext cx="4617249" cy="4097809"/>
          </a:xfrm>
          <a:custGeom>
            <a:avLst/>
            <a:gdLst/>
            <a:ahLst/>
            <a:cxnLst/>
            <a:rect l="l" t="t" r="r" b="b"/>
            <a:pathLst>
              <a:path w="4617249" h="4097809">
                <a:moveTo>
                  <a:pt x="0" y="0"/>
                </a:moveTo>
                <a:lnTo>
                  <a:pt x="4617249" y="0"/>
                </a:lnTo>
                <a:lnTo>
                  <a:pt x="4617249" y="4097809"/>
                </a:lnTo>
                <a:lnTo>
                  <a:pt x="0" y="40978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7" b="-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371420"/>
            <a:ext cx="4958970" cy="4252317"/>
          </a:xfrm>
          <a:custGeom>
            <a:avLst/>
            <a:gdLst/>
            <a:ahLst/>
            <a:cxnLst/>
            <a:rect l="l" t="t" r="r" b="b"/>
            <a:pathLst>
              <a:path w="4958970" h="4252317">
                <a:moveTo>
                  <a:pt x="0" y="0"/>
                </a:moveTo>
                <a:lnTo>
                  <a:pt x="4958970" y="0"/>
                </a:lnTo>
                <a:lnTo>
                  <a:pt x="4958970" y="4252317"/>
                </a:lnTo>
                <a:lnTo>
                  <a:pt x="0" y="4252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72" b="-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175304" y="1531839"/>
            <a:ext cx="13083996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Viết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đoạn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khoảng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5-7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nhân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vật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ấn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tượng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nhất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6.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Đoạn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văn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có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sử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dụng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trợ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một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gạch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chân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chú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thích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rõ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trợ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và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thán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đó</a:t>
            </a:r>
            <a:r>
              <a:rPr lang="en-US" sz="4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2479485" y="6648450"/>
          <a:ext cx="11260278" cy="3159189"/>
        </p:xfrm>
        <a:graphic>
          <a:graphicData uri="http://schemas.openxmlformats.org/drawingml/2006/table">
            <a:tbl>
              <a:tblPr/>
              <a:tblGrid>
                <a:gridCol w="2982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8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Mở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Thân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063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</a:t>
                      </a: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13445709" y="6420954"/>
            <a:ext cx="5050772" cy="4482560"/>
          </a:xfrm>
          <a:custGeom>
            <a:avLst/>
            <a:gdLst/>
            <a:ahLst/>
            <a:cxnLst/>
            <a:rect l="l" t="t" r="r" b="b"/>
            <a:pathLst>
              <a:path w="5050772" h="4482560">
                <a:moveTo>
                  <a:pt x="0" y="0"/>
                </a:moveTo>
                <a:lnTo>
                  <a:pt x="5050772" y="0"/>
                </a:lnTo>
                <a:lnTo>
                  <a:pt x="5050772" y="4482560"/>
                </a:lnTo>
                <a:lnTo>
                  <a:pt x="0" y="4482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906634" y="4812745"/>
            <a:ext cx="2304733" cy="129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r="88" b="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50587" y="349388"/>
            <a:ext cx="791688" cy="791688"/>
          </a:xfrm>
          <a:custGeom>
            <a:avLst/>
            <a:gdLst/>
            <a:ahLst/>
            <a:cxnLst/>
            <a:rect l="l" t="t" r="r" b="b"/>
            <a:pathLst>
              <a:path w="791688" h="791688">
                <a:moveTo>
                  <a:pt x="0" y="0"/>
                </a:moveTo>
                <a:lnTo>
                  <a:pt x="791688" y="0"/>
                </a:lnTo>
                <a:lnTo>
                  <a:pt x="791688" y="791688"/>
                </a:lnTo>
                <a:lnTo>
                  <a:pt x="0" y="791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2" b="-1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633616">
            <a:off x="-2582715" y="-3564946"/>
            <a:ext cx="5165430" cy="4005361"/>
          </a:xfrm>
          <a:custGeom>
            <a:avLst/>
            <a:gdLst/>
            <a:ahLst/>
            <a:cxnLst/>
            <a:rect l="l" t="t" r="r" b="b"/>
            <a:pathLst>
              <a:path w="5165430" h="4005361">
                <a:moveTo>
                  <a:pt x="0" y="0"/>
                </a:moveTo>
                <a:lnTo>
                  <a:pt x="5165430" y="0"/>
                </a:lnTo>
                <a:lnTo>
                  <a:pt x="5165430" y="4005361"/>
                </a:lnTo>
                <a:lnTo>
                  <a:pt x="0" y="400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12" b="-2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7624">
            <a:off x="16366852" y="8805480"/>
            <a:ext cx="4617249" cy="4097809"/>
          </a:xfrm>
          <a:custGeom>
            <a:avLst/>
            <a:gdLst/>
            <a:ahLst/>
            <a:cxnLst/>
            <a:rect l="l" t="t" r="r" b="b"/>
            <a:pathLst>
              <a:path w="4617249" h="4097809">
                <a:moveTo>
                  <a:pt x="0" y="0"/>
                </a:moveTo>
                <a:lnTo>
                  <a:pt x="4617249" y="0"/>
                </a:lnTo>
                <a:lnTo>
                  <a:pt x="4617249" y="4097809"/>
                </a:lnTo>
                <a:lnTo>
                  <a:pt x="0" y="4097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57" b="-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5164" y="-287723"/>
            <a:ext cx="4371600" cy="3748647"/>
          </a:xfrm>
          <a:custGeom>
            <a:avLst/>
            <a:gdLst/>
            <a:ahLst/>
            <a:cxnLst/>
            <a:rect l="l" t="t" r="r" b="b"/>
            <a:pathLst>
              <a:path w="4371600" h="3748647">
                <a:moveTo>
                  <a:pt x="0" y="0"/>
                </a:moveTo>
                <a:lnTo>
                  <a:pt x="4371600" y="0"/>
                </a:lnTo>
                <a:lnTo>
                  <a:pt x="4371600" y="3748646"/>
                </a:lnTo>
                <a:lnTo>
                  <a:pt x="0" y="3748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72" b="-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249679" y="1320792"/>
            <a:ext cx="12381560" cy="61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</a:rPr>
              <a:t>Tại lớp:</a:t>
            </a:r>
            <a:r>
              <a:rPr lang="en-US" sz="3500">
                <a:solidFill>
                  <a:srgbClr val="000000"/>
                </a:solidFill>
                <a:latin typeface="Roboto Condensed Bold"/>
              </a:rPr>
              <a:t> Lập dàn ý cho đoạn văn theo mô hình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445316"/>
              </p:ext>
            </p:extLst>
          </p:nvPr>
        </p:nvGraphicFramePr>
        <p:xfrm>
          <a:off x="3249679" y="2930360"/>
          <a:ext cx="13787644" cy="6894071"/>
        </p:xfrm>
        <a:graphic>
          <a:graphicData uri="http://schemas.openxmlformats.org/drawingml/2006/table">
            <a:tbl>
              <a:tblPr/>
              <a:tblGrid>
                <a:gridCol w="2369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8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456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Mở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khái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quát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7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005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đoạn</a:t>
                      </a:r>
                      <a:endParaRPr lang="en-US" sz="1100" dirty="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(</a:t>
                      </a:r>
                      <a:r>
                        <a:rPr lang="vi-VN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5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câu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hoàn cảnh của nhân vật. </a:t>
                      </a:r>
                      <a:endParaRPr lang="en-US" sz="1100"/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Ấn tượng về nhân vật trong truyện (cảm nhận về ngoại hình, cảm nhận về vẻ đẹp tâm hồn, bài học ứng xử từ nhân vật…)</a:t>
                      </a:r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Đặc sắc nghệ thuật của truyện trong xây dựng nhân vật.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9452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</a:t>
                      </a: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55651" lvl="1" indent="-377825" algn="l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Ý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nghĩa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truyện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cuộc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nay.</a:t>
                      </a:r>
                      <a:endParaRPr lang="en-US" sz="1100" dirty="0"/>
                    </a:p>
                  </a:txBody>
                  <a:tcPr marT="91440" marB="91440" anchor="ctr">
                    <a:lnL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86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0" y="519444"/>
            <a:ext cx="17943072" cy="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</a:pPr>
            <a:r>
              <a:rPr lang="vi-VN" sz="7200" dirty="0">
                <a:solidFill>
                  <a:srgbClr val="DD3F4C"/>
                </a:solidFill>
                <a:latin typeface="Fraunces Bold"/>
              </a:rPr>
              <a:t>III. VIẾT NGẮN</a:t>
            </a:r>
            <a:endParaRPr lang="en-US" sz="7200" dirty="0">
              <a:solidFill>
                <a:srgbClr val="DD3F4C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</a:blip>
          <a:srcRect r="88" b="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502691" y="2685435"/>
            <a:ext cx="2754907" cy="2458065"/>
          </a:xfrm>
          <a:custGeom>
            <a:avLst/>
            <a:gdLst/>
            <a:ahLst/>
            <a:cxnLst/>
            <a:rect l="l" t="t" r="r" b="b"/>
            <a:pathLst>
              <a:path w="2754907" h="2458065">
                <a:moveTo>
                  <a:pt x="0" y="0"/>
                </a:moveTo>
                <a:lnTo>
                  <a:pt x="2754907" y="0"/>
                </a:lnTo>
                <a:lnTo>
                  <a:pt x="2754907" y="2458065"/>
                </a:lnTo>
                <a:lnTo>
                  <a:pt x="0" y="2458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195006">
            <a:off x="12638561" y="2074483"/>
            <a:ext cx="1945901" cy="2115109"/>
          </a:xfrm>
          <a:custGeom>
            <a:avLst/>
            <a:gdLst/>
            <a:ahLst/>
            <a:cxnLst/>
            <a:rect l="l" t="t" r="r" b="b"/>
            <a:pathLst>
              <a:path w="1945901" h="2115109">
                <a:moveTo>
                  <a:pt x="0" y="0"/>
                </a:moveTo>
                <a:lnTo>
                  <a:pt x="1945900" y="0"/>
                </a:lnTo>
                <a:lnTo>
                  <a:pt x="1945900" y="2115109"/>
                </a:lnTo>
                <a:lnTo>
                  <a:pt x="0" y="2115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689042" y="5953958"/>
            <a:ext cx="16142936" cy="235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15000">
                <a:solidFill>
                  <a:srgbClr val="7D876E"/>
                </a:solidFill>
                <a:latin typeface="#9Slide05 VL Fadilla"/>
              </a:rPr>
              <a:t>Cảm ơn các em!</a:t>
            </a:r>
          </a:p>
        </p:txBody>
      </p:sp>
      <p:sp>
        <p:nvSpPr>
          <p:cNvPr id="6" name="Freeform 6"/>
          <p:cNvSpPr/>
          <p:nvPr/>
        </p:nvSpPr>
        <p:spPr>
          <a:xfrm>
            <a:off x="89829" y="-90529"/>
            <a:ext cx="7822062" cy="10377529"/>
          </a:xfrm>
          <a:custGeom>
            <a:avLst/>
            <a:gdLst/>
            <a:ahLst/>
            <a:cxnLst/>
            <a:rect l="l" t="t" r="r" b="b"/>
            <a:pathLst>
              <a:path w="7822062" h="10377529">
                <a:moveTo>
                  <a:pt x="0" y="0"/>
                </a:moveTo>
                <a:lnTo>
                  <a:pt x="7822062" y="0"/>
                </a:lnTo>
                <a:lnTo>
                  <a:pt x="7822062" y="10377529"/>
                </a:lnTo>
                <a:lnTo>
                  <a:pt x="0" y="10377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1452" y="9364630"/>
            <a:ext cx="4315179" cy="922370"/>
          </a:xfrm>
          <a:custGeom>
            <a:avLst/>
            <a:gdLst/>
            <a:ahLst/>
            <a:cxnLst/>
            <a:rect l="l" t="t" r="r" b="b"/>
            <a:pathLst>
              <a:path w="4315179" h="922370">
                <a:moveTo>
                  <a:pt x="0" y="0"/>
                </a:moveTo>
                <a:lnTo>
                  <a:pt x="4315179" y="0"/>
                </a:lnTo>
                <a:lnTo>
                  <a:pt x="4315179" y="922370"/>
                </a:lnTo>
                <a:lnTo>
                  <a:pt x="0" y="922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28890" y="9364630"/>
            <a:ext cx="4315179" cy="922370"/>
          </a:xfrm>
          <a:custGeom>
            <a:avLst/>
            <a:gdLst/>
            <a:ahLst/>
            <a:cxnLst/>
            <a:rect l="l" t="t" r="r" b="b"/>
            <a:pathLst>
              <a:path w="4315179" h="922370">
                <a:moveTo>
                  <a:pt x="0" y="0"/>
                </a:moveTo>
                <a:lnTo>
                  <a:pt x="4315180" y="0"/>
                </a:lnTo>
                <a:lnTo>
                  <a:pt x="4315180" y="922370"/>
                </a:lnTo>
                <a:lnTo>
                  <a:pt x="0" y="922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131872">
            <a:off x="14325290" y="8533329"/>
            <a:ext cx="1395569" cy="1449942"/>
          </a:xfrm>
          <a:custGeom>
            <a:avLst/>
            <a:gdLst/>
            <a:ahLst/>
            <a:cxnLst/>
            <a:rect l="l" t="t" r="r" b="b"/>
            <a:pathLst>
              <a:path w="1395569" h="1449942">
                <a:moveTo>
                  <a:pt x="0" y="0"/>
                </a:moveTo>
                <a:lnTo>
                  <a:pt x="1395570" y="0"/>
                </a:lnTo>
                <a:lnTo>
                  <a:pt x="1395570" y="1449942"/>
                </a:lnTo>
                <a:lnTo>
                  <a:pt x="0" y="1449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28821" y="9364630"/>
            <a:ext cx="4315179" cy="922370"/>
          </a:xfrm>
          <a:custGeom>
            <a:avLst/>
            <a:gdLst/>
            <a:ahLst/>
            <a:cxnLst/>
            <a:rect l="l" t="t" r="r" b="b"/>
            <a:pathLst>
              <a:path w="4315179" h="922370">
                <a:moveTo>
                  <a:pt x="0" y="0"/>
                </a:moveTo>
                <a:lnTo>
                  <a:pt x="4315179" y="0"/>
                </a:lnTo>
                <a:lnTo>
                  <a:pt x="4315179" y="922370"/>
                </a:lnTo>
                <a:lnTo>
                  <a:pt x="0" y="922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459235">
            <a:off x="8647710" y="1187334"/>
            <a:ext cx="992581" cy="1031253"/>
          </a:xfrm>
          <a:custGeom>
            <a:avLst/>
            <a:gdLst/>
            <a:ahLst/>
            <a:cxnLst/>
            <a:rect l="l" t="t" r="r" b="b"/>
            <a:pathLst>
              <a:path w="992581" h="1031253">
                <a:moveTo>
                  <a:pt x="0" y="0"/>
                </a:moveTo>
                <a:lnTo>
                  <a:pt x="992580" y="0"/>
                </a:lnTo>
                <a:lnTo>
                  <a:pt x="992580" y="1031253"/>
                </a:lnTo>
                <a:lnTo>
                  <a:pt x="0" y="1031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013615" y="797019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5240490" y="2137405"/>
            <a:ext cx="7806471" cy="101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5499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269631" y="689197"/>
            <a:ext cx="3788573" cy="194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TRÒ </a:t>
            </a:r>
          </a:p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CHƠI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2454" y="3673709"/>
            <a:ext cx="11444352" cy="5810514"/>
            <a:chOff x="0" y="0"/>
            <a:chExt cx="12734630" cy="6465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465613"/>
            </a:xfrm>
            <a:custGeom>
              <a:avLst/>
              <a:gdLst/>
              <a:ahLst/>
              <a:cxnLst/>
              <a:rect l="l" t="t" r="r" b="b"/>
              <a:pathLst>
                <a:path w="12734630" h="6465613">
                  <a:moveTo>
                    <a:pt x="12622747" y="6465613"/>
                  </a:moveTo>
                  <a:lnTo>
                    <a:pt x="111707" y="6465613"/>
                  </a:lnTo>
                  <a:cubicBezTo>
                    <a:pt x="50454" y="6465613"/>
                    <a:pt x="0" y="6441558"/>
                    <a:pt x="0" y="6412354"/>
                  </a:cubicBezTo>
                  <a:lnTo>
                    <a:pt x="0" y="53259"/>
                  </a:lnTo>
                  <a:cubicBezTo>
                    <a:pt x="0" y="24055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055"/>
                    <a:pt x="12733037" y="53259"/>
                  </a:cubicBezTo>
                  <a:lnTo>
                    <a:pt x="12733037" y="6411594"/>
                  </a:lnTo>
                  <a:cubicBezTo>
                    <a:pt x="12734630" y="6441557"/>
                    <a:pt x="12683999" y="6465613"/>
                    <a:pt x="12622746" y="6465613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91173" y="3860668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1: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1173" y="5414038"/>
            <a:ext cx="10537870" cy="187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HINHC ATM OIT RONGT HAYT 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013615" y="814079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5240490" y="2137405"/>
            <a:ext cx="7806471" cy="101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5499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269631" y="689197"/>
            <a:ext cx="3788573" cy="194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TRÒ </a:t>
            </a:r>
          </a:p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CHƠI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2454" y="3673709"/>
            <a:ext cx="11444352" cy="5810514"/>
            <a:chOff x="0" y="0"/>
            <a:chExt cx="12734630" cy="6465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465613"/>
            </a:xfrm>
            <a:custGeom>
              <a:avLst/>
              <a:gdLst/>
              <a:ahLst/>
              <a:cxnLst/>
              <a:rect l="l" t="t" r="r" b="b"/>
              <a:pathLst>
                <a:path w="12734630" h="6465613">
                  <a:moveTo>
                    <a:pt x="12622747" y="6465613"/>
                  </a:moveTo>
                  <a:lnTo>
                    <a:pt x="111707" y="6465613"/>
                  </a:lnTo>
                  <a:cubicBezTo>
                    <a:pt x="50454" y="6465613"/>
                    <a:pt x="0" y="6441558"/>
                    <a:pt x="0" y="6412354"/>
                  </a:cubicBezTo>
                  <a:lnTo>
                    <a:pt x="0" y="53259"/>
                  </a:lnTo>
                  <a:cubicBezTo>
                    <a:pt x="0" y="24055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055"/>
                    <a:pt x="12733037" y="53259"/>
                  </a:cubicBezTo>
                  <a:lnTo>
                    <a:pt x="12733037" y="6411594"/>
                  </a:lnTo>
                  <a:cubicBezTo>
                    <a:pt x="12734630" y="6441557"/>
                    <a:pt x="12683999" y="6465613"/>
                    <a:pt x="12622746" y="6465613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95695" y="4204079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2: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5695" y="5462859"/>
            <a:ext cx="10537870" cy="114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ME HAPT END ENL HIC HEN?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013615" y="575243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5240490" y="2137405"/>
            <a:ext cx="7806471" cy="101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5499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528544" y="1019435"/>
            <a:ext cx="3788573" cy="100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ĐÁP ÁN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2454" y="3673709"/>
            <a:ext cx="11444352" cy="5810514"/>
            <a:chOff x="0" y="0"/>
            <a:chExt cx="12734630" cy="6465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465613"/>
            </a:xfrm>
            <a:custGeom>
              <a:avLst/>
              <a:gdLst/>
              <a:ahLst/>
              <a:cxnLst/>
              <a:rect l="l" t="t" r="r" b="b"/>
              <a:pathLst>
                <a:path w="12734630" h="6465613">
                  <a:moveTo>
                    <a:pt x="12622747" y="6465613"/>
                  </a:moveTo>
                  <a:lnTo>
                    <a:pt x="111707" y="6465613"/>
                  </a:lnTo>
                  <a:cubicBezTo>
                    <a:pt x="50454" y="6465613"/>
                    <a:pt x="0" y="6441558"/>
                    <a:pt x="0" y="6412354"/>
                  </a:cubicBezTo>
                  <a:lnTo>
                    <a:pt x="0" y="53259"/>
                  </a:lnTo>
                  <a:cubicBezTo>
                    <a:pt x="0" y="24055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055"/>
                    <a:pt x="12733037" y="53259"/>
                  </a:cubicBezTo>
                  <a:lnTo>
                    <a:pt x="12733037" y="6411594"/>
                  </a:lnTo>
                  <a:cubicBezTo>
                    <a:pt x="12734630" y="6441557"/>
                    <a:pt x="12683999" y="6465613"/>
                    <a:pt x="12622746" y="6465613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95695" y="3596575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1: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5695" y="7340939"/>
            <a:ext cx="10537870" cy="114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ME HAPT END ENL HIC HEN?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95695" y="6472892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2: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95695" y="4870532"/>
            <a:ext cx="10537870" cy="162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5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HINHC ATM OIT RONGT HAYT 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08996">
            <a:off x="68780" y="414619"/>
            <a:ext cx="4191606" cy="2391538"/>
            <a:chOff x="0" y="0"/>
            <a:chExt cx="12734630" cy="7265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4630" cy="7265794"/>
            </a:xfrm>
            <a:custGeom>
              <a:avLst/>
              <a:gdLst/>
              <a:ahLst/>
              <a:cxnLst/>
              <a:rect l="l" t="t" r="r" b="b"/>
              <a:pathLst>
                <a:path w="12734630" h="7265794">
                  <a:moveTo>
                    <a:pt x="12622747" y="7265794"/>
                  </a:moveTo>
                  <a:lnTo>
                    <a:pt x="111707" y="7265794"/>
                  </a:lnTo>
                  <a:cubicBezTo>
                    <a:pt x="50454" y="7265794"/>
                    <a:pt x="0" y="7238762"/>
                    <a:pt x="0" y="7205944"/>
                  </a:cubicBezTo>
                  <a:lnTo>
                    <a:pt x="0" y="59850"/>
                  </a:lnTo>
                  <a:cubicBezTo>
                    <a:pt x="0" y="27032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7032"/>
                    <a:pt x="12733037" y="59850"/>
                  </a:cubicBezTo>
                  <a:lnTo>
                    <a:pt x="12733037" y="7205090"/>
                  </a:lnTo>
                  <a:cubicBezTo>
                    <a:pt x="12734630" y="7238762"/>
                    <a:pt x="12683999" y="7265794"/>
                    <a:pt x="12622746" y="7265794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208996">
            <a:off x="601005" y="305757"/>
            <a:ext cx="577283" cy="1378585"/>
          </a:xfrm>
          <a:custGeom>
            <a:avLst/>
            <a:gdLst/>
            <a:ahLst/>
            <a:cxnLst/>
            <a:rect l="l" t="t" r="r" b="b"/>
            <a:pathLst>
              <a:path w="577283" h="1378585">
                <a:moveTo>
                  <a:pt x="0" y="0"/>
                </a:moveTo>
                <a:lnTo>
                  <a:pt x="577283" y="0"/>
                </a:lnTo>
                <a:lnTo>
                  <a:pt x="577283" y="1378585"/>
                </a:lnTo>
                <a:lnTo>
                  <a:pt x="0" y="1378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90" b="-1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531" y="5143500"/>
            <a:ext cx="5235115" cy="5143500"/>
          </a:xfrm>
          <a:custGeom>
            <a:avLst/>
            <a:gdLst/>
            <a:ahLst/>
            <a:cxnLst/>
            <a:rect l="l" t="t" r="r" b="b"/>
            <a:pathLst>
              <a:path w="5235115" h="5143500">
                <a:moveTo>
                  <a:pt x="0" y="0"/>
                </a:moveTo>
                <a:lnTo>
                  <a:pt x="5235115" y="0"/>
                </a:lnTo>
                <a:lnTo>
                  <a:pt x="52351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013615" y="575243"/>
            <a:ext cx="9249867" cy="122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DD3F4C"/>
                </a:solidFill>
                <a:latin typeface="Fraunces Bold"/>
              </a:rPr>
              <a:t>I. KHỞI ĐỘNG</a:t>
            </a:r>
          </a:p>
        </p:txBody>
      </p:sp>
      <p:sp>
        <p:nvSpPr>
          <p:cNvPr id="8" name="TextBox 8"/>
          <p:cNvSpPr txBox="1"/>
          <p:nvPr/>
        </p:nvSpPr>
        <p:spPr>
          <a:xfrm rot="-89116">
            <a:off x="7161540" y="1982567"/>
            <a:ext cx="7806471" cy="106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5748">
                <a:solidFill>
                  <a:srgbClr val="84492D"/>
                </a:solidFill>
                <a:latin typeface="#9Slide05 Aphrodite Pro"/>
              </a:rPr>
              <a:t>Cùng giải mật ngữ</a:t>
            </a:r>
          </a:p>
        </p:txBody>
      </p:sp>
      <p:sp>
        <p:nvSpPr>
          <p:cNvPr id="9" name="TextBox 9"/>
          <p:cNvSpPr txBox="1"/>
          <p:nvPr/>
        </p:nvSpPr>
        <p:spPr>
          <a:xfrm rot="-89116">
            <a:off x="528544" y="1019435"/>
            <a:ext cx="3788573" cy="100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6110">
                <a:solidFill>
                  <a:srgbClr val="84492D"/>
                </a:solidFill>
                <a:latin typeface="#9Slide07 Crocante"/>
              </a:rPr>
              <a:t>ĐÁP ÁN</a:t>
            </a:r>
          </a:p>
        </p:txBody>
      </p:sp>
      <p:grpSp>
        <p:nvGrpSpPr>
          <p:cNvPr id="10" name="Group 10"/>
          <p:cNvGrpSpPr/>
          <p:nvPr/>
        </p:nvGrpSpPr>
        <p:grpSpPr>
          <a:xfrm rot="-84863">
            <a:off x="5342454" y="3673709"/>
            <a:ext cx="11444352" cy="5810514"/>
            <a:chOff x="0" y="0"/>
            <a:chExt cx="12734630" cy="6465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4630" cy="6465613"/>
            </a:xfrm>
            <a:custGeom>
              <a:avLst/>
              <a:gdLst/>
              <a:ahLst/>
              <a:cxnLst/>
              <a:rect l="l" t="t" r="r" b="b"/>
              <a:pathLst>
                <a:path w="12734630" h="6465613">
                  <a:moveTo>
                    <a:pt x="12622747" y="6465613"/>
                  </a:moveTo>
                  <a:lnTo>
                    <a:pt x="111707" y="6465613"/>
                  </a:lnTo>
                  <a:cubicBezTo>
                    <a:pt x="50454" y="6465613"/>
                    <a:pt x="0" y="6441558"/>
                    <a:pt x="0" y="6412354"/>
                  </a:cubicBezTo>
                  <a:lnTo>
                    <a:pt x="0" y="53259"/>
                  </a:lnTo>
                  <a:cubicBezTo>
                    <a:pt x="0" y="24055"/>
                    <a:pt x="50454" y="0"/>
                    <a:pt x="111707" y="0"/>
                  </a:cubicBezTo>
                  <a:lnTo>
                    <a:pt x="12621330" y="0"/>
                  </a:lnTo>
                  <a:cubicBezTo>
                    <a:pt x="12682582" y="0"/>
                    <a:pt x="12733037" y="24055"/>
                    <a:pt x="12733037" y="53259"/>
                  </a:cubicBezTo>
                  <a:lnTo>
                    <a:pt x="12733037" y="6411594"/>
                  </a:lnTo>
                  <a:cubicBezTo>
                    <a:pt x="12734630" y="6441557"/>
                    <a:pt x="12683999" y="6465613"/>
                    <a:pt x="12622746" y="6465613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95695" y="3596575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1: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95695" y="7340939"/>
            <a:ext cx="10537870" cy="114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</a:pPr>
            <a:r>
              <a:rPr lang="en-US" sz="5399">
                <a:solidFill>
                  <a:srgbClr val="000000"/>
                </a:solidFill>
                <a:latin typeface="Fraunces Bold"/>
              </a:rPr>
              <a:t>EM THẮP ĐÈN LÊN CHỊ </a:t>
            </a:r>
            <a:r>
              <a:rPr lang="en-US" sz="5399">
                <a:solidFill>
                  <a:srgbClr val="DD3F4C"/>
                </a:solidFill>
                <a:latin typeface="Fraunces Bold"/>
              </a:rPr>
              <a:t>NHÉ</a:t>
            </a:r>
            <a:r>
              <a:rPr lang="en-US" sz="5399">
                <a:solidFill>
                  <a:srgbClr val="000000"/>
                </a:solidFill>
                <a:latin typeface="Fraunces Bold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95695" y="6472892"/>
            <a:ext cx="10537870" cy="9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Mật ngữ 2: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95695" y="4784807"/>
            <a:ext cx="10537870" cy="183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97"/>
              </a:lnSpc>
            </a:pPr>
            <a:r>
              <a:rPr lang="en-US" sz="5399">
                <a:solidFill>
                  <a:srgbClr val="DD3F4C"/>
                </a:solidFill>
                <a:latin typeface="Fraunces Bold"/>
              </a:rPr>
              <a:t>CHÍNH</a:t>
            </a:r>
            <a:r>
              <a:rPr lang="en-US" sz="5399">
                <a:solidFill>
                  <a:srgbClr val="000000"/>
                </a:solidFill>
                <a:latin typeface="Fraunces Bold"/>
              </a:rPr>
              <a:t> MẮT TÔI TRÔNG THẤY NÓ.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7" b="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514818" y="-1193812"/>
            <a:ext cx="4007366" cy="3346150"/>
          </a:xfrm>
          <a:custGeom>
            <a:avLst/>
            <a:gdLst/>
            <a:ahLst/>
            <a:cxnLst/>
            <a:rect l="l" t="t" r="r" b="b"/>
            <a:pathLst>
              <a:path w="4007366" h="3346150">
                <a:moveTo>
                  <a:pt x="0" y="0"/>
                </a:moveTo>
                <a:lnTo>
                  <a:pt x="4007366" y="0"/>
                </a:lnTo>
                <a:lnTo>
                  <a:pt x="4007366" y="3346150"/>
                </a:lnTo>
                <a:lnTo>
                  <a:pt x="0" y="3346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03" b="-3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120131">
            <a:off x="-1587659" y="8619714"/>
            <a:ext cx="4294636" cy="3371289"/>
          </a:xfrm>
          <a:custGeom>
            <a:avLst/>
            <a:gdLst/>
            <a:ahLst/>
            <a:cxnLst/>
            <a:rect l="l" t="t" r="r" b="b"/>
            <a:pathLst>
              <a:path w="4294636" h="3371289">
                <a:moveTo>
                  <a:pt x="0" y="0"/>
                </a:moveTo>
                <a:lnTo>
                  <a:pt x="4294636" y="0"/>
                </a:lnTo>
                <a:lnTo>
                  <a:pt x="4294636" y="3371288"/>
                </a:lnTo>
                <a:lnTo>
                  <a:pt x="0" y="337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5" b="-2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22147" y="1326532"/>
            <a:ext cx="13952292" cy="7633936"/>
          </a:xfrm>
          <a:custGeom>
            <a:avLst/>
            <a:gdLst/>
            <a:ahLst/>
            <a:cxnLst/>
            <a:rect l="l" t="t" r="r" b="b"/>
            <a:pathLst>
              <a:path w="13952292" h="7633936">
                <a:moveTo>
                  <a:pt x="0" y="0"/>
                </a:moveTo>
                <a:lnTo>
                  <a:pt x="13952292" y="0"/>
                </a:lnTo>
                <a:lnTo>
                  <a:pt x="13952292" y="7633936"/>
                </a:lnTo>
                <a:lnTo>
                  <a:pt x="0" y="7633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31" b="-1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952767">
            <a:off x="2731622" y="3794093"/>
            <a:ext cx="665998" cy="814426"/>
          </a:xfrm>
          <a:custGeom>
            <a:avLst/>
            <a:gdLst/>
            <a:ahLst/>
            <a:cxnLst/>
            <a:rect l="l" t="t" r="r" b="b"/>
            <a:pathLst>
              <a:path w="665998" h="814426">
                <a:moveTo>
                  <a:pt x="0" y="0"/>
                </a:moveTo>
                <a:lnTo>
                  <a:pt x="665998" y="0"/>
                </a:lnTo>
                <a:lnTo>
                  <a:pt x="665998" y="814426"/>
                </a:lnTo>
                <a:lnTo>
                  <a:pt x="0" y="814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92474" b="-129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5319">
            <a:off x="14566088" y="5303219"/>
            <a:ext cx="745739" cy="736351"/>
          </a:xfrm>
          <a:custGeom>
            <a:avLst/>
            <a:gdLst/>
            <a:ahLst/>
            <a:cxnLst/>
            <a:rect l="l" t="t" r="r" b="b"/>
            <a:pathLst>
              <a:path w="745739" h="736351">
                <a:moveTo>
                  <a:pt x="0" y="0"/>
                </a:moveTo>
                <a:lnTo>
                  <a:pt x="745739" y="0"/>
                </a:lnTo>
                <a:lnTo>
                  <a:pt x="745739" y="736351"/>
                </a:lnTo>
                <a:lnTo>
                  <a:pt x="0" y="7363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9293" t="-54821" r="-2171" b="-21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50" y="7214682"/>
            <a:ext cx="3429321" cy="3090676"/>
          </a:xfrm>
          <a:custGeom>
            <a:avLst/>
            <a:gdLst/>
            <a:ahLst/>
            <a:cxnLst/>
            <a:rect l="l" t="t" r="r" b="b"/>
            <a:pathLst>
              <a:path w="3429321" h="3090676">
                <a:moveTo>
                  <a:pt x="0" y="0"/>
                </a:moveTo>
                <a:lnTo>
                  <a:pt x="3429321" y="0"/>
                </a:lnTo>
                <a:lnTo>
                  <a:pt x="3429321" y="3090676"/>
                </a:lnTo>
                <a:lnTo>
                  <a:pt x="0" y="30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828365" y="-114300"/>
            <a:ext cx="2511722" cy="2477186"/>
          </a:xfrm>
          <a:custGeom>
            <a:avLst/>
            <a:gdLst/>
            <a:ahLst/>
            <a:cxnLst/>
            <a:rect l="l" t="t" r="r" b="b"/>
            <a:pathLst>
              <a:path w="2511722" h="2477186">
                <a:moveTo>
                  <a:pt x="0" y="0"/>
                </a:moveTo>
                <a:lnTo>
                  <a:pt x="2511721" y="0"/>
                </a:lnTo>
                <a:lnTo>
                  <a:pt x="2511721" y="2477186"/>
                </a:lnTo>
                <a:lnTo>
                  <a:pt x="0" y="2477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1409125" y="3948407"/>
            <a:ext cx="20214836" cy="320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07"/>
              </a:lnSpc>
            </a:pPr>
            <a:r>
              <a:rPr lang="en-US" sz="8000">
                <a:solidFill>
                  <a:srgbClr val="DD3F4C"/>
                </a:solidFill>
                <a:latin typeface="Fraunces Bold"/>
              </a:rPr>
              <a:t>THỰC HÀNH</a:t>
            </a:r>
          </a:p>
          <a:p>
            <a:pPr algn="ctr">
              <a:lnSpc>
                <a:spcPts val="12107"/>
              </a:lnSpc>
            </a:pPr>
            <a:r>
              <a:rPr lang="en-US" sz="8000">
                <a:solidFill>
                  <a:srgbClr val="DD3F4C"/>
                </a:solidFill>
                <a:latin typeface="Fraunces Bold"/>
              </a:rPr>
              <a:t> TIẾNG VIỆT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792194"/>
            <a:ext cx="14843706" cy="71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8"/>
              </a:lnSpc>
            </a:pPr>
            <a:r>
              <a:rPr lang="en-US" sz="5149" dirty="0">
                <a:solidFill>
                  <a:srgbClr val="84492D"/>
                </a:solidFill>
                <a:latin typeface="Fraunces Bold"/>
              </a:rPr>
              <a:t>BÀI </a:t>
            </a:r>
            <a:r>
              <a:rPr lang="vi-VN" sz="5149" dirty="0">
                <a:solidFill>
                  <a:srgbClr val="84492D"/>
                </a:solidFill>
                <a:latin typeface="Fraunces Bold"/>
              </a:rPr>
              <a:t>6</a:t>
            </a:r>
            <a:r>
              <a:rPr lang="en-US" sz="5149" dirty="0">
                <a:solidFill>
                  <a:srgbClr val="84492D"/>
                </a:solidFill>
                <a:latin typeface="Fraunces Bold"/>
              </a:rPr>
              <a:t>: </a:t>
            </a:r>
            <a:r>
              <a:rPr lang="vi-VN" sz="5149" dirty="0">
                <a:solidFill>
                  <a:srgbClr val="84492D"/>
                </a:solidFill>
                <a:latin typeface="Fraunces Bold"/>
              </a:rPr>
              <a:t>CHÂN DUNG CUỘC SỐNG</a:t>
            </a:r>
            <a:endParaRPr lang="en-US" sz="5149" dirty="0">
              <a:solidFill>
                <a:srgbClr val="84492D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-16329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83406"/>
            <a:ext cx="2896502" cy="2349788"/>
          </a:xfrm>
          <a:custGeom>
            <a:avLst/>
            <a:gdLst/>
            <a:ahLst/>
            <a:cxnLst/>
            <a:rect l="l" t="t" r="r" b="b"/>
            <a:pathLst>
              <a:path w="2896502" h="2349788">
                <a:moveTo>
                  <a:pt x="0" y="0"/>
                </a:moveTo>
                <a:lnTo>
                  <a:pt x="2896502" y="0"/>
                </a:lnTo>
                <a:lnTo>
                  <a:pt x="2896502" y="2349788"/>
                </a:lnTo>
                <a:lnTo>
                  <a:pt x="0" y="234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34805"/>
            <a:ext cx="1255079" cy="145939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V="1">
            <a:off x="15697200" y="-23241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1"/>
                </a:moveTo>
                <a:lnTo>
                  <a:pt x="8581342" y="6875801"/>
                </a:lnTo>
                <a:lnTo>
                  <a:pt x="8581342" y="0"/>
                </a:lnTo>
                <a:lnTo>
                  <a:pt x="0" y="0"/>
                </a:lnTo>
                <a:lnTo>
                  <a:pt x="0" y="6875801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85252" y="3773184"/>
            <a:ext cx="13592747" cy="2031237"/>
            <a:chOff x="0" y="0"/>
            <a:chExt cx="3453386" cy="5349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53386" cy="534976"/>
            </a:xfrm>
            <a:custGeom>
              <a:avLst/>
              <a:gdLst/>
              <a:ahLst/>
              <a:cxnLst/>
              <a:rect l="l" t="t" r="r" b="b"/>
              <a:pathLst>
                <a:path w="3453386" h="534976">
                  <a:moveTo>
                    <a:pt x="30113" y="0"/>
                  </a:moveTo>
                  <a:lnTo>
                    <a:pt x="3423274" y="0"/>
                  </a:lnTo>
                  <a:cubicBezTo>
                    <a:pt x="3431260" y="0"/>
                    <a:pt x="3438919" y="3173"/>
                    <a:pt x="3444566" y="8820"/>
                  </a:cubicBezTo>
                  <a:cubicBezTo>
                    <a:pt x="3450213" y="14467"/>
                    <a:pt x="3453386" y="22126"/>
                    <a:pt x="3453386" y="30113"/>
                  </a:cubicBezTo>
                  <a:lnTo>
                    <a:pt x="3453386" y="504863"/>
                  </a:lnTo>
                  <a:cubicBezTo>
                    <a:pt x="3453386" y="521494"/>
                    <a:pt x="3439904" y="534976"/>
                    <a:pt x="3423274" y="534976"/>
                  </a:cubicBezTo>
                  <a:lnTo>
                    <a:pt x="30113" y="534976"/>
                  </a:lnTo>
                  <a:cubicBezTo>
                    <a:pt x="13482" y="534976"/>
                    <a:pt x="0" y="521494"/>
                    <a:pt x="0" y="504863"/>
                  </a:cubicBezTo>
                  <a:lnTo>
                    <a:pt x="0" y="30113"/>
                  </a:lnTo>
                  <a:cubicBezTo>
                    <a:pt x="0" y="13482"/>
                    <a:pt x="13482" y="0"/>
                    <a:pt x="30113" y="0"/>
                  </a:cubicBezTo>
                  <a:close/>
                </a:path>
              </a:pathLst>
            </a:custGeom>
            <a:solidFill>
              <a:srgbClr val="FCDD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06204" y="934891"/>
            <a:ext cx="13811958" cy="79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5"/>
              </a:lnSpc>
            </a:pPr>
            <a:r>
              <a:rPr lang="en-US" sz="4500" dirty="0">
                <a:solidFill>
                  <a:srgbClr val="DD3F4C"/>
                </a:solidFill>
                <a:latin typeface="Fraunces Bold"/>
              </a:rPr>
              <a:t>I. TRI THỨC TIẾNG VIỆT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6240" y="2344750"/>
            <a:ext cx="14421960" cy="939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Nhiệm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vụ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1: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ý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in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đậm</a:t>
            </a:r>
            <a:endParaRPr lang="en-US" sz="43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38030" y="3882785"/>
            <a:ext cx="12758970" cy="1596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1570" lvl="1" indent="-742950" algn="just">
              <a:lnSpc>
                <a:spcPts val="6552"/>
              </a:lnSpc>
              <a:spcBef>
                <a:spcPct val="0"/>
              </a:spcBef>
              <a:buAutoNum type="arabicPeriod"/>
            </a:pPr>
            <a:r>
              <a:rPr lang="en-US" sz="3600">
                <a:solidFill>
                  <a:srgbClr val="000000"/>
                </a:solidFill>
                <a:latin typeface="Roboto Condensed Bold"/>
              </a:rPr>
              <a:t>- Này</a:t>
            </a:r>
            <a:r>
              <a:rPr lang="en-US" sz="3600">
                <a:solidFill>
                  <a:srgbClr val="000000"/>
                </a:solidFill>
                <a:latin typeface="Roboto Condensed"/>
              </a:rPr>
              <a:t>! Ông giáo ạ! … nó kêu ư ử, nhìn tôi, như muốn bảo tôi rằng: </a:t>
            </a:r>
          </a:p>
          <a:p>
            <a:pPr marL="388620" lvl="1" algn="just">
              <a:lnSpc>
                <a:spcPts val="6552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600">
                <a:solidFill>
                  <a:srgbClr val="000000"/>
                </a:solidFill>
                <a:latin typeface="Roboto Condensed Bold"/>
              </a:rPr>
              <a:t>A! </a:t>
            </a:r>
            <a:r>
              <a:rPr lang="en-US" sz="3600">
                <a:solidFill>
                  <a:srgbClr val="000000"/>
                </a:solidFill>
                <a:latin typeface="Roboto Condensed"/>
              </a:rPr>
              <a:t>Lão già tệ lắm!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56240" y="6013971"/>
            <a:ext cx="13112076" cy="2031237"/>
            <a:chOff x="0" y="0"/>
            <a:chExt cx="3453386" cy="5349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53386" cy="534976"/>
            </a:xfrm>
            <a:custGeom>
              <a:avLst/>
              <a:gdLst/>
              <a:ahLst/>
              <a:cxnLst/>
              <a:rect l="l" t="t" r="r" b="b"/>
              <a:pathLst>
                <a:path w="3453386" h="534976">
                  <a:moveTo>
                    <a:pt x="30113" y="0"/>
                  </a:moveTo>
                  <a:lnTo>
                    <a:pt x="3423274" y="0"/>
                  </a:lnTo>
                  <a:cubicBezTo>
                    <a:pt x="3431260" y="0"/>
                    <a:pt x="3438919" y="3173"/>
                    <a:pt x="3444566" y="8820"/>
                  </a:cubicBezTo>
                  <a:cubicBezTo>
                    <a:pt x="3450213" y="14467"/>
                    <a:pt x="3453386" y="22126"/>
                    <a:pt x="3453386" y="30113"/>
                  </a:cubicBezTo>
                  <a:lnTo>
                    <a:pt x="3453386" y="504863"/>
                  </a:lnTo>
                  <a:cubicBezTo>
                    <a:pt x="3453386" y="521494"/>
                    <a:pt x="3439904" y="534976"/>
                    <a:pt x="3423274" y="534976"/>
                  </a:cubicBezTo>
                  <a:lnTo>
                    <a:pt x="30113" y="534976"/>
                  </a:lnTo>
                  <a:cubicBezTo>
                    <a:pt x="13482" y="534976"/>
                    <a:pt x="0" y="521494"/>
                    <a:pt x="0" y="504863"/>
                  </a:cubicBezTo>
                  <a:lnTo>
                    <a:pt x="0" y="30113"/>
                  </a:lnTo>
                  <a:cubicBezTo>
                    <a:pt x="0" y="13482"/>
                    <a:pt x="13482" y="0"/>
                    <a:pt x="30113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109017" y="6165122"/>
            <a:ext cx="12206521" cy="159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52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2. </a:t>
            </a:r>
            <a:r>
              <a:rPr lang="en-US" sz="3600">
                <a:solidFill>
                  <a:srgbClr val="000000"/>
                </a:solidFill>
                <a:latin typeface="Roboto Condensed Bold"/>
              </a:rPr>
              <a:t>Này, </a:t>
            </a:r>
            <a:r>
              <a:rPr lang="en-US" sz="3600">
                <a:solidFill>
                  <a:srgbClr val="000000"/>
                </a:solidFill>
                <a:latin typeface="Roboto Condensed"/>
              </a:rPr>
              <a:t>bảo bác ấy có trốn đi đâu thì trốn. Chứ cứ nằm đấy, chốc nữa họ vào thúc sưu, không có, họ lại đánh trói thì khổ.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896502" y="8369058"/>
            <a:ext cx="13112076" cy="1745585"/>
            <a:chOff x="0" y="0"/>
            <a:chExt cx="3453386" cy="4597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53386" cy="459743"/>
            </a:xfrm>
            <a:custGeom>
              <a:avLst/>
              <a:gdLst/>
              <a:ahLst/>
              <a:cxnLst/>
              <a:rect l="l" t="t" r="r" b="b"/>
              <a:pathLst>
                <a:path w="3453386" h="459743">
                  <a:moveTo>
                    <a:pt x="30113" y="0"/>
                  </a:moveTo>
                  <a:lnTo>
                    <a:pt x="3423274" y="0"/>
                  </a:lnTo>
                  <a:cubicBezTo>
                    <a:pt x="3431260" y="0"/>
                    <a:pt x="3438919" y="3173"/>
                    <a:pt x="3444566" y="8820"/>
                  </a:cubicBezTo>
                  <a:cubicBezTo>
                    <a:pt x="3450213" y="14467"/>
                    <a:pt x="3453386" y="22126"/>
                    <a:pt x="3453386" y="30113"/>
                  </a:cubicBezTo>
                  <a:lnTo>
                    <a:pt x="3453386" y="429630"/>
                  </a:lnTo>
                  <a:cubicBezTo>
                    <a:pt x="3453386" y="446261"/>
                    <a:pt x="3439904" y="459743"/>
                    <a:pt x="3423274" y="459743"/>
                  </a:cubicBezTo>
                  <a:lnTo>
                    <a:pt x="30113" y="459743"/>
                  </a:lnTo>
                  <a:cubicBezTo>
                    <a:pt x="13482" y="459743"/>
                    <a:pt x="0" y="446261"/>
                    <a:pt x="0" y="429630"/>
                  </a:cubicBezTo>
                  <a:lnTo>
                    <a:pt x="0" y="30113"/>
                  </a:lnTo>
                  <a:cubicBezTo>
                    <a:pt x="0" y="13482"/>
                    <a:pt x="13482" y="0"/>
                    <a:pt x="30113" y="0"/>
                  </a:cubicBez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271726" y="8264283"/>
            <a:ext cx="12206521" cy="159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52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3. </a:t>
            </a:r>
            <a:r>
              <a:rPr lang="en-US" sz="3600">
                <a:solidFill>
                  <a:srgbClr val="000000"/>
                </a:solidFill>
                <a:latin typeface="Roboto Condensed Bold"/>
              </a:rPr>
              <a:t>Vâng, </a:t>
            </a:r>
            <a:r>
              <a:rPr lang="en-US" sz="3600">
                <a:solidFill>
                  <a:srgbClr val="000000"/>
                </a:solidFill>
                <a:latin typeface="Roboto Condensed"/>
              </a:rPr>
              <a:t>cháu cũng đã nghĩ như cụ. Nhưng để cháo nguội, cháu cho nhà cháu ăn lấy vài húp cái đã.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30400" y="4000500"/>
            <a:ext cx="2514600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Gây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sự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chú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ý (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gọi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,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đáp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)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62600" y="4914900"/>
            <a:ext cx="4095324" cy="743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3500">
                <a:solidFill>
                  <a:srgbClr val="DD3F4C"/>
                </a:solidFill>
                <a:latin typeface="Roboto Condensed Bold"/>
              </a:rPr>
              <a:t>Thể hiện sự tức giận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74986" y="9207258"/>
            <a:ext cx="6246014" cy="743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3500">
                <a:solidFill>
                  <a:srgbClr val="DD3F4C"/>
                </a:solidFill>
                <a:latin typeface="Roboto Condensed Bold"/>
              </a:rPr>
              <a:t>Lời đáp - Thái độ lễ phép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30400" y="6210300"/>
            <a:ext cx="2514600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Gây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sự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chú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 ý (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gọi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, </a:t>
            </a:r>
            <a:r>
              <a:rPr lang="en-US" sz="3500" dirty="0" err="1">
                <a:solidFill>
                  <a:srgbClr val="DD3F4C"/>
                </a:solidFill>
                <a:latin typeface="Roboto Condensed Bold"/>
              </a:rPr>
              <a:t>đáp</a:t>
            </a:r>
            <a:r>
              <a:rPr lang="en-US" sz="3500" dirty="0">
                <a:solidFill>
                  <a:srgbClr val="DD3F4C"/>
                </a:solidFill>
                <a:latin typeface="Roboto Condensed Bold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-34290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49641" y="2938981"/>
            <a:ext cx="3138359" cy="2545994"/>
          </a:xfrm>
          <a:custGeom>
            <a:avLst/>
            <a:gdLst/>
            <a:ahLst/>
            <a:cxnLst/>
            <a:rect l="l" t="t" r="r" b="b"/>
            <a:pathLst>
              <a:path w="3138359" h="2545994">
                <a:moveTo>
                  <a:pt x="0" y="0"/>
                </a:moveTo>
                <a:lnTo>
                  <a:pt x="3138359" y="0"/>
                </a:lnTo>
                <a:lnTo>
                  <a:pt x="3138359" y="2545995"/>
                </a:lnTo>
                <a:lnTo>
                  <a:pt x="0" y="2545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488066">
            <a:off x="944140" y="285934"/>
            <a:ext cx="1831589" cy="212975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V="1">
            <a:off x="-2350927" y="7494398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403682"/>
            <a:ext cx="2469007" cy="2092484"/>
          </a:xfrm>
          <a:custGeom>
            <a:avLst/>
            <a:gdLst/>
            <a:ahLst/>
            <a:cxnLst/>
            <a:rect l="l" t="t" r="r" b="b"/>
            <a:pathLst>
              <a:path w="2469007" h="2092484">
                <a:moveTo>
                  <a:pt x="0" y="0"/>
                </a:moveTo>
                <a:lnTo>
                  <a:pt x="2469007" y="0"/>
                </a:lnTo>
                <a:lnTo>
                  <a:pt x="2469007" y="2092484"/>
                </a:lnTo>
                <a:lnTo>
                  <a:pt x="0" y="209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547331" y="1286707"/>
            <a:ext cx="5611979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#9Slide05 Aphrodite Pro"/>
              </a:rPr>
              <a:t>2.Thán từ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47342" y="508025"/>
            <a:ext cx="1381195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34393" y="2324099"/>
            <a:ext cx="3207109" cy="2480629"/>
            <a:chOff x="0" y="-275077"/>
            <a:chExt cx="1149355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9355" cy="334075"/>
            </a:xfrm>
            <a:custGeom>
              <a:avLst/>
              <a:gdLst/>
              <a:ahLst/>
              <a:cxnLst/>
              <a:rect l="l" t="t" r="r" b="b"/>
              <a:pathLst>
                <a:path w="1149355" h="334075">
                  <a:moveTo>
                    <a:pt x="89318" y="0"/>
                  </a:moveTo>
                  <a:lnTo>
                    <a:pt x="1060038" y="0"/>
                  </a:lnTo>
                  <a:cubicBezTo>
                    <a:pt x="1083726" y="0"/>
                    <a:pt x="1106445" y="9410"/>
                    <a:pt x="1123195" y="26160"/>
                  </a:cubicBezTo>
                  <a:cubicBezTo>
                    <a:pt x="1139945" y="42911"/>
                    <a:pt x="1149355" y="65629"/>
                    <a:pt x="1149355" y="89318"/>
                  </a:cubicBezTo>
                  <a:lnTo>
                    <a:pt x="1149355" y="244758"/>
                  </a:lnTo>
                  <a:cubicBezTo>
                    <a:pt x="1149355" y="268446"/>
                    <a:pt x="1139945" y="291165"/>
                    <a:pt x="1123195" y="307915"/>
                  </a:cubicBezTo>
                  <a:cubicBezTo>
                    <a:pt x="1106445" y="324665"/>
                    <a:pt x="1083726" y="334075"/>
                    <a:pt x="1060038" y="334075"/>
                  </a:cubicBezTo>
                  <a:lnTo>
                    <a:pt x="89318" y="334075"/>
                  </a:lnTo>
                  <a:cubicBezTo>
                    <a:pt x="65629" y="334075"/>
                    <a:pt x="42911" y="324665"/>
                    <a:pt x="26160" y="307915"/>
                  </a:cubicBezTo>
                  <a:cubicBezTo>
                    <a:pt x="9410" y="291165"/>
                    <a:pt x="0" y="268446"/>
                    <a:pt x="0" y="244758"/>
                  </a:cubicBezTo>
                  <a:lnTo>
                    <a:pt x="0" y="89318"/>
                  </a:lnTo>
                  <a:cubicBezTo>
                    <a:pt x="0" y="65629"/>
                    <a:pt x="9410" y="42911"/>
                    <a:pt x="26160" y="26160"/>
                  </a:cubicBezTo>
                  <a:cubicBezTo>
                    <a:pt x="42911" y="9410"/>
                    <a:pt x="65629" y="0"/>
                    <a:pt x="89318" y="0"/>
                  </a:cubicBezTo>
                  <a:close/>
                </a:path>
              </a:pathLst>
            </a:custGeom>
            <a:solidFill>
              <a:srgbClr val="FBCE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3584" y="-275077"/>
              <a:ext cx="1088609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KHÁI NIỆM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4393" y="4381500"/>
            <a:ext cx="3207109" cy="2480629"/>
            <a:chOff x="0" y="-273083"/>
            <a:chExt cx="1149355" cy="889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9355" cy="334075"/>
            </a:xfrm>
            <a:custGeom>
              <a:avLst/>
              <a:gdLst/>
              <a:ahLst/>
              <a:cxnLst/>
              <a:rect l="l" t="t" r="r" b="b"/>
              <a:pathLst>
                <a:path w="1149355" h="334075">
                  <a:moveTo>
                    <a:pt x="89318" y="0"/>
                  </a:moveTo>
                  <a:lnTo>
                    <a:pt x="1060038" y="0"/>
                  </a:lnTo>
                  <a:cubicBezTo>
                    <a:pt x="1083726" y="0"/>
                    <a:pt x="1106445" y="9410"/>
                    <a:pt x="1123195" y="26160"/>
                  </a:cubicBezTo>
                  <a:cubicBezTo>
                    <a:pt x="1139945" y="42911"/>
                    <a:pt x="1149355" y="65629"/>
                    <a:pt x="1149355" y="89318"/>
                  </a:cubicBezTo>
                  <a:lnTo>
                    <a:pt x="1149355" y="244758"/>
                  </a:lnTo>
                  <a:cubicBezTo>
                    <a:pt x="1149355" y="268446"/>
                    <a:pt x="1139945" y="291165"/>
                    <a:pt x="1123195" y="307915"/>
                  </a:cubicBezTo>
                  <a:cubicBezTo>
                    <a:pt x="1106445" y="324665"/>
                    <a:pt x="1083726" y="334075"/>
                    <a:pt x="1060038" y="334075"/>
                  </a:cubicBezTo>
                  <a:lnTo>
                    <a:pt x="89318" y="334075"/>
                  </a:lnTo>
                  <a:cubicBezTo>
                    <a:pt x="65629" y="334075"/>
                    <a:pt x="42911" y="324665"/>
                    <a:pt x="26160" y="307915"/>
                  </a:cubicBezTo>
                  <a:cubicBezTo>
                    <a:pt x="9410" y="291165"/>
                    <a:pt x="0" y="268446"/>
                    <a:pt x="0" y="244758"/>
                  </a:cubicBezTo>
                  <a:lnTo>
                    <a:pt x="0" y="89318"/>
                  </a:lnTo>
                  <a:cubicBezTo>
                    <a:pt x="0" y="65629"/>
                    <a:pt x="9410" y="42911"/>
                    <a:pt x="26160" y="26160"/>
                  </a:cubicBezTo>
                  <a:cubicBezTo>
                    <a:pt x="42911" y="9410"/>
                    <a:pt x="65629" y="0"/>
                    <a:pt x="89318" y="0"/>
                  </a:cubicBezTo>
                  <a:close/>
                </a:path>
              </a:pathLst>
            </a:custGeom>
            <a:solidFill>
              <a:srgbClr val="FBCE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0125" y="-273083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VỊ TRÍ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57800" y="2171699"/>
            <a:ext cx="9500668" cy="2507203"/>
            <a:chOff x="0" y="-222267"/>
            <a:chExt cx="3404825" cy="8985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95405" cy="491324"/>
            </a:xfrm>
            <a:custGeom>
              <a:avLst/>
              <a:gdLst/>
              <a:ahLst/>
              <a:cxnLst/>
              <a:rect l="l" t="t" r="r" b="b"/>
              <a:pathLst>
                <a:path w="3395405" h="491324">
                  <a:moveTo>
                    <a:pt x="30234" y="0"/>
                  </a:moveTo>
                  <a:lnTo>
                    <a:pt x="3365171" y="0"/>
                  </a:lnTo>
                  <a:cubicBezTo>
                    <a:pt x="3381868" y="0"/>
                    <a:pt x="3395405" y="13536"/>
                    <a:pt x="3395405" y="30234"/>
                  </a:cubicBezTo>
                  <a:lnTo>
                    <a:pt x="3395405" y="461090"/>
                  </a:lnTo>
                  <a:cubicBezTo>
                    <a:pt x="3395405" y="469108"/>
                    <a:pt x="3392219" y="476798"/>
                    <a:pt x="3386549" y="482468"/>
                  </a:cubicBezTo>
                  <a:cubicBezTo>
                    <a:pt x="3380879" y="488138"/>
                    <a:pt x="3373189" y="491324"/>
                    <a:pt x="3365171" y="491324"/>
                  </a:cubicBezTo>
                  <a:lnTo>
                    <a:pt x="30234" y="491324"/>
                  </a:lnTo>
                  <a:cubicBezTo>
                    <a:pt x="13536" y="491324"/>
                    <a:pt x="0" y="477787"/>
                    <a:pt x="0" y="461090"/>
                  </a:cubicBezTo>
                  <a:lnTo>
                    <a:pt x="0" y="30234"/>
                  </a:lnTo>
                  <a:cubicBezTo>
                    <a:pt x="0" y="22216"/>
                    <a:pt x="3185" y="14525"/>
                    <a:pt x="8855" y="8855"/>
                  </a:cubicBezTo>
                  <a:cubicBezTo>
                    <a:pt x="14525" y="3185"/>
                    <a:pt x="22216" y="0"/>
                    <a:pt x="30234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22267"/>
              <a:ext cx="3404825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Là những từ dùng để  bộc lộ tình cảm, cảm xúc của người nói hoặc dùng để gọi đáp.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57800" y="4457701"/>
            <a:ext cx="9474383" cy="2507203"/>
            <a:chOff x="0" y="-194958"/>
            <a:chExt cx="3395405" cy="8985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95405" cy="491324"/>
            </a:xfrm>
            <a:custGeom>
              <a:avLst/>
              <a:gdLst/>
              <a:ahLst/>
              <a:cxnLst/>
              <a:rect l="l" t="t" r="r" b="b"/>
              <a:pathLst>
                <a:path w="3395405" h="491324">
                  <a:moveTo>
                    <a:pt x="30234" y="0"/>
                  </a:moveTo>
                  <a:lnTo>
                    <a:pt x="3365171" y="0"/>
                  </a:lnTo>
                  <a:cubicBezTo>
                    <a:pt x="3381868" y="0"/>
                    <a:pt x="3395405" y="13536"/>
                    <a:pt x="3395405" y="30234"/>
                  </a:cubicBezTo>
                  <a:lnTo>
                    <a:pt x="3395405" y="461090"/>
                  </a:lnTo>
                  <a:cubicBezTo>
                    <a:pt x="3395405" y="469108"/>
                    <a:pt x="3392219" y="476798"/>
                    <a:pt x="3386549" y="482468"/>
                  </a:cubicBezTo>
                  <a:cubicBezTo>
                    <a:pt x="3380879" y="488138"/>
                    <a:pt x="3373189" y="491324"/>
                    <a:pt x="3365171" y="491324"/>
                  </a:cubicBezTo>
                  <a:lnTo>
                    <a:pt x="30234" y="491324"/>
                  </a:lnTo>
                  <a:cubicBezTo>
                    <a:pt x="13536" y="491324"/>
                    <a:pt x="0" y="477787"/>
                    <a:pt x="0" y="461090"/>
                  </a:cubicBezTo>
                  <a:lnTo>
                    <a:pt x="0" y="30234"/>
                  </a:lnTo>
                  <a:cubicBezTo>
                    <a:pt x="0" y="22216"/>
                    <a:pt x="3185" y="14525"/>
                    <a:pt x="8855" y="8855"/>
                  </a:cubicBezTo>
                  <a:cubicBezTo>
                    <a:pt x="14525" y="3185"/>
                    <a:pt x="22216" y="0"/>
                    <a:pt x="30234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4958"/>
              <a:ext cx="3350208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Thường ở đầu câu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Có khi được tách ra thành câu đặc biệt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230415" y="6795528"/>
            <a:ext cx="10228786" cy="2507205"/>
            <a:chOff x="0" y="-85725"/>
            <a:chExt cx="3665766" cy="8985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628042" cy="682353"/>
            </a:xfrm>
            <a:custGeom>
              <a:avLst/>
              <a:gdLst/>
              <a:ahLst/>
              <a:cxnLst/>
              <a:rect l="l" t="t" r="r" b="b"/>
              <a:pathLst>
                <a:path w="3628042" h="682353">
                  <a:moveTo>
                    <a:pt x="28296" y="0"/>
                  </a:moveTo>
                  <a:lnTo>
                    <a:pt x="3599747" y="0"/>
                  </a:lnTo>
                  <a:cubicBezTo>
                    <a:pt x="3615374" y="0"/>
                    <a:pt x="3628042" y="12668"/>
                    <a:pt x="3628042" y="28296"/>
                  </a:cubicBezTo>
                  <a:lnTo>
                    <a:pt x="3628042" y="654058"/>
                  </a:lnTo>
                  <a:cubicBezTo>
                    <a:pt x="3628042" y="661562"/>
                    <a:pt x="3625061" y="668759"/>
                    <a:pt x="3619755" y="674066"/>
                  </a:cubicBezTo>
                  <a:cubicBezTo>
                    <a:pt x="3614448" y="679372"/>
                    <a:pt x="3607251" y="682353"/>
                    <a:pt x="3599747" y="682353"/>
                  </a:cubicBezTo>
                  <a:lnTo>
                    <a:pt x="28296" y="682353"/>
                  </a:lnTo>
                  <a:cubicBezTo>
                    <a:pt x="20791" y="682353"/>
                    <a:pt x="13594" y="679372"/>
                    <a:pt x="8288" y="674066"/>
                  </a:cubicBezTo>
                  <a:cubicBezTo>
                    <a:pt x="2981" y="668759"/>
                    <a:pt x="0" y="661562"/>
                    <a:pt x="0" y="654058"/>
                  </a:cubicBezTo>
                  <a:lnTo>
                    <a:pt x="0" y="28296"/>
                  </a:lnTo>
                  <a:cubicBezTo>
                    <a:pt x="0" y="20791"/>
                    <a:pt x="2981" y="13594"/>
                    <a:pt x="8288" y="8288"/>
                  </a:cubicBezTo>
                  <a:cubicBezTo>
                    <a:pt x="13594" y="2981"/>
                    <a:pt x="20791" y="0"/>
                    <a:pt x="28296" y="0"/>
                  </a:cubicBezTo>
                  <a:close/>
                </a:path>
              </a:pathLst>
            </a:custGeom>
            <a:solidFill>
              <a:srgbClr val="FDF4D7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3665766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 Bold"/>
                </a:rPr>
                <a:t>ÔI,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 con đã cho bố một bất ngờ quá lớn.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 Bold"/>
                </a:rPr>
                <a:t>Vâng,</a:t>
              </a:r>
              <a:r>
                <a:rPr lang="en-US" sz="3500">
                  <a:solidFill>
                    <a:srgbClr val="011053">
                      <a:alpha val="84706"/>
                    </a:srgbClr>
                  </a:solidFill>
                  <a:latin typeface="Roboto Condensed"/>
                </a:rPr>
                <a:t> ông giáo dạy phải!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299519" y="6972300"/>
            <a:ext cx="3207109" cy="2480629"/>
            <a:chOff x="0" y="-288630"/>
            <a:chExt cx="1149355" cy="889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9355" cy="334075"/>
            </a:xfrm>
            <a:custGeom>
              <a:avLst/>
              <a:gdLst/>
              <a:ahLst/>
              <a:cxnLst/>
              <a:rect l="l" t="t" r="r" b="b"/>
              <a:pathLst>
                <a:path w="1149355" h="334075">
                  <a:moveTo>
                    <a:pt x="89318" y="0"/>
                  </a:moveTo>
                  <a:lnTo>
                    <a:pt x="1060038" y="0"/>
                  </a:lnTo>
                  <a:cubicBezTo>
                    <a:pt x="1083726" y="0"/>
                    <a:pt x="1106445" y="9410"/>
                    <a:pt x="1123195" y="26160"/>
                  </a:cubicBezTo>
                  <a:cubicBezTo>
                    <a:pt x="1139945" y="42911"/>
                    <a:pt x="1149355" y="65629"/>
                    <a:pt x="1149355" y="89318"/>
                  </a:cubicBezTo>
                  <a:lnTo>
                    <a:pt x="1149355" y="244758"/>
                  </a:lnTo>
                  <a:cubicBezTo>
                    <a:pt x="1149355" y="268446"/>
                    <a:pt x="1139945" y="291165"/>
                    <a:pt x="1123195" y="307915"/>
                  </a:cubicBezTo>
                  <a:cubicBezTo>
                    <a:pt x="1106445" y="324665"/>
                    <a:pt x="1083726" y="334075"/>
                    <a:pt x="1060038" y="334075"/>
                  </a:cubicBezTo>
                  <a:lnTo>
                    <a:pt x="89318" y="334075"/>
                  </a:lnTo>
                  <a:cubicBezTo>
                    <a:pt x="65629" y="334075"/>
                    <a:pt x="42911" y="324665"/>
                    <a:pt x="26160" y="307915"/>
                  </a:cubicBezTo>
                  <a:cubicBezTo>
                    <a:pt x="9410" y="291165"/>
                    <a:pt x="0" y="268446"/>
                    <a:pt x="0" y="244758"/>
                  </a:cubicBezTo>
                  <a:lnTo>
                    <a:pt x="0" y="89318"/>
                  </a:lnTo>
                  <a:cubicBezTo>
                    <a:pt x="0" y="65629"/>
                    <a:pt x="9410" y="42911"/>
                    <a:pt x="26160" y="26160"/>
                  </a:cubicBezTo>
                  <a:cubicBezTo>
                    <a:pt x="42911" y="9410"/>
                    <a:pt x="65629" y="0"/>
                    <a:pt x="89318" y="0"/>
                  </a:cubicBezTo>
                  <a:close/>
                </a:path>
              </a:pathLst>
            </a:custGeom>
            <a:solidFill>
              <a:srgbClr val="FBCE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9005" y="-28863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11053"/>
                  </a:solidFill>
                  <a:latin typeface="Roboto Condensed Bold"/>
                </a:rPr>
                <a:t>VÍ DỤ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97" y="0"/>
            <a:ext cx="19815490" cy="13218583"/>
          </a:xfrm>
          <a:custGeom>
            <a:avLst/>
            <a:gdLst/>
            <a:ahLst/>
            <a:cxnLst/>
            <a:rect l="l" t="t" r="r" b="b"/>
            <a:pathLst>
              <a:path w="19815490" h="13218583">
                <a:moveTo>
                  <a:pt x="0" y="0"/>
                </a:moveTo>
                <a:lnTo>
                  <a:pt x="19815490" y="0"/>
                </a:lnTo>
                <a:lnTo>
                  <a:pt x="19815490" y="13218583"/>
                </a:lnTo>
                <a:lnTo>
                  <a:pt x="0" y="13218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91498" y="1382333"/>
            <a:ext cx="2245569" cy="1821719"/>
          </a:xfrm>
          <a:custGeom>
            <a:avLst/>
            <a:gdLst/>
            <a:ahLst/>
            <a:cxnLst/>
            <a:rect l="l" t="t" r="r" b="b"/>
            <a:pathLst>
              <a:path w="2245569" h="1821719">
                <a:moveTo>
                  <a:pt x="0" y="0"/>
                </a:moveTo>
                <a:lnTo>
                  <a:pt x="2245569" y="0"/>
                </a:lnTo>
                <a:lnTo>
                  <a:pt x="2245569" y="1821719"/>
                </a:lnTo>
                <a:lnTo>
                  <a:pt x="0" y="1821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6" b="-95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3928" y="299003"/>
            <a:ext cx="1255079" cy="145939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V="1">
            <a:off x="-2449203" y="3411200"/>
            <a:ext cx="8581342" cy="6875800"/>
          </a:xfrm>
          <a:custGeom>
            <a:avLst/>
            <a:gdLst/>
            <a:ahLst/>
            <a:cxnLst/>
            <a:rect l="l" t="t" r="r" b="b"/>
            <a:pathLst>
              <a:path w="8581342" h="6875800">
                <a:moveTo>
                  <a:pt x="0" y="6875800"/>
                </a:moveTo>
                <a:lnTo>
                  <a:pt x="8581342" y="6875800"/>
                </a:lnTo>
                <a:lnTo>
                  <a:pt x="8581342" y="0"/>
                </a:lnTo>
                <a:lnTo>
                  <a:pt x="0" y="0"/>
                </a:lnTo>
                <a:lnTo>
                  <a:pt x="0" y="6875800"/>
                </a:lnTo>
                <a:close/>
              </a:path>
            </a:pathLst>
          </a:custGeom>
          <a:blipFill>
            <a:blip r:embed="rId7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34124" y="3067050"/>
            <a:ext cx="3214688" cy="4114800"/>
          </a:xfrm>
          <a:custGeom>
            <a:avLst/>
            <a:gdLst/>
            <a:ahLst/>
            <a:cxnLst/>
            <a:rect l="l" t="t" r="r" b="b"/>
            <a:pathLst>
              <a:path w="3214688" h="4114800">
                <a:moveTo>
                  <a:pt x="0" y="0"/>
                </a:moveTo>
                <a:lnTo>
                  <a:pt x="3214688" y="0"/>
                </a:lnTo>
                <a:lnTo>
                  <a:pt x="3214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757542" y="3067050"/>
          <a:ext cx="13082206" cy="6501584"/>
        </p:xfrm>
        <a:graphic>
          <a:graphicData uri="http://schemas.openxmlformats.org/drawingml/2006/table">
            <a:tbl>
              <a:tblPr/>
              <a:tblGrid>
                <a:gridCol w="2900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4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6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4048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Trợ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Thán từ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7381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Vị trí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Không tách riêng ra thành 1 câu, phải đi kèm với từ khác.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Có thể được tách ra thành một câu đặc biệt.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155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Tác dụng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Nhấn mạnh/ biểu thị thái độ đánh giá sự vật, sự việc./Thể hiện mối quan hệ gần gũi thân thiết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Bộc lộ tình cảm, cảm xúc</a:t>
                      </a:r>
                      <a:endParaRPr lang="en-US" sz="1100"/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Gọi đáp.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D3F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4691411" y="1750902"/>
            <a:ext cx="8905177" cy="94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#9Slide05 Aphrodite Pro"/>
              </a:rPr>
              <a:t>*Phân biệt trợ từ và thán từ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9007" y="760775"/>
            <a:ext cx="1381195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>
                <a:solidFill>
                  <a:srgbClr val="DD3F4C"/>
                </a:solidFill>
                <a:latin typeface="Fraunces Bold"/>
              </a:rPr>
              <a:t>I. TÌM HIỂU TRI THỨC VỀ TRỢ TỪ VÀ THÁN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1324</Words>
  <Application>Microsoft Macintosh PowerPoint</Application>
  <PresentationFormat>Custom</PresentationFormat>
  <Paragraphs>265</Paragraphs>
  <Slides>19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Fraunces Bold</vt:lpstr>
      <vt:lpstr>Calibri</vt:lpstr>
      <vt:lpstr>#9Slide07 Crocante</vt:lpstr>
      <vt:lpstr>#9Slide05 VL Fadilla</vt:lpstr>
      <vt:lpstr>Roboto Condensed Bold</vt:lpstr>
      <vt:lpstr>Roboto Condensed</vt:lpstr>
      <vt:lpstr>#9Slide07 HLT Fall For You</vt:lpstr>
      <vt:lpstr>Arial</vt:lpstr>
      <vt:lpstr>#9Slide05 Aphrodite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8CD_B1_Tieng Viet</dc:title>
  <dc:creator>This MC</dc:creator>
  <cp:lastModifiedBy>Hải Ngân Đinh</cp:lastModifiedBy>
  <cp:revision>8</cp:revision>
  <dcterms:created xsi:type="dcterms:W3CDTF">2006-08-16T00:00:00Z</dcterms:created>
  <dcterms:modified xsi:type="dcterms:W3CDTF">2025-02-14T01:39:14Z</dcterms:modified>
  <dc:identifier>DAFmXvsevQk</dc:identifier>
</cp:coreProperties>
</file>