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49" r:id="rId2"/>
    <p:sldId id="256" r:id="rId3"/>
    <p:sldId id="257" r:id="rId4"/>
    <p:sldId id="359" r:id="rId5"/>
    <p:sldId id="350" r:id="rId6"/>
    <p:sldId id="353" r:id="rId7"/>
    <p:sldId id="354" r:id="rId8"/>
    <p:sldId id="355" r:id="rId9"/>
    <p:sldId id="356" r:id="rId10"/>
    <p:sldId id="357" r:id="rId11"/>
    <p:sldId id="358" r:id="rId12"/>
    <p:sldId id="344" r:id="rId13"/>
    <p:sldId id="345" r:id="rId14"/>
    <p:sldId id="341" r:id="rId15"/>
    <p:sldId id="346" r:id="rId16"/>
    <p:sldId id="347" r:id="rId17"/>
    <p:sldId id="348" r:id="rId18"/>
    <p:sldId id="360" r:id="rId19"/>
  </p:sldIdLst>
  <p:sldSz cx="18288000" cy="10287000"/>
  <p:notesSz cx="6858000" cy="9144000"/>
  <p:embeddedFontLst>
    <p:embeddedFont>
      <p:font typeface="#9Slide07 SVNBango" panose="02000000000000000000" pitchFamily="2" charset="0"/>
      <p:regular r:id="rId21"/>
    </p:embeddedFont>
    <p:embeddedFont>
      <p:font typeface="#9Slide07 SVNGuerrilla" panose="00000500000000000000" pitchFamily="2"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818" autoAdjust="0"/>
  </p:normalViewPr>
  <p:slideViewPr>
    <p:cSldViewPr>
      <p:cViewPr varScale="1">
        <p:scale>
          <a:sx n="46" d="100"/>
          <a:sy n="46" d="100"/>
        </p:scale>
        <p:origin x="543"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D3D07-65A9-49E9-B524-FEEE3BED8F64}"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7E8D8-F5DD-43BE-9FD2-9534E56251D2}" type="slidenum">
              <a:rPr lang="en-US" smtClean="0"/>
              <a:t>‹#›</a:t>
            </a:fld>
            <a:endParaRPr lang="en-US"/>
          </a:p>
        </p:txBody>
      </p:sp>
    </p:spTree>
    <p:extLst>
      <p:ext uri="{BB962C8B-B14F-4D97-AF65-F5344CB8AC3E}">
        <p14:creationId xmlns:p14="http://schemas.microsoft.com/office/powerpoint/2010/main" val="64302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wikipedia.org/wiki/Truy%E1%BB%87n_Ki%E1%BB%81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wikipedia.org/wiki/Duy_T%C3%A2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a:t>
            </a:fld>
            <a:endParaRPr lang="en-US"/>
          </a:p>
        </p:txBody>
      </p:sp>
    </p:spTree>
    <p:extLst>
      <p:ext uri="{BB962C8B-B14F-4D97-AF65-F5344CB8AC3E}">
        <p14:creationId xmlns:p14="http://schemas.microsoft.com/office/powerpoint/2010/main" val="4219827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Ba </a:t>
            </a:r>
            <a:r>
              <a:rPr lang="en-US" b="0" i="0" dirty="0" err="1">
                <a:solidFill>
                  <a:srgbClr val="202122"/>
                </a:solidFill>
                <a:effectLst/>
                <a:latin typeface="Arial" panose="020B0604020202020204" pitchFamily="34" charset="0"/>
              </a:rPr>
              <a:t>câu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lục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bát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đầu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của</a:t>
            </a:r>
            <a:r>
              <a:rPr lang="en-US" b="0" i="0" dirty="0">
                <a:solidFill>
                  <a:srgbClr val="202122"/>
                </a:solidFill>
                <a:effectLst/>
                <a:latin typeface="Arial" panose="020B0604020202020204" pitchFamily="34" charset="0"/>
              </a:rPr>
              <a:t> </a:t>
            </a:r>
            <a:r>
              <a:rPr lang="en-US" b="0" i="1" u="none" strike="noStrike" dirty="0" err="1">
                <a:solidFill>
                  <a:srgbClr val="202122"/>
                </a:solidFill>
                <a:effectLst/>
                <a:latin typeface="Arial" panose="020B0604020202020204" pitchFamily="34" charset="0"/>
                <a:hlinkClick r:id="rId3" tooltip="Truyện Kiều"/>
              </a:rPr>
              <a:t>Truyện</a:t>
            </a:r>
            <a:r>
              <a:rPr lang="en-US" b="0" i="1" u="none" strike="noStrike" dirty="0">
                <a:solidFill>
                  <a:srgbClr val="202122"/>
                </a:solidFill>
                <a:effectLst/>
                <a:latin typeface="Arial" panose="020B0604020202020204" pitchFamily="34" charset="0"/>
                <a:hlinkClick r:id="rId3" tooltip="Truyện Kiều"/>
              </a:rPr>
              <a:t> </a:t>
            </a:r>
            <a:r>
              <a:rPr lang="en-US" b="0" i="1" u="none" strike="noStrike" dirty="0" err="1">
                <a:solidFill>
                  <a:srgbClr val="202122"/>
                </a:solidFill>
                <a:effectLst/>
                <a:latin typeface="Arial" panose="020B0604020202020204" pitchFamily="34" charset="0"/>
                <a:hlinkClick r:id="rId3" tooltip="Truyện Kiều"/>
              </a:rPr>
              <a:t>Kiều</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10</a:t>
            </a:fld>
            <a:endParaRPr lang="en-US"/>
          </a:p>
        </p:txBody>
      </p:sp>
    </p:spTree>
    <p:extLst>
      <p:ext uri="{BB962C8B-B14F-4D97-AF65-F5344CB8AC3E}">
        <p14:creationId xmlns:p14="http://schemas.microsoft.com/office/powerpoint/2010/main" val="353887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Quyển hạ (phần sau) Truyện Kiều bản Chiêm Vân Thị dưới tựa </a:t>
            </a:r>
            <a:r>
              <a:rPr lang="vi-VN" b="0" i="1" dirty="0">
                <a:solidFill>
                  <a:srgbClr val="202122"/>
                </a:solidFill>
                <a:effectLst/>
                <a:latin typeface="Arial" panose="020B0604020202020204" pitchFamily="34" charset="0"/>
              </a:rPr>
              <a:t>"Thúy Kiều Truyện tường chú"</a:t>
            </a:r>
            <a:r>
              <a:rPr lang="vi-VN" b="0" i="0" dirty="0">
                <a:solidFill>
                  <a:srgbClr val="202122"/>
                </a:solidFill>
                <a:effectLst/>
                <a:latin typeface="Arial" panose="020B0604020202020204" pitchFamily="34" charset="0"/>
              </a:rPr>
              <a:t> bằng chữ Nôm (viết dọc, đọc từ phải sang trái) và bản dịch bằng chữ Quốc ngữ (viết ngang, đọc từ trái sang phải)</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11</a:t>
            </a:fld>
            <a:endParaRPr lang="en-US"/>
          </a:p>
        </p:txBody>
      </p:sp>
    </p:spTree>
    <p:extLst>
      <p:ext uri="{BB962C8B-B14F-4D97-AF65-F5344CB8AC3E}">
        <p14:creationId xmlns:p14="http://schemas.microsoft.com/office/powerpoint/2010/main" val="4091648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Phương thức cấu t</a:t>
            </a:r>
            <a:r>
              <a:rPr lang="en-US" dirty="0" err="1"/>
              <a:t>ạo</a:t>
            </a:r>
            <a:r>
              <a:rPr lang="vi-VN" dirty="0"/>
              <a:t> và vai trò – hạn chế của chữ Nôm</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12</a:t>
            </a:fld>
            <a:endParaRPr lang="en-US"/>
          </a:p>
        </p:txBody>
      </p:sp>
    </p:spTree>
    <p:extLst>
      <p:ext uri="{BB962C8B-B14F-4D97-AF65-F5344CB8AC3E}">
        <p14:creationId xmlns:p14="http://schemas.microsoft.com/office/powerpoint/2010/main" val="81827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13</a:t>
            </a:fld>
            <a:endParaRPr lang="en-US"/>
          </a:p>
        </p:txBody>
      </p:sp>
    </p:spTree>
    <p:extLst>
      <p:ext uri="{BB962C8B-B14F-4D97-AF65-F5344CB8AC3E}">
        <p14:creationId xmlns:p14="http://schemas.microsoft.com/office/powerpoint/2010/main" val="3677963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14</a:t>
            </a:fld>
            <a:endParaRPr lang="en-US"/>
          </a:p>
        </p:txBody>
      </p:sp>
    </p:spTree>
    <p:extLst>
      <p:ext uri="{BB962C8B-B14F-4D97-AF65-F5344CB8AC3E}">
        <p14:creationId xmlns:p14="http://schemas.microsoft.com/office/powerpoint/2010/main" val="4055234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15</a:t>
            </a:fld>
            <a:endParaRPr lang="en-US"/>
          </a:p>
        </p:txBody>
      </p:sp>
    </p:spTree>
    <p:extLst>
      <p:ext uri="{BB962C8B-B14F-4D97-AF65-F5344CB8AC3E}">
        <p14:creationId xmlns:p14="http://schemas.microsoft.com/office/powerpoint/2010/main" val="4255908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Chia </a:t>
            </a:r>
            <a:r>
              <a:rPr lang="en-US" dirty="0" err="1"/>
              <a:t>lớp</a:t>
            </a:r>
            <a:r>
              <a:rPr lang="en-US" baseline="0" dirty="0"/>
              <a:t> </a:t>
            </a:r>
            <a:r>
              <a:rPr lang="en-US" baseline="0" dirty="0" err="1"/>
              <a:t>thành</a:t>
            </a:r>
            <a:r>
              <a:rPr lang="en-US" baseline="0" dirty="0"/>
              <a:t> 3 </a:t>
            </a:r>
            <a:r>
              <a:rPr lang="en-US" baseline="0" dirty="0" err="1"/>
              <a:t>nhóm</a:t>
            </a:r>
            <a:r>
              <a:rPr lang="en-US" baseline="0" dirty="0"/>
              <a:t>, </a:t>
            </a:r>
            <a:r>
              <a:rPr lang="en-US" baseline="0" dirty="0" err="1"/>
              <a:t>các</a:t>
            </a:r>
            <a:r>
              <a:rPr lang="en-US" baseline="0" dirty="0"/>
              <a:t> </a:t>
            </a:r>
            <a:r>
              <a:rPr lang="en-US" baseline="0" dirty="0" err="1"/>
              <a:t>thành</a:t>
            </a:r>
            <a:r>
              <a:rPr lang="en-US" baseline="0" dirty="0"/>
              <a:t> </a:t>
            </a:r>
            <a:r>
              <a:rPr lang="en-US" baseline="0" dirty="0" err="1"/>
              <a:t>viên</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lên</a:t>
            </a:r>
            <a:r>
              <a:rPr lang="en-US" baseline="0" dirty="0"/>
              <a:t> </a:t>
            </a:r>
            <a:r>
              <a:rPr lang="en-US" baseline="0" dirty="0" err="1"/>
              <a:t>bảng</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a:t>
            </a:r>
            <a:r>
              <a:rPr lang="en-US" baseline="0" dirty="0" err="1"/>
              <a:t>thảo</a:t>
            </a:r>
            <a:r>
              <a:rPr lang="en-US" baseline="0" dirty="0"/>
              <a:t> </a:t>
            </a:r>
            <a:r>
              <a:rPr lang="en-US" baseline="0" dirty="0" err="1"/>
              <a:t>luận</a:t>
            </a:r>
            <a:r>
              <a:rPr lang="en-US" baseline="0" dirty="0"/>
              <a:t>: 2 </a:t>
            </a:r>
            <a:r>
              <a:rPr lang="en-US" baseline="0" dirty="0" err="1"/>
              <a:t>phút</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3 </a:t>
            </a:r>
            <a:r>
              <a:rPr lang="en-US" baseline="0" dirty="0" err="1"/>
              <a:t>phút</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16</a:t>
            </a:fld>
            <a:endParaRPr lang="en-US"/>
          </a:p>
        </p:txBody>
      </p:sp>
    </p:spTree>
    <p:extLst>
      <p:ext uri="{BB962C8B-B14F-4D97-AF65-F5344CB8AC3E}">
        <p14:creationId xmlns:p14="http://schemas.microsoft.com/office/powerpoint/2010/main" val="3857634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17</a:t>
            </a:fld>
            <a:endParaRPr lang="en-US"/>
          </a:p>
        </p:txBody>
      </p:sp>
    </p:spTree>
    <p:extLst>
      <p:ext uri="{BB962C8B-B14F-4D97-AF65-F5344CB8AC3E}">
        <p14:creationId xmlns:p14="http://schemas.microsoft.com/office/powerpoint/2010/main" val="2719305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r>
              <a:rPr lang="en-US" dirty="0"/>
              <a:t>: Cho HS </a:t>
            </a:r>
            <a:r>
              <a:rPr lang="en-US" dirty="0" err="1"/>
              <a:t>tham</a:t>
            </a:r>
            <a:r>
              <a:rPr lang="en-US" dirty="0"/>
              <a:t> </a:t>
            </a:r>
            <a:r>
              <a:rPr lang="en-US" dirty="0" err="1"/>
              <a:t>gia</a:t>
            </a:r>
            <a:r>
              <a:rPr lang="en-US" dirty="0"/>
              <a:t> </a:t>
            </a:r>
            <a:r>
              <a:rPr lang="en-US" dirty="0" err="1"/>
              <a:t>hoạt</a:t>
            </a:r>
            <a:r>
              <a:rPr lang="en-US" dirty="0"/>
              <a:t> </a:t>
            </a:r>
            <a:r>
              <a:rPr lang="en-US" dirty="0" err="1"/>
              <a:t>động</a:t>
            </a:r>
            <a:r>
              <a:rPr lang="en-US" dirty="0"/>
              <a:t>: “</a:t>
            </a:r>
            <a:r>
              <a:rPr lang="en-US" dirty="0" err="1"/>
              <a:t>Tập</a:t>
            </a:r>
            <a:r>
              <a:rPr lang="en-US" dirty="0"/>
              <a:t> </a:t>
            </a:r>
            <a:r>
              <a:rPr lang="en-US" dirty="0" err="1"/>
              <a:t>viết</a:t>
            </a:r>
            <a:r>
              <a:rPr lang="en-US" dirty="0"/>
              <a:t> </a:t>
            </a:r>
            <a:r>
              <a:rPr lang="en-US" dirty="0" err="1"/>
              <a:t>chữ</a:t>
            </a:r>
            <a:r>
              <a:rPr lang="en-US" dirty="0"/>
              <a:t> </a:t>
            </a:r>
            <a:r>
              <a:rPr lang="en-US" dirty="0" err="1"/>
              <a:t>Nôm</a:t>
            </a:r>
            <a:r>
              <a:rPr lang="en-US" dirty="0"/>
              <a:t>”, </a:t>
            </a:r>
            <a:r>
              <a:rPr lang="en-US" dirty="0" err="1"/>
              <a:t>có</a:t>
            </a:r>
            <a:r>
              <a:rPr lang="en-US" dirty="0"/>
              <a:t> </a:t>
            </a:r>
            <a:r>
              <a:rPr lang="en-US" dirty="0" err="1"/>
              <a:t>thể</a:t>
            </a:r>
            <a:r>
              <a:rPr lang="en-US" dirty="0"/>
              <a:t> </a:t>
            </a:r>
            <a:r>
              <a:rPr lang="en-US" dirty="0" err="1"/>
              <a:t>tìm</a:t>
            </a:r>
            <a:r>
              <a:rPr lang="en-US" dirty="0"/>
              <a:t> </a:t>
            </a:r>
            <a:r>
              <a:rPr lang="en-US" dirty="0" err="1"/>
              <a:t>hiểu</a:t>
            </a:r>
            <a:r>
              <a:rPr lang="en-US" dirty="0"/>
              <a:t> </a:t>
            </a:r>
            <a:r>
              <a:rPr lang="en-US" dirty="0" err="1"/>
              <a:t>cấu</a:t>
            </a:r>
            <a:r>
              <a:rPr lang="en-US" dirty="0"/>
              <a:t> </a:t>
            </a:r>
            <a:r>
              <a:rPr lang="en-US" dirty="0" err="1"/>
              <a:t>trúc</a:t>
            </a:r>
            <a:r>
              <a:rPr lang="en-US" dirty="0"/>
              <a:t> </a:t>
            </a:r>
            <a:r>
              <a:rPr lang="en-US" dirty="0" err="1"/>
              <a:t>và</a:t>
            </a:r>
            <a:r>
              <a:rPr lang="en-US" dirty="0"/>
              <a:t> </a:t>
            </a:r>
            <a:r>
              <a:rPr lang="en-US" dirty="0" err="1"/>
              <a:t>các</a:t>
            </a:r>
            <a:r>
              <a:rPr lang="en-US" dirty="0"/>
              <a:t> </a:t>
            </a:r>
            <a:r>
              <a:rPr lang="en-US" dirty="0" err="1"/>
              <a:t>nét</a:t>
            </a:r>
            <a:r>
              <a:rPr lang="en-US" dirty="0"/>
              <a:t> </a:t>
            </a:r>
            <a:r>
              <a:rPr lang="en-US" dirty="0" err="1"/>
              <a:t>cơ</a:t>
            </a:r>
            <a:r>
              <a:rPr lang="en-US" dirty="0"/>
              <a:t> </a:t>
            </a:r>
            <a:r>
              <a:rPr lang="en-US" dirty="0" err="1"/>
              <a:t>bản</a:t>
            </a:r>
            <a:r>
              <a:rPr lang="en-US" dirty="0"/>
              <a:t> </a:t>
            </a:r>
            <a:r>
              <a:rPr lang="en-US" dirty="0" err="1"/>
              <a:t>trước</a:t>
            </a:r>
            <a:r>
              <a:rPr lang="en-US" dirty="0"/>
              <a:t> </a:t>
            </a:r>
            <a:r>
              <a:rPr lang="en-US" dirty="0" err="1"/>
              <a:t>và</a:t>
            </a:r>
            <a:r>
              <a:rPr lang="en-US" dirty="0"/>
              <a:t> </a:t>
            </a:r>
            <a:r>
              <a:rPr lang="en-US" dirty="0" err="1"/>
              <a:t>cùng</a:t>
            </a:r>
            <a:r>
              <a:rPr lang="en-US" dirty="0"/>
              <a:t> </a:t>
            </a:r>
            <a:r>
              <a:rPr lang="en-US" dirty="0" err="1"/>
              <a:t>luyện</a:t>
            </a:r>
            <a:r>
              <a:rPr lang="en-US" dirty="0"/>
              <a:t> </a:t>
            </a:r>
            <a:r>
              <a:rPr lang="en-US" dirty="0" err="1"/>
              <a:t>tập</a:t>
            </a:r>
            <a:r>
              <a:rPr lang="en-US" dirty="0"/>
              <a:t> </a:t>
            </a:r>
            <a:r>
              <a:rPr lang="en-US" dirty="0" err="1"/>
              <a:t>tập</a:t>
            </a:r>
            <a:r>
              <a:rPr lang="en-US" dirty="0"/>
              <a:t> </a:t>
            </a:r>
            <a:r>
              <a:rPr lang="en-US" dirty="0" err="1"/>
              <a:t>viết</a:t>
            </a:r>
            <a:r>
              <a:rPr lang="en-US" dirty="0"/>
              <a:t> </a:t>
            </a:r>
            <a:r>
              <a:rPr lang="en-US" dirty="0" err="1"/>
              <a:t>chữ</a:t>
            </a:r>
            <a:r>
              <a:rPr lang="en-US" dirty="0"/>
              <a:t> </a:t>
            </a:r>
            <a:r>
              <a:rPr lang="en-US" dirty="0" err="1"/>
              <a:t>Nôm</a:t>
            </a:r>
            <a:r>
              <a:rPr lang="en-US" dirty="0"/>
              <a:t> </a:t>
            </a:r>
            <a:r>
              <a:rPr lang="en-US" dirty="0" err="1"/>
              <a:t>theo</a:t>
            </a:r>
            <a:r>
              <a:rPr lang="en-US" dirty="0"/>
              <a:t> </a:t>
            </a:r>
            <a:r>
              <a:rPr lang="en-US" dirty="0" err="1"/>
              <a:t>mẫu</a:t>
            </a:r>
            <a:r>
              <a:rPr lang="en-US" dirty="0"/>
              <a:t>.</a:t>
            </a:r>
          </a:p>
        </p:txBody>
      </p:sp>
      <p:sp>
        <p:nvSpPr>
          <p:cNvPr id="4" name="Slide Number Placeholder 3"/>
          <p:cNvSpPr>
            <a:spLocks noGrp="1"/>
          </p:cNvSpPr>
          <p:nvPr>
            <p:ph type="sldNum" sz="quarter" idx="5"/>
          </p:nvPr>
        </p:nvSpPr>
        <p:spPr/>
        <p:txBody>
          <a:bodyPr/>
          <a:lstStyle/>
          <a:p>
            <a:fld id="{9607E8D8-F5DD-43BE-9FD2-9534E56251D2}" type="slidenum">
              <a:rPr lang="en-US" smtClean="0"/>
              <a:t>18</a:t>
            </a:fld>
            <a:endParaRPr lang="en-US"/>
          </a:p>
        </p:txBody>
      </p:sp>
    </p:spTree>
    <p:extLst>
      <p:ext uri="{BB962C8B-B14F-4D97-AF65-F5344CB8AC3E}">
        <p14:creationId xmlns:p14="http://schemas.microsoft.com/office/powerpoint/2010/main" val="104327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2</a:t>
            </a:fld>
            <a:endParaRPr lang="en-US"/>
          </a:p>
        </p:txBody>
      </p:sp>
    </p:spTree>
    <p:extLst>
      <p:ext uri="{BB962C8B-B14F-4D97-AF65-F5344CB8AC3E}">
        <p14:creationId xmlns:p14="http://schemas.microsoft.com/office/powerpoint/2010/main" val="2407882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3</a:t>
            </a:fld>
            <a:endParaRPr lang="en-US"/>
          </a:p>
        </p:txBody>
      </p:sp>
    </p:spTree>
    <p:extLst>
      <p:ext uri="{BB962C8B-B14F-4D97-AF65-F5344CB8AC3E}">
        <p14:creationId xmlns:p14="http://schemas.microsoft.com/office/powerpoint/2010/main" val="104715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4</a:t>
            </a:fld>
            <a:endParaRPr lang="en-US"/>
          </a:p>
        </p:txBody>
      </p:sp>
    </p:spTree>
    <p:extLst>
      <p:ext uri="{BB962C8B-B14F-4D97-AF65-F5344CB8AC3E}">
        <p14:creationId xmlns:p14="http://schemas.microsoft.com/office/powerpoint/2010/main" val="3757048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Chữ Nôm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9607E8D8-F5DD-43BE-9FD2-9534E56251D2}" type="slidenum">
              <a:rPr lang="en-US" smtClean="0"/>
              <a:t>5</a:t>
            </a:fld>
            <a:endParaRPr lang="en-US"/>
          </a:p>
        </p:txBody>
      </p:sp>
    </p:spTree>
    <p:extLst>
      <p:ext uri="{BB962C8B-B14F-4D97-AF65-F5344CB8AC3E}">
        <p14:creationId xmlns:p14="http://schemas.microsoft.com/office/powerpoint/2010/main" val="409891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Chữ Nôm có nguồn gốc từ đâu? Việc sáng tạo chữ Nôm thể hiện khát vọng, tư tưởng gì của ông cha ta? Nêu thời điểm hình thành và một số mốc thời gian đánh dấu quá trình phát triển của chữ Nôm.</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6</a:t>
            </a:fld>
            <a:endParaRPr lang="en-US"/>
          </a:p>
        </p:txBody>
      </p:sp>
    </p:spTree>
    <p:extLst>
      <p:ext uri="{BB962C8B-B14F-4D97-AF65-F5344CB8AC3E}">
        <p14:creationId xmlns:p14="http://schemas.microsoft.com/office/powerpoint/2010/main" val="71798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Chữ Nôm có nguồn gốc từ đâu? Việc sáng tạo chữ Nôm thể hiện khát vọng, tư tưởng gì của ông cha ta? Nêu thời điểm hình thành và một số mốc thời gian đánh dấu quá trình phát triển của chữ Nôm.</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7</a:t>
            </a:fld>
            <a:endParaRPr lang="en-US"/>
          </a:p>
        </p:txBody>
      </p:sp>
    </p:spTree>
    <p:extLst>
      <p:ext uri="{BB962C8B-B14F-4D97-AF65-F5344CB8AC3E}">
        <p14:creationId xmlns:p14="http://schemas.microsoft.com/office/powerpoint/2010/main" val="826704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Chữ Nôm có nguồn gốc từ đâu? Việc sáng tạo chữ Nôm thể hiện khát vọng, tư tưởng gì của ông cha ta? Nêu thời điểm hình thành và một số mốc thời gian đánh dấu quá trình phát triển của chữ Nôm.</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8</a:t>
            </a:fld>
            <a:endParaRPr lang="en-US"/>
          </a:p>
        </p:txBody>
      </p:sp>
    </p:spTree>
    <p:extLst>
      <p:ext uri="{BB962C8B-B14F-4D97-AF65-F5344CB8AC3E}">
        <p14:creationId xmlns:p14="http://schemas.microsoft.com/office/powerpoint/2010/main" val="55374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Truyện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Nôm</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Phan </a:t>
            </a:r>
            <a:r>
              <a:rPr lang="en-US" b="0" i="1" dirty="0" err="1">
                <a:solidFill>
                  <a:srgbClr val="202122"/>
                </a:solidFill>
                <a:effectLst/>
                <a:latin typeface="Arial" panose="020B0604020202020204" pitchFamily="34" charset="0"/>
              </a:rPr>
              <a:t>Trần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ấn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bản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Nhâm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Tý</a:t>
            </a:r>
            <a:r>
              <a:rPr lang="en-US" b="0" i="0" dirty="0">
                <a:solidFill>
                  <a:srgbClr val="202122"/>
                </a:solidFill>
                <a:effectLst/>
                <a:latin typeface="Arial" panose="020B0604020202020204" pitchFamily="34" charset="0"/>
              </a:rPr>
              <a:t> (1912) </a:t>
            </a:r>
            <a:r>
              <a:rPr lang="en-US" b="0" i="0" dirty="0" err="1">
                <a:solidFill>
                  <a:srgbClr val="202122"/>
                </a:solidFill>
                <a:effectLst/>
                <a:latin typeface="Arial" panose="020B0604020202020204" pitchFamily="34" charset="0"/>
              </a:rPr>
              <a:t>triều</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3" tooltip="Duy Tân"/>
              </a:rPr>
              <a:t>Duy Tân</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9</a:t>
            </a:fld>
            <a:endParaRPr lang="en-US"/>
          </a:p>
        </p:txBody>
      </p:sp>
    </p:spTree>
    <p:extLst>
      <p:ext uri="{BB962C8B-B14F-4D97-AF65-F5344CB8AC3E}">
        <p14:creationId xmlns:p14="http://schemas.microsoft.com/office/powerpoint/2010/main" val="2178780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2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2 Chính sách đề cao chữ Nôm dưới thời vua Quang Trung-(480p)">
            <a:hlinkClick r:id="" action="ppaction://media"/>
            <a:extLst>
              <a:ext uri="{FF2B5EF4-FFF2-40B4-BE49-F238E27FC236}">
                <a16:creationId xmlns:a16="http://schemas.microsoft.com/office/drawing/2014/main" id="{6EF071FB-0F7D-5A96-676A-EF3964F6B6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464"/>
            <a:ext cx="18288000" cy="10278970"/>
          </a:xfrm>
          <a:prstGeom prst="rect">
            <a:avLst/>
          </a:prstGeom>
        </p:spPr>
      </p:pic>
    </p:spTree>
    <p:extLst>
      <p:ext uri="{BB962C8B-B14F-4D97-AF65-F5344CB8AC3E}">
        <p14:creationId xmlns:p14="http://schemas.microsoft.com/office/powerpoint/2010/main" val="178405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3B3A2-AE25-BCD6-7E12-BF05842ABB46}"/>
              </a:ext>
            </a:extLst>
          </p:cNvPr>
          <p:cNvPicPr>
            <a:picLocks noChangeAspect="1"/>
          </p:cNvPicPr>
          <p:nvPr/>
        </p:nvPicPr>
        <p:blipFill>
          <a:blip r:embed="rId3"/>
          <a:stretch>
            <a:fillRect/>
          </a:stretch>
        </p:blipFill>
        <p:spPr>
          <a:xfrm>
            <a:off x="3124200" y="438150"/>
            <a:ext cx="11271706" cy="9410700"/>
          </a:xfrm>
          <a:prstGeom prst="rect">
            <a:avLst/>
          </a:prstGeom>
        </p:spPr>
      </p:pic>
    </p:spTree>
    <p:extLst>
      <p:ext uri="{BB962C8B-B14F-4D97-AF65-F5344CB8AC3E}">
        <p14:creationId xmlns:p14="http://schemas.microsoft.com/office/powerpoint/2010/main" val="625259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B34B791-A74C-882D-2A7C-BF7E8127E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584"/>
            <a:ext cx="6345237"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D6B3C4C-F0B7-8C1B-53EA-BCBCB021D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3087" y="-20515"/>
            <a:ext cx="6310313"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4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914399" y="2552700"/>
            <a:ext cx="7562335" cy="7540526"/>
          </a:xfrm>
          <a:prstGeom prst="rect">
            <a:avLst/>
          </a:prstGeom>
          <a:solidFill>
            <a:schemeClr val="bg1">
              <a:lumMod val="95000"/>
            </a:schemeClr>
          </a:solidFill>
        </p:spPr>
        <p:txBody>
          <a:bodyPr wrap="square" rtlCol="0">
            <a:spAutoFit/>
          </a:bodyPr>
          <a:lstStyle/>
          <a:p>
            <a:pPr algn="just"/>
            <a:r>
              <a:rPr lang="en-US" sz="4400" b="1" dirty="0">
                <a:latin typeface="+mj-lt"/>
              </a:rPr>
              <a:t>-</a:t>
            </a:r>
            <a:r>
              <a:rPr lang="vi-VN" sz="4400" b="1" dirty="0">
                <a:latin typeface="+mj-lt"/>
              </a:rPr>
              <a:t> Phương thức vay mượn: </a:t>
            </a:r>
            <a:r>
              <a:rPr lang="vi-VN" sz="4400" dirty="0">
                <a:latin typeface="+mj-lt"/>
              </a:rPr>
              <a:t>Dùng một chữ Hán có sẵn để ghi một âm tiết tiếng Việt giống hoặc gần với âm Hán Việt của chữ Hán đó. </a:t>
            </a:r>
          </a:p>
          <a:p>
            <a:pPr algn="just"/>
            <a:r>
              <a:rPr lang="vi-VN" sz="4400" dirty="0">
                <a:latin typeface="+mj-lt"/>
              </a:rPr>
              <a:t>Ví dụ: chữ </a:t>
            </a:r>
            <a:r>
              <a:rPr lang="ja-JP" altLang="en-US" sz="4400" dirty="0">
                <a:latin typeface="+mj-lt"/>
              </a:rPr>
              <a:t>女</a:t>
            </a:r>
            <a:r>
              <a:rPr lang="vi-VN" altLang="ja-JP" sz="4400" dirty="0">
                <a:latin typeface="+mj-lt"/>
              </a:rPr>
              <a:t> âm Hán Việt đọc là </a:t>
            </a:r>
            <a:r>
              <a:rPr lang="vi-VN" altLang="ja-JP" sz="4400" i="1" dirty="0">
                <a:latin typeface="+mj-lt"/>
              </a:rPr>
              <a:t>nữ, </a:t>
            </a:r>
            <a:r>
              <a:rPr lang="vi-VN" altLang="ja-JP" sz="4400" dirty="0">
                <a:latin typeface="+mj-lt"/>
              </a:rPr>
              <a:t>âm Nôm có thể đọc là </a:t>
            </a:r>
            <a:r>
              <a:rPr lang="vi-VN" altLang="ja-JP" sz="4400" i="1" dirty="0">
                <a:latin typeface="+mj-lt"/>
              </a:rPr>
              <a:t>nữ </a:t>
            </a:r>
            <a:r>
              <a:rPr lang="vi-VN" altLang="ja-JP" sz="4400" dirty="0">
                <a:latin typeface="+mj-lt"/>
              </a:rPr>
              <a:t>hoặc </a:t>
            </a:r>
            <a:r>
              <a:rPr lang="vi-VN" altLang="ja-JP" sz="4400" i="1" dirty="0">
                <a:latin typeface="+mj-lt"/>
              </a:rPr>
              <a:t>nỡ, nữa, nhỡ, lỡ.</a:t>
            </a:r>
          </a:p>
          <a:p>
            <a:pPr algn="just"/>
            <a:r>
              <a:rPr lang="vi-VN" altLang="ja-JP" sz="4400" i="1" dirty="0">
                <a:latin typeface="+mj-lt"/>
              </a:rPr>
              <a:t>Chữ </a:t>
            </a:r>
            <a:r>
              <a:rPr lang="ja-JP" altLang="en-US" sz="4400" dirty="0">
                <a:latin typeface="+mj-lt"/>
              </a:rPr>
              <a:t>皮</a:t>
            </a:r>
            <a:r>
              <a:rPr lang="vi-VN" altLang="ja-JP" sz="4400" dirty="0">
                <a:latin typeface="+mj-lt"/>
              </a:rPr>
              <a:t> âm Hán Việt đọc là </a:t>
            </a:r>
            <a:r>
              <a:rPr lang="vi-VN" altLang="ja-JP" sz="4400" i="1" dirty="0">
                <a:latin typeface="+mj-lt"/>
              </a:rPr>
              <a:t>bì, </a:t>
            </a:r>
            <a:r>
              <a:rPr lang="vi-VN" altLang="ja-JP" sz="4400" dirty="0">
                <a:latin typeface="+mj-lt"/>
              </a:rPr>
              <a:t>âm Nôm có thể đọc là </a:t>
            </a:r>
            <a:r>
              <a:rPr lang="vi-VN" altLang="ja-JP" sz="4400" i="1" dirty="0">
                <a:latin typeface="+mj-lt"/>
              </a:rPr>
              <a:t>bì, </a:t>
            </a:r>
            <a:r>
              <a:rPr lang="vi-VN" altLang="ja-JP" sz="4400" dirty="0">
                <a:latin typeface="+mj-lt"/>
              </a:rPr>
              <a:t>hoặc </a:t>
            </a:r>
            <a:r>
              <a:rPr lang="vi-VN" altLang="ja-JP" sz="4400" i="1" dirty="0">
                <a:latin typeface="+mj-lt"/>
              </a:rPr>
              <a:t>bìa, bầy, bề, vào, vừa,...</a:t>
            </a:r>
            <a:endParaRPr lang="ja-JP" altLang="en-US" sz="4400" dirty="0">
              <a:latin typeface="+mj-lt"/>
            </a:endParaRPr>
          </a:p>
        </p:txBody>
      </p:sp>
      <p:sp>
        <p:nvSpPr>
          <p:cNvPr id="3" name="TextBox 2">
            <a:extLst>
              <a:ext uri="{FF2B5EF4-FFF2-40B4-BE49-F238E27FC236}">
                <a16:creationId xmlns:a16="http://schemas.microsoft.com/office/drawing/2014/main" id="{6C3E61AC-E54E-035A-0C03-7D1D822883DB}"/>
              </a:ext>
            </a:extLst>
          </p:cNvPr>
          <p:cNvSpPr txBox="1"/>
          <p:nvPr/>
        </p:nvSpPr>
        <p:spPr>
          <a:xfrm>
            <a:off x="1412631" y="1409700"/>
            <a:ext cx="16840200" cy="769441"/>
          </a:xfrm>
          <a:prstGeom prst="rect">
            <a:avLst/>
          </a:prstGeom>
          <a:noFill/>
        </p:spPr>
        <p:txBody>
          <a:bodyPr wrap="square" rtlCol="0">
            <a:spAutoFit/>
          </a:bodyPr>
          <a:lstStyle/>
          <a:p>
            <a:r>
              <a:rPr lang="en-US" altLang="ja-JP" sz="4400" b="1" dirty="0">
                <a:latin typeface="Times New Roman" panose="02020603050405020304" pitchFamily="18" charset="0"/>
                <a:cs typeface="Times New Roman" panose="02020603050405020304" pitchFamily="18" charset="0"/>
              </a:rPr>
              <a:t>a. </a:t>
            </a:r>
            <a:r>
              <a:rPr lang="en-US" altLang="ja-JP" sz="4400" b="1" dirty="0" err="1">
                <a:latin typeface="Times New Roman" panose="02020603050405020304" pitchFamily="18" charset="0"/>
                <a:cs typeface="Times New Roman" panose="02020603050405020304" pitchFamily="18" charset="0"/>
              </a:rPr>
              <a:t>Phương</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thức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cấu</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tạo</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và</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vai</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trò</a:t>
            </a:r>
            <a:endParaRPr lang="ja-JP" alt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EAEE695-B1ED-A5B2-49D2-9912AF542CCB}"/>
              </a:ext>
            </a:extLst>
          </p:cNvPr>
          <p:cNvSpPr txBox="1"/>
          <p:nvPr/>
        </p:nvSpPr>
        <p:spPr>
          <a:xfrm>
            <a:off x="609600" y="57150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19B795B-85B7-020F-CAFB-6AB74B1CF051}"/>
              </a:ext>
            </a:extLst>
          </p:cNvPr>
          <p:cNvSpPr txBox="1"/>
          <p:nvPr/>
        </p:nvSpPr>
        <p:spPr>
          <a:xfrm>
            <a:off x="11048645" y="2628900"/>
            <a:ext cx="6436166" cy="6186309"/>
          </a:xfrm>
          <a:prstGeom prst="rect">
            <a:avLst/>
          </a:prstGeom>
          <a:solidFill>
            <a:schemeClr val="bg1">
              <a:lumMod val="95000"/>
            </a:schemeClr>
          </a:solidFill>
        </p:spPr>
        <p:txBody>
          <a:bodyPr wrap="square" rtlCol="0">
            <a:spAutoFit/>
          </a:bodyPr>
          <a:lstStyle/>
          <a:p>
            <a:pPr algn="just"/>
            <a:r>
              <a:rPr lang="en-US" altLang="ja-JP" sz="4400" b="1" dirty="0">
                <a:latin typeface="+mj-lt"/>
              </a:rPr>
              <a:t>-</a:t>
            </a:r>
            <a:r>
              <a:rPr lang="vi-VN" altLang="ja-JP" sz="4400" b="1" dirty="0">
                <a:latin typeface="+mj-lt"/>
              </a:rPr>
              <a:t> Phương thức tự tạo: </a:t>
            </a:r>
            <a:r>
              <a:rPr lang="vi-VN" altLang="ja-JP" sz="4400" dirty="0">
                <a:latin typeface="+mj-lt"/>
              </a:rPr>
              <a:t>Kết hợp kí hiệu văn tự Hán với kí hiệu chỉnh âm để tạo ra một chữ Nôm. Ví dụ chữ  </a:t>
            </a:r>
            <a:r>
              <a:rPr lang="ja-JP" altLang="en-US" sz="4400" dirty="0">
                <a:latin typeface="+mj-lt"/>
              </a:rPr>
              <a:t>𠓨</a:t>
            </a:r>
            <a:r>
              <a:rPr lang="vi-VN" altLang="ja-JP" sz="4400" dirty="0">
                <a:latin typeface="+mj-lt"/>
              </a:rPr>
              <a:t> (vào) là sự kết hợp của kí hiệu </a:t>
            </a:r>
            <a:r>
              <a:rPr lang="ja-JP" altLang="en-US" sz="4400" dirty="0">
                <a:latin typeface="+mj-lt"/>
              </a:rPr>
              <a:t>包</a:t>
            </a:r>
            <a:r>
              <a:rPr lang="vi-VN" altLang="ja-JP" sz="4400" dirty="0">
                <a:latin typeface="+mj-lt"/>
              </a:rPr>
              <a:t>, âm đọc Hán Việt là </a:t>
            </a:r>
            <a:r>
              <a:rPr lang="vi-VN" altLang="ja-JP" sz="4400" i="1" dirty="0">
                <a:latin typeface="+mj-lt"/>
              </a:rPr>
              <a:t>bao </a:t>
            </a:r>
            <a:r>
              <a:rPr lang="vi-VN" altLang="ja-JP" sz="4400" dirty="0">
                <a:latin typeface="+mj-lt"/>
              </a:rPr>
              <a:t>với kí hiệu chỉnh âm </a:t>
            </a:r>
            <a:r>
              <a:rPr lang="ja-JP" altLang="en-US" sz="4400" dirty="0">
                <a:latin typeface="+mj-lt"/>
              </a:rPr>
              <a:t>入</a:t>
            </a:r>
            <a:r>
              <a:rPr lang="vi-VN" altLang="ja-JP" sz="4400" dirty="0">
                <a:latin typeface="+mj-lt"/>
              </a:rPr>
              <a:t> (</a:t>
            </a:r>
            <a:r>
              <a:rPr lang="vi-VN" altLang="ja-JP" sz="4400" i="1" dirty="0">
                <a:latin typeface="+mj-lt"/>
              </a:rPr>
              <a:t>nhập, </a:t>
            </a:r>
            <a:r>
              <a:rPr lang="vi-VN" altLang="ja-JP" sz="4400" dirty="0">
                <a:latin typeface="+mj-lt"/>
              </a:rPr>
              <a:t>có nghĩa là</a:t>
            </a:r>
            <a:r>
              <a:rPr lang="vi-VN" altLang="ja-JP" sz="4400" i="1" dirty="0">
                <a:latin typeface="+mj-lt"/>
              </a:rPr>
              <a:t> vào</a:t>
            </a:r>
            <a:r>
              <a:rPr lang="vi-VN" altLang="ja-JP" sz="4400" dirty="0">
                <a:latin typeface="+mj-lt"/>
              </a:rPr>
              <a:t>)</a:t>
            </a:r>
            <a:endParaRPr lang="ja-JP" altLang="en-US" sz="4400" dirty="0">
              <a:latin typeface="+mj-lt"/>
            </a:endParaRPr>
          </a:p>
        </p:txBody>
      </p:sp>
      <p:sp>
        <p:nvSpPr>
          <p:cNvPr id="6" name="Freeform 7">
            <a:extLst>
              <a:ext uri="{FF2B5EF4-FFF2-40B4-BE49-F238E27FC236}">
                <a16:creationId xmlns:a16="http://schemas.microsoft.com/office/drawing/2014/main" id="{9BF6E4DC-60F8-C85C-9114-5FD7CA5BA02E}"/>
              </a:ext>
            </a:extLst>
          </p:cNvPr>
          <p:cNvSpPr/>
          <p:nvPr/>
        </p:nvSpPr>
        <p:spPr>
          <a:xfrm>
            <a:off x="8686800" y="5485404"/>
            <a:ext cx="2151779" cy="4632912"/>
          </a:xfrm>
          <a:custGeom>
            <a:avLst/>
            <a:gdLst/>
            <a:ahLst/>
            <a:cxnLst/>
            <a:rect l="l" t="t" r="r" b="b"/>
            <a:pathLst>
              <a:path w="2151779" h="4632912">
                <a:moveTo>
                  <a:pt x="0" y="0"/>
                </a:moveTo>
                <a:lnTo>
                  <a:pt x="2151779" y="0"/>
                </a:lnTo>
                <a:lnTo>
                  <a:pt x="2151779" y="4632912"/>
                </a:lnTo>
                <a:lnTo>
                  <a:pt x="0" y="463291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71877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11734800" y="3862138"/>
            <a:ext cx="58293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M</a:t>
            </a:r>
            <a:r>
              <a:rPr lang="vi-VN" sz="4400" dirty="0">
                <a:latin typeface="Times New Roman" panose="02020603050405020304" pitchFamily="18" charset="0"/>
                <a:cs typeface="Times New Roman" panose="02020603050405020304" pitchFamily="18" charset="0"/>
              </a:rPr>
              <a:t>uốn đọc được phải có hiểu biết về chữ Hán. </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F9AC7A9-D052-6AAB-FAE6-6862E993D002}"/>
              </a:ext>
            </a:extLst>
          </p:cNvPr>
          <p:cNvSpPr txBox="1"/>
          <p:nvPr/>
        </p:nvSpPr>
        <p:spPr>
          <a:xfrm>
            <a:off x="1412631" y="1409700"/>
            <a:ext cx="16840200" cy="769441"/>
          </a:xfrm>
          <a:prstGeom prst="rect">
            <a:avLst/>
          </a:prstGeom>
          <a:noFill/>
        </p:spPr>
        <p:txBody>
          <a:bodyPr wrap="square" rtlCol="0">
            <a:spAutoFit/>
          </a:bodyPr>
          <a:lstStyle/>
          <a:p>
            <a:r>
              <a:rPr lang="en-US" altLang="ja-JP" sz="4400" b="1" dirty="0">
                <a:latin typeface="Times New Roman" panose="02020603050405020304" pitchFamily="18" charset="0"/>
                <a:cs typeface="Times New Roman" panose="02020603050405020304" pitchFamily="18" charset="0"/>
              </a:rPr>
              <a:t>b. Vai </a:t>
            </a:r>
            <a:r>
              <a:rPr lang="en-US" altLang="ja-JP" sz="4400" b="1" dirty="0" err="1">
                <a:latin typeface="Times New Roman" panose="02020603050405020304" pitchFamily="18" charset="0"/>
                <a:cs typeface="Times New Roman" panose="02020603050405020304" pitchFamily="18" charset="0"/>
              </a:rPr>
              <a:t>trò</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và</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hạn</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chế</a:t>
            </a:r>
            <a:endParaRPr lang="ja-JP" alt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C31F488-D74C-9FFD-71A4-5AB6212A8C10}"/>
              </a:ext>
            </a:extLst>
          </p:cNvPr>
          <p:cNvSpPr txBox="1"/>
          <p:nvPr/>
        </p:nvSpPr>
        <p:spPr>
          <a:xfrm>
            <a:off x="609600" y="57150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endParaRPr lang="en-US" sz="4400" b="1" dirty="0">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CAB08C1A-5B3A-ED6A-2249-FC0045B3F92F}"/>
              </a:ext>
            </a:extLst>
          </p:cNvPr>
          <p:cNvSpPr/>
          <p:nvPr/>
        </p:nvSpPr>
        <p:spPr>
          <a:xfrm>
            <a:off x="7025069" y="3771900"/>
            <a:ext cx="4237861" cy="2971800"/>
          </a:xfrm>
          <a:custGeom>
            <a:avLst/>
            <a:gdLst/>
            <a:ahLst/>
            <a:cxnLst/>
            <a:rect l="l" t="t" r="r" b="b"/>
            <a:pathLst>
              <a:path w="5867807" h="4114800">
                <a:moveTo>
                  <a:pt x="0" y="0"/>
                </a:moveTo>
                <a:lnTo>
                  <a:pt x="5867807" y="0"/>
                </a:lnTo>
                <a:lnTo>
                  <a:pt x="58678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7D7D8982-071A-3E90-0C87-DD3F0B8FC7DE}"/>
              </a:ext>
            </a:extLst>
          </p:cNvPr>
          <p:cNvSpPr txBox="1"/>
          <p:nvPr/>
        </p:nvSpPr>
        <p:spPr>
          <a:xfrm>
            <a:off x="723899" y="3821080"/>
            <a:ext cx="630117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B</a:t>
            </a:r>
            <a:r>
              <a:rPr lang="vi-VN" sz="4400" dirty="0">
                <a:latin typeface="Times New Roman" panose="02020603050405020304" pitchFamily="18" charset="0"/>
                <a:cs typeface="Times New Roman" panose="02020603050405020304" pitchFamily="18" charset="0"/>
              </a:rPr>
              <a:t>ảo tồn được nhiều chứng tích của tiếng Việt cổ xưa.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hiều tác phẩm văn học được lưu truyền ở cả hình thức văn tự và truyền miệng. </a:t>
            </a:r>
            <a:endParaRPr lang="ja-JP" alt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0A53F46-620E-5D12-F78B-AFF6DA3B1616}"/>
              </a:ext>
            </a:extLst>
          </p:cNvPr>
          <p:cNvSpPr txBox="1"/>
          <p:nvPr/>
        </p:nvSpPr>
        <p:spPr>
          <a:xfrm>
            <a:off x="1066800" y="2680429"/>
            <a:ext cx="58293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Vai </a:t>
            </a:r>
            <a:r>
              <a:rPr lang="en-US" sz="4400" b="1" dirty="0" err="1">
                <a:latin typeface="Times New Roman" panose="02020603050405020304" pitchFamily="18" charset="0"/>
                <a:cs typeface="Times New Roman" panose="02020603050405020304" pitchFamily="18" charset="0"/>
              </a:rPr>
              <a:t>trò</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86D0E5F-D9E5-0072-9521-D5880D8FBB84}"/>
              </a:ext>
            </a:extLst>
          </p:cNvPr>
          <p:cNvSpPr txBox="1"/>
          <p:nvPr/>
        </p:nvSpPr>
        <p:spPr>
          <a:xfrm>
            <a:off x="11391902" y="2680429"/>
            <a:ext cx="58293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Hạn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endParaRPr lang="en-US" sz="4400" b="1" dirty="0">
              <a:latin typeface="Times New Roman" panose="02020603050405020304" pitchFamily="18" charset="0"/>
              <a:cs typeface="Times New Roman" panose="02020603050405020304" pitchFamily="18" charset="0"/>
            </a:endParaRPr>
          </a:p>
        </p:txBody>
      </p:sp>
      <p:sp>
        <p:nvSpPr>
          <p:cNvPr id="9" name="Freeform 6">
            <a:extLst>
              <a:ext uri="{FF2B5EF4-FFF2-40B4-BE49-F238E27FC236}">
                <a16:creationId xmlns:a16="http://schemas.microsoft.com/office/drawing/2014/main" id="{A7645FB4-A4F7-9D6D-33BE-92E8AC647B5A}"/>
              </a:ext>
            </a:extLst>
          </p:cNvPr>
          <p:cNvSpPr/>
          <p:nvPr/>
        </p:nvSpPr>
        <p:spPr>
          <a:xfrm>
            <a:off x="13106400" y="6667500"/>
            <a:ext cx="3902115" cy="3412183"/>
          </a:xfrm>
          <a:custGeom>
            <a:avLst/>
            <a:gdLst/>
            <a:ahLst/>
            <a:cxnLst/>
            <a:rect l="l" t="t" r="r" b="b"/>
            <a:pathLst>
              <a:path w="3902115" h="3412183">
                <a:moveTo>
                  <a:pt x="0" y="0"/>
                </a:moveTo>
                <a:lnTo>
                  <a:pt x="3902115" y="0"/>
                </a:lnTo>
                <a:lnTo>
                  <a:pt x="3902115" y="3412183"/>
                </a:lnTo>
                <a:lnTo>
                  <a:pt x="0" y="341218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7195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270033" y="1028700"/>
            <a:ext cx="482666" cy="4826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8" name="Group 8"/>
          <p:cNvGrpSpPr/>
          <p:nvPr/>
        </p:nvGrpSpPr>
        <p:grpSpPr>
          <a:xfrm>
            <a:off x="1853545" y="1028700"/>
            <a:ext cx="482666" cy="48266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11" name="Group 11"/>
          <p:cNvGrpSpPr/>
          <p:nvPr/>
        </p:nvGrpSpPr>
        <p:grpSpPr>
          <a:xfrm>
            <a:off x="2432087" y="1028700"/>
            <a:ext cx="482666" cy="48266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14" name="Group 14"/>
          <p:cNvGrpSpPr/>
          <p:nvPr/>
        </p:nvGrpSpPr>
        <p:grpSpPr>
          <a:xfrm>
            <a:off x="3010630" y="1028700"/>
            <a:ext cx="482666" cy="48266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sp>
        <p:nvSpPr>
          <p:cNvPr id="40" name="TextBox 40"/>
          <p:cNvSpPr txBox="1"/>
          <p:nvPr/>
        </p:nvSpPr>
        <p:spPr>
          <a:xfrm>
            <a:off x="5791200" y="4610100"/>
            <a:ext cx="13148261" cy="2708434"/>
          </a:xfrm>
          <a:prstGeom prst="rect">
            <a:avLst/>
          </a:prstGeom>
        </p:spPr>
        <p:txBody>
          <a:bodyPr wrap="square" lIns="0" tIns="0" rIns="0" bIns="0" rtlCol="0" anchor="t">
            <a:spAutoFit/>
          </a:bodyPr>
          <a:lstStyle/>
          <a:p>
            <a:pPr algn="ctr"/>
            <a:r>
              <a:rPr lang="en-US" sz="8800" dirty="0">
                <a:solidFill>
                  <a:srgbClr val="605A35"/>
                </a:solidFill>
                <a:latin typeface="#9Slide07 SVNBango" panose="02000000000000000000" pitchFamily="2" charset="0"/>
              </a:rPr>
              <a:t>II.</a:t>
            </a:r>
          </a:p>
          <a:p>
            <a:pPr algn="ctr"/>
            <a:r>
              <a:rPr lang="en-US" sz="8800" dirty="0" err="1">
                <a:solidFill>
                  <a:srgbClr val="605A35"/>
                </a:solidFill>
                <a:latin typeface="#9Slide07 SVNBango" panose="02000000000000000000" pitchFamily="2" charset="0"/>
              </a:rPr>
              <a:t>Thực</a:t>
            </a:r>
            <a:r>
              <a:rPr lang="en-US" sz="8800" dirty="0">
                <a:solidFill>
                  <a:srgbClr val="605A35"/>
                </a:solidFill>
                <a:latin typeface="#9Slide07 SVNBango" panose="02000000000000000000" pitchFamily="2" charset="0"/>
              </a:rPr>
              <a:t> </a:t>
            </a:r>
            <a:r>
              <a:rPr lang="en-US" sz="8800" dirty="0" err="1">
                <a:solidFill>
                  <a:srgbClr val="605A35"/>
                </a:solidFill>
                <a:latin typeface="#9Slide07 SVNBango" panose="02000000000000000000" pitchFamily="2" charset="0"/>
              </a:rPr>
              <a:t>hành</a:t>
            </a:r>
            <a:endParaRPr lang="en-US" sz="8800" dirty="0">
              <a:solidFill>
                <a:srgbClr val="605A35"/>
              </a:solidFill>
              <a:latin typeface="#9Slide07 SVNBango" panose="02000000000000000000" pitchFamily="2" charset="0"/>
            </a:endParaRPr>
          </a:p>
        </p:txBody>
      </p:sp>
      <p:sp>
        <p:nvSpPr>
          <p:cNvPr id="2" name="Freeform 4">
            <a:extLst>
              <a:ext uri="{FF2B5EF4-FFF2-40B4-BE49-F238E27FC236}">
                <a16:creationId xmlns:a16="http://schemas.microsoft.com/office/drawing/2014/main" id="{1FB263BB-3ABA-1CD4-8297-2683017B10C4}"/>
              </a:ext>
            </a:extLst>
          </p:cNvPr>
          <p:cNvSpPr/>
          <p:nvPr/>
        </p:nvSpPr>
        <p:spPr>
          <a:xfrm>
            <a:off x="1331498" y="750026"/>
            <a:ext cx="6136102" cy="5688874"/>
          </a:xfrm>
          <a:custGeom>
            <a:avLst/>
            <a:gdLst/>
            <a:ahLst/>
            <a:cxnLst/>
            <a:rect l="l" t="t" r="r" b="b"/>
            <a:pathLst>
              <a:path w="4599878" h="4114800">
                <a:moveTo>
                  <a:pt x="0" y="0"/>
                </a:moveTo>
                <a:lnTo>
                  <a:pt x="4599878" y="0"/>
                </a:lnTo>
                <a:lnTo>
                  <a:pt x="45998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99123820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1446550"/>
          </a:xfrm>
          <a:prstGeom prst="rect">
            <a:avLst/>
          </a:prstGeom>
          <a:noFill/>
        </p:spPr>
        <p:txBody>
          <a:bodyPr wrap="square" rtlCol="0">
            <a:spAutoFit/>
          </a:bodyPr>
          <a:lstStyle/>
          <a:p>
            <a:pPr algn="just"/>
            <a:r>
              <a:rPr lang="vi-VN" sz="4400" b="1" dirty="0">
                <a:latin typeface="+mj-lt"/>
              </a:rPr>
              <a:t>Bài 1: Theo em, với việc sáng tạo chữ Nôm, ông cha ta đã thể hiện nhưng tư tưởng, khát vọng gì?</a:t>
            </a:r>
            <a:endParaRPr lang="ja-JP" altLang="en-US" sz="4400" b="1" dirty="0">
              <a:latin typeface="+mj-lt"/>
            </a:endParaRPr>
          </a:p>
        </p:txBody>
      </p:sp>
      <p:sp>
        <p:nvSpPr>
          <p:cNvPr id="3" name="TextBox 2">
            <a:extLst>
              <a:ext uri="{FF2B5EF4-FFF2-40B4-BE49-F238E27FC236}">
                <a16:creationId xmlns:a16="http://schemas.microsoft.com/office/drawing/2014/main" id="{853808A1-235A-9F02-8251-E93B3514F94B}"/>
              </a:ext>
            </a:extLst>
          </p:cNvPr>
          <p:cNvSpPr txBox="1"/>
          <p:nvPr/>
        </p:nvSpPr>
        <p:spPr>
          <a:xfrm>
            <a:off x="7993380" y="2628900"/>
            <a:ext cx="9448800" cy="6863417"/>
          </a:xfrm>
          <a:prstGeom prst="rect">
            <a:avLst/>
          </a:prstGeom>
          <a:noFill/>
        </p:spPr>
        <p:txBody>
          <a:bodyPr wrap="square" rtlCol="0">
            <a:spAutoFit/>
          </a:bodyPr>
          <a:lstStyle/>
          <a:p>
            <a:pPr algn="just"/>
            <a:r>
              <a:rPr lang="vi-VN" sz="4400" dirty="0">
                <a:latin typeface="+mj-lt"/>
              </a:rPr>
              <a:t>- Vào khoảng thế kỉ X, ông cha ta đã dùng chữ Hán để sáng tác, xây dựng nền văn học viết của dân tộc; sau đó dựa theo kí tự của chữ Hán để sáng tạo ra chữ Nôm</a:t>
            </a:r>
          </a:p>
          <a:p>
            <a:pPr algn="just"/>
            <a:r>
              <a:rPr lang="vi-VN" altLang="ja-JP" sz="4400" dirty="0">
                <a:latin typeface="+mj-lt"/>
              </a:rPr>
              <a:t>- Sáng tạo chữ Nôm – văn tự dùng để ghi âm tiếng Việt – ông cha ta đã thể hiện tinh thần tự chủ, tự cường và khát vọng xây dựng, phát triển nền văn học, văn hóa của dân tộc.</a:t>
            </a:r>
            <a:endParaRPr lang="ja-JP" altLang="en-US" sz="4400" dirty="0">
              <a:latin typeface="+mj-lt"/>
            </a:endParaRPr>
          </a:p>
        </p:txBody>
      </p:sp>
      <p:grpSp>
        <p:nvGrpSpPr>
          <p:cNvPr id="5" name="Group 3">
            <a:extLst>
              <a:ext uri="{FF2B5EF4-FFF2-40B4-BE49-F238E27FC236}">
                <a16:creationId xmlns:a16="http://schemas.microsoft.com/office/drawing/2014/main" id="{DC4B9143-FC3D-26F3-D5D6-7BB06DB8E8CA}"/>
              </a:ext>
            </a:extLst>
          </p:cNvPr>
          <p:cNvGrpSpPr/>
          <p:nvPr/>
        </p:nvGrpSpPr>
        <p:grpSpPr>
          <a:xfrm>
            <a:off x="1066800" y="3086100"/>
            <a:ext cx="6193631" cy="5246370"/>
            <a:chOff x="0" y="0"/>
            <a:chExt cx="2374900" cy="2011680"/>
          </a:xfrm>
        </p:grpSpPr>
        <p:sp>
          <p:nvSpPr>
            <p:cNvPr id="6" name="Freeform 4">
              <a:extLst>
                <a:ext uri="{FF2B5EF4-FFF2-40B4-BE49-F238E27FC236}">
                  <a16:creationId xmlns:a16="http://schemas.microsoft.com/office/drawing/2014/main" id="{FCEC882C-5E15-006B-0227-8DE618B808CC}"/>
                </a:ext>
              </a:extLst>
            </p:cNvPr>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3"/>
              <a:stretch>
                <a:fillRect l="-12920" r="-12920"/>
              </a:stretch>
            </a:blipFill>
          </p:spPr>
          <p:txBody>
            <a:bodyPr/>
            <a:lstStyle/>
            <a:p>
              <a:endParaRPr lang="en-US"/>
            </a:p>
          </p:txBody>
        </p:sp>
      </p:grpSp>
    </p:spTree>
    <p:extLst>
      <p:ext uri="{BB962C8B-B14F-4D97-AF65-F5344CB8AC3E}">
        <p14:creationId xmlns:p14="http://schemas.microsoft.com/office/powerpoint/2010/main" val="13415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457200" y="1545171"/>
            <a:ext cx="16840200" cy="2123658"/>
          </a:xfrm>
          <a:prstGeom prst="rect">
            <a:avLst/>
          </a:prstGeom>
          <a:noFill/>
        </p:spPr>
        <p:txBody>
          <a:bodyPr wrap="square" rtlCol="0">
            <a:spAutoFit/>
          </a:bodyPr>
          <a:lstStyle/>
          <a:p>
            <a:pPr algn="just"/>
            <a:r>
              <a:rPr lang="vi-VN" sz="4400" b="1" dirty="0">
                <a:latin typeface="+mj-lt"/>
              </a:rPr>
              <a:t>Các tác giả văn học trung đại Việt Nam đã sử dụng chữ Nôm để sáng tạo nhiều tác phẩm đặc sắc cho nền văn học dân tộc. Hãy kể tên một số tác phẩm mà em biết.</a:t>
            </a:r>
            <a:endParaRPr lang="ja-JP" altLang="en-US" sz="4400" b="1" dirty="0">
              <a:latin typeface="+mj-lt"/>
            </a:endParaRPr>
          </a:p>
        </p:txBody>
      </p:sp>
      <p:sp>
        <p:nvSpPr>
          <p:cNvPr id="4" name="TextBox 3">
            <a:extLst>
              <a:ext uri="{FF2B5EF4-FFF2-40B4-BE49-F238E27FC236}">
                <a16:creationId xmlns:a16="http://schemas.microsoft.com/office/drawing/2014/main" id="{B9A2AC3E-A0DC-BEE1-A6C1-7347D2975D1B}"/>
              </a:ext>
            </a:extLst>
          </p:cNvPr>
          <p:cNvSpPr txBox="1"/>
          <p:nvPr/>
        </p:nvSpPr>
        <p:spPr>
          <a:xfrm>
            <a:off x="723900" y="404651"/>
            <a:ext cx="16840200" cy="1107996"/>
          </a:xfrm>
          <a:prstGeom prst="rect">
            <a:avLst/>
          </a:prstGeom>
          <a:noFill/>
        </p:spPr>
        <p:txBody>
          <a:bodyPr wrap="square" rtlCol="0">
            <a:spAutoFit/>
          </a:bodyPr>
          <a:lstStyle/>
          <a:p>
            <a:pPr algn="ctr"/>
            <a:r>
              <a:rPr lang="en-US" sz="6600" b="1" dirty="0">
                <a:solidFill>
                  <a:srgbClr val="FF0000"/>
                </a:solidFill>
                <a:latin typeface="#9Slide07 SVNBango" panose="02000000000000000000" pitchFamily="2" charset="0"/>
              </a:rPr>
              <a:t>TIẾP SỨC ĐỒNG ĐỘI</a:t>
            </a:r>
            <a:endParaRPr lang="ja-JP" altLang="en-US" sz="6600" b="1" dirty="0">
              <a:solidFill>
                <a:srgbClr val="FF0000"/>
              </a:solidFill>
              <a:latin typeface="#9Slide07 SVNBango" panose="02000000000000000000" pitchFamily="2" charset="0"/>
            </a:endParaRPr>
          </a:p>
        </p:txBody>
      </p:sp>
      <p:sp>
        <p:nvSpPr>
          <p:cNvPr id="8" name="TextBox 7">
            <a:extLst>
              <a:ext uri="{FF2B5EF4-FFF2-40B4-BE49-F238E27FC236}">
                <a16:creationId xmlns:a16="http://schemas.microsoft.com/office/drawing/2014/main" id="{7FDCB8C3-9A15-C7C8-04CE-ACAB81C223B9}"/>
              </a:ext>
            </a:extLst>
          </p:cNvPr>
          <p:cNvSpPr txBox="1"/>
          <p:nvPr/>
        </p:nvSpPr>
        <p:spPr>
          <a:xfrm>
            <a:off x="4800600" y="3848100"/>
            <a:ext cx="13030200" cy="6186309"/>
          </a:xfrm>
          <a:prstGeom prst="rect">
            <a:avLst/>
          </a:prstGeom>
          <a:noFill/>
        </p:spPr>
        <p:txBody>
          <a:bodyPr wrap="square" rtlCol="0">
            <a:spAutoFit/>
          </a:bodyPr>
          <a:lstStyle/>
          <a:p>
            <a:pPr algn="just"/>
            <a:r>
              <a:rPr lang="en-US" altLang="ja-JP" sz="4400" i="1" dirty="0">
                <a:latin typeface="+mj-lt"/>
              </a:rPr>
              <a:t>- </a:t>
            </a:r>
            <a:r>
              <a:rPr lang="vi-VN" altLang="ja-JP" sz="4400" i="1" dirty="0">
                <a:latin typeface="+mj-lt"/>
              </a:rPr>
              <a:t>Quốc âm thi tập </a:t>
            </a:r>
            <a:r>
              <a:rPr lang="vi-VN" altLang="ja-JP" sz="4400" dirty="0">
                <a:latin typeface="+mj-lt"/>
              </a:rPr>
              <a:t>(Nguyễn Trãi)</a:t>
            </a:r>
          </a:p>
          <a:p>
            <a:pPr algn="just"/>
            <a:r>
              <a:rPr lang="en-US" altLang="ja-JP" sz="4400" i="1" dirty="0">
                <a:latin typeface="+mj-lt"/>
              </a:rPr>
              <a:t>- </a:t>
            </a:r>
            <a:r>
              <a:rPr lang="vi-VN" altLang="ja-JP" sz="4400" i="1" dirty="0">
                <a:latin typeface="+mj-lt"/>
              </a:rPr>
              <a:t>Truyện Kiều, Văn tế thập loại chúng sinh </a:t>
            </a:r>
            <a:r>
              <a:rPr lang="vi-VN" altLang="ja-JP" sz="4400" dirty="0">
                <a:latin typeface="+mj-lt"/>
              </a:rPr>
              <a:t>(Nguyễn Du)</a:t>
            </a:r>
          </a:p>
          <a:p>
            <a:pPr algn="just"/>
            <a:r>
              <a:rPr lang="en-US" altLang="ja-JP" sz="4400" i="1" dirty="0">
                <a:latin typeface="+mj-lt"/>
              </a:rPr>
              <a:t>- </a:t>
            </a:r>
            <a:r>
              <a:rPr lang="vi-VN" altLang="ja-JP" sz="4400" i="1" dirty="0">
                <a:latin typeface="+mj-lt"/>
              </a:rPr>
              <a:t>Bánh trôi nước, Mời trầu, Tự tình,... </a:t>
            </a:r>
            <a:r>
              <a:rPr lang="vi-VN" altLang="ja-JP" sz="4400" dirty="0">
                <a:latin typeface="+mj-lt"/>
              </a:rPr>
              <a:t>(Hồ Xuân Hương)</a:t>
            </a:r>
          </a:p>
          <a:p>
            <a:pPr algn="just"/>
            <a:r>
              <a:rPr lang="en-US" altLang="ja-JP" sz="4400" i="1" dirty="0">
                <a:latin typeface="+mj-lt"/>
              </a:rPr>
              <a:t>- </a:t>
            </a:r>
            <a:r>
              <a:rPr lang="vi-VN" altLang="ja-JP" sz="4400" i="1" dirty="0">
                <a:latin typeface="+mj-lt"/>
              </a:rPr>
              <a:t>Qua Đèo Ngang, Chiều hôm nhớ nhà </a:t>
            </a:r>
            <a:r>
              <a:rPr lang="vi-VN" altLang="ja-JP" sz="4400" dirty="0">
                <a:latin typeface="+mj-lt"/>
              </a:rPr>
              <a:t>(Bà Huyện Thanh Quan)</a:t>
            </a:r>
          </a:p>
          <a:p>
            <a:pPr algn="just"/>
            <a:r>
              <a:rPr lang="en-US" altLang="ja-JP" sz="4400" i="1" dirty="0">
                <a:latin typeface="+mj-lt"/>
              </a:rPr>
              <a:t>- </a:t>
            </a:r>
            <a:r>
              <a:rPr lang="vi-VN" altLang="ja-JP" sz="4400" i="1" dirty="0">
                <a:latin typeface="+mj-lt"/>
              </a:rPr>
              <a:t>Bạn đến chơi nhà, Thu vịnh, Thu điếu, Thu ẩm </a:t>
            </a:r>
            <a:r>
              <a:rPr lang="vi-VN" altLang="ja-JP" sz="4400" dirty="0">
                <a:latin typeface="+mj-lt"/>
              </a:rPr>
              <a:t>(Nguyễn Khuyến)</a:t>
            </a:r>
          </a:p>
          <a:p>
            <a:pPr algn="just"/>
            <a:r>
              <a:rPr lang="en-US" altLang="ja-JP" sz="4400" i="1" dirty="0">
                <a:latin typeface="+mj-lt"/>
              </a:rPr>
              <a:t>- </a:t>
            </a:r>
            <a:r>
              <a:rPr lang="vi-VN" altLang="ja-JP" sz="4400" i="1" dirty="0">
                <a:latin typeface="+mj-lt"/>
              </a:rPr>
              <a:t>Thương vợ, Lễ xướng danh khoa Đinh Dậu </a:t>
            </a:r>
            <a:r>
              <a:rPr lang="vi-VN" altLang="ja-JP" sz="4400" dirty="0">
                <a:latin typeface="+mj-lt"/>
              </a:rPr>
              <a:t>(Trần Tế Xương),...</a:t>
            </a:r>
            <a:endParaRPr lang="vi-VN" altLang="ja-JP" sz="4400" i="1" dirty="0">
              <a:latin typeface="+mj-lt"/>
            </a:endParaRPr>
          </a:p>
        </p:txBody>
      </p:sp>
      <p:sp>
        <p:nvSpPr>
          <p:cNvPr id="11" name="Freeform 6">
            <a:extLst>
              <a:ext uri="{FF2B5EF4-FFF2-40B4-BE49-F238E27FC236}">
                <a16:creationId xmlns:a16="http://schemas.microsoft.com/office/drawing/2014/main" id="{C3E99CF2-D6DA-DDC2-13EE-709A38745DEE}"/>
              </a:ext>
            </a:extLst>
          </p:cNvPr>
          <p:cNvSpPr/>
          <p:nvPr/>
        </p:nvSpPr>
        <p:spPr>
          <a:xfrm>
            <a:off x="457200" y="5143500"/>
            <a:ext cx="3902115" cy="3412183"/>
          </a:xfrm>
          <a:custGeom>
            <a:avLst/>
            <a:gdLst/>
            <a:ahLst/>
            <a:cxnLst/>
            <a:rect l="l" t="t" r="r" b="b"/>
            <a:pathLst>
              <a:path w="3902115" h="3412183">
                <a:moveTo>
                  <a:pt x="0" y="0"/>
                </a:moveTo>
                <a:lnTo>
                  <a:pt x="3902115" y="0"/>
                </a:lnTo>
                <a:lnTo>
                  <a:pt x="3902115" y="3412183"/>
                </a:lnTo>
                <a:lnTo>
                  <a:pt x="0" y="341218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52419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2123658"/>
          </a:xfrm>
          <a:prstGeom prst="rect">
            <a:avLst/>
          </a:prstGeom>
          <a:noFill/>
        </p:spPr>
        <p:txBody>
          <a:bodyPr wrap="square" rtlCol="0">
            <a:spAutoFit/>
          </a:bodyPr>
          <a:lstStyle/>
          <a:p>
            <a:pPr algn="just"/>
            <a:r>
              <a:rPr lang="vi-VN" sz="4400" b="1" dirty="0">
                <a:latin typeface="+mj-lt"/>
              </a:rPr>
              <a:t>Bài 3: Em đọc “Truyện Kiều” thông qua văn tự nào? Theo em, hiện nay “Truyện Kiều” có cần được lưu truyền bằng hình thức văn tự mà Nguyễn Du đã dùng để sáng tác không? Vì sao?</a:t>
            </a:r>
            <a:endParaRPr lang="ja-JP" altLang="en-US" sz="4400" b="1" dirty="0">
              <a:latin typeface="+mj-lt"/>
            </a:endParaRPr>
          </a:p>
        </p:txBody>
      </p:sp>
      <p:sp>
        <p:nvSpPr>
          <p:cNvPr id="3" name="TextBox 2">
            <a:extLst>
              <a:ext uri="{FF2B5EF4-FFF2-40B4-BE49-F238E27FC236}">
                <a16:creationId xmlns:a16="http://schemas.microsoft.com/office/drawing/2014/main" id="{D32F4625-9331-2759-FC24-DDF129F6C47F}"/>
              </a:ext>
            </a:extLst>
          </p:cNvPr>
          <p:cNvSpPr txBox="1"/>
          <p:nvPr/>
        </p:nvSpPr>
        <p:spPr>
          <a:xfrm>
            <a:off x="1295400" y="3543300"/>
            <a:ext cx="10234127" cy="3477875"/>
          </a:xfrm>
          <a:prstGeom prst="rect">
            <a:avLst/>
          </a:prstGeom>
          <a:noFill/>
        </p:spPr>
        <p:txBody>
          <a:bodyPr wrap="square" rtlCol="0">
            <a:spAutoFit/>
          </a:bodyPr>
          <a:lstStyle/>
          <a:p>
            <a:pPr algn="just"/>
            <a:r>
              <a:rPr lang="vi-VN" sz="4400" dirty="0">
                <a:latin typeface="+mj-lt"/>
              </a:rPr>
              <a:t>Thực tế hiện nay số người đọc được chữ Nôm rất ít nên việc phổ biến bản chữ Nôm cho công chúng là không khả thi nhưng vẫn cần thiết trong phạm vi nhất định, chẳng hạn trong giới nghiên cứu, phê bình.</a:t>
            </a:r>
            <a:endParaRPr lang="ja-JP" altLang="en-US" sz="4400" dirty="0">
              <a:latin typeface="+mj-lt"/>
            </a:endParaRPr>
          </a:p>
        </p:txBody>
      </p:sp>
      <p:pic>
        <p:nvPicPr>
          <p:cNvPr id="4" name="Picture 3">
            <a:extLst>
              <a:ext uri="{FF2B5EF4-FFF2-40B4-BE49-F238E27FC236}">
                <a16:creationId xmlns:a16="http://schemas.microsoft.com/office/drawing/2014/main" id="{1589C35F-7C3E-025E-85E0-29F7385C27D4}"/>
              </a:ext>
            </a:extLst>
          </p:cNvPr>
          <p:cNvPicPr>
            <a:picLocks noChangeAspect="1"/>
          </p:cNvPicPr>
          <p:nvPr/>
        </p:nvPicPr>
        <p:blipFill>
          <a:blip r:embed="rId3"/>
          <a:stretch>
            <a:fillRect/>
          </a:stretch>
        </p:blipFill>
        <p:spPr>
          <a:xfrm>
            <a:off x="12268200" y="3543300"/>
            <a:ext cx="4254168" cy="6423794"/>
          </a:xfrm>
          <a:prstGeom prst="rect">
            <a:avLst/>
          </a:prstGeom>
        </p:spPr>
      </p:pic>
    </p:spTree>
    <p:extLst>
      <p:ext uri="{BB962C8B-B14F-4D97-AF65-F5344CB8AC3E}">
        <p14:creationId xmlns:p14="http://schemas.microsoft.com/office/powerpoint/2010/main" val="27509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02E831-B968-9BD2-80EC-CFE8D060CC33}"/>
              </a:ext>
            </a:extLst>
          </p:cNvPr>
          <p:cNvSpPr txBox="1"/>
          <p:nvPr/>
        </p:nvSpPr>
        <p:spPr>
          <a:xfrm>
            <a:off x="2667000" y="2324100"/>
            <a:ext cx="3352800" cy="6001643"/>
          </a:xfrm>
          <a:prstGeom prst="rect">
            <a:avLst/>
          </a:prstGeom>
          <a:noFill/>
        </p:spPr>
        <p:txBody>
          <a:bodyPr wrap="square" rtlCol="0">
            <a:spAutoFit/>
          </a:bodyPr>
          <a:lstStyle/>
          <a:p>
            <a:pPr algn="ctr"/>
            <a:r>
              <a:rPr lang="en-US" sz="9600" b="1" dirty="0" err="1">
                <a:solidFill>
                  <a:srgbClr val="FF0000"/>
                </a:solidFill>
                <a:latin typeface="#9Slide07 SVNBango" panose="02000000000000000000" pitchFamily="2" charset="0"/>
              </a:rPr>
              <a:t>Tập</a:t>
            </a:r>
            <a:r>
              <a:rPr lang="en-US" sz="9600" b="1" dirty="0">
                <a:solidFill>
                  <a:srgbClr val="FF0000"/>
                </a:solidFill>
                <a:latin typeface="#9Slide07 SVNBango" panose="02000000000000000000" pitchFamily="2" charset="0"/>
              </a:rPr>
              <a:t> </a:t>
            </a:r>
            <a:r>
              <a:rPr lang="en-US" sz="9600" b="1" dirty="0" err="1">
                <a:solidFill>
                  <a:srgbClr val="FF0000"/>
                </a:solidFill>
                <a:latin typeface="#9Slide07 SVNBango" panose="02000000000000000000" pitchFamily="2" charset="0"/>
              </a:rPr>
              <a:t>viết</a:t>
            </a:r>
            <a:r>
              <a:rPr lang="en-US" sz="9600" b="1" dirty="0">
                <a:solidFill>
                  <a:srgbClr val="FF0000"/>
                </a:solidFill>
                <a:latin typeface="#9Slide07 SVNBango" panose="02000000000000000000" pitchFamily="2" charset="0"/>
              </a:rPr>
              <a:t> </a:t>
            </a:r>
            <a:r>
              <a:rPr lang="en-US" sz="9600" b="1" dirty="0" err="1">
                <a:solidFill>
                  <a:srgbClr val="FF0000"/>
                </a:solidFill>
                <a:latin typeface="#9Slide07 SVNBango" panose="02000000000000000000" pitchFamily="2" charset="0"/>
              </a:rPr>
              <a:t>chữ</a:t>
            </a:r>
            <a:r>
              <a:rPr lang="en-US" sz="9600" b="1" dirty="0">
                <a:solidFill>
                  <a:srgbClr val="FF0000"/>
                </a:solidFill>
                <a:latin typeface="#9Slide07 SVNBango" panose="02000000000000000000" pitchFamily="2" charset="0"/>
              </a:rPr>
              <a:t> </a:t>
            </a:r>
            <a:r>
              <a:rPr lang="en-US" sz="9600" b="1" dirty="0" err="1">
                <a:solidFill>
                  <a:srgbClr val="FF0000"/>
                </a:solidFill>
                <a:latin typeface="#9Slide07 SVNBango" panose="02000000000000000000" pitchFamily="2" charset="0"/>
              </a:rPr>
              <a:t>Nôm</a:t>
            </a:r>
            <a:endParaRPr lang="ja-JP" altLang="en-US" sz="9600" b="1" dirty="0">
              <a:solidFill>
                <a:srgbClr val="FF0000"/>
              </a:solidFill>
              <a:latin typeface="#9Slide07 SVNBango" panose="02000000000000000000" pitchFamily="2" charset="0"/>
            </a:endParaRPr>
          </a:p>
        </p:txBody>
      </p:sp>
      <p:pic>
        <p:nvPicPr>
          <p:cNvPr id="6" name="Picture 5">
            <a:extLst>
              <a:ext uri="{FF2B5EF4-FFF2-40B4-BE49-F238E27FC236}">
                <a16:creationId xmlns:a16="http://schemas.microsoft.com/office/drawing/2014/main" id="{8BD738B9-F5D1-4E12-6309-EB023FD8DEFD}"/>
              </a:ext>
            </a:extLst>
          </p:cNvPr>
          <p:cNvPicPr>
            <a:picLocks noChangeAspect="1"/>
          </p:cNvPicPr>
          <p:nvPr/>
        </p:nvPicPr>
        <p:blipFill>
          <a:blip r:embed="rId3"/>
          <a:stretch>
            <a:fillRect/>
          </a:stretch>
        </p:blipFill>
        <p:spPr>
          <a:xfrm>
            <a:off x="9296400" y="1121561"/>
            <a:ext cx="5867400" cy="8182273"/>
          </a:xfrm>
          <a:prstGeom prst="rect">
            <a:avLst/>
          </a:prstGeom>
        </p:spPr>
      </p:pic>
    </p:spTree>
    <p:extLst>
      <p:ext uri="{BB962C8B-B14F-4D97-AF65-F5344CB8AC3E}">
        <p14:creationId xmlns:p14="http://schemas.microsoft.com/office/powerpoint/2010/main" val="3976827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0" y="1157774"/>
            <a:ext cx="18288000" cy="7795726"/>
            <a:chOff x="0" y="0"/>
            <a:chExt cx="4534469" cy="1756490"/>
          </a:xfrm>
        </p:grpSpPr>
        <p:sp>
          <p:nvSpPr>
            <p:cNvPr id="16" name="Freeform 16"/>
            <p:cNvSpPr/>
            <p:nvPr/>
          </p:nvSpPr>
          <p:spPr>
            <a:xfrm>
              <a:off x="0" y="0"/>
              <a:ext cx="4534469" cy="1756490"/>
            </a:xfrm>
            <a:custGeom>
              <a:avLst/>
              <a:gdLst/>
              <a:ahLst/>
              <a:cxnLst/>
              <a:rect l="l" t="t" r="r" b="b"/>
              <a:pathLst>
                <a:path w="4534469" h="1756490">
                  <a:moveTo>
                    <a:pt x="8993" y="0"/>
                  </a:moveTo>
                  <a:lnTo>
                    <a:pt x="4525476" y="0"/>
                  </a:lnTo>
                  <a:cubicBezTo>
                    <a:pt x="4530443" y="0"/>
                    <a:pt x="4534469" y="4027"/>
                    <a:pt x="4534469" y="8993"/>
                  </a:cubicBezTo>
                  <a:lnTo>
                    <a:pt x="4534469" y="1747496"/>
                  </a:lnTo>
                  <a:cubicBezTo>
                    <a:pt x="4534469" y="1752463"/>
                    <a:pt x="4530443" y="1756490"/>
                    <a:pt x="4525476" y="1756490"/>
                  </a:cubicBezTo>
                  <a:lnTo>
                    <a:pt x="8993" y="1756490"/>
                  </a:lnTo>
                  <a:cubicBezTo>
                    <a:pt x="6608" y="1756490"/>
                    <a:pt x="4321" y="1755542"/>
                    <a:pt x="2634" y="1753856"/>
                  </a:cubicBezTo>
                  <a:cubicBezTo>
                    <a:pt x="948" y="1752169"/>
                    <a:pt x="0" y="1749881"/>
                    <a:pt x="0" y="1747496"/>
                  </a:cubicBezTo>
                  <a:lnTo>
                    <a:pt x="0" y="8993"/>
                  </a:lnTo>
                  <a:cubicBezTo>
                    <a:pt x="0" y="6608"/>
                    <a:pt x="948" y="4321"/>
                    <a:pt x="2634" y="2634"/>
                  </a:cubicBezTo>
                  <a:cubicBezTo>
                    <a:pt x="4321" y="948"/>
                    <a:pt x="6608" y="0"/>
                    <a:pt x="8993" y="0"/>
                  </a:cubicBezTo>
                  <a:close/>
                </a:path>
              </a:pathLst>
            </a:custGeom>
            <a:solidFill>
              <a:srgbClr val="DBCAAB">
                <a:alpha val="49804"/>
              </a:srgbClr>
            </a:solidFill>
          </p:spPr>
          <p:txBody>
            <a:bodyPr/>
            <a:lstStyle/>
            <a:p>
              <a:endParaRPr lang="en-US"/>
            </a:p>
          </p:txBody>
        </p:sp>
        <p:sp>
          <p:nvSpPr>
            <p:cNvPr id="17" name="TextBox 17"/>
            <p:cNvSpPr txBox="1"/>
            <p:nvPr/>
          </p:nvSpPr>
          <p:spPr>
            <a:xfrm>
              <a:off x="0" y="-57150"/>
              <a:ext cx="4534469" cy="181364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2711256" y="1648395"/>
            <a:ext cx="13671744" cy="3443379"/>
          </a:xfrm>
          <a:prstGeom prst="rect">
            <a:avLst/>
          </a:prstGeom>
        </p:spPr>
        <p:txBody>
          <a:bodyPr wrap="square" lIns="0" tIns="0" rIns="0" bIns="0" rtlCol="0" anchor="t">
            <a:spAutoFit/>
          </a:bodyPr>
          <a:lstStyle/>
          <a:p>
            <a:pPr algn="ctr">
              <a:lnSpc>
                <a:spcPts val="9292"/>
              </a:lnSpc>
            </a:pPr>
            <a:r>
              <a:rPr lang="en-US" sz="7148" dirty="0" err="1">
                <a:solidFill>
                  <a:srgbClr val="AE661E"/>
                </a:solidFill>
                <a:latin typeface="#9Slide07 SVNGuerrilla" panose="00000500000000000000" pitchFamily="2" charset="0"/>
              </a:rPr>
              <a:t>Bài</a:t>
            </a:r>
            <a:r>
              <a:rPr lang="en-US" sz="7148" dirty="0">
                <a:solidFill>
                  <a:srgbClr val="AE661E"/>
                </a:solidFill>
                <a:latin typeface="#9Slide07 SVNGuerrilla" panose="00000500000000000000" pitchFamily="2" charset="0"/>
              </a:rPr>
              <a:t> </a:t>
            </a:r>
            <a:r>
              <a:rPr lang="vi-VN" sz="7148" dirty="0">
                <a:solidFill>
                  <a:srgbClr val="AE661E"/>
                </a:solidFill>
                <a:latin typeface="#9Slide07 SVNGuerrilla" panose="00000500000000000000" pitchFamily="2" charset="0"/>
              </a:rPr>
              <a:t>3</a:t>
            </a:r>
            <a:r>
              <a:rPr lang="en-US" sz="7148" dirty="0">
                <a:solidFill>
                  <a:srgbClr val="AE661E"/>
                </a:solidFill>
                <a:latin typeface="#9Slide07 SVNGuerrilla" panose="00000500000000000000" pitchFamily="2" charset="0"/>
              </a:rPr>
              <a:t>: </a:t>
            </a:r>
          </a:p>
          <a:p>
            <a:pPr algn="ctr">
              <a:lnSpc>
                <a:spcPts val="9292"/>
              </a:lnSpc>
            </a:pPr>
            <a:r>
              <a:rPr lang="vi-VN" sz="7148" dirty="0">
                <a:solidFill>
                  <a:srgbClr val="AE661E"/>
                </a:solidFill>
                <a:latin typeface="#9Slide07 SVNGuerrilla" panose="00000500000000000000" pitchFamily="2" charset="0"/>
              </a:rPr>
              <a:t>Hồn nước nằm trong tiếng mẹ cha</a:t>
            </a:r>
            <a:endParaRPr lang="en-US" sz="7200" dirty="0">
              <a:latin typeface="#9Slide07 SVNGuerrilla" panose="00000500000000000000" pitchFamily="2" charset="0"/>
              <a:ea typeface="#9Slide04 Vollkorn Bold" panose="00000800000000000000" pitchFamily="2" charset="0"/>
              <a:cs typeface="#9Slide05 Pattaya" panose="00000500000000000000" pitchFamily="2" charset="-34"/>
            </a:endParaRPr>
          </a:p>
          <a:p>
            <a:pPr algn="ctr">
              <a:lnSpc>
                <a:spcPts val="9292"/>
              </a:lnSpc>
            </a:pPr>
            <a:endParaRPr lang="en-US" sz="7148" dirty="0">
              <a:solidFill>
                <a:srgbClr val="AE661E"/>
              </a:solidFill>
              <a:latin typeface="#9Slide07 SVNGuerrilla" panose="00000500000000000000" pitchFamily="2" charset="0"/>
            </a:endParaRPr>
          </a:p>
        </p:txBody>
      </p:sp>
      <p:sp>
        <p:nvSpPr>
          <p:cNvPr id="27" name="TextBox 27"/>
          <p:cNvSpPr txBox="1"/>
          <p:nvPr/>
        </p:nvSpPr>
        <p:spPr>
          <a:xfrm>
            <a:off x="2861625" y="5479943"/>
            <a:ext cx="12564748" cy="1231106"/>
          </a:xfrm>
          <a:prstGeom prst="rect">
            <a:avLst/>
          </a:prstGeom>
        </p:spPr>
        <p:txBody>
          <a:bodyPr wrap="square" lIns="0" tIns="0" rIns="0" bIns="0" rtlCol="0" anchor="t">
            <a:spAutoFit/>
          </a:bodyPr>
          <a:lstStyle/>
          <a:p>
            <a:pPr algn="ctr"/>
            <a:r>
              <a:rPr lang="en-US" sz="8000" spc="139" dirty="0" err="1">
                <a:solidFill>
                  <a:schemeClr val="bg2">
                    <a:lumMod val="10000"/>
                  </a:schemeClr>
                </a:solidFill>
                <a:latin typeface="#9Slide07 SVNBango" panose="02000000000000000000" pitchFamily="2" charset="0"/>
              </a:rPr>
              <a:t>Thực</a:t>
            </a:r>
            <a:r>
              <a:rPr lang="en-US" sz="8000" spc="139" dirty="0">
                <a:solidFill>
                  <a:schemeClr val="bg2">
                    <a:lumMod val="10000"/>
                  </a:schemeClr>
                </a:solidFill>
                <a:latin typeface="#9Slide07 SVNBango" panose="02000000000000000000" pitchFamily="2" charset="0"/>
              </a:rPr>
              <a:t> </a:t>
            </a:r>
            <a:r>
              <a:rPr lang="en-US" sz="8000" spc="139" dirty="0" err="1">
                <a:solidFill>
                  <a:schemeClr val="bg2">
                    <a:lumMod val="10000"/>
                  </a:schemeClr>
                </a:solidFill>
                <a:latin typeface="#9Slide07 SVNBango" panose="02000000000000000000" pitchFamily="2" charset="0"/>
              </a:rPr>
              <a:t>hành</a:t>
            </a:r>
            <a:r>
              <a:rPr lang="en-US" sz="8000" spc="139" dirty="0">
                <a:solidFill>
                  <a:schemeClr val="bg2">
                    <a:lumMod val="10000"/>
                  </a:schemeClr>
                </a:solidFill>
                <a:latin typeface="#9Slide07 SVNBango" panose="02000000000000000000" pitchFamily="2" charset="0"/>
              </a:rPr>
              <a:t> </a:t>
            </a:r>
            <a:r>
              <a:rPr lang="en-US" sz="8000" spc="139" dirty="0" err="1">
                <a:solidFill>
                  <a:schemeClr val="bg2">
                    <a:lumMod val="10000"/>
                  </a:schemeClr>
                </a:solidFill>
                <a:latin typeface="#9Slide07 SVNBango" panose="02000000000000000000" pitchFamily="2" charset="0"/>
              </a:rPr>
              <a:t>tiếng</a:t>
            </a:r>
            <a:r>
              <a:rPr lang="en-US" sz="8000" spc="139" dirty="0">
                <a:solidFill>
                  <a:schemeClr val="bg2">
                    <a:lumMod val="10000"/>
                  </a:schemeClr>
                </a:solidFill>
                <a:latin typeface="#9Slide07 SVNBango" panose="02000000000000000000" pitchFamily="2" charset="0"/>
              </a:rPr>
              <a:t> </a:t>
            </a:r>
            <a:r>
              <a:rPr lang="en-US" sz="8000" spc="139" dirty="0" err="1">
                <a:solidFill>
                  <a:schemeClr val="bg2">
                    <a:lumMod val="10000"/>
                  </a:schemeClr>
                </a:solidFill>
                <a:latin typeface="#9Slide07 SVNBango" panose="02000000000000000000" pitchFamily="2" charset="0"/>
              </a:rPr>
              <a:t>Việt</a:t>
            </a:r>
            <a:endParaRPr lang="en-US" sz="8000" spc="139" dirty="0">
              <a:solidFill>
                <a:schemeClr val="bg2">
                  <a:lumMod val="10000"/>
                </a:schemeClr>
              </a:solidFill>
              <a:latin typeface="#9Slide07 SVNBango" panose="02000000000000000000" pitchFamily="2" charset="0"/>
            </a:endParaRPr>
          </a:p>
        </p:txBody>
      </p:sp>
      <p:sp>
        <p:nvSpPr>
          <p:cNvPr id="2" name="Freeform 5">
            <a:extLst>
              <a:ext uri="{FF2B5EF4-FFF2-40B4-BE49-F238E27FC236}">
                <a16:creationId xmlns:a16="http://schemas.microsoft.com/office/drawing/2014/main" id="{08A938D6-2131-538E-9189-884243561CF5}"/>
              </a:ext>
            </a:extLst>
          </p:cNvPr>
          <p:cNvSpPr/>
          <p:nvPr/>
        </p:nvSpPr>
        <p:spPr>
          <a:xfrm>
            <a:off x="12573000" y="4457700"/>
            <a:ext cx="5997010" cy="6083362"/>
          </a:xfrm>
          <a:custGeom>
            <a:avLst/>
            <a:gdLst/>
            <a:ahLst/>
            <a:cxnLst/>
            <a:rect l="l" t="t" r="r" b="b"/>
            <a:pathLst>
              <a:path w="4549210" h="4329022">
                <a:moveTo>
                  <a:pt x="0" y="0"/>
                </a:moveTo>
                <a:lnTo>
                  <a:pt x="4549210" y="0"/>
                </a:lnTo>
                <a:lnTo>
                  <a:pt x="4549210" y="4329022"/>
                </a:lnTo>
                <a:lnTo>
                  <a:pt x="0" y="4329022"/>
                </a:lnTo>
                <a:lnTo>
                  <a:pt x="0" y="0"/>
                </a:lnTo>
                <a:close/>
              </a:path>
            </a:pathLst>
          </a:custGeom>
          <a:blipFill>
            <a:blip r:embed="rId3"/>
            <a:stretch>
              <a:fillRect/>
            </a:stretch>
          </a:blipFill>
        </p:spPr>
        <p:txBody>
          <a:bodyPr/>
          <a:lstStyle/>
          <a:p>
            <a:endParaRPr lang="en-US"/>
          </a:p>
        </p:txBody>
      </p:sp>
      <p:grpSp>
        <p:nvGrpSpPr>
          <p:cNvPr id="18" name="Group 5">
            <a:extLst>
              <a:ext uri="{FF2B5EF4-FFF2-40B4-BE49-F238E27FC236}">
                <a16:creationId xmlns:a16="http://schemas.microsoft.com/office/drawing/2014/main" id="{FFC4EFD4-95E4-2476-DB01-6A2E01509644}"/>
              </a:ext>
            </a:extLst>
          </p:cNvPr>
          <p:cNvGrpSpPr/>
          <p:nvPr/>
        </p:nvGrpSpPr>
        <p:grpSpPr>
          <a:xfrm>
            <a:off x="925409" y="1790700"/>
            <a:ext cx="482666" cy="482666"/>
            <a:chOff x="0" y="0"/>
            <a:chExt cx="812800" cy="812800"/>
          </a:xfrm>
        </p:grpSpPr>
        <p:sp>
          <p:nvSpPr>
            <p:cNvPr id="22"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24"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25" name="Group 8">
            <a:extLst>
              <a:ext uri="{FF2B5EF4-FFF2-40B4-BE49-F238E27FC236}">
                <a16:creationId xmlns:a16="http://schemas.microsoft.com/office/drawing/2014/main" id="{B2C972DC-DB90-D695-B5BE-40196DCBD10C}"/>
              </a:ext>
            </a:extLst>
          </p:cNvPr>
          <p:cNvGrpSpPr/>
          <p:nvPr/>
        </p:nvGrpSpPr>
        <p:grpSpPr>
          <a:xfrm>
            <a:off x="1508921" y="1790700"/>
            <a:ext cx="482666" cy="482666"/>
            <a:chOff x="0" y="0"/>
            <a:chExt cx="812800" cy="812800"/>
          </a:xfrm>
        </p:grpSpPr>
        <p:sp>
          <p:nvSpPr>
            <p:cNvPr id="26"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29"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30" name="Group 11">
            <a:extLst>
              <a:ext uri="{FF2B5EF4-FFF2-40B4-BE49-F238E27FC236}">
                <a16:creationId xmlns:a16="http://schemas.microsoft.com/office/drawing/2014/main" id="{0A18C402-C93C-ED78-08A7-C7A4E73A6A06}"/>
              </a:ext>
            </a:extLst>
          </p:cNvPr>
          <p:cNvGrpSpPr/>
          <p:nvPr/>
        </p:nvGrpSpPr>
        <p:grpSpPr>
          <a:xfrm>
            <a:off x="2087463" y="1790700"/>
            <a:ext cx="482666" cy="482666"/>
            <a:chOff x="0" y="0"/>
            <a:chExt cx="812800" cy="812800"/>
          </a:xfrm>
        </p:grpSpPr>
        <p:sp>
          <p:nvSpPr>
            <p:cNvPr id="31"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32"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33" name="Group 14">
            <a:extLst>
              <a:ext uri="{FF2B5EF4-FFF2-40B4-BE49-F238E27FC236}">
                <a16:creationId xmlns:a16="http://schemas.microsoft.com/office/drawing/2014/main" id="{65761553-2BFF-2AE6-0570-CC19A71D6FEA}"/>
              </a:ext>
            </a:extLst>
          </p:cNvPr>
          <p:cNvGrpSpPr/>
          <p:nvPr/>
        </p:nvGrpSpPr>
        <p:grpSpPr>
          <a:xfrm>
            <a:off x="2666006" y="1790700"/>
            <a:ext cx="482666" cy="482666"/>
            <a:chOff x="0" y="0"/>
            <a:chExt cx="812800" cy="812800"/>
          </a:xfrm>
        </p:grpSpPr>
        <p:sp>
          <p:nvSpPr>
            <p:cNvPr id="34"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35"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270033" y="1028700"/>
            <a:ext cx="482666" cy="4826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8" name="Group 8"/>
          <p:cNvGrpSpPr/>
          <p:nvPr/>
        </p:nvGrpSpPr>
        <p:grpSpPr>
          <a:xfrm>
            <a:off x="1853545" y="1028700"/>
            <a:ext cx="482666" cy="48266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11" name="Group 11"/>
          <p:cNvGrpSpPr/>
          <p:nvPr/>
        </p:nvGrpSpPr>
        <p:grpSpPr>
          <a:xfrm>
            <a:off x="2432087" y="1028700"/>
            <a:ext cx="482666" cy="48266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14" name="Group 14"/>
          <p:cNvGrpSpPr/>
          <p:nvPr/>
        </p:nvGrpSpPr>
        <p:grpSpPr>
          <a:xfrm>
            <a:off x="3010630" y="1028700"/>
            <a:ext cx="482666" cy="48266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sp>
        <p:nvSpPr>
          <p:cNvPr id="40" name="TextBox 40"/>
          <p:cNvSpPr txBox="1"/>
          <p:nvPr/>
        </p:nvSpPr>
        <p:spPr>
          <a:xfrm>
            <a:off x="5486400" y="2684075"/>
            <a:ext cx="13148261" cy="2462213"/>
          </a:xfrm>
          <a:prstGeom prst="rect">
            <a:avLst/>
          </a:prstGeom>
        </p:spPr>
        <p:txBody>
          <a:bodyPr wrap="square" lIns="0" tIns="0" rIns="0" bIns="0" rtlCol="0" anchor="t">
            <a:spAutoFit/>
          </a:bodyPr>
          <a:lstStyle/>
          <a:p>
            <a:pPr algn="ctr"/>
            <a:r>
              <a:rPr lang="en-US" sz="8000" dirty="0">
                <a:solidFill>
                  <a:srgbClr val="605A35"/>
                </a:solidFill>
                <a:latin typeface="#9Slide07 SVNBango" panose="02000000000000000000" pitchFamily="2" charset="0"/>
              </a:rPr>
              <a:t>I.</a:t>
            </a:r>
          </a:p>
          <a:p>
            <a:pPr algn="ctr"/>
            <a:r>
              <a:rPr lang="en-US" sz="8000" dirty="0">
                <a:solidFill>
                  <a:srgbClr val="605A35"/>
                </a:solidFill>
                <a:latin typeface="#9Slide07 SVNBango" panose="02000000000000000000" pitchFamily="2" charset="0"/>
              </a:rPr>
              <a:t>Tri </a:t>
            </a:r>
            <a:r>
              <a:rPr lang="en-US" sz="8000" dirty="0" err="1">
                <a:solidFill>
                  <a:srgbClr val="605A35"/>
                </a:solidFill>
                <a:latin typeface="#9Slide07 SVNBango" panose="02000000000000000000" pitchFamily="2" charset="0"/>
              </a:rPr>
              <a:t>thức</a:t>
            </a:r>
            <a:r>
              <a:rPr lang="en-US" sz="8000" dirty="0">
                <a:solidFill>
                  <a:srgbClr val="605A35"/>
                </a:solidFill>
                <a:latin typeface="#9Slide07 SVNBango" panose="02000000000000000000" pitchFamily="2" charset="0"/>
              </a:rPr>
              <a:t> </a:t>
            </a:r>
            <a:r>
              <a:rPr lang="en-US" sz="8000" dirty="0" err="1">
                <a:solidFill>
                  <a:srgbClr val="605A35"/>
                </a:solidFill>
                <a:latin typeface="#9Slide07 SVNBango" panose="02000000000000000000" pitchFamily="2" charset="0"/>
              </a:rPr>
              <a:t>tiếng</a:t>
            </a:r>
            <a:r>
              <a:rPr lang="en-US" sz="8000" dirty="0">
                <a:solidFill>
                  <a:srgbClr val="605A35"/>
                </a:solidFill>
                <a:latin typeface="#9Slide07 SVNBango" panose="02000000000000000000" pitchFamily="2" charset="0"/>
              </a:rPr>
              <a:t> </a:t>
            </a:r>
            <a:r>
              <a:rPr lang="en-US" sz="8000" dirty="0" err="1">
                <a:solidFill>
                  <a:srgbClr val="605A35"/>
                </a:solidFill>
                <a:latin typeface="#9Slide07 SVNBango" panose="02000000000000000000" pitchFamily="2" charset="0"/>
              </a:rPr>
              <a:t>Việt</a:t>
            </a:r>
            <a:endParaRPr lang="en-US" sz="8000" dirty="0">
              <a:solidFill>
                <a:srgbClr val="605A35"/>
              </a:solidFill>
              <a:latin typeface="#9Slide07 SVNBango" panose="02000000000000000000" pitchFamily="2" charset="0"/>
            </a:endParaRPr>
          </a:p>
        </p:txBody>
      </p:sp>
      <p:sp>
        <p:nvSpPr>
          <p:cNvPr id="2" name="Freeform 2">
            <a:extLst>
              <a:ext uri="{FF2B5EF4-FFF2-40B4-BE49-F238E27FC236}">
                <a16:creationId xmlns:a16="http://schemas.microsoft.com/office/drawing/2014/main" id="{2D994F52-9406-48A6-BD7D-A391C28E9D22}"/>
              </a:ext>
            </a:extLst>
          </p:cNvPr>
          <p:cNvSpPr/>
          <p:nvPr/>
        </p:nvSpPr>
        <p:spPr>
          <a:xfrm>
            <a:off x="381000" y="4198159"/>
            <a:ext cx="6765414" cy="6647018"/>
          </a:xfrm>
          <a:custGeom>
            <a:avLst/>
            <a:gdLst/>
            <a:ahLst/>
            <a:cxnLst/>
            <a:rect l="l" t="t" r="r" b="b"/>
            <a:pathLst>
              <a:path w="5212701" h="5121478">
                <a:moveTo>
                  <a:pt x="0" y="0"/>
                </a:moveTo>
                <a:lnTo>
                  <a:pt x="5212701" y="0"/>
                </a:lnTo>
                <a:lnTo>
                  <a:pt x="5212701" y="5121478"/>
                </a:lnTo>
                <a:lnTo>
                  <a:pt x="0" y="5121478"/>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AFC01-AC9B-5BBA-C18E-51FDCE7A25C8}"/>
              </a:ext>
            </a:extLst>
          </p:cNvPr>
          <p:cNvPicPr>
            <a:picLocks noChangeAspect="1"/>
          </p:cNvPicPr>
          <p:nvPr/>
        </p:nvPicPr>
        <p:blipFill>
          <a:blip r:embed="rId3"/>
          <a:stretch>
            <a:fillRect/>
          </a:stretch>
        </p:blipFill>
        <p:spPr>
          <a:xfrm>
            <a:off x="10058400" y="0"/>
            <a:ext cx="7198946" cy="10287000"/>
          </a:xfrm>
          <a:prstGeom prst="rect">
            <a:avLst/>
          </a:prstGeom>
        </p:spPr>
      </p:pic>
      <p:sp>
        <p:nvSpPr>
          <p:cNvPr id="4" name="TextBox 40">
            <a:extLst>
              <a:ext uri="{FF2B5EF4-FFF2-40B4-BE49-F238E27FC236}">
                <a16:creationId xmlns:a16="http://schemas.microsoft.com/office/drawing/2014/main" id="{6F00A2F5-B63D-BBA7-F1EF-AB578A255388}"/>
              </a:ext>
            </a:extLst>
          </p:cNvPr>
          <p:cNvSpPr txBox="1"/>
          <p:nvPr/>
        </p:nvSpPr>
        <p:spPr>
          <a:xfrm>
            <a:off x="2019300" y="1104900"/>
            <a:ext cx="5791200" cy="2462213"/>
          </a:xfrm>
          <a:prstGeom prst="rect">
            <a:avLst/>
          </a:prstGeom>
        </p:spPr>
        <p:txBody>
          <a:bodyPr wrap="square" lIns="0" tIns="0" rIns="0" bIns="0" rtlCol="0" anchor="t">
            <a:spAutoFit/>
          </a:bodyPr>
          <a:lstStyle/>
          <a:p>
            <a:pPr algn="ctr"/>
            <a:r>
              <a:rPr lang="en-US" sz="8000" dirty="0">
                <a:solidFill>
                  <a:srgbClr val="FF0000"/>
                </a:solidFill>
                <a:latin typeface="#9Slide07 SVNBango" panose="02000000000000000000" pitchFamily="2" charset="0"/>
              </a:rPr>
              <a:t>BÁO CÁO SẢN PHẨM</a:t>
            </a:r>
          </a:p>
        </p:txBody>
      </p:sp>
      <p:sp>
        <p:nvSpPr>
          <p:cNvPr id="2" name="Rectangle 1"/>
          <p:cNvSpPr/>
          <p:nvPr/>
        </p:nvSpPr>
        <p:spPr>
          <a:xfrm>
            <a:off x="914400" y="4152900"/>
            <a:ext cx="8001000" cy="4832092"/>
          </a:xfrm>
          <a:prstGeom prst="rect">
            <a:avLst/>
          </a:prstGeom>
        </p:spPr>
        <p:txBody>
          <a:bodyPr wrap="square">
            <a:spAutoFit/>
          </a:bodyPr>
          <a:lstStyle/>
          <a:p>
            <a:pPr algn="just">
              <a:spcAft>
                <a:spcPts val="0"/>
              </a:spcAft>
            </a:pPr>
            <a:r>
              <a:rPr lang="en-US" sz="4400" b="1" kern="100" dirty="0">
                <a:solidFill>
                  <a:srgbClr val="000000"/>
                </a:solidFill>
                <a:latin typeface="Times New Roman" panose="02020603050405020304" pitchFamily="18" charset="0"/>
                <a:ea typeface="SimSun" panose="02010600030101010101" pitchFamily="2" charset="-122"/>
              </a:rPr>
              <a:t>+ </a:t>
            </a:r>
            <a:r>
              <a:rPr lang="en-US" sz="4400" b="1" kern="100" dirty="0" err="1">
                <a:solidFill>
                  <a:srgbClr val="000000"/>
                </a:solidFill>
                <a:latin typeface="Times New Roman" panose="02020603050405020304" pitchFamily="18" charset="0"/>
                <a:ea typeface="SimSun" panose="02010600030101010101" pitchFamily="2" charset="-122"/>
              </a:rPr>
              <a:t>Nhóm</a:t>
            </a:r>
            <a:r>
              <a:rPr lang="en-US" sz="4400" b="1" kern="100" dirty="0">
                <a:solidFill>
                  <a:srgbClr val="000000"/>
                </a:solidFill>
                <a:latin typeface="Times New Roman" panose="02020603050405020304" pitchFamily="18" charset="0"/>
                <a:ea typeface="SimSun" panose="02010600030101010101" pitchFamily="2" charset="-122"/>
              </a:rPr>
              <a:t> 1: </a:t>
            </a:r>
            <a:r>
              <a:rPr lang="en-US" sz="4400" kern="100" dirty="0" err="1">
                <a:solidFill>
                  <a:srgbClr val="000000"/>
                </a:solidFill>
                <a:latin typeface="Times New Roman" panose="02020603050405020304" pitchFamily="18" charset="0"/>
                <a:ea typeface="SimSun" panose="02010600030101010101" pitchFamily="2" charset="-122"/>
              </a:rPr>
              <a:t>hoàn</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thành</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nội</a:t>
            </a:r>
            <a:r>
              <a:rPr lang="en-US" sz="4400" kern="100" dirty="0">
                <a:solidFill>
                  <a:srgbClr val="000000"/>
                </a:solidFill>
                <a:latin typeface="Times New Roman" panose="02020603050405020304" pitchFamily="18" charset="0"/>
                <a:ea typeface="SimSun" panose="02010600030101010101" pitchFamily="2" charset="-122"/>
              </a:rPr>
              <a:t> dung </a:t>
            </a:r>
            <a:r>
              <a:rPr lang="en-US" sz="4400" kern="100" dirty="0" err="1">
                <a:solidFill>
                  <a:srgbClr val="000000"/>
                </a:solidFill>
                <a:latin typeface="Times New Roman" panose="02020603050405020304" pitchFamily="18" charset="0"/>
                <a:ea typeface="SimSun" panose="02010600030101010101" pitchFamily="2" charset="-122"/>
              </a:rPr>
              <a:t>khái</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niệm</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nguồn</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gốc</a:t>
            </a:r>
            <a:r>
              <a:rPr lang="en-US" sz="4400" kern="100" dirty="0">
                <a:solidFill>
                  <a:srgbClr val="000000"/>
                </a:solidFill>
                <a:latin typeface="Times New Roman" panose="02020603050405020304" pitchFamily="18" charset="0"/>
                <a:ea typeface="SimSun" panose="02010600030101010101" pitchFamily="2" charset="-122"/>
              </a:rPr>
              <a:t>, ý </a:t>
            </a:r>
            <a:r>
              <a:rPr lang="en-US" sz="4400" kern="100" dirty="0" err="1">
                <a:solidFill>
                  <a:srgbClr val="000000"/>
                </a:solidFill>
                <a:latin typeface="Times New Roman" panose="02020603050405020304" pitchFamily="18" charset="0"/>
                <a:ea typeface="SimSun" panose="02010600030101010101" pitchFamily="2" charset="-122"/>
              </a:rPr>
              <a:t>nghĩa</a:t>
            </a:r>
            <a:endParaRPr lang="en-US" sz="4000" dirty="0">
              <a:latin typeface="Times New Roman" panose="02020603050405020304" pitchFamily="18" charset="0"/>
              <a:ea typeface="Times New Roman" panose="02020603050405020304" pitchFamily="18" charset="0"/>
            </a:endParaRPr>
          </a:p>
          <a:p>
            <a:pPr algn="just">
              <a:spcAft>
                <a:spcPts val="0"/>
              </a:spcAft>
            </a:pPr>
            <a:r>
              <a:rPr lang="en-US" sz="4400" kern="100" dirty="0">
                <a:solidFill>
                  <a:srgbClr val="000000"/>
                </a:solidFill>
                <a:latin typeface="Times New Roman" panose="02020603050405020304" pitchFamily="18" charset="0"/>
                <a:ea typeface="SimSun" panose="02010600030101010101" pitchFamily="2" charset="-122"/>
              </a:rPr>
              <a:t>+ </a:t>
            </a:r>
            <a:r>
              <a:rPr lang="en-US" sz="4400" b="1" kern="100" dirty="0" err="1">
                <a:solidFill>
                  <a:srgbClr val="000000"/>
                </a:solidFill>
                <a:latin typeface="Times New Roman" panose="02020603050405020304" pitchFamily="18" charset="0"/>
                <a:ea typeface="SimSun" panose="02010600030101010101" pitchFamily="2" charset="-122"/>
              </a:rPr>
              <a:t>Nhóm</a:t>
            </a:r>
            <a:r>
              <a:rPr lang="en-US" sz="4400" b="1" kern="100" dirty="0">
                <a:solidFill>
                  <a:srgbClr val="000000"/>
                </a:solidFill>
                <a:latin typeface="Times New Roman" panose="02020603050405020304" pitchFamily="18" charset="0"/>
                <a:ea typeface="SimSun" panose="02010600030101010101" pitchFamily="2" charset="-122"/>
              </a:rPr>
              <a:t> 2: </a:t>
            </a:r>
            <a:r>
              <a:rPr lang="en-US" sz="4400" kern="100" dirty="0" err="1">
                <a:solidFill>
                  <a:srgbClr val="000000"/>
                </a:solidFill>
                <a:latin typeface="Times New Roman" panose="02020603050405020304" pitchFamily="18" charset="0"/>
                <a:ea typeface="SimSun" panose="02010600030101010101" pitchFamily="2" charset="-122"/>
              </a:rPr>
              <a:t>hoàn</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thành</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nội</a:t>
            </a:r>
            <a:r>
              <a:rPr lang="en-US" sz="4400" kern="100" dirty="0">
                <a:solidFill>
                  <a:srgbClr val="000000"/>
                </a:solidFill>
                <a:latin typeface="Times New Roman" panose="02020603050405020304" pitchFamily="18" charset="0"/>
                <a:ea typeface="SimSun" panose="02010600030101010101" pitchFamily="2" charset="-122"/>
              </a:rPr>
              <a:t> dung </a:t>
            </a:r>
            <a:r>
              <a:rPr lang="en-US" sz="4400" kern="100" dirty="0" err="1">
                <a:solidFill>
                  <a:srgbClr val="000000"/>
                </a:solidFill>
                <a:latin typeface="Times New Roman" panose="02020603050405020304" pitchFamily="18" charset="0"/>
                <a:ea typeface="SimSun" panose="02010600030101010101" pitchFamily="2" charset="-122"/>
              </a:rPr>
              <a:t>quá</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trình</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hình</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thành</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và</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phát</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triển</a:t>
            </a:r>
            <a:endParaRPr lang="en-US" sz="4000" dirty="0">
              <a:latin typeface="Times New Roman" panose="02020603050405020304" pitchFamily="18" charset="0"/>
              <a:ea typeface="Times New Roman" panose="02020603050405020304" pitchFamily="18" charset="0"/>
            </a:endParaRPr>
          </a:p>
          <a:p>
            <a:pPr algn="just">
              <a:spcAft>
                <a:spcPts val="0"/>
              </a:spcAft>
            </a:pPr>
            <a:r>
              <a:rPr lang="en-US" sz="4400" kern="100" dirty="0">
                <a:solidFill>
                  <a:srgbClr val="000000"/>
                </a:solidFill>
                <a:latin typeface="Times New Roman" panose="02020603050405020304" pitchFamily="18" charset="0"/>
                <a:ea typeface="SimSun" panose="02010600030101010101" pitchFamily="2" charset="-122"/>
              </a:rPr>
              <a:t>+ </a:t>
            </a:r>
            <a:r>
              <a:rPr lang="en-US" sz="4400" b="1" kern="100" dirty="0" err="1">
                <a:solidFill>
                  <a:srgbClr val="000000"/>
                </a:solidFill>
                <a:latin typeface="Times New Roman" panose="02020603050405020304" pitchFamily="18" charset="0"/>
                <a:ea typeface="SimSun" panose="02010600030101010101" pitchFamily="2" charset="-122"/>
              </a:rPr>
              <a:t>Nhóm</a:t>
            </a:r>
            <a:r>
              <a:rPr lang="en-US" sz="4400" b="1" kern="100" dirty="0">
                <a:solidFill>
                  <a:srgbClr val="000000"/>
                </a:solidFill>
                <a:latin typeface="Times New Roman" panose="02020603050405020304" pitchFamily="18" charset="0"/>
                <a:ea typeface="SimSun" panose="02010600030101010101" pitchFamily="2" charset="-122"/>
              </a:rPr>
              <a:t> 3: </a:t>
            </a:r>
            <a:r>
              <a:rPr lang="en-US" sz="4400" kern="100" dirty="0" err="1">
                <a:solidFill>
                  <a:srgbClr val="000000"/>
                </a:solidFill>
                <a:latin typeface="Times New Roman" panose="02020603050405020304" pitchFamily="18" charset="0"/>
                <a:ea typeface="SimSun" panose="02010600030101010101" pitchFamily="2" charset="-122"/>
              </a:rPr>
              <a:t>hoàn</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thành</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nội</a:t>
            </a:r>
            <a:r>
              <a:rPr lang="en-US" sz="4400" kern="100" dirty="0">
                <a:solidFill>
                  <a:srgbClr val="000000"/>
                </a:solidFill>
                <a:latin typeface="Times New Roman" panose="02020603050405020304" pitchFamily="18" charset="0"/>
                <a:ea typeface="SimSun" panose="02010600030101010101" pitchFamily="2" charset="-122"/>
              </a:rPr>
              <a:t> dung, </a:t>
            </a:r>
            <a:r>
              <a:rPr lang="en-US" sz="4400" kern="100" dirty="0" err="1">
                <a:solidFill>
                  <a:srgbClr val="000000"/>
                </a:solidFill>
                <a:latin typeface="Times New Roman" panose="02020603050405020304" pitchFamily="18" charset="0"/>
                <a:ea typeface="SimSun" panose="02010600030101010101" pitchFamily="2" charset="-122"/>
              </a:rPr>
              <a:t>phương</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thức</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cấu</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tạo</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vai</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trò</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và</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hạn</a:t>
            </a:r>
            <a:r>
              <a:rPr lang="en-US" sz="4400" kern="100" dirty="0">
                <a:solidFill>
                  <a:srgbClr val="000000"/>
                </a:solidFill>
                <a:latin typeface="Times New Roman" panose="02020603050405020304" pitchFamily="18" charset="0"/>
                <a:ea typeface="SimSun" panose="02010600030101010101" pitchFamily="2" charset="-122"/>
              </a:rPr>
              <a:t> </a:t>
            </a:r>
            <a:r>
              <a:rPr lang="en-US" sz="4400" kern="100" dirty="0" err="1">
                <a:solidFill>
                  <a:srgbClr val="000000"/>
                </a:solidFill>
                <a:latin typeface="Times New Roman" panose="02020603050405020304" pitchFamily="18" charset="0"/>
                <a:ea typeface="SimSun" panose="02010600030101010101" pitchFamily="2" charset="-122"/>
              </a:rPr>
              <a:t>chế</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5402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7C205E-D287-20B6-4DBB-1B659B102E67}"/>
              </a:ext>
            </a:extLst>
          </p:cNvPr>
          <p:cNvSpPr txBox="1"/>
          <p:nvPr/>
        </p:nvSpPr>
        <p:spPr>
          <a:xfrm>
            <a:off x="1828800" y="1638300"/>
            <a:ext cx="6629400" cy="2123658"/>
          </a:xfrm>
          <a:prstGeom prst="rect">
            <a:avLst/>
          </a:prstGeom>
          <a:noFill/>
        </p:spPr>
        <p:txBody>
          <a:bodyPr wrap="square" rtlCol="0">
            <a:spAutoFit/>
          </a:bodyPr>
          <a:lstStyle/>
          <a:p>
            <a:pPr algn="just"/>
            <a:r>
              <a:rPr lang="vi-VN" sz="4400" dirty="0">
                <a:latin typeface="+mj-lt"/>
              </a:rPr>
              <a:t>Chữ Nôm là hệ thống chữ viết căn bản theo nguyên tắc ghi âm (ghi âm tiết).</a:t>
            </a:r>
            <a:endParaRPr lang="en-US" sz="4400" dirty="0">
              <a:latin typeface="+mj-lt"/>
            </a:endParaRPr>
          </a:p>
        </p:txBody>
      </p:sp>
      <p:pic>
        <p:nvPicPr>
          <p:cNvPr id="5" name="Picture 4">
            <a:extLst>
              <a:ext uri="{FF2B5EF4-FFF2-40B4-BE49-F238E27FC236}">
                <a16:creationId xmlns:a16="http://schemas.microsoft.com/office/drawing/2014/main" id="{4CCAFCCF-FC8A-AE97-967B-71A3820CEC3F}"/>
              </a:ext>
            </a:extLst>
          </p:cNvPr>
          <p:cNvPicPr>
            <a:picLocks noChangeAspect="1"/>
          </p:cNvPicPr>
          <p:nvPr/>
        </p:nvPicPr>
        <p:blipFill>
          <a:blip r:embed="rId3"/>
          <a:stretch>
            <a:fillRect/>
          </a:stretch>
        </p:blipFill>
        <p:spPr>
          <a:xfrm>
            <a:off x="9029700" y="1638300"/>
            <a:ext cx="5867400" cy="8182273"/>
          </a:xfrm>
          <a:prstGeom prst="rect">
            <a:avLst/>
          </a:prstGeom>
        </p:spPr>
      </p:pic>
    </p:spTree>
    <p:extLst>
      <p:ext uri="{BB962C8B-B14F-4D97-AF65-F5344CB8AC3E}">
        <p14:creationId xmlns:p14="http://schemas.microsoft.com/office/powerpoint/2010/main" val="34793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Nguồn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gốc</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7C205E-D287-20B6-4DBB-1B659B102E67}"/>
              </a:ext>
            </a:extLst>
          </p:cNvPr>
          <p:cNvSpPr txBox="1"/>
          <p:nvPr/>
        </p:nvSpPr>
        <p:spPr>
          <a:xfrm>
            <a:off x="2907323" y="3503455"/>
            <a:ext cx="1370427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chữ viết cổ dùng để ghi âm tiếng Việt, được ông cha ta sáng tạo dựa theo kí hiệu văn tự Hán. </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A00C65E-387E-6A73-8396-86EB451E73DD}"/>
              </a:ext>
            </a:extLst>
          </p:cNvPr>
          <p:cNvSpPr txBox="1"/>
          <p:nvPr/>
        </p:nvSpPr>
        <p:spPr>
          <a:xfrm>
            <a:off x="1219200" y="1638300"/>
            <a:ext cx="1539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Nguồn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gốc</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921D953-BCF6-50D3-3D56-2716DA4BE7A1}"/>
              </a:ext>
            </a:extLst>
          </p:cNvPr>
          <p:cNvSpPr txBox="1"/>
          <p:nvPr/>
        </p:nvSpPr>
        <p:spPr>
          <a:xfrm>
            <a:off x="2057400" y="2597122"/>
            <a:ext cx="1539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Nguồn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gốc</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F23B449-3358-59CF-9E42-D6DFCA69DF28}"/>
              </a:ext>
            </a:extLst>
          </p:cNvPr>
          <p:cNvSpPr txBox="1"/>
          <p:nvPr/>
        </p:nvSpPr>
        <p:spPr>
          <a:xfrm>
            <a:off x="2913185" y="6211091"/>
            <a:ext cx="13704277"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hể hiện tinh thần tự cường, tự tôn dân tộc</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A5EF7B0-0FEE-6D66-F0E9-020325C5C1F2}"/>
              </a:ext>
            </a:extLst>
          </p:cNvPr>
          <p:cNvSpPr txBox="1"/>
          <p:nvPr/>
        </p:nvSpPr>
        <p:spPr>
          <a:xfrm>
            <a:off x="2063262" y="5304758"/>
            <a:ext cx="1539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*Ý </a:t>
            </a:r>
            <a:r>
              <a:rPr lang="en-US" sz="4400" b="1" dirty="0" err="1">
                <a:latin typeface="Times New Roman" panose="02020603050405020304" pitchFamily="18" charset="0"/>
                <a:cs typeface="Times New Roman" panose="02020603050405020304" pitchFamily="18" charset="0"/>
              </a:rPr>
              <a:t>nghĩa</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7680B6D-8AB2-50E5-1A61-F62ECBBF59A9}"/>
              </a:ext>
            </a:extLst>
          </p:cNvPr>
          <p:cNvSpPr txBox="1"/>
          <p:nvPr/>
        </p:nvSpPr>
        <p:spPr>
          <a:xfrm>
            <a:off x="2930769" y="7275191"/>
            <a:ext cx="1370427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Đ</a:t>
            </a:r>
            <a:r>
              <a:rPr lang="vi-VN" sz="4400" dirty="0">
                <a:latin typeface="Times New Roman" panose="02020603050405020304" pitchFamily="18" charset="0"/>
                <a:cs typeface="Times New Roman" panose="02020603050405020304" pitchFamily="18" charset="0"/>
              </a:rPr>
              <a:t>ánh dấu bước phát triển vượt bậc về văn hóa và khẳng định vị trí, vai trò của tiếng Việt.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70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Nguồn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gốc</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A00C65E-387E-6A73-8396-86EB451E73DD}"/>
              </a:ext>
            </a:extLst>
          </p:cNvPr>
          <p:cNvSpPr txBox="1"/>
          <p:nvPr/>
        </p:nvSpPr>
        <p:spPr>
          <a:xfrm>
            <a:off x="1219200" y="1638300"/>
            <a:ext cx="1539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D58978C-07DC-B148-E3E0-A0B21725A80F}"/>
              </a:ext>
            </a:extLst>
          </p:cNvPr>
          <p:cNvSpPr txBox="1"/>
          <p:nvPr/>
        </p:nvSpPr>
        <p:spPr>
          <a:xfrm>
            <a:off x="10744200" y="3634154"/>
            <a:ext cx="4800600" cy="2123658"/>
          </a:xfrm>
          <a:prstGeom prst="rect">
            <a:avLst/>
          </a:prstGeom>
          <a:noFill/>
        </p:spPr>
        <p:txBody>
          <a:bodyPr wrap="square" rtlCol="0">
            <a:spAutoFit/>
          </a:bodyPr>
          <a:lstStyle/>
          <a:p>
            <a:pPr algn="just"/>
            <a:r>
              <a:rPr lang="vi-VN" sz="4400" dirty="0">
                <a:latin typeface="+mj-lt"/>
              </a:rPr>
              <a:t>sử dụng để sáng tác thơ văn khoảng từ thế kỉ XII – XIII.</a:t>
            </a:r>
            <a:endParaRPr lang="en-US" sz="4400" dirty="0">
              <a:latin typeface="+mj-lt"/>
            </a:endParaRPr>
          </a:p>
        </p:txBody>
      </p:sp>
      <p:sp>
        <p:nvSpPr>
          <p:cNvPr id="6" name="TextBox 5">
            <a:extLst>
              <a:ext uri="{FF2B5EF4-FFF2-40B4-BE49-F238E27FC236}">
                <a16:creationId xmlns:a16="http://schemas.microsoft.com/office/drawing/2014/main" id="{CBE6242A-44A5-1670-DB67-03B2753B9166}"/>
              </a:ext>
            </a:extLst>
          </p:cNvPr>
          <p:cNvSpPr txBox="1"/>
          <p:nvPr/>
        </p:nvSpPr>
        <p:spPr>
          <a:xfrm>
            <a:off x="2590800" y="8115300"/>
            <a:ext cx="3962400" cy="1446550"/>
          </a:xfrm>
          <a:prstGeom prst="rect">
            <a:avLst/>
          </a:prstGeom>
          <a:noFill/>
        </p:spPr>
        <p:txBody>
          <a:bodyPr wrap="square" rtlCol="0">
            <a:spAutoFit/>
          </a:bodyPr>
          <a:lstStyle/>
          <a:p>
            <a:pPr algn="just"/>
            <a:r>
              <a:rPr lang="vi-VN" sz="4400" dirty="0">
                <a:latin typeface="+mj-lt"/>
              </a:rPr>
              <a:t>hình thành vào khoảng thế kỉ</a:t>
            </a:r>
            <a:r>
              <a:rPr lang="en-US" sz="4400" dirty="0">
                <a:latin typeface="+mj-lt"/>
              </a:rPr>
              <a:t> </a:t>
            </a:r>
            <a:r>
              <a:rPr lang="en-US" sz="4400" dirty="0">
                <a:latin typeface="Times New Roman" panose="02020603050405020304" pitchFamily="18" charset="0"/>
                <a:cs typeface="Times New Roman" panose="02020603050405020304" pitchFamily="18" charset="0"/>
              </a:rPr>
              <a:t>X</a:t>
            </a:r>
          </a:p>
        </p:txBody>
      </p:sp>
      <p:sp>
        <p:nvSpPr>
          <p:cNvPr id="7" name="Freeform 2">
            <a:extLst>
              <a:ext uri="{FF2B5EF4-FFF2-40B4-BE49-F238E27FC236}">
                <a16:creationId xmlns:a16="http://schemas.microsoft.com/office/drawing/2014/main" id="{0A98F723-756A-3293-A55D-4341488E8EA1}"/>
              </a:ext>
            </a:extLst>
          </p:cNvPr>
          <p:cNvSpPr/>
          <p:nvPr/>
        </p:nvSpPr>
        <p:spPr>
          <a:xfrm>
            <a:off x="5029200" y="3634154"/>
            <a:ext cx="5346789" cy="4114800"/>
          </a:xfrm>
          <a:custGeom>
            <a:avLst/>
            <a:gdLst/>
            <a:ahLst/>
            <a:cxnLst/>
            <a:rect l="l" t="t" r="r" b="b"/>
            <a:pathLst>
              <a:path w="5346789" h="4114800">
                <a:moveTo>
                  <a:pt x="0" y="0"/>
                </a:moveTo>
                <a:lnTo>
                  <a:pt x="5346789" y="0"/>
                </a:lnTo>
                <a:lnTo>
                  <a:pt x="53467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5">
            <a:extLst>
              <a:ext uri="{FF2B5EF4-FFF2-40B4-BE49-F238E27FC236}">
                <a16:creationId xmlns:a16="http://schemas.microsoft.com/office/drawing/2014/main" id="{A829007D-19F6-D608-ED80-ADD462FD4C58}"/>
              </a:ext>
            </a:extLst>
          </p:cNvPr>
          <p:cNvSpPr/>
          <p:nvPr/>
        </p:nvSpPr>
        <p:spPr>
          <a:xfrm>
            <a:off x="11501657" y="6984225"/>
            <a:ext cx="3285685" cy="3104972"/>
          </a:xfrm>
          <a:custGeom>
            <a:avLst/>
            <a:gdLst/>
            <a:ahLst/>
            <a:cxnLst/>
            <a:rect l="l" t="t" r="r" b="b"/>
            <a:pathLst>
              <a:path w="3285685" h="3104972">
                <a:moveTo>
                  <a:pt x="0" y="0"/>
                </a:moveTo>
                <a:lnTo>
                  <a:pt x="3285685" y="0"/>
                </a:lnTo>
                <a:lnTo>
                  <a:pt x="3285685" y="3104972"/>
                </a:lnTo>
                <a:lnTo>
                  <a:pt x="0" y="3104972"/>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5183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Nguồn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gốc</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A00C65E-387E-6A73-8396-86EB451E73DD}"/>
              </a:ext>
            </a:extLst>
          </p:cNvPr>
          <p:cNvSpPr txBox="1"/>
          <p:nvPr/>
        </p:nvSpPr>
        <p:spPr>
          <a:xfrm>
            <a:off x="1219200" y="1638300"/>
            <a:ext cx="1539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D58978C-07DC-B148-E3E0-A0B21725A80F}"/>
              </a:ext>
            </a:extLst>
          </p:cNvPr>
          <p:cNvSpPr txBox="1"/>
          <p:nvPr/>
        </p:nvSpPr>
        <p:spPr>
          <a:xfrm>
            <a:off x="10896600" y="5867910"/>
            <a:ext cx="7086600" cy="4154984"/>
          </a:xfrm>
          <a:prstGeom prst="rect">
            <a:avLst/>
          </a:prstGeom>
          <a:noFill/>
        </p:spPr>
        <p:txBody>
          <a:bodyPr wrap="square" rtlCol="0">
            <a:spAutoFit/>
          </a:bodyPr>
          <a:lstStyle/>
          <a:p>
            <a:pPr algn="just"/>
            <a:r>
              <a:rPr lang="vi-VN" sz="4400" b="1" dirty="0">
                <a:latin typeface="+mj-lt"/>
              </a:rPr>
              <a:t>thơ Nôm Đường luật </a:t>
            </a:r>
            <a:r>
              <a:rPr lang="vi-VN" sz="4400" dirty="0">
                <a:latin typeface="+mj-lt"/>
              </a:rPr>
              <a:t>(Nguyễn Trãi, Lê Thánh Tông, Nguyễn Bỉnh Khiêm, Hồ Xuân Hương, Bà Huyện Thanh Quan, Nguyễn Khuyến, Trần Tế Xương,...);</a:t>
            </a:r>
            <a:endParaRPr lang="en-US" sz="4400" dirty="0">
              <a:latin typeface="+mj-lt"/>
            </a:endParaRPr>
          </a:p>
        </p:txBody>
      </p:sp>
      <p:sp>
        <p:nvSpPr>
          <p:cNvPr id="6" name="TextBox 5">
            <a:extLst>
              <a:ext uri="{FF2B5EF4-FFF2-40B4-BE49-F238E27FC236}">
                <a16:creationId xmlns:a16="http://schemas.microsoft.com/office/drawing/2014/main" id="{CBE6242A-44A5-1670-DB67-03B2753B9166}"/>
              </a:ext>
            </a:extLst>
          </p:cNvPr>
          <p:cNvSpPr txBox="1"/>
          <p:nvPr/>
        </p:nvSpPr>
        <p:spPr>
          <a:xfrm>
            <a:off x="381000" y="6515100"/>
            <a:ext cx="5008342" cy="3477875"/>
          </a:xfrm>
          <a:prstGeom prst="rect">
            <a:avLst/>
          </a:prstGeom>
          <a:noFill/>
        </p:spPr>
        <p:txBody>
          <a:bodyPr wrap="square" rtlCol="0">
            <a:spAutoFit/>
          </a:bodyPr>
          <a:lstStyle/>
          <a:p>
            <a:pPr algn="just"/>
            <a:r>
              <a:rPr lang="vi-VN" sz="4400" b="1" dirty="0">
                <a:latin typeface="+mj-lt"/>
              </a:rPr>
              <a:t>Hàn Thuyên </a:t>
            </a:r>
            <a:r>
              <a:rPr lang="vi-VN" sz="4400" dirty="0">
                <a:latin typeface="+mj-lt"/>
              </a:rPr>
              <a:t>được cho là người có công đầu trong việc phát triển, phổ biến chữ Nôm</a:t>
            </a:r>
            <a:endParaRPr lang="en-US" sz="4400" dirty="0">
              <a:latin typeface="Times New Roman" panose="02020603050405020304" pitchFamily="18" charset="0"/>
              <a:cs typeface="Times New Roman" panose="02020603050405020304" pitchFamily="18" charset="0"/>
            </a:endParaRPr>
          </a:p>
        </p:txBody>
      </p:sp>
      <p:sp>
        <p:nvSpPr>
          <p:cNvPr id="9" name="Freeform 5">
            <a:extLst>
              <a:ext uri="{FF2B5EF4-FFF2-40B4-BE49-F238E27FC236}">
                <a16:creationId xmlns:a16="http://schemas.microsoft.com/office/drawing/2014/main" id="{1C372DB4-41FE-9E34-0389-40103CF336C5}"/>
              </a:ext>
            </a:extLst>
          </p:cNvPr>
          <p:cNvSpPr/>
          <p:nvPr/>
        </p:nvSpPr>
        <p:spPr>
          <a:xfrm rot="-5333736">
            <a:off x="5934296" y="4922797"/>
            <a:ext cx="6752154" cy="2734622"/>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8A3431D5-50B3-5460-2784-319C23382B37}"/>
              </a:ext>
            </a:extLst>
          </p:cNvPr>
          <p:cNvGrpSpPr/>
          <p:nvPr/>
        </p:nvGrpSpPr>
        <p:grpSpPr>
          <a:xfrm>
            <a:off x="5562600" y="6929739"/>
            <a:ext cx="3325325" cy="3336746"/>
            <a:chOff x="0" y="0"/>
            <a:chExt cx="6522095" cy="6544495"/>
          </a:xfrm>
        </p:grpSpPr>
        <p:sp>
          <p:nvSpPr>
            <p:cNvPr id="8" name="Freeform 4">
              <a:extLst>
                <a:ext uri="{FF2B5EF4-FFF2-40B4-BE49-F238E27FC236}">
                  <a16:creationId xmlns:a16="http://schemas.microsoft.com/office/drawing/2014/main" id="{A4EECA6E-21D4-9F72-C372-38AEFE278961}"/>
                </a:ext>
              </a:extLst>
            </p:cNvPr>
            <p:cNvSpPr/>
            <p:nvPr/>
          </p:nvSpPr>
          <p:spPr>
            <a:xfrm>
              <a:off x="0" y="0"/>
              <a:ext cx="6522095" cy="6544495"/>
            </a:xfrm>
            <a:custGeom>
              <a:avLst/>
              <a:gdLst/>
              <a:ahLst/>
              <a:cxnLst/>
              <a:rect l="l" t="t" r="r" b="b"/>
              <a:pathLst>
                <a:path w="6522095" h="6544495">
                  <a:moveTo>
                    <a:pt x="0" y="0"/>
                  </a:moveTo>
                  <a:lnTo>
                    <a:pt x="6522095" y="0"/>
                  </a:lnTo>
                  <a:lnTo>
                    <a:pt x="6522095" y="6544495"/>
                  </a:lnTo>
                  <a:lnTo>
                    <a:pt x="0" y="6544495"/>
                  </a:lnTo>
                  <a:lnTo>
                    <a:pt x="0" y="0"/>
                  </a:lnTo>
                  <a:close/>
                </a:path>
              </a:pathLst>
            </a:custGeom>
            <a:blipFill>
              <a:blip r:embed="rId5"/>
              <a:stretch>
                <a:fillRect/>
              </a:stretch>
            </a:blipFill>
          </p:spPr>
          <p:txBody>
            <a:bodyPr/>
            <a:lstStyle/>
            <a:p>
              <a:endParaRPr lang="en-US"/>
            </a:p>
          </p:txBody>
        </p:sp>
      </p:grpSp>
      <p:sp>
        <p:nvSpPr>
          <p:cNvPr id="10" name="TextBox 9">
            <a:extLst>
              <a:ext uri="{FF2B5EF4-FFF2-40B4-BE49-F238E27FC236}">
                <a16:creationId xmlns:a16="http://schemas.microsoft.com/office/drawing/2014/main" id="{C01CE397-7010-70D8-C3A2-D95494400CCB}"/>
              </a:ext>
            </a:extLst>
          </p:cNvPr>
          <p:cNvSpPr txBox="1"/>
          <p:nvPr/>
        </p:nvSpPr>
        <p:spPr>
          <a:xfrm>
            <a:off x="381000" y="3366053"/>
            <a:ext cx="7696200" cy="2800767"/>
          </a:xfrm>
          <a:prstGeom prst="rect">
            <a:avLst/>
          </a:prstGeom>
          <a:noFill/>
        </p:spPr>
        <p:txBody>
          <a:bodyPr wrap="square" rtlCol="0">
            <a:spAutoFit/>
          </a:bodyPr>
          <a:lstStyle/>
          <a:p>
            <a:pPr algn="just"/>
            <a:r>
              <a:rPr lang="vi-VN" sz="4400" b="1" dirty="0">
                <a:latin typeface="+mj-lt"/>
              </a:rPr>
              <a:t>truyện thơ Nôm </a:t>
            </a:r>
            <a:r>
              <a:rPr lang="vi-VN" sz="4400" dirty="0">
                <a:latin typeface="+mj-lt"/>
              </a:rPr>
              <a:t>(nhiều tác giả khuyết danh, Nguyễn Hữu Hào, Nguyễn Du, Phạm Thái, Nguyễn Đình Chiểu,...);</a:t>
            </a:r>
            <a:endParaRPr lang="en-US" sz="4400" dirty="0">
              <a:latin typeface="+mj-lt"/>
            </a:endParaRPr>
          </a:p>
        </p:txBody>
      </p:sp>
      <p:sp>
        <p:nvSpPr>
          <p:cNvPr id="11" name="TextBox 10">
            <a:extLst>
              <a:ext uri="{FF2B5EF4-FFF2-40B4-BE49-F238E27FC236}">
                <a16:creationId xmlns:a16="http://schemas.microsoft.com/office/drawing/2014/main" id="{C430CB23-84F3-A975-6CB1-C4FF56B2FF69}"/>
              </a:ext>
            </a:extLst>
          </p:cNvPr>
          <p:cNvSpPr txBox="1"/>
          <p:nvPr/>
        </p:nvSpPr>
        <p:spPr>
          <a:xfrm>
            <a:off x="10896600" y="2189083"/>
            <a:ext cx="7086600" cy="3477875"/>
          </a:xfrm>
          <a:prstGeom prst="rect">
            <a:avLst/>
          </a:prstGeom>
          <a:noFill/>
        </p:spPr>
        <p:txBody>
          <a:bodyPr wrap="square" rtlCol="0">
            <a:spAutoFit/>
          </a:bodyPr>
          <a:lstStyle/>
          <a:p>
            <a:pPr algn="just"/>
            <a:r>
              <a:rPr lang="vi-VN" sz="4400" b="1" dirty="0">
                <a:latin typeface="+mj-lt"/>
              </a:rPr>
              <a:t>ngâm khúc </a:t>
            </a:r>
            <a:r>
              <a:rPr lang="vi-VN" sz="4400" dirty="0">
                <a:latin typeface="+mj-lt"/>
              </a:rPr>
              <a:t>(Đoàn Thị Điểm, Nguyễn Gia Thiều, Cao Bá Nhạ,...); </a:t>
            </a:r>
            <a:r>
              <a:rPr lang="vi-VN" sz="4400" b="1" dirty="0">
                <a:latin typeface="+mj-lt"/>
              </a:rPr>
              <a:t>hát nói </a:t>
            </a:r>
            <a:r>
              <a:rPr lang="vi-VN" sz="4400" dirty="0">
                <a:latin typeface="+mj-lt"/>
              </a:rPr>
              <a:t>(Nguyễn Công Trứ, Cao Bá Quát, Chu Mạnh Trinh,...)</a:t>
            </a:r>
            <a:endParaRPr lang="en-US" sz="4400" dirty="0">
              <a:latin typeface="+mj-lt"/>
            </a:endParaRPr>
          </a:p>
        </p:txBody>
      </p:sp>
    </p:spTree>
    <p:extLst>
      <p:ext uri="{BB962C8B-B14F-4D97-AF65-F5344CB8AC3E}">
        <p14:creationId xmlns:p14="http://schemas.microsoft.com/office/powerpoint/2010/main" val="340498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BDE215-BCD7-3EFA-A97B-08ADE7D80827}"/>
              </a:ext>
            </a:extLst>
          </p:cNvPr>
          <p:cNvPicPr>
            <a:picLocks noChangeAspect="1"/>
          </p:cNvPicPr>
          <p:nvPr/>
        </p:nvPicPr>
        <p:blipFill>
          <a:blip r:embed="rId3"/>
          <a:stretch>
            <a:fillRect/>
          </a:stretch>
        </p:blipFill>
        <p:spPr>
          <a:xfrm>
            <a:off x="3187715" y="0"/>
            <a:ext cx="11912569" cy="10287000"/>
          </a:xfrm>
          <a:prstGeom prst="rect">
            <a:avLst/>
          </a:prstGeom>
        </p:spPr>
      </p:pic>
    </p:spTree>
    <p:extLst>
      <p:ext uri="{BB962C8B-B14F-4D97-AF65-F5344CB8AC3E}">
        <p14:creationId xmlns:p14="http://schemas.microsoft.com/office/powerpoint/2010/main" val="2458904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2993</TotalTime>
  <Words>1327</Words>
  <Application>Microsoft Office PowerPoint</Application>
  <PresentationFormat>Custom</PresentationFormat>
  <Paragraphs>95</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#9Slide07 SVNGuerrilla</vt:lpstr>
      <vt:lpstr>Times New Roman</vt:lpstr>
      <vt:lpstr>#9Slide07 SVNBango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Orange Simple Aesthetic Time Management Presentation</dc:title>
  <cp:lastModifiedBy>Dell Inspiron 5320</cp:lastModifiedBy>
  <cp:revision>80</cp:revision>
  <dcterms:created xsi:type="dcterms:W3CDTF">2006-08-16T00:00:00Z</dcterms:created>
  <dcterms:modified xsi:type="dcterms:W3CDTF">2024-07-28T15:19:23Z</dcterms:modified>
  <dc:identifier>DAF_GkGXQus</dc:identifier>
</cp:coreProperties>
</file>