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96" r:id="rId2"/>
    <p:sldId id="256" r:id="rId3"/>
    <p:sldId id="264" r:id="rId4"/>
    <p:sldId id="289" r:id="rId5"/>
    <p:sldId id="273" r:id="rId6"/>
    <p:sldId id="274" r:id="rId7"/>
    <p:sldId id="293" r:id="rId8"/>
    <p:sldId id="290" r:id="rId9"/>
    <p:sldId id="291" r:id="rId10"/>
    <p:sldId id="292" r:id="rId11"/>
    <p:sldId id="294" r:id="rId12"/>
    <p:sldId id="278" r:id="rId13"/>
    <p:sldId id="279" r:id="rId14"/>
    <p:sldId id="280" r:id="rId15"/>
    <p:sldId id="295" r:id="rId16"/>
    <p:sldId id="282" r:id="rId17"/>
    <p:sldId id="283" r:id="rId18"/>
    <p:sldId id="284" r:id="rId19"/>
    <p:sldId id="285" r:id="rId20"/>
    <p:sldId id="286" r:id="rId21"/>
    <p:sldId id="287" r:id="rId22"/>
    <p:sldId id="288"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Lato" panose="020B0604020202020204" charset="0"/>
      <p:regular r:id="rId33"/>
      <p:bold r:id="rId34"/>
      <p:italic r:id="rId35"/>
      <p:boldItalic r:id="rId36"/>
    </p:embeddedFont>
    <p:embeddedFont>
      <p:font typeface="宋体" panose="02010600030101010101" pitchFamily="2" charset="-122"/>
      <p:regular r:id="rId37"/>
    </p:embeddedFont>
    <p:embeddedFont>
      <p:font typeface="#9Slide06 SVNFreestyle" pitchFamily="2" charset="0"/>
      <p:regular r:id="rId38"/>
    </p:embeddedFont>
    <p:embeddedFont>
      <p:font typeface="#9Slide07 HLT Fall For You" panose="02000506000000020003" pitchFamily="2"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D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A3413-DF46-4C90-B518-61F969EF14D6}" type="datetimeFigureOut">
              <a:rPr lang="en-US" smtClean="0"/>
              <a:t>7/5/2023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E1C7F-DCDB-4FDF-A14E-7CF70460F400}" type="slidenum">
              <a:rPr lang="en-US" smtClean="0"/>
              <a:t>‹#›</a:t>
            </a:fld>
            <a:endParaRPr lang="en-US"/>
          </a:p>
        </p:txBody>
      </p:sp>
    </p:spTree>
    <p:extLst>
      <p:ext uri="{BB962C8B-B14F-4D97-AF65-F5344CB8AC3E}">
        <p14:creationId xmlns:p14="http://schemas.microsoft.com/office/powerpoint/2010/main" val="160776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1</a:t>
            </a:fld>
            <a:endParaRPr lang="en-US"/>
          </a:p>
        </p:txBody>
      </p:sp>
    </p:spTree>
    <p:extLst>
      <p:ext uri="{BB962C8B-B14F-4D97-AF65-F5344CB8AC3E}">
        <p14:creationId xmlns:p14="http://schemas.microsoft.com/office/powerpoint/2010/main" val="198197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10</a:t>
            </a:fld>
            <a:endParaRPr lang="en-US"/>
          </a:p>
        </p:txBody>
      </p:sp>
    </p:spTree>
    <p:extLst>
      <p:ext uri="{BB962C8B-B14F-4D97-AF65-F5344CB8AC3E}">
        <p14:creationId xmlns:p14="http://schemas.microsoft.com/office/powerpoint/2010/main" val="4059395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11</a:t>
            </a:fld>
            <a:endParaRPr lang="en-US"/>
          </a:p>
        </p:txBody>
      </p:sp>
    </p:spTree>
    <p:extLst>
      <p:ext uri="{BB962C8B-B14F-4D97-AF65-F5344CB8AC3E}">
        <p14:creationId xmlns:p14="http://schemas.microsoft.com/office/powerpoint/2010/main" val="3859016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12</a:t>
            </a:fld>
            <a:endParaRPr lang="en-US"/>
          </a:p>
        </p:txBody>
      </p:sp>
    </p:spTree>
    <p:extLst>
      <p:ext uri="{BB962C8B-B14F-4D97-AF65-F5344CB8AC3E}">
        <p14:creationId xmlns:p14="http://schemas.microsoft.com/office/powerpoint/2010/main" val="2671072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84154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74742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15</a:t>
            </a:fld>
            <a:endParaRPr lang="en-US"/>
          </a:p>
        </p:txBody>
      </p:sp>
    </p:spTree>
    <p:extLst>
      <p:ext uri="{BB962C8B-B14F-4D97-AF65-F5344CB8AC3E}">
        <p14:creationId xmlns:p14="http://schemas.microsoft.com/office/powerpoint/2010/main" val="2678927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388959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893550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652092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1450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2</a:t>
            </a:fld>
            <a:endParaRPr lang="en-US"/>
          </a:p>
        </p:txBody>
      </p:sp>
    </p:spTree>
    <p:extLst>
      <p:ext uri="{BB962C8B-B14F-4D97-AF65-F5344CB8AC3E}">
        <p14:creationId xmlns:p14="http://schemas.microsoft.com/office/powerpoint/2010/main" val="2855756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43149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966335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576649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3</a:t>
            </a:fld>
            <a:endParaRPr lang="en-US"/>
          </a:p>
        </p:txBody>
      </p:sp>
    </p:spTree>
    <p:extLst>
      <p:ext uri="{BB962C8B-B14F-4D97-AF65-F5344CB8AC3E}">
        <p14:creationId xmlns:p14="http://schemas.microsoft.com/office/powerpoint/2010/main" val="1825945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4</a:t>
            </a:fld>
            <a:endParaRPr lang="en-US"/>
          </a:p>
        </p:txBody>
      </p:sp>
    </p:spTree>
    <p:extLst>
      <p:ext uri="{BB962C8B-B14F-4D97-AF65-F5344CB8AC3E}">
        <p14:creationId xmlns:p14="http://schemas.microsoft.com/office/powerpoint/2010/main" val="61061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5</a:t>
            </a:fld>
            <a:endParaRPr lang="en-US"/>
          </a:p>
        </p:txBody>
      </p:sp>
    </p:spTree>
    <p:extLst>
      <p:ext uri="{BB962C8B-B14F-4D97-AF65-F5344CB8AC3E}">
        <p14:creationId xmlns:p14="http://schemas.microsoft.com/office/powerpoint/2010/main" val="405300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t>6</a:t>
            </a:fld>
            <a:endParaRPr lang="en-US"/>
          </a:p>
        </p:txBody>
      </p:sp>
    </p:spTree>
    <p:extLst>
      <p:ext uri="{BB962C8B-B14F-4D97-AF65-F5344CB8AC3E}">
        <p14:creationId xmlns:p14="http://schemas.microsoft.com/office/powerpoint/2010/main" val="58416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7</a:t>
            </a:fld>
            <a:endParaRPr lang="en-US"/>
          </a:p>
        </p:txBody>
      </p:sp>
    </p:spTree>
    <p:extLst>
      <p:ext uri="{BB962C8B-B14F-4D97-AF65-F5344CB8AC3E}">
        <p14:creationId xmlns:p14="http://schemas.microsoft.com/office/powerpoint/2010/main" val="83217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8</a:t>
            </a:fld>
            <a:endParaRPr lang="en-US"/>
          </a:p>
        </p:txBody>
      </p:sp>
    </p:spTree>
    <p:extLst>
      <p:ext uri="{BB962C8B-B14F-4D97-AF65-F5344CB8AC3E}">
        <p14:creationId xmlns:p14="http://schemas.microsoft.com/office/powerpoint/2010/main" val="1226588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t>9</a:t>
            </a:fld>
            <a:endParaRPr lang="en-US"/>
          </a:p>
        </p:txBody>
      </p:sp>
    </p:spTree>
    <p:extLst>
      <p:ext uri="{BB962C8B-B14F-4D97-AF65-F5344CB8AC3E}">
        <p14:creationId xmlns:p14="http://schemas.microsoft.com/office/powerpoint/2010/main" val="2430904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8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svg"/><Relationship Id="rId18" Type="http://schemas.openxmlformats.org/officeDocument/2006/relationships/image" Target="../media/image10.png"/><Relationship Id="rId26" Type="http://schemas.openxmlformats.org/officeDocument/2006/relationships/image" Target="../media/image24.svg"/><Relationship Id="rId3" Type="http://schemas.openxmlformats.org/officeDocument/2006/relationships/image" Target="../media/image2.png"/><Relationship Id="rId21"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image" Target="../media/image15.svg"/><Relationship Id="rId25"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sv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svg"/><Relationship Id="rId23" Type="http://schemas.openxmlformats.org/officeDocument/2006/relationships/image" Target="../media/image13.png"/><Relationship Id="rId28" Type="http://schemas.openxmlformats.org/officeDocument/2006/relationships/image" Target="../media/image26.svg"/><Relationship Id="rId10" Type="http://schemas.openxmlformats.org/officeDocument/2006/relationships/image" Target="../media/image6.png"/><Relationship Id="rId19"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8.png"/><Relationship Id="rId22" Type="http://schemas.openxmlformats.org/officeDocument/2006/relationships/image" Target="../media/image20.svg"/><Relationship Id="rId27"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0.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5.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11" Type="http://schemas.openxmlformats.org/officeDocument/2006/relationships/image" Target="../media/image29.svg"/><Relationship Id="rId5" Type="http://schemas.openxmlformats.org/officeDocument/2006/relationships/image" Target="../media/image37.png"/><Relationship Id="rId10" Type="http://schemas.openxmlformats.org/officeDocument/2006/relationships/image" Target="../media/image38.png"/><Relationship Id="rId4" Type="http://schemas.openxmlformats.org/officeDocument/2006/relationships/image" Target="../media/image22.png"/><Relationship Id="rId9"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214660"/>
            <a:ext cx="16468932" cy="6138840"/>
            <a:chOff x="0" y="0"/>
            <a:chExt cx="21958576" cy="8185119"/>
          </a:xfrm>
        </p:grpSpPr>
        <p:sp>
          <p:nvSpPr>
            <p:cNvPr id="3" name="Freeform 3"/>
            <p:cNvSpPr/>
            <p:nvPr/>
          </p:nvSpPr>
          <p:spPr>
            <a:xfrm>
              <a:off x="0" y="363003"/>
              <a:ext cx="7853712" cy="7822117"/>
            </a:xfrm>
            <a:custGeom>
              <a:avLst/>
              <a:gdLst/>
              <a:ahLst/>
              <a:cxnLst/>
              <a:rect l="l" t="t" r="r" b="b"/>
              <a:pathLst>
                <a:path w="7853712" h="7822117">
                  <a:moveTo>
                    <a:pt x="0" y="0"/>
                  </a:moveTo>
                  <a:lnTo>
                    <a:pt x="7853712" y="0"/>
                  </a:lnTo>
                  <a:lnTo>
                    <a:pt x="7853712" y="7822116"/>
                  </a:lnTo>
                  <a:lnTo>
                    <a:pt x="0" y="7822116"/>
                  </a:lnTo>
                  <a:lnTo>
                    <a:pt x="0" y="0"/>
                  </a:lnTo>
                  <a:close/>
                </a:path>
              </a:pathLst>
            </a:custGeom>
            <a:blipFill>
              <a:blip r:embed="rId3">
                <a:extLst>
                  <a:ext uri="{96DAC541-7B7A-43D3-8B79-37D633B846F1}">
                    <asvg:svgBlip xmlns="" xmlns:asvg="http://schemas.microsoft.com/office/drawing/2016/SVG/main" r:embed="rId4"/>
                  </a:ext>
                </a:extLst>
              </a:blip>
              <a:stretch>
                <a:fillRect r="-61291"/>
              </a:stretch>
            </a:blipFill>
          </p:spPr>
        </p:sp>
        <p:sp>
          <p:nvSpPr>
            <p:cNvPr id="4" name="Freeform 4"/>
            <p:cNvSpPr/>
            <p:nvPr/>
          </p:nvSpPr>
          <p:spPr>
            <a:xfrm rot="-1024194">
              <a:off x="5183912" y="1187673"/>
              <a:ext cx="1182874" cy="1752406"/>
            </a:xfrm>
            <a:custGeom>
              <a:avLst/>
              <a:gdLst/>
              <a:ahLst/>
              <a:cxnLst/>
              <a:rect l="l" t="t" r="r" b="b"/>
              <a:pathLst>
                <a:path w="1182874" h="1752406">
                  <a:moveTo>
                    <a:pt x="0" y="0"/>
                  </a:moveTo>
                  <a:lnTo>
                    <a:pt x="1182874" y="0"/>
                  </a:lnTo>
                  <a:lnTo>
                    <a:pt x="1182874" y="1752407"/>
                  </a:lnTo>
                  <a:lnTo>
                    <a:pt x="0" y="17524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6597931" y="1544838"/>
              <a:ext cx="1897485" cy="1850048"/>
            </a:xfrm>
            <a:custGeom>
              <a:avLst/>
              <a:gdLst/>
              <a:ahLst/>
              <a:cxnLst/>
              <a:rect l="l" t="t" r="r" b="b"/>
              <a:pathLst>
                <a:path w="1897485" h="1850048">
                  <a:moveTo>
                    <a:pt x="0" y="0"/>
                  </a:moveTo>
                  <a:lnTo>
                    <a:pt x="1897485" y="0"/>
                  </a:lnTo>
                  <a:lnTo>
                    <a:pt x="1897485" y="1850048"/>
                  </a:lnTo>
                  <a:lnTo>
                    <a:pt x="0" y="1850048"/>
                  </a:lnTo>
                  <a:lnTo>
                    <a:pt x="0" y="0"/>
                  </a:lnTo>
                  <a:close/>
                </a:path>
              </a:pathLst>
            </a:custGeom>
            <a:blipFill>
              <a:blip r:embed="rId7"/>
              <a:stretch>
                <a:fillRect/>
              </a:stretch>
            </a:blipFill>
          </p:spPr>
        </p:sp>
        <p:sp>
          <p:nvSpPr>
            <p:cNvPr id="6" name="Freeform 6"/>
            <p:cNvSpPr/>
            <p:nvPr/>
          </p:nvSpPr>
          <p:spPr>
            <a:xfrm>
              <a:off x="7187830" y="945085"/>
              <a:ext cx="895915" cy="398065"/>
            </a:xfrm>
            <a:custGeom>
              <a:avLst/>
              <a:gdLst/>
              <a:ahLst/>
              <a:cxnLst/>
              <a:rect l="l" t="t" r="r" b="b"/>
              <a:pathLst>
                <a:path w="895915" h="398065">
                  <a:moveTo>
                    <a:pt x="0" y="0"/>
                  </a:moveTo>
                  <a:lnTo>
                    <a:pt x="895916" y="0"/>
                  </a:lnTo>
                  <a:lnTo>
                    <a:pt x="895916" y="398066"/>
                  </a:lnTo>
                  <a:lnTo>
                    <a:pt x="0" y="398066"/>
                  </a:lnTo>
                  <a:lnTo>
                    <a:pt x="0" y="0"/>
                  </a:lnTo>
                  <a:close/>
                </a:path>
              </a:pathLst>
            </a:custGeom>
            <a:blipFill>
              <a:blip r:embed="rId8">
                <a:extLst>
                  <a:ext uri="{96DAC541-7B7A-43D3-8B79-37D633B846F1}">
                    <asvg:svgBlip xmlns="" xmlns:asvg="http://schemas.microsoft.com/office/drawing/2016/SVG/main" r:embed="rId9"/>
                  </a:ext>
                </a:extLst>
              </a:blip>
              <a:stretch>
                <a:fillRect t="-138482"/>
              </a:stretch>
            </a:blipFill>
          </p:spPr>
        </p:sp>
        <p:sp>
          <p:nvSpPr>
            <p:cNvPr id="7" name="Freeform 7"/>
            <p:cNvSpPr/>
            <p:nvPr/>
          </p:nvSpPr>
          <p:spPr>
            <a:xfrm>
              <a:off x="7635788" y="0"/>
              <a:ext cx="463837" cy="636359"/>
            </a:xfrm>
            <a:custGeom>
              <a:avLst/>
              <a:gdLst/>
              <a:ahLst/>
              <a:cxnLst/>
              <a:rect l="l" t="t" r="r" b="b"/>
              <a:pathLst>
                <a:path w="463837" h="636359">
                  <a:moveTo>
                    <a:pt x="0" y="0"/>
                  </a:moveTo>
                  <a:lnTo>
                    <a:pt x="463836" y="0"/>
                  </a:lnTo>
                  <a:lnTo>
                    <a:pt x="463836" y="636359"/>
                  </a:lnTo>
                  <a:lnTo>
                    <a:pt x="0" y="636359"/>
                  </a:lnTo>
                  <a:lnTo>
                    <a:pt x="0" y="0"/>
                  </a:lnTo>
                  <a:close/>
                </a:path>
              </a:pathLst>
            </a:custGeom>
            <a:blipFill>
              <a:blip r:embed="rId10">
                <a:extLst>
                  <a:ext uri="{96DAC541-7B7A-43D3-8B79-37D633B846F1}">
                    <asvg:svgBlip xmlns="" xmlns:asvg="http://schemas.microsoft.com/office/drawing/2016/SVG/main" r:embed="rId11"/>
                  </a:ext>
                </a:extLst>
              </a:blip>
              <a:stretch>
                <a:fillRect t="-314800" r="-221532"/>
              </a:stretch>
            </a:blipFill>
          </p:spPr>
        </p:sp>
        <p:sp>
          <p:nvSpPr>
            <p:cNvPr id="8" name="Freeform 8"/>
            <p:cNvSpPr/>
            <p:nvPr/>
          </p:nvSpPr>
          <p:spPr>
            <a:xfrm>
              <a:off x="8808451" y="1544838"/>
              <a:ext cx="1767780" cy="1851960"/>
            </a:xfrm>
            <a:custGeom>
              <a:avLst/>
              <a:gdLst/>
              <a:ahLst/>
              <a:cxnLst/>
              <a:rect l="l" t="t" r="r" b="b"/>
              <a:pathLst>
                <a:path w="1767780" h="1851960">
                  <a:moveTo>
                    <a:pt x="0" y="0"/>
                  </a:moveTo>
                  <a:lnTo>
                    <a:pt x="1767780" y="0"/>
                  </a:lnTo>
                  <a:lnTo>
                    <a:pt x="1767780" y="1851961"/>
                  </a:lnTo>
                  <a:lnTo>
                    <a:pt x="0" y="18519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a:off x="11534740" y="1544838"/>
              <a:ext cx="1835640" cy="1771392"/>
            </a:xfrm>
            <a:custGeom>
              <a:avLst/>
              <a:gdLst/>
              <a:ahLst/>
              <a:cxnLst/>
              <a:rect l="l" t="t" r="r" b="b"/>
              <a:pathLst>
                <a:path w="1835640" h="1771392">
                  <a:moveTo>
                    <a:pt x="0" y="0"/>
                  </a:moveTo>
                  <a:lnTo>
                    <a:pt x="1835640" y="0"/>
                  </a:lnTo>
                  <a:lnTo>
                    <a:pt x="1835640" y="1771393"/>
                  </a:lnTo>
                  <a:lnTo>
                    <a:pt x="0" y="177139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0" name="Freeform 10"/>
            <p:cNvSpPr/>
            <p:nvPr/>
          </p:nvSpPr>
          <p:spPr>
            <a:xfrm>
              <a:off x="13370380" y="1103229"/>
              <a:ext cx="1386453" cy="2291658"/>
            </a:xfrm>
            <a:custGeom>
              <a:avLst/>
              <a:gdLst/>
              <a:ahLst/>
              <a:cxnLst/>
              <a:rect l="l" t="t" r="r" b="b"/>
              <a:pathLst>
                <a:path w="1386453" h="2291658">
                  <a:moveTo>
                    <a:pt x="0" y="0"/>
                  </a:moveTo>
                  <a:lnTo>
                    <a:pt x="1386453" y="0"/>
                  </a:lnTo>
                  <a:lnTo>
                    <a:pt x="1386453" y="2291657"/>
                  </a:lnTo>
                  <a:lnTo>
                    <a:pt x="0" y="229165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1" name="Freeform 11"/>
            <p:cNvSpPr/>
            <p:nvPr/>
          </p:nvSpPr>
          <p:spPr>
            <a:xfrm>
              <a:off x="14292996" y="466870"/>
              <a:ext cx="463837" cy="636359"/>
            </a:xfrm>
            <a:custGeom>
              <a:avLst/>
              <a:gdLst/>
              <a:ahLst/>
              <a:cxnLst/>
              <a:rect l="l" t="t" r="r" b="b"/>
              <a:pathLst>
                <a:path w="463837" h="636359">
                  <a:moveTo>
                    <a:pt x="0" y="0"/>
                  </a:moveTo>
                  <a:lnTo>
                    <a:pt x="463837" y="0"/>
                  </a:lnTo>
                  <a:lnTo>
                    <a:pt x="463837" y="636359"/>
                  </a:lnTo>
                  <a:lnTo>
                    <a:pt x="0" y="636359"/>
                  </a:lnTo>
                  <a:lnTo>
                    <a:pt x="0" y="0"/>
                  </a:lnTo>
                  <a:close/>
                </a:path>
              </a:pathLst>
            </a:custGeom>
            <a:blipFill>
              <a:blip r:embed="rId18">
                <a:extLst>
                  <a:ext uri="{96DAC541-7B7A-43D3-8B79-37D633B846F1}">
                    <asvg:svgBlip xmlns="" xmlns:asvg="http://schemas.microsoft.com/office/drawing/2016/SVG/main" r:embed="rId19"/>
                  </a:ext>
                </a:extLst>
              </a:blip>
              <a:stretch>
                <a:fillRect t="-314800" r="-221532"/>
              </a:stretch>
            </a:blipFill>
          </p:spPr>
        </p:sp>
        <p:sp>
          <p:nvSpPr>
            <p:cNvPr id="12" name="Freeform 12"/>
            <p:cNvSpPr/>
            <p:nvPr/>
          </p:nvSpPr>
          <p:spPr>
            <a:xfrm>
              <a:off x="15072440" y="1390952"/>
              <a:ext cx="1908432" cy="1925279"/>
            </a:xfrm>
            <a:custGeom>
              <a:avLst/>
              <a:gdLst/>
              <a:ahLst/>
              <a:cxnLst/>
              <a:rect l="l" t="t" r="r" b="b"/>
              <a:pathLst>
                <a:path w="1908432" h="1925279">
                  <a:moveTo>
                    <a:pt x="0" y="0"/>
                  </a:moveTo>
                  <a:lnTo>
                    <a:pt x="1908432" y="0"/>
                  </a:lnTo>
                  <a:lnTo>
                    <a:pt x="1908432" y="1925279"/>
                  </a:lnTo>
                  <a:lnTo>
                    <a:pt x="0" y="1925279"/>
                  </a:lnTo>
                  <a:lnTo>
                    <a:pt x="0" y="0"/>
                  </a:lnTo>
                  <a:close/>
                </a:path>
              </a:pathLst>
            </a:custGeom>
            <a:blipFill>
              <a:blip r:embed="rId20"/>
              <a:stretch>
                <a:fillRect/>
              </a:stretch>
            </a:blipFill>
          </p:spPr>
        </p:sp>
        <p:sp>
          <p:nvSpPr>
            <p:cNvPr id="13" name="Freeform 13"/>
            <p:cNvSpPr/>
            <p:nvPr/>
          </p:nvSpPr>
          <p:spPr>
            <a:xfrm>
              <a:off x="17705598" y="1175924"/>
              <a:ext cx="2001394" cy="2146267"/>
            </a:xfrm>
            <a:custGeom>
              <a:avLst/>
              <a:gdLst/>
              <a:ahLst/>
              <a:cxnLst/>
              <a:rect l="l" t="t" r="r" b="b"/>
              <a:pathLst>
                <a:path w="2001394" h="2146267">
                  <a:moveTo>
                    <a:pt x="0" y="0"/>
                  </a:moveTo>
                  <a:lnTo>
                    <a:pt x="2001394" y="0"/>
                  </a:lnTo>
                  <a:lnTo>
                    <a:pt x="2001394" y="2146267"/>
                  </a:lnTo>
                  <a:lnTo>
                    <a:pt x="0" y="2146267"/>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4" name="Freeform 14"/>
            <p:cNvSpPr/>
            <p:nvPr/>
          </p:nvSpPr>
          <p:spPr>
            <a:xfrm>
              <a:off x="20022599" y="945085"/>
              <a:ext cx="1935978" cy="2589937"/>
            </a:xfrm>
            <a:custGeom>
              <a:avLst/>
              <a:gdLst/>
              <a:ahLst/>
              <a:cxnLst/>
              <a:rect l="l" t="t" r="r" b="b"/>
              <a:pathLst>
                <a:path w="1935978" h="2589937">
                  <a:moveTo>
                    <a:pt x="0" y="0"/>
                  </a:moveTo>
                  <a:lnTo>
                    <a:pt x="1935977" y="0"/>
                  </a:lnTo>
                  <a:lnTo>
                    <a:pt x="1935977" y="2589937"/>
                  </a:lnTo>
                  <a:lnTo>
                    <a:pt x="0" y="2589937"/>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5" name="Freeform 15"/>
            <p:cNvSpPr/>
            <p:nvPr/>
          </p:nvSpPr>
          <p:spPr>
            <a:xfrm rot="-3620386">
              <a:off x="20662605" y="499452"/>
              <a:ext cx="370373" cy="508131"/>
            </a:xfrm>
            <a:custGeom>
              <a:avLst/>
              <a:gdLst/>
              <a:ahLst/>
              <a:cxnLst/>
              <a:rect l="l" t="t" r="r" b="b"/>
              <a:pathLst>
                <a:path w="370373" h="508131">
                  <a:moveTo>
                    <a:pt x="0" y="0"/>
                  </a:moveTo>
                  <a:lnTo>
                    <a:pt x="370373" y="0"/>
                  </a:lnTo>
                  <a:lnTo>
                    <a:pt x="370373" y="508132"/>
                  </a:lnTo>
                  <a:lnTo>
                    <a:pt x="0" y="508132"/>
                  </a:lnTo>
                  <a:lnTo>
                    <a:pt x="0" y="0"/>
                  </a:lnTo>
                  <a:close/>
                </a:path>
              </a:pathLst>
            </a:custGeom>
            <a:blipFill>
              <a:blip r:embed="rId25">
                <a:extLst>
                  <a:ext uri="{96DAC541-7B7A-43D3-8B79-37D633B846F1}">
                    <asvg:svgBlip xmlns="" xmlns:asvg="http://schemas.microsoft.com/office/drawing/2016/SVG/main" r:embed="rId26"/>
                  </a:ext>
                </a:extLst>
              </a:blip>
              <a:stretch>
                <a:fillRect t="-314800" r="-221532"/>
              </a:stretch>
            </a:blipFill>
          </p:spPr>
        </p:sp>
      </p:grpSp>
      <p:sp>
        <p:nvSpPr>
          <p:cNvPr id="17" name="Rectangle 16"/>
          <p:cNvSpPr/>
          <p:nvPr/>
        </p:nvSpPr>
        <p:spPr>
          <a:xfrm>
            <a:off x="6107715" y="3819424"/>
            <a:ext cx="11078060" cy="2123658"/>
          </a:xfrm>
          <a:prstGeom prst="rect">
            <a:avLst/>
          </a:prstGeom>
        </p:spPr>
        <p:txBody>
          <a:bodyPr wrap="square">
            <a:spAutoFit/>
          </a:bodyPr>
          <a:lstStyle/>
          <a:p>
            <a:pPr algn="just"/>
            <a:r>
              <a:rPr lang="vi-VN" sz="4400" dirty="0">
                <a:latin typeface="+mj-lt"/>
              </a:rPr>
              <a:t>Cho các từ sau, hãy sắp xếp thành </a:t>
            </a:r>
            <a:r>
              <a:rPr lang="en-US" sz="4400" dirty="0" err="1" smtClean="0">
                <a:latin typeface="Times New Roman" panose="02020603050405020304" pitchFamily="18" charset="0"/>
                <a:cs typeface="Times New Roman" panose="02020603050405020304" pitchFamily="18" charset="0"/>
              </a:rPr>
              <a:t>những</a:t>
            </a:r>
            <a:r>
              <a:rPr lang="vi-VN" sz="4400" dirty="0" smtClean="0">
                <a:latin typeface="+mj-lt"/>
              </a:rPr>
              <a:t> </a:t>
            </a:r>
            <a:r>
              <a:rPr lang="vi-VN" sz="4400" dirty="0">
                <a:latin typeface="+mj-lt"/>
              </a:rPr>
              <a:t>câu có nghĩa: Các từ: xe, chuyến, nập, tấp, đường, những, qua, trên. </a:t>
            </a:r>
            <a:endParaRPr lang="en-US" sz="4400" dirty="0">
              <a:latin typeface="+mj-lt"/>
            </a:endParaRPr>
          </a:p>
        </p:txBody>
      </p:sp>
      <p:grpSp>
        <p:nvGrpSpPr>
          <p:cNvPr id="24" name="Group 23"/>
          <p:cNvGrpSpPr/>
          <p:nvPr/>
        </p:nvGrpSpPr>
        <p:grpSpPr>
          <a:xfrm>
            <a:off x="5350750" y="6464059"/>
            <a:ext cx="11712543" cy="1176011"/>
            <a:chOff x="5350750" y="6464059"/>
            <a:chExt cx="11712543" cy="1176011"/>
          </a:xfrm>
        </p:grpSpPr>
        <p:sp>
          <p:nvSpPr>
            <p:cNvPr id="18" name="Freeform 16"/>
            <p:cNvSpPr/>
            <p:nvPr/>
          </p:nvSpPr>
          <p:spPr>
            <a:xfrm>
              <a:off x="5350750" y="6464059"/>
              <a:ext cx="11474210" cy="1176011"/>
            </a:xfrm>
            <a:custGeom>
              <a:avLst/>
              <a:gdLst/>
              <a:ahLst/>
              <a:cxnLst/>
              <a:rect l="l" t="t" r="r" b="b"/>
              <a:pathLst>
                <a:path w="7315200" h="2496312">
                  <a:moveTo>
                    <a:pt x="0" y="0"/>
                  </a:moveTo>
                  <a:lnTo>
                    <a:pt x="7315200" y="0"/>
                  </a:lnTo>
                  <a:lnTo>
                    <a:pt x="7315200" y="2496312"/>
                  </a:lnTo>
                  <a:lnTo>
                    <a:pt x="0" y="2496312"/>
                  </a:lnTo>
                  <a:lnTo>
                    <a:pt x="0" y="0"/>
                  </a:lnTo>
                  <a:close/>
                </a:path>
              </a:pathLst>
            </a:custGeom>
            <a:blipFill>
              <a:blip r:embed="rId27">
                <a:duotone>
                  <a:schemeClr val="accent3">
                    <a:shade val="45000"/>
                    <a:satMod val="135000"/>
                  </a:schemeClr>
                  <a:prstClr val="white"/>
                </a:duotone>
                <a:extLst>
                  <a:ext uri="{96DAC541-7B7A-43D3-8B79-37D633B846F1}">
                    <asvg:svgBlip xmlns="" xmlns:asvg="http://schemas.microsoft.com/office/drawing/2016/SVG/main" r:embed="rId28"/>
                  </a:ext>
                </a:extLst>
              </a:blip>
              <a:stretch>
                <a:fillRect/>
              </a:stretch>
            </a:blipFill>
          </p:spPr>
        </p:sp>
        <p:sp>
          <p:nvSpPr>
            <p:cNvPr id="19" name="Rectangle 18"/>
            <p:cNvSpPr/>
            <p:nvPr/>
          </p:nvSpPr>
          <p:spPr>
            <a:xfrm>
              <a:off x="5985233" y="6504766"/>
              <a:ext cx="11078060" cy="769441"/>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chuyến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xe</a:t>
              </a:r>
              <a:r>
                <a:rPr lang="en-US" sz="4400" dirty="0" smtClean="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tấp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nập</a:t>
              </a:r>
              <a:r>
                <a:rPr lang="en-US" sz="4400" dirty="0">
                  <a:latin typeface="Times New Roman" panose="02020603050405020304" pitchFamily="18" charset="0"/>
                  <a:cs typeface="Times New Roman" panose="02020603050405020304" pitchFamily="18" charset="0"/>
                </a:rPr>
                <a:t>.</a:t>
              </a:r>
            </a:p>
          </p:txBody>
        </p:sp>
      </p:grpSp>
      <p:grpSp>
        <p:nvGrpSpPr>
          <p:cNvPr id="25" name="Group 24"/>
          <p:cNvGrpSpPr/>
          <p:nvPr/>
        </p:nvGrpSpPr>
        <p:grpSpPr>
          <a:xfrm>
            <a:off x="5488472" y="7713797"/>
            <a:ext cx="11712543" cy="1176011"/>
            <a:chOff x="5488472" y="7713797"/>
            <a:chExt cx="11712543" cy="1176011"/>
          </a:xfrm>
        </p:grpSpPr>
        <p:sp>
          <p:nvSpPr>
            <p:cNvPr id="20" name="Freeform 16"/>
            <p:cNvSpPr/>
            <p:nvPr/>
          </p:nvSpPr>
          <p:spPr>
            <a:xfrm>
              <a:off x="5488472" y="7713797"/>
              <a:ext cx="11474210" cy="1176011"/>
            </a:xfrm>
            <a:custGeom>
              <a:avLst/>
              <a:gdLst/>
              <a:ahLst/>
              <a:cxnLst/>
              <a:rect l="l" t="t" r="r" b="b"/>
              <a:pathLst>
                <a:path w="7315200" h="2496312">
                  <a:moveTo>
                    <a:pt x="0" y="0"/>
                  </a:moveTo>
                  <a:lnTo>
                    <a:pt x="7315200" y="0"/>
                  </a:lnTo>
                  <a:lnTo>
                    <a:pt x="7315200" y="2496312"/>
                  </a:lnTo>
                  <a:lnTo>
                    <a:pt x="0" y="2496312"/>
                  </a:lnTo>
                  <a:lnTo>
                    <a:pt x="0" y="0"/>
                  </a:lnTo>
                  <a:close/>
                </a:path>
              </a:pathLst>
            </a:custGeom>
            <a:blipFill>
              <a:blip r:embed="rId27">
                <a:duotone>
                  <a:schemeClr val="accent3">
                    <a:shade val="45000"/>
                    <a:satMod val="135000"/>
                  </a:schemeClr>
                  <a:prstClr val="white"/>
                </a:duotone>
                <a:extLst>
                  <a:ext uri="{96DAC541-7B7A-43D3-8B79-37D633B846F1}">
                    <asvg:svgBlip xmlns="" xmlns:asvg="http://schemas.microsoft.com/office/drawing/2016/SVG/main" r:embed="rId28"/>
                  </a:ext>
                </a:extLst>
              </a:blip>
              <a:stretch>
                <a:fillRect/>
              </a:stretch>
            </a:blipFill>
          </p:spPr>
        </p:sp>
        <p:sp>
          <p:nvSpPr>
            <p:cNvPr id="21" name="Rectangle 20"/>
            <p:cNvSpPr/>
            <p:nvPr/>
          </p:nvSpPr>
          <p:spPr>
            <a:xfrm>
              <a:off x="6122955" y="7754504"/>
              <a:ext cx="11078060" cy="769441"/>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chuyến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xe</a:t>
              </a:r>
              <a:r>
                <a:rPr lang="en-US" sz="4400" dirty="0" smtClean="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tấp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đường</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5543273" y="8943309"/>
            <a:ext cx="11712543" cy="1176011"/>
            <a:chOff x="5543273" y="8943309"/>
            <a:chExt cx="11712543" cy="1176011"/>
          </a:xfrm>
        </p:grpSpPr>
        <p:sp>
          <p:nvSpPr>
            <p:cNvPr id="22" name="Freeform 16"/>
            <p:cNvSpPr/>
            <p:nvPr/>
          </p:nvSpPr>
          <p:spPr>
            <a:xfrm>
              <a:off x="5543273" y="8943309"/>
              <a:ext cx="11474210" cy="1176011"/>
            </a:xfrm>
            <a:custGeom>
              <a:avLst/>
              <a:gdLst/>
              <a:ahLst/>
              <a:cxnLst/>
              <a:rect l="l" t="t" r="r" b="b"/>
              <a:pathLst>
                <a:path w="7315200" h="2496312">
                  <a:moveTo>
                    <a:pt x="0" y="0"/>
                  </a:moveTo>
                  <a:lnTo>
                    <a:pt x="7315200" y="0"/>
                  </a:lnTo>
                  <a:lnTo>
                    <a:pt x="7315200" y="2496312"/>
                  </a:lnTo>
                  <a:lnTo>
                    <a:pt x="0" y="2496312"/>
                  </a:lnTo>
                  <a:lnTo>
                    <a:pt x="0" y="0"/>
                  </a:lnTo>
                  <a:close/>
                </a:path>
              </a:pathLst>
            </a:custGeom>
            <a:blipFill>
              <a:blip r:embed="rId27">
                <a:duotone>
                  <a:schemeClr val="accent3">
                    <a:shade val="45000"/>
                    <a:satMod val="135000"/>
                  </a:schemeClr>
                  <a:prstClr val="white"/>
                </a:duotone>
                <a:extLst>
                  <a:ext uri="{96DAC541-7B7A-43D3-8B79-37D633B846F1}">
                    <asvg:svgBlip xmlns="" xmlns:asvg="http://schemas.microsoft.com/office/drawing/2016/SVG/main" r:embed="rId28"/>
                  </a:ext>
                </a:extLst>
              </a:blip>
              <a:stretch>
                <a:fillRect/>
              </a:stretch>
            </a:blipFill>
          </p:spPr>
        </p:sp>
        <p:sp>
          <p:nvSpPr>
            <p:cNvPr id="23" name="Rectangle 22"/>
            <p:cNvSpPr/>
            <p:nvPr/>
          </p:nvSpPr>
          <p:spPr>
            <a:xfrm>
              <a:off x="6177756" y="8984016"/>
              <a:ext cx="11078060" cy="769441"/>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Tấp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chuyến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xe</a:t>
              </a:r>
              <a:r>
                <a:rPr lang="en-US" sz="4400" dirty="0" smtClean="0">
                  <a:latin typeface="Times New Roman" panose="02020603050405020304" pitchFamily="18" charset="0"/>
                  <a:cs typeface="Times New Roman" panose="02020603050405020304" pitchFamily="18" charset="0"/>
                </a:rPr>
                <a:t> qua.</a:t>
              </a:r>
              <a:endParaRPr lang="en-US" sz="4400" dirty="0">
                <a:latin typeface="Times New Roman" panose="02020603050405020304" pitchFamily="18" charset="0"/>
                <a:cs typeface="Times New Roman" panose="02020603050405020304" pitchFamily="18" charset="0"/>
              </a:endParaRPr>
            </a:p>
          </p:txBody>
        </p:sp>
      </p:grpSp>
      <p:sp>
        <p:nvSpPr>
          <p:cNvPr id="27" name="Oval 26"/>
          <p:cNvSpPr/>
          <p:nvPr/>
        </p:nvSpPr>
        <p:spPr>
          <a:xfrm>
            <a:off x="5812405" y="8606245"/>
            <a:ext cx="11078060" cy="15130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65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028700"/>
            <a:ext cx="3510340" cy="2819400"/>
          </a:xfrm>
          <a:prstGeom prst="rect">
            <a:avLst/>
          </a:prstGeom>
        </p:spPr>
      </p:pic>
      <p:sp>
        <p:nvSpPr>
          <p:cNvPr id="4" name="矩形 18"/>
          <p:cNvSpPr/>
          <p:nvPr/>
        </p:nvSpPr>
        <p:spPr>
          <a:xfrm>
            <a:off x="2076045" y="1323035"/>
            <a:ext cx="870299" cy="2059707"/>
          </a:xfrm>
          <a:prstGeom prst="rect">
            <a:avLst/>
          </a:prstGeom>
          <a:solidFill>
            <a:srgbClr val="E9A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smtClean="0">
                <a:latin typeface="Times New Roman" panose="02020603050405020304" pitchFamily="18" charset="0"/>
                <a:ea typeface="方正姚体" panose="02010601030101010101" pitchFamily="2" charset="-122"/>
                <a:cs typeface="Times New Roman" panose="02020603050405020304" pitchFamily="18" charset="0"/>
              </a:rPr>
              <a:t>b.</a:t>
            </a:r>
            <a:endParaRPr lang="zh-CN" altLang="en-US" sz="4400" dirty="0">
              <a:latin typeface="Times New Roman" panose="02020603050405020304" pitchFamily="18" charset="0"/>
              <a:cs typeface="Times New Roman" panose="02020603050405020304" pitchFamily="18" charset="0"/>
            </a:endParaRPr>
          </a:p>
        </p:txBody>
      </p:sp>
      <p:cxnSp>
        <p:nvCxnSpPr>
          <p:cNvPr id="5" name="直接连接符 25"/>
          <p:cNvCxnSpPr/>
          <p:nvPr/>
        </p:nvCxnSpPr>
        <p:spPr>
          <a:xfrm>
            <a:off x="3126568" y="1323035"/>
            <a:ext cx="0" cy="3178039"/>
          </a:xfrm>
          <a:prstGeom prst="line">
            <a:avLst/>
          </a:prstGeom>
          <a:ln>
            <a:solidFill>
              <a:schemeClr val="accent2">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505201" y="1407919"/>
            <a:ext cx="12877800" cy="769441"/>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Đảo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endParaRPr lang="en-US" sz="4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891341" y="2556579"/>
            <a:ext cx="13482260" cy="769441"/>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Ví dụ: </a:t>
            </a:r>
          </a:p>
        </p:txBody>
      </p:sp>
      <p:sp>
        <p:nvSpPr>
          <p:cNvPr id="9" name="TextBox 8"/>
          <p:cNvSpPr txBox="1"/>
          <p:nvPr/>
        </p:nvSpPr>
        <p:spPr>
          <a:xfrm>
            <a:off x="3891340" y="6390673"/>
            <a:ext cx="13482260"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smtClean="0">
                <a:latin typeface="Times New Roman" panose="02020603050405020304" pitchFamily="18" charset="0"/>
                <a:cs typeface="Times New Roman" panose="02020603050405020304" pitchFamily="18" charset="0"/>
              </a:rPr>
              <a:t>N</a:t>
            </a:r>
            <a:r>
              <a:rPr lang="vi-VN" sz="4400" dirty="0" smtClean="0">
                <a:latin typeface="Times New Roman" panose="02020603050405020304" pitchFamily="18" charset="0"/>
                <a:cs typeface="Times New Roman" panose="02020603050405020304" pitchFamily="18" charset="0"/>
              </a:rPr>
              <a:t>hằm </a:t>
            </a:r>
            <a:r>
              <a:rPr lang="vi-VN" sz="4400" dirty="0">
                <a:latin typeface="Times New Roman" panose="02020603050405020304" pitchFamily="18" charset="0"/>
                <a:cs typeface="Times New Roman" panose="02020603050405020304" pitchFamily="18" charset="0"/>
              </a:rPr>
              <a:t>tăng sức gợi hình gợi cảm cho sự vật được nói tới.</a:t>
            </a:r>
          </a:p>
        </p:txBody>
      </p:sp>
      <p:sp>
        <p:nvSpPr>
          <p:cNvPr id="8" name="TextBox 7"/>
          <p:cNvSpPr txBox="1"/>
          <p:nvPr/>
        </p:nvSpPr>
        <p:spPr>
          <a:xfrm>
            <a:off x="3916741" y="3382742"/>
            <a:ext cx="13482260" cy="769441"/>
          </a:xfrm>
          <a:prstGeom prst="rect">
            <a:avLst/>
          </a:prstGeom>
          <a:noFill/>
        </p:spPr>
        <p:txBody>
          <a:bodyPr wrap="square" rtlCol="0">
            <a:spAutoFit/>
          </a:bodyPr>
          <a:lstStyle/>
          <a:p>
            <a:pPr algn="just"/>
            <a:r>
              <a:rPr lang="vi-VN" sz="4400" b="1" dirty="0" smtClean="0">
                <a:latin typeface="Times New Roman" panose="02020603050405020304" pitchFamily="18" charset="0"/>
                <a:cs typeface="Times New Roman" panose="02020603050405020304" pitchFamily="18" charset="0"/>
              </a:rPr>
              <a:t>+ Cụm từ đúng: </a:t>
            </a:r>
            <a:r>
              <a:rPr lang="vi-VN" sz="4400" dirty="0" smtClean="0">
                <a:latin typeface="Times New Roman" panose="02020603050405020304" pitchFamily="18" charset="0"/>
                <a:cs typeface="Times New Roman" panose="02020603050405020304" pitchFamily="18" charset="0"/>
              </a:rPr>
              <a:t>“Đồi </a:t>
            </a:r>
            <a:r>
              <a:rPr lang="vi-VN" sz="4400" dirty="0">
                <a:latin typeface="Times New Roman" panose="02020603050405020304" pitchFamily="18" charset="0"/>
                <a:cs typeface="Times New Roman" panose="02020603050405020304" pitchFamily="18" charset="0"/>
              </a:rPr>
              <a:t>nương biếc” </a:t>
            </a:r>
          </a:p>
        </p:txBody>
      </p:sp>
      <p:sp>
        <p:nvSpPr>
          <p:cNvPr id="10" name="TextBox 9"/>
          <p:cNvSpPr txBox="1"/>
          <p:nvPr/>
        </p:nvSpPr>
        <p:spPr>
          <a:xfrm>
            <a:off x="3891340" y="4288805"/>
            <a:ext cx="13482260" cy="769441"/>
          </a:xfrm>
          <a:prstGeom prst="rect">
            <a:avLst/>
          </a:prstGeom>
          <a:noFill/>
        </p:spPr>
        <p:txBody>
          <a:bodyPr wrap="square" rtlCol="0">
            <a:spAutoFit/>
          </a:bodyPr>
          <a:lstStyle/>
          <a:p>
            <a:pPr algn="just"/>
            <a:r>
              <a:rPr lang="vi-VN" sz="4400" b="1" dirty="0" smtClean="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Cụm từ đảo ngữ: </a:t>
            </a:r>
            <a:r>
              <a:rPr lang="vi-VN" sz="4400" dirty="0">
                <a:latin typeface="Times New Roman" panose="02020603050405020304" pitchFamily="18" charset="0"/>
                <a:cs typeface="Times New Roman" panose="02020603050405020304" pitchFamily="18" charset="0"/>
              </a:rPr>
              <a:t>“Biếc đồi nương” </a:t>
            </a:r>
          </a:p>
        </p:txBody>
      </p:sp>
      <p:sp>
        <p:nvSpPr>
          <p:cNvPr id="11" name="TextBox 10"/>
          <p:cNvSpPr txBox="1"/>
          <p:nvPr/>
        </p:nvSpPr>
        <p:spPr>
          <a:xfrm>
            <a:off x="3916741" y="5248345"/>
            <a:ext cx="13482260" cy="769441"/>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smtClean="0">
                <a:latin typeface="Times New Roman" panose="02020603050405020304" pitchFamily="18" charset="0"/>
                <a:cs typeface="Times New Roman" panose="02020603050405020304" pitchFamily="18" charset="0"/>
              </a:rPr>
              <a:t> Đ</a:t>
            </a:r>
            <a:r>
              <a:rPr lang="vi-VN" sz="4400" dirty="0" smtClean="0">
                <a:latin typeface="Times New Roman" panose="02020603050405020304" pitchFamily="18" charset="0"/>
                <a:cs typeface="Times New Roman" panose="02020603050405020304" pitchFamily="18" charset="0"/>
              </a:rPr>
              <a:t>ảo </a:t>
            </a:r>
            <a:r>
              <a:rPr lang="vi-VN" sz="4400" dirty="0">
                <a:latin typeface="Times New Roman" panose="02020603050405020304" pitchFamily="18" charset="0"/>
                <a:cs typeface="Times New Roman" panose="02020603050405020304" pitchFamily="18" charset="0"/>
              </a:rPr>
              <a:t>ngữ các thành </a:t>
            </a:r>
            <a:r>
              <a:rPr lang="vi-VN" sz="4400" dirty="0" smtClean="0">
                <a:latin typeface="Times New Roman" panose="02020603050405020304" pitchFamily="18" charset="0"/>
                <a:cs typeface="Times New Roman" panose="02020603050405020304" pitchFamily="18" charset="0"/>
              </a:rPr>
              <a:t>tố</a:t>
            </a:r>
            <a:endParaRPr lang="vi-VN" sz="4400" dirty="0">
              <a:latin typeface="Times New Roman" panose="02020603050405020304" pitchFamily="18" charset="0"/>
              <a:cs typeface="Times New Roman" panose="02020603050405020304" pitchFamily="18" charset="0"/>
            </a:endParaRPr>
          </a:p>
        </p:txBody>
      </p:sp>
      <p:pic>
        <p:nvPicPr>
          <p:cNvPr id="12" name="Picture 3"/>
          <p:cNvPicPr>
            <a:picLocks noChangeAspect="1"/>
          </p:cNvPicPr>
          <p:nvPr/>
        </p:nvPicPr>
        <p:blipFill>
          <a:blip r:embed="rId4"/>
          <a:srcRect/>
          <a:stretch>
            <a:fillRect/>
          </a:stretch>
        </p:blipFill>
        <p:spPr>
          <a:xfrm rot="6623855" flipH="1">
            <a:off x="-2313177" y="7145965"/>
            <a:ext cx="6674225" cy="7832831"/>
          </a:xfrm>
          <a:prstGeom prst="rect">
            <a:avLst/>
          </a:prstGeom>
        </p:spPr>
      </p:pic>
    </p:spTree>
    <p:extLst>
      <p:ext uri="{BB962C8B-B14F-4D97-AF65-F5344CB8AC3E}">
        <p14:creationId xmlns:p14="http://schemas.microsoft.com/office/powerpoint/2010/main" val="347822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9"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5400000" flipV="1">
            <a:off x="3268385" y="-4000288"/>
            <a:ext cx="11751231" cy="14765944"/>
          </a:xfrm>
          <a:prstGeom prst="rect">
            <a:avLst/>
          </a:prstGeom>
        </p:spPr>
      </p:pic>
      <p:pic>
        <p:nvPicPr>
          <p:cNvPr id="4" name="Picture 4"/>
          <p:cNvPicPr>
            <a:picLocks noChangeAspect="1"/>
          </p:cNvPicPr>
          <p:nvPr/>
        </p:nvPicPr>
        <p:blipFill>
          <a:blip r:embed="rId4"/>
          <a:srcRect/>
          <a:stretch>
            <a:fillRect/>
          </a:stretch>
        </p:blipFill>
        <p:spPr>
          <a:xfrm rot="-5993902">
            <a:off x="8538847" y="6623468"/>
            <a:ext cx="11583254" cy="13594039"/>
          </a:xfrm>
          <a:prstGeom prst="rect">
            <a:avLst/>
          </a:prstGeom>
        </p:spPr>
      </p:pic>
      <p:pic>
        <p:nvPicPr>
          <p:cNvPr id="9" name="Picture 8"/>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2420600" y="3748243"/>
            <a:ext cx="6096012" cy="6096012"/>
          </a:xfrm>
          <a:prstGeom prst="rect">
            <a:avLst/>
          </a:prstGeom>
        </p:spPr>
      </p:pic>
      <p:pic>
        <p:nvPicPr>
          <p:cNvPr id="2" name="Picture 1"/>
          <p:cNvPicPr>
            <a:picLocks noChangeAspect="1"/>
          </p:cNvPicPr>
          <p:nvPr/>
        </p:nvPicPr>
        <p:blipFill>
          <a:blip r:embed="rId6"/>
          <a:stretch>
            <a:fillRect/>
          </a:stretch>
        </p:blipFill>
        <p:spPr>
          <a:xfrm>
            <a:off x="2514600" y="1143936"/>
            <a:ext cx="12266215" cy="4834547"/>
          </a:xfrm>
          <a:prstGeom prst="rect">
            <a:avLst/>
          </a:prstGeom>
        </p:spPr>
      </p:pic>
    </p:spTree>
    <p:extLst>
      <p:ext uri="{BB962C8B-B14F-4D97-AF65-F5344CB8AC3E}">
        <p14:creationId xmlns:p14="http://schemas.microsoft.com/office/powerpoint/2010/main" val="3110169862"/>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0" y="876300"/>
            <a:ext cx="12801600" cy="923330"/>
          </a:xfrm>
          <a:prstGeom prst="rect">
            <a:avLst/>
          </a:prstGeom>
          <a:noFill/>
        </p:spPr>
        <p:txBody>
          <a:bodyPr wrap="square" rtlCol="0">
            <a:spAutoFit/>
          </a:bodyPr>
          <a:lstStyle/>
          <a:p>
            <a:pPr algn="ctr"/>
            <a:r>
              <a:rPr lang="en-US" sz="5400" b="1" dirty="0" err="1" smtClean="0">
                <a:latin typeface="Times New Roman" panose="02020603050405020304" pitchFamily="18" charset="0"/>
                <a:cs typeface="Times New Roman" panose="02020603050405020304" pitchFamily="18" charset="0"/>
              </a:rPr>
              <a:t>Bài</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tập</a:t>
            </a:r>
            <a:r>
              <a:rPr lang="en-US" sz="5400" b="1" dirty="0" smtClean="0">
                <a:latin typeface="Times New Roman" panose="02020603050405020304" pitchFamily="18" charset="0"/>
                <a:cs typeface="Times New Roman" panose="02020603050405020304" pitchFamily="18" charset="0"/>
              </a:rPr>
              <a:t> 1</a:t>
            </a:r>
            <a:endParaRPr lang="en-US" sz="54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74991ED2-4C73-4F2A-AB45-02A0A2D31028}"/>
              </a:ext>
            </a:extLst>
          </p:cNvPr>
          <p:cNvSpPr/>
          <p:nvPr/>
        </p:nvSpPr>
        <p:spPr>
          <a:xfrm>
            <a:off x="759943" y="2400300"/>
            <a:ext cx="9447313" cy="2651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000000"/>
              </a:buClr>
              <a:buFont typeface="Arial"/>
              <a:buNone/>
            </a:pPr>
            <a:r>
              <a:rPr lang="en-US" sz="48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a. “</a:t>
            </a:r>
            <a:r>
              <a:rPr lang="en-US" sz="48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Lặn</a:t>
            </a:r>
            <a:r>
              <a:rPr lang="en-US" sz="48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lội</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thân</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cò</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khi</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quãng</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vắng</a:t>
            </a:r>
            <a:endPar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ctr">
              <a:lnSpc>
                <a:spcPct val="150000"/>
              </a:lnSpc>
              <a:buClr>
                <a:srgbClr val="000000"/>
              </a:buClr>
              <a:buFont typeface="Arial"/>
              <a:buNone/>
            </a:pPr>
            <a:r>
              <a:rPr lang="en-US" sz="48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Eo</a:t>
            </a:r>
            <a:r>
              <a:rPr lang="en-US" sz="48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sèo</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mặt</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nước</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buổi</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đò</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đông</a:t>
            </a:r>
            <a:r>
              <a:rPr lang="en-US" sz="48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a:t>
            </a:r>
            <a:endPar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xmlns="" id="{C5BB598E-B626-4CE8-8371-3EF706B54D48}"/>
              </a:ext>
            </a:extLst>
          </p:cNvPr>
          <p:cNvSpPr/>
          <p:nvPr/>
        </p:nvSpPr>
        <p:spPr>
          <a:xfrm>
            <a:off x="1371601" y="5552590"/>
            <a:ext cx="12954000" cy="2651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ả</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hai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â</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u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thơ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ề</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u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sử dụng biện pháp tu từ đảo ngữ </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t>
            </a:r>
            <a:r>
              <a:rPr lang="en-US" sz="4400" i="1"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lặn</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i="1"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lội</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thân cò, eo sèo mặt nước).</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en-US" sz="4400" b="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Đảo</a:t>
            </a:r>
            <a:r>
              <a:rPr lang="en-US" sz="4400" b="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thành</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tố</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trong</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cụm</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từ</a:t>
            </a:r>
            <a:endPar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cxnSp>
        <p:nvCxnSpPr>
          <p:cNvPr id="5" name="Straight Connector 4"/>
          <p:cNvCxnSpPr/>
          <p:nvPr/>
        </p:nvCxnSpPr>
        <p:spPr>
          <a:xfrm>
            <a:off x="1981200" y="3723790"/>
            <a:ext cx="403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81200" y="4790590"/>
            <a:ext cx="403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p:cNvPicPr>
          <p:nvPr/>
        </p:nvPicPr>
        <p:blipFill>
          <a:blip r:embed="rId3"/>
          <a:srcRect/>
          <a:stretch>
            <a:fillRect/>
          </a:stretch>
        </p:blipFill>
        <p:spPr>
          <a:xfrm rot="5883468">
            <a:off x="12630083" y="1111054"/>
            <a:ext cx="12434795" cy="10336423"/>
          </a:xfrm>
          <a:prstGeom prst="rect">
            <a:avLst/>
          </a:prstGeom>
        </p:spPr>
      </p:pic>
    </p:spTree>
    <p:extLst>
      <p:ext uri="{BB962C8B-B14F-4D97-AF65-F5344CB8AC3E}">
        <p14:creationId xmlns:p14="http://schemas.microsoft.com/office/powerpoint/2010/main" val="338336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48333" y="843750"/>
            <a:ext cx="128016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1</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74991ED2-4C73-4F2A-AB45-02A0A2D31028}"/>
              </a:ext>
            </a:extLst>
          </p:cNvPr>
          <p:cNvSpPr/>
          <p:nvPr/>
        </p:nvSpPr>
        <p:spPr>
          <a:xfrm>
            <a:off x="1219200" y="2476500"/>
            <a:ext cx="11565673" cy="2557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a:buNone/>
            </a:pP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b.     “</a:t>
            </a:r>
            <a:r>
              <a:rPr lang="en-US" sz="44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Xóm</a:t>
            </a: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làng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xanh</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mát</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bóng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cây</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a:t>
            </a:r>
          </a:p>
          <a:p>
            <a:pPr algn="just">
              <a:lnSpc>
                <a:spcPct val="150000"/>
              </a:lnSpc>
              <a:buClr>
                <a:srgbClr val="000000"/>
              </a:buClr>
              <a:buFont typeface="Arial"/>
              <a:buNone/>
            </a:pP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Sông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xa</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trắng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cánh</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buồm</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bay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lưng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trời</a:t>
            </a: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xmlns="" id="{C5BB598E-B626-4CE8-8371-3EF706B54D48}"/>
              </a:ext>
            </a:extLst>
          </p:cNvPr>
          <p:cNvSpPr/>
          <p:nvPr/>
        </p:nvSpPr>
        <p:spPr>
          <a:xfrm>
            <a:off x="1229361" y="5783109"/>
            <a:ext cx="13248640" cy="303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Cả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hai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â</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u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thơ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ề</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u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sử dụng biện pháp tu từ đảo ngữ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(xanh mát bóng cây, trắng cánh </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bu</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ồ</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m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bay).</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en-US" sz="4400" b="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Đảo</a:t>
            </a:r>
            <a:r>
              <a:rPr lang="en-US" sz="4400" b="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thành</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tố</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trong</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cụm</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từ</a:t>
            </a:r>
            <a:endPar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cxnSp>
        <p:nvCxnSpPr>
          <p:cNvPr id="12" name="Straight Connector 11"/>
          <p:cNvCxnSpPr/>
          <p:nvPr/>
        </p:nvCxnSpPr>
        <p:spPr>
          <a:xfrm>
            <a:off x="5105400" y="3801909"/>
            <a:ext cx="403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00400" y="4792509"/>
            <a:ext cx="464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p:cNvPicPr>
          <p:nvPr/>
        </p:nvPicPr>
        <p:blipFill>
          <a:blip r:embed="rId3"/>
          <a:srcRect/>
          <a:stretch>
            <a:fillRect/>
          </a:stretch>
        </p:blipFill>
        <p:spPr>
          <a:xfrm rot="5883468">
            <a:off x="12630083" y="1111054"/>
            <a:ext cx="12434795" cy="10336423"/>
          </a:xfrm>
          <a:prstGeom prst="rect">
            <a:avLst/>
          </a:prstGeom>
        </p:spPr>
      </p:pic>
    </p:spTree>
    <p:extLst>
      <p:ext uri="{BB962C8B-B14F-4D97-AF65-F5344CB8AC3E}">
        <p14:creationId xmlns:p14="http://schemas.microsoft.com/office/powerpoint/2010/main" val="45714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48333" y="843750"/>
            <a:ext cx="128016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1</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74991ED2-4C73-4F2A-AB45-02A0A2D31028}"/>
              </a:ext>
            </a:extLst>
          </p:cNvPr>
          <p:cNvSpPr/>
          <p:nvPr/>
        </p:nvSpPr>
        <p:spPr>
          <a:xfrm>
            <a:off x="811714" y="2705100"/>
            <a:ext cx="15799886" cy="2557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a:buNone/>
            </a:pP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 </a:t>
            </a:r>
            <a:r>
              <a:rPr lang="en-US" sz="44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Chị</a:t>
            </a: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Dậu</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về</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đến</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nhà</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đã</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nghe</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tiếng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khóc</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khàn</a:t>
            </a: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khàn</a:t>
            </a: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của</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hai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đứa</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trẻ</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Sấp</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ngửa</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chị</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chạy</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thẳng</a:t>
            </a: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vào</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cổng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quẳng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cả</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rổ</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mẹt</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mê</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nón</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xuống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sân</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rồi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vội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vàng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chị</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vào</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trong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nhà</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14" name="Rectangle 13">
            <a:extLst>
              <a:ext uri="{FF2B5EF4-FFF2-40B4-BE49-F238E27FC236}">
                <a16:creationId xmlns:a16="http://schemas.microsoft.com/office/drawing/2014/main" xmlns="" id="{C5BB598E-B626-4CE8-8371-3EF706B54D48}"/>
              </a:ext>
            </a:extLst>
          </p:cNvPr>
          <p:cNvSpPr/>
          <p:nvPr/>
        </p:nvSpPr>
        <p:spPr>
          <a:xfrm>
            <a:off x="811714" y="6415716"/>
            <a:ext cx="16109766" cy="2424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â</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u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văn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ứ</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hai sử dụng biện pháp tu từ đảo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ng</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ữ</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(sấp ngửa, chị chạy vào cổng; vội vàng chị vào trong nhà).</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en-US" sz="4400" b="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Đảo</a:t>
            </a:r>
            <a:r>
              <a:rPr lang="en-US" sz="4400" b="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thành</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phần</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trong</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câu</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Đảo</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VN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lên</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trước</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CN)</a:t>
            </a:r>
            <a:endPar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cxnSp>
        <p:nvCxnSpPr>
          <p:cNvPr id="15" name="Straight Connector 14"/>
          <p:cNvCxnSpPr/>
          <p:nvPr/>
        </p:nvCxnSpPr>
        <p:spPr>
          <a:xfrm>
            <a:off x="1828800" y="4578289"/>
            <a:ext cx="830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91000" y="5568889"/>
            <a:ext cx="609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p:cNvPicPr>
          <p:nvPr/>
        </p:nvPicPr>
        <p:blipFill>
          <a:blip r:embed="rId3"/>
          <a:srcRect/>
          <a:stretch>
            <a:fillRect/>
          </a:stretch>
        </p:blipFill>
        <p:spPr>
          <a:xfrm rot="5883468">
            <a:off x="14325493" y="1902740"/>
            <a:ext cx="12434795" cy="10336423"/>
          </a:xfrm>
          <a:prstGeom prst="rect">
            <a:avLst/>
          </a:prstGeom>
        </p:spPr>
      </p:pic>
    </p:spTree>
    <p:extLst>
      <p:ext uri="{BB962C8B-B14F-4D97-AF65-F5344CB8AC3E}">
        <p14:creationId xmlns:p14="http://schemas.microsoft.com/office/powerpoint/2010/main" val="290662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15612" y="952500"/>
            <a:ext cx="51816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2</a:t>
            </a:r>
            <a:endParaRPr lang="en-US" sz="5400" b="1" dirty="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5867" b="89867" l="9971" r="96188">
                        <a14:foregroundMark x1="23754" y1="25333" x2="67155" y2="11467"/>
                        <a14:foregroundMark x1="73021" y1="16800" x2="78739" y2="12000"/>
                        <a14:foregroundMark x1="17889" y1="44800" x2="31085" y2="68267"/>
                        <a14:foregroundMark x1="21261" y1="81333" x2="26393" y2="70133"/>
                        <a14:foregroundMark x1="29912" y1="84000" x2="33284" y2="80267"/>
                        <a14:foregroundMark x1="23021" y1="34400" x2="24927" y2="18400"/>
                        <a14:foregroundMark x1="80059" y1="12267" x2="84751" y2="13600"/>
                      </a14:backgroundRemoval>
                    </a14:imgEffect>
                  </a14:imgLayer>
                </a14:imgProps>
              </a:ext>
            </a:extLst>
          </a:blip>
          <a:stretch>
            <a:fillRect/>
          </a:stretch>
        </p:blipFill>
        <p:spPr>
          <a:xfrm>
            <a:off x="7772400" y="4914900"/>
            <a:ext cx="10868025" cy="5975820"/>
          </a:xfrm>
          <a:prstGeom prst="rect">
            <a:avLst/>
          </a:prstGeom>
        </p:spPr>
      </p:pic>
      <p:sp>
        <p:nvSpPr>
          <p:cNvPr id="5" name="TextBox 4"/>
          <p:cNvSpPr txBox="1"/>
          <p:nvPr/>
        </p:nvSpPr>
        <p:spPr>
          <a:xfrm>
            <a:off x="9601200" y="2247900"/>
            <a:ext cx="8382000" cy="2800767"/>
          </a:xfrm>
          <a:prstGeom prst="rect">
            <a:avLst/>
          </a:prstGeom>
          <a:noFill/>
        </p:spPr>
        <p:txBody>
          <a:bodyPr wrap="square" rtlCol="0">
            <a:spAutoFit/>
          </a:bodyPr>
          <a:lstStyle/>
          <a:p>
            <a:pPr algn="ctr"/>
            <a:r>
              <a:rPr lang="en-US" sz="4400" b="1" dirty="0" err="1" smtClean="0">
                <a:solidFill>
                  <a:prstClr val="black"/>
                </a:solidFill>
                <a:latin typeface="Times New Roman" panose="02020603050405020304" pitchFamily="18" charset="0"/>
                <a:cs typeface="Times New Roman" panose="02020603050405020304" pitchFamily="18" charset="0"/>
              </a:rPr>
              <a:t>Hoạt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động</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nhóm</a:t>
            </a:r>
            <a:r>
              <a:rPr lang="en-US" sz="4400" b="1" dirty="0" smtClean="0">
                <a:solidFill>
                  <a:prstClr val="black"/>
                </a:solidFill>
                <a:latin typeface="Times New Roman" panose="02020603050405020304" pitchFamily="18" charset="0"/>
                <a:cs typeface="Times New Roman" panose="02020603050405020304" pitchFamily="18" charset="0"/>
              </a:rPr>
              <a:t> </a:t>
            </a:r>
          </a:p>
          <a:p>
            <a:pPr algn="just"/>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Hình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thức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theo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bàn</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Hoàn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thành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phiếu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học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tập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sau</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gian</a:t>
            </a:r>
            <a:r>
              <a:rPr lang="en-US" sz="4400" dirty="0" smtClean="0">
                <a:solidFill>
                  <a:prstClr val="black"/>
                </a:solidFill>
                <a:latin typeface="Times New Roman" panose="02020603050405020304" pitchFamily="18" charset="0"/>
                <a:cs typeface="Times New Roman" panose="02020603050405020304" pitchFamily="18" charset="0"/>
              </a:rPr>
              <a:t>: 3 </a:t>
            </a:r>
            <a:r>
              <a:rPr lang="en-US" sz="4400" dirty="0" err="1" smtClean="0">
                <a:solidFill>
                  <a:prstClr val="black"/>
                </a:solidFill>
                <a:latin typeface="Times New Roman" panose="02020603050405020304" pitchFamily="18" charset="0"/>
                <a:cs typeface="Times New Roman" panose="02020603050405020304" pitchFamily="18" charset="0"/>
              </a:rPr>
              <a:t>phút</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5"/>
          <a:srcRect l="30088" r="30088"/>
          <a:stretch/>
        </p:blipFill>
        <p:spPr>
          <a:xfrm>
            <a:off x="1447800" y="190500"/>
            <a:ext cx="7239000" cy="10219765"/>
          </a:xfrm>
          <a:prstGeom prst="rect">
            <a:avLst/>
          </a:prstGeom>
        </p:spPr>
      </p:pic>
    </p:spTree>
    <p:extLst>
      <p:ext uri="{BB962C8B-B14F-4D97-AF65-F5344CB8AC3E}">
        <p14:creationId xmlns:p14="http://schemas.microsoft.com/office/powerpoint/2010/main" val="216525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srcRect/>
          <a:stretch>
            <a:fillRect/>
          </a:stretch>
        </p:blipFill>
        <p:spPr>
          <a:xfrm rot="-5400000">
            <a:off x="9213231" y="1478929"/>
            <a:ext cx="9923131" cy="10207613"/>
          </a:xfrm>
          <a:prstGeom prst="rect">
            <a:avLst/>
          </a:prstGeom>
        </p:spPr>
      </p:pic>
      <p:sp>
        <p:nvSpPr>
          <p:cNvPr id="14" name="TextBox 13"/>
          <p:cNvSpPr txBox="1"/>
          <p:nvPr/>
        </p:nvSpPr>
        <p:spPr>
          <a:xfrm>
            <a:off x="1752600" y="697841"/>
            <a:ext cx="128016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2</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12" name="Rectangle: Rounded Corners 4">
            <a:extLst>
              <a:ext uri="{FF2B5EF4-FFF2-40B4-BE49-F238E27FC236}">
                <a16:creationId xmlns:a16="http://schemas.microsoft.com/office/drawing/2014/main" xmlns="" id="{04D81659-D740-4CCE-AA80-076BF7350A36}"/>
              </a:ext>
            </a:extLst>
          </p:cNvPr>
          <p:cNvSpPr/>
          <p:nvPr/>
        </p:nvSpPr>
        <p:spPr>
          <a:xfrm>
            <a:off x="380450" y="2038682"/>
            <a:ext cx="8690538" cy="5461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a:buNone/>
            </a:pP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Lom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khom</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dưới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núi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tiều</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vài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chú</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buClr>
                <a:srgbClr val="000000"/>
              </a:buClr>
              <a:buFont typeface="Arial"/>
              <a:buNone/>
            </a:pP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Lác</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đác</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bên</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sông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chợ</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mấy</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nhà</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buClr>
                <a:srgbClr val="000000"/>
              </a:buClr>
              <a:buFont typeface="Arial"/>
              <a:buNone/>
            </a:pP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Nhớ</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nước</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đau</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lòng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con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quốc</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quốc</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buClr>
                <a:srgbClr val="000000"/>
              </a:buClr>
              <a:buFont typeface="Arial"/>
              <a:buNone/>
            </a:pP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Thương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nhà</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mỏi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miệng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cái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gia</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rPr>
              <a:t>gia</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Rectangle 5"/>
          <p:cNvSpPr/>
          <p:nvPr/>
        </p:nvSpPr>
        <p:spPr>
          <a:xfrm>
            <a:off x="694405" y="2873705"/>
            <a:ext cx="7726468" cy="1107996"/>
          </a:xfrm>
          <a:prstGeom prst="rect">
            <a:avLst/>
          </a:prstGeom>
          <a:solidFill>
            <a:schemeClr val="bg1"/>
          </a:solidFill>
        </p:spPr>
        <p:txBody>
          <a:bodyPr wrap="square">
            <a:spAutoFit/>
          </a:bodyPr>
          <a:lstStyle/>
          <a:p>
            <a:pPr algn="just">
              <a:lnSpc>
                <a:spcPct val="150000"/>
              </a:lnSpc>
              <a:buClr>
                <a:srgbClr val="000000"/>
              </a:buClr>
              <a:buFont typeface="Arial"/>
              <a:buNone/>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a:rPr>
              <a:t>Lom</a:t>
            </a:r>
            <a:r>
              <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a:rPr>
              <a:t>khom</a:t>
            </a:r>
            <a:r>
              <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a:rPr>
              <a:t>dưới</a:t>
            </a:r>
            <a:r>
              <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a:rPr>
              <a:t>núi</a:t>
            </a:r>
            <a:r>
              <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a:rPr>
              <a:t>tiều</a:t>
            </a:r>
            <a:r>
              <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a:rPr>
              <a:t>vài</a:t>
            </a:r>
            <a:r>
              <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a:rPr>
              <a:t>chú</a:t>
            </a:r>
            <a:endPar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Rectangle 6"/>
          <p:cNvSpPr/>
          <p:nvPr/>
        </p:nvSpPr>
        <p:spPr>
          <a:xfrm>
            <a:off x="10049779" y="2038682"/>
            <a:ext cx="7597712" cy="7926722"/>
          </a:xfrm>
          <a:prstGeom prst="rect">
            <a:avLst/>
          </a:prstGeom>
        </p:spPr>
        <p:txBody>
          <a:bodyPr wrap="square">
            <a:spAutoFit/>
          </a:bodyPr>
          <a:lstStyle/>
          <a:p>
            <a:pPr algn="just">
              <a:lnSpc>
                <a:spcPct val="130000"/>
              </a:lnSpc>
              <a:buClr>
                <a:srgbClr val="000000"/>
              </a:buClr>
              <a:buSzPts val="1200"/>
              <a:tabLst>
                <a:tab pos="104902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ừ </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om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khom</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lẽ ra đặt sau cụm từ </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ti</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ề</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u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vài chú</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và từ </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ti</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ề</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u</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đặt sau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vài chú,</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nhưng ở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â</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y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lại được tác giả đảo vị trí lên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trước</a:t>
            </a:r>
            <a:endPar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algn="just">
              <a:lnSpc>
                <a:spcPct val="130000"/>
              </a:lnSpc>
              <a:buClr>
                <a:srgbClr val="000000"/>
              </a:buClr>
              <a:buSzPts val="1200"/>
              <a:tabLst>
                <a:tab pos="104902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ó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tác dụng nhấn mạnh tư thế, hình dáng nhỏ bé của con người, từ đó làm nổi bật lên khung cảnh hùng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vĩ</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hiểm trở của Đèo Ngang.</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9577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srcRect/>
          <a:stretch>
            <a:fillRect/>
          </a:stretch>
        </p:blipFill>
        <p:spPr>
          <a:xfrm rot="-5400000">
            <a:off x="9213231" y="1478929"/>
            <a:ext cx="9923131" cy="10207613"/>
          </a:xfrm>
          <a:prstGeom prst="rect">
            <a:avLst/>
          </a:prstGeom>
        </p:spPr>
      </p:pic>
      <p:sp>
        <p:nvSpPr>
          <p:cNvPr id="14" name="TextBox 13"/>
          <p:cNvSpPr txBox="1"/>
          <p:nvPr/>
        </p:nvSpPr>
        <p:spPr>
          <a:xfrm>
            <a:off x="1752600" y="590657"/>
            <a:ext cx="128016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2</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12" name="Rectangle: Rounded Corners 4">
            <a:extLst>
              <a:ext uri="{FF2B5EF4-FFF2-40B4-BE49-F238E27FC236}">
                <a16:creationId xmlns:a16="http://schemas.microsoft.com/office/drawing/2014/main" xmlns="" id="{04D81659-D740-4CCE-AA80-076BF7350A36}"/>
              </a:ext>
            </a:extLst>
          </p:cNvPr>
          <p:cNvSpPr/>
          <p:nvPr/>
        </p:nvSpPr>
        <p:spPr>
          <a:xfrm>
            <a:off x="380450" y="2038682"/>
            <a:ext cx="8690538" cy="5461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a:buNone/>
            </a:pP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Lom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khom</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dưới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núi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tiều</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vài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chú</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buClr>
                <a:srgbClr val="000000"/>
              </a:buClr>
              <a:buFont typeface="Arial"/>
              <a:buNone/>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Lác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đác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bên</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sông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chợ</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mấy</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nhà</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buClr>
                <a:srgbClr val="000000"/>
              </a:buClr>
              <a:buFont typeface="Arial"/>
              <a:buNone/>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Nhớ</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nước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đau</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lòng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con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quốc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quốc</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buClr>
                <a:srgbClr val="000000"/>
              </a:buClr>
              <a:buFont typeface="Arial"/>
              <a:buNone/>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Thương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nhà</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mỏi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miệng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cái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gia</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gia</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Rectangle 5"/>
          <p:cNvSpPr/>
          <p:nvPr/>
        </p:nvSpPr>
        <p:spPr>
          <a:xfrm>
            <a:off x="643112" y="3782917"/>
            <a:ext cx="7726468" cy="986360"/>
          </a:xfrm>
          <a:prstGeom prst="rect">
            <a:avLst/>
          </a:prstGeom>
          <a:solidFill>
            <a:schemeClr val="bg1"/>
          </a:solidFill>
        </p:spPr>
        <p:txBody>
          <a:bodyPr wrap="square">
            <a:spAutoFit/>
          </a:bodyPr>
          <a:lstStyle/>
          <a:p>
            <a:pPr algn="just">
              <a:lnSpc>
                <a:spcPct val="150000"/>
              </a:lnSpc>
              <a:buClr>
                <a:srgbClr val="000000"/>
              </a:buClr>
              <a:buFont typeface="Arial"/>
              <a:buNone/>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Lác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đác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bên</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sông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chợ</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mấy</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nhà</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Rectangle 6"/>
          <p:cNvSpPr/>
          <p:nvPr/>
        </p:nvSpPr>
        <p:spPr>
          <a:xfrm>
            <a:off x="9906000" y="2476500"/>
            <a:ext cx="7597712" cy="7046481"/>
          </a:xfrm>
          <a:prstGeom prst="rect">
            <a:avLst/>
          </a:prstGeom>
        </p:spPr>
        <p:txBody>
          <a:bodyPr wrap="square">
            <a:spAutoFit/>
          </a:bodyPr>
          <a:lstStyle/>
          <a:p>
            <a:pPr algn="just">
              <a:lnSpc>
                <a:spcPct val="130000"/>
              </a:lnSpc>
              <a:buClr>
                <a:srgbClr val="000000"/>
              </a:buClr>
              <a:buSzPts val="1200"/>
              <a:tabLst>
                <a:tab pos="1069340" algn="l"/>
              </a:tabLst>
            </a:pP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Từ</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lác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đác</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phải đặt sau cụm từ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chợ mấy nhà</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và từ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chợ</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đặt sau cụm từ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mấy nhà,</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nhưng ở đây lại được đảo vị trí lên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trước</a:t>
            </a:r>
            <a:endPar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algn="just">
              <a:lnSpc>
                <a:spcPct val="130000"/>
              </a:lnSpc>
              <a:buClr>
                <a:srgbClr val="000000"/>
              </a:buClr>
              <a:buSzPts val="1200"/>
              <a:tabLst>
                <a:tab pos="106934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hấn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mạnh số lượng ít ỏi và sự thưa thớt của những ngôi nhà; từ đó gợi không khí vắng vẻ, hoang sơ của núi rừng.</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638368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3"/>
          <a:srcRect/>
          <a:stretch>
            <a:fillRect/>
          </a:stretch>
        </p:blipFill>
        <p:spPr>
          <a:xfrm rot="-5400000">
            <a:off x="9213231" y="1478929"/>
            <a:ext cx="9923131" cy="10207613"/>
          </a:xfrm>
          <a:prstGeom prst="rect">
            <a:avLst/>
          </a:prstGeom>
        </p:spPr>
      </p:pic>
      <p:sp>
        <p:nvSpPr>
          <p:cNvPr id="14" name="TextBox 13"/>
          <p:cNvSpPr txBox="1"/>
          <p:nvPr/>
        </p:nvSpPr>
        <p:spPr>
          <a:xfrm>
            <a:off x="2153409" y="491207"/>
            <a:ext cx="128016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2</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12" name="Rectangle: Rounded Corners 4">
            <a:extLst>
              <a:ext uri="{FF2B5EF4-FFF2-40B4-BE49-F238E27FC236}">
                <a16:creationId xmlns:a16="http://schemas.microsoft.com/office/drawing/2014/main" xmlns="" id="{04D81659-D740-4CCE-AA80-076BF7350A36}"/>
              </a:ext>
            </a:extLst>
          </p:cNvPr>
          <p:cNvSpPr/>
          <p:nvPr/>
        </p:nvSpPr>
        <p:spPr>
          <a:xfrm>
            <a:off x="380450" y="2038682"/>
            <a:ext cx="8690538" cy="5461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a:buNone/>
            </a:pP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Lom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khom</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dưới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núi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tiều</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vài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chú</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buClr>
                <a:srgbClr val="000000"/>
              </a:buClr>
              <a:buFont typeface="Arial"/>
              <a:buNone/>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Lác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đác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bên</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sông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chợ</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mấy</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nhà</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buClr>
                <a:srgbClr val="000000"/>
              </a:buClr>
              <a:buFont typeface="Arial"/>
              <a:buNone/>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Nhớ</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nước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đau</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lòng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con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quốc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quốc</a:t>
            </a:r>
            <a:endPar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buClr>
                <a:srgbClr val="000000"/>
              </a:buClr>
              <a:buFont typeface="Arial"/>
              <a:buNone/>
            </a:pP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Thương</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nhà</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mỏi</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miệng</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cái</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gia</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gia</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6" name="Rectangle 5"/>
          <p:cNvSpPr/>
          <p:nvPr/>
        </p:nvSpPr>
        <p:spPr>
          <a:xfrm>
            <a:off x="643112" y="4873704"/>
            <a:ext cx="8043688" cy="2002023"/>
          </a:xfrm>
          <a:prstGeom prst="rect">
            <a:avLst/>
          </a:prstGeom>
          <a:solidFill>
            <a:schemeClr val="bg1"/>
          </a:solidFill>
        </p:spPr>
        <p:txBody>
          <a:bodyPr wrap="square">
            <a:spAutoFit/>
          </a:bodyPr>
          <a:lstStyle/>
          <a:p>
            <a:pPr algn="just">
              <a:lnSpc>
                <a:spcPct val="150000"/>
              </a:lnSpc>
              <a:buClr>
                <a:srgbClr val="000000"/>
              </a:buClr>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Nhớ</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nước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đau</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lòng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con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quốc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quốc</a:t>
            </a:r>
            <a:endPar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buClr>
                <a:srgbClr val="000000"/>
              </a:buClr>
            </a:pP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Thương</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nhà</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mỏi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miệng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cái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gia</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rPr>
              <a:t>gia</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Rectangle 6"/>
          <p:cNvSpPr/>
          <p:nvPr/>
        </p:nvSpPr>
        <p:spPr>
          <a:xfrm>
            <a:off x="9836177" y="2781300"/>
            <a:ext cx="7597712" cy="7045134"/>
          </a:xfrm>
          <a:prstGeom prst="rect">
            <a:avLst/>
          </a:prstGeom>
        </p:spPr>
        <p:txBody>
          <a:bodyPr wrap="square">
            <a:spAutoFit/>
          </a:bodyPr>
          <a:lstStyle/>
          <a:p>
            <a:pPr algn="just">
              <a:lnSpc>
                <a:spcPct val="129000"/>
              </a:lnSpc>
              <a:spcAft>
                <a:spcPts val="400"/>
              </a:spcAft>
              <a:buClr>
                <a:srgbClr val="000000"/>
              </a:buClr>
              <a:buSzPts val="1200"/>
              <a:tabLst>
                <a:tab pos="107569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ụm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từ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nhớ nước, đau lòng, thương nhà, mỏi miệng</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được đảo vị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trí</a:t>
            </a:r>
            <a:endPar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algn="just">
              <a:lnSpc>
                <a:spcPct val="129000"/>
              </a:lnSpc>
              <a:spcAft>
                <a:spcPts val="400"/>
              </a:spcAft>
              <a:buClr>
                <a:srgbClr val="000000"/>
              </a:buClr>
              <a:buSzPts val="1200"/>
              <a:tabLst>
                <a:tab pos="107569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ó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tác dụng thể hiện nỗi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ni</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ề</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m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hoài cổ - nhớ tiếc quá khứ vàng son đã trôi qua và tâm trạng hoài hương - nhớ gia đình, quê hương.</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pic>
        <p:nvPicPr>
          <p:cNvPr id="13" name="Picture 3"/>
          <p:cNvPicPr>
            <a:picLocks noChangeAspect="1"/>
          </p:cNvPicPr>
          <p:nvPr/>
        </p:nvPicPr>
        <p:blipFill>
          <a:blip r:embed="rId4"/>
          <a:srcRect/>
          <a:stretch>
            <a:fillRect/>
          </a:stretch>
        </p:blipFill>
        <p:spPr>
          <a:xfrm rot="719756" flipH="1" flipV="1">
            <a:off x="-5067394" y="6919454"/>
            <a:ext cx="12434795" cy="10336423"/>
          </a:xfrm>
          <a:prstGeom prst="rect">
            <a:avLst/>
          </a:prstGeom>
        </p:spPr>
      </p:pic>
    </p:spTree>
    <p:extLst>
      <p:ext uri="{BB962C8B-B14F-4D97-AF65-F5344CB8AC3E}">
        <p14:creationId xmlns:p14="http://schemas.microsoft.com/office/powerpoint/2010/main" val="143020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3"/>
          <a:srcRect/>
          <a:stretch>
            <a:fillRect/>
          </a:stretch>
        </p:blipFill>
        <p:spPr>
          <a:xfrm rot="-5400000">
            <a:off x="4916558" y="-4588482"/>
            <a:ext cx="5044024" cy="12743539"/>
          </a:xfrm>
          <a:prstGeom prst="rect">
            <a:avLst/>
          </a:prstGeom>
        </p:spPr>
      </p:pic>
      <p:sp>
        <p:nvSpPr>
          <p:cNvPr id="11" name="Rectangle: Rounded Corners 4">
            <a:extLst>
              <a:ext uri="{FF2B5EF4-FFF2-40B4-BE49-F238E27FC236}">
                <a16:creationId xmlns:a16="http://schemas.microsoft.com/office/drawing/2014/main" xmlns="" id="{04D81659-D740-4CCE-AA80-076BF7350A36}"/>
              </a:ext>
            </a:extLst>
          </p:cNvPr>
          <p:cNvSpPr/>
          <p:nvPr/>
        </p:nvSpPr>
        <p:spPr>
          <a:xfrm>
            <a:off x="4800600" y="1766403"/>
            <a:ext cx="7686908" cy="21713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a:buNone/>
            </a:pP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a. </a:t>
            </a:r>
            <a:r>
              <a:rPr lang="en-US" sz="4400" i="1" kern="0" dirty="0" err="1"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Bỏ</a:t>
            </a: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nhà</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lũ</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trẻ</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lơ</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xơ</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chạy</a:t>
            </a:r>
            <a:endPar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buClr>
                <a:srgbClr val="000000"/>
              </a:buClr>
              <a:buFont typeface="Arial"/>
              <a:buNone/>
            </a:pP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Mất</a:t>
            </a: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ổ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bầy</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chim</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dáo</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dác</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bay</a:t>
            </a:r>
          </a:p>
        </p:txBody>
      </p:sp>
      <p:sp>
        <p:nvSpPr>
          <p:cNvPr id="12" name="Rectangle: Rounded Corners 14">
            <a:extLst>
              <a:ext uri="{FF2B5EF4-FFF2-40B4-BE49-F238E27FC236}">
                <a16:creationId xmlns:a16="http://schemas.microsoft.com/office/drawing/2014/main" xmlns="" id="{49E82C2C-F789-4D07-9F54-A3D9761758B6}"/>
              </a:ext>
            </a:extLst>
          </p:cNvPr>
          <p:cNvSpPr/>
          <p:nvPr/>
        </p:nvSpPr>
        <p:spPr>
          <a:xfrm>
            <a:off x="699538" y="3162300"/>
            <a:ext cx="16812724" cy="77528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spcAft>
                <a:spcPts val="400"/>
              </a:spcAft>
              <a:buClr>
                <a:srgbClr val="000000"/>
              </a:buClr>
              <a:buSzPts val="1200"/>
              <a:tabLst>
                <a:tab pos="1096010" algn="l"/>
              </a:tabLst>
            </a:pP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Các từ ngữ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bỏ nhà, </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ơ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xơ, mất ổ, dáo dác</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được đảo vị trí </a:t>
            </a:r>
            <a:endPar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algn="just">
              <a:lnSpc>
                <a:spcPct val="125000"/>
              </a:lnSpc>
              <a:spcAft>
                <a:spcPts val="400"/>
              </a:spcAft>
              <a:buClr>
                <a:srgbClr val="000000"/>
              </a:buClr>
              <a:buSzPts val="1200"/>
              <a:tabLst>
                <a:tab pos="109601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ác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dụng nhấn mạnh tình cảnh bơ vơ, tan tác; tâm trạng hoang mang, sợ hãi của con người và vạn vật khi chiến tranh bất ngờ ập đến; thể hiện được nỗi buồn thương, đau đớn trước cảnh nước mất, nhà tan, nhân dân lầm than.</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cxnSp>
        <p:nvCxnSpPr>
          <p:cNvPr id="13" name="Straight Connector 12"/>
          <p:cNvCxnSpPr/>
          <p:nvPr/>
        </p:nvCxnSpPr>
        <p:spPr>
          <a:xfrm>
            <a:off x="5448300" y="285206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191500" y="285206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295900" y="3889372"/>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105900" y="3889372"/>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14208" y="486181"/>
            <a:ext cx="38862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3</a:t>
            </a:r>
            <a:endParaRPr lang="en-US" sz="5400" b="1" dirty="0">
              <a:solidFill>
                <a:prstClr val="black"/>
              </a:solidFill>
              <a:latin typeface="Times New Roman" panose="02020603050405020304" pitchFamily="18" charset="0"/>
              <a:cs typeface="Times New Roman" panose="02020603050405020304" pitchFamily="18" charset="0"/>
            </a:endParaRPr>
          </a:p>
        </p:txBody>
      </p:sp>
      <p:pic>
        <p:nvPicPr>
          <p:cNvPr id="16" name="Picture 3"/>
          <p:cNvPicPr>
            <a:picLocks noChangeAspect="1"/>
          </p:cNvPicPr>
          <p:nvPr/>
        </p:nvPicPr>
        <p:blipFill>
          <a:blip r:embed="rId4"/>
          <a:srcRect/>
          <a:stretch>
            <a:fillRect/>
          </a:stretch>
        </p:blipFill>
        <p:spPr>
          <a:xfrm rot="719756" flipH="1" flipV="1">
            <a:off x="-5517860" y="7313477"/>
            <a:ext cx="12434795" cy="10336423"/>
          </a:xfrm>
          <a:prstGeom prst="rect">
            <a:avLst/>
          </a:prstGeom>
        </p:spPr>
      </p:pic>
      <p:pic>
        <p:nvPicPr>
          <p:cNvPr id="21"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44800" y="571500"/>
            <a:ext cx="2371154" cy="4114800"/>
          </a:xfrm>
          <a:prstGeom prst="rect">
            <a:avLst/>
          </a:prstGeom>
        </p:spPr>
      </p:pic>
    </p:spTree>
    <p:extLst>
      <p:ext uri="{BB962C8B-B14F-4D97-AF65-F5344CB8AC3E}">
        <p14:creationId xmlns:p14="http://schemas.microsoft.com/office/powerpoint/2010/main" val="238553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barn(inVertical)">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2">
                                            <p:txEl>
                                              <p:pRg st="1" end="1"/>
                                            </p:txEl>
                                          </p:spTgt>
                                        </p:tgtEl>
                                        <p:attrNameLst>
                                          <p:attrName>style.visibility</p:attrName>
                                        </p:attrNameLst>
                                      </p:cBhvr>
                                      <p:to>
                                        <p:strVal val="visible"/>
                                      </p:to>
                                    </p:set>
                                    <p:animEffect transition="in" filter="circle(in)">
                                      <p:cBhvr>
                                        <p:cTn id="44"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3301054">
            <a:off x="10779471" y="2220875"/>
            <a:ext cx="12259173" cy="9608127"/>
          </a:xfrm>
          <a:prstGeom prst="rect">
            <a:avLst/>
          </a:prstGeom>
        </p:spPr>
      </p:pic>
      <p:pic>
        <p:nvPicPr>
          <p:cNvPr id="4" name="Picture 4"/>
          <p:cNvPicPr>
            <a:picLocks noChangeAspect="1"/>
          </p:cNvPicPr>
          <p:nvPr/>
        </p:nvPicPr>
        <p:blipFill>
          <a:blip r:embed="rId4"/>
          <a:srcRect/>
          <a:stretch>
            <a:fillRect/>
          </a:stretch>
        </p:blipFill>
        <p:spPr>
          <a:xfrm rot="2858989" flipH="1">
            <a:off x="-6118630" y="-5310150"/>
            <a:ext cx="10169462" cy="11934821"/>
          </a:xfrm>
          <a:prstGeom prst="rect">
            <a:avLst/>
          </a:prstGeom>
        </p:spPr>
      </p:pic>
      <p:pic>
        <p:nvPicPr>
          <p:cNvPr id="5" name="Picture 5"/>
          <p:cNvPicPr>
            <a:picLocks noChangeAspect="1"/>
          </p:cNvPicPr>
          <p:nvPr/>
        </p:nvPicPr>
        <p:blipFill>
          <a:blip r:embed="rId5">
            <a:extLst>
              <a:ext uri="{BEBA8EAE-BF5A-486C-A8C5-ECC9F3942E4B}">
                <a14:imgProps xmlns:a14="http://schemas.microsoft.com/office/drawing/2010/main">
                  <a14:imgLayer r:embed="rId6">
                    <a14:imgEffect>
                      <a14:artisticCutout/>
                    </a14:imgEffect>
                  </a14:imgLayer>
                </a14:imgProps>
              </a:ext>
            </a:extLst>
          </a:blip>
          <a:srcRect/>
          <a:stretch>
            <a:fillRect/>
          </a:stretch>
        </p:blipFill>
        <p:spPr>
          <a:xfrm rot="-83423">
            <a:off x="896088" y="151727"/>
            <a:ext cx="12703410" cy="16260365"/>
          </a:xfrm>
          <a:prstGeom prst="rect">
            <a:avLst/>
          </a:prstGeom>
        </p:spPr>
      </p:pic>
      <p:sp>
        <p:nvSpPr>
          <p:cNvPr id="6" name="TextBox 6"/>
          <p:cNvSpPr txBox="1"/>
          <p:nvPr/>
        </p:nvSpPr>
        <p:spPr>
          <a:xfrm rot="-79290">
            <a:off x="2319472" y="1466609"/>
            <a:ext cx="10473227" cy="2708434"/>
          </a:xfrm>
          <a:prstGeom prst="rect">
            <a:avLst/>
          </a:prstGeom>
        </p:spPr>
        <p:txBody>
          <a:bodyPr lIns="0" tIns="0" rIns="0" bIns="0" rtlCol="0" anchor="t">
            <a:spAutoFit/>
          </a:bodyPr>
          <a:lstStyle/>
          <a:p>
            <a:pPr algn="ctr"/>
            <a:r>
              <a:rPr lang="en-US" sz="8800" spc="499" dirty="0" err="1" smtClean="0">
                <a:solidFill>
                  <a:srgbClr val="804A24"/>
                </a:solidFill>
                <a:latin typeface="#9Slide06 SVNFreestyle" pitchFamily="2" charset="0"/>
              </a:rPr>
              <a:t>Bài</a:t>
            </a:r>
            <a:r>
              <a:rPr lang="en-US" sz="8800" spc="499" dirty="0" smtClean="0">
                <a:solidFill>
                  <a:srgbClr val="804A24"/>
                </a:solidFill>
                <a:latin typeface="#9Slide06 SVNFreestyle" pitchFamily="2" charset="0"/>
              </a:rPr>
              <a:t> 2: </a:t>
            </a:r>
          </a:p>
          <a:p>
            <a:pPr algn="ctr"/>
            <a:r>
              <a:rPr lang="en-US" sz="8800" spc="499" dirty="0" err="1" smtClean="0">
                <a:solidFill>
                  <a:srgbClr val="804A24"/>
                </a:solidFill>
                <a:latin typeface="#9Slide06 SVNFreestyle" pitchFamily="2" charset="0"/>
              </a:rPr>
              <a:t>Vẻ</a:t>
            </a:r>
            <a:r>
              <a:rPr lang="en-US" sz="8800" spc="499" dirty="0" smtClean="0">
                <a:solidFill>
                  <a:srgbClr val="804A24"/>
                </a:solidFill>
                <a:latin typeface="#9Slide06 SVNFreestyle" pitchFamily="2" charset="0"/>
              </a:rPr>
              <a:t> </a:t>
            </a:r>
            <a:r>
              <a:rPr lang="en-US" sz="8800" spc="499" dirty="0" err="1" smtClean="0">
                <a:solidFill>
                  <a:srgbClr val="804A24"/>
                </a:solidFill>
                <a:latin typeface="#9Slide06 SVNFreestyle" pitchFamily="2" charset="0"/>
              </a:rPr>
              <a:t>đẹp</a:t>
            </a:r>
            <a:r>
              <a:rPr lang="en-US" sz="8800" spc="499" dirty="0" smtClean="0">
                <a:solidFill>
                  <a:srgbClr val="804A24"/>
                </a:solidFill>
                <a:latin typeface="#9Slide06 SVNFreestyle" pitchFamily="2" charset="0"/>
              </a:rPr>
              <a:t> </a:t>
            </a:r>
            <a:r>
              <a:rPr lang="en-US" sz="8800" spc="499" dirty="0" err="1" smtClean="0">
                <a:solidFill>
                  <a:srgbClr val="804A24"/>
                </a:solidFill>
                <a:latin typeface="#9Slide06 SVNFreestyle" pitchFamily="2" charset="0"/>
              </a:rPr>
              <a:t>cổ</a:t>
            </a:r>
            <a:r>
              <a:rPr lang="en-US" sz="8800" spc="499" dirty="0" smtClean="0">
                <a:solidFill>
                  <a:srgbClr val="804A24"/>
                </a:solidFill>
                <a:latin typeface="#9Slide06 SVNFreestyle" pitchFamily="2" charset="0"/>
              </a:rPr>
              <a:t> </a:t>
            </a:r>
            <a:r>
              <a:rPr lang="en-US" sz="8800" spc="499" dirty="0" err="1" smtClean="0">
                <a:solidFill>
                  <a:srgbClr val="804A24"/>
                </a:solidFill>
                <a:latin typeface="#9Slide06 SVNFreestyle" pitchFamily="2" charset="0"/>
              </a:rPr>
              <a:t>điển</a:t>
            </a:r>
            <a:endParaRPr lang="en-US" sz="8800" spc="499" dirty="0">
              <a:solidFill>
                <a:srgbClr val="804A24"/>
              </a:solidFill>
              <a:latin typeface="#9Slide06 SVNFreestyle" pitchFamily="2" charset="0"/>
            </a:endParaRPr>
          </a:p>
        </p:txBody>
      </p:sp>
      <p:sp>
        <p:nvSpPr>
          <p:cNvPr id="7" name="TextBox 7"/>
          <p:cNvSpPr txBox="1"/>
          <p:nvPr/>
        </p:nvSpPr>
        <p:spPr>
          <a:xfrm rot="-79290">
            <a:off x="2384666" y="6177033"/>
            <a:ext cx="10342840" cy="1000274"/>
          </a:xfrm>
          <a:prstGeom prst="rect">
            <a:avLst/>
          </a:prstGeom>
        </p:spPr>
        <p:txBody>
          <a:bodyPr wrap="square" lIns="0" tIns="0" rIns="0" bIns="0" rtlCol="0" anchor="t">
            <a:spAutoFit/>
          </a:bodyPr>
          <a:lstStyle/>
          <a:p>
            <a:pPr algn="ctr">
              <a:lnSpc>
                <a:spcPts val="7830"/>
              </a:lnSpc>
            </a:pPr>
            <a:r>
              <a:rPr lang="en-US" sz="11500" dirty="0" err="1" smtClean="0">
                <a:solidFill>
                  <a:srgbClr val="804A24"/>
                </a:solidFill>
                <a:latin typeface="#9Slide07 HLT Fall For You" panose="02000506000000020003" pitchFamily="2" charset="0"/>
              </a:rPr>
              <a:t>Thực</a:t>
            </a:r>
            <a:r>
              <a:rPr lang="en-US" sz="11500" dirty="0" smtClean="0">
                <a:solidFill>
                  <a:srgbClr val="804A24"/>
                </a:solidFill>
                <a:latin typeface="#9Slide07 HLT Fall For You" panose="02000506000000020003" pitchFamily="2" charset="0"/>
              </a:rPr>
              <a:t> </a:t>
            </a:r>
            <a:r>
              <a:rPr lang="en-US" sz="11500" dirty="0" err="1" smtClean="0">
                <a:solidFill>
                  <a:srgbClr val="804A24"/>
                </a:solidFill>
                <a:latin typeface="#9Slide07 HLT Fall For You" panose="02000506000000020003" pitchFamily="2" charset="0"/>
              </a:rPr>
              <a:t>hành</a:t>
            </a:r>
            <a:r>
              <a:rPr lang="en-US" sz="11500" dirty="0" smtClean="0">
                <a:solidFill>
                  <a:srgbClr val="804A24"/>
                </a:solidFill>
                <a:latin typeface="#9Slide07 HLT Fall For You" panose="02000506000000020003" pitchFamily="2" charset="0"/>
              </a:rPr>
              <a:t> </a:t>
            </a:r>
            <a:r>
              <a:rPr lang="en-US" sz="11500" dirty="0" err="1" smtClean="0">
                <a:solidFill>
                  <a:srgbClr val="804A24"/>
                </a:solidFill>
                <a:latin typeface="#9Slide07 HLT Fall For You" panose="02000506000000020003" pitchFamily="2" charset="0"/>
              </a:rPr>
              <a:t>tiếng</a:t>
            </a:r>
            <a:r>
              <a:rPr lang="en-US" sz="11500" dirty="0" smtClean="0">
                <a:solidFill>
                  <a:srgbClr val="804A24"/>
                </a:solidFill>
                <a:latin typeface="#9Slide07 HLT Fall For You" panose="02000506000000020003" pitchFamily="2" charset="0"/>
              </a:rPr>
              <a:t> </a:t>
            </a:r>
            <a:r>
              <a:rPr lang="en-US" sz="11500" dirty="0" err="1" smtClean="0">
                <a:solidFill>
                  <a:srgbClr val="804A24"/>
                </a:solidFill>
                <a:latin typeface="#9Slide07 HLT Fall For You" panose="02000506000000020003" pitchFamily="2" charset="0"/>
              </a:rPr>
              <a:t>Việt</a:t>
            </a:r>
            <a:endParaRPr lang="en-US" sz="11500" dirty="0">
              <a:solidFill>
                <a:srgbClr val="804A24"/>
              </a:solidFill>
              <a:latin typeface="#9Slide07 HLT Fall For You" panose="02000506000000020003" pitchFamily="2" charset="0"/>
            </a:endParaRPr>
          </a:p>
        </p:txBody>
      </p:sp>
      <p:sp>
        <p:nvSpPr>
          <p:cNvPr id="8" name="TextBox 7"/>
          <p:cNvSpPr txBox="1"/>
          <p:nvPr/>
        </p:nvSpPr>
        <p:spPr>
          <a:xfrm rot="-79290">
            <a:off x="2469539" y="7653102"/>
            <a:ext cx="10342840" cy="1057982"/>
          </a:xfrm>
          <a:prstGeom prst="rect">
            <a:avLst/>
          </a:prstGeom>
        </p:spPr>
        <p:txBody>
          <a:bodyPr wrap="square" lIns="0" tIns="0" rIns="0" bIns="0" rtlCol="0" anchor="t">
            <a:spAutoFit/>
          </a:bodyPr>
          <a:lstStyle/>
          <a:p>
            <a:pPr algn="ctr">
              <a:lnSpc>
                <a:spcPts val="7830"/>
              </a:lnSpc>
            </a:pPr>
            <a:r>
              <a:rPr lang="en-US" sz="7200" dirty="0" err="1" smtClean="0">
                <a:solidFill>
                  <a:schemeClr val="bg2">
                    <a:lumMod val="10000"/>
                  </a:schemeClr>
                </a:solidFill>
                <a:latin typeface="#9Slide07 HLT Fall For You" panose="02000506000000020003" pitchFamily="2" charset="0"/>
              </a:rPr>
              <a:t>Biện</a:t>
            </a:r>
            <a:r>
              <a:rPr lang="en-US" sz="7200" dirty="0" smtClean="0">
                <a:solidFill>
                  <a:schemeClr val="bg2">
                    <a:lumMod val="10000"/>
                  </a:schemeClr>
                </a:solidFill>
                <a:latin typeface="#9Slide07 HLT Fall For You" panose="02000506000000020003" pitchFamily="2" charset="0"/>
              </a:rPr>
              <a:t> </a:t>
            </a:r>
            <a:r>
              <a:rPr lang="en-US" sz="7200" dirty="0" err="1" smtClean="0">
                <a:solidFill>
                  <a:schemeClr val="bg2">
                    <a:lumMod val="10000"/>
                  </a:schemeClr>
                </a:solidFill>
                <a:latin typeface="#9Slide07 HLT Fall For You" panose="02000506000000020003" pitchFamily="2" charset="0"/>
              </a:rPr>
              <a:t>pháp</a:t>
            </a:r>
            <a:r>
              <a:rPr lang="en-US" sz="7200" dirty="0" smtClean="0">
                <a:solidFill>
                  <a:schemeClr val="bg2">
                    <a:lumMod val="10000"/>
                  </a:schemeClr>
                </a:solidFill>
                <a:latin typeface="#9Slide07 HLT Fall For You" panose="02000506000000020003" pitchFamily="2" charset="0"/>
              </a:rPr>
              <a:t> </a:t>
            </a:r>
            <a:r>
              <a:rPr lang="en-US" sz="7200" dirty="0" err="1" smtClean="0">
                <a:solidFill>
                  <a:schemeClr val="bg2">
                    <a:lumMod val="10000"/>
                  </a:schemeClr>
                </a:solidFill>
                <a:latin typeface="#9Slide07 HLT Fall For You" panose="02000506000000020003" pitchFamily="2" charset="0"/>
              </a:rPr>
              <a:t>tu</a:t>
            </a:r>
            <a:r>
              <a:rPr lang="en-US" sz="7200" dirty="0" smtClean="0">
                <a:solidFill>
                  <a:schemeClr val="bg2">
                    <a:lumMod val="10000"/>
                  </a:schemeClr>
                </a:solidFill>
                <a:latin typeface="#9Slide07 HLT Fall For You" panose="02000506000000020003" pitchFamily="2" charset="0"/>
              </a:rPr>
              <a:t> </a:t>
            </a:r>
            <a:r>
              <a:rPr lang="en-US" sz="7200" dirty="0" err="1" smtClean="0">
                <a:solidFill>
                  <a:schemeClr val="bg2">
                    <a:lumMod val="10000"/>
                  </a:schemeClr>
                </a:solidFill>
                <a:latin typeface="#9Slide07 HLT Fall For You" panose="02000506000000020003" pitchFamily="2" charset="0"/>
              </a:rPr>
              <a:t>từ</a:t>
            </a:r>
            <a:r>
              <a:rPr lang="en-US" sz="7200" dirty="0" smtClean="0">
                <a:solidFill>
                  <a:schemeClr val="bg2">
                    <a:lumMod val="10000"/>
                  </a:schemeClr>
                </a:solidFill>
                <a:latin typeface="#9Slide07 HLT Fall For You" panose="02000506000000020003" pitchFamily="2" charset="0"/>
              </a:rPr>
              <a:t> </a:t>
            </a:r>
            <a:r>
              <a:rPr lang="en-US" sz="7200" dirty="0" err="1" smtClean="0">
                <a:solidFill>
                  <a:schemeClr val="bg2">
                    <a:lumMod val="10000"/>
                  </a:schemeClr>
                </a:solidFill>
                <a:latin typeface="#9Slide07 HLT Fall For You" panose="02000506000000020003" pitchFamily="2" charset="0"/>
              </a:rPr>
              <a:t>đảo</a:t>
            </a:r>
            <a:r>
              <a:rPr lang="en-US" sz="7200" dirty="0" smtClean="0">
                <a:solidFill>
                  <a:schemeClr val="bg2">
                    <a:lumMod val="10000"/>
                  </a:schemeClr>
                </a:solidFill>
                <a:latin typeface="#9Slide07 HLT Fall For You" panose="02000506000000020003" pitchFamily="2" charset="0"/>
              </a:rPr>
              <a:t> </a:t>
            </a:r>
            <a:r>
              <a:rPr lang="en-US" sz="7200" dirty="0" err="1" smtClean="0">
                <a:solidFill>
                  <a:schemeClr val="bg2">
                    <a:lumMod val="10000"/>
                  </a:schemeClr>
                </a:solidFill>
                <a:latin typeface="#9Slide07 HLT Fall For You" panose="02000506000000020003" pitchFamily="2" charset="0"/>
              </a:rPr>
              <a:t>ngữ</a:t>
            </a:r>
            <a:endParaRPr lang="en-US" sz="7200" dirty="0">
              <a:solidFill>
                <a:schemeClr val="bg2">
                  <a:lumMod val="10000"/>
                </a:schemeClr>
              </a:solidFill>
              <a:latin typeface="#9Slide07 HLT Fall For You" panose="02000506000000020003" pitchFamily="2"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p:cNvPicPr>
          <p:nvPr/>
        </p:nvPicPr>
        <p:blipFill>
          <a:blip r:embed="rId3"/>
          <a:srcRect/>
          <a:stretch>
            <a:fillRect/>
          </a:stretch>
        </p:blipFill>
        <p:spPr>
          <a:xfrm rot="-5400000">
            <a:off x="4916558" y="-4588482"/>
            <a:ext cx="5044024" cy="12743539"/>
          </a:xfrm>
          <a:prstGeom prst="rect">
            <a:avLst/>
          </a:prstGeom>
        </p:spPr>
      </p:pic>
      <p:sp>
        <p:nvSpPr>
          <p:cNvPr id="11" name="Rectangle: Rounded Corners 4">
            <a:extLst>
              <a:ext uri="{FF2B5EF4-FFF2-40B4-BE49-F238E27FC236}">
                <a16:creationId xmlns:a16="http://schemas.microsoft.com/office/drawing/2014/main" xmlns="" id="{04D81659-D740-4CCE-AA80-076BF7350A36}"/>
              </a:ext>
            </a:extLst>
          </p:cNvPr>
          <p:cNvSpPr/>
          <p:nvPr/>
        </p:nvSpPr>
        <p:spPr>
          <a:xfrm>
            <a:off x="2514600" y="1104900"/>
            <a:ext cx="10627114" cy="203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a:buNone/>
            </a:pPr>
            <a:r>
              <a:rPr lang="en-US" sz="48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b.          Con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đê</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cát</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đỏ</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cỏ</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viền</a:t>
            </a:r>
            <a:endPar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buClr>
                <a:srgbClr val="000000"/>
              </a:buClr>
              <a:buFont typeface="Arial"/>
              <a:buNone/>
            </a:pP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Leng</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keng</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nhạc</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ngựa</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ngược</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lên</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chợ</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Gò</a:t>
            </a:r>
            <a:endPar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 name="Rectangle 1"/>
          <p:cNvSpPr/>
          <p:nvPr/>
        </p:nvSpPr>
        <p:spPr>
          <a:xfrm>
            <a:off x="1142999" y="5219700"/>
            <a:ext cx="16363573" cy="2631490"/>
          </a:xfrm>
          <a:prstGeom prst="rect">
            <a:avLst/>
          </a:prstGeom>
        </p:spPr>
        <p:txBody>
          <a:bodyPr wrap="square">
            <a:spAutoFit/>
          </a:bodyPr>
          <a:lstStyle/>
          <a:p>
            <a:pPr algn="just">
              <a:lnSpc>
                <a:spcPct val="125000"/>
              </a:lnSpc>
              <a:spcAft>
                <a:spcPts val="400"/>
              </a:spcAft>
              <a:buClr>
                <a:srgbClr val="000000"/>
              </a:buClr>
              <a:buSzPts val="1200"/>
              <a:tabLst>
                <a:tab pos="1102360" algn="l"/>
              </a:tabLst>
            </a:pP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Từ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leng keng</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được đảo vị trí gợi ấn tượng về những âm thanh rộn rã, tươi vui của tiếng nhạc ngựa và thể hiện niềm vui trước nhịp sống bình yên, thân thuộc của quê hương.</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cxnSp>
        <p:nvCxnSpPr>
          <p:cNvPr id="14" name="Straight Connector 13"/>
          <p:cNvCxnSpPr/>
          <p:nvPr/>
        </p:nvCxnSpPr>
        <p:spPr>
          <a:xfrm>
            <a:off x="2819400" y="3238500"/>
            <a:ext cx="2209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p:cNvPicPr>
          <p:nvPr/>
        </p:nvPicPr>
        <p:blipFill>
          <a:blip r:embed="rId4"/>
          <a:srcRect/>
          <a:stretch>
            <a:fillRect/>
          </a:stretch>
        </p:blipFill>
        <p:spPr>
          <a:xfrm rot="719756" flipH="1" flipV="1">
            <a:off x="-5067394" y="6919454"/>
            <a:ext cx="12434795" cy="10336423"/>
          </a:xfrm>
          <a:prstGeom prst="rect">
            <a:avLst/>
          </a:prstGeom>
        </p:spPr>
      </p:pic>
      <p:pic>
        <p:nvPicPr>
          <p:cNvPr id="13" name="Picture 6"/>
          <p:cNvPicPr>
            <a:picLocks noChangeAspect="1"/>
          </p:cNvPicPr>
          <p:nvPr/>
        </p:nvPicPr>
        <p:blipFill>
          <a:blip r:embed="rId5">
            <a:duotone>
              <a:schemeClr val="accent6">
                <a:shade val="45000"/>
                <a:satMod val="135000"/>
              </a:schemeClr>
              <a:prstClr val="white"/>
            </a:duotone>
          </a:blip>
          <a:srcRect/>
          <a:stretch>
            <a:fillRect/>
          </a:stretch>
        </p:blipFill>
        <p:spPr>
          <a:xfrm>
            <a:off x="14249400" y="-190500"/>
            <a:ext cx="7437887" cy="3096021"/>
          </a:xfrm>
          <a:prstGeom prst="rect">
            <a:avLst/>
          </a:prstGeom>
        </p:spPr>
      </p:pic>
    </p:spTree>
    <p:extLst>
      <p:ext uri="{BB962C8B-B14F-4D97-AF65-F5344CB8AC3E}">
        <p14:creationId xmlns:p14="http://schemas.microsoft.com/office/powerpoint/2010/main" val="180750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p:cNvPicPr>
          <p:nvPr/>
        </p:nvPicPr>
        <p:blipFill>
          <a:blip r:embed="rId3"/>
          <a:srcRect/>
          <a:stretch>
            <a:fillRect/>
          </a:stretch>
        </p:blipFill>
        <p:spPr>
          <a:xfrm rot="-5400000">
            <a:off x="4916558" y="-4588482"/>
            <a:ext cx="5044024" cy="12743539"/>
          </a:xfrm>
          <a:prstGeom prst="rect">
            <a:avLst/>
          </a:prstGeom>
        </p:spPr>
      </p:pic>
      <p:sp>
        <p:nvSpPr>
          <p:cNvPr id="10" name="Rectangle: Rounded Corners 4">
            <a:extLst>
              <a:ext uri="{FF2B5EF4-FFF2-40B4-BE49-F238E27FC236}">
                <a16:creationId xmlns:a16="http://schemas.microsoft.com/office/drawing/2014/main" xmlns="" id="{04D81659-D740-4CCE-AA80-076BF7350A36}"/>
              </a:ext>
            </a:extLst>
          </p:cNvPr>
          <p:cNvSpPr/>
          <p:nvPr/>
        </p:nvSpPr>
        <p:spPr>
          <a:xfrm>
            <a:off x="2590800" y="800100"/>
            <a:ext cx="9681343" cy="28552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a:buNone/>
            </a:pP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c. </a:t>
            </a:r>
            <a:r>
              <a:rPr lang="en-US" sz="4400" i="1" kern="0" dirty="0" err="1"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Ngày</a:t>
            </a: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hôm</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sau</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ồn</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ào</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trên</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bến</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đỗ</a:t>
            </a:r>
            <a:endPar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a:p>
            <a:pPr algn="just">
              <a:lnSpc>
                <a:spcPct val="150000"/>
              </a:lnSpc>
              <a:buClr>
                <a:srgbClr val="000000"/>
              </a:buClr>
              <a:buFont typeface="Arial"/>
              <a:buNone/>
            </a:pP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Khắp</a:t>
            </a: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dân</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làng</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tấp</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nập</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đón</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ghe</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rPr>
              <a:t>về</a:t>
            </a:r>
            <a:endPar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 name="Rectangle 1"/>
          <p:cNvSpPr/>
          <p:nvPr/>
        </p:nvSpPr>
        <p:spPr>
          <a:xfrm>
            <a:off x="1676400" y="5036350"/>
            <a:ext cx="13258800" cy="3477875"/>
          </a:xfrm>
          <a:prstGeom prst="rect">
            <a:avLst/>
          </a:prstGeom>
        </p:spPr>
        <p:txBody>
          <a:bodyPr wrap="square">
            <a:spAutoFit/>
          </a:bodyPr>
          <a:lstStyle/>
          <a:p>
            <a:pPr algn="just">
              <a:lnSpc>
                <a:spcPct val="125000"/>
              </a:lnSpc>
              <a:spcAft>
                <a:spcPts val="2800"/>
              </a:spcAft>
              <a:buClr>
                <a:srgbClr val="000000"/>
              </a:buClr>
              <a:buSzPts val="1200"/>
              <a:tabLst>
                <a:tab pos="108204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Các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từ </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ồ</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ào, tấp nập</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được đảo vị trí có tác dụng nhấn mạnh không khí đông vui, nhịp sống sôi động nơi làng chài khi đón những con thuyền đầy ắp cá, bình yên trở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ề</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sau chuyến ra khơi.</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cxnSp>
        <p:nvCxnSpPr>
          <p:cNvPr id="12" name="Straight Connector 11"/>
          <p:cNvCxnSpPr/>
          <p:nvPr/>
        </p:nvCxnSpPr>
        <p:spPr>
          <a:xfrm>
            <a:off x="6629400" y="2247900"/>
            <a:ext cx="1295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58000" y="3270088"/>
            <a:ext cx="1790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p:cNvPicPr>
          <p:nvPr/>
        </p:nvPicPr>
        <p:blipFill>
          <a:blip r:embed="rId4"/>
          <a:srcRect/>
          <a:stretch>
            <a:fillRect/>
          </a:stretch>
        </p:blipFill>
        <p:spPr>
          <a:xfrm rot="719756" flipH="1" flipV="1">
            <a:off x="-5067394" y="6919454"/>
            <a:ext cx="12434795" cy="10336423"/>
          </a:xfrm>
          <a:prstGeom prst="rect">
            <a:avLst/>
          </a:prstGeom>
        </p:spPr>
      </p:pic>
      <p:pic>
        <p:nvPicPr>
          <p:cNvPr id="13"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411200" y="8066487"/>
            <a:ext cx="6483250" cy="2220513"/>
          </a:xfrm>
          <a:prstGeom prst="rect">
            <a:avLst/>
          </a:prstGeom>
        </p:spPr>
      </p:pic>
      <p:pic>
        <p:nvPicPr>
          <p:cNvPr id="15" name="Picture 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542671" y="190500"/>
            <a:ext cx="4220308" cy="4114800"/>
          </a:xfrm>
          <a:prstGeom prst="rect">
            <a:avLst/>
          </a:prstGeom>
        </p:spPr>
      </p:pic>
    </p:spTree>
    <p:extLst>
      <p:ext uri="{BB962C8B-B14F-4D97-AF65-F5344CB8AC3E}">
        <p14:creationId xmlns:p14="http://schemas.microsoft.com/office/powerpoint/2010/main" val="2284343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srcRect/>
          <a:stretch>
            <a:fillRect/>
          </a:stretch>
        </p:blipFill>
        <p:spPr>
          <a:xfrm rot="-5400000">
            <a:off x="5416118" y="-568352"/>
            <a:ext cx="10810988" cy="13520777"/>
          </a:xfrm>
          <a:prstGeom prst="rect">
            <a:avLst/>
          </a:prstGeom>
        </p:spPr>
      </p:pic>
      <p:grpSp>
        <p:nvGrpSpPr>
          <p:cNvPr id="17" name="Group 17"/>
          <p:cNvGrpSpPr/>
          <p:nvPr/>
        </p:nvGrpSpPr>
        <p:grpSpPr>
          <a:xfrm rot="15272968">
            <a:off x="16018961" y="-1556498"/>
            <a:ext cx="2230021" cy="3903798"/>
            <a:chOff x="0" y="0"/>
            <a:chExt cx="2973361" cy="5205064"/>
          </a:xfrm>
        </p:grpSpPr>
        <p:pic>
          <p:nvPicPr>
            <p:cNvPr id="18" name="Picture 18"/>
            <p:cNvPicPr>
              <a:picLocks noChangeAspect="1"/>
            </p:cNvPicPr>
            <p:nvPr/>
          </p:nvPicPr>
          <p:blipFill>
            <a:blip r:embed="rId4"/>
            <a:srcRect l="26401" b="35408"/>
            <a:stretch>
              <a:fillRect/>
            </a:stretch>
          </p:blipFill>
          <p:spPr>
            <a:xfrm rot="-510836">
              <a:off x="166134" y="2026908"/>
              <a:ext cx="2235841" cy="2410717"/>
            </a:xfrm>
            <a:prstGeom prst="rect">
              <a:avLst/>
            </a:prstGeom>
          </p:spPr>
        </p:pic>
        <p:pic>
          <p:nvPicPr>
            <p:cNvPr id="19" name="Picture 19"/>
            <p:cNvPicPr>
              <a:picLocks noChangeAspect="1"/>
            </p:cNvPicPr>
            <p:nvPr/>
          </p:nvPicPr>
          <p:blipFill>
            <a:blip r:embed="rId5"/>
            <a:srcRect/>
            <a:stretch>
              <a:fillRect/>
            </a:stretch>
          </p:blipFill>
          <p:spPr>
            <a:xfrm rot="64183" flipH="1">
              <a:off x="292194" y="24131"/>
              <a:ext cx="2633260" cy="5156802"/>
            </a:xfrm>
            <a:prstGeom prst="rect">
              <a:avLst/>
            </a:prstGeom>
          </p:spPr>
        </p:pic>
        <p:pic>
          <p:nvPicPr>
            <p:cNvPr id="20" name="Picture 20"/>
            <p:cNvPicPr>
              <a:picLocks noChangeAspect="1"/>
            </p:cNvPicPr>
            <p:nvPr/>
          </p:nvPicPr>
          <p:blipFill>
            <a:blip r:embed="rId6"/>
            <a:srcRect r="23221"/>
            <a:stretch>
              <a:fillRect/>
            </a:stretch>
          </p:blipFill>
          <p:spPr>
            <a:xfrm rot="4240629">
              <a:off x="1068692" y="3115962"/>
              <a:ext cx="656118" cy="2212457"/>
            </a:xfrm>
            <a:prstGeom prst="rect">
              <a:avLst/>
            </a:prstGeom>
          </p:spPr>
        </p:pic>
      </p:grpSp>
      <p:sp>
        <p:nvSpPr>
          <p:cNvPr id="7" name="Rectangle 6"/>
          <p:cNvSpPr/>
          <p:nvPr/>
        </p:nvSpPr>
        <p:spPr>
          <a:xfrm>
            <a:off x="5791200" y="5524313"/>
            <a:ext cx="8881867" cy="2626616"/>
          </a:xfrm>
          <a:prstGeom prst="rect">
            <a:avLst/>
          </a:prstGeom>
        </p:spPr>
        <p:txBody>
          <a:bodyPr wrap="square">
            <a:spAutoFit/>
          </a:bodyPr>
          <a:lstStyle/>
          <a:p>
            <a:pPr algn="just">
              <a:lnSpc>
                <a:spcPct val="129000"/>
              </a:lnSpc>
              <a:spcAft>
                <a:spcPts val="400"/>
              </a:spcAft>
              <a:buClr>
                <a:srgbClr val="000000"/>
              </a:buClr>
              <a:buSzPts val="1200"/>
              <a:tabLst>
                <a:tab pos="107569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2.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Sưu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tầm</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những</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thơ</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văn</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có</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sử</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dụng</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biện</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pháp</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từ</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Đảo</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ngữ</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và</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chỉ</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ra</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hiệu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quả</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của</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nó</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t>
            </a:r>
          </a:p>
        </p:txBody>
      </p:sp>
      <p:sp>
        <p:nvSpPr>
          <p:cNvPr id="21" name="Rectangle 20"/>
          <p:cNvSpPr/>
          <p:nvPr/>
        </p:nvSpPr>
        <p:spPr>
          <a:xfrm>
            <a:off x="5791200" y="2400300"/>
            <a:ext cx="8881867" cy="2626616"/>
          </a:xfrm>
          <a:prstGeom prst="rect">
            <a:avLst/>
          </a:prstGeom>
        </p:spPr>
        <p:txBody>
          <a:bodyPr wrap="square">
            <a:spAutoFit/>
          </a:bodyPr>
          <a:lstStyle/>
          <a:p>
            <a:pPr algn="just">
              <a:lnSpc>
                <a:spcPct val="129000"/>
              </a:lnSpc>
              <a:spcAft>
                <a:spcPts val="400"/>
              </a:spcAft>
              <a:buClr>
                <a:srgbClr val="000000"/>
              </a:buClr>
              <a:buSzPts val="1200"/>
              <a:tabLst>
                <a:tab pos="107569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1.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Xây</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dựng</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một</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đoạn</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hội</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thoại</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với</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chủ</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đề</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tự</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chọn</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trong</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đó</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có</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ít</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nhất</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một</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câu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sử</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dụng</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biện</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pháp</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từ</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Đảo</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ngữ</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pic>
        <p:nvPicPr>
          <p:cNvPr id="2" name="Picture 1"/>
          <p:cNvPicPr>
            <a:picLocks noChangeAspect="1"/>
          </p:cNvPicPr>
          <p:nvPr/>
        </p:nvPicPr>
        <p:blipFill>
          <a:blip r:embed="rId7"/>
          <a:stretch>
            <a:fillRect/>
          </a:stretch>
        </p:blipFill>
        <p:spPr>
          <a:xfrm>
            <a:off x="277067" y="1410009"/>
            <a:ext cx="3267739" cy="7547502"/>
          </a:xfrm>
          <a:prstGeom prst="rect">
            <a:avLst/>
          </a:prstGeom>
        </p:spPr>
      </p:pic>
    </p:spTree>
    <p:extLst>
      <p:ext uri="{BB962C8B-B14F-4D97-AF65-F5344CB8AC3E}">
        <p14:creationId xmlns:p14="http://schemas.microsoft.com/office/powerpoint/2010/main" val="3007546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5400000" flipV="1">
            <a:off x="3268385" y="-4000288"/>
            <a:ext cx="11751231" cy="14765944"/>
          </a:xfrm>
          <a:prstGeom prst="rect">
            <a:avLst/>
          </a:prstGeom>
        </p:spPr>
      </p:pic>
      <p:pic>
        <p:nvPicPr>
          <p:cNvPr id="4" name="Picture 4"/>
          <p:cNvPicPr>
            <a:picLocks noChangeAspect="1"/>
          </p:cNvPicPr>
          <p:nvPr/>
        </p:nvPicPr>
        <p:blipFill>
          <a:blip r:embed="rId4"/>
          <a:srcRect/>
          <a:stretch>
            <a:fillRect/>
          </a:stretch>
        </p:blipFill>
        <p:spPr>
          <a:xfrm rot="-5993902">
            <a:off x="8538847" y="6623468"/>
            <a:ext cx="11583254" cy="13594039"/>
          </a:xfrm>
          <a:prstGeom prst="rect">
            <a:avLst/>
          </a:prstGeom>
        </p:spPr>
      </p:pic>
      <p:pic>
        <p:nvPicPr>
          <p:cNvPr id="9" name="Picture 8"/>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2420600" y="3748243"/>
            <a:ext cx="6096012" cy="6096012"/>
          </a:xfrm>
          <a:prstGeom prst="rect">
            <a:avLst/>
          </a:prstGeom>
        </p:spPr>
      </p:pic>
      <p:pic>
        <p:nvPicPr>
          <p:cNvPr id="2" name="Picture 1"/>
          <p:cNvPicPr>
            <a:picLocks noChangeAspect="1"/>
          </p:cNvPicPr>
          <p:nvPr/>
        </p:nvPicPr>
        <p:blipFill>
          <a:blip r:embed="rId6"/>
          <a:stretch>
            <a:fillRect/>
          </a:stretch>
        </p:blipFill>
        <p:spPr>
          <a:xfrm>
            <a:off x="0" y="965410"/>
            <a:ext cx="18746825" cy="483454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6623855" flipH="1">
            <a:off x="-3669198" y="6316015"/>
            <a:ext cx="10169462" cy="11934821"/>
          </a:xfrm>
          <a:prstGeom prst="rect">
            <a:avLst/>
          </a:prstGeom>
        </p:spPr>
      </p:pic>
      <p:pic>
        <p:nvPicPr>
          <p:cNvPr id="4" name="Picture 4"/>
          <p:cNvPicPr>
            <a:picLocks noChangeAspect="1"/>
          </p:cNvPicPr>
          <p:nvPr/>
        </p:nvPicPr>
        <p:blipFill>
          <a:blip r:embed="rId4"/>
          <a:srcRect/>
          <a:stretch>
            <a:fillRect/>
          </a:stretch>
        </p:blipFill>
        <p:spPr>
          <a:xfrm rot="583514">
            <a:off x="7510186" y="-6109056"/>
            <a:ext cx="12434795" cy="10336423"/>
          </a:xfrm>
          <a:prstGeom prst="rect">
            <a:avLst/>
          </a:prstGeom>
        </p:spPr>
      </p:pic>
      <p:pic>
        <p:nvPicPr>
          <p:cNvPr id="5" name="Picture 5"/>
          <p:cNvPicPr>
            <a:picLocks noChangeAspect="1"/>
          </p:cNvPicPr>
          <p:nvPr/>
        </p:nvPicPr>
        <p:blipFill>
          <a:blip r:embed="rId5"/>
          <a:srcRect/>
          <a:stretch>
            <a:fillRect/>
          </a:stretch>
        </p:blipFill>
        <p:spPr>
          <a:xfrm rot="1054949">
            <a:off x="13576456" y="3737941"/>
            <a:ext cx="5757183" cy="5815336"/>
          </a:xfrm>
          <a:prstGeom prst="rect">
            <a:avLst/>
          </a:prstGeom>
        </p:spPr>
      </p:pic>
      <p:pic>
        <p:nvPicPr>
          <p:cNvPr id="6" name="Picture 6"/>
          <p:cNvPicPr>
            <a:picLocks noChangeAspect="1"/>
          </p:cNvPicPr>
          <p:nvPr/>
        </p:nvPicPr>
        <p:blipFill>
          <a:blip r:embed="rId6">
            <a:extLst>
              <a:ext uri="{BEBA8EAE-BF5A-486C-A8C5-ECC9F3942E4B}">
                <a14:imgProps xmlns:a14="http://schemas.microsoft.com/office/drawing/2010/main">
                  <a14:imgLayer r:embed="rId7">
                    <a14:imgEffect>
                      <a14:artisticLineDrawing/>
                    </a14:imgEffect>
                  </a14:imgLayer>
                </a14:imgProps>
              </a:ext>
            </a:extLst>
          </a:blip>
          <a:srcRect/>
          <a:stretch>
            <a:fillRect/>
          </a:stretch>
        </p:blipFill>
        <p:spPr>
          <a:xfrm rot="-5400000">
            <a:off x="4242175" y="-1725238"/>
            <a:ext cx="6690347" cy="12250488"/>
          </a:xfrm>
          <a:prstGeom prst="rect">
            <a:avLst/>
          </a:prstGeom>
        </p:spPr>
      </p:pic>
      <p:pic>
        <p:nvPicPr>
          <p:cNvPr id="2" name="Picture 1"/>
          <p:cNvPicPr>
            <a:picLocks noChangeAspect="1"/>
          </p:cNvPicPr>
          <p:nvPr/>
        </p:nvPicPr>
        <p:blipFill>
          <a:blip r:embed="rId8"/>
          <a:stretch>
            <a:fillRect/>
          </a:stretch>
        </p:blipFill>
        <p:spPr>
          <a:xfrm>
            <a:off x="480584" y="2675227"/>
            <a:ext cx="13564776" cy="3359187"/>
          </a:xfrm>
          <a:prstGeom prst="rect">
            <a:avLst/>
          </a:prstGeom>
        </p:spPr>
      </p:pic>
    </p:spTree>
    <p:extLst>
      <p:ext uri="{BB962C8B-B14F-4D97-AF65-F5344CB8AC3E}">
        <p14:creationId xmlns:p14="http://schemas.microsoft.com/office/powerpoint/2010/main" val="4014773137"/>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16076" y="379897"/>
            <a:ext cx="11895024" cy="2123658"/>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Ví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a:t>
            </a:r>
            <a:r>
              <a:rPr lang="en-US" sz="4400" b="1" dirty="0" smtClean="0">
                <a:latin typeface="Times New Roman" panose="02020603050405020304" pitchFamily="18" charset="0"/>
                <a:cs typeface="Times New Roman" panose="02020603050405020304" pitchFamily="18" charset="0"/>
              </a:rPr>
              <a:t>:</a:t>
            </a:r>
          </a:p>
          <a:p>
            <a:pPr algn="ctr"/>
            <a:r>
              <a:rPr lang="en-US" sz="4400" i="1" dirty="0" smtClean="0">
                <a:solidFill>
                  <a:srgbClr val="FF0000"/>
                </a:solidFill>
                <a:latin typeface="Times New Roman" panose="02020603050405020304" pitchFamily="18" charset="0"/>
                <a:cs typeface="Times New Roman" panose="02020603050405020304" pitchFamily="18" charset="0"/>
              </a:rPr>
              <a:t>“</a:t>
            </a:r>
            <a:r>
              <a:rPr lang="en-US" sz="4400" i="1" dirty="0" err="1" smtClean="0">
                <a:solidFill>
                  <a:srgbClr val="FF0000"/>
                </a:solidFill>
                <a:latin typeface="Times New Roman" panose="02020603050405020304" pitchFamily="18" charset="0"/>
                <a:cs typeface="Times New Roman" panose="02020603050405020304" pitchFamily="18" charset="0"/>
              </a:rPr>
              <a:t>Tìm</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nơi</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thăm</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thẳm</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rừng</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sâu</a:t>
            </a:r>
            <a:endParaRPr lang="en-US" sz="4400" i="1" dirty="0" smtClean="0">
              <a:solidFill>
                <a:srgbClr val="FF0000"/>
              </a:solidFill>
              <a:latin typeface="Times New Roman" panose="02020603050405020304" pitchFamily="18" charset="0"/>
              <a:cs typeface="Times New Roman" panose="02020603050405020304" pitchFamily="18" charset="0"/>
            </a:endParaRPr>
          </a:p>
          <a:p>
            <a:pPr algn="ctr"/>
            <a:r>
              <a:rPr lang="en-US" sz="4400" i="1" dirty="0" err="1" smtClean="0">
                <a:solidFill>
                  <a:srgbClr val="FF0000"/>
                </a:solidFill>
                <a:latin typeface="Times New Roman" panose="02020603050405020304" pitchFamily="18" charset="0"/>
                <a:cs typeface="Times New Roman" panose="02020603050405020304" pitchFamily="18" charset="0"/>
              </a:rPr>
              <a:t>Bập</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bùng</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hoa</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chuối</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trắng</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màu</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hoa</a:t>
            </a:r>
            <a:r>
              <a:rPr lang="en-US" sz="4400" i="1" dirty="0" smtClean="0">
                <a:solidFill>
                  <a:srgbClr val="FF0000"/>
                </a:solidFill>
                <a:latin typeface="Times New Roman" panose="02020603050405020304" pitchFamily="18" charset="0"/>
                <a:cs typeface="Times New Roman" panose="02020603050405020304" pitchFamily="18" charset="0"/>
              </a:rPr>
              <a:t> ban”</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762000" y="7516012"/>
            <a:ext cx="1623060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nổi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bật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màu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đỏ</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chuối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rừng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như</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ngọn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lửa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giữa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ngàn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xanh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tràn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ngập</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trắng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ban.</a:t>
            </a:r>
            <a:endParaRPr lang="en-US" sz="4400" dirty="0">
              <a:latin typeface="Times New Roman" panose="02020603050405020304" pitchFamily="18" charset="0"/>
              <a:cs typeface="Times New Roman" panose="02020603050405020304" pitchFamily="18" charset="0"/>
            </a:endParaRPr>
          </a:p>
        </p:txBody>
      </p:sp>
      <p:cxnSp>
        <p:nvCxnSpPr>
          <p:cNvPr id="21" name="Straight Connector 20"/>
          <p:cNvCxnSpPr/>
          <p:nvPr/>
        </p:nvCxnSpPr>
        <p:spPr>
          <a:xfrm>
            <a:off x="7358688" y="1790700"/>
            <a:ext cx="2209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949488" y="1790700"/>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8448707">
            <a:off x="9035240" y="351127"/>
            <a:ext cx="1066495" cy="870078"/>
          </a:xfrm>
          <a:prstGeom prst="rect">
            <a:avLst/>
          </a:prstGeom>
        </p:spPr>
      </p:pic>
      <p:sp>
        <p:nvSpPr>
          <p:cNvPr id="24" name="TextBox 23"/>
          <p:cNvSpPr txBox="1"/>
          <p:nvPr/>
        </p:nvSpPr>
        <p:spPr>
          <a:xfrm>
            <a:off x="762000" y="3631275"/>
            <a:ext cx="146304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Đảo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tính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thăm</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thẳm</a:t>
            </a:r>
            <a:r>
              <a:rPr lang="en-US" sz="4400" b="1"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cụm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rừng</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sâu</a:t>
            </a:r>
            <a:endParaRPr lang="en-US" sz="4400" b="1" i="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762000" y="4806178"/>
            <a:ext cx="14366271"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hấn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hoang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vắng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nguyên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sơ</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rừng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già</a:t>
            </a:r>
            <a:endParaRPr lang="en-US" sz="4400" dirty="0">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a:off x="3809256" y="2503555"/>
            <a:ext cx="2209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253788" y="2503555"/>
            <a:ext cx="2209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1206788" y="2503555"/>
            <a:ext cx="1676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615988" y="2503555"/>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62000" y="5909239"/>
            <a:ext cx="1623060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ngữ</a:t>
            </a:r>
            <a:r>
              <a:rPr lang="en-US" sz="4400"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bập</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bùng</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trắng</a:t>
            </a:r>
            <a:r>
              <a:rPr lang="en-US" sz="4400" b="1"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đảo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ngữ</a:t>
            </a:r>
            <a:r>
              <a:rPr lang="en-US" sz="4400"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hoa</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chuối</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hoa</a:t>
            </a:r>
            <a:r>
              <a:rPr lang="en-US" sz="4400" b="1" i="1" dirty="0" smtClean="0">
                <a:latin typeface="Times New Roman" panose="02020603050405020304" pitchFamily="18" charset="0"/>
                <a:cs typeface="Times New Roman" panose="02020603050405020304" pitchFamily="18" charset="0"/>
              </a:rPr>
              <a:t> ban</a:t>
            </a:r>
            <a:endParaRPr lang="en-US" sz="4400" b="1" i="1" dirty="0">
              <a:latin typeface="Times New Roman" panose="02020603050405020304" pitchFamily="18" charset="0"/>
              <a:cs typeface="Times New Roman" panose="02020603050405020304" pitchFamily="18" charset="0"/>
            </a:endParaRPr>
          </a:p>
        </p:txBody>
      </p:sp>
      <p:pic>
        <p:nvPicPr>
          <p:cNvPr id="38" name="Picture 37"/>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2565036" flipV="1">
            <a:off x="5754572" y="2572980"/>
            <a:ext cx="1066495" cy="870078"/>
          </a:xfrm>
          <a:prstGeom prst="rect">
            <a:avLst/>
          </a:prstGeom>
        </p:spPr>
      </p:pic>
      <p:pic>
        <p:nvPicPr>
          <p:cNvPr id="39" name="Picture 38"/>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2565036" flipV="1">
            <a:off x="9776910" y="2647326"/>
            <a:ext cx="1066495" cy="870078"/>
          </a:xfrm>
          <a:prstGeom prst="rect">
            <a:avLst/>
          </a:prstGeom>
        </p:spPr>
      </p:pic>
      <p:pic>
        <p:nvPicPr>
          <p:cNvPr id="40" name="Picture 5"/>
          <p:cNvPicPr>
            <a:picLocks noChangeAspect="1"/>
          </p:cNvPicPr>
          <p:nvPr/>
        </p:nvPicPr>
        <p:blipFill>
          <a:blip r:embed="rId4"/>
          <a:srcRect/>
          <a:stretch>
            <a:fillRect/>
          </a:stretch>
        </p:blipFill>
        <p:spPr>
          <a:xfrm rot="-2181070" flipH="1">
            <a:off x="14936992" y="-5855375"/>
            <a:ext cx="10169462" cy="11934821"/>
          </a:xfrm>
          <a:prstGeom prst="rect">
            <a:avLst/>
          </a:prstGeom>
        </p:spPr>
      </p:pic>
    </p:spTree>
    <p:extLst>
      <p:ext uri="{BB962C8B-B14F-4D97-AF65-F5344CB8AC3E}">
        <p14:creationId xmlns:p14="http://schemas.microsoft.com/office/powerpoint/2010/main" val="19008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Vertical)">
                                      <p:cBhvr>
                                        <p:cTn id="34" dur="500"/>
                                        <p:tgtEl>
                                          <p:spTgt spid="39"/>
                                        </p:tgtEl>
                                      </p:cBhvr>
                                    </p:animEffect>
                                  </p:childTnLst>
                                </p:cTn>
                              </p:par>
                              <p:par>
                                <p:cTn id="35" presetID="16" presetClass="entr" presetSubtype="21"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arn(inVertical)">
                                      <p:cBhvr>
                                        <p:cTn id="37" dur="500"/>
                                        <p:tgtEl>
                                          <p:spTgt spid="36"/>
                                        </p:tgtEl>
                                      </p:cBhvr>
                                    </p:animEffect>
                                  </p:childTnLst>
                                </p:cTn>
                              </p:par>
                              <p:par>
                                <p:cTn id="38" presetID="16" presetClass="entr" presetSubtype="21"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arn(inVertical)">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 grpId="0"/>
      <p:bldP spid="24" grpId="0"/>
      <p:bldP spid="2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p:cNvPicPr>
          <p:nvPr/>
        </p:nvPicPr>
        <p:blipFill>
          <a:blip r:embed="rId3"/>
          <a:srcRect/>
          <a:stretch>
            <a:fillRect/>
          </a:stretch>
        </p:blipFill>
        <p:spPr>
          <a:xfrm rot="-373877">
            <a:off x="-859695" y="786542"/>
            <a:ext cx="6334333" cy="6322656"/>
          </a:xfrm>
          <a:prstGeom prst="rect">
            <a:avLst/>
          </a:prstGeom>
        </p:spPr>
      </p:pic>
      <p:pic>
        <p:nvPicPr>
          <p:cNvPr id="13" name="Picture 4"/>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a:fillRect/>
          </a:stretch>
        </p:blipFill>
        <p:spPr>
          <a:xfrm rot="-5400000" flipH="1">
            <a:off x="4528385" y="-389121"/>
            <a:ext cx="11313094" cy="14148736"/>
          </a:xfrm>
          <a:prstGeom prst="rect">
            <a:avLst/>
          </a:prstGeom>
        </p:spPr>
      </p:pic>
      <p:sp>
        <p:nvSpPr>
          <p:cNvPr id="18" name="TextBox 17"/>
          <p:cNvSpPr txBox="1"/>
          <p:nvPr/>
        </p:nvSpPr>
        <p:spPr>
          <a:xfrm>
            <a:off x="4419600" y="2171700"/>
            <a:ext cx="12268200" cy="2123658"/>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a.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Khái</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niệm</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Biện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pháp</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đảo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ra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bằng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thay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đổi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vị</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thường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câu</a:t>
            </a:r>
            <a:endParaRPr lang="en-US" sz="4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419600" y="4840700"/>
            <a:ext cx="12268200" cy="3477875"/>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b.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Tác</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dụng</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hấn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đặc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màu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đường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nét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thái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tượng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rõ</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hoặc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xúc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viết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nói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278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circle(in)">
                                      <p:cBhvr>
                                        <p:cTn id="17" dur="20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fade">
                                      <p:cBhvr>
                                        <p:cTn id="22" dur="1000"/>
                                        <p:tgtEl>
                                          <p:spTgt spid="14">
                                            <p:txEl>
                                              <p:pRg st="2" end="2"/>
                                            </p:txEl>
                                          </p:spTgt>
                                        </p:tgtEl>
                                      </p:cBhvr>
                                    </p:animEffect>
                                    <p:anim calcmode="lin" valueType="num">
                                      <p:cBhvr>
                                        <p:cTn id="23"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69;p36"/>
          <p:cNvSpPr txBox="1">
            <a:spLocks/>
          </p:cNvSpPr>
          <p:nvPr/>
        </p:nvSpPr>
        <p:spPr>
          <a:xfrm>
            <a:off x="1524000" y="1257300"/>
            <a:ext cx="14322599" cy="1042988"/>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dirty="0" err="1"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Ví</a:t>
            </a:r>
            <a:r>
              <a:rPr lang="en-US" sz="4400" dirty="0"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dụ</a:t>
            </a:r>
            <a:r>
              <a:rPr lang="en-US" sz="4400" dirty="0"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0" indent="0" algn="ctr">
              <a:spcBef>
                <a:spcPts val="0"/>
              </a:spcBef>
              <a:buFont typeface="Arial" pitchFamily="34" charset="0"/>
              <a:buNone/>
            </a:pPr>
            <a:r>
              <a:rPr lang="vi-VN" sz="4400" b="1" i="1" dirty="0" smtClean="0">
                <a:solidFill>
                  <a:schemeClr val="tx1">
                    <a:lumMod val="50000"/>
                  </a:schemeClr>
                </a:solidFill>
                <a:latin typeface="+mj-lt"/>
                <a:ea typeface="Cambria" panose="02040503050406030204" pitchFamily="18" charset="0"/>
              </a:rPr>
              <a:t>Đẹp vô cùng Tổ quốc ta ơi!</a:t>
            </a:r>
          </a:p>
          <a:p>
            <a:pPr marL="0" indent="0" algn="ctr">
              <a:spcBef>
                <a:spcPts val="0"/>
              </a:spcBef>
              <a:buFont typeface="Arial" pitchFamily="34" charset="0"/>
              <a:buNone/>
            </a:pPr>
            <a:r>
              <a:rPr lang="vi-VN" sz="4400" i="1" dirty="0" smtClean="0">
                <a:solidFill>
                  <a:schemeClr val="tx1">
                    <a:lumMod val="50000"/>
                  </a:schemeClr>
                </a:solidFill>
                <a:latin typeface="+mj-lt"/>
                <a:ea typeface="Cambria" panose="02040503050406030204" pitchFamily="18" charset="0"/>
              </a:rPr>
              <a:t>Rừng cọ đồi chè đồng xanh ngào ngạt</a:t>
            </a:r>
            <a:endParaRPr lang="vi-VN" sz="4400" i="1" dirty="0">
              <a:solidFill>
                <a:schemeClr val="tx1">
                  <a:lumMod val="50000"/>
                </a:schemeClr>
              </a:solidFill>
              <a:latin typeface="+mj-lt"/>
              <a:ea typeface="Cambria" panose="02040503050406030204" pitchFamily="18" charset="0"/>
            </a:endParaRPr>
          </a:p>
        </p:txBody>
      </p:sp>
      <p:sp>
        <p:nvSpPr>
          <p:cNvPr id="3" name="Google Shape;369;p36">
            <a:extLst>
              <a:ext uri="{FF2B5EF4-FFF2-40B4-BE49-F238E27FC236}">
                <a16:creationId xmlns:a16="http://schemas.microsoft.com/office/drawing/2014/main" xmlns="" id="{BEEDA915-9B8C-429C-B90B-9E9D2B9D8732}"/>
              </a:ext>
            </a:extLst>
          </p:cNvPr>
          <p:cNvSpPr txBox="1">
            <a:spLocks/>
          </p:cNvSpPr>
          <p:nvPr/>
        </p:nvSpPr>
        <p:spPr>
          <a:xfrm>
            <a:off x="1524000" y="4982472"/>
            <a:ext cx="12954000" cy="13111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lt1"/>
              </a:buClr>
              <a:buSzPts val="1600"/>
              <a:buFont typeface="Lato"/>
              <a:buNone/>
              <a:defRPr sz="1600" b="0" i="0" u="none" strike="noStrike" cap="none">
                <a:solidFill>
                  <a:schemeClr val="lt1"/>
                </a:solidFill>
                <a:latin typeface="Lato"/>
                <a:ea typeface="Lato"/>
                <a:cs typeface="Lato"/>
                <a:sym typeface="Lato"/>
              </a:defRPr>
            </a:lvl1pPr>
            <a:lvl2pPr marL="914400" marR="0" lvl="1" indent="-330200" algn="l" rtl="0">
              <a:lnSpc>
                <a:spcPct val="100000"/>
              </a:lnSpc>
              <a:spcBef>
                <a:spcPts val="0"/>
              </a:spcBef>
              <a:spcAft>
                <a:spcPts val="0"/>
              </a:spcAft>
              <a:buClr>
                <a:schemeClr val="lt1"/>
              </a:buClr>
              <a:buSzPts val="1600"/>
              <a:buFont typeface="Lato"/>
              <a:buNone/>
              <a:defRPr sz="1600" b="0" i="0" u="none" strike="noStrike" cap="none">
                <a:solidFill>
                  <a:schemeClr val="lt1"/>
                </a:solidFill>
                <a:latin typeface="Lato"/>
                <a:ea typeface="Lato"/>
                <a:cs typeface="Lato"/>
                <a:sym typeface="Lato"/>
              </a:defRPr>
            </a:lvl2pPr>
            <a:lvl3pPr marL="1371600" marR="0" lvl="2" indent="-330200" algn="l" rtl="0">
              <a:lnSpc>
                <a:spcPct val="100000"/>
              </a:lnSpc>
              <a:spcBef>
                <a:spcPts val="0"/>
              </a:spcBef>
              <a:spcAft>
                <a:spcPts val="0"/>
              </a:spcAft>
              <a:buClr>
                <a:schemeClr val="lt1"/>
              </a:buClr>
              <a:buSzPts val="1600"/>
              <a:buFont typeface="Lato"/>
              <a:buNone/>
              <a:defRPr sz="1600" b="0" i="0" u="none" strike="noStrike" cap="none">
                <a:solidFill>
                  <a:schemeClr val="lt1"/>
                </a:solidFill>
                <a:latin typeface="Lato"/>
                <a:ea typeface="Lato"/>
                <a:cs typeface="Lato"/>
                <a:sym typeface="Lato"/>
              </a:defRPr>
            </a:lvl3pPr>
            <a:lvl4pPr marL="1828800" marR="0" lvl="3" indent="-330200" algn="l" rtl="0">
              <a:lnSpc>
                <a:spcPct val="100000"/>
              </a:lnSpc>
              <a:spcBef>
                <a:spcPts val="0"/>
              </a:spcBef>
              <a:spcAft>
                <a:spcPts val="0"/>
              </a:spcAft>
              <a:buClr>
                <a:schemeClr val="lt1"/>
              </a:buClr>
              <a:buSzPts val="1600"/>
              <a:buFont typeface="Lato"/>
              <a:buNone/>
              <a:defRPr sz="1600" b="0" i="0" u="none" strike="noStrike" cap="none">
                <a:solidFill>
                  <a:schemeClr val="lt1"/>
                </a:solidFill>
                <a:latin typeface="Lato"/>
                <a:ea typeface="Lato"/>
                <a:cs typeface="Lato"/>
                <a:sym typeface="Lato"/>
              </a:defRPr>
            </a:lvl4pPr>
            <a:lvl5pPr marL="2286000" marR="0" lvl="4" indent="-330200" algn="l" rtl="0">
              <a:lnSpc>
                <a:spcPct val="100000"/>
              </a:lnSpc>
              <a:spcBef>
                <a:spcPts val="0"/>
              </a:spcBef>
              <a:spcAft>
                <a:spcPts val="0"/>
              </a:spcAft>
              <a:buClr>
                <a:schemeClr val="lt1"/>
              </a:buClr>
              <a:buSzPts val="1600"/>
              <a:buFont typeface="Lato"/>
              <a:buNone/>
              <a:defRPr sz="1600" b="0" i="0" u="none" strike="noStrike" cap="none">
                <a:solidFill>
                  <a:schemeClr val="lt1"/>
                </a:solidFill>
                <a:latin typeface="Lato"/>
                <a:ea typeface="Lato"/>
                <a:cs typeface="Lato"/>
                <a:sym typeface="Lato"/>
              </a:defRPr>
            </a:lvl5pPr>
            <a:lvl6pPr marL="2743200" marR="0" lvl="5" indent="-330200" algn="l" rtl="0">
              <a:lnSpc>
                <a:spcPct val="100000"/>
              </a:lnSpc>
              <a:spcBef>
                <a:spcPts val="0"/>
              </a:spcBef>
              <a:spcAft>
                <a:spcPts val="0"/>
              </a:spcAft>
              <a:buClr>
                <a:schemeClr val="lt1"/>
              </a:buClr>
              <a:buSzPts val="1600"/>
              <a:buFont typeface="Lato"/>
              <a:buNone/>
              <a:defRPr sz="1600" b="0" i="0" u="none" strike="noStrike" cap="none">
                <a:solidFill>
                  <a:schemeClr val="lt1"/>
                </a:solidFill>
                <a:latin typeface="Lato"/>
                <a:ea typeface="Lato"/>
                <a:cs typeface="Lato"/>
                <a:sym typeface="Lato"/>
              </a:defRPr>
            </a:lvl6pPr>
            <a:lvl7pPr marL="3200400" marR="0" lvl="6" indent="-330200" algn="l" rtl="0">
              <a:lnSpc>
                <a:spcPct val="100000"/>
              </a:lnSpc>
              <a:spcBef>
                <a:spcPts val="0"/>
              </a:spcBef>
              <a:spcAft>
                <a:spcPts val="0"/>
              </a:spcAft>
              <a:buClr>
                <a:schemeClr val="lt1"/>
              </a:buClr>
              <a:buSzPts val="1600"/>
              <a:buFont typeface="Lato"/>
              <a:buNone/>
              <a:defRPr sz="1600" b="0" i="0" u="none" strike="noStrike" cap="none">
                <a:solidFill>
                  <a:schemeClr val="lt1"/>
                </a:solidFill>
                <a:latin typeface="Lato"/>
                <a:ea typeface="Lato"/>
                <a:cs typeface="Lato"/>
                <a:sym typeface="Lato"/>
              </a:defRPr>
            </a:lvl7pPr>
            <a:lvl8pPr marL="3657600" marR="0" lvl="7" indent="-330200" algn="l" rtl="0">
              <a:lnSpc>
                <a:spcPct val="100000"/>
              </a:lnSpc>
              <a:spcBef>
                <a:spcPts val="0"/>
              </a:spcBef>
              <a:spcAft>
                <a:spcPts val="0"/>
              </a:spcAft>
              <a:buClr>
                <a:schemeClr val="lt1"/>
              </a:buClr>
              <a:buSzPts val="1600"/>
              <a:buFont typeface="Lato"/>
              <a:buNone/>
              <a:defRPr sz="1600" b="0" i="0" u="none" strike="noStrike" cap="none">
                <a:solidFill>
                  <a:schemeClr val="lt1"/>
                </a:solidFill>
                <a:latin typeface="Lato"/>
                <a:ea typeface="Lato"/>
                <a:cs typeface="Lato"/>
                <a:sym typeface="Lato"/>
              </a:defRPr>
            </a:lvl8pPr>
            <a:lvl9pPr marL="4114800" marR="0" lvl="8" indent="-330200" algn="l" rtl="0">
              <a:lnSpc>
                <a:spcPct val="100000"/>
              </a:lnSpc>
              <a:spcBef>
                <a:spcPts val="0"/>
              </a:spcBef>
              <a:spcAft>
                <a:spcPts val="0"/>
              </a:spcAft>
              <a:buClr>
                <a:schemeClr val="lt1"/>
              </a:buClr>
              <a:buSzPts val="1600"/>
              <a:buFont typeface="Lato"/>
              <a:buNone/>
              <a:defRPr sz="1600" b="0" i="0" u="none" strike="noStrike" cap="none">
                <a:solidFill>
                  <a:schemeClr val="lt1"/>
                </a:solidFill>
                <a:latin typeface="Lato"/>
                <a:ea typeface="Lato"/>
                <a:cs typeface="Lato"/>
                <a:sym typeface="Lato"/>
              </a:defRPr>
            </a:lvl9pPr>
          </a:lstStyle>
          <a:p>
            <a:pPr marL="0" indent="0" algn="just">
              <a:lnSpc>
                <a:spcPct val="150000"/>
              </a:lnSpc>
            </a:pPr>
            <a:r>
              <a:rPr lang="en-US" sz="4400" dirty="0"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a:t>
            </a:r>
            <a:r>
              <a:rPr lang="en-US" sz="4400" dirty="0" err="1"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hấn</a:t>
            </a:r>
            <a:r>
              <a:rPr lang="en-US" sz="4400" dirty="0"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vẻ</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đẹp</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Tổ</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nghĩ</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giả</a:t>
            </a:r>
            <a:endParaRPr lang="vi-VN"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5731926C-69D1-4253-B923-CCC82503150D}"/>
              </a:ext>
            </a:extLst>
          </p:cNvPr>
          <p:cNvPicPr>
            <a:picLocks noChangeAspect="1"/>
          </p:cNvPicPr>
          <p:nvPr/>
        </p:nvPicPr>
        <p:blipFill>
          <a:blip r:embed="rId3">
            <a:extLst>
              <a:ext uri="{28A0092B-C50C-407E-A947-70E740481C1C}">
                <a14:useLocalDpi xmlns:a14="http://schemas.microsoft.com/office/drawing/2010/main" val="0"/>
              </a:ext>
            </a:extLst>
          </a:blip>
          <a:srcRect b="6667"/>
          <a:stretch>
            <a:fillRect/>
          </a:stretch>
        </p:blipFill>
        <p:spPr bwMode="auto">
          <a:xfrm>
            <a:off x="12267110" y="0"/>
            <a:ext cx="6262814"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74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6623855" flipH="1">
            <a:off x="-3669198" y="6316015"/>
            <a:ext cx="10169462" cy="11934821"/>
          </a:xfrm>
          <a:prstGeom prst="rect">
            <a:avLst/>
          </a:prstGeom>
        </p:spPr>
      </p:pic>
      <p:pic>
        <p:nvPicPr>
          <p:cNvPr id="4" name="Picture 4"/>
          <p:cNvPicPr>
            <a:picLocks noChangeAspect="1"/>
          </p:cNvPicPr>
          <p:nvPr/>
        </p:nvPicPr>
        <p:blipFill>
          <a:blip r:embed="rId4"/>
          <a:srcRect/>
          <a:stretch>
            <a:fillRect/>
          </a:stretch>
        </p:blipFill>
        <p:spPr>
          <a:xfrm rot="583514">
            <a:off x="7510186" y="-6109056"/>
            <a:ext cx="12434795" cy="10336423"/>
          </a:xfrm>
          <a:prstGeom prst="rect">
            <a:avLst/>
          </a:prstGeom>
        </p:spPr>
      </p:pic>
      <p:pic>
        <p:nvPicPr>
          <p:cNvPr id="5" name="Picture 5"/>
          <p:cNvPicPr>
            <a:picLocks noChangeAspect="1"/>
          </p:cNvPicPr>
          <p:nvPr/>
        </p:nvPicPr>
        <p:blipFill>
          <a:blip r:embed="rId5"/>
          <a:srcRect/>
          <a:stretch>
            <a:fillRect/>
          </a:stretch>
        </p:blipFill>
        <p:spPr>
          <a:xfrm rot="1054949">
            <a:off x="13576456" y="3737941"/>
            <a:ext cx="5757183" cy="5815336"/>
          </a:xfrm>
          <a:prstGeom prst="rect">
            <a:avLst/>
          </a:prstGeom>
        </p:spPr>
      </p:pic>
      <p:pic>
        <p:nvPicPr>
          <p:cNvPr id="6" name="Picture 6"/>
          <p:cNvPicPr>
            <a:picLocks noChangeAspect="1"/>
          </p:cNvPicPr>
          <p:nvPr/>
        </p:nvPicPr>
        <p:blipFill>
          <a:blip r:embed="rId6">
            <a:extLst>
              <a:ext uri="{BEBA8EAE-BF5A-486C-A8C5-ECC9F3942E4B}">
                <a14:imgProps xmlns:a14="http://schemas.microsoft.com/office/drawing/2010/main">
                  <a14:imgLayer r:embed="rId7">
                    <a14:imgEffect>
                      <a14:artisticLineDrawing/>
                    </a14:imgEffect>
                  </a14:imgLayer>
                </a14:imgProps>
              </a:ext>
            </a:extLst>
          </a:blip>
          <a:srcRect/>
          <a:stretch>
            <a:fillRect/>
          </a:stretch>
        </p:blipFill>
        <p:spPr>
          <a:xfrm rot="-5400000">
            <a:off x="4242175" y="-1725238"/>
            <a:ext cx="6690347" cy="12250488"/>
          </a:xfrm>
          <a:prstGeom prst="rect">
            <a:avLst/>
          </a:prstGeom>
        </p:spPr>
      </p:pic>
      <p:pic>
        <p:nvPicPr>
          <p:cNvPr id="2" name="Picture 1"/>
          <p:cNvPicPr>
            <a:picLocks noChangeAspect="1"/>
          </p:cNvPicPr>
          <p:nvPr/>
        </p:nvPicPr>
        <p:blipFill>
          <a:blip r:embed="rId8"/>
          <a:stretch>
            <a:fillRect/>
          </a:stretch>
        </p:blipFill>
        <p:spPr>
          <a:xfrm>
            <a:off x="1840594" y="3063479"/>
            <a:ext cx="10668925" cy="2139881"/>
          </a:xfrm>
          <a:prstGeom prst="rect">
            <a:avLst/>
          </a:prstGeom>
        </p:spPr>
      </p:pic>
    </p:spTree>
    <p:extLst>
      <p:ext uri="{BB962C8B-B14F-4D97-AF65-F5344CB8AC3E}">
        <p14:creationId xmlns:p14="http://schemas.microsoft.com/office/powerpoint/2010/main" val="22162901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028700"/>
            <a:ext cx="3510340" cy="2819400"/>
          </a:xfrm>
          <a:prstGeom prst="rect">
            <a:avLst/>
          </a:prstGeom>
        </p:spPr>
      </p:pic>
      <p:sp>
        <p:nvSpPr>
          <p:cNvPr id="4" name="矩形 18"/>
          <p:cNvSpPr/>
          <p:nvPr/>
        </p:nvSpPr>
        <p:spPr>
          <a:xfrm>
            <a:off x="2076045" y="1323035"/>
            <a:ext cx="870299" cy="2059707"/>
          </a:xfrm>
          <a:prstGeom prst="rect">
            <a:avLst/>
          </a:prstGeom>
          <a:solidFill>
            <a:srgbClr val="E9A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smtClean="0">
                <a:latin typeface="Times New Roman" panose="02020603050405020304" pitchFamily="18" charset="0"/>
                <a:ea typeface="方正姚体" panose="02010601030101010101" pitchFamily="2" charset="-122"/>
                <a:cs typeface="Times New Roman" panose="02020603050405020304" pitchFamily="18" charset="0"/>
              </a:rPr>
              <a:t>a.</a:t>
            </a:r>
            <a:endParaRPr lang="zh-CN" altLang="en-US" sz="4400" dirty="0">
              <a:latin typeface="Times New Roman" panose="02020603050405020304" pitchFamily="18" charset="0"/>
              <a:cs typeface="Times New Roman" panose="02020603050405020304" pitchFamily="18" charset="0"/>
            </a:endParaRPr>
          </a:p>
        </p:txBody>
      </p:sp>
      <p:cxnSp>
        <p:nvCxnSpPr>
          <p:cNvPr id="5" name="直接连接符 25"/>
          <p:cNvCxnSpPr/>
          <p:nvPr/>
        </p:nvCxnSpPr>
        <p:spPr>
          <a:xfrm>
            <a:off x="3126568" y="1323035"/>
            <a:ext cx="0" cy="3178039"/>
          </a:xfrm>
          <a:prstGeom prst="line">
            <a:avLst/>
          </a:prstGeom>
          <a:ln>
            <a:solidFill>
              <a:schemeClr val="accent2">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505201" y="1407919"/>
            <a:ext cx="128778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 </a:t>
            </a:r>
            <a:r>
              <a:rPr lang="vi-VN" sz="4400" b="1" dirty="0" smtClean="0">
                <a:latin typeface="Times New Roman" panose="02020603050405020304" pitchFamily="18" charset="0"/>
                <a:cs typeface="Times New Roman" panose="02020603050405020304" pitchFamily="18" charset="0"/>
              </a:rPr>
              <a:t>Đảo </a:t>
            </a:r>
            <a:r>
              <a:rPr lang="vi-VN" sz="4400" b="1" dirty="0">
                <a:latin typeface="Times New Roman" panose="02020603050405020304" pitchFamily="18" charset="0"/>
                <a:cs typeface="Times New Roman" panose="02020603050405020304" pitchFamily="18" charset="0"/>
              </a:rPr>
              <a:t>ngữ của các thành phần có trong </a:t>
            </a:r>
            <a:r>
              <a:rPr lang="vi-VN" sz="4400" b="1" dirty="0" smtClean="0">
                <a:latin typeface="Times New Roman" panose="02020603050405020304" pitchFamily="18" charset="0"/>
                <a:cs typeface="Times New Roman" panose="02020603050405020304" pitchFamily="18" charset="0"/>
              </a:rPr>
              <a:t>câu</a:t>
            </a:r>
            <a:endParaRPr lang="en-US" sz="4400" b="1" dirty="0" smtClean="0">
              <a:latin typeface="Times New Roman" panose="02020603050405020304" pitchFamily="18" charset="0"/>
              <a:cs typeface="Times New Roman" panose="02020603050405020304" pitchFamily="18" charset="0"/>
            </a:endParaRPr>
          </a:p>
        </p:txBody>
      </p:sp>
      <p:sp>
        <p:nvSpPr>
          <p:cNvPr id="7" name="TextBox 6"/>
          <p:cNvSpPr txBox="1"/>
          <p:nvPr/>
        </p:nvSpPr>
        <p:spPr>
          <a:xfrm>
            <a:off x="3891341" y="2556579"/>
            <a:ext cx="13482260" cy="769441"/>
          </a:xfrm>
          <a:prstGeom prst="rect">
            <a:avLst/>
          </a:prstGeom>
          <a:noFill/>
        </p:spPr>
        <p:txBody>
          <a:bodyPr wrap="square" rtlCol="0">
            <a:spAutoFit/>
          </a:bodyPr>
          <a:lstStyle/>
          <a:p>
            <a:pPr algn="just"/>
            <a:r>
              <a:rPr lang="vi-VN" sz="4400" dirty="0" smtClean="0">
                <a:latin typeface="Times New Roman" panose="02020603050405020304" pitchFamily="18" charset="0"/>
                <a:cs typeface="Times New Roman" panose="02020603050405020304" pitchFamily="18" charset="0"/>
              </a:rPr>
              <a:t>Ví </a:t>
            </a:r>
            <a:r>
              <a:rPr lang="vi-VN" sz="4400" dirty="0">
                <a:latin typeface="Times New Roman" panose="02020603050405020304" pitchFamily="18" charset="0"/>
                <a:cs typeface="Times New Roman" panose="02020603050405020304" pitchFamily="18" charset="0"/>
              </a:rPr>
              <a:t>dụ: </a:t>
            </a:r>
            <a:endParaRPr lang="en-US" sz="4400" dirty="0" smtClean="0">
              <a:latin typeface="Times New Roman" panose="02020603050405020304" pitchFamily="18" charset="0"/>
              <a:cs typeface="Times New Roman" panose="02020603050405020304" pitchFamily="18" charset="0"/>
            </a:endParaRPr>
          </a:p>
        </p:txBody>
      </p:sp>
      <p:sp>
        <p:nvSpPr>
          <p:cNvPr id="9" name="TextBox 8"/>
          <p:cNvSpPr txBox="1"/>
          <p:nvPr/>
        </p:nvSpPr>
        <p:spPr>
          <a:xfrm>
            <a:off x="3901501" y="6559491"/>
            <a:ext cx="13482260" cy="769441"/>
          </a:xfrm>
          <a:prstGeom prst="rect">
            <a:avLst/>
          </a:prstGeom>
          <a:noFill/>
        </p:spPr>
        <p:txBody>
          <a:bodyPr wrap="square" rtlCol="0">
            <a:spAutoFit/>
          </a:bodyPr>
          <a:lstStyle/>
          <a:p>
            <a:pPr marL="571500" indent="-571500" algn="just">
              <a:buFont typeface="Wingdings" panose="05000000000000000000" pitchFamily="2" charset="2"/>
              <a:buChar char="à"/>
            </a:pPr>
            <a:r>
              <a:rPr lang="vi-VN" sz="4400" dirty="0" smtClean="0">
                <a:latin typeface="Times New Roman" panose="02020603050405020304" pitchFamily="18" charset="0"/>
                <a:cs typeface="Times New Roman" panose="02020603050405020304" pitchFamily="18" charset="0"/>
              </a:rPr>
              <a:t>Đảo </a:t>
            </a:r>
            <a:r>
              <a:rPr lang="vi-VN" sz="4400" dirty="0">
                <a:latin typeface="Times New Roman" panose="02020603050405020304" pitchFamily="18" charset="0"/>
                <a:cs typeface="Times New Roman" panose="02020603050405020304" pitchFamily="18" charset="0"/>
              </a:rPr>
              <a:t>vị ngữ lên trước chủ </a:t>
            </a:r>
            <a:r>
              <a:rPr lang="vi-VN" sz="4400" dirty="0" smtClean="0">
                <a:latin typeface="Times New Roman" panose="02020603050405020304" pitchFamily="18" charset="0"/>
                <a:cs typeface="Times New Roman" panose="02020603050405020304" pitchFamily="18" charset="0"/>
              </a:rPr>
              <a:t>ngữ</a:t>
            </a:r>
            <a:endParaRPr lang="vi-VN"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891341" y="3439477"/>
            <a:ext cx="1348226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a:t>
            </a:r>
            <a:r>
              <a:rPr lang="en-US" sz="4400" b="1" dirty="0" err="1" smtClean="0">
                <a:latin typeface="Times New Roman" panose="02020603050405020304" pitchFamily="18" charset="0"/>
                <a:cs typeface="Times New Roman" panose="02020603050405020304" pitchFamily="18" charset="0"/>
              </a:rPr>
              <a:t>âu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đúng</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B</a:t>
            </a:r>
            <a:r>
              <a:rPr lang="vi-VN" sz="4400" dirty="0" smtClean="0">
                <a:latin typeface="Times New Roman" panose="02020603050405020304" pitchFamily="18" charset="0"/>
                <a:cs typeface="Times New Roman" panose="02020603050405020304" pitchFamily="18" charset="0"/>
              </a:rPr>
              <a:t>óng </a:t>
            </a:r>
            <a:r>
              <a:rPr lang="vi-VN" sz="4400" dirty="0">
                <a:latin typeface="Times New Roman" panose="02020603050405020304" pitchFamily="18" charset="0"/>
                <a:cs typeface="Times New Roman" panose="02020603050405020304" pitchFamily="18" charset="0"/>
              </a:rPr>
              <a:t>những nhịp cầu sắt uốn cong, vắt qua dòng sông lạnh </a:t>
            </a:r>
            <a:r>
              <a:rPr lang="vi-VN" sz="4400" u="sng" dirty="0">
                <a:latin typeface="Times New Roman" panose="02020603050405020304" pitchFamily="18" charset="0"/>
                <a:cs typeface="Times New Roman" panose="02020603050405020304" pitchFamily="18" charset="0"/>
              </a:rPr>
              <a:t>đã hiện ra</a:t>
            </a:r>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901501" y="4999484"/>
            <a:ext cx="1348226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Câu</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đảo</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ngữ</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dirty="0" smtClean="0">
                <a:latin typeface="Times New Roman" panose="02020603050405020304" pitchFamily="18" charset="0"/>
                <a:cs typeface="Times New Roman" panose="02020603050405020304" pitchFamily="18" charset="0"/>
              </a:rPr>
              <a:t>“</a:t>
            </a:r>
            <a:r>
              <a:rPr lang="en-US" sz="4400" u="sng" dirty="0">
                <a:latin typeface="Times New Roman" panose="02020603050405020304" pitchFamily="18" charset="0"/>
                <a:cs typeface="Times New Roman" panose="02020603050405020304" pitchFamily="18" charset="0"/>
              </a:rPr>
              <a:t>Đ</a:t>
            </a:r>
            <a:r>
              <a:rPr lang="vi-VN" sz="4400" u="sng" dirty="0" smtClean="0">
                <a:latin typeface="Times New Roman" panose="02020603050405020304" pitchFamily="18" charset="0"/>
                <a:cs typeface="Times New Roman" panose="02020603050405020304" pitchFamily="18" charset="0"/>
              </a:rPr>
              <a:t>ã </a:t>
            </a:r>
            <a:r>
              <a:rPr lang="vi-VN" sz="4400" u="sng" dirty="0">
                <a:latin typeface="Times New Roman" panose="02020603050405020304" pitchFamily="18" charset="0"/>
                <a:cs typeface="Times New Roman" panose="02020603050405020304" pitchFamily="18" charset="0"/>
              </a:rPr>
              <a:t>hiện ra </a:t>
            </a:r>
            <a:r>
              <a:rPr lang="vi-VN" sz="4400" dirty="0">
                <a:latin typeface="Times New Roman" panose="02020603050405020304" pitchFamily="18" charset="0"/>
                <a:cs typeface="Times New Roman" panose="02020603050405020304" pitchFamily="18" charset="0"/>
              </a:rPr>
              <a:t>bóng những nhịp cầu sắt uốn cong, vắt qua dòng sông lạnh</a:t>
            </a:r>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891340" y="7658100"/>
            <a:ext cx="13482260" cy="1446550"/>
          </a:xfrm>
          <a:prstGeom prst="rect">
            <a:avLst/>
          </a:prstGeom>
          <a:noFill/>
        </p:spPr>
        <p:txBody>
          <a:bodyPr wrap="square" rtlCol="0">
            <a:spAutoFit/>
          </a:bodyPr>
          <a:lstStyle/>
          <a:p>
            <a:pPr marL="571500" indent="-571500" algn="just">
              <a:buFont typeface="Wingdings" panose="05000000000000000000" pitchFamily="2" charset="2"/>
              <a:buChar char="à"/>
            </a:pPr>
            <a:r>
              <a:rPr lang="vi-VN" sz="4400" dirty="0" smtClean="0">
                <a:latin typeface="Times New Roman" panose="02020603050405020304" pitchFamily="18" charset="0"/>
                <a:cs typeface="Times New Roman" panose="02020603050405020304" pitchFamily="18" charset="0"/>
              </a:rPr>
              <a:t>Nhằm </a:t>
            </a:r>
            <a:r>
              <a:rPr lang="vi-VN" sz="4400" dirty="0">
                <a:latin typeface="Times New Roman" panose="02020603050405020304" pitchFamily="18" charset="0"/>
                <a:cs typeface="Times New Roman" panose="02020603050405020304" pitchFamily="18" charset="0"/>
              </a:rPr>
              <a:t>gợi tả rõ bức tranh cảnh vật đồng thời nhấn mạnh sự xuất hiện của sự vật đang được miêu tả</a:t>
            </a:r>
            <a:r>
              <a:rPr lang="vi-VN"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pic>
        <p:nvPicPr>
          <p:cNvPr id="13" name="Picture 3"/>
          <p:cNvPicPr>
            <a:picLocks noChangeAspect="1"/>
          </p:cNvPicPr>
          <p:nvPr/>
        </p:nvPicPr>
        <p:blipFill>
          <a:blip r:embed="rId4"/>
          <a:srcRect/>
          <a:stretch>
            <a:fillRect/>
          </a:stretch>
        </p:blipFill>
        <p:spPr>
          <a:xfrm rot="6623855" flipH="1">
            <a:off x="-2313177" y="7145965"/>
            <a:ext cx="6674225" cy="7832831"/>
          </a:xfrm>
          <a:prstGeom prst="rect">
            <a:avLst/>
          </a:prstGeom>
        </p:spPr>
      </p:pic>
    </p:spTree>
    <p:extLst>
      <p:ext uri="{BB962C8B-B14F-4D97-AF65-F5344CB8AC3E}">
        <p14:creationId xmlns:p14="http://schemas.microsoft.com/office/powerpoint/2010/main" val="21952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9"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TotalTime>
  <Words>1414</Words>
  <Application>Microsoft Office PowerPoint</Application>
  <PresentationFormat>Custom</PresentationFormat>
  <Paragraphs>138</Paragraphs>
  <Slides>22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Calibri</vt:lpstr>
      <vt:lpstr>Cambria</vt:lpstr>
      <vt:lpstr>Times New Roman</vt:lpstr>
      <vt:lpstr>Arial</vt:lpstr>
      <vt:lpstr>方正姚体</vt:lpstr>
      <vt:lpstr>Lato</vt:lpstr>
      <vt:lpstr>宋体</vt:lpstr>
      <vt:lpstr>Wingdings</vt:lpstr>
      <vt:lpstr>#9Slide06 SVNFreestyle</vt:lpstr>
      <vt:lpstr>#9Slide07 HLT Fall For You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Vintage Ripped Paper Sunday Sermon Church Presentation</dc:title>
  <cp:lastModifiedBy>AutoBVT</cp:lastModifiedBy>
  <cp:revision>17</cp:revision>
  <dcterms:created xsi:type="dcterms:W3CDTF">2006-08-16T00:00:00Z</dcterms:created>
  <dcterms:modified xsi:type="dcterms:W3CDTF">2023-07-05T08:23:56Z</dcterms:modified>
  <dc:identifier>DAFkZ3tkF_s</dc:identifier>
</cp:coreProperties>
</file>