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3" roundtripDataSignature="AMtx7mhb3PqoZ6hBxE1z4vHzxGGkM9IU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7"/>
          <p:cNvSpPr/>
          <p:nvPr>
            <p:ph idx="2" type="pic"/>
          </p:nvPr>
        </p:nvSpPr>
        <p:spPr>
          <a:xfrm>
            <a:off x="1792288" y="612775"/>
            <a:ext cx="5486400" cy="4114800"/>
          </a:xfrm>
          <a:prstGeom prst="rect">
            <a:avLst/>
          </a:prstGeom>
          <a:noFill/>
          <a:ln>
            <a:noFill/>
          </a:ln>
        </p:spPr>
      </p:sp>
      <p:sp>
        <p:nvSpPr>
          <p:cNvPr id="64" name="Google Shape;64;p4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42.png"/><Relationship Id="rId5" Type="http://schemas.openxmlformats.org/officeDocument/2006/relationships/image" Target="../media/image4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36.png"/><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1.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49.png"/><Relationship Id="rId5"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0.png"/><Relationship Id="rId4" Type="http://schemas.openxmlformats.org/officeDocument/2006/relationships/image" Target="../media/image6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8.jpg"/><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1.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9.jpg"/><Relationship Id="rId4" Type="http://schemas.openxmlformats.org/officeDocument/2006/relationships/image" Target="../media/image5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1.png"/><Relationship Id="rId5"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64.png"/><Relationship Id="rId5" Type="http://schemas.openxmlformats.org/officeDocument/2006/relationships/image" Target="../media/image7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0.jp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0.jpg"/><Relationship Id="rId4" Type="http://schemas.openxmlformats.org/officeDocument/2006/relationships/image" Target="../media/image5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1.png"/><Relationship Id="rId4" Type="http://schemas.openxmlformats.org/officeDocument/2006/relationships/image" Target="../media/image7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75.png"/><Relationship Id="rId5"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4.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1.png"/><Relationship Id="rId5"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4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5.png"/><Relationship Id="rId6"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8"/>
        </a:solidFill>
      </p:bgPr>
    </p:bg>
    <p:spTree>
      <p:nvGrpSpPr>
        <p:cNvPr id="83" name="Shape 83"/>
        <p:cNvGrpSpPr/>
        <p:nvPr/>
      </p:nvGrpSpPr>
      <p:grpSpPr>
        <a:xfrm>
          <a:off x="0" y="0"/>
          <a:ext cx="0" cy="0"/>
          <a:chOff x="0" y="0"/>
          <a:chExt cx="0" cy="0"/>
        </a:xfrm>
      </p:grpSpPr>
      <p:sp>
        <p:nvSpPr>
          <p:cNvPr id="84" name="Google Shape;84;p1"/>
          <p:cNvSpPr/>
          <p:nvPr/>
        </p:nvSpPr>
        <p:spPr>
          <a:xfrm>
            <a:off x="2593295" y="1028700"/>
            <a:ext cx="7501450" cy="10744265"/>
          </a:xfrm>
          <a:custGeom>
            <a:rect b="b" l="l" r="r" t="t"/>
            <a:pathLst>
              <a:path extrusionOk="0" h="10744265" w="7501450">
                <a:moveTo>
                  <a:pt x="0" y="0"/>
                </a:moveTo>
                <a:lnTo>
                  <a:pt x="7501450" y="0"/>
                </a:lnTo>
                <a:lnTo>
                  <a:pt x="7501450" y="10744265"/>
                </a:lnTo>
                <a:lnTo>
                  <a:pt x="0" y="10744265"/>
                </a:lnTo>
                <a:lnTo>
                  <a:pt x="0" y="0"/>
                </a:lnTo>
                <a:close/>
              </a:path>
            </a:pathLst>
          </a:custGeom>
          <a:blipFill rotWithShape="1">
            <a:blip r:embed="rId3">
              <a:alphaModFix amt="9999"/>
            </a:blip>
            <a:stretch>
              <a:fillRect b="0" l="0" r="0" t="0"/>
            </a:stretch>
          </a:blipFill>
          <a:ln>
            <a:noFill/>
          </a:ln>
        </p:spPr>
      </p:sp>
      <p:sp>
        <p:nvSpPr>
          <p:cNvPr id="85" name="Google Shape;85;p1"/>
          <p:cNvSpPr/>
          <p:nvPr/>
        </p:nvSpPr>
        <p:spPr>
          <a:xfrm flipH="1">
            <a:off x="7293311" y="1028700"/>
            <a:ext cx="14964333" cy="10556657"/>
          </a:xfrm>
          <a:custGeom>
            <a:rect b="b" l="l" r="r" t="t"/>
            <a:pathLst>
              <a:path extrusionOk="0" h="10556657" w="14964333">
                <a:moveTo>
                  <a:pt x="14964333" y="0"/>
                </a:moveTo>
                <a:lnTo>
                  <a:pt x="0" y="0"/>
                </a:lnTo>
                <a:lnTo>
                  <a:pt x="0" y="10556657"/>
                </a:lnTo>
                <a:lnTo>
                  <a:pt x="14964333" y="10556657"/>
                </a:lnTo>
                <a:lnTo>
                  <a:pt x="14964333" y="0"/>
                </a:lnTo>
                <a:close/>
              </a:path>
            </a:pathLst>
          </a:custGeom>
          <a:blipFill rotWithShape="1">
            <a:blip r:embed="rId4">
              <a:alphaModFix/>
            </a:blip>
            <a:stretch>
              <a:fillRect b="0" l="0" r="0" t="0"/>
            </a:stretch>
          </a:blipFill>
          <a:ln>
            <a:noFill/>
          </a:ln>
        </p:spPr>
      </p:sp>
      <p:sp>
        <p:nvSpPr>
          <p:cNvPr id="86" name="Google Shape;86;p1"/>
          <p:cNvSpPr txBox="1"/>
          <p:nvPr/>
        </p:nvSpPr>
        <p:spPr>
          <a:xfrm>
            <a:off x="762000" y="2155598"/>
            <a:ext cx="7886700" cy="597580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72952"/>
              </a:buClr>
              <a:buSzPts val="9000"/>
              <a:buFont typeface="Arial"/>
              <a:buNone/>
            </a:pPr>
            <a:r>
              <a:rPr b="1" i="0" lang="en-US" sz="9000" u="none" cap="none" strike="noStrike">
                <a:solidFill>
                  <a:srgbClr val="072952"/>
                </a:solidFill>
                <a:latin typeface="Arial"/>
                <a:ea typeface="Arial"/>
                <a:cs typeface="Arial"/>
                <a:sym typeface="Arial"/>
              </a:rPr>
              <a:t>CHÀO MỪNG </a:t>
            </a:r>
            <a:endParaRPr/>
          </a:p>
          <a:p>
            <a:pPr indent="0" lvl="0" marL="0" marR="0" rtl="0" algn="ctr">
              <a:lnSpc>
                <a:spcPct val="150000"/>
              </a:lnSpc>
              <a:spcBef>
                <a:spcPts val="0"/>
              </a:spcBef>
              <a:spcAft>
                <a:spcPts val="0"/>
              </a:spcAft>
              <a:buClr>
                <a:srgbClr val="072952"/>
              </a:buClr>
              <a:buSzPts val="9000"/>
              <a:buFont typeface="Arial"/>
              <a:buNone/>
            </a:pPr>
            <a:r>
              <a:rPr b="1" i="0" lang="en-US" sz="9000" u="none" cap="none" strike="noStrike">
                <a:solidFill>
                  <a:srgbClr val="072952"/>
                </a:solidFill>
                <a:latin typeface="Arial"/>
                <a:ea typeface="Arial"/>
                <a:cs typeface="Arial"/>
                <a:sym typeface="Arial"/>
              </a:rPr>
              <a:t>CÁC EM ĐẾN </a:t>
            </a:r>
            <a:endParaRPr/>
          </a:p>
          <a:p>
            <a:pPr indent="0" lvl="0" marL="0" marR="0" rtl="0" algn="ctr">
              <a:lnSpc>
                <a:spcPct val="150000"/>
              </a:lnSpc>
              <a:spcBef>
                <a:spcPts val="0"/>
              </a:spcBef>
              <a:spcAft>
                <a:spcPts val="0"/>
              </a:spcAft>
              <a:buClr>
                <a:srgbClr val="072952"/>
              </a:buClr>
              <a:buSzPts val="9000"/>
              <a:buFont typeface="Arial"/>
              <a:buNone/>
            </a:pPr>
            <a:r>
              <a:rPr b="1" i="0" lang="en-US" sz="9000" u="none" cap="none" strike="noStrike">
                <a:solidFill>
                  <a:srgbClr val="072952"/>
                </a:solidFill>
                <a:latin typeface="Arial"/>
                <a:ea typeface="Arial"/>
                <a:cs typeface="Arial"/>
                <a:sym typeface="Arial"/>
              </a:rPr>
              <a:t>VỚI BÀI HỌC!</a:t>
            </a:r>
            <a:endParaRPr/>
          </a:p>
        </p:txBody>
      </p:sp>
    </p:spTree>
  </p:cSld>
  <p:clrMapOvr>
    <a:masterClrMapping/>
  </p:clrMapOvr>
  <p:transition spd="slow" p14:dur="1500">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p:nvPr/>
        </p:nvSpPr>
        <p:spPr>
          <a:xfrm>
            <a:off x="7124700" y="-342900"/>
            <a:ext cx="4038600" cy="1600200"/>
          </a:xfrm>
          <a:prstGeom prst="downArrow">
            <a:avLst>
              <a:gd fmla="val 50000" name="adj1"/>
              <a:gd fmla="val 50000" name="adj2"/>
            </a:avLst>
          </a:prstGeom>
          <a:solidFill>
            <a:srgbClr val="318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7" name="Google Shape;247;p10"/>
          <p:cNvGrpSpPr/>
          <p:nvPr/>
        </p:nvGrpSpPr>
        <p:grpSpPr>
          <a:xfrm>
            <a:off x="5448300" y="1790700"/>
            <a:ext cx="7391400" cy="1219200"/>
            <a:chOff x="4953000" y="1703457"/>
            <a:chExt cx="7391400" cy="1219200"/>
          </a:xfrm>
        </p:grpSpPr>
        <p:sp>
          <p:nvSpPr>
            <p:cNvPr id="248" name="Google Shape;248;p10"/>
            <p:cNvSpPr/>
            <p:nvPr/>
          </p:nvSpPr>
          <p:spPr>
            <a:xfrm>
              <a:off x="4953000" y="1703457"/>
              <a:ext cx="7391400" cy="1219200"/>
            </a:xfrm>
            <a:prstGeom prst="roundRect">
              <a:avLst>
                <a:gd fmla="val 16667" name="adj"/>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0"/>
            <p:cNvSpPr txBox="1"/>
            <p:nvPr/>
          </p:nvSpPr>
          <p:spPr>
            <a:xfrm>
              <a:off x="5638800" y="1959114"/>
              <a:ext cx="60198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Arial"/>
                  <a:ea typeface="Arial"/>
                  <a:cs typeface="Arial"/>
                  <a:sym typeface="Arial"/>
                </a:rPr>
                <a:t>Bộ xử lí thông tin </a:t>
              </a:r>
              <a:endParaRPr/>
            </a:p>
          </p:txBody>
        </p:sp>
      </p:grpSp>
      <p:grpSp>
        <p:nvGrpSpPr>
          <p:cNvPr id="250" name="Google Shape;250;p10"/>
          <p:cNvGrpSpPr/>
          <p:nvPr/>
        </p:nvGrpSpPr>
        <p:grpSpPr>
          <a:xfrm>
            <a:off x="3028950" y="3771900"/>
            <a:ext cx="12230100" cy="1219200"/>
            <a:chOff x="4953000" y="1703457"/>
            <a:chExt cx="7391400" cy="1219200"/>
          </a:xfrm>
        </p:grpSpPr>
        <p:sp>
          <p:nvSpPr>
            <p:cNvPr id="251" name="Google Shape;251;p10"/>
            <p:cNvSpPr/>
            <p:nvPr/>
          </p:nvSpPr>
          <p:spPr>
            <a:xfrm>
              <a:off x="4953000" y="1703457"/>
              <a:ext cx="7391400" cy="1219200"/>
            </a:xfrm>
            <a:prstGeom prst="roundRect">
              <a:avLst>
                <a:gd fmla="val 16667" name="adj"/>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0"/>
            <p:cNvSpPr txBox="1"/>
            <p:nvPr/>
          </p:nvSpPr>
          <p:spPr>
            <a:xfrm>
              <a:off x="5638800" y="1959114"/>
              <a:ext cx="60198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Arial"/>
                  <a:ea typeface="Arial"/>
                  <a:cs typeface="Arial"/>
                  <a:sym typeface="Arial"/>
                </a:rPr>
                <a:t>Là thành phần quan trọng của máy tính</a:t>
              </a:r>
              <a:endParaRPr/>
            </a:p>
          </p:txBody>
        </p:sp>
      </p:grpSp>
      <p:grpSp>
        <p:nvGrpSpPr>
          <p:cNvPr id="253" name="Google Shape;253;p10"/>
          <p:cNvGrpSpPr/>
          <p:nvPr/>
        </p:nvGrpSpPr>
        <p:grpSpPr>
          <a:xfrm>
            <a:off x="3028950" y="5829091"/>
            <a:ext cx="12230100" cy="1219200"/>
            <a:chOff x="4953000" y="1703457"/>
            <a:chExt cx="7391400" cy="1219200"/>
          </a:xfrm>
        </p:grpSpPr>
        <p:sp>
          <p:nvSpPr>
            <p:cNvPr id="254" name="Google Shape;254;p10"/>
            <p:cNvSpPr/>
            <p:nvPr/>
          </p:nvSpPr>
          <p:spPr>
            <a:xfrm>
              <a:off x="4953000" y="1703457"/>
              <a:ext cx="7391400" cy="1219200"/>
            </a:xfrm>
            <a:prstGeom prst="roundRect">
              <a:avLst>
                <a:gd fmla="val 16667" name="adj"/>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0"/>
            <p:cNvSpPr txBox="1"/>
            <p:nvPr/>
          </p:nvSpPr>
          <p:spPr>
            <a:xfrm>
              <a:off x="5117447" y="1959114"/>
              <a:ext cx="706250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Arial"/>
                  <a:ea typeface="Arial"/>
                  <a:cs typeface="Arial"/>
                  <a:sym typeface="Arial"/>
                </a:rPr>
                <a:t>Làm việc với dữ liệu được biểu diễn dưới dạng bit</a:t>
              </a:r>
              <a:endParaRPr/>
            </a:p>
          </p:txBody>
        </p:sp>
      </p:grpSp>
      <p:grpSp>
        <p:nvGrpSpPr>
          <p:cNvPr id="256" name="Google Shape;256;p10"/>
          <p:cNvGrpSpPr/>
          <p:nvPr/>
        </p:nvGrpSpPr>
        <p:grpSpPr>
          <a:xfrm>
            <a:off x="1295392" y="7739717"/>
            <a:ext cx="15697212" cy="1219200"/>
            <a:chOff x="4457939" y="1703457"/>
            <a:chExt cx="8381521" cy="1219200"/>
          </a:xfrm>
        </p:grpSpPr>
        <p:sp>
          <p:nvSpPr>
            <p:cNvPr id="257" name="Google Shape;257;p10"/>
            <p:cNvSpPr/>
            <p:nvPr/>
          </p:nvSpPr>
          <p:spPr>
            <a:xfrm>
              <a:off x="4953000" y="1703457"/>
              <a:ext cx="7391400" cy="1219200"/>
            </a:xfrm>
            <a:prstGeom prst="roundRect">
              <a:avLst>
                <a:gd fmla="val 16667" name="adj"/>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0"/>
            <p:cNvSpPr txBox="1"/>
            <p:nvPr/>
          </p:nvSpPr>
          <p:spPr>
            <a:xfrm>
              <a:off x="4457939" y="1959114"/>
              <a:ext cx="838152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Arial"/>
                  <a:ea typeface="Arial"/>
                  <a:cs typeface="Arial"/>
                  <a:sym typeface="Arial"/>
                </a:rPr>
                <a:t>Được gắn vào nhiều thiết bị đễ hỗ trợ số hóa thông tin</a:t>
              </a:r>
              <a:endParaRPr/>
            </a:p>
          </p:txBody>
        </p:sp>
        <p:sp>
          <p:nvSpPr>
            <p:cNvPr id="259" name="Google Shape;259;p10"/>
            <p:cNvSpPr txBox="1"/>
            <p:nvPr/>
          </p:nvSpPr>
          <p:spPr>
            <a:xfrm>
              <a:off x="4457940" y="1959114"/>
              <a:ext cx="838152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Arial"/>
                  <a:ea typeface="Arial"/>
                  <a:cs typeface="Arial"/>
                  <a:sym typeface="Arial"/>
                </a:rPr>
                <a:t>Được gắn vào nhiều thiết bị đễ hỗ trợ số hóa thông tin</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pSp>
        <p:nvGrpSpPr>
          <p:cNvPr id="264" name="Google Shape;264;p11"/>
          <p:cNvGrpSpPr/>
          <p:nvPr/>
        </p:nvGrpSpPr>
        <p:grpSpPr>
          <a:xfrm>
            <a:off x="762000" y="495300"/>
            <a:ext cx="16764000" cy="1738296"/>
            <a:chOff x="609600" y="563174"/>
            <a:chExt cx="16764000" cy="1738296"/>
          </a:xfrm>
        </p:grpSpPr>
        <p:sp>
          <p:nvSpPr>
            <p:cNvPr id="265" name="Google Shape;265;p11"/>
            <p:cNvSpPr/>
            <p:nvPr/>
          </p:nvSpPr>
          <p:spPr>
            <a:xfrm>
              <a:off x="609600" y="952500"/>
              <a:ext cx="990600" cy="959644"/>
            </a:xfrm>
            <a:custGeom>
              <a:rect b="b" l="l" r="r" t="t"/>
              <a:pathLst>
                <a:path extrusionOk="0" h="4114800" w="4247535">
                  <a:moveTo>
                    <a:pt x="0" y="0"/>
                  </a:moveTo>
                  <a:lnTo>
                    <a:pt x="4247536" y="0"/>
                  </a:lnTo>
                  <a:lnTo>
                    <a:pt x="4247536" y="4114800"/>
                  </a:lnTo>
                  <a:lnTo>
                    <a:pt x="0" y="4114800"/>
                  </a:lnTo>
                  <a:lnTo>
                    <a:pt x="0" y="0"/>
                  </a:lnTo>
                  <a:close/>
                </a:path>
              </a:pathLst>
            </a:custGeom>
            <a:blipFill rotWithShape="1">
              <a:blip r:embed="rId3">
                <a:alphaModFix/>
              </a:blip>
              <a:stretch>
                <a:fillRect b="0" l="0" r="0" t="0"/>
              </a:stretch>
            </a:blipFill>
            <a:ln>
              <a:noFill/>
            </a:ln>
          </p:spPr>
        </p:sp>
        <p:sp>
          <p:nvSpPr>
            <p:cNvPr id="266" name="Google Shape;266;p11"/>
            <p:cNvSpPr txBox="1"/>
            <p:nvPr/>
          </p:nvSpPr>
          <p:spPr>
            <a:xfrm>
              <a:off x="1981200" y="563174"/>
              <a:ext cx="15392400"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800">
                  <a:solidFill>
                    <a:schemeClr val="dk1"/>
                  </a:solidFill>
                  <a:latin typeface="Arial"/>
                  <a:ea typeface="Arial"/>
                  <a:cs typeface="Arial"/>
                  <a:sym typeface="Arial"/>
                </a:rPr>
                <a:t>Thảo luận theo phương pháp khăn trải bàn, đọc hoạt động đọc và thực hiện nhiệm vụ học tập sau đây: </a:t>
              </a:r>
              <a:endParaRPr/>
            </a:p>
          </p:txBody>
        </p:sp>
      </p:grpSp>
      <p:grpSp>
        <p:nvGrpSpPr>
          <p:cNvPr id="267" name="Google Shape;267;p11"/>
          <p:cNvGrpSpPr/>
          <p:nvPr/>
        </p:nvGrpSpPr>
        <p:grpSpPr>
          <a:xfrm>
            <a:off x="441939" y="2403849"/>
            <a:ext cx="8850672" cy="7820490"/>
            <a:chOff x="441939" y="2403849"/>
            <a:chExt cx="8850672" cy="7820490"/>
          </a:xfrm>
        </p:grpSpPr>
        <p:sp>
          <p:nvSpPr>
            <p:cNvPr id="268" name="Google Shape;268;p11"/>
            <p:cNvSpPr/>
            <p:nvPr/>
          </p:nvSpPr>
          <p:spPr>
            <a:xfrm rot="-366169">
              <a:off x="790575" y="2817438"/>
              <a:ext cx="8153400" cy="6993311"/>
            </a:xfrm>
            <a:prstGeom prst="roundRect">
              <a:avLst>
                <a:gd fmla="val 4373" name="adj"/>
              </a:avLst>
            </a:prstGeom>
            <a:solidFill>
              <a:srgbClr val="F2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1"/>
            <p:cNvSpPr/>
            <p:nvPr/>
          </p:nvSpPr>
          <p:spPr>
            <a:xfrm>
              <a:off x="790575" y="2817439"/>
              <a:ext cx="8153400" cy="6993311"/>
            </a:xfrm>
            <a:prstGeom prst="roundRect">
              <a:avLst>
                <a:gd fmla="val 4373" name="adj"/>
              </a:avLst>
            </a:prstGeom>
            <a:solidFill>
              <a:schemeClr val="lt1"/>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1"/>
            <p:cNvSpPr txBox="1"/>
            <p:nvPr/>
          </p:nvSpPr>
          <p:spPr>
            <a:xfrm>
              <a:off x="942975" y="3543300"/>
              <a:ext cx="7848600" cy="613802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Calibri"/>
                  <a:ea typeface="Calibri"/>
                  <a:cs typeface="Calibri"/>
                  <a:sym typeface="Calibri"/>
                </a:rPr>
                <a:t>Tìm hiểu các thiết bị có gắn bộ xử lí thông tin trong nhà; trong đời sống; trong thương mại, sản xuất công nghiệp và nông nghiệp hiện đại. Từ đó, chứng minh sự đa dạng của các thiết bị có gắn bộ xử lí thông tin tạo nên thế giới kĩ thuật số.</a:t>
              </a:r>
              <a:endParaRPr sz="3800">
                <a:solidFill>
                  <a:schemeClr val="dk1"/>
                </a:solidFill>
                <a:latin typeface="Calibri"/>
                <a:ea typeface="Calibri"/>
                <a:cs typeface="Calibri"/>
                <a:sym typeface="Calibri"/>
              </a:endParaRPr>
            </a:p>
          </p:txBody>
        </p:sp>
        <p:sp>
          <p:nvSpPr>
            <p:cNvPr id="271" name="Google Shape;271;p11"/>
            <p:cNvSpPr/>
            <p:nvPr/>
          </p:nvSpPr>
          <p:spPr>
            <a:xfrm>
              <a:off x="1066800" y="3184105"/>
              <a:ext cx="304800" cy="304800"/>
            </a:xfrm>
            <a:prstGeom prst="ellipse">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1"/>
            <p:cNvSpPr/>
            <p:nvPr/>
          </p:nvSpPr>
          <p:spPr>
            <a:xfrm>
              <a:off x="1600200" y="3184105"/>
              <a:ext cx="304800" cy="304800"/>
            </a:xfrm>
            <a:prstGeom prst="ellipse">
              <a:avLst/>
            </a:prstGeom>
            <a:solidFill>
              <a:srgbClr val="A0D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1"/>
            <p:cNvSpPr/>
            <p:nvPr/>
          </p:nvSpPr>
          <p:spPr>
            <a:xfrm>
              <a:off x="2133600" y="3184105"/>
              <a:ext cx="304800" cy="304800"/>
            </a:xfrm>
            <a:prstGeom prst="ellipse">
              <a:avLst/>
            </a:prstGeom>
            <a:solidFill>
              <a:srgbClr val="B2A0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Lựa chọn đơn vị thiết kế máy tự động theo yêu cầu, tại sao?" id="274" name="Google Shape;274;p11"/>
          <p:cNvPicPr preferRelativeResize="0"/>
          <p:nvPr/>
        </p:nvPicPr>
        <p:blipFill rotWithShape="1">
          <a:blip r:embed="rId4">
            <a:alphaModFix/>
          </a:blip>
          <a:srcRect b="0" l="0" r="0" t="0"/>
          <a:stretch/>
        </p:blipFill>
        <p:spPr>
          <a:xfrm>
            <a:off x="9829800" y="3753245"/>
            <a:ext cx="7760144" cy="5121695"/>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2"/>
          <p:cNvSpPr txBox="1"/>
          <p:nvPr/>
        </p:nvSpPr>
        <p:spPr>
          <a:xfrm>
            <a:off x="685800" y="647700"/>
            <a:ext cx="16916400" cy="2629374"/>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Thiết bị được gắn bộ xử lí hiện diện xung quanh ta. Chúng giúp con người tự động hóa một phần hoạt động xử lí thông tin và xuất hiện trong hầu hết các lĩnh vực kinh tế, xã hội và đời sống,...</a:t>
            </a:r>
            <a:endParaRPr sz="3800">
              <a:solidFill>
                <a:schemeClr val="dk1"/>
              </a:solidFill>
              <a:latin typeface="Calibri"/>
              <a:ea typeface="Calibri"/>
              <a:cs typeface="Calibri"/>
              <a:sym typeface="Calibri"/>
            </a:endParaRPr>
          </a:p>
        </p:txBody>
      </p:sp>
      <p:grpSp>
        <p:nvGrpSpPr>
          <p:cNvPr id="280" name="Google Shape;280;p12"/>
          <p:cNvGrpSpPr/>
          <p:nvPr/>
        </p:nvGrpSpPr>
        <p:grpSpPr>
          <a:xfrm>
            <a:off x="642937" y="3970107"/>
            <a:ext cx="4800600" cy="5059593"/>
            <a:chOff x="914401" y="3848100"/>
            <a:chExt cx="4800600" cy="5059593"/>
          </a:xfrm>
        </p:grpSpPr>
        <p:pic>
          <p:nvPicPr>
            <p:cNvPr descr="Bếp điện từ thông minh Nagakawa NK3C05MSF" id="281" name="Google Shape;281;p12"/>
            <p:cNvPicPr preferRelativeResize="0"/>
            <p:nvPr/>
          </p:nvPicPr>
          <p:blipFill rotWithShape="1">
            <a:blip r:embed="rId3">
              <a:alphaModFix/>
            </a:blip>
            <a:srcRect b="8594" l="0" r="0" t="7812"/>
            <a:stretch/>
          </p:blipFill>
          <p:spPr>
            <a:xfrm>
              <a:off x="914401" y="3848100"/>
              <a:ext cx="4800600" cy="4013002"/>
            </a:xfrm>
            <a:prstGeom prst="rect">
              <a:avLst/>
            </a:prstGeom>
            <a:noFill/>
            <a:ln>
              <a:noFill/>
            </a:ln>
          </p:spPr>
        </p:pic>
        <p:sp>
          <p:nvSpPr>
            <p:cNvPr id="282" name="Google Shape;282;p12"/>
            <p:cNvSpPr txBox="1"/>
            <p:nvPr/>
          </p:nvSpPr>
          <p:spPr>
            <a:xfrm>
              <a:off x="1143001" y="8261362"/>
              <a:ext cx="43434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600">
                  <a:solidFill>
                    <a:srgbClr val="C00000"/>
                  </a:solidFill>
                  <a:latin typeface="Arial"/>
                  <a:ea typeface="Arial"/>
                  <a:cs typeface="Arial"/>
                  <a:sym typeface="Arial"/>
                </a:rPr>
                <a:t>Bếp điện </a:t>
              </a:r>
              <a:endParaRPr/>
            </a:p>
          </p:txBody>
        </p:sp>
      </p:grpSp>
      <p:grpSp>
        <p:nvGrpSpPr>
          <p:cNvPr id="283" name="Google Shape;283;p12"/>
          <p:cNvGrpSpPr/>
          <p:nvPr/>
        </p:nvGrpSpPr>
        <p:grpSpPr>
          <a:xfrm>
            <a:off x="6070758" y="3970107"/>
            <a:ext cx="5760721" cy="5059593"/>
            <a:chOff x="6187440" y="3848100"/>
            <a:chExt cx="5760721" cy="5059593"/>
          </a:xfrm>
        </p:grpSpPr>
        <p:pic>
          <p:nvPicPr>
            <p:cNvPr descr="Lịch sử khoa học: Máy rút tiền tự động (ATM)" id="284" name="Google Shape;284;p12"/>
            <p:cNvPicPr preferRelativeResize="0"/>
            <p:nvPr/>
          </p:nvPicPr>
          <p:blipFill rotWithShape="1">
            <a:blip r:embed="rId4">
              <a:alphaModFix/>
            </a:blip>
            <a:srcRect b="0" l="0" r="24859" t="0"/>
            <a:stretch/>
          </p:blipFill>
          <p:spPr>
            <a:xfrm>
              <a:off x="6187440" y="3848100"/>
              <a:ext cx="5760721" cy="4013002"/>
            </a:xfrm>
            <a:prstGeom prst="rect">
              <a:avLst/>
            </a:prstGeom>
            <a:noFill/>
            <a:ln>
              <a:noFill/>
            </a:ln>
          </p:spPr>
        </p:pic>
        <p:sp>
          <p:nvSpPr>
            <p:cNvPr id="285" name="Google Shape;285;p12"/>
            <p:cNvSpPr txBox="1"/>
            <p:nvPr/>
          </p:nvSpPr>
          <p:spPr>
            <a:xfrm>
              <a:off x="6972300" y="8261362"/>
              <a:ext cx="43434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600">
                  <a:solidFill>
                    <a:srgbClr val="C00000"/>
                  </a:solidFill>
                  <a:latin typeface="Arial"/>
                  <a:ea typeface="Arial"/>
                  <a:cs typeface="Arial"/>
                  <a:sym typeface="Arial"/>
                </a:rPr>
                <a:t>Máy rút tiền tự động</a:t>
              </a:r>
              <a:endParaRPr/>
            </a:p>
          </p:txBody>
        </p:sp>
      </p:grpSp>
      <p:grpSp>
        <p:nvGrpSpPr>
          <p:cNvPr id="286" name="Google Shape;286;p12"/>
          <p:cNvGrpSpPr/>
          <p:nvPr/>
        </p:nvGrpSpPr>
        <p:grpSpPr>
          <a:xfrm>
            <a:off x="12230100" y="3970107"/>
            <a:ext cx="5524500" cy="5059592"/>
            <a:chOff x="12287250" y="3848100"/>
            <a:chExt cx="5524500" cy="5059592"/>
          </a:xfrm>
        </p:grpSpPr>
        <p:pic>
          <p:nvPicPr>
            <p:cNvPr descr="Thu phí tự động không dừng: tin tức, hình ảnh, video, bình luận" id="287" name="Google Shape;287;p12"/>
            <p:cNvPicPr preferRelativeResize="0"/>
            <p:nvPr/>
          </p:nvPicPr>
          <p:blipFill rotWithShape="1">
            <a:blip r:embed="rId5">
              <a:alphaModFix/>
            </a:blip>
            <a:srcRect b="0" l="7125" r="10940" t="0"/>
            <a:stretch/>
          </p:blipFill>
          <p:spPr>
            <a:xfrm>
              <a:off x="12420600" y="3848100"/>
              <a:ext cx="5257800" cy="4013002"/>
            </a:xfrm>
            <a:prstGeom prst="rect">
              <a:avLst/>
            </a:prstGeom>
            <a:noFill/>
            <a:ln>
              <a:noFill/>
            </a:ln>
          </p:spPr>
        </p:pic>
        <p:sp>
          <p:nvSpPr>
            <p:cNvPr id="288" name="Google Shape;288;p12"/>
            <p:cNvSpPr txBox="1"/>
            <p:nvPr/>
          </p:nvSpPr>
          <p:spPr>
            <a:xfrm>
              <a:off x="12287250" y="8261361"/>
              <a:ext cx="55245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600">
                  <a:solidFill>
                    <a:srgbClr val="C00000"/>
                  </a:solidFill>
                  <a:latin typeface="Arial"/>
                  <a:ea typeface="Arial"/>
                  <a:cs typeface="Arial"/>
                  <a:sym typeface="Arial"/>
                </a:rPr>
                <a:t>Hệ thống thu phí tự động </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13"/>
          <p:cNvGrpSpPr/>
          <p:nvPr/>
        </p:nvGrpSpPr>
        <p:grpSpPr>
          <a:xfrm>
            <a:off x="685800" y="309816"/>
            <a:ext cx="13487400" cy="1228893"/>
            <a:chOff x="457200" y="495300"/>
            <a:chExt cx="13487400" cy="1228893"/>
          </a:xfrm>
        </p:grpSpPr>
        <p:sp>
          <p:nvSpPr>
            <p:cNvPr id="294" name="Google Shape;294;p13"/>
            <p:cNvSpPr/>
            <p:nvPr/>
          </p:nvSpPr>
          <p:spPr>
            <a:xfrm>
              <a:off x="457200" y="495300"/>
              <a:ext cx="1426162" cy="1219368"/>
            </a:xfrm>
            <a:custGeom>
              <a:rect b="b" l="l" r="r" t="t"/>
              <a:pathLst>
                <a:path extrusionOk="0" h="4114800" w="4812632">
                  <a:moveTo>
                    <a:pt x="0" y="0"/>
                  </a:moveTo>
                  <a:lnTo>
                    <a:pt x="4812632" y="0"/>
                  </a:lnTo>
                  <a:lnTo>
                    <a:pt x="481263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3"/>
            <p:cNvSpPr txBox="1"/>
            <p:nvPr/>
          </p:nvSpPr>
          <p:spPr>
            <a:xfrm>
              <a:off x="2209800" y="863060"/>
              <a:ext cx="11734800" cy="86113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800">
                  <a:solidFill>
                    <a:schemeClr val="dk1"/>
                  </a:solidFill>
                  <a:latin typeface="Arial"/>
                  <a:ea typeface="Arial"/>
                  <a:cs typeface="Arial"/>
                  <a:sym typeface="Arial"/>
                </a:rPr>
                <a:t>Thảo luận nhóm đôi và trả lời các câu hỏi sau: </a:t>
              </a:r>
              <a:endParaRPr/>
            </a:p>
          </p:txBody>
        </p:sp>
      </p:grpSp>
      <p:grpSp>
        <p:nvGrpSpPr>
          <p:cNvPr id="296" name="Google Shape;296;p13"/>
          <p:cNvGrpSpPr/>
          <p:nvPr/>
        </p:nvGrpSpPr>
        <p:grpSpPr>
          <a:xfrm>
            <a:off x="533400" y="1790700"/>
            <a:ext cx="16992600" cy="1738296"/>
            <a:chOff x="752414" y="2942759"/>
            <a:chExt cx="16992600" cy="1738296"/>
          </a:xfrm>
        </p:grpSpPr>
        <p:grpSp>
          <p:nvGrpSpPr>
            <p:cNvPr id="297" name="Google Shape;297;p13"/>
            <p:cNvGrpSpPr/>
            <p:nvPr/>
          </p:nvGrpSpPr>
          <p:grpSpPr>
            <a:xfrm>
              <a:off x="752414" y="3314700"/>
              <a:ext cx="994414" cy="994414"/>
              <a:chOff x="1028700" y="4610433"/>
              <a:chExt cx="824190" cy="824190"/>
            </a:xfrm>
          </p:grpSpPr>
          <p:grpSp>
            <p:nvGrpSpPr>
              <p:cNvPr id="298" name="Google Shape;298;p13"/>
              <p:cNvGrpSpPr/>
              <p:nvPr/>
            </p:nvGrpSpPr>
            <p:grpSpPr>
              <a:xfrm>
                <a:off x="1028700" y="4610433"/>
                <a:ext cx="824190" cy="824190"/>
                <a:chOff x="0" y="0"/>
                <a:chExt cx="812800" cy="812800"/>
              </a:xfrm>
            </p:grpSpPr>
            <p:sp>
              <p:nvSpPr>
                <p:cNvPr id="299" name="Google Shape;29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1" name="Google Shape;301;p13"/>
              <p:cNvSpPr/>
              <p:nvPr/>
            </p:nvSpPr>
            <p:spPr>
              <a:xfrm>
                <a:off x="1218218" y="4815810"/>
                <a:ext cx="445153" cy="413436"/>
              </a:xfrm>
              <a:custGeom>
                <a:rect b="b" l="l" r="r" t="t"/>
                <a:pathLst>
                  <a:path extrusionOk="0" h="413436" w="445153">
                    <a:moveTo>
                      <a:pt x="0" y="0"/>
                    </a:moveTo>
                    <a:lnTo>
                      <a:pt x="445153" y="0"/>
                    </a:lnTo>
                    <a:lnTo>
                      <a:pt x="445153" y="413436"/>
                    </a:lnTo>
                    <a:lnTo>
                      <a:pt x="0" y="413436"/>
                    </a:lnTo>
                    <a:lnTo>
                      <a:pt x="0" y="0"/>
                    </a:lnTo>
                    <a:close/>
                  </a:path>
                </a:pathLst>
              </a:custGeom>
              <a:blipFill rotWithShape="1">
                <a:blip r:embed="rId4">
                  <a:alphaModFix/>
                </a:blip>
                <a:stretch>
                  <a:fillRect b="0" l="0" r="0" t="0"/>
                </a:stretch>
              </a:blipFill>
              <a:ln>
                <a:noFill/>
              </a:ln>
            </p:spPr>
          </p:sp>
        </p:grpSp>
        <p:sp>
          <p:nvSpPr>
            <p:cNvPr id="302" name="Google Shape;302;p13"/>
            <p:cNvSpPr txBox="1"/>
            <p:nvPr/>
          </p:nvSpPr>
          <p:spPr>
            <a:xfrm>
              <a:off x="2116724" y="2942759"/>
              <a:ext cx="15628290"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Arial"/>
                  <a:ea typeface="Arial"/>
                  <a:cs typeface="Arial"/>
                  <a:sym typeface="Arial"/>
                </a:rPr>
                <a:t>1. Em hãy ghép mỗi cụm từ </a:t>
              </a:r>
              <a:r>
                <a:rPr i="1" lang="en-US" sz="3800">
                  <a:solidFill>
                    <a:srgbClr val="C00000"/>
                  </a:solidFill>
                  <a:latin typeface="Arial"/>
                  <a:ea typeface="Arial"/>
                  <a:cs typeface="Arial"/>
                  <a:sym typeface="Arial"/>
                </a:rPr>
                <a:t>ô tô lái tự động, máy chụp cắt lớp, bảng điện tử, robot lắp ráp</a:t>
              </a:r>
              <a:r>
                <a:rPr lang="en-US" sz="3800">
                  <a:solidFill>
                    <a:schemeClr val="dk1"/>
                  </a:solidFill>
                  <a:latin typeface="Arial"/>
                  <a:ea typeface="Arial"/>
                  <a:cs typeface="Arial"/>
                  <a:sym typeface="Arial"/>
                </a:rPr>
                <a:t> với một thiết bị có gắn bộ xử lí trong Hình 1.2.</a:t>
              </a:r>
              <a:endParaRPr/>
            </a:p>
          </p:txBody>
        </p:sp>
      </p:grpSp>
      <p:grpSp>
        <p:nvGrpSpPr>
          <p:cNvPr id="303" name="Google Shape;303;p13"/>
          <p:cNvGrpSpPr/>
          <p:nvPr/>
        </p:nvGrpSpPr>
        <p:grpSpPr>
          <a:xfrm>
            <a:off x="533400" y="3935349"/>
            <a:ext cx="17602200" cy="1008702"/>
            <a:chOff x="752414" y="3300412"/>
            <a:chExt cx="17602200" cy="1008702"/>
          </a:xfrm>
        </p:grpSpPr>
        <p:grpSp>
          <p:nvGrpSpPr>
            <p:cNvPr id="304" name="Google Shape;304;p13"/>
            <p:cNvGrpSpPr/>
            <p:nvPr/>
          </p:nvGrpSpPr>
          <p:grpSpPr>
            <a:xfrm>
              <a:off x="752414" y="3314700"/>
              <a:ext cx="994414" cy="994414"/>
              <a:chOff x="1028700" y="4610433"/>
              <a:chExt cx="824190" cy="824190"/>
            </a:xfrm>
          </p:grpSpPr>
          <p:grpSp>
            <p:nvGrpSpPr>
              <p:cNvPr id="305" name="Google Shape;305;p13"/>
              <p:cNvGrpSpPr/>
              <p:nvPr/>
            </p:nvGrpSpPr>
            <p:grpSpPr>
              <a:xfrm>
                <a:off x="1028700" y="4610433"/>
                <a:ext cx="824190" cy="824190"/>
                <a:chOff x="0" y="0"/>
                <a:chExt cx="812800" cy="812800"/>
              </a:xfrm>
            </p:grpSpPr>
            <p:sp>
              <p:nvSpPr>
                <p:cNvPr id="306" name="Google Shape;30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8" name="Google Shape;308;p13"/>
              <p:cNvSpPr/>
              <p:nvPr/>
            </p:nvSpPr>
            <p:spPr>
              <a:xfrm>
                <a:off x="1218218" y="4815810"/>
                <a:ext cx="445153" cy="413436"/>
              </a:xfrm>
              <a:custGeom>
                <a:rect b="b" l="l" r="r" t="t"/>
                <a:pathLst>
                  <a:path extrusionOk="0" h="413436" w="445153">
                    <a:moveTo>
                      <a:pt x="0" y="0"/>
                    </a:moveTo>
                    <a:lnTo>
                      <a:pt x="445153" y="0"/>
                    </a:lnTo>
                    <a:lnTo>
                      <a:pt x="445153" y="413436"/>
                    </a:lnTo>
                    <a:lnTo>
                      <a:pt x="0" y="413436"/>
                    </a:lnTo>
                    <a:lnTo>
                      <a:pt x="0" y="0"/>
                    </a:lnTo>
                    <a:close/>
                  </a:path>
                </a:pathLst>
              </a:custGeom>
              <a:blipFill rotWithShape="1">
                <a:blip r:embed="rId4">
                  <a:alphaModFix/>
                </a:blip>
                <a:stretch>
                  <a:fillRect b="0" l="0" r="0" t="0"/>
                </a:stretch>
              </a:blipFill>
              <a:ln>
                <a:noFill/>
              </a:ln>
            </p:spPr>
          </p:sp>
        </p:grpSp>
        <p:sp>
          <p:nvSpPr>
            <p:cNvPr id="309" name="Google Shape;309;p13"/>
            <p:cNvSpPr txBox="1"/>
            <p:nvPr/>
          </p:nvSpPr>
          <p:spPr>
            <a:xfrm>
              <a:off x="2116724" y="3300412"/>
              <a:ext cx="16237890" cy="86113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Arial"/>
                  <a:ea typeface="Arial"/>
                  <a:cs typeface="Arial"/>
                  <a:sym typeface="Arial"/>
                </a:rPr>
                <a:t>2. Những thiết bị trong Hình 1.2 thường xuất hiện ở nơi nào trong thực tế?</a:t>
              </a:r>
              <a:endParaRPr sz="3800">
                <a:solidFill>
                  <a:schemeClr val="dk1"/>
                </a:solidFill>
                <a:latin typeface="Arial"/>
                <a:ea typeface="Arial"/>
                <a:cs typeface="Arial"/>
                <a:sym typeface="Arial"/>
              </a:endParaRPr>
            </a:p>
          </p:txBody>
        </p:sp>
      </p:grpSp>
      <p:grpSp>
        <p:nvGrpSpPr>
          <p:cNvPr id="310" name="Google Shape;310;p13"/>
          <p:cNvGrpSpPr/>
          <p:nvPr/>
        </p:nvGrpSpPr>
        <p:grpSpPr>
          <a:xfrm>
            <a:off x="533400" y="5275302"/>
            <a:ext cx="17187122" cy="4516398"/>
            <a:chOff x="550439" y="5143500"/>
            <a:chExt cx="17187122" cy="4516398"/>
          </a:xfrm>
        </p:grpSpPr>
        <p:pic>
          <p:nvPicPr>
            <p:cNvPr id="311" name="Google Shape;311;p13"/>
            <p:cNvPicPr preferRelativeResize="0"/>
            <p:nvPr/>
          </p:nvPicPr>
          <p:blipFill rotWithShape="1">
            <a:blip r:embed="rId5">
              <a:alphaModFix/>
            </a:blip>
            <a:srcRect b="28315" l="0" r="0" t="0"/>
            <a:stretch/>
          </p:blipFill>
          <p:spPr>
            <a:xfrm>
              <a:off x="550439" y="5143500"/>
              <a:ext cx="17187122" cy="3164863"/>
            </a:xfrm>
            <a:prstGeom prst="rect">
              <a:avLst/>
            </a:prstGeom>
            <a:noFill/>
            <a:ln>
              <a:noFill/>
            </a:ln>
          </p:spPr>
        </p:pic>
        <p:sp>
          <p:nvSpPr>
            <p:cNvPr id="312" name="Google Shape;312;p13"/>
            <p:cNvSpPr txBox="1"/>
            <p:nvPr/>
          </p:nvSpPr>
          <p:spPr>
            <a:xfrm>
              <a:off x="5380615" y="9105900"/>
              <a:ext cx="70104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000">
                  <a:solidFill>
                    <a:schemeClr val="dk1"/>
                  </a:solidFill>
                  <a:latin typeface="Arial"/>
                  <a:ea typeface="Arial"/>
                  <a:cs typeface="Arial"/>
                  <a:sym typeface="Arial"/>
                </a:rPr>
                <a:t>Hình 1.2. </a:t>
              </a:r>
              <a:r>
                <a:rPr i="1" lang="en-US" sz="3000">
                  <a:solidFill>
                    <a:schemeClr val="dk1"/>
                  </a:solidFill>
                  <a:latin typeface="Arial"/>
                  <a:ea typeface="Arial"/>
                  <a:cs typeface="Arial"/>
                  <a:sym typeface="Arial"/>
                </a:rPr>
                <a:t>Thiết bị có bộ xử lí </a:t>
              </a:r>
              <a:endParaRPr/>
            </a:p>
          </p:txBody>
        </p:sp>
        <p:sp>
          <p:nvSpPr>
            <p:cNvPr id="313" name="Google Shape;313;p13"/>
            <p:cNvSpPr txBox="1"/>
            <p:nvPr/>
          </p:nvSpPr>
          <p:spPr>
            <a:xfrm>
              <a:off x="2286000" y="8378382"/>
              <a:ext cx="7620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Arial"/>
                  <a:ea typeface="Arial"/>
                  <a:cs typeface="Arial"/>
                  <a:sym typeface="Arial"/>
                </a:rPr>
                <a:t>a. </a:t>
              </a:r>
              <a:endParaRPr/>
            </a:p>
          </p:txBody>
        </p:sp>
        <p:sp>
          <p:nvSpPr>
            <p:cNvPr id="314" name="Google Shape;314;p13"/>
            <p:cNvSpPr txBox="1"/>
            <p:nvPr/>
          </p:nvSpPr>
          <p:spPr>
            <a:xfrm>
              <a:off x="6553200" y="8343900"/>
              <a:ext cx="6096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Arial"/>
                  <a:ea typeface="Arial"/>
                  <a:cs typeface="Arial"/>
                  <a:sym typeface="Arial"/>
                </a:rPr>
                <a:t>b. </a:t>
              </a:r>
              <a:endParaRPr/>
            </a:p>
          </p:txBody>
        </p:sp>
        <p:sp>
          <p:nvSpPr>
            <p:cNvPr id="315" name="Google Shape;315;p13"/>
            <p:cNvSpPr txBox="1"/>
            <p:nvPr/>
          </p:nvSpPr>
          <p:spPr>
            <a:xfrm>
              <a:off x="10896600" y="8378382"/>
              <a:ext cx="7620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Arial"/>
                  <a:ea typeface="Arial"/>
                  <a:cs typeface="Arial"/>
                  <a:sym typeface="Arial"/>
                </a:rPr>
                <a:t>c. </a:t>
              </a:r>
              <a:endParaRPr/>
            </a:p>
          </p:txBody>
        </p:sp>
        <p:sp>
          <p:nvSpPr>
            <p:cNvPr id="316" name="Google Shape;316;p13"/>
            <p:cNvSpPr txBox="1"/>
            <p:nvPr/>
          </p:nvSpPr>
          <p:spPr>
            <a:xfrm>
              <a:off x="14859000" y="8378382"/>
              <a:ext cx="7620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Arial"/>
                  <a:ea typeface="Arial"/>
                  <a:cs typeface="Arial"/>
                  <a:sym typeface="Arial"/>
                </a:rPr>
                <a:t>d. </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14"/>
          <p:cNvGrpSpPr/>
          <p:nvPr/>
        </p:nvGrpSpPr>
        <p:grpSpPr>
          <a:xfrm>
            <a:off x="550439" y="890604"/>
            <a:ext cx="17187122" cy="3788880"/>
            <a:chOff x="550439" y="5143500"/>
            <a:chExt cx="17187122" cy="3788880"/>
          </a:xfrm>
        </p:grpSpPr>
        <p:pic>
          <p:nvPicPr>
            <p:cNvPr id="322" name="Google Shape;322;p14"/>
            <p:cNvPicPr preferRelativeResize="0"/>
            <p:nvPr/>
          </p:nvPicPr>
          <p:blipFill rotWithShape="1">
            <a:blip r:embed="rId3">
              <a:alphaModFix/>
            </a:blip>
            <a:srcRect b="28315" l="0" r="0" t="0"/>
            <a:stretch/>
          </p:blipFill>
          <p:spPr>
            <a:xfrm>
              <a:off x="550439" y="5143500"/>
              <a:ext cx="17187122" cy="3164863"/>
            </a:xfrm>
            <a:prstGeom prst="rect">
              <a:avLst/>
            </a:prstGeom>
            <a:noFill/>
            <a:ln>
              <a:noFill/>
            </a:ln>
          </p:spPr>
        </p:pic>
        <p:sp>
          <p:nvSpPr>
            <p:cNvPr id="323" name="Google Shape;323;p14"/>
            <p:cNvSpPr txBox="1"/>
            <p:nvPr/>
          </p:nvSpPr>
          <p:spPr>
            <a:xfrm>
              <a:off x="2286000" y="8378382"/>
              <a:ext cx="7620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Arial"/>
                  <a:ea typeface="Arial"/>
                  <a:cs typeface="Arial"/>
                  <a:sym typeface="Arial"/>
                </a:rPr>
                <a:t>a. </a:t>
              </a:r>
              <a:endParaRPr/>
            </a:p>
          </p:txBody>
        </p:sp>
        <p:sp>
          <p:nvSpPr>
            <p:cNvPr id="324" name="Google Shape;324;p14"/>
            <p:cNvSpPr txBox="1"/>
            <p:nvPr/>
          </p:nvSpPr>
          <p:spPr>
            <a:xfrm>
              <a:off x="6553200" y="8343900"/>
              <a:ext cx="6096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Arial"/>
                  <a:ea typeface="Arial"/>
                  <a:cs typeface="Arial"/>
                  <a:sym typeface="Arial"/>
                </a:rPr>
                <a:t>b. </a:t>
              </a:r>
              <a:endParaRPr/>
            </a:p>
          </p:txBody>
        </p:sp>
        <p:sp>
          <p:nvSpPr>
            <p:cNvPr id="325" name="Google Shape;325;p14"/>
            <p:cNvSpPr txBox="1"/>
            <p:nvPr/>
          </p:nvSpPr>
          <p:spPr>
            <a:xfrm>
              <a:off x="10896600" y="8378382"/>
              <a:ext cx="7620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Arial"/>
                  <a:ea typeface="Arial"/>
                  <a:cs typeface="Arial"/>
                  <a:sym typeface="Arial"/>
                </a:rPr>
                <a:t>c. </a:t>
              </a:r>
              <a:endParaRPr/>
            </a:p>
          </p:txBody>
        </p:sp>
        <p:sp>
          <p:nvSpPr>
            <p:cNvPr id="326" name="Google Shape;326;p14"/>
            <p:cNvSpPr txBox="1"/>
            <p:nvPr/>
          </p:nvSpPr>
          <p:spPr>
            <a:xfrm>
              <a:off x="14859000" y="8378382"/>
              <a:ext cx="7620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dk1"/>
                  </a:solidFill>
                  <a:latin typeface="Arial"/>
                  <a:ea typeface="Arial"/>
                  <a:cs typeface="Arial"/>
                  <a:sym typeface="Arial"/>
                </a:rPr>
                <a:t>d. </a:t>
              </a:r>
              <a:endParaRPr/>
            </a:p>
          </p:txBody>
        </p:sp>
      </p:grpSp>
      <p:sp>
        <p:nvSpPr>
          <p:cNvPr id="327" name="Google Shape;327;p14"/>
          <p:cNvSpPr/>
          <p:nvPr/>
        </p:nvSpPr>
        <p:spPr>
          <a:xfrm>
            <a:off x="876300" y="4948252"/>
            <a:ext cx="3581400" cy="723901"/>
          </a:xfrm>
          <a:prstGeom prst="roundRect">
            <a:avLst>
              <a:gd fmla="val 16667" name="adj"/>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Bảng điện tử </a:t>
            </a:r>
            <a:endParaRPr/>
          </a:p>
        </p:txBody>
      </p:sp>
      <p:sp>
        <p:nvSpPr>
          <p:cNvPr id="328" name="Google Shape;328;p14"/>
          <p:cNvSpPr/>
          <p:nvPr/>
        </p:nvSpPr>
        <p:spPr>
          <a:xfrm>
            <a:off x="4986338" y="4948253"/>
            <a:ext cx="3924300" cy="723901"/>
          </a:xfrm>
          <a:prstGeom prst="roundRect">
            <a:avLst>
              <a:gd fmla="val 16667" name="adj"/>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Máy chụp cắt lớp</a:t>
            </a:r>
            <a:endParaRPr/>
          </a:p>
        </p:txBody>
      </p:sp>
      <p:sp>
        <p:nvSpPr>
          <p:cNvPr id="329" name="Google Shape;329;p14"/>
          <p:cNvSpPr/>
          <p:nvPr/>
        </p:nvSpPr>
        <p:spPr>
          <a:xfrm>
            <a:off x="9636919" y="4948252"/>
            <a:ext cx="3276600" cy="723901"/>
          </a:xfrm>
          <a:prstGeom prst="roundRect">
            <a:avLst>
              <a:gd fmla="val 16667" name="adj"/>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Robot lắp ráp</a:t>
            </a:r>
            <a:endParaRPr/>
          </a:p>
        </p:txBody>
      </p:sp>
      <p:sp>
        <p:nvSpPr>
          <p:cNvPr id="330" name="Google Shape;330;p14"/>
          <p:cNvSpPr/>
          <p:nvPr/>
        </p:nvSpPr>
        <p:spPr>
          <a:xfrm>
            <a:off x="13639800" y="4948252"/>
            <a:ext cx="3581400" cy="723901"/>
          </a:xfrm>
          <a:prstGeom prst="roundRect">
            <a:avLst>
              <a:gd fmla="val 16667" name="adj"/>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Ô tô lái tự động</a:t>
            </a:r>
            <a:endParaRPr/>
          </a:p>
        </p:txBody>
      </p:sp>
      <p:grpSp>
        <p:nvGrpSpPr>
          <p:cNvPr id="331" name="Google Shape;331;p14"/>
          <p:cNvGrpSpPr/>
          <p:nvPr/>
        </p:nvGrpSpPr>
        <p:grpSpPr>
          <a:xfrm>
            <a:off x="1228725" y="6260138"/>
            <a:ext cx="2876550" cy="2617162"/>
            <a:chOff x="1228725" y="6093434"/>
            <a:chExt cx="2876550" cy="2617162"/>
          </a:xfrm>
        </p:grpSpPr>
        <p:sp>
          <p:nvSpPr>
            <p:cNvPr id="332" name="Google Shape;332;p14"/>
            <p:cNvSpPr/>
            <p:nvPr/>
          </p:nvSpPr>
          <p:spPr>
            <a:xfrm>
              <a:off x="2476500" y="6093434"/>
              <a:ext cx="381000" cy="609600"/>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4"/>
            <p:cNvSpPr txBox="1"/>
            <p:nvPr/>
          </p:nvSpPr>
          <p:spPr>
            <a:xfrm>
              <a:off x="1228725" y="6972300"/>
              <a:ext cx="2876550" cy="173829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Sân bay, nhà ga</a:t>
              </a:r>
              <a:endParaRPr/>
            </a:p>
          </p:txBody>
        </p:sp>
      </p:grpSp>
      <p:grpSp>
        <p:nvGrpSpPr>
          <p:cNvPr id="334" name="Google Shape;334;p14"/>
          <p:cNvGrpSpPr/>
          <p:nvPr/>
        </p:nvGrpSpPr>
        <p:grpSpPr>
          <a:xfrm>
            <a:off x="5419725" y="6260138"/>
            <a:ext cx="2876550" cy="1739999"/>
            <a:chOff x="1228725" y="6093434"/>
            <a:chExt cx="2876550" cy="1739999"/>
          </a:xfrm>
        </p:grpSpPr>
        <p:sp>
          <p:nvSpPr>
            <p:cNvPr id="335" name="Google Shape;335;p14"/>
            <p:cNvSpPr/>
            <p:nvPr/>
          </p:nvSpPr>
          <p:spPr>
            <a:xfrm>
              <a:off x="2476500" y="6093434"/>
              <a:ext cx="381000" cy="609600"/>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4"/>
            <p:cNvSpPr txBox="1"/>
            <p:nvPr/>
          </p:nvSpPr>
          <p:spPr>
            <a:xfrm>
              <a:off x="1228725" y="6972300"/>
              <a:ext cx="2876550" cy="86113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Bệnh viện</a:t>
              </a:r>
              <a:endParaRPr/>
            </a:p>
          </p:txBody>
        </p:sp>
      </p:grpSp>
      <p:grpSp>
        <p:nvGrpSpPr>
          <p:cNvPr id="337" name="Google Shape;337;p14"/>
          <p:cNvGrpSpPr/>
          <p:nvPr/>
        </p:nvGrpSpPr>
        <p:grpSpPr>
          <a:xfrm>
            <a:off x="9488091" y="6260138"/>
            <a:ext cx="3574256" cy="2617162"/>
            <a:chOff x="879872" y="6093434"/>
            <a:chExt cx="3574256" cy="2617162"/>
          </a:xfrm>
        </p:grpSpPr>
        <p:sp>
          <p:nvSpPr>
            <p:cNvPr id="338" name="Google Shape;338;p14"/>
            <p:cNvSpPr/>
            <p:nvPr/>
          </p:nvSpPr>
          <p:spPr>
            <a:xfrm>
              <a:off x="2476500" y="6093434"/>
              <a:ext cx="381000" cy="609600"/>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4"/>
            <p:cNvSpPr txBox="1"/>
            <p:nvPr/>
          </p:nvSpPr>
          <p:spPr>
            <a:xfrm>
              <a:off x="879872" y="6972300"/>
              <a:ext cx="3574256" cy="173829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Nhà máy được tự động hóa</a:t>
              </a:r>
              <a:endParaRPr sz="3800">
                <a:solidFill>
                  <a:schemeClr val="dk1"/>
                </a:solidFill>
                <a:latin typeface="Arial"/>
                <a:ea typeface="Arial"/>
                <a:cs typeface="Arial"/>
                <a:sym typeface="Arial"/>
              </a:endParaRPr>
            </a:p>
          </p:txBody>
        </p:sp>
      </p:grpSp>
      <p:grpSp>
        <p:nvGrpSpPr>
          <p:cNvPr id="340" name="Google Shape;340;p14"/>
          <p:cNvGrpSpPr/>
          <p:nvPr/>
        </p:nvGrpSpPr>
        <p:grpSpPr>
          <a:xfrm>
            <a:off x="13504253" y="6260138"/>
            <a:ext cx="3781055" cy="2617162"/>
            <a:chOff x="776472" y="6093434"/>
            <a:chExt cx="3781055" cy="2617162"/>
          </a:xfrm>
        </p:grpSpPr>
        <p:sp>
          <p:nvSpPr>
            <p:cNvPr id="341" name="Google Shape;341;p14"/>
            <p:cNvSpPr/>
            <p:nvPr/>
          </p:nvSpPr>
          <p:spPr>
            <a:xfrm>
              <a:off x="2476500" y="6093434"/>
              <a:ext cx="381000" cy="609600"/>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4"/>
            <p:cNvSpPr txBox="1"/>
            <p:nvPr/>
          </p:nvSpPr>
          <p:spPr>
            <a:xfrm>
              <a:off x="776472" y="6972300"/>
              <a:ext cx="3781055" cy="173829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Trong giao thông đường bộ</a:t>
              </a:r>
              <a:endParaRPr sz="3800">
                <a:solidFill>
                  <a:schemeClr val="dk1"/>
                </a:solidFill>
                <a:latin typeface="Arial"/>
                <a:ea typeface="Arial"/>
                <a:cs typeface="Arial"/>
                <a:sym typeface="Arial"/>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grpSp>
        <p:nvGrpSpPr>
          <p:cNvPr id="347" name="Google Shape;347;p15"/>
          <p:cNvGrpSpPr/>
          <p:nvPr/>
        </p:nvGrpSpPr>
        <p:grpSpPr>
          <a:xfrm>
            <a:off x="-208290" y="-277886"/>
            <a:ext cx="18704582" cy="12473496"/>
            <a:chOff x="0" y="0"/>
            <a:chExt cx="24939442" cy="16631327"/>
          </a:xfrm>
        </p:grpSpPr>
        <p:sp>
          <p:nvSpPr>
            <p:cNvPr id="348" name="Google Shape;348;p15"/>
            <p:cNvSpPr/>
            <p:nvPr/>
          </p:nvSpPr>
          <p:spPr>
            <a:xfrm>
              <a:off x="0" y="0"/>
              <a:ext cx="8338309" cy="8338309"/>
            </a:xfrm>
            <a:custGeom>
              <a:rect b="b" l="l" r="r" t="t"/>
              <a:pathLst>
                <a:path extrusionOk="0" h="8338309" w="8338309">
                  <a:moveTo>
                    <a:pt x="0" y="0"/>
                  </a:moveTo>
                  <a:lnTo>
                    <a:pt x="8338309" y="0"/>
                  </a:lnTo>
                  <a:lnTo>
                    <a:pt x="8338309" y="8338309"/>
                  </a:lnTo>
                  <a:lnTo>
                    <a:pt x="0" y="8338309"/>
                  </a:lnTo>
                  <a:lnTo>
                    <a:pt x="0" y="0"/>
                  </a:lnTo>
                  <a:close/>
                </a:path>
              </a:pathLst>
            </a:custGeom>
            <a:blipFill rotWithShape="1">
              <a:blip r:embed="rId3">
                <a:alphaModFix/>
              </a:blip>
              <a:stretch>
                <a:fillRect b="0" l="0" r="0" t="0"/>
              </a:stretch>
            </a:blipFill>
            <a:ln>
              <a:noFill/>
            </a:ln>
          </p:spPr>
        </p:sp>
        <p:sp>
          <p:nvSpPr>
            <p:cNvPr id="349" name="Google Shape;349;p15"/>
            <p:cNvSpPr/>
            <p:nvPr/>
          </p:nvSpPr>
          <p:spPr>
            <a:xfrm>
              <a:off x="0" y="8293018"/>
              <a:ext cx="8338309" cy="8338309"/>
            </a:xfrm>
            <a:custGeom>
              <a:rect b="b" l="l" r="r" t="t"/>
              <a:pathLst>
                <a:path extrusionOk="0" h="8338309" w="8338309">
                  <a:moveTo>
                    <a:pt x="0" y="0"/>
                  </a:moveTo>
                  <a:lnTo>
                    <a:pt x="8338309" y="0"/>
                  </a:lnTo>
                  <a:lnTo>
                    <a:pt x="8338309" y="8338308"/>
                  </a:lnTo>
                  <a:lnTo>
                    <a:pt x="0" y="8338308"/>
                  </a:lnTo>
                  <a:lnTo>
                    <a:pt x="0" y="0"/>
                  </a:lnTo>
                  <a:close/>
                </a:path>
              </a:pathLst>
            </a:custGeom>
            <a:blipFill rotWithShape="1">
              <a:blip r:embed="rId3">
                <a:alphaModFix/>
              </a:blip>
              <a:stretch>
                <a:fillRect b="0" l="0" r="0" t="0"/>
              </a:stretch>
            </a:blipFill>
            <a:ln>
              <a:noFill/>
            </a:ln>
          </p:spPr>
        </p:sp>
        <p:sp>
          <p:nvSpPr>
            <p:cNvPr id="350" name="Google Shape;350;p15"/>
            <p:cNvSpPr/>
            <p:nvPr/>
          </p:nvSpPr>
          <p:spPr>
            <a:xfrm>
              <a:off x="8293018"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351" name="Google Shape;351;p15"/>
            <p:cNvSpPr/>
            <p:nvPr/>
          </p:nvSpPr>
          <p:spPr>
            <a:xfrm>
              <a:off x="8293018"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sp>
          <p:nvSpPr>
            <p:cNvPr id="352" name="Google Shape;352;p15"/>
            <p:cNvSpPr/>
            <p:nvPr/>
          </p:nvSpPr>
          <p:spPr>
            <a:xfrm>
              <a:off x="16601133"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353" name="Google Shape;353;p15"/>
            <p:cNvSpPr/>
            <p:nvPr/>
          </p:nvSpPr>
          <p:spPr>
            <a:xfrm>
              <a:off x="16601133"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grpSp>
      <p:grpSp>
        <p:nvGrpSpPr>
          <p:cNvPr id="354" name="Google Shape;354;p15"/>
          <p:cNvGrpSpPr/>
          <p:nvPr/>
        </p:nvGrpSpPr>
        <p:grpSpPr>
          <a:xfrm>
            <a:off x="890488" y="660487"/>
            <a:ext cx="16507024" cy="8776300"/>
            <a:chOff x="0" y="-47625"/>
            <a:chExt cx="4143582" cy="2203021"/>
          </a:xfrm>
        </p:grpSpPr>
        <p:sp>
          <p:nvSpPr>
            <p:cNvPr id="355" name="Google Shape;355;p15"/>
            <p:cNvSpPr/>
            <p:nvPr/>
          </p:nvSpPr>
          <p:spPr>
            <a:xfrm>
              <a:off x="0" y="0"/>
              <a:ext cx="4143582" cy="2155396"/>
            </a:xfrm>
            <a:custGeom>
              <a:rect b="b" l="l" r="r" t="t"/>
              <a:pathLst>
                <a:path extrusionOk="0" h="2155396" w="4143582">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
            <p:cNvSpPr txBox="1"/>
            <p:nvPr/>
          </p:nvSpPr>
          <p:spPr>
            <a:xfrm>
              <a:off x="0" y="-47625"/>
              <a:ext cx="4143582" cy="22030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57" name="Google Shape;357;p15"/>
          <p:cNvSpPr/>
          <p:nvPr/>
        </p:nvSpPr>
        <p:spPr>
          <a:xfrm flipH="1">
            <a:off x="0" y="4087677"/>
            <a:ext cx="5943600" cy="6199323"/>
          </a:xfrm>
          <a:custGeom>
            <a:rect b="b" l="l" r="r" t="t"/>
            <a:pathLst>
              <a:path extrusionOk="0" h="1814540" w="1739690">
                <a:moveTo>
                  <a:pt x="1739690" y="0"/>
                </a:moveTo>
                <a:lnTo>
                  <a:pt x="0" y="0"/>
                </a:lnTo>
                <a:lnTo>
                  <a:pt x="0" y="1814540"/>
                </a:lnTo>
                <a:lnTo>
                  <a:pt x="1739690" y="1814540"/>
                </a:lnTo>
                <a:lnTo>
                  <a:pt x="1739690" y="0"/>
                </a:lnTo>
                <a:close/>
              </a:path>
            </a:pathLst>
          </a:custGeom>
          <a:blipFill rotWithShape="1">
            <a:blip r:embed="rId4">
              <a:alphaModFix/>
            </a:blip>
            <a:stretch>
              <a:fillRect b="0" l="0" r="0" t="0"/>
            </a:stretch>
          </a:blipFill>
          <a:ln>
            <a:noFill/>
          </a:ln>
        </p:spPr>
      </p:sp>
      <p:sp>
        <p:nvSpPr>
          <p:cNvPr id="358" name="Google Shape;358;p15"/>
          <p:cNvSpPr txBox="1"/>
          <p:nvPr/>
        </p:nvSpPr>
        <p:spPr>
          <a:xfrm>
            <a:off x="5364784" y="1741767"/>
            <a:ext cx="12004153" cy="680346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7500">
                <a:solidFill>
                  <a:srgbClr val="C00000"/>
                </a:solidFill>
                <a:latin typeface="Arial"/>
                <a:ea typeface="Arial"/>
                <a:cs typeface="Arial"/>
                <a:sym typeface="Arial"/>
              </a:rPr>
              <a:t>PHẦN 2. </a:t>
            </a:r>
            <a:r>
              <a:rPr b="1" lang="en-US" sz="7500">
                <a:solidFill>
                  <a:schemeClr val="dk1"/>
                </a:solidFill>
                <a:latin typeface="Arial"/>
                <a:ea typeface="Arial"/>
                <a:cs typeface="Arial"/>
                <a:sym typeface="Arial"/>
              </a:rPr>
              <a:t>ỨNG DỤNG THỰC TẾ CỦA MÁY TÍNH TRONG KHOA HỌC KĨ THUẬT VÀ ĐỜI SỐNG</a:t>
            </a:r>
            <a:endParaRPr/>
          </a:p>
        </p:txBody>
      </p:sp>
      <p:sp>
        <p:nvSpPr>
          <p:cNvPr id="359" name="Google Shape;359;p15"/>
          <p:cNvSpPr/>
          <p:nvPr/>
        </p:nvSpPr>
        <p:spPr>
          <a:xfrm rot="-2700000">
            <a:off x="16394689" y="-623778"/>
            <a:ext cx="2599324" cy="2797707"/>
          </a:xfrm>
          <a:custGeom>
            <a:rect b="b" l="l" r="r" t="t"/>
            <a:pathLst>
              <a:path extrusionOk="0" h="2797707" w="2599324">
                <a:moveTo>
                  <a:pt x="0" y="0"/>
                </a:moveTo>
                <a:lnTo>
                  <a:pt x="2599324" y="0"/>
                </a:lnTo>
                <a:lnTo>
                  <a:pt x="2599324" y="2797707"/>
                </a:lnTo>
                <a:lnTo>
                  <a:pt x="0" y="2797707"/>
                </a:lnTo>
                <a:lnTo>
                  <a:pt x="0" y="0"/>
                </a:lnTo>
                <a:close/>
              </a:path>
            </a:pathLst>
          </a:custGeom>
          <a:blipFill rotWithShape="1">
            <a:blip r:embed="rId5">
              <a:alphaModFix/>
            </a:blip>
            <a:stretch>
              <a:fillRect b="0" l="0" r="0" t="0"/>
            </a:stretch>
          </a:blipFill>
          <a:ln>
            <a:noFill/>
          </a:ln>
        </p:spPr>
      </p:sp>
    </p:spTree>
  </p:cSld>
  <p:clrMapOvr>
    <a:masterClrMapping/>
  </p:clrMapOvr>
  <p:transition spd="slow" p14:dur="1500">
    <p:random/>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grpSp>
        <p:nvGrpSpPr>
          <p:cNvPr id="364" name="Google Shape;364;p16"/>
          <p:cNvGrpSpPr/>
          <p:nvPr/>
        </p:nvGrpSpPr>
        <p:grpSpPr>
          <a:xfrm>
            <a:off x="685800" y="495689"/>
            <a:ext cx="16840200" cy="1752211"/>
            <a:chOff x="533400" y="172834"/>
            <a:chExt cx="16840200" cy="1752211"/>
          </a:xfrm>
        </p:grpSpPr>
        <p:sp>
          <p:nvSpPr>
            <p:cNvPr id="365" name="Google Shape;365;p16"/>
            <p:cNvSpPr/>
            <p:nvPr/>
          </p:nvSpPr>
          <p:spPr>
            <a:xfrm>
              <a:off x="533400" y="495300"/>
              <a:ext cx="1143000" cy="1107281"/>
            </a:xfrm>
            <a:custGeom>
              <a:rect b="b" l="l" r="r" t="t"/>
              <a:pathLst>
                <a:path extrusionOk="0" h="4114800" w="4247535">
                  <a:moveTo>
                    <a:pt x="0" y="0"/>
                  </a:moveTo>
                  <a:lnTo>
                    <a:pt x="4247536" y="0"/>
                  </a:lnTo>
                  <a:lnTo>
                    <a:pt x="4247536" y="4114800"/>
                  </a:lnTo>
                  <a:lnTo>
                    <a:pt x="0" y="4114800"/>
                  </a:lnTo>
                  <a:lnTo>
                    <a:pt x="0" y="0"/>
                  </a:lnTo>
                  <a:close/>
                </a:path>
              </a:pathLst>
            </a:custGeom>
            <a:blipFill rotWithShape="1">
              <a:blip r:embed="rId3">
                <a:alphaModFix/>
              </a:blip>
              <a:stretch>
                <a:fillRect b="0" l="0" r="0" t="0"/>
              </a:stretch>
            </a:blipFill>
            <a:ln>
              <a:noFill/>
            </a:ln>
          </p:spPr>
        </p:sp>
        <p:sp>
          <p:nvSpPr>
            <p:cNvPr id="366" name="Google Shape;366;p16"/>
            <p:cNvSpPr txBox="1"/>
            <p:nvPr/>
          </p:nvSpPr>
          <p:spPr>
            <a:xfrm>
              <a:off x="2133600" y="172834"/>
              <a:ext cx="15240000" cy="17522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800">
                  <a:solidFill>
                    <a:schemeClr val="dk1"/>
                  </a:solidFill>
                  <a:latin typeface="Calibri"/>
                  <a:ea typeface="Calibri"/>
                  <a:cs typeface="Calibri"/>
                  <a:sym typeface="Calibri"/>
                </a:rPr>
                <a:t>Tìm hiểu mục 2 SGK tr.6 - 7 và thực hiện nhiệm vụ từ trạm 1 → trạm 2 với nội dung cụ thể như sau:</a:t>
              </a:r>
              <a:endParaRPr i="1" sz="3800">
                <a:solidFill>
                  <a:schemeClr val="dk1"/>
                </a:solidFill>
                <a:latin typeface="Calibri"/>
                <a:ea typeface="Calibri"/>
                <a:cs typeface="Calibri"/>
                <a:sym typeface="Calibri"/>
              </a:endParaRPr>
            </a:p>
          </p:txBody>
        </p:sp>
      </p:grpSp>
      <p:grpSp>
        <p:nvGrpSpPr>
          <p:cNvPr id="367" name="Google Shape;367;p16"/>
          <p:cNvGrpSpPr/>
          <p:nvPr/>
        </p:nvGrpSpPr>
        <p:grpSpPr>
          <a:xfrm>
            <a:off x="533400" y="2705100"/>
            <a:ext cx="8153400" cy="5334000"/>
            <a:chOff x="709612" y="3162301"/>
            <a:chExt cx="8153400" cy="5334000"/>
          </a:xfrm>
        </p:grpSpPr>
        <p:sp>
          <p:nvSpPr>
            <p:cNvPr id="368" name="Google Shape;368;p16"/>
            <p:cNvSpPr/>
            <p:nvPr/>
          </p:nvSpPr>
          <p:spPr>
            <a:xfrm>
              <a:off x="709612" y="3162301"/>
              <a:ext cx="8153400" cy="5334000"/>
            </a:xfrm>
            <a:prstGeom prst="roundRect">
              <a:avLst>
                <a:gd fmla="val 5998" name="adj"/>
              </a:avLst>
            </a:prstGeom>
            <a:solidFill>
              <a:schemeClr val="lt1"/>
            </a:solidFill>
            <a:ln cap="flat" cmpd="sng" w="38100">
              <a:solidFill>
                <a:srgbClr val="FFD7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16"/>
            <p:cNvSpPr/>
            <p:nvPr/>
          </p:nvSpPr>
          <p:spPr>
            <a:xfrm>
              <a:off x="709612" y="3848100"/>
              <a:ext cx="8153400" cy="914400"/>
            </a:xfrm>
            <a:prstGeom prst="rect">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Trạm 1 </a:t>
              </a:r>
              <a:endParaRPr/>
            </a:p>
          </p:txBody>
        </p:sp>
        <p:sp>
          <p:nvSpPr>
            <p:cNvPr id="370" name="Google Shape;370;p16"/>
            <p:cNvSpPr txBox="1"/>
            <p:nvPr/>
          </p:nvSpPr>
          <p:spPr>
            <a:xfrm>
              <a:off x="958453" y="5130217"/>
              <a:ext cx="7655718"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Arial"/>
                  <a:ea typeface="Arial"/>
                  <a:cs typeface="Arial"/>
                  <a:sym typeface="Arial"/>
                </a:rPr>
                <a:t>Đọc hiểu mục 2a, tìm hiểu về những khả năng của máy tính. </a:t>
              </a:r>
              <a:endParaRPr/>
            </a:p>
          </p:txBody>
        </p:sp>
      </p:grpSp>
      <p:grpSp>
        <p:nvGrpSpPr>
          <p:cNvPr id="371" name="Google Shape;371;p16"/>
          <p:cNvGrpSpPr/>
          <p:nvPr/>
        </p:nvGrpSpPr>
        <p:grpSpPr>
          <a:xfrm>
            <a:off x="9601202" y="2705100"/>
            <a:ext cx="8153400" cy="5334000"/>
            <a:chOff x="709612" y="3162301"/>
            <a:chExt cx="8153400" cy="5334000"/>
          </a:xfrm>
        </p:grpSpPr>
        <p:sp>
          <p:nvSpPr>
            <p:cNvPr id="372" name="Google Shape;372;p16"/>
            <p:cNvSpPr/>
            <p:nvPr/>
          </p:nvSpPr>
          <p:spPr>
            <a:xfrm>
              <a:off x="709612" y="3162301"/>
              <a:ext cx="8153400" cy="5334000"/>
            </a:xfrm>
            <a:prstGeom prst="roundRect">
              <a:avLst>
                <a:gd fmla="val 5998" name="adj"/>
              </a:avLst>
            </a:prstGeom>
            <a:solidFill>
              <a:schemeClr val="lt1"/>
            </a:solidFill>
            <a:ln cap="flat" cmpd="sng" w="38100">
              <a:solidFill>
                <a:srgbClr val="FFD7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16"/>
            <p:cNvSpPr/>
            <p:nvPr/>
          </p:nvSpPr>
          <p:spPr>
            <a:xfrm>
              <a:off x="709612" y="3848100"/>
              <a:ext cx="8153400" cy="914400"/>
            </a:xfrm>
            <a:prstGeom prst="rect">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Trạm 2</a:t>
              </a:r>
              <a:endParaRPr/>
            </a:p>
          </p:txBody>
        </p:sp>
        <p:sp>
          <p:nvSpPr>
            <p:cNvPr id="374" name="Google Shape;374;p16"/>
            <p:cNvSpPr txBox="1"/>
            <p:nvPr/>
          </p:nvSpPr>
          <p:spPr>
            <a:xfrm>
              <a:off x="958453" y="5130217"/>
              <a:ext cx="7655718" cy="261546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Arial"/>
                  <a:ea typeface="Arial"/>
                  <a:cs typeface="Arial"/>
                  <a:sym typeface="Arial"/>
                </a:rPr>
                <a:t>Đọc hiểu mục 2b, tìm hiểu những ứng dụng của máy tính trong khoa học kĩ thuật và đời sống.</a:t>
              </a:r>
              <a:endParaRPr/>
            </a:p>
          </p:txBody>
        </p:sp>
      </p:grpSp>
      <p:sp>
        <p:nvSpPr>
          <p:cNvPr id="375" name="Google Shape;375;p16"/>
          <p:cNvSpPr/>
          <p:nvPr/>
        </p:nvSpPr>
        <p:spPr>
          <a:xfrm>
            <a:off x="15468600" y="7254212"/>
            <a:ext cx="2676650" cy="2941373"/>
          </a:xfrm>
          <a:custGeom>
            <a:rect b="b" l="l" r="r" t="t"/>
            <a:pathLst>
              <a:path extrusionOk="0" h="4114800" w="3744468">
                <a:moveTo>
                  <a:pt x="0" y="0"/>
                </a:moveTo>
                <a:lnTo>
                  <a:pt x="3744468" y="0"/>
                </a:lnTo>
                <a:lnTo>
                  <a:pt x="3744468" y="4114800"/>
                </a:lnTo>
                <a:lnTo>
                  <a:pt x="0" y="4114800"/>
                </a:lnTo>
                <a:lnTo>
                  <a:pt x="0" y="0"/>
                </a:lnTo>
                <a:close/>
              </a:path>
            </a:pathLst>
          </a:custGeom>
          <a:blipFill rotWithShape="1">
            <a:blip r:embed="rId4">
              <a:alphaModFix/>
            </a:blip>
            <a:stretch>
              <a:fillRect b="0" l="0" r="0" t="0"/>
            </a:stretch>
          </a:blipFill>
          <a:ln>
            <a:noFill/>
          </a:ln>
        </p:spPr>
      </p:sp>
      <p:sp>
        <p:nvSpPr>
          <p:cNvPr id="376" name="Google Shape;376;p16"/>
          <p:cNvSpPr/>
          <p:nvPr/>
        </p:nvSpPr>
        <p:spPr>
          <a:xfrm>
            <a:off x="0" y="7475679"/>
            <a:ext cx="1686050" cy="2821841"/>
          </a:xfrm>
          <a:custGeom>
            <a:rect b="b" l="l" r="r" t="t"/>
            <a:pathLst>
              <a:path extrusionOk="0" h="4114800" w="2458593">
                <a:moveTo>
                  <a:pt x="0" y="0"/>
                </a:moveTo>
                <a:lnTo>
                  <a:pt x="2458593" y="0"/>
                </a:lnTo>
                <a:lnTo>
                  <a:pt x="2458593"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pSp>
        <p:nvGrpSpPr>
          <p:cNvPr id="381" name="Google Shape;381;p17"/>
          <p:cNvGrpSpPr/>
          <p:nvPr/>
        </p:nvGrpSpPr>
        <p:grpSpPr>
          <a:xfrm>
            <a:off x="457200" y="342900"/>
            <a:ext cx="8305800" cy="964287"/>
            <a:chOff x="685800" y="1207413"/>
            <a:chExt cx="8305800" cy="964287"/>
          </a:xfrm>
        </p:grpSpPr>
        <p:sp>
          <p:nvSpPr>
            <p:cNvPr id="382" name="Google Shape;382;p17"/>
            <p:cNvSpPr/>
            <p:nvPr/>
          </p:nvSpPr>
          <p:spPr>
            <a:xfrm>
              <a:off x="685800" y="1638300"/>
              <a:ext cx="8305800" cy="533400"/>
            </a:xfrm>
            <a:prstGeom prst="rect">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17"/>
            <p:cNvSpPr txBox="1"/>
            <p:nvPr/>
          </p:nvSpPr>
          <p:spPr>
            <a:xfrm>
              <a:off x="800100" y="1207413"/>
              <a:ext cx="8077200"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dk1"/>
                  </a:solidFill>
                  <a:latin typeface="Arial"/>
                  <a:ea typeface="Arial"/>
                  <a:cs typeface="Arial"/>
                  <a:sym typeface="Arial"/>
                </a:rPr>
                <a:t>a. Khả năng của máy tính</a:t>
              </a:r>
              <a:endParaRPr/>
            </a:p>
          </p:txBody>
        </p:sp>
      </p:grpSp>
      <p:pic>
        <p:nvPicPr>
          <p:cNvPr descr="Máy tính để bàn Asus" id="384" name="Google Shape;384;p17"/>
          <p:cNvPicPr preferRelativeResize="0"/>
          <p:nvPr/>
        </p:nvPicPr>
        <p:blipFill rotWithShape="1">
          <a:blip r:embed="rId3">
            <a:alphaModFix/>
          </a:blip>
          <a:srcRect b="0" l="0" r="0" t="0"/>
          <a:stretch/>
        </p:blipFill>
        <p:spPr>
          <a:xfrm rot="244559">
            <a:off x="10319493" y="1913026"/>
            <a:ext cx="7617581" cy="7617581"/>
          </a:xfrm>
          <a:prstGeom prst="rect">
            <a:avLst/>
          </a:prstGeom>
          <a:noFill/>
          <a:ln>
            <a:noFill/>
          </a:ln>
        </p:spPr>
      </p:pic>
      <p:grpSp>
        <p:nvGrpSpPr>
          <p:cNvPr id="385" name="Google Shape;385;p17"/>
          <p:cNvGrpSpPr/>
          <p:nvPr/>
        </p:nvGrpSpPr>
        <p:grpSpPr>
          <a:xfrm>
            <a:off x="1143000" y="2812582"/>
            <a:ext cx="8662335" cy="5638800"/>
            <a:chOff x="1447798" y="2628900"/>
            <a:chExt cx="8662335" cy="5638800"/>
          </a:xfrm>
        </p:grpSpPr>
        <p:sp>
          <p:nvSpPr>
            <p:cNvPr id="386" name="Google Shape;386;p17"/>
            <p:cNvSpPr/>
            <p:nvPr/>
          </p:nvSpPr>
          <p:spPr>
            <a:xfrm>
              <a:off x="1600198" y="2781300"/>
              <a:ext cx="8509935" cy="5486400"/>
            </a:xfrm>
            <a:prstGeom prst="rect">
              <a:avLst/>
            </a:prstGeom>
            <a:solidFill>
              <a:srgbClr val="F2DADA"/>
            </a:solidFill>
            <a:ln cap="flat" cmpd="sng" w="2540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17"/>
            <p:cNvSpPr/>
            <p:nvPr/>
          </p:nvSpPr>
          <p:spPr>
            <a:xfrm>
              <a:off x="1447798" y="2628900"/>
              <a:ext cx="8509935" cy="5486400"/>
            </a:xfrm>
            <a:prstGeom prst="rect">
              <a:avLst/>
            </a:prstGeom>
            <a:solidFill>
              <a:schemeClr val="lt1"/>
            </a:solidFill>
            <a:ln cap="flat" cmpd="sng" w="2540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17"/>
            <p:cNvSpPr/>
            <p:nvPr/>
          </p:nvSpPr>
          <p:spPr>
            <a:xfrm>
              <a:off x="1828800" y="3009900"/>
              <a:ext cx="381000" cy="381000"/>
            </a:xfrm>
            <a:prstGeom prst="ellipse">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7"/>
            <p:cNvSpPr/>
            <p:nvPr/>
          </p:nvSpPr>
          <p:spPr>
            <a:xfrm>
              <a:off x="2514600" y="3009900"/>
              <a:ext cx="381000" cy="381000"/>
            </a:xfrm>
            <a:prstGeom prst="ellipse">
              <a:avLst/>
            </a:prstGeom>
            <a:solidFill>
              <a:srgbClr val="F2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7"/>
            <p:cNvSpPr/>
            <p:nvPr/>
          </p:nvSpPr>
          <p:spPr>
            <a:xfrm>
              <a:off x="3200400" y="3009900"/>
              <a:ext cx="381000" cy="381000"/>
            </a:xfrm>
            <a:prstGeom prst="ellipse">
              <a:avLst/>
            </a:prstGeom>
            <a:solidFill>
              <a:srgbClr val="70A6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7"/>
            <p:cNvSpPr txBox="1"/>
            <p:nvPr/>
          </p:nvSpPr>
          <p:spPr>
            <a:xfrm>
              <a:off x="1516853" y="4216770"/>
              <a:ext cx="8371823" cy="261546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Tính toán nhanh, bền bỉ, chính xác.</a:t>
              </a:r>
              <a:endParaRPr/>
            </a:p>
            <a:p>
              <a:pPr indent="-571500" lvl="0" marL="571500" marR="0" rtl="0" algn="l">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Lưu trữ dữ liệu với dung lượng lớn.</a:t>
              </a:r>
              <a:endParaRPr/>
            </a:p>
            <a:p>
              <a:pPr indent="-571500" lvl="0" marL="571500" marR="0" rtl="0" algn="l">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Kết nối toàn cầu với tốc độ cao.</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8"/>
          <p:cNvSpPr/>
          <p:nvPr/>
        </p:nvSpPr>
        <p:spPr>
          <a:xfrm>
            <a:off x="609600" y="5972175"/>
            <a:ext cx="3733800" cy="847725"/>
          </a:xfrm>
          <a:prstGeom prst="roundRect">
            <a:avLst>
              <a:gd fmla="val 50000" name="adj"/>
            </a:avLst>
          </a:prstGeom>
          <a:solidFill>
            <a:srgbClr val="FFD7A3"/>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Hoạt động 2</a:t>
            </a:r>
            <a:endParaRPr/>
          </a:p>
        </p:txBody>
      </p:sp>
      <p:sp>
        <p:nvSpPr>
          <p:cNvPr id="397" name="Google Shape;397;p18"/>
          <p:cNvSpPr txBox="1"/>
          <p:nvPr/>
        </p:nvSpPr>
        <p:spPr>
          <a:xfrm>
            <a:off x="4572000" y="6131646"/>
            <a:ext cx="594360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00">
                <a:solidFill>
                  <a:schemeClr val="dk1"/>
                </a:solidFill>
                <a:latin typeface="Arial"/>
                <a:ea typeface="Arial"/>
                <a:cs typeface="Arial"/>
                <a:sym typeface="Arial"/>
              </a:rPr>
              <a:t>Máy tính thật là cần thiết </a:t>
            </a:r>
            <a:endParaRPr/>
          </a:p>
        </p:txBody>
      </p:sp>
      <p:pic>
        <p:nvPicPr>
          <p:cNvPr descr="Trình bày vai trò của máy vi tính đối với cuộc sống của chúng ta" id="398" name="Google Shape;398;p18"/>
          <p:cNvPicPr preferRelativeResize="0"/>
          <p:nvPr/>
        </p:nvPicPr>
        <p:blipFill rotWithShape="1">
          <a:blip r:embed="rId3">
            <a:alphaModFix/>
          </a:blip>
          <a:srcRect b="38323" l="0" r="0" t="11609"/>
          <a:stretch/>
        </p:blipFill>
        <p:spPr>
          <a:xfrm>
            <a:off x="-3581400" y="675368"/>
            <a:ext cx="12573000" cy="3540967"/>
          </a:xfrm>
          <a:prstGeom prst="rect">
            <a:avLst/>
          </a:prstGeom>
          <a:noFill/>
          <a:ln>
            <a:noFill/>
          </a:ln>
        </p:spPr>
      </p:pic>
      <p:pic>
        <p:nvPicPr>
          <p:cNvPr descr="Trình bày vai trò của máy vi tính đối với cuộc sống của chúng ta" id="399" name="Google Shape;399;p18"/>
          <p:cNvPicPr preferRelativeResize="0"/>
          <p:nvPr/>
        </p:nvPicPr>
        <p:blipFill rotWithShape="1">
          <a:blip r:embed="rId3">
            <a:alphaModFix/>
          </a:blip>
          <a:srcRect b="9241" l="0" r="0" t="40690"/>
          <a:stretch/>
        </p:blipFill>
        <p:spPr>
          <a:xfrm>
            <a:off x="9296402" y="1726826"/>
            <a:ext cx="12573000" cy="3540967"/>
          </a:xfrm>
          <a:prstGeom prst="rect">
            <a:avLst/>
          </a:prstGeom>
          <a:noFill/>
          <a:ln>
            <a:noFill/>
          </a:ln>
        </p:spPr>
      </p:pic>
      <p:sp>
        <p:nvSpPr>
          <p:cNvPr id="400" name="Google Shape;400;p18"/>
          <p:cNvSpPr txBox="1"/>
          <p:nvPr/>
        </p:nvSpPr>
        <p:spPr>
          <a:xfrm>
            <a:off x="533400" y="7291404"/>
            <a:ext cx="17068800"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Arial"/>
                <a:ea typeface="Arial"/>
                <a:cs typeface="Arial"/>
                <a:sym typeface="Arial"/>
              </a:rPr>
              <a:t>Em hãy nêu một số khả năng của máy tính mà nhờ đó máy tính có thể hỗ trợ con người một cách đắc lực trong cuộc sống. </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grpSp>
        <p:nvGrpSpPr>
          <p:cNvPr id="405" name="Google Shape;405;p19"/>
          <p:cNvGrpSpPr/>
          <p:nvPr/>
        </p:nvGrpSpPr>
        <p:grpSpPr>
          <a:xfrm>
            <a:off x="457200" y="342900"/>
            <a:ext cx="17340044" cy="914400"/>
            <a:chOff x="685800" y="1207413"/>
            <a:chExt cx="8077200" cy="914400"/>
          </a:xfrm>
        </p:grpSpPr>
        <p:sp>
          <p:nvSpPr>
            <p:cNvPr id="406" name="Google Shape;406;p19"/>
            <p:cNvSpPr/>
            <p:nvPr/>
          </p:nvSpPr>
          <p:spPr>
            <a:xfrm>
              <a:off x="685800" y="1638300"/>
              <a:ext cx="8077200" cy="483513"/>
            </a:xfrm>
            <a:prstGeom prst="rect">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19"/>
            <p:cNvSpPr txBox="1"/>
            <p:nvPr/>
          </p:nvSpPr>
          <p:spPr>
            <a:xfrm>
              <a:off x="685800" y="1207413"/>
              <a:ext cx="8077200"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chemeClr val="dk1"/>
                  </a:solidFill>
                  <a:latin typeface="Arial"/>
                  <a:ea typeface="Arial"/>
                  <a:cs typeface="Arial"/>
                  <a:sym typeface="Arial"/>
                </a:rPr>
                <a:t>b. Ứng dụng của máy tính trong khoa học kĩ thuật và đời sống</a:t>
              </a:r>
              <a:endParaRPr/>
            </a:p>
          </p:txBody>
        </p:sp>
      </p:grpSp>
      <p:sp>
        <p:nvSpPr>
          <p:cNvPr id="408" name="Google Shape;408;p19"/>
          <p:cNvSpPr txBox="1"/>
          <p:nvPr/>
        </p:nvSpPr>
        <p:spPr>
          <a:xfrm>
            <a:off x="452437" y="1558617"/>
            <a:ext cx="17340044" cy="1752211"/>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50000"/>
              </a:lnSpc>
              <a:spcBef>
                <a:spcPts val="0"/>
              </a:spcBef>
              <a:spcAft>
                <a:spcPts val="0"/>
              </a:spcAft>
              <a:buClr>
                <a:schemeClr val="dk1"/>
              </a:buClr>
              <a:buSzPts val="3800"/>
              <a:buFont typeface="Arial"/>
              <a:buChar char="•"/>
            </a:pPr>
            <a:r>
              <a:rPr lang="en-US" sz="3800">
                <a:solidFill>
                  <a:schemeClr val="dk1"/>
                </a:solidFill>
                <a:latin typeface="Calibri"/>
                <a:ea typeface="Calibri"/>
                <a:cs typeface="Calibri"/>
                <a:sym typeface="Calibri"/>
              </a:rPr>
              <a:t>Máy tính được ứng dụng hiệu quả trong nhiều lĩnh vực của khoa học kĩ thuật và đời sống.</a:t>
            </a:r>
            <a:endParaRPr sz="3800">
              <a:solidFill>
                <a:schemeClr val="dk1"/>
              </a:solidFill>
              <a:latin typeface="Calibri"/>
              <a:ea typeface="Calibri"/>
              <a:cs typeface="Calibri"/>
              <a:sym typeface="Calibri"/>
            </a:endParaRPr>
          </a:p>
        </p:txBody>
      </p:sp>
      <p:grpSp>
        <p:nvGrpSpPr>
          <p:cNvPr id="409" name="Google Shape;409;p19"/>
          <p:cNvGrpSpPr/>
          <p:nvPr/>
        </p:nvGrpSpPr>
        <p:grpSpPr>
          <a:xfrm>
            <a:off x="452437" y="3848100"/>
            <a:ext cx="8386763" cy="5888742"/>
            <a:chOff x="452437" y="3848100"/>
            <a:chExt cx="8386763" cy="5888742"/>
          </a:xfrm>
        </p:grpSpPr>
        <p:pic>
          <p:nvPicPr>
            <p:cNvPr descr="Chương trình đào tạo mô phỏng dòng chảy chất lưu CFD" id="410" name="Google Shape;410;p19"/>
            <p:cNvPicPr preferRelativeResize="0"/>
            <p:nvPr/>
          </p:nvPicPr>
          <p:blipFill rotWithShape="1">
            <a:blip r:embed="rId3">
              <a:alphaModFix/>
            </a:blip>
            <a:srcRect b="0" l="0" r="0" t="0"/>
            <a:stretch/>
          </p:blipFill>
          <p:spPr>
            <a:xfrm>
              <a:off x="552889" y="3848100"/>
              <a:ext cx="8215798" cy="4929478"/>
            </a:xfrm>
            <a:prstGeom prst="rect">
              <a:avLst/>
            </a:prstGeom>
            <a:noFill/>
            <a:ln>
              <a:noFill/>
            </a:ln>
          </p:spPr>
        </p:pic>
        <p:sp>
          <p:nvSpPr>
            <p:cNvPr id="411" name="Google Shape;411;p19"/>
            <p:cNvSpPr txBox="1"/>
            <p:nvPr/>
          </p:nvSpPr>
          <p:spPr>
            <a:xfrm>
              <a:off x="452437" y="9105900"/>
              <a:ext cx="8386763"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500">
                  <a:solidFill>
                    <a:srgbClr val="C00000"/>
                  </a:solidFill>
                  <a:latin typeface="Arial"/>
                  <a:ea typeface="Arial"/>
                  <a:cs typeface="Arial"/>
                  <a:sym typeface="Arial"/>
                </a:rPr>
                <a:t>Mô phỏng dòng chảy</a:t>
              </a:r>
              <a:endParaRPr/>
            </a:p>
          </p:txBody>
        </p:sp>
      </p:grpSp>
      <p:grpSp>
        <p:nvGrpSpPr>
          <p:cNvPr id="412" name="Google Shape;412;p19"/>
          <p:cNvGrpSpPr/>
          <p:nvPr/>
        </p:nvGrpSpPr>
        <p:grpSpPr>
          <a:xfrm>
            <a:off x="9296400" y="3858467"/>
            <a:ext cx="8539165" cy="5878375"/>
            <a:chOff x="9296400" y="3858467"/>
            <a:chExt cx="8539165" cy="5878375"/>
          </a:xfrm>
        </p:grpSpPr>
        <p:pic>
          <p:nvPicPr>
            <p:cNvPr descr="Top 8 ứng dụng dự báo thời tiết chính xác nhất trên điện thoại" id="413" name="Google Shape;413;p19"/>
            <p:cNvPicPr preferRelativeResize="0"/>
            <p:nvPr/>
          </p:nvPicPr>
          <p:blipFill rotWithShape="1">
            <a:blip r:embed="rId4">
              <a:alphaModFix/>
            </a:blip>
            <a:srcRect b="0" l="0" r="0" t="0"/>
            <a:stretch/>
          </p:blipFill>
          <p:spPr>
            <a:xfrm>
              <a:off x="9296400" y="3858467"/>
              <a:ext cx="8458200" cy="4919111"/>
            </a:xfrm>
            <a:prstGeom prst="rect">
              <a:avLst/>
            </a:prstGeom>
            <a:noFill/>
            <a:ln>
              <a:noFill/>
            </a:ln>
          </p:spPr>
        </p:pic>
        <p:sp>
          <p:nvSpPr>
            <p:cNvPr id="414" name="Google Shape;414;p19"/>
            <p:cNvSpPr txBox="1"/>
            <p:nvPr/>
          </p:nvSpPr>
          <p:spPr>
            <a:xfrm>
              <a:off x="9448802" y="9105900"/>
              <a:ext cx="8386763"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500">
                  <a:solidFill>
                    <a:srgbClr val="C00000"/>
                  </a:solidFill>
                  <a:latin typeface="Arial"/>
                  <a:ea typeface="Arial"/>
                  <a:cs typeface="Arial"/>
                  <a:sym typeface="Arial"/>
                </a:rPr>
                <a:t>Dự báo thời tiết</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4762500" y="342900"/>
            <a:ext cx="876300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000" u="none" cap="none" strike="noStrike">
                <a:solidFill>
                  <a:srgbClr val="974806"/>
                </a:solidFill>
                <a:latin typeface="Arial"/>
                <a:ea typeface="Arial"/>
                <a:cs typeface="Arial"/>
                <a:sym typeface="Arial"/>
              </a:rPr>
              <a:t>KHỞI ĐỘNG </a:t>
            </a:r>
            <a:endParaRPr/>
          </a:p>
        </p:txBody>
      </p:sp>
      <p:grpSp>
        <p:nvGrpSpPr>
          <p:cNvPr id="92" name="Google Shape;92;p2"/>
          <p:cNvGrpSpPr/>
          <p:nvPr/>
        </p:nvGrpSpPr>
        <p:grpSpPr>
          <a:xfrm>
            <a:off x="902494" y="1664851"/>
            <a:ext cx="16483012" cy="1738296"/>
            <a:chOff x="990600" y="2239327"/>
            <a:chExt cx="16483012" cy="1738296"/>
          </a:xfrm>
        </p:grpSpPr>
        <p:sp>
          <p:nvSpPr>
            <p:cNvPr id="93" name="Google Shape;93;p2"/>
            <p:cNvSpPr/>
            <p:nvPr/>
          </p:nvSpPr>
          <p:spPr>
            <a:xfrm>
              <a:off x="990600" y="2566503"/>
              <a:ext cx="1524000" cy="1083945"/>
            </a:xfrm>
            <a:custGeom>
              <a:rect b="b" l="l" r="r" t="t"/>
              <a:pathLst>
                <a:path extrusionOk="0" h="4114800" w="5785308">
                  <a:moveTo>
                    <a:pt x="0" y="0"/>
                  </a:moveTo>
                  <a:lnTo>
                    <a:pt x="5785308" y="0"/>
                  </a:lnTo>
                  <a:lnTo>
                    <a:pt x="5785308" y="4114800"/>
                  </a:lnTo>
                  <a:lnTo>
                    <a:pt x="0" y="4114800"/>
                  </a:lnTo>
                  <a:lnTo>
                    <a:pt x="0" y="0"/>
                  </a:lnTo>
                  <a:close/>
                </a:path>
              </a:pathLst>
            </a:custGeom>
            <a:blipFill rotWithShape="1">
              <a:blip r:embed="rId3">
                <a:alphaModFix/>
              </a:blip>
              <a:stretch>
                <a:fillRect b="0" l="0" r="0" t="0"/>
              </a:stretch>
            </a:blipFill>
            <a:ln>
              <a:noFill/>
            </a:ln>
          </p:spPr>
        </p:sp>
        <p:sp>
          <p:nvSpPr>
            <p:cNvPr id="94" name="Google Shape;94;p2"/>
            <p:cNvSpPr txBox="1"/>
            <p:nvPr/>
          </p:nvSpPr>
          <p:spPr>
            <a:xfrm>
              <a:off x="2895600" y="2239327"/>
              <a:ext cx="14578012"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1" lang="en-US" sz="3800" u="none" cap="none" strike="noStrike">
                  <a:solidFill>
                    <a:srgbClr val="002060"/>
                  </a:solidFill>
                  <a:latin typeface="Arial"/>
                  <a:ea typeface="Arial"/>
                  <a:cs typeface="Arial"/>
                  <a:sym typeface="Arial"/>
                </a:rPr>
                <a:t>Em hãy đóng vai An và Khoa đọc đoạn hội thoại trong phần Khởi động SGK trang 5:</a:t>
              </a:r>
              <a:endParaRPr/>
            </a:p>
          </p:txBody>
        </p:sp>
      </p:grpSp>
      <p:grpSp>
        <p:nvGrpSpPr>
          <p:cNvPr id="95" name="Google Shape;95;p2"/>
          <p:cNvGrpSpPr/>
          <p:nvPr/>
        </p:nvGrpSpPr>
        <p:grpSpPr>
          <a:xfrm>
            <a:off x="902494" y="3543300"/>
            <a:ext cx="17175303" cy="1905000"/>
            <a:chOff x="902494" y="3543300"/>
            <a:chExt cx="17175303" cy="1905000"/>
          </a:xfrm>
        </p:grpSpPr>
        <p:grpSp>
          <p:nvGrpSpPr>
            <p:cNvPr id="96" name="Google Shape;96;p2"/>
            <p:cNvGrpSpPr/>
            <p:nvPr/>
          </p:nvGrpSpPr>
          <p:grpSpPr>
            <a:xfrm>
              <a:off x="902494" y="3543300"/>
              <a:ext cx="17175303" cy="1905000"/>
              <a:chOff x="3886200" y="4229101"/>
              <a:chExt cx="14185106" cy="2057400"/>
            </a:xfrm>
          </p:grpSpPr>
          <p:sp>
            <p:nvSpPr>
              <p:cNvPr id="97" name="Google Shape;97;p2"/>
              <p:cNvSpPr/>
              <p:nvPr/>
            </p:nvSpPr>
            <p:spPr>
              <a:xfrm>
                <a:off x="9613106" y="4229101"/>
                <a:ext cx="8458200" cy="2057400"/>
              </a:xfrm>
              <a:custGeom>
                <a:rect b="b" l="l" r="r" t="t"/>
                <a:pathLst>
                  <a:path extrusionOk="0" h="2362822" w="7315200">
                    <a:moveTo>
                      <a:pt x="0" y="0"/>
                    </a:moveTo>
                    <a:lnTo>
                      <a:pt x="7315200" y="0"/>
                    </a:lnTo>
                    <a:lnTo>
                      <a:pt x="7315200" y="2362822"/>
                    </a:lnTo>
                    <a:lnTo>
                      <a:pt x="0" y="2362822"/>
                    </a:lnTo>
                    <a:lnTo>
                      <a:pt x="0" y="0"/>
                    </a:lnTo>
                    <a:close/>
                  </a:path>
                </a:pathLst>
              </a:custGeom>
              <a:blipFill rotWithShape="1">
                <a:blip r:embed="rId4">
                  <a:alphaModFix/>
                </a:blip>
                <a:stretch>
                  <a:fillRect b="0" l="0" r="0" t="0"/>
                </a:stretch>
              </a:blipFill>
              <a:ln>
                <a:noFill/>
              </a:ln>
            </p:spPr>
          </p:sp>
          <p:sp>
            <p:nvSpPr>
              <p:cNvPr id="98" name="Google Shape;98;p2"/>
              <p:cNvSpPr/>
              <p:nvPr/>
            </p:nvSpPr>
            <p:spPr>
              <a:xfrm>
                <a:off x="3886200" y="4229101"/>
                <a:ext cx="6872288" cy="2057400"/>
              </a:xfrm>
              <a:custGeom>
                <a:rect b="b" l="l" r="r" t="t"/>
                <a:pathLst>
                  <a:path extrusionOk="0" h="2362822" w="7315200">
                    <a:moveTo>
                      <a:pt x="0" y="0"/>
                    </a:moveTo>
                    <a:lnTo>
                      <a:pt x="7315200" y="0"/>
                    </a:lnTo>
                    <a:lnTo>
                      <a:pt x="7315200" y="2362822"/>
                    </a:lnTo>
                    <a:lnTo>
                      <a:pt x="0" y="2362822"/>
                    </a:lnTo>
                    <a:lnTo>
                      <a:pt x="0" y="0"/>
                    </a:lnTo>
                    <a:close/>
                  </a:path>
                </a:pathLst>
              </a:custGeom>
              <a:blipFill rotWithShape="1">
                <a:blip r:embed="rId4">
                  <a:alphaModFix/>
                </a:blip>
                <a:stretch>
                  <a:fillRect b="0" l="0" r="-23076" t="0"/>
                </a:stretch>
              </a:blipFill>
              <a:ln>
                <a:noFill/>
              </a:ln>
            </p:spPr>
          </p:sp>
        </p:grpSp>
        <p:sp>
          <p:nvSpPr>
            <p:cNvPr id="99" name="Google Shape;99;p2"/>
            <p:cNvSpPr txBox="1"/>
            <p:nvPr/>
          </p:nvSpPr>
          <p:spPr>
            <a:xfrm>
              <a:off x="1291246" y="3628281"/>
              <a:ext cx="15342932" cy="1608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500" u="none" cap="none" strike="noStrike">
                  <a:solidFill>
                    <a:schemeClr val="dk1"/>
                  </a:solidFill>
                  <a:latin typeface="Arial"/>
                  <a:ea typeface="Arial"/>
                  <a:cs typeface="Arial"/>
                  <a:sym typeface="Arial"/>
                </a:rPr>
                <a:t>An: </a:t>
              </a:r>
              <a:r>
                <a:rPr b="0" i="0" lang="en-US" sz="3500" u="none" cap="none" strike="noStrike">
                  <a:solidFill>
                    <a:schemeClr val="dk1"/>
                  </a:solidFill>
                  <a:latin typeface="Arial"/>
                  <a:ea typeface="Arial"/>
                  <a:cs typeface="Arial"/>
                  <a:sym typeface="Arial"/>
                </a:rPr>
                <a:t>Bộ xử lí là thành phần quan trọng của máy tính, thường được gọi là “bộ não” của máy tính. Nhưng liệu có phải chỉ máy tính mới có bộ xử lí không?</a:t>
              </a:r>
              <a:endParaRPr b="0" i="0" sz="3500" u="none" cap="none" strike="noStrike">
                <a:solidFill>
                  <a:schemeClr val="dk1"/>
                </a:solidFill>
                <a:latin typeface="Arial"/>
                <a:ea typeface="Arial"/>
                <a:cs typeface="Arial"/>
                <a:sym typeface="Arial"/>
              </a:endParaRPr>
            </a:p>
          </p:txBody>
        </p:sp>
      </p:grpSp>
      <p:grpSp>
        <p:nvGrpSpPr>
          <p:cNvPr id="100" name="Google Shape;100;p2"/>
          <p:cNvGrpSpPr/>
          <p:nvPr/>
        </p:nvGrpSpPr>
        <p:grpSpPr>
          <a:xfrm>
            <a:off x="-3" y="5688234"/>
            <a:ext cx="17385507" cy="2606739"/>
            <a:chOff x="-3" y="5688234"/>
            <a:chExt cx="17385507" cy="2606739"/>
          </a:xfrm>
        </p:grpSpPr>
        <p:grpSp>
          <p:nvGrpSpPr>
            <p:cNvPr id="101" name="Google Shape;101;p2"/>
            <p:cNvGrpSpPr/>
            <p:nvPr/>
          </p:nvGrpSpPr>
          <p:grpSpPr>
            <a:xfrm flipH="1">
              <a:off x="-3" y="5732145"/>
              <a:ext cx="17385507" cy="2562828"/>
              <a:chOff x="3886200" y="4229101"/>
              <a:chExt cx="14185106" cy="2057400"/>
            </a:xfrm>
          </p:grpSpPr>
          <p:sp>
            <p:nvSpPr>
              <p:cNvPr id="102" name="Google Shape;102;p2"/>
              <p:cNvSpPr/>
              <p:nvPr/>
            </p:nvSpPr>
            <p:spPr>
              <a:xfrm>
                <a:off x="9613106" y="4229101"/>
                <a:ext cx="8458200" cy="2057400"/>
              </a:xfrm>
              <a:custGeom>
                <a:rect b="b" l="l" r="r" t="t"/>
                <a:pathLst>
                  <a:path extrusionOk="0" h="2362822" w="7315200">
                    <a:moveTo>
                      <a:pt x="0" y="0"/>
                    </a:moveTo>
                    <a:lnTo>
                      <a:pt x="7315200" y="0"/>
                    </a:lnTo>
                    <a:lnTo>
                      <a:pt x="7315200" y="2362822"/>
                    </a:lnTo>
                    <a:lnTo>
                      <a:pt x="0" y="2362822"/>
                    </a:lnTo>
                    <a:lnTo>
                      <a:pt x="0" y="0"/>
                    </a:lnTo>
                    <a:close/>
                  </a:path>
                </a:pathLst>
              </a:custGeom>
              <a:blipFill rotWithShape="1">
                <a:blip r:embed="rId5">
                  <a:alphaModFix/>
                </a:blip>
                <a:stretch>
                  <a:fillRect b="0" l="0" r="0" t="0"/>
                </a:stretch>
              </a:blipFill>
              <a:ln>
                <a:noFill/>
              </a:ln>
            </p:spPr>
          </p:sp>
          <p:sp>
            <p:nvSpPr>
              <p:cNvPr id="103" name="Google Shape;103;p2"/>
              <p:cNvSpPr/>
              <p:nvPr/>
            </p:nvSpPr>
            <p:spPr>
              <a:xfrm>
                <a:off x="3886200" y="4229101"/>
                <a:ext cx="6872288" cy="2057400"/>
              </a:xfrm>
              <a:custGeom>
                <a:rect b="b" l="l" r="r" t="t"/>
                <a:pathLst>
                  <a:path extrusionOk="0" h="2362822" w="7315200">
                    <a:moveTo>
                      <a:pt x="0" y="0"/>
                    </a:moveTo>
                    <a:lnTo>
                      <a:pt x="7315200" y="0"/>
                    </a:lnTo>
                    <a:lnTo>
                      <a:pt x="7315200" y="2362822"/>
                    </a:lnTo>
                    <a:lnTo>
                      <a:pt x="0" y="2362822"/>
                    </a:lnTo>
                    <a:lnTo>
                      <a:pt x="0" y="0"/>
                    </a:lnTo>
                    <a:close/>
                  </a:path>
                </a:pathLst>
              </a:custGeom>
              <a:blipFill rotWithShape="1">
                <a:blip r:embed="rId5">
                  <a:alphaModFix/>
                </a:blip>
                <a:stretch>
                  <a:fillRect b="0" l="0" r="-23076" t="0"/>
                </a:stretch>
              </a:blipFill>
              <a:ln>
                <a:noFill/>
              </a:ln>
            </p:spPr>
          </p:sp>
        </p:grpSp>
        <p:sp>
          <p:nvSpPr>
            <p:cNvPr id="104" name="Google Shape;104;p2"/>
            <p:cNvSpPr txBox="1"/>
            <p:nvPr/>
          </p:nvSpPr>
          <p:spPr>
            <a:xfrm>
              <a:off x="1447800" y="5688234"/>
              <a:ext cx="15716180" cy="241623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500" u="none" cap="none" strike="noStrike">
                  <a:solidFill>
                    <a:schemeClr val="dk1"/>
                  </a:solidFill>
                  <a:latin typeface="Arial"/>
                  <a:ea typeface="Arial"/>
                  <a:cs typeface="Arial"/>
                  <a:sym typeface="Arial"/>
                </a:rPr>
                <a:t>Khoa: </a:t>
              </a:r>
              <a:r>
                <a:rPr b="0" i="0" lang="en-US" sz="3500" u="none" cap="none" strike="noStrike">
                  <a:solidFill>
                    <a:schemeClr val="dk1"/>
                  </a:solidFill>
                  <a:latin typeface="Arial"/>
                  <a:ea typeface="Arial"/>
                  <a:cs typeface="Arial"/>
                  <a:sym typeface="Arial"/>
                </a:rPr>
                <a:t>Bộ xử lí không chỉ xuất hiện trong máy tính để bàn hoặc máy tính xách tay mà nhiều thiết bị điện tử khác cũng cần bộ xử lí để hoạt động như ti vi kĩ thuật số hay rô bốt quét nhà,…</a:t>
              </a:r>
              <a:endParaRPr b="0" i="0" sz="3500" u="none" cap="none" strike="noStrike">
                <a:solidFill>
                  <a:schemeClr val="dk1"/>
                </a:solidFill>
                <a:latin typeface="Arial"/>
                <a:ea typeface="Arial"/>
                <a:cs typeface="Arial"/>
                <a:sym typeface="Arial"/>
              </a:endParaRPr>
            </a:p>
          </p:txBody>
        </p:sp>
      </p:grpSp>
      <p:grpSp>
        <p:nvGrpSpPr>
          <p:cNvPr id="105" name="Google Shape;105;p2"/>
          <p:cNvGrpSpPr/>
          <p:nvPr/>
        </p:nvGrpSpPr>
        <p:grpSpPr>
          <a:xfrm>
            <a:off x="1066800" y="8407546"/>
            <a:ext cx="17087254" cy="1623310"/>
            <a:chOff x="3968948" y="8407546"/>
            <a:chExt cx="14185106" cy="1623310"/>
          </a:xfrm>
        </p:grpSpPr>
        <p:grpSp>
          <p:nvGrpSpPr>
            <p:cNvPr id="106" name="Google Shape;106;p2"/>
            <p:cNvGrpSpPr/>
            <p:nvPr/>
          </p:nvGrpSpPr>
          <p:grpSpPr>
            <a:xfrm>
              <a:off x="3968948" y="8407546"/>
              <a:ext cx="14185106" cy="1623310"/>
              <a:chOff x="3886200" y="4229101"/>
              <a:chExt cx="14185106" cy="2057400"/>
            </a:xfrm>
          </p:grpSpPr>
          <p:sp>
            <p:nvSpPr>
              <p:cNvPr id="107" name="Google Shape;107;p2"/>
              <p:cNvSpPr/>
              <p:nvPr/>
            </p:nvSpPr>
            <p:spPr>
              <a:xfrm>
                <a:off x="9613106" y="4229101"/>
                <a:ext cx="8458200" cy="2057400"/>
              </a:xfrm>
              <a:custGeom>
                <a:rect b="b" l="l" r="r" t="t"/>
                <a:pathLst>
                  <a:path extrusionOk="0" h="2362822" w="7315200">
                    <a:moveTo>
                      <a:pt x="0" y="0"/>
                    </a:moveTo>
                    <a:lnTo>
                      <a:pt x="7315200" y="0"/>
                    </a:lnTo>
                    <a:lnTo>
                      <a:pt x="7315200" y="2362822"/>
                    </a:lnTo>
                    <a:lnTo>
                      <a:pt x="0" y="2362822"/>
                    </a:lnTo>
                    <a:lnTo>
                      <a:pt x="0" y="0"/>
                    </a:lnTo>
                    <a:close/>
                  </a:path>
                </a:pathLst>
              </a:custGeom>
              <a:blipFill rotWithShape="1">
                <a:blip r:embed="rId4">
                  <a:alphaModFix/>
                </a:blip>
                <a:stretch>
                  <a:fillRect b="0" l="0" r="0" t="0"/>
                </a:stretch>
              </a:blipFill>
              <a:ln>
                <a:noFill/>
              </a:ln>
            </p:spPr>
          </p:sp>
          <p:sp>
            <p:nvSpPr>
              <p:cNvPr id="108" name="Google Shape;108;p2"/>
              <p:cNvSpPr/>
              <p:nvPr/>
            </p:nvSpPr>
            <p:spPr>
              <a:xfrm>
                <a:off x="3886200" y="4229101"/>
                <a:ext cx="6872288" cy="2057400"/>
              </a:xfrm>
              <a:custGeom>
                <a:rect b="b" l="l" r="r" t="t"/>
                <a:pathLst>
                  <a:path extrusionOk="0" h="2362822" w="7315200">
                    <a:moveTo>
                      <a:pt x="0" y="0"/>
                    </a:moveTo>
                    <a:lnTo>
                      <a:pt x="7315200" y="0"/>
                    </a:lnTo>
                    <a:lnTo>
                      <a:pt x="7315200" y="2362822"/>
                    </a:lnTo>
                    <a:lnTo>
                      <a:pt x="0" y="2362822"/>
                    </a:lnTo>
                    <a:lnTo>
                      <a:pt x="0" y="0"/>
                    </a:lnTo>
                    <a:close/>
                  </a:path>
                </a:pathLst>
              </a:custGeom>
              <a:blipFill rotWithShape="1">
                <a:blip r:embed="rId4">
                  <a:alphaModFix/>
                </a:blip>
                <a:stretch>
                  <a:fillRect b="0" l="0" r="-23076" t="0"/>
                </a:stretch>
              </a:blipFill>
              <a:ln>
                <a:noFill/>
              </a:ln>
            </p:spPr>
          </p:sp>
        </p:grpSp>
        <p:sp>
          <p:nvSpPr>
            <p:cNvPr id="109" name="Google Shape;109;p2"/>
            <p:cNvSpPr txBox="1"/>
            <p:nvPr/>
          </p:nvSpPr>
          <p:spPr>
            <a:xfrm>
              <a:off x="4267200" y="8762688"/>
              <a:ext cx="12725400" cy="80041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500" u="none" cap="none" strike="noStrike">
                  <a:solidFill>
                    <a:schemeClr val="dk1"/>
                  </a:solidFill>
                  <a:latin typeface="Arial"/>
                  <a:ea typeface="Arial"/>
                  <a:cs typeface="Arial"/>
                  <a:sym typeface="Arial"/>
                </a:rPr>
                <a:t>An: </a:t>
              </a:r>
              <a:r>
                <a:rPr b="0" i="0" lang="en-US" sz="3500" u="none" cap="none" strike="noStrike">
                  <a:solidFill>
                    <a:schemeClr val="dk1"/>
                  </a:solidFill>
                  <a:latin typeface="Arial"/>
                  <a:ea typeface="Arial"/>
                  <a:cs typeface="Arial"/>
                  <a:sym typeface="Arial"/>
                </a:rPr>
                <a:t>Thế thì còn nhiều thiết bị nữa có gắn bộ xử lí ở xung quanh chúng ta.</a:t>
              </a:r>
              <a:endParaRPr b="0" i="0" sz="3500" u="none" cap="none" strike="noStrike">
                <a:solidFill>
                  <a:schemeClr val="dk1"/>
                </a:solidFill>
                <a:latin typeface="Arial"/>
                <a:ea typeface="Arial"/>
                <a:cs typeface="Arial"/>
                <a:sym typeface="Arial"/>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p20"/>
          <p:cNvGrpSpPr/>
          <p:nvPr/>
        </p:nvGrpSpPr>
        <p:grpSpPr>
          <a:xfrm>
            <a:off x="66209" y="321558"/>
            <a:ext cx="9077791" cy="7465427"/>
            <a:chOff x="66209" y="190500"/>
            <a:chExt cx="9077791" cy="7465427"/>
          </a:xfrm>
        </p:grpSpPr>
        <p:pic>
          <p:nvPicPr>
            <p:cNvPr descr="undefined" id="420" name="Google Shape;420;p20"/>
            <p:cNvPicPr preferRelativeResize="0"/>
            <p:nvPr/>
          </p:nvPicPr>
          <p:blipFill rotWithShape="1">
            <a:blip r:embed="rId3">
              <a:alphaModFix/>
            </a:blip>
            <a:srcRect b="0" l="0" r="0" t="0"/>
            <a:stretch/>
          </p:blipFill>
          <p:spPr>
            <a:xfrm>
              <a:off x="66209" y="190500"/>
              <a:ext cx="9077791" cy="6815435"/>
            </a:xfrm>
            <a:prstGeom prst="rect">
              <a:avLst/>
            </a:prstGeom>
            <a:noFill/>
            <a:ln>
              <a:noFill/>
            </a:ln>
          </p:spPr>
        </p:pic>
        <p:sp>
          <p:nvSpPr>
            <p:cNvPr id="421" name="Google Shape;421;p20"/>
            <p:cNvSpPr txBox="1"/>
            <p:nvPr/>
          </p:nvSpPr>
          <p:spPr>
            <a:xfrm>
              <a:off x="458205" y="7024985"/>
              <a:ext cx="8386763"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500">
                  <a:solidFill>
                    <a:srgbClr val="C00000"/>
                  </a:solidFill>
                  <a:latin typeface="Arial"/>
                  <a:ea typeface="Arial"/>
                  <a:cs typeface="Arial"/>
                  <a:sym typeface="Arial"/>
                </a:rPr>
                <a:t>Kính viễn vọng Hubble</a:t>
              </a:r>
              <a:endParaRPr/>
            </a:p>
          </p:txBody>
        </p:sp>
      </p:grpSp>
      <p:grpSp>
        <p:nvGrpSpPr>
          <p:cNvPr id="422" name="Google Shape;422;p20"/>
          <p:cNvGrpSpPr/>
          <p:nvPr/>
        </p:nvGrpSpPr>
        <p:grpSpPr>
          <a:xfrm>
            <a:off x="8834437" y="3369558"/>
            <a:ext cx="9453563" cy="6345942"/>
            <a:chOff x="8834437" y="3238500"/>
            <a:chExt cx="9453563" cy="6345942"/>
          </a:xfrm>
        </p:grpSpPr>
        <p:pic>
          <p:nvPicPr>
            <p:cNvPr descr="Image principale de l'article Les véhicules autonomes : pas pour demain..." id="423" name="Google Shape;423;p20"/>
            <p:cNvPicPr preferRelativeResize="0"/>
            <p:nvPr/>
          </p:nvPicPr>
          <p:blipFill rotWithShape="1">
            <a:blip r:embed="rId4">
              <a:alphaModFix/>
            </a:blip>
            <a:srcRect b="0" l="0" r="0" t="0"/>
            <a:stretch/>
          </p:blipFill>
          <p:spPr>
            <a:xfrm>
              <a:off x="9296400" y="3238500"/>
              <a:ext cx="8566732" cy="5353050"/>
            </a:xfrm>
            <a:prstGeom prst="rect">
              <a:avLst/>
            </a:prstGeom>
            <a:noFill/>
            <a:ln>
              <a:noFill/>
            </a:ln>
          </p:spPr>
        </p:pic>
        <p:sp>
          <p:nvSpPr>
            <p:cNvPr id="424" name="Google Shape;424;p20"/>
            <p:cNvSpPr txBox="1"/>
            <p:nvPr/>
          </p:nvSpPr>
          <p:spPr>
            <a:xfrm>
              <a:off x="8834437" y="8953500"/>
              <a:ext cx="9453563"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500">
                  <a:solidFill>
                    <a:srgbClr val="C00000"/>
                  </a:solidFill>
                  <a:latin typeface="Arial"/>
                  <a:ea typeface="Arial"/>
                  <a:cs typeface="Arial"/>
                  <a:sym typeface="Arial"/>
                </a:rPr>
                <a:t>Ô tô tự động lái do máy tính điều khiển</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1"/>
          <p:cNvSpPr/>
          <p:nvPr/>
        </p:nvSpPr>
        <p:spPr>
          <a:xfrm>
            <a:off x="-1114425" y="6631004"/>
            <a:ext cx="20726400" cy="1295400"/>
          </a:xfrm>
          <a:prstGeom prst="rect">
            <a:avLst/>
          </a:prstGeom>
          <a:solidFill>
            <a:srgbClr val="A0D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533400" y="495300"/>
            <a:ext cx="6019800" cy="914400"/>
          </a:xfrm>
          <a:prstGeom prst="roundRect">
            <a:avLst>
              <a:gd fmla="val 16667" name="adj"/>
            </a:avLst>
          </a:prstGeom>
          <a:solidFill>
            <a:srgbClr val="31859B"/>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500">
                <a:solidFill>
                  <a:schemeClr val="lt1"/>
                </a:solidFill>
                <a:latin typeface="Arial"/>
                <a:ea typeface="Arial"/>
                <a:cs typeface="Arial"/>
                <a:sym typeface="Arial"/>
              </a:rPr>
              <a:t>Thông tin bổ sung </a:t>
            </a:r>
            <a:endParaRPr/>
          </a:p>
        </p:txBody>
      </p:sp>
      <p:pic>
        <p:nvPicPr>
          <p:cNvPr descr="undefined" id="431" name="Google Shape;431;p21"/>
          <p:cNvPicPr preferRelativeResize="0"/>
          <p:nvPr/>
        </p:nvPicPr>
        <p:blipFill rotWithShape="1">
          <a:blip r:embed="rId3">
            <a:alphaModFix/>
          </a:blip>
          <a:srcRect b="0" l="0" r="0" t="0"/>
          <a:stretch/>
        </p:blipFill>
        <p:spPr>
          <a:xfrm>
            <a:off x="6934200" y="342900"/>
            <a:ext cx="5638800" cy="3759200"/>
          </a:xfrm>
          <a:prstGeom prst="rect">
            <a:avLst/>
          </a:prstGeom>
          <a:noFill/>
          <a:ln>
            <a:noFill/>
          </a:ln>
        </p:spPr>
      </p:pic>
      <p:pic>
        <p:nvPicPr>
          <p:cNvPr descr="Kỷ niệm 25 năm kính viễn vọng không gian Hubble: Quá khứ, hiện tại và tương  lai" id="432" name="Google Shape;432;p21"/>
          <p:cNvPicPr preferRelativeResize="0"/>
          <p:nvPr/>
        </p:nvPicPr>
        <p:blipFill rotWithShape="1">
          <a:blip r:embed="rId4">
            <a:alphaModFix/>
          </a:blip>
          <a:srcRect b="0" l="2323" r="17546" t="0"/>
          <a:stretch/>
        </p:blipFill>
        <p:spPr>
          <a:xfrm>
            <a:off x="12801600" y="342900"/>
            <a:ext cx="5257800" cy="3759200"/>
          </a:xfrm>
          <a:prstGeom prst="rect">
            <a:avLst/>
          </a:prstGeom>
          <a:noFill/>
          <a:ln>
            <a:noFill/>
          </a:ln>
        </p:spPr>
      </p:pic>
      <p:sp>
        <p:nvSpPr>
          <p:cNvPr id="433" name="Google Shape;433;p21"/>
          <p:cNvSpPr txBox="1"/>
          <p:nvPr/>
        </p:nvSpPr>
        <p:spPr>
          <a:xfrm>
            <a:off x="1066800" y="2095500"/>
            <a:ext cx="4953000" cy="173829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3800">
                <a:solidFill>
                  <a:srgbClr val="C00000"/>
                </a:solidFill>
                <a:latin typeface="Arial"/>
                <a:ea typeface="Arial"/>
                <a:cs typeface="Arial"/>
                <a:sym typeface="Arial"/>
              </a:rPr>
              <a:t>Kính viễn vọng không gian Hubble</a:t>
            </a:r>
            <a:endParaRPr/>
          </a:p>
        </p:txBody>
      </p:sp>
      <p:grpSp>
        <p:nvGrpSpPr>
          <p:cNvPr id="434" name="Google Shape;434;p21"/>
          <p:cNvGrpSpPr/>
          <p:nvPr/>
        </p:nvGrpSpPr>
        <p:grpSpPr>
          <a:xfrm>
            <a:off x="914400" y="4595796"/>
            <a:ext cx="4419600" cy="5272104"/>
            <a:chOff x="533400" y="4519596"/>
            <a:chExt cx="4419600" cy="5272104"/>
          </a:xfrm>
        </p:grpSpPr>
        <p:sp>
          <p:nvSpPr>
            <p:cNvPr id="435" name="Google Shape;435;p21"/>
            <p:cNvSpPr/>
            <p:nvPr/>
          </p:nvSpPr>
          <p:spPr>
            <a:xfrm>
              <a:off x="533400" y="4519596"/>
              <a:ext cx="4267200" cy="5119704"/>
            </a:xfrm>
            <a:prstGeom prst="round2DiagRect">
              <a:avLst>
                <a:gd fmla="val 16667" name="adj1"/>
                <a:gd fmla="val 0" name="adj2"/>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685800" y="4671996"/>
              <a:ext cx="4267200" cy="5119704"/>
            </a:xfrm>
            <a:prstGeom prst="round2DiagRect">
              <a:avLst>
                <a:gd fmla="val 16667" name="adj1"/>
                <a:gd fmla="val 0" name="adj2"/>
              </a:avLst>
            </a:prstGeom>
            <a:solidFill>
              <a:schemeClr val="lt1"/>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txBox="1"/>
            <p:nvPr/>
          </p:nvSpPr>
          <p:spPr>
            <a:xfrm>
              <a:off x="762000" y="4737415"/>
              <a:ext cx="4114800" cy="498886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500">
                  <a:solidFill>
                    <a:schemeClr val="dk1"/>
                  </a:solidFill>
                  <a:latin typeface="Calibri"/>
                  <a:ea typeface="Calibri"/>
                  <a:cs typeface="Calibri"/>
                  <a:sym typeface="Calibri"/>
                </a:rPr>
                <a:t>Là một kính thiên văn lớn trong không gian được đặt theo tên nhà thiên văn học nổi tiếng Edwin Hubble</a:t>
              </a:r>
              <a:endParaRPr sz="3500">
                <a:solidFill>
                  <a:schemeClr val="dk1"/>
                </a:solidFill>
                <a:latin typeface="Calibri"/>
                <a:ea typeface="Calibri"/>
                <a:cs typeface="Calibri"/>
                <a:sym typeface="Calibri"/>
              </a:endParaRPr>
            </a:p>
          </p:txBody>
        </p:sp>
      </p:grpSp>
      <p:grpSp>
        <p:nvGrpSpPr>
          <p:cNvPr id="438" name="Google Shape;438;p21"/>
          <p:cNvGrpSpPr/>
          <p:nvPr/>
        </p:nvGrpSpPr>
        <p:grpSpPr>
          <a:xfrm>
            <a:off x="7010400" y="4595796"/>
            <a:ext cx="4419600" cy="5272104"/>
            <a:chOff x="533400" y="4519596"/>
            <a:chExt cx="4419600" cy="5272104"/>
          </a:xfrm>
        </p:grpSpPr>
        <p:sp>
          <p:nvSpPr>
            <p:cNvPr id="439" name="Google Shape;439;p21"/>
            <p:cNvSpPr/>
            <p:nvPr/>
          </p:nvSpPr>
          <p:spPr>
            <a:xfrm>
              <a:off x="533400" y="4519596"/>
              <a:ext cx="4267200" cy="5119704"/>
            </a:xfrm>
            <a:prstGeom prst="round2DiagRect">
              <a:avLst>
                <a:gd fmla="val 16667" name="adj1"/>
                <a:gd fmla="val 0" name="adj2"/>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685800" y="4671996"/>
              <a:ext cx="4267200" cy="5119704"/>
            </a:xfrm>
            <a:prstGeom prst="round2DiagRect">
              <a:avLst>
                <a:gd fmla="val 16667" name="adj1"/>
                <a:gd fmla="val 0" name="adj2"/>
              </a:avLst>
            </a:prstGeom>
            <a:solidFill>
              <a:schemeClr val="lt1"/>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txBox="1"/>
            <p:nvPr/>
          </p:nvSpPr>
          <p:spPr>
            <a:xfrm>
              <a:off x="762000" y="4737415"/>
              <a:ext cx="4191000" cy="483997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500">
                  <a:solidFill>
                    <a:schemeClr val="dk1"/>
                  </a:solidFill>
                  <a:latin typeface="Calibri"/>
                  <a:ea typeface="Calibri"/>
                  <a:cs typeface="Calibri"/>
                  <a:sym typeface="Calibri"/>
                </a:rPr>
                <a:t>Được phóng lên quỹ đạo vào ngày 24 tháng 4 năm 1990. </a:t>
              </a:r>
              <a:r>
                <a:rPr lang="en-US" sz="3500">
                  <a:solidFill>
                    <a:schemeClr val="dk1"/>
                  </a:solidFill>
                  <a:latin typeface="Arial"/>
                  <a:ea typeface="Arial"/>
                  <a:cs typeface="Arial"/>
                  <a:sym typeface="Arial"/>
                </a:rPr>
                <a:t>Quỹ đạo Hubble cách Trái Đất khoảng 547 km.</a:t>
              </a:r>
              <a:endParaRPr/>
            </a:p>
          </p:txBody>
        </p:sp>
      </p:grpSp>
      <p:grpSp>
        <p:nvGrpSpPr>
          <p:cNvPr id="442" name="Google Shape;442;p21"/>
          <p:cNvGrpSpPr/>
          <p:nvPr/>
        </p:nvGrpSpPr>
        <p:grpSpPr>
          <a:xfrm>
            <a:off x="12649200" y="4530377"/>
            <a:ext cx="4419600" cy="5272104"/>
            <a:chOff x="533400" y="4519596"/>
            <a:chExt cx="4419600" cy="5272104"/>
          </a:xfrm>
        </p:grpSpPr>
        <p:sp>
          <p:nvSpPr>
            <p:cNvPr id="443" name="Google Shape;443;p21"/>
            <p:cNvSpPr/>
            <p:nvPr/>
          </p:nvSpPr>
          <p:spPr>
            <a:xfrm>
              <a:off x="533400" y="4519596"/>
              <a:ext cx="4267200" cy="5119704"/>
            </a:xfrm>
            <a:prstGeom prst="round2DiagRect">
              <a:avLst>
                <a:gd fmla="val 16667" name="adj1"/>
                <a:gd fmla="val 0" name="adj2"/>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685800" y="4671996"/>
              <a:ext cx="4267200" cy="5119704"/>
            </a:xfrm>
            <a:prstGeom prst="round2DiagRect">
              <a:avLst>
                <a:gd fmla="val 16667" name="adj1"/>
                <a:gd fmla="val 0" name="adj2"/>
              </a:avLst>
            </a:prstGeom>
            <a:solidFill>
              <a:schemeClr val="lt1"/>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txBox="1"/>
            <p:nvPr/>
          </p:nvSpPr>
          <p:spPr>
            <a:xfrm>
              <a:off x="762000" y="4737415"/>
              <a:ext cx="4191000" cy="483997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500">
                  <a:solidFill>
                    <a:schemeClr val="dk1"/>
                  </a:solidFill>
                  <a:latin typeface="Arial"/>
                  <a:ea typeface="Arial"/>
                  <a:cs typeface="Arial"/>
                  <a:sym typeface="Arial"/>
                </a:rPr>
                <a:t>Hubble được thiết kế để thu thập hình ảnh và dữ liệu từ các vùng không gian xa xôi nhất của vũ trụ.</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500"/>
                                        <p:tgtEl>
                                          <p:spTgt spid="4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2"/>
          <p:cNvSpPr/>
          <p:nvPr/>
        </p:nvSpPr>
        <p:spPr>
          <a:xfrm>
            <a:off x="533400" y="495300"/>
            <a:ext cx="6019800" cy="914400"/>
          </a:xfrm>
          <a:prstGeom prst="roundRect">
            <a:avLst>
              <a:gd fmla="val 16667" name="adj"/>
            </a:avLst>
          </a:prstGeom>
          <a:solidFill>
            <a:srgbClr val="31859B"/>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500">
                <a:solidFill>
                  <a:schemeClr val="lt1"/>
                </a:solidFill>
                <a:latin typeface="Arial"/>
                <a:ea typeface="Arial"/>
                <a:cs typeface="Arial"/>
                <a:sym typeface="Arial"/>
              </a:rPr>
              <a:t>Thông tin bổ sung </a:t>
            </a:r>
            <a:endParaRPr/>
          </a:p>
        </p:txBody>
      </p:sp>
      <p:sp>
        <p:nvSpPr>
          <p:cNvPr id="451" name="Google Shape;451;p22"/>
          <p:cNvSpPr txBox="1"/>
          <p:nvPr/>
        </p:nvSpPr>
        <p:spPr>
          <a:xfrm>
            <a:off x="1143000" y="1562100"/>
            <a:ext cx="16002000" cy="86113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3800">
                <a:solidFill>
                  <a:srgbClr val="C00000"/>
                </a:solidFill>
                <a:latin typeface="Arial"/>
                <a:ea typeface="Arial"/>
                <a:cs typeface="Arial"/>
                <a:sym typeface="Arial"/>
              </a:rPr>
              <a:t>Sự khác nhau giữa siêu máy tính và máy tính hiệu năng cao</a:t>
            </a:r>
            <a:endParaRPr/>
          </a:p>
        </p:txBody>
      </p:sp>
      <p:grpSp>
        <p:nvGrpSpPr>
          <p:cNvPr id="452" name="Google Shape;452;p22"/>
          <p:cNvGrpSpPr/>
          <p:nvPr/>
        </p:nvGrpSpPr>
        <p:grpSpPr>
          <a:xfrm>
            <a:off x="2057400" y="2791701"/>
            <a:ext cx="5867400" cy="3581400"/>
            <a:chOff x="1600200" y="3352800"/>
            <a:chExt cx="5867400" cy="3581400"/>
          </a:xfrm>
        </p:grpSpPr>
        <p:pic>
          <p:nvPicPr>
            <p:cNvPr descr="undefined" id="453" name="Google Shape;453;p22"/>
            <p:cNvPicPr preferRelativeResize="0"/>
            <p:nvPr/>
          </p:nvPicPr>
          <p:blipFill rotWithShape="1">
            <a:blip r:embed="rId3">
              <a:alphaModFix/>
            </a:blip>
            <a:srcRect b="0" l="0" r="0" t="0"/>
            <a:stretch/>
          </p:blipFill>
          <p:spPr>
            <a:xfrm>
              <a:off x="1600200" y="3352800"/>
              <a:ext cx="5867400" cy="3581400"/>
            </a:xfrm>
            <a:prstGeom prst="rect">
              <a:avLst/>
            </a:prstGeom>
            <a:noFill/>
            <a:ln>
              <a:noFill/>
            </a:ln>
          </p:spPr>
        </p:pic>
        <p:sp>
          <p:nvSpPr>
            <p:cNvPr id="454" name="Google Shape;454;p22"/>
            <p:cNvSpPr txBox="1"/>
            <p:nvPr/>
          </p:nvSpPr>
          <p:spPr>
            <a:xfrm>
              <a:off x="1676400" y="6286500"/>
              <a:ext cx="5105400"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000">
                  <a:solidFill>
                    <a:schemeClr val="dk1"/>
                  </a:solidFill>
                  <a:latin typeface="Arial"/>
                  <a:ea typeface="Arial"/>
                  <a:cs typeface="Arial"/>
                  <a:sym typeface="Arial"/>
                </a:rPr>
                <a:t>Siêu máy tính IBM Summit</a:t>
              </a:r>
              <a:endParaRPr/>
            </a:p>
          </p:txBody>
        </p:sp>
      </p:grpSp>
      <p:grpSp>
        <p:nvGrpSpPr>
          <p:cNvPr id="455" name="Google Shape;455;p22"/>
          <p:cNvGrpSpPr/>
          <p:nvPr/>
        </p:nvGrpSpPr>
        <p:grpSpPr>
          <a:xfrm>
            <a:off x="10472738" y="2661358"/>
            <a:ext cx="6515100" cy="3668001"/>
            <a:chOff x="8610600" y="3266199"/>
            <a:chExt cx="6515100" cy="3668001"/>
          </a:xfrm>
        </p:grpSpPr>
        <p:pic>
          <p:nvPicPr>
            <p:cNvPr descr="India, EU Announce Joint Call for High-Performance Computing" id="456" name="Google Shape;456;p22"/>
            <p:cNvPicPr preferRelativeResize="0"/>
            <p:nvPr/>
          </p:nvPicPr>
          <p:blipFill rotWithShape="1">
            <a:blip r:embed="rId4">
              <a:alphaModFix/>
            </a:blip>
            <a:srcRect b="0" l="0" r="0" t="0"/>
            <a:stretch/>
          </p:blipFill>
          <p:spPr>
            <a:xfrm>
              <a:off x="8610600" y="3266199"/>
              <a:ext cx="6515100" cy="3668001"/>
            </a:xfrm>
            <a:prstGeom prst="rect">
              <a:avLst/>
            </a:prstGeom>
            <a:noFill/>
            <a:ln>
              <a:noFill/>
            </a:ln>
          </p:spPr>
        </p:pic>
        <p:sp>
          <p:nvSpPr>
            <p:cNvPr id="457" name="Google Shape;457;p22"/>
            <p:cNvSpPr txBox="1"/>
            <p:nvPr/>
          </p:nvSpPr>
          <p:spPr>
            <a:xfrm>
              <a:off x="8686800" y="6262687"/>
              <a:ext cx="5105400"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000">
                  <a:solidFill>
                    <a:schemeClr val="dk1"/>
                  </a:solidFill>
                  <a:latin typeface="Arial"/>
                  <a:ea typeface="Arial"/>
                  <a:cs typeface="Arial"/>
                  <a:sym typeface="Arial"/>
                </a:rPr>
                <a:t>Máy tính hiệu năng cao </a:t>
              </a:r>
              <a:endParaRPr/>
            </a:p>
          </p:txBody>
        </p:sp>
      </p:grpSp>
      <p:grpSp>
        <p:nvGrpSpPr>
          <p:cNvPr id="458" name="Google Shape;458;p22"/>
          <p:cNvGrpSpPr/>
          <p:nvPr/>
        </p:nvGrpSpPr>
        <p:grpSpPr>
          <a:xfrm>
            <a:off x="633412" y="6438900"/>
            <a:ext cx="8382000" cy="3569835"/>
            <a:chOff x="633412" y="6515100"/>
            <a:chExt cx="8382000" cy="3569835"/>
          </a:xfrm>
        </p:grpSpPr>
        <p:sp>
          <p:nvSpPr>
            <p:cNvPr id="459" name="Google Shape;459;p22"/>
            <p:cNvSpPr/>
            <p:nvPr/>
          </p:nvSpPr>
          <p:spPr>
            <a:xfrm>
              <a:off x="4557712" y="6515100"/>
              <a:ext cx="533400" cy="457200"/>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2"/>
            <p:cNvSpPr txBox="1"/>
            <p:nvPr/>
          </p:nvSpPr>
          <p:spPr>
            <a:xfrm>
              <a:off x="633412" y="6847895"/>
              <a:ext cx="8382000" cy="323704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500">
                  <a:solidFill>
                    <a:schemeClr val="dk1"/>
                  </a:solidFill>
                  <a:latin typeface="Calibri"/>
                  <a:ea typeface="Calibri"/>
                  <a:cs typeface="Calibri"/>
                  <a:sym typeface="Calibri"/>
                </a:rPr>
                <a:t>Tính mạnh mẽ về cả tốc độ tính toán và độ lớn của dữ liệu được xử lí, bằng cách sử dụng những công nghệ tiên tiến nhất về cả phần cứng và phần mềm.</a:t>
              </a:r>
              <a:endParaRPr sz="3500">
                <a:solidFill>
                  <a:schemeClr val="dk1"/>
                </a:solidFill>
                <a:latin typeface="Calibri"/>
                <a:ea typeface="Calibri"/>
                <a:cs typeface="Calibri"/>
                <a:sym typeface="Calibri"/>
              </a:endParaRPr>
            </a:p>
          </p:txBody>
        </p:sp>
      </p:grpSp>
      <p:grpSp>
        <p:nvGrpSpPr>
          <p:cNvPr id="461" name="Google Shape;461;p22"/>
          <p:cNvGrpSpPr/>
          <p:nvPr/>
        </p:nvGrpSpPr>
        <p:grpSpPr>
          <a:xfrm>
            <a:off x="9901238" y="6524477"/>
            <a:ext cx="7948610" cy="3569835"/>
            <a:chOff x="1066800" y="6515100"/>
            <a:chExt cx="7948610" cy="3569835"/>
          </a:xfrm>
        </p:grpSpPr>
        <p:sp>
          <p:nvSpPr>
            <p:cNvPr id="462" name="Google Shape;462;p22"/>
            <p:cNvSpPr/>
            <p:nvPr/>
          </p:nvSpPr>
          <p:spPr>
            <a:xfrm>
              <a:off x="4557712" y="6515100"/>
              <a:ext cx="533400" cy="457200"/>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txBox="1"/>
            <p:nvPr/>
          </p:nvSpPr>
          <p:spPr>
            <a:xfrm>
              <a:off x="1066800" y="6847895"/>
              <a:ext cx="7948610" cy="323704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500">
                  <a:solidFill>
                    <a:schemeClr val="dk1"/>
                  </a:solidFill>
                  <a:latin typeface="Arial"/>
                  <a:ea typeface="Arial"/>
                  <a:cs typeface="Arial"/>
                  <a:sym typeface="Arial"/>
                </a:rPr>
                <a:t>Hệ thống thực hiện các tính toán phức tạp với tốc độ cao, đạt được bằng cách kết nối hàng trăm, thậm chí hàng nghìn máy chủ nhờ mạng tốc độ cao.</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grpSp>
        <p:nvGrpSpPr>
          <p:cNvPr id="468" name="Google Shape;468;p23"/>
          <p:cNvGrpSpPr/>
          <p:nvPr/>
        </p:nvGrpSpPr>
        <p:grpSpPr>
          <a:xfrm>
            <a:off x="-208290" y="-277886"/>
            <a:ext cx="18704582" cy="12473496"/>
            <a:chOff x="0" y="0"/>
            <a:chExt cx="24939442" cy="16631327"/>
          </a:xfrm>
        </p:grpSpPr>
        <p:sp>
          <p:nvSpPr>
            <p:cNvPr id="469" name="Google Shape;469;p23"/>
            <p:cNvSpPr/>
            <p:nvPr/>
          </p:nvSpPr>
          <p:spPr>
            <a:xfrm>
              <a:off x="0" y="0"/>
              <a:ext cx="8338309" cy="8338309"/>
            </a:xfrm>
            <a:custGeom>
              <a:rect b="b" l="l" r="r" t="t"/>
              <a:pathLst>
                <a:path extrusionOk="0" h="8338309" w="8338309">
                  <a:moveTo>
                    <a:pt x="0" y="0"/>
                  </a:moveTo>
                  <a:lnTo>
                    <a:pt x="8338309" y="0"/>
                  </a:lnTo>
                  <a:lnTo>
                    <a:pt x="8338309" y="8338309"/>
                  </a:lnTo>
                  <a:lnTo>
                    <a:pt x="0" y="8338309"/>
                  </a:lnTo>
                  <a:lnTo>
                    <a:pt x="0" y="0"/>
                  </a:lnTo>
                  <a:close/>
                </a:path>
              </a:pathLst>
            </a:custGeom>
            <a:blipFill rotWithShape="1">
              <a:blip r:embed="rId3">
                <a:alphaModFix/>
              </a:blip>
              <a:stretch>
                <a:fillRect b="0" l="0" r="0" t="0"/>
              </a:stretch>
            </a:blipFill>
            <a:ln>
              <a:noFill/>
            </a:ln>
          </p:spPr>
        </p:sp>
        <p:sp>
          <p:nvSpPr>
            <p:cNvPr id="470" name="Google Shape;470;p23"/>
            <p:cNvSpPr/>
            <p:nvPr/>
          </p:nvSpPr>
          <p:spPr>
            <a:xfrm>
              <a:off x="0" y="8293018"/>
              <a:ext cx="8338309" cy="8338309"/>
            </a:xfrm>
            <a:custGeom>
              <a:rect b="b" l="l" r="r" t="t"/>
              <a:pathLst>
                <a:path extrusionOk="0" h="8338309" w="8338309">
                  <a:moveTo>
                    <a:pt x="0" y="0"/>
                  </a:moveTo>
                  <a:lnTo>
                    <a:pt x="8338309" y="0"/>
                  </a:lnTo>
                  <a:lnTo>
                    <a:pt x="8338309" y="8338308"/>
                  </a:lnTo>
                  <a:lnTo>
                    <a:pt x="0" y="8338308"/>
                  </a:lnTo>
                  <a:lnTo>
                    <a:pt x="0" y="0"/>
                  </a:lnTo>
                  <a:close/>
                </a:path>
              </a:pathLst>
            </a:custGeom>
            <a:blipFill rotWithShape="1">
              <a:blip r:embed="rId3">
                <a:alphaModFix/>
              </a:blip>
              <a:stretch>
                <a:fillRect b="0" l="0" r="0" t="0"/>
              </a:stretch>
            </a:blipFill>
            <a:ln>
              <a:noFill/>
            </a:ln>
          </p:spPr>
        </p:sp>
        <p:sp>
          <p:nvSpPr>
            <p:cNvPr id="471" name="Google Shape;471;p23"/>
            <p:cNvSpPr/>
            <p:nvPr/>
          </p:nvSpPr>
          <p:spPr>
            <a:xfrm>
              <a:off x="8293018"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472" name="Google Shape;472;p23"/>
            <p:cNvSpPr/>
            <p:nvPr/>
          </p:nvSpPr>
          <p:spPr>
            <a:xfrm>
              <a:off x="8293018"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sp>
          <p:nvSpPr>
            <p:cNvPr id="473" name="Google Shape;473;p23"/>
            <p:cNvSpPr/>
            <p:nvPr/>
          </p:nvSpPr>
          <p:spPr>
            <a:xfrm>
              <a:off x="16601133"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474" name="Google Shape;474;p23"/>
            <p:cNvSpPr/>
            <p:nvPr/>
          </p:nvSpPr>
          <p:spPr>
            <a:xfrm>
              <a:off x="16601133"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grpSp>
      <p:grpSp>
        <p:nvGrpSpPr>
          <p:cNvPr id="475" name="Google Shape;475;p23"/>
          <p:cNvGrpSpPr/>
          <p:nvPr/>
        </p:nvGrpSpPr>
        <p:grpSpPr>
          <a:xfrm>
            <a:off x="890488" y="660487"/>
            <a:ext cx="16507024" cy="8776300"/>
            <a:chOff x="0" y="-47625"/>
            <a:chExt cx="4143582" cy="2203021"/>
          </a:xfrm>
        </p:grpSpPr>
        <p:sp>
          <p:nvSpPr>
            <p:cNvPr id="476" name="Google Shape;476;p23"/>
            <p:cNvSpPr/>
            <p:nvPr/>
          </p:nvSpPr>
          <p:spPr>
            <a:xfrm>
              <a:off x="0" y="0"/>
              <a:ext cx="4143582" cy="2155396"/>
            </a:xfrm>
            <a:custGeom>
              <a:rect b="b" l="l" r="r" t="t"/>
              <a:pathLst>
                <a:path extrusionOk="0" h="2155396" w="4143582">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3"/>
            <p:cNvSpPr txBox="1"/>
            <p:nvPr/>
          </p:nvSpPr>
          <p:spPr>
            <a:xfrm>
              <a:off x="0" y="-47625"/>
              <a:ext cx="4143582" cy="22030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78" name="Google Shape;478;p23"/>
          <p:cNvSpPr/>
          <p:nvPr/>
        </p:nvSpPr>
        <p:spPr>
          <a:xfrm flipH="1">
            <a:off x="0" y="4087677"/>
            <a:ext cx="5943600" cy="6199323"/>
          </a:xfrm>
          <a:custGeom>
            <a:rect b="b" l="l" r="r" t="t"/>
            <a:pathLst>
              <a:path extrusionOk="0" h="1814540" w="1739690">
                <a:moveTo>
                  <a:pt x="1739690" y="0"/>
                </a:moveTo>
                <a:lnTo>
                  <a:pt x="0" y="0"/>
                </a:lnTo>
                <a:lnTo>
                  <a:pt x="0" y="1814540"/>
                </a:lnTo>
                <a:lnTo>
                  <a:pt x="1739690" y="1814540"/>
                </a:lnTo>
                <a:lnTo>
                  <a:pt x="1739690" y="0"/>
                </a:lnTo>
                <a:close/>
              </a:path>
            </a:pathLst>
          </a:custGeom>
          <a:blipFill rotWithShape="1">
            <a:blip r:embed="rId4">
              <a:alphaModFix/>
            </a:blip>
            <a:stretch>
              <a:fillRect b="0" l="0" r="0" t="0"/>
            </a:stretch>
          </a:blipFill>
          <a:ln>
            <a:noFill/>
          </a:ln>
        </p:spPr>
      </p:sp>
      <p:sp>
        <p:nvSpPr>
          <p:cNvPr id="479" name="Google Shape;479;p23"/>
          <p:cNvSpPr txBox="1"/>
          <p:nvPr/>
        </p:nvSpPr>
        <p:spPr>
          <a:xfrm>
            <a:off x="5474854" y="1741767"/>
            <a:ext cx="11323016" cy="680346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C00000"/>
              </a:buClr>
              <a:buSzPts val="7500"/>
              <a:buFont typeface="Arial"/>
              <a:buNone/>
            </a:pPr>
            <a:r>
              <a:rPr b="1" i="0" lang="en-US" sz="7500" u="none" cap="none" strike="noStrike">
                <a:solidFill>
                  <a:srgbClr val="C00000"/>
                </a:solidFill>
                <a:latin typeface="Arial"/>
                <a:ea typeface="Arial"/>
                <a:cs typeface="Arial"/>
                <a:sym typeface="Arial"/>
              </a:rPr>
              <a:t>PHẦN 3. </a:t>
            </a:r>
            <a:r>
              <a:rPr b="1" i="0" lang="en-US" sz="7500" u="none" cap="none" strike="noStrike">
                <a:solidFill>
                  <a:srgbClr val="000000"/>
                </a:solidFill>
                <a:latin typeface="Arial"/>
                <a:ea typeface="Arial"/>
                <a:cs typeface="Arial"/>
                <a:sym typeface="Arial"/>
              </a:rPr>
              <a:t>TÁC ĐỘNG CỦA CÔNG NGHỆ THÔNG TIN LÊN </a:t>
            </a:r>
            <a:endParaRPr/>
          </a:p>
          <a:p>
            <a:pPr indent="0" lvl="0" marL="0" marR="0" rtl="0" algn="ctr">
              <a:lnSpc>
                <a:spcPct val="150000"/>
              </a:lnSpc>
              <a:spcBef>
                <a:spcPts val="0"/>
              </a:spcBef>
              <a:spcAft>
                <a:spcPts val="0"/>
              </a:spcAft>
              <a:buClr>
                <a:srgbClr val="000000"/>
              </a:buClr>
              <a:buSzPts val="7500"/>
              <a:buFont typeface="Arial"/>
              <a:buNone/>
            </a:pPr>
            <a:r>
              <a:rPr b="1" i="0" lang="en-US" sz="7500" u="none" cap="none" strike="noStrike">
                <a:solidFill>
                  <a:srgbClr val="000000"/>
                </a:solidFill>
                <a:latin typeface="Arial"/>
                <a:ea typeface="Arial"/>
                <a:cs typeface="Arial"/>
                <a:sym typeface="Arial"/>
              </a:rPr>
              <a:t>GIÁO DỤC VÀ XÃ HỘI</a:t>
            </a:r>
            <a:endParaRPr/>
          </a:p>
        </p:txBody>
      </p:sp>
      <p:sp>
        <p:nvSpPr>
          <p:cNvPr id="480" name="Google Shape;480;p23"/>
          <p:cNvSpPr/>
          <p:nvPr/>
        </p:nvSpPr>
        <p:spPr>
          <a:xfrm rot="-2700000">
            <a:off x="16394689" y="-623778"/>
            <a:ext cx="2599324" cy="2797707"/>
          </a:xfrm>
          <a:custGeom>
            <a:rect b="b" l="l" r="r" t="t"/>
            <a:pathLst>
              <a:path extrusionOk="0" h="2797707" w="2599324">
                <a:moveTo>
                  <a:pt x="0" y="0"/>
                </a:moveTo>
                <a:lnTo>
                  <a:pt x="2599324" y="0"/>
                </a:lnTo>
                <a:lnTo>
                  <a:pt x="2599324" y="2797707"/>
                </a:lnTo>
                <a:lnTo>
                  <a:pt x="0" y="2797707"/>
                </a:lnTo>
                <a:lnTo>
                  <a:pt x="0" y="0"/>
                </a:lnTo>
                <a:close/>
              </a:path>
            </a:pathLst>
          </a:custGeom>
          <a:blipFill rotWithShape="1">
            <a:blip r:embed="rId5">
              <a:alphaModFix/>
            </a:blip>
            <a:stretch>
              <a:fillRect b="0" l="0" r="0" t="0"/>
            </a:stretch>
          </a:blipFill>
          <a:ln>
            <a:noFill/>
          </a:ln>
        </p:spPr>
      </p:sp>
    </p:spTree>
  </p:cSld>
  <p:clrMapOvr>
    <a:masterClrMapping/>
  </p:clrMapOvr>
  <p:transition spd="slow" p14:dur="1500">
    <p:random/>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4"/>
          <p:cNvSpPr/>
          <p:nvPr/>
        </p:nvSpPr>
        <p:spPr>
          <a:xfrm>
            <a:off x="-381000" y="1885949"/>
            <a:ext cx="19050000" cy="310989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6" name="Google Shape;486;p24"/>
          <p:cNvGrpSpPr/>
          <p:nvPr/>
        </p:nvGrpSpPr>
        <p:grpSpPr>
          <a:xfrm>
            <a:off x="685800" y="419100"/>
            <a:ext cx="16535400" cy="1172718"/>
            <a:chOff x="914400" y="701802"/>
            <a:chExt cx="16535400" cy="1172718"/>
          </a:xfrm>
        </p:grpSpPr>
        <p:sp>
          <p:nvSpPr>
            <p:cNvPr id="487" name="Google Shape;487;p24"/>
            <p:cNvSpPr/>
            <p:nvPr/>
          </p:nvSpPr>
          <p:spPr>
            <a:xfrm>
              <a:off x="914400" y="701802"/>
              <a:ext cx="1371600" cy="1172718"/>
            </a:xfrm>
            <a:custGeom>
              <a:rect b="b" l="l" r="r" t="t"/>
              <a:pathLst>
                <a:path extrusionOk="0" h="4114800" w="4812632">
                  <a:moveTo>
                    <a:pt x="0" y="0"/>
                  </a:moveTo>
                  <a:lnTo>
                    <a:pt x="4812632" y="0"/>
                  </a:lnTo>
                  <a:lnTo>
                    <a:pt x="481263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24"/>
            <p:cNvSpPr txBox="1"/>
            <p:nvPr/>
          </p:nvSpPr>
          <p:spPr>
            <a:xfrm>
              <a:off x="2438400" y="857594"/>
              <a:ext cx="15011400" cy="86113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800">
                  <a:solidFill>
                    <a:srgbClr val="C00000"/>
                  </a:solidFill>
                  <a:latin typeface="Arial"/>
                  <a:ea typeface="Arial"/>
                  <a:cs typeface="Arial"/>
                  <a:sym typeface="Arial"/>
                </a:rPr>
                <a:t>Thảo luận nhóm đôi: Đọc thông tin và thực hiện nhiệm vụ sau đây: </a:t>
              </a:r>
              <a:endParaRPr/>
            </a:p>
          </p:txBody>
        </p:sp>
      </p:grpSp>
      <p:sp>
        <p:nvSpPr>
          <p:cNvPr id="489" name="Google Shape;489;p24"/>
          <p:cNvSpPr/>
          <p:nvPr/>
        </p:nvSpPr>
        <p:spPr>
          <a:xfrm>
            <a:off x="609600" y="2095500"/>
            <a:ext cx="3733800" cy="847725"/>
          </a:xfrm>
          <a:prstGeom prst="roundRect">
            <a:avLst>
              <a:gd fmla="val 50000" name="adj"/>
            </a:avLst>
          </a:prstGeom>
          <a:solidFill>
            <a:srgbClr val="FFD7A3"/>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Hoạt động 3</a:t>
            </a:r>
            <a:endParaRPr/>
          </a:p>
        </p:txBody>
      </p:sp>
      <p:sp>
        <p:nvSpPr>
          <p:cNvPr id="490" name="Google Shape;490;p24"/>
          <p:cNvSpPr txBox="1"/>
          <p:nvPr/>
        </p:nvSpPr>
        <p:spPr>
          <a:xfrm>
            <a:off x="4572000" y="2254971"/>
            <a:ext cx="830580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00">
                <a:solidFill>
                  <a:schemeClr val="dk1"/>
                </a:solidFill>
                <a:latin typeface="Arial"/>
                <a:ea typeface="Arial"/>
                <a:cs typeface="Arial"/>
                <a:sym typeface="Arial"/>
              </a:rPr>
              <a:t>Tác động của công nghệ thông tin </a:t>
            </a:r>
            <a:endParaRPr/>
          </a:p>
        </p:txBody>
      </p:sp>
      <p:sp>
        <p:nvSpPr>
          <p:cNvPr id="491" name="Google Shape;491;p24"/>
          <p:cNvSpPr txBox="1"/>
          <p:nvPr/>
        </p:nvSpPr>
        <p:spPr>
          <a:xfrm>
            <a:off x="533400" y="3238500"/>
            <a:ext cx="17068800"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Arial"/>
                <a:ea typeface="Arial"/>
                <a:cs typeface="Arial"/>
                <a:sym typeface="Arial"/>
              </a:rPr>
              <a:t>Em hãy kể một số ví dụ cho thấy tác động của công nghệ thông tin lên giáo dục và xã hội. </a:t>
            </a:r>
            <a:endParaRPr/>
          </a:p>
        </p:txBody>
      </p:sp>
      <p:pic>
        <p:nvPicPr>
          <p:cNvPr id="492" name="Google Shape;492;p24"/>
          <p:cNvPicPr preferRelativeResize="0"/>
          <p:nvPr/>
        </p:nvPicPr>
        <p:blipFill rotWithShape="1">
          <a:blip r:embed="rId4">
            <a:alphaModFix/>
          </a:blip>
          <a:srcRect b="0" l="0" r="0" t="0"/>
          <a:stretch/>
        </p:blipFill>
        <p:spPr>
          <a:xfrm>
            <a:off x="304800" y="5278454"/>
            <a:ext cx="7239000" cy="4822108"/>
          </a:xfrm>
          <a:prstGeom prst="rect">
            <a:avLst/>
          </a:prstGeom>
          <a:noFill/>
          <a:ln>
            <a:noFill/>
          </a:ln>
        </p:spPr>
      </p:pic>
      <p:pic>
        <p:nvPicPr>
          <p:cNvPr id="493" name="Google Shape;493;p24"/>
          <p:cNvPicPr preferRelativeResize="0"/>
          <p:nvPr/>
        </p:nvPicPr>
        <p:blipFill rotWithShape="1">
          <a:blip r:embed="rId5">
            <a:alphaModFix/>
          </a:blip>
          <a:srcRect b="0" l="0" r="0" t="0"/>
          <a:stretch/>
        </p:blipFill>
        <p:spPr>
          <a:xfrm>
            <a:off x="7747987" y="5272071"/>
            <a:ext cx="10259626" cy="4828491"/>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5"/>
          <p:cNvSpPr txBox="1"/>
          <p:nvPr/>
        </p:nvSpPr>
        <p:spPr>
          <a:xfrm>
            <a:off x="647700" y="419100"/>
            <a:ext cx="16992600" cy="1738296"/>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50000"/>
              </a:lnSpc>
              <a:spcBef>
                <a:spcPts val="0"/>
              </a:spcBef>
              <a:spcAft>
                <a:spcPts val="0"/>
              </a:spcAft>
              <a:buClr>
                <a:schemeClr val="dk1"/>
              </a:buClr>
              <a:buSzPts val="3800"/>
              <a:buFont typeface="Arial"/>
              <a:buChar char="•"/>
            </a:pPr>
            <a:r>
              <a:rPr lang="en-US" sz="3800">
                <a:solidFill>
                  <a:schemeClr val="dk1"/>
                </a:solidFill>
                <a:latin typeface="Arial"/>
                <a:ea typeface="Arial"/>
                <a:cs typeface="Arial"/>
                <a:sym typeface="Arial"/>
              </a:rPr>
              <a:t>Công nghệ thông tin có tác động mạnh mẽ, đem lại những thay đổi tích cực trong xã hội, trong đó có giáo dục.</a:t>
            </a:r>
            <a:endParaRPr/>
          </a:p>
        </p:txBody>
      </p:sp>
      <p:grpSp>
        <p:nvGrpSpPr>
          <p:cNvPr id="499" name="Google Shape;499;p25"/>
          <p:cNvGrpSpPr/>
          <p:nvPr/>
        </p:nvGrpSpPr>
        <p:grpSpPr>
          <a:xfrm>
            <a:off x="647700" y="2628900"/>
            <a:ext cx="8241692" cy="7173115"/>
            <a:chOff x="647700" y="2628900"/>
            <a:chExt cx="8241692" cy="7173115"/>
          </a:xfrm>
        </p:grpSpPr>
        <p:pic>
          <p:nvPicPr>
            <p:cNvPr descr="Gmail: Sending Email" id="500" name="Google Shape;500;p25"/>
            <p:cNvPicPr preferRelativeResize="0"/>
            <p:nvPr/>
          </p:nvPicPr>
          <p:blipFill rotWithShape="1">
            <a:blip r:embed="rId3">
              <a:alphaModFix/>
            </a:blip>
            <a:srcRect b="0" l="0" r="0" t="0"/>
            <a:stretch/>
          </p:blipFill>
          <p:spPr>
            <a:xfrm>
              <a:off x="647700" y="2628900"/>
              <a:ext cx="8241692" cy="6477000"/>
            </a:xfrm>
            <a:prstGeom prst="rect">
              <a:avLst/>
            </a:prstGeom>
            <a:noFill/>
            <a:ln>
              <a:noFill/>
            </a:ln>
          </p:spPr>
        </p:pic>
        <p:sp>
          <p:nvSpPr>
            <p:cNvPr id="501" name="Google Shape;501;p25"/>
            <p:cNvSpPr txBox="1"/>
            <p:nvPr/>
          </p:nvSpPr>
          <p:spPr>
            <a:xfrm>
              <a:off x="2253946" y="9248017"/>
              <a:ext cx="50292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000">
                  <a:solidFill>
                    <a:srgbClr val="C00000"/>
                  </a:solidFill>
                  <a:latin typeface="Arial"/>
                  <a:ea typeface="Arial"/>
                  <a:cs typeface="Arial"/>
                  <a:sym typeface="Arial"/>
                </a:rPr>
                <a:t>Thư điện tử </a:t>
              </a:r>
              <a:endParaRPr/>
            </a:p>
          </p:txBody>
        </p:sp>
      </p:grpSp>
      <p:grpSp>
        <p:nvGrpSpPr>
          <p:cNvPr id="502" name="Google Shape;502;p25"/>
          <p:cNvGrpSpPr/>
          <p:nvPr/>
        </p:nvGrpSpPr>
        <p:grpSpPr>
          <a:xfrm>
            <a:off x="9499787" y="2628900"/>
            <a:ext cx="8169088" cy="7173115"/>
            <a:chOff x="9499787" y="2628900"/>
            <a:chExt cx="8169088" cy="7173115"/>
          </a:xfrm>
        </p:grpSpPr>
        <p:pic>
          <p:nvPicPr>
            <p:cNvPr descr="AnswerThePublic Guide – AnswerThePublic" id="503" name="Google Shape;503;p25"/>
            <p:cNvPicPr preferRelativeResize="0"/>
            <p:nvPr/>
          </p:nvPicPr>
          <p:blipFill rotWithShape="1">
            <a:blip r:embed="rId4">
              <a:alphaModFix/>
            </a:blip>
            <a:srcRect b="0" l="0" r="0" t="0"/>
            <a:stretch/>
          </p:blipFill>
          <p:spPr>
            <a:xfrm>
              <a:off x="9499787" y="2628900"/>
              <a:ext cx="8169088" cy="6477000"/>
            </a:xfrm>
            <a:prstGeom prst="rect">
              <a:avLst/>
            </a:prstGeom>
            <a:noFill/>
            <a:ln>
              <a:noFill/>
            </a:ln>
          </p:spPr>
        </p:pic>
        <p:sp>
          <p:nvSpPr>
            <p:cNvPr id="504" name="Google Shape;504;p25"/>
            <p:cNvSpPr txBox="1"/>
            <p:nvPr/>
          </p:nvSpPr>
          <p:spPr>
            <a:xfrm>
              <a:off x="11069731" y="9248017"/>
              <a:ext cx="50292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000">
                  <a:solidFill>
                    <a:srgbClr val="C00000"/>
                  </a:solidFill>
                  <a:latin typeface="Arial"/>
                  <a:ea typeface="Arial"/>
                  <a:cs typeface="Arial"/>
                  <a:sym typeface="Arial"/>
                </a:rPr>
                <a:t>Tra cứu thông tin</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6"/>
          <p:cNvSpPr txBox="1"/>
          <p:nvPr/>
        </p:nvSpPr>
        <p:spPr>
          <a:xfrm>
            <a:off x="647700" y="695359"/>
            <a:ext cx="16992600" cy="1738296"/>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50000"/>
              </a:lnSpc>
              <a:spcBef>
                <a:spcPts val="0"/>
              </a:spcBef>
              <a:spcAft>
                <a:spcPts val="0"/>
              </a:spcAft>
              <a:buClr>
                <a:schemeClr val="dk1"/>
              </a:buClr>
              <a:buSzPts val="3800"/>
              <a:buFont typeface="Arial"/>
              <a:buChar char="•"/>
            </a:pPr>
            <a:r>
              <a:rPr lang="en-US" sz="3800">
                <a:solidFill>
                  <a:schemeClr val="dk1"/>
                </a:solidFill>
                <a:latin typeface="Arial"/>
                <a:ea typeface="Arial"/>
                <a:cs typeface="Arial"/>
                <a:sym typeface="Arial"/>
              </a:rPr>
              <a:t>Cần sử dụng công nghệ thông tin đúng cách để tránh những tác động tiêu cực đến cuộc sống.</a:t>
            </a:r>
            <a:endParaRPr/>
          </a:p>
        </p:txBody>
      </p:sp>
      <p:grpSp>
        <p:nvGrpSpPr>
          <p:cNvPr id="510" name="Google Shape;510;p26"/>
          <p:cNvGrpSpPr/>
          <p:nvPr/>
        </p:nvGrpSpPr>
        <p:grpSpPr>
          <a:xfrm>
            <a:off x="830317" y="3314700"/>
            <a:ext cx="8021695" cy="6185630"/>
            <a:chOff x="830317" y="3314700"/>
            <a:chExt cx="8021695" cy="6185630"/>
          </a:xfrm>
        </p:grpSpPr>
        <p:pic>
          <p:nvPicPr>
            <p:cNvPr descr="Vì sao bạn thấy đau đầu khi sử dụng máy tính? | Hapacol" id="511" name="Google Shape;511;p26"/>
            <p:cNvPicPr preferRelativeResize="0"/>
            <p:nvPr/>
          </p:nvPicPr>
          <p:blipFill rotWithShape="1">
            <a:blip r:embed="rId3">
              <a:alphaModFix/>
            </a:blip>
            <a:srcRect b="0" l="0" r="0" t="0"/>
            <a:stretch/>
          </p:blipFill>
          <p:spPr>
            <a:xfrm>
              <a:off x="830317" y="3314700"/>
              <a:ext cx="8021695" cy="5343525"/>
            </a:xfrm>
            <a:prstGeom prst="rect">
              <a:avLst/>
            </a:prstGeom>
            <a:noFill/>
            <a:ln>
              <a:noFill/>
            </a:ln>
          </p:spPr>
        </p:pic>
        <p:sp>
          <p:nvSpPr>
            <p:cNvPr id="512" name="Google Shape;512;p26"/>
            <p:cNvSpPr txBox="1"/>
            <p:nvPr/>
          </p:nvSpPr>
          <p:spPr>
            <a:xfrm>
              <a:off x="954964" y="8801100"/>
              <a:ext cx="7772400" cy="69923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i="1" lang="en-US" sz="3000">
                  <a:solidFill>
                    <a:srgbClr val="002060"/>
                  </a:solidFill>
                  <a:latin typeface="Arial"/>
                  <a:ea typeface="Arial"/>
                  <a:cs typeface="Arial"/>
                  <a:sym typeface="Arial"/>
                </a:rPr>
                <a:t>Mệt mỏi vì luồng thông tin cần xử lí quá lớn </a:t>
              </a:r>
              <a:endParaRPr/>
            </a:p>
          </p:txBody>
        </p:sp>
      </p:grpSp>
      <p:grpSp>
        <p:nvGrpSpPr>
          <p:cNvPr id="513" name="Google Shape;513;p26"/>
          <p:cNvGrpSpPr/>
          <p:nvPr/>
        </p:nvGrpSpPr>
        <p:grpSpPr>
          <a:xfrm>
            <a:off x="9753600" y="3314700"/>
            <a:ext cx="8015288" cy="6185630"/>
            <a:chOff x="9753600" y="3314700"/>
            <a:chExt cx="8015288" cy="6185630"/>
          </a:xfrm>
        </p:grpSpPr>
        <p:pic>
          <p:nvPicPr>
            <p:cNvPr descr="Những cách hay giúp trẻ tránh xa điện thoại và tivi ngày hè | Tin tức Online" id="514" name="Google Shape;514;p26"/>
            <p:cNvPicPr preferRelativeResize="0"/>
            <p:nvPr/>
          </p:nvPicPr>
          <p:blipFill rotWithShape="1">
            <a:blip r:embed="rId4">
              <a:alphaModFix/>
            </a:blip>
            <a:srcRect b="0" l="0" r="0" t="0"/>
            <a:stretch/>
          </p:blipFill>
          <p:spPr>
            <a:xfrm>
              <a:off x="9753600" y="3314700"/>
              <a:ext cx="8015288" cy="5343525"/>
            </a:xfrm>
            <a:prstGeom prst="rect">
              <a:avLst/>
            </a:prstGeom>
            <a:noFill/>
            <a:ln>
              <a:noFill/>
            </a:ln>
          </p:spPr>
        </p:pic>
        <p:sp>
          <p:nvSpPr>
            <p:cNvPr id="515" name="Google Shape;515;p26"/>
            <p:cNvSpPr txBox="1"/>
            <p:nvPr/>
          </p:nvSpPr>
          <p:spPr>
            <a:xfrm>
              <a:off x="9829800" y="8801100"/>
              <a:ext cx="7772400" cy="69923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i="1" lang="en-US" sz="3000">
                  <a:solidFill>
                    <a:srgbClr val="002060"/>
                  </a:solidFill>
                  <a:latin typeface="Arial"/>
                  <a:ea typeface="Arial"/>
                  <a:cs typeface="Arial"/>
                  <a:sym typeface="Arial"/>
                </a:rPr>
                <a:t>Trẻ em lệ thuộc vào thiết bị điện tử </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grpSp>
        <p:nvGrpSpPr>
          <p:cNvPr id="520" name="Google Shape;520;p27"/>
          <p:cNvGrpSpPr/>
          <p:nvPr/>
        </p:nvGrpSpPr>
        <p:grpSpPr>
          <a:xfrm>
            <a:off x="609601" y="414155"/>
            <a:ext cx="12115799" cy="1148334"/>
            <a:chOff x="533401" y="1104900"/>
            <a:chExt cx="12115799" cy="1148334"/>
          </a:xfrm>
        </p:grpSpPr>
        <p:sp>
          <p:nvSpPr>
            <p:cNvPr id="521" name="Google Shape;521;p27"/>
            <p:cNvSpPr/>
            <p:nvPr/>
          </p:nvSpPr>
          <p:spPr>
            <a:xfrm>
              <a:off x="533401" y="1104900"/>
              <a:ext cx="1614530" cy="1148334"/>
            </a:xfrm>
            <a:custGeom>
              <a:rect b="b" l="l" r="r" t="t"/>
              <a:pathLst>
                <a:path extrusionOk="0" h="4114800" w="5785308">
                  <a:moveTo>
                    <a:pt x="0" y="0"/>
                  </a:moveTo>
                  <a:lnTo>
                    <a:pt x="5785308" y="0"/>
                  </a:lnTo>
                  <a:lnTo>
                    <a:pt x="5785308" y="4114800"/>
                  </a:lnTo>
                  <a:lnTo>
                    <a:pt x="0" y="4114800"/>
                  </a:lnTo>
                  <a:lnTo>
                    <a:pt x="0" y="0"/>
                  </a:lnTo>
                  <a:close/>
                </a:path>
              </a:pathLst>
            </a:custGeom>
            <a:blipFill rotWithShape="1">
              <a:blip r:embed="rId3">
                <a:alphaModFix/>
              </a:blip>
              <a:stretch>
                <a:fillRect b="0" l="0" r="0" t="0"/>
              </a:stretch>
            </a:blipFill>
            <a:ln>
              <a:noFill/>
            </a:ln>
          </p:spPr>
        </p:sp>
        <p:sp>
          <p:nvSpPr>
            <p:cNvPr id="522" name="Google Shape;522;p27"/>
            <p:cNvSpPr txBox="1"/>
            <p:nvPr/>
          </p:nvSpPr>
          <p:spPr>
            <a:xfrm>
              <a:off x="2362200" y="1248500"/>
              <a:ext cx="10287000" cy="86113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800">
                  <a:solidFill>
                    <a:srgbClr val="C00000"/>
                  </a:solidFill>
                  <a:latin typeface="Arial"/>
                  <a:ea typeface="Arial"/>
                  <a:cs typeface="Arial"/>
                  <a:sym typeface="Arial"/>
                </a:rPr>
                <a:t>Đọc thông tin và trả lời các câu hỏi sau đây: </a:t>
              </a:r>
              <a:endParaRPr/>
            </a:p>
          </p:txBody>
        </p:sp>
      </p:grpSp>
      <p:grpSp>
        <p:nvGrpSpPr>
          <p:cNvPr id="523" name="Google Shape;523;p27"/>
          <p:cNvGrpSpPr/>
          <p:nvPr/>
        </p:nvGrpSpPr>
        <p:grpSpPr>
          <a:xfrm>
            <a:off x="883465" y="1867289"/>
            <a:ext cx="16521069" cy="1752211"/>
            <a:chOff x="2224131" y="2819594"/>
            <a:chExt cx="16521069" cy="1752211"/>
          </a:xfrm>
        </p:grpSpPr>
        <p:sp>
          <p:nvSpPr>
            <p:cNvPr id="524" name="Google Shape;524;p27"/>
            <p:cNvSpPr/>
            <p:nvPr/>
          </p:nvSpPr>
          <p:spPr>
            <a:xfrm>
              <a:off x="2224131" y="3238500"/>
              <a:ext cx="914400" cy="914400"/>
            </a:xfrm>
            <a:prstGeom prst="ellipse">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a</a:t>
              </a:r>
              <a:endParaRPr/>
            </a:p>
          </p:txBody>
        </p:sp>
        <p:sp>
          <p:nvSpPr>
            <p:cNvPr id="525" name="Google Shape;525;p27"/>
            <p:cNvSpPr txBox="1"/>
            <p:nvPr/>
          </p:nvSpPr>
          <p:spPr>
            <a:xfrm>
              <a:off x="3810000" y="2819594"/>
              <a:ext cx="14935200" cy="17522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Calibri"/>
                  <a:ea typeface="Calibri"/>
                  <a:cs typeface="Calibri"/>
                  <a:sym typeface="Calibri"/>
                </a:rPr>
                <a:t>Kể về một ứng dụng của công nghệ thông tin mà em thường xuyên sử dụng.</a:t>
              </a:r>
              <a:endParaRPr sz="3800">
                <a:solidFill>
                  <a:schemeClr val="dk1"/>
                </a:solidFill>
                <a:latin typeface="Calibri"/>
                <a:ea typeface="Calibri"/>
                <a:cs typeface="Calibri"/>
                <a:sym typeface="Calibri"/>
              </a:endParaRPr>
            </a:p>
          </p:txBody>
        </p:sp>
      </p:grpSp>
      <p:grpSp>
        <p:nvGrpSpPr>
          <p:cNvPr id="526" name="Google Shape;526;p27"/>
          <p:cNvGrpSpPr/>
          <p:nvPr/>
        </p:nvGrpSpPr>
        <p:grpSpPr>
          <a:xfrm>
            <a:off x="883465" y="3924689"/>
            <a:ext cx="16521069" cy="1752211"/>
            <a:chOff x="2224131" y="2819594"/>
            <a:chExt cx="16521069" cy="1752211"/>
          </a:xfrm>
        </p:grpSpPr>
        <p:sp>
          <p:nvSpPr>
            <p:cNvPr id="527" name="Google Shape;527;p27"/>
            <p:cNvSpPr/>
            <p:nvPr/>
          </p:nvSpPr>
          <p:spPr>
            <a:xfrm>
              <a:off x="2224131" y="3238500"/>
              <a:ext cx="914400" cy="914400"/>
            </a:xfrm>
            <a:prstGeom prst="ellipse">
              <a:avLst/>
            </a:prstGeom>
            <a:solidFill>
              <a:srgbClr val="FFD7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b</a:t>
              </a:r>
              <a:endParaRPr/>
            </a:p>
          </p:txBody>
        </p:sp>
        <p:sp>
          <p:nvSpPr>
            <p:cNvPr id="528" name="Google Shape;528;p27"/>
            <p:cNvSpPr txBox="1"/>
            <p:nvPr/>
          </p:nvSpPr>
          <p:spPr>
            <a:xfrm>
              <a:off x="3810000" y="2819594"/>
              <a:ext cx="14935200" cy="17522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Calibri"/>
                  <a:ea typeface="Calibri"/>
                  <a:cs typeface="Calibri"/>
                  <a:sym typeface="Calibri"/>
                </a:rPr>
                <a:t>Nêu những tác động tích cực của ứng dụng đó và cách em sử dụng nó hằng ngày.</a:t>
              </a:r>
              <a:endParaRPr sz="3800">
                <a:solidFill>
                  <a:schemeClr val="dk1"/>
                </a:solidFill>
                <a:latin typeface="Calibri"/>
                <a:ea typeface="Calibri"/>
                <a:cs typeface="Calibri"/>
                <a:sym typeface="Calibri"/>
              </a:endParaRPr>
            </a:p>
          </p:txBody>
        </p:sp>
      </p:grpSp>
      <p:pic>
        <p:nvPicPr>
          <p:cNvPr descr="Duolingo - Cách học ngoại ngữ tốt nhất thế giới" id="529" name="Google Shape;529;p27"/>
          <p:cNvPicPr preferRelativeResize="0"/>
          <p:nvPr/>
        </p:nvPicPr>
        <p:blipFill rotWithShape="1">
          <a:blip r:embed="rId4">
            <a:alphaModFix/>
          </a:blip>
          <a:srcRect b="0" l="0" r="0" t="0"/>
          <a:stretch/>
        </p:blipFill>
        <p:spPr>
          <a:xfrm>
            <a:off x="1143000" y="5676900"/>
            <a:ext cx="4876800" cy="4876800"/>
          </a:xfrm>
          <a:prstGeom prst="rect">
            <a:avLst/>
          </a:prstGeom>
          <a:noFill/>
          <a:ln>
            <a:noFill/>
          </a:ln>
        </p:spPr>
      </p:pic>
      <p:grpSp>
        <p:nvGrpSpPr>
          <p:cNvPr id="530" name="Google Shape;530;p27"/>
          <p:cNvGrpSpPr/>
          <p:nvPr/>
        </p:nvGrpSpPr>
        <p:grpSpPr>
          <a:xfrm>
            <a:off x="6248400" y="6538913"/>
            <a:ext cx="11049000" cy="2971800"/>
            <a:chOff x="6384109" y="6629400"/>
            <a:chExt cx="11049000" cy="2971800"/>
          </a:xfrm>
        </p:grpSpPr>
        <p:sp>
          <p:nvSpPr>
            <p:cNvPr id="531" name="Google Shape;531;p27"/>
            <p:cNvSpPr/>
            <p:nvPr/>
          </p:nvSpPr>
          <p:spPr>
            <a:xfrm>
              <a:off x="6384109" y="6629400"/>
              <a:ext cx="11049000" cy="2971800"/>
            </a:xfrm>
            <a:prstGeom prst="roundRect">
              <a:avLst>
                <a:gd fmla="val 10417" name="adj"/>
              </a:avLst>
            </a:prstGeom>
            <a:solidFill>
              <a:srgbClr val="DAEEF3"/>
            </a:solidFill>
            <a:ln cap="flat" cmpd="sng" w="57150">
              <a:solidFill>
                <a:srgbClr val="31859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7"/>
            <p:cNvSpPr txBox="1"/>
            <p:nvPr/>
          </p:nvSpPr>
          <p:spPr>
            <a:xfrm>
              <a:off x="6808561" y="6867362"/>
              <a:ext cx="10200096" cy="249587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600">
                  <a:solidFill>
                    <a:schemeClr val="dk1"/>
                  </a:solidFill>
                  <a:latin typeface="Calibri"/>
                  <a:ea typeface="Calibri"/>
                  <a:cs typeface="Calibri"/>
                  <a:sym typeface="Calibri"/>
                </a:rPr>
                <a:t>Ứng dụng Duolingo thường được dùng để học tiếng Anh hoặc một ngoại ngữ khác ở mọi lúc, mọi nơi. </a:t>
              </a:r>
              <a:endParaRPr sz="3600">
                <a:solidFill>
                  <a:schemeClr val="dk1"/>
                </a:solidFill>
                <a:latin typeface="Calibri"/>
                <a:ea typeface="Calibri"/>
                <a:cs typeface="Calibri"/>
                <a:sym typeface="Calibri"/>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8"/>
          <p:cNvSpPr txBox="1"/>
          <p:nvPr/>
        </p:nvSpPr>
        <p:spPr>
          <a:xfrm>
            <a:off x="5372100" y="342900"/>
            <a:ext cx="754380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000">
                <a:solidFill>
                  <a:srgbClr val="002060"/>
                </a:solidFill>
                <a:latin typeface="Arial"/>
                <a:ea typeface="Arial"/>
                <a:cs typeface="Arial"/>
                <a:sym typeface="Arial"/>
              </a:rPr>
              <a:t>LUYỆN TẬP </a:t>
            </a:r>
            <a:endParaRPr/>
          </a:p>
        </p:txBody>
      </p:sp>
      <p:sp>
        <p:nvSpPr>
          <p:cNvPr id="538" name="Google Shape;538;p28"/>
          <p:cNvSpPr txBox="1"/>
          <p:nvPr/>
        </p:nvSpPr>
        <p:spPr>
          <a:xfrm>
            <a:off x="2286000" y="1844814"/>
            <a:ext cx="13716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C00000"/>
                </a:solidFill>
                <a:latin typeface="Arial"/>
                <a:ea typeface="Arial"/>
                <a:cs typeface="Arial"/>
                <a:sym typeface="Arial"/>
              </a:rPr>
              <a:t>Câu 1: </a:t>
            </a:r>
            <a:r>
              <a:rPr lang="en-US" sz="4000">
                <a:solidFill>
                  <a:schemeClr val="dk1"/>
                </a:solidFill>
                <a:latin typeface="Arial"/>
                <a:ea typeface="Arial"/>
                <a:cs typeface="Arial"/>
                <a:sym typeface="Arial"/>
              </a:rPr>
              <a:t>Máy tính </a:t>
            </a:r>
            <a:r>
              <a:rPr b="1" lang="en-US" sz="4000">
                <a:solidFill>
                  <a:schemeClr val="dk1"/>
                </a:solidFill>
                <a:latin typeface="Arial"/>
                <a:ea typeface="Arial"/>
                <a:cs typeface="Arial"/>
                <a:sym typeface="Arial"/>
              </a:rPr>
              <a:t>không</a:t>
            </a:r>
            <a:r>
              <a:rPr lang="en-US" sz="4000">
                <a:solidFill>
                  <a:schemeClr val="dk1"/>
                </a:solidFill>
                <a:latin typeface="Arial"/>
                <a:ea typeface="Arial"/>
                <a:cs typeface="Arial"/>
                <a:sym typeface="Arial"/>
              </a:rPr>
              <a:t> có khả năng nào sau đây? </a:t>
            </a:r>
            <a:endParaRPr/>
          </a:p>
        </p:txBody>
      </p:sp>
      <p:sp>
        <p:nvSpPr>
          <p:cNvPr id="539" name="Google Shape;539;p28"/>
          <p:cNvSpPr/>
          <p:nvPr/>
        </p:nvSpPr>
        <p:spPr>
          <a:xfrm>
            <a:off x="609600" y="32385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Arial"/>
                <a:ea typeface="Arial"/>
                <a:cs typeface="Arial"/>
                <a:sym typeface="Arial"/>
              </a:rPr>
              <a:t>A. Kết nối toàn cầu với tốc độ cao.</a:t>
            </a:r>
            <a:endParaRPr/>
          </a:p>
        </p:txBody>
      </p:sp>
      <p:sp>
        <p:nvSpPr>
          <p:cNvPr id="540" name="Google Shape;540;p28"/>
          <p:cNvSpPr/>
          <p:nvPr/>
        </p:nvSpPr>
        <p:spPr>
          <a:xfrm>
            <a:off x="9372600" y="32385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B. Lưu trữ dữ liệu với dung lượng lớn.</a:t>
            </a:r>
            <a:endParaRPr sz="3800">
              <a:solidFill>
                <a:schemeClr val="dk1"/>
              </a:solidFill>
              <a:latin typeface="Arial"/>
              <a:ea typeface="Arial"/>
              <a:cs typeface="Arial"/>
              <a:sym typeface="Arial"/>
            </a:endParaRPr>
          </a:p>
        </p:txBody>
      </p:sp>
      <p:sp>
        <p:nvSpPr>
          <p:cNvPr id="541" name="Google Shape;541;p28"/>
          <p:cNvSpPr/>
          <p:nvPr/>
        </p:nvSpPr>
        <p:spPr>
          <a:xfrm>
            <a:off x="609600" y="67437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C. Cảm thụ văn học.</a:t>
            </a:r>
            <a:endParaRPr/>
          </a:p>
        </p:txBody>
      </p:sp>
      <p:sp>
        <p:nvSpPr>
          <p:cNvPr id="542" name="Google Shape;542;p28"/>
          <p:cNvSpPr/>
          <p:nvPr/>
        </p:nvSpPr>
        <p:spPr>
          <a:xfrm>
            <a:off x="9372600" y="67437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D. Tính toán nhanh.</a:t>
            </a:r>
            <a:endParaRPr/>
          </a:p>
        </p:txBody>
      </p:sp>
      <p:sp>
        <p:nvSpPr>
          <p:cNvPr id="543" name="Google Shape;543;p28"/>
          <p:cNvSpPr/>
          <p:nvPr/>
        </p:nvSpPr>
        <p:spPr>
          <a:xfrm>
            <a:off x="604603" y="6743700"/>
            <a:ext cx="8305800" cy="3048000"/>
          </a:xfrm>
          <a:prstGeom prst="roundRect">
            <a:avLst>
              <a:gd fmla="val 7545" name="adj"/>
            </a:avLst>
          </a:prstGeom>
          <a:solidFill>
            <a:srgbClr val="FFD7A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C. Cảm thụ văn học.</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9"/>
          <p:cNvSpPr txBox="1"/>
          <p:nvPr/>
        </p:nvSpPr>
        <p:spPr>
          <a:xfrm>
            <a:off x="609600" y="552450"/>
            <a:ext cx="17068800" cy="18249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4000">
                <a:solidFill>
                  <a:srgbClr val="C00000"/>
                </a:solidFill>
                <a:latin typeface="Arial"/>
                <a:ea typeface="Arial"/>
                <a:cs typeface="Arial"/>
                <a:sym typeface="Arial"/>
              </a:rPr>
              <a:t>Câu 2: </a:t>
            </a:r>
            <a:r>
              <a:rPr lang="en-US" sz="4000">
                <a:solidFill>
                  <a:schemeClr val="dk1"/>
                </a:solidFill>
                <a:latin typeface="Calibri"/>
                <a:ea typeface="Calibri"/>
                <a:cs typeface="Calibri"/>
                <a:sym typeface="Calibri"/>
              </a:rPr>
              <a:t>Công nghệ thông tin có tác động tiêu cực như thế nào đến sức khỏe thể chất của con người?</a:t>
            </a:r>
            <a:endParaRPr sz="4000">
              <a:solidFill>
                <a:schemeClr val="dk1"/>
              </a:solidFill>
              <a:latin typeface="Arial"/>
              <a:ea typeface="Arial"/>
              <a:cs typeface="Arial"/>
              <a:sym typeface="Arial"/>
            </a:endParaRPr>
          </a:p>
        </p:txBody>
      </p:sp>
      <p:sp>
        <p:nvSpPr>
          <p:cNvPr id="549" name="Google Shape;549;p29"/>
          <p:cNvSpPr/>
          <p:nvPr/>
        </p:nvSpPr>
        <p:spPr>
          <a:xfrm>
            <a:off x="609600" y="27813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Calibri"/>
                <a:ea typeface="Calibri"/>
                <a:cs typeface="Calibri"/>
                <a:sym typeface="Calibri"/>
              </a:rPr>
              <a:t>A. Khiến con người trở nên thụ động.</a:t>
            </a:r>
            <a:endParaRPr sz="3800">
              <a:solidFill>
                <a:schemeClr val="dk1"/>
              </a:solidFill>
              <a:latin typeface="Arial"/>
              <a:ea typeface="Arial"/>
              <a:cs typeface="Arial"/>
              <a:sym typeface="Arial"/>
            </a:endParaRPr>
          </a:p>
        </p:txBody>
      </p:sp>
      <p:sp>
        <p:nvSpPr>
          <p:cNvPr id="550" name="Google Shape;550;p29"/>
          <p:cNvSpPr/>
          <p:nvPr/>
        </p:nvSpPr>
        <p:spPr>
          <a:xfrm>
            <a:off x="9372600" y="27813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B. Gây giảm thị lực.</a:t>
            </a:r>
            <a:endParaRPr sz="3800">
              <a:solidFill>
                <a:schemeClr val="dk1"/>
              </a:solidFill>
              <a:latin typeface="Arial"/>
              <a:ea typeface="Arial"/>
              <a:cs typeface="Arial"/>
              <a:sym typeface="Arial"/>
            </a:endParaRPr>
          </a:p>
        </p:txBody>
      </p:sp>
      <p:sp>
        <p:nvSpPr>
          <p:cNvPr id="551" name="Google Shape;551;p29"/>
          <p:cNvSpPr/>
          <p:nvPr/>
        </p:nvSpPr>
        <p:spPr>
          <a:xfrm>
            <a:off x="609600" y="65151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C. Giảm tương tác giữa người với người.	</a:t>
            </a:r>
            <a:endParaRPr sz="3800">
              <a:solidFill>
                <a:schemeClr val="dk1"/>
              </a:solidFill>
              <a:latin typeface="Arial"/>
              <a:ea typeface="Arial"/>
              <a:cs typeface="Arial"/>
              <a:sym typeface="Arial"/>
            </a:endParaRPr>
          </a:p>
        </p:txBody>
      </p:sp>
      <p:sp>
        <p:nvSpPr>
          <p:cNvPr id="552" name="Google Shape;552;p29"/>
          <p:cNvSpPr/>
          <p:nvPr/>
        </p:nvSpPr>
        <p:spPr>
          <a:xfrm>
            <a:off x="9372600" y="65151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D. Thông tin giả tràn lan.</a:t>
            </a:r>
            <a:endParaRPr/>
          </a:p>
        </p:txBody>
      </p:sp>
      <p:sp>
        <p:nvSpPr>
          <p:cNvPr id="553" name="Google Shape;553;p29"/>
          <p:cNvSpPr/>
          <p:nvPr/>
        </p:nvSpPr>
        <p:spPr>
          <a:xfrm>
            <a:off x="9378846" y="2781300"/>
            <a:ext cx="8305800" cy="3048000"/>
          </a:xfrm>
          <a:prstGeom prst="roundRect">
            <a:avLst>
              <a:gd fmla="val 7545" name="adj"/>
            </a:avLst>
          </a:prstGeom>
          <a:solidFill>
            <a:srgbClr val="FFD7A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B. Gây giảm thị lực.</a:t>
            </a:r>
            <a:endParaRPr sz="3800">
              <a:solidFill>
                <a:schemeClr val="dk1"/>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3"/>
          <p:cNvGrpSpPr/>
          <p:nvPr/>
        </p:nvGrpSpPr>
        <p:grpSpPr>
          <a:xfrm>
            <a:off x="-208290" y="-277886"/>
            <a:ext cx="18704582" cy="12473496"/>
            <a:chOff x="0" y="0"/>
            <a:chExt cx="24939442" cy="16631327"/>
          </a:xfrm>
        </p:grpSpPr>
        <p:sp>
          <p:nvSpPr>
            <p:cNvPr id="115" name="Google Shape;115;p3"/>
            <p:cNvSpPr/>
            <p:nvPr/>
          </p:nvSpPr>
          <p:spPr>
            <a:xfrm>
              <a:off x="0" y="0"/>
              <a:ext cx="8338309" cy="8338309"/>
            </a:xfrm>
            <a:custGeom>
              <a:rect b="b" l="l" r="r" t="t"/>
              <a:pathLst>
                <a:path extrusionOk="0" h="8338309" w="8338309">
                  <a:moveTo>
                    <a:pt x="0" y="0"/>
                  </a:moveTo>
                  <a:lnTo>
                    <a:pt x="8338309" y="0"/>
                  </a:lnTo>
                  <a:lnTo>
                    <a:pt x="8338309" y="8338309"/>
                  </a:lnTo>
                  <a:lnTo>
                    <a:pt x="0" y="8338309"/>
                  </a:lnTo>
                  <a:lnTo>
                    <a:pt x="0" y="0"/>
                  </a:lnTo>
                  <a:close/>
                </a:path>
              </a:pathLst>
            </a:custGeom>
            <a:blipFill rotWithShape="1">
              <a:blip r:embed="rId3">
                <a:alphaModFix/>
              </a:blip>
              <a:stretch>
                <a:fillRect b="0" l="0" r="0" t="0"/>
              </a:stretch>
            </a:blipFill>
            <a:ln>
              <a:noFill/>
            </a:ln>
          </p:spPr>
        </p:sp>
        <p:sp>
          <p:nvSpPr>
            <p:cNvPr id="116" name="Google Shape;116;p3"/>
            <p:cNvSpPr/>
            <p:nvPr/>
          </p:nvSpPr>
          <p:spPr>
            <a:xfrm>
              <a:off x="0" y="8293018"/>
              <a:ext cx="8338309" cy="8338309"/>
            </a:xfrm>
            <a:custGeom>
              <a:rect b="b" l="l" r="r" t="t"/>
              <a:pathLst>
                <a:path extrusionOk="0" h="8338309" w="8338309">
                  <a:moveTo>
                    <a:pt x="0" y="0"/>
                  </a:moveTo>
                  <a:lnTo>
                    <a:pt x="8338309" y="0"/>
                  </a:lnTo>
                  <a:lnTo>
                    <a:pt x="8338309" y="8338308"/>
                  </a:lnTo>
                  <a:lnTo>
                    <a:pt x="0" y="8338308"/>
                  </a:lnTo>
                  <a:lnTo>
                    <a:pt x="0" y="0"/>
                  </a:lnTo>
                  <a:close/>
                </a:path>
              </a:pathLst>
            </a:custGeom>
            <a:blipFill rotWithShape="1">
              <a:blip r:embed="rId3">
                <a:alphaModFix/>
              </a:blip>
              <a:stretch>
                <a:fillRect b="0" l="0" r="0" t="0"/>
              </a:stretch>
            </a:blipFill>
            <a:ln>
              <a:noFill/>
            </a:ln>
          </p:spPr>
        </p:sp>
        <p:sp>
          <p:nvSpPr>
            <p:cNvPr id="117" name="Google Shape;117;p3"/>
            <p:cNvSpPr/>
            <p:nvPr/>
          </p:nvSpPr>
          <p:spPr>
            <a:xfrm>
              <a:off x="8293018"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118" name="Google Shape;118;p3"/>
            <p:cNvSpPr/>
            <p:nvPr/>
          </p:nvSpPr>
          <p:spPr>
            <a:xfrm>
              <a:off x="8293018"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sp>
          <p:nvSpPr>
            <p:cNvPr id="119" name="Google Shape;119;p3"/>
            <p:cNvSpPr/>
            <p:nvPr/>
          </p:nvSpPr>
          <p:spPr>
            <a:xfrm>
              <a:off x="16601133"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120" name="Google Shape;120;p3"/>
            <p:cNvSpPr/>
            <p:nvPr/>
          </p:nvSpPr>
          <p:spPr>
            <a:xfrm>
              <a:off x="16601133"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grpSp>
      <p:sp>
        <p:nvSpPr>
          <p:cNvPr id="121" name="Google Shape;121;p3"/>
          <p:cNvSpPr/>
          <p:nvPr/>
        </p:nvSpPr>
        <p:spPr>
          <a:xfrm>
            <a:off x="3005737" y="723900"/>
            <a:ext cx="6172200" cy="1143000"/>
          </a:xfrm>
          <a:prstGeom prst="roundRect">
            <a:avLst>
              <a:gd fmla="val 50000" name="adj"/>
            </a:avLst>
          </a:prstGeom>
          <a:solidFill>
            <a:srgbClr val="E36C09"/>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500" u="none" cap="none" strike="noStrike">
                <a:solidFill>
                  <a:schemeClr val="lt1"/>
                </a:solidFill>
                <a:latin typeface="Arial"/>
                <a:ea typeface="Arial"/>
                <a:cs typeface="Arial"/>
                <a:sym typeface="Arial"/>
              </a:rPr>
              <a:t>TRẢ LỜI CÂU HỎI </a:t>
            </a:r>
            <a:endParaRPr/>
          </a:p>
        </p:txBody>
      </p:sp>
      <p:grpSp>
        <p:nvGrpSpPr>
          <p:cNvPr id="122" name="Google Shape;122;p3"/>
          <p:cNvGrpSpPr/>
          <p:nvPr/>
        </p:nvGrpSpPr>
        <p:grpSpPr>
          <a:xfrm>
            <a:off x="753674" y="2405159"/>
            <a:ext cx="10676326" cy="7281293"/>
            <a:chOff x="753674" y="2510406"/>
            <a:chExt cx="10676326" cy="7281293"/>
          </a:xfrm>
        </p:grpSpPr>
        <p:sp>
          <p:nvSpPr>
            <p:cNvPr id="123" name="Google Shape;123;p3"/>
            <p:cNvSpPr/>
            <p:nvPr/>
          </p:nvSpPr>
          <p:spPr>
            <a:xfrm>
              <a:off x="753674" y="2510406"/>
              <a:ext cx="10676326" cy="7281293"/>
            </a:xfrm>
            <a:prstGeom prst="roundRect">
              <a:avLst>
                <a:gd fmla="val 3542" name="adj"/>
              </a:avLst>
            </a:prstGeom>
            <a:solidFill>
              <a:schemeClr val="lt1"/>
            </a:solidFill>
            <a:ln cap="flat" cmpd="sng" w="25400">
              <a:solidFill>
                <a:srgbClr val="70A6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3"/>
            <p:cNvSpPr txBox="1"/>
            <p:nvPr/>
          </p:nvSpPr>
          <p:spPr>
            <a:xfrm>
              <a:off x="1092142" y="2930266"/>
              <a:ext cx="9906599" cy="6441572"/>
            </a:xfrm>
            <a:prstGeom prst="rect">
              <a:avLst/>
            </a:prstGeom>
            <a:noFill/>
            <a:ln>
              <a:noFill/>
            </a:ln>
          </p:spPr>
          <p:txBody>
            <a:bodyPr anchorCtr="0" anchor="t" bIns="45700" lIns="91425" spcFirstLastPara="1" rIns="91425" wrap="square" tIns="45700">
              <a:spAutoFit/>
            </a:bodyPr>
            <a:lstStyle/>
            <a:p>
              <a:pPr indent="-742950" lvl="0" marL="742950" marR="0" rtl="0" algn="just">
                <a:lnSpc>
                  <a:spcPct val="150000"/>
                </a:lnSpc>
                <a:spcBef>
                  <a:spcPts val="0"/>
                </a:spcBef>
                <a:spcAft>
                  <a:spcPts val="0"/>
                </a:spcAft>
                <a:buClr>
                  <a:schemeClr val="dk1"/>
                </a:buClr>
                <a:buSzPts val="4000"/>
                <a:buFont typeface="Calibri"/>
                <a:buAutoNum type="arabicPeriod"/>
              </a:pPr>
              <a:r>
                <a:rPr b="0" i="0" lang="en-US" sz="4000" u="none" cap="none" strike="noStrike">
                  <a:solidFill>
                    <a:schemeClr val="dk1"/>
                  </a:solidFill>
                  <a:latin typeface="Calibri"/>
                  <a:ea typeface="Calibri"/>
                  <a:cs typeface="Calibri"/>
                  <a:sym typeface="Calibri"/>
                </a:rPr>
                <a:t>Hãy nêu các thiết bị điện tử có bộ xử lí có trong đoạn hội thoại trên. Ngoài các thiết bị vừa nêu trên, còn thiết bị nào cũng có bộ xử lí?</a:t>
              </a:r>
              <a:endParaRPr/>
            </a:p>
            <a:p>
              <a:pPr indent="-742950" lvl="0" marL="742950" marR="0" rtl="0" algn="just">
                <a:lnSpc>
                  <a:spcPct val="150000"/>
                </a:lnSpc>
                <a:spcBef>
                  <a:spcPts val="0"/>
                </a:spcBef>
                <a:spcAft>
                  <a:spcPts val="0"/>
                </a:spcAft>
                <a:buClr>
                  <a:schemeClr val="dk1"/>
                </a:buClr>
                <a:buSzPts val="4000"/>
                <a:buFont typeface="Calibri"/>
                <a:buAutoNum type="arabicPeriod"/>
              </a:pPr>
              <a:r>
                <a:rPr b="0" i="0" lang="en-US" sz="4000" u="none" cap="none" strike="noStrike">
                  <a:solidFill>
                    <a:schemeClr val="dk1"/>
                  </a:solidFill>
                  <a:latin typeface="Calibri"/>
                  <a:ea typeface="Calibri"/>
                  <a:cs typeface="Calibri"/>
                  <a:sym typeface="Calibri"/>
                </a:rPr>
                <a:t>Những thiết bị có gắn bộ xử lí thông tin đóng vai trò như thế nào trong đời sống con người?</a:t>
              </a:r>
              <a:endParaRPr/>
            </a:p>
          </p:txBody>
        </p:sp>
      </p:grpSp>
      <p:sp>
        <p:nvSpPr>
          <p:cNvPr id="125" name="Google Shape;125;p3"/>
          <p:cNvSpPr/>
          <p:nvPr/>
        </p:nvSpPr>
        <p:spPr>
          <a:xfrm>
            <a:off x="10613511" y="4610101"/>
            <a:ext cx="7688776" cy="5692406"/>
          </a:xfrm>
          <a:custGeom>
            <a:rect b="b" l="l" r="r" t="t"/>
            <a:pathLst>
              <a:path extrusionOk="0" h="1532833" w="2070409">
                <a:moveTo>
                  <a:pt x="0" y="0"/>
                </a:moveTo>
                <a:lnTo>
                  <a:pt x="2070409" y="0"/>
                </a:lnTo>
                <a:lnTo>
                  <a:pt x="2070409" y="1532833"/>
                </a:lnTo>
                <a:lnTo>
                  <a:pt x="0" y="1532833"/>
                </a:lnTo>
                <a:lnTo>
                  <a:pt x="0" y="0"/>
                </a:lnTo>
                <a:close/>
              </a:path>
            </a:pathLst>
          </a:custGeom>
          <a:blipFill rotWithShape="1">
            <a:blip r:embed="rId4">
              <a:alphaModFix/>
            </a:blip>
            <a:stretch>
              <a:fillRect b="-56602" l="0" r="0" t="0"/>
            </a:stretch>
          </a:blipFill>
          <a:ln>
            <a:noFill/>
          </a:ln>
        </p:spPr>
      </p:sp>
      <p:sp>
        <p:nvSpPr>
          <p:cNvPr id="126" name="Google Shape;126;p3"/>
          <p:cNvSpPr/>
          <p:nvPr/>
        </p:nvSpPr>
        <p:spPr>
          <a:xfrm>
            <a:off x="15700946" y="1076971"/>
            <a:ext cx="1838142" cy="1544872"/>
          </a:xfrm>
          <a:custGeom>
            <a:rect b="b" l="l" r="r" t="t"/>
            <a:pathLst>
              <a:path extrusionOk="0" h="1055680" w="1055680">
                <a:moveTo>
                  <a:pt x="0" y="0"/>
                </a:moveTo>
                <a:lnTo>
                  <a:pt x="1055681" y="0"/>
                </a:lnTo>
                <a:lnTo>
                  <a:pt x="1055681" y="1055680"/>
                </a:lnTo>
                <a:lnTo>
                  <a:pt x="0" y="1055680"/>
                </a:lnTo>
                <a:lnTo>
                  <a:pt x="0" y="0"/>
                </a:lnTo>
                <a:close/>
              </a:path>
            </a:pathLst>
          </a:custGeom>
          <a:blipFill rotWithShape="1">
            <a:blip r:embed="rId5">
              <a:alphaModFix/>
            </a:blip>
            <a:stretch>
              <a:fillRect b="0" l="0" r="0" t="0"/>
            </a:stretch>
          </a:blipFill>
          <a:ln>
            <a:noFill/>
          </a:ln>
        </p:spPr>
      </p:sp>
      <p:sp>
        <p:nvSpPr>
          <p:cNvPr id="127" name="Google Shape;127;p3"/>
          <p:cNvSpPr/>
          <p:nvPr/>
        </p:nvSpPr>
        <p:spPr>
          <a:xfrm>
            <a:off x="-919071" y="600548"/>
            <a:ext cx="1838142" cy="1544872"/>
          </a:xfrm>
          <a:custGeom>
            <a:rect b="b" l="l" r="r" t="t"/>
            <a:pathLst>
              <a:path extrusionOk="0" h="1055680" w="1055680">
                <a:moveTo>
                  <a:pt x="0" y="0"/>
                </a:moveTo>
                <a:lnTo>
                  <a:pt x="1055681" y="0"/>
                </a:lnTo>
                <a:lnTo>
                  <a:pt x="1055681" y="1055680"/>
                </a:lnTo>
                <a:lnTo>
                  <a:pt x="0" y="1055680"/>
                </a:lnTo>
                <a:lnTo>
                  <a:pt x="0" y="0"/>
                </a:lnTo>
                <a:close/>
              </a:path>
            </a:pathLst>
          </a:custGeom>
          <a:blipFill rotWithShape="1">
            <a:blip r:embed="rId5">
              <a:alphaModFix/>
            </a:blip>
            <a:stretch>
              <a:fillRect b="0" l="0" r="0" t="0"/>
            </a:stretch>
          </a:blipFill>
          <a:ln>
            <a:noFill/>
          </a:ln>
        </p:spPr>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500"/>
                                        <p:tgtEl>
                                          <p:spTgt spid="1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0"/>
          <p:cNvSpPr txBox="1"/>
          <p:nvPr/>
        </p:nvSpPr>
        <p:spPr>
          <a:xfrm>
            <a:off x="609600" y="552450"/>
            <a:ext cx="17068800" cy="18249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4000">
                <a:solidFill>
                  <a:srgbClr val="C00000"/>
                </a:solidFill>
                <a:latin typeface="Arial"/>
                <a:ea typeface="Arial"/>
                <a:cs typeface="Arial"/>
                <a:sym typeface="Arial"/>
              </a:rPr>
              <a:t>Câu 3: </a:t>
            </a:r>
            <a:r>
              <a:rPr lang="en-US" sz="4000">
                <a:solidFill>
                  <a:schemeClr val="dk1"/>
                </a:solidFill>
                <a:latin typeface="Calibri"/>
                <a:ea typeface="Calibri"/>
                <a:cs typeface="Calibri"/>
                <a:sym typeface="Calibri"/>
              </a:rPr>
              <a:t>Phương án nào sau đây là ví dụ về thiết bị có gắn bộ xử lí trong thương mại?</a:t>
            </a:r>
            <a:endParaRPr sz="4000">
              <a:solidFill>
                <a:schemeClr val="dk1"/>
              </a:solidFill>
              <a:latin typeface="Arial"/>
              <a:ea typeface="Arial"/>
              <a:cs typeface="Arial"/>
              <a:sym typeface="Arial"/>
            </a:endParaRPr>
          </a:p>
        </p:txBody>
      </p:sp>
      <p:sp>
        <p:nvSpPr>
          <p:cNvPr id="559" name="Google Shape;559;p30"/>
          <p:cNvSpPr/>
          <p:nvPr/>
        </p:nvSpPr>
        <p:spPr>
          <a:xfrm>
            <a:off x="609600" y="27813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Calibri"/>
                <a:ea typeface="Calibri"/>
                <a:cs typeface="Calibri"/>
                <a:sym typeface="Calibri"/>
              </a:rPr>
              <a:t>A. Máy chiếu trong lớp học.</a:t>
            </a:r>
            <a:endParaRPr sz="3800">
              <a:solidFill>
                <a:schemeClr val="dk1"/>
              </a:solidFill>
              <a:latin typeface="Arial"/>
              <a:ea typeface="Arial"/>
              <a:cs typeface="Arial"/>
              <a:sym typeface="Arial"/>
            </a:endParaRPr>
          </a:p>
        </p:txBody>
      </p:sp>
      <p:sp>
        <p:nvSpPr>
          <p:cNvPr id="560" name="Google Shape;560;p30"/>
          <p:cNvSpPr/>
          <p:nvPr/>
        </p:nvSpPr>
        <p:spPr>
          <a:xfrm>
            <a:off x="9372600" y="27813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B. Máy chụp X-quang.</a:t>
            </a:r>
            <a:endParaRPr sz="3800">
              <a:solidFill>
                <a:schemeClr val="dk1"/>
              </a:solidFill>
              <a:latin typeface="Arial"/>
              <a:ea typeface="Arial"/>
              <a:cs typeface="Arial"/>
              <a:sym typeface="Arial"/>
            </a:endParaRPr>
          </a:p>
        </p:txBody>
      </p:sp>
      <p:sp>
        <p:nvSpPr>
          <p:cNvPr id="561" name="Google Shape;561;p30"/>
          <p:cNvSpPr/>
          <p:nvPr/>
        </p:nvSpPr>
        <p:spPr>
          <a:xfrm>
            <a:off x="609600" y="65151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C. Hệ thống thanh toán trong siêu thị.</a:t>
            </a:r>
            <a:endParaRPr sz="3800">
              <a:solidFill>
                <a:schemeClr val="dk1"/>
              </a:solidFill>
              <a:latin typeface="Arial"/>
              <a:ea typeface="Arial"/>
              <a:cs typeface="Arial"/>
              <a:sym typeface="Arial"/>
            </a:endParaRPr>
          </a:p>
        </p:txBody>
      </p:sp>
      <p:sp>
        <p:nvSpPr>
          <p:cNvPr id="562" name="Google Shape;562;p30"/>
          <p:cNvSpPr/>
          <p:nvPr/>
        </p:nvSpPr>
        <p:spPr>
          <a:xfrm>
            <a:off x="9372600" y="65151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D. Hệ thống phun tưới vận hành tự động.</a:t>
            </a:r>
            <a:endParaRPr sz="3800">
              <a:solidFill>
                <a:schemeClr val="dk1"/>
              </a:solidFill>
              <a:latin typeface="Arial"/>
              <a:ea typeface="Arial"/>
              <a:cs typeface="Arial"/>
              <a:sym typeface="Arial"/>
            </a:endParaRPr>
          </a:p>
        </p:txBody>
      </p:sp>
      <p:sp>
        <p:nvSpPr>
          <p:cNvPr id="563" name="Google Shape;563;p30"/>
          <p:cNvSpPr/>
          <p:nvPr/>
        </p:nvSpPr>
        <p:spPr>
          <a:xfrm>
            <a:off x="595859" y="6515100"/>
            <a:ext cx="8305800" cy="3048000"/>
          </a:xfrm>
          <a:prstGeom prst="roundRect">
            <a:avLst>
              <a:gd fmla="val 7545" name="adj"/>
            </a:avLst>
          </a:prstGeom>
          <a:solidFill>
            <a:srgbClr val="FFD7A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C. Hệ thống thanh toán trong siêu thị.</a:t>
            </a:r>
            <a:endParaRPr sz="3800">
              <a:solidFill>
                <a:schemeClr val="dk1"/>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1"/>
          <p:cNvSpPr txBox="1"/>
          <p:nvPr/>
        </p:nvSpPr>
        <p:spPr>
          <a:xfrm>
            <a:off x="609600" y="552450"/>
            <a:ext cx="17068800" cy="18249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4000">
                <a:solidFill>
                  <a:srgbClr val="C00000"/>
                </a:solidFill>
                <a:latin typeface="Arial"/>
                <a:ea typeface="Arial"/>
                <a:cs typeface="Arial"/>
                <a:sym typeface="Arial"/>
              </a:rPr>
              <a:t>Câu 4: </a:t>
            </a:r>
            <a:r>
              <a:rPr lang="en-US" sz="4000">
                <a:solidFill>
                  <a:schemeClr val="dk1"/>
                </a:solidFill>
                <a:latin typeface="Calibri"/>
                <a:ea typeface="Calibri"/>
                <a:cs typeface="Calibri"/>
                <a:sym typeface="Calibri"/>
              </a:rPr>
              <a:t>Thiết bị bay không người lái để gieo hạt giống, phun thuốc trừ sâu,… là thiết bị có gắn bộ xử lí được sử dụng trong lĩnh vực nào?</a:t>
            </a:r>
            <a:endParaRPr sz="4000">
              <a:solidFill>
                <a:schemeClr val="dk1"/>
              </a:solidFill>
              <a:latin typeface="Arial"/>
              <a:ea typeface="Arial"/>
              <a:cs typeface="Arial"/>
              <a:sym typeface="Arial"/>
            </a:endParaRPr>
          </a:p>
        </p:txBody>
      </p:sp>
      <p:sp>
        <p:nvSpPr>
          <p:cNvPr id="569" name="Google Shape;569;p31"/>
          <p:cNvSpPr/>
          <p:nvPr/>
        </p:nvSpPr>
        <p:spPr>
          <a:xfrm>
            <a:off x="609600" y="27813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Calibri"/>
                <a:ea typeface="Calibri"/>
                <a:cs typeface="Calibri"/>
                <a:sym typeface="Calibri"/>
              </a:rPr>
              <a:t>A. Nông nghiệp.</a:t>
            </a:r>
            <a:endParaRPr sz="3800">
              <a:solidFill>
                <a:schemeClr val="dk1"/>
              </a:solidFill>
              <a:latin typeface="Arial"/>
              <a:ea typeface="Arial"/>
              <a:cs typeface="Arial"/>
              <a:sym typeface="Arial"/>
            </a:endParaRPr>
          </a:p>
        </p:txBody>
      </p:sp>
      <p:sp>
        <p:nvSpPr>
          <p:cNvPr id="570" name="Google Shape;570;p31"/>
          <p:cNvSpPr/>
          <p:nvPr/>
        </p:nvSpPr>
        <p:spPr>
          <a:xfrm>
            <a:off x="9372600" y="27813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B. Sinh học.</a:t>
            </a:r>
            <a:endParaRPr sz="3800">
              <a:solidFill>
                <a:schemeClr val="dk1"/>
              </a:solidFill>
              <a:latin typeface="Arial"/>
              <a:ea typeface="Arial"/>
              <a:cs typeface="Arial"/>
              <a:sym typeface="Arial"/>
            </a:endParaRPr>
          </a:p>
        </p:txBody>
      </p:sp>
      <p:sp>
        <p:nvSpPr>
          <p:cNvPr id="571" name="Google Shape;571;p31"/>
          <p:cNvSpPr/>
          <p:nvPr/>
        </p:nvSpPr>
        <p:spPr>
          <a:xfrm>
            <a:off x="609600" y="65151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C. Giao thông.</a:t>
            </a:r>
            <a:endParaRPr sz="3800">
              <a:solidFill>
                <a:schemeClr val="dk1"/>
              </a:solidFill>
              <a:latin typeface="Arial"/>
              <a:ea typeface="Arial"/>
              <a:cs typeface="Arial"/>
              <a:sym typeface="Arial"/>
            </a:endParaRPr>
          </a:p>
        </p:txBody>
      </p:sp>
      <p:sp>
        <p:nvSpPr>
          <p:cNvPr id="572" name="Google Shape;572;p31"/>
          <p:cNvSpPr/>
          <p:nvPr/>
        </p:nvSpPr>
        <p:spPr>
          <a:xfrm>
            <a:off x="9372600" y="6515100"/>
            <a:ext cx="8305800" cy="30480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800">
                <a:solidFill>
                  <a:schemeClr val="dk1"/>
                </a:solidFill>
                <a:latin typeface="Calibri"/>
                <a:ea typeface="Calibri"/>
                <a:cs typeface="Calibri"/>
                <a:sym typeface="Calibri"/>
              </a:rPr>
              <a:t>D. Công nghiệp.</a:t>
            </a:r>
            <a:endParaRPr sz="3800">
              <a:solidFill>
                <a:schemeClr val="dk1"/>
              </a:solidFill>
              <a:latin typeface="Arial"/>
              <a:ea typeface="Arial"/>
              <a:cs typeface="Arial"/>
              <a:sym typeface="Arial"/>
            </a:endParaRPr>
          </a:p>
        </p:txBody>
      </p:sp>
      <p:sp>
        <p:nvSpPr>
          <p:cNvPr id="573" name="Google Shape;573;p31"/>
          <p:cNvSpPr/>
          <p:nvPr/>
        </p:nvSpPr>
        <p:spPr>
          <a:xfrm>
            <a:off x="609600" y="2781300"/>
            <a:ext cx="8305800" cy="3048000"/>
          </a:xfrm>
          <a:prstGeom prst="roundRect">
            <a:avLst>
              <a:gd fmla="val 7545" name="adj"/>
            </a:avLst>
          </a:prstGeom>
          <a:solidFill>
            <a:srgbClr val="FFD7A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Calibri"/>
                <a:ea typeface="Calibri"/>
                <a:cs typeface="Calibri"/>
                <a:sym typeface="Calibri"/>
              </a:rPr>
              <a:t>A. Nông nghiệp.</a:t>
            </a:r>
            <a:endParaRPr sz="3800">
              <a:solidFill>
                <a:schemeClr val="dk1"/>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2"/>
          <p:cNvSpPr txBox="1"/>
          <p:nvPr/>
        </p:nvSpPr>
        <p:spPr>
          <a:xfrm>
            <a:off x="609600" y="552450"/>
            <a:ext cx="17068800" cy="403206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500">
                <a:solidFill>
                  <a:srgbClr val="C00000"/>
                </a:solidFill>
                <a:latin typeface="Arial"/>
                <a:ea typeface="Arial"/>
                <a:cs typeface="Arial"/>
                <a:sym typeface="Arial"/>
              </a:rPr>
              <a:t>Câu 5: </a:t>
            </a:r>
            <a:r>
              <a:rPr lang="en-US" sz="3500">
                <a:solidFill>
                  <a:schemeClr val="dk1"/>
                </a:solidFill>
                <a:latin typeface="Calibri"/>
                <a:ea typeface="Calibri"/>
                <a:cs typeface="Calibri"/>
                <a:sym typeface="Calibri"/>
              </a:rPr>
              <a:t>“Não của chúng ta hoạt động ít dần vì sự xuất hiện của công nghệ cao”, nhà thần kinh học Michael Merzenich cho biết trong cuốn sách “The Shallows: What The Internet Is Doing To Our Brains”, cảnh báo tác động của công nghệ đối với trí thông minh của con người, nguy hiểm tới mức không tưởng. Vậy theo em, công nghệ thông tin tác động lên não của chúng ta như thế nào?</a:t>
            </a:r>
            <a:endParaRPr sz="3500">
              <a:solidFill>
                <a:schemeClr val="dk1"/>
              </a:solidFill>
              <a:latin typeface="Arial"/>
              <a:ea typeface="Arial"/>
              <a:cs typeface="Arial"/>
              <a:sym typeface="Arial"/>
            </a:endParaRPr>
          </a:p>
        </p:txBody>
      </p:sp>
      <p:sp>
        <p:nvSpPr>
          <p:cNvPr id="579" name="Google Shape;579;p32"/>
          <p:cNvSpPr/>
          <p:nvPr/>
        </p:nvSpPr>
        <p:spPr>
          <a:xfrm>
            <a:off x="609600" y="5143500"/>
            <a:ext cx="8305800" cy="20574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A. Đạo đức suy giảm.</a:t>
            </a:r>
            <a:endParaRPr sz="3600">
              <a:solidFill>
                <a:schemeClr val="dk1"/>
              </a:solidFill>
              <a:latin typeface="Arial"/>
              <a:ea typeface="Arial"/>
              <a:cs typeface="Arial"/>
              <a:sym typeface="Arial"/>
            </a:endParaRPr>
          </a:p>
        </p:txBody>
      </p:sp>
      <p:sp>
        <p:nvSpPr>
          <p:cNvPr id="580" name="Google Shape;580;p32"/>
          <p:cNvSpPr/>
          <p:nvPr/>
        </p:nvSpPr>
        <p:spPr>
          <a:xfrm>
            <a:off x="9372600" y="5143500"/>
            <a:ext cx="8305800" cy="20574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600">
                <a:solidFill>
                  <a:schemeClr val="dk1"/>
                </a:solidFill>
                <a:latin typeface="Calibri"/>
                <a:ea typeface="Calibri"/>
                <a:cs typeface="Calibri"/>
                <a:sym typeface="Calibri"/>
              </a:rPr>
              <a:t>B. Tỉ lệ thất nghiệp tăng.</a:t>
            </a:r>
            <a:endParaRPr sz="3600">
              <a:solidFill>
                <a:schemeClr val="dk1"/>
              </a:solidFill>
              <a:latin typeface="Arial"/>
              <a:ea typeface="Arial"/>
              <a:cs typeface="Arial"/>
              <a:sym typeface="Arial"/>
            </a:endParaRPr>
          </a:p>
        </p:txBody>
      </p:sp>
      <p:sp>
        <p:nvSpPr>
          <p:cNvPr id="581" name="Google Shape;581;p32"/>
          <p:cNvSpPr/>
          <p:nvPr/>
        </p:nvSpPr>
        <p:spPr>
          <a:xfrm>
            <a:off x="609600" y="7729537"/>
            <a:ext cx="8305800" cy="20574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600">
                <a:solidFill>
                  <a:schemeClr val="dk1"/>
                </a:solidFill>
                <a:latin typeface="Calibri"/>
                <a:ea typeface="Calibri"/>
                <a:cs typeface="Calibri"/>
                <a:sym typeface="Calibri"/>
              </a:rPr>
              <a:t>C. Chênh lệch giàu nghèo ngày càng lớn.</a:t>
            </a:r>
            <a:endParaRPr sz="3600">
              <a:solidFill>
                <a:schemeClr val="dk1"/>
              </a:solidFill>
              <a:latin typeface="Arial"/>
              <a:ea typeface="Arial"/>
              <a:cs typeface="Arial"/>
              <a:sym typeface="Arial"/>
            </a:endParaRPr>
          </a:p>
        </p:txBody>
      </p:sp>
      <p:sp>
        <p:nvSpPr>
          <p:cNvPr id="582" name="Google Shape;582;p32"/>
          <p:cNvSpPr/>
          <p:nvPr/>
        </p:nvSpPr>
        <p:spPr>
          <a:xfrm>
            <a:off x="9372600" y="7729537"/>
            <a:ext cx="8305800" cy="2057400"/>
          </a:xfrm>
          <a:prstGeom prst="roundRect">
            <a:avLst>
              <a:gd fmla="val 7545" name="adj"/>
            </a:avLst>
          </a:prstGeom>
          <a:solidFill>
            <a:srgbClr val="DAEEF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600">
                <a:solidFill>
                  <a:schemeClr val="dk1"/>
                </a:solidFill>
                <a:latin typeface="Calibri"/>
                <a:ea typeface="Calibri"/>
                <a:cs typeface="Calibri"/>
                <a:sym typeface="Calibri"/>
              </a:rPr>
              <a:t>D. Giảm độ tập trung.</a:t>
            </a:r>
            <a:endParaRPr sz="3600">
              <a:solidFill>
                <a:schemeClr val="dk1"/>
              </a:solidFill>
              <a:latin typeface="Arial"/>
              <a:ea typeface="Arial"/>
              <a:cs typeface="Arial"/>
              <a:sym typeface="Arial"/>
            </a:endParaRPr>
          </a:p>
        </p:txBody>
      </p:sp>
      <p:sp>
        <p:nvSpPr>
          <p:cNvPr id="583" name="Google Shape;583;p32"/>
          <p:cNvSpPr/>
          <p:nvPr/>
        </p:nvSpPr>
        <p:spPr>
          <a:xfrm>
            <a:off x="9381344" y="7758893"/>
            <a:ext cx="8305800" cy="2057400"/>
          </a:xfrm>
          <a:prstGeom prst="roundRect">
            <a:avLst>
              <a:gd fmla="val 7545" name="adj"/>
            </a:avLst>
          </a:prstGeom>
          <a:solidFill>
            <a:srgbClr val="FFD7A3"/>
          </a:solidFill>
          <a:ln cap="flat" cmpd="sng" w="38100">
            <a:solidFill>
              <a:srgbClr val="1320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3600">
                <a:solidFill>
                  <a:schemeClr val="dk1"/>
                </a:solidFill>
                <a:latin typeface="Calibri"/>
                <a:ea typeface="Calibri"/>
                <a:cs typeface="Calibri"/>
                <a:sym typeface="Calibri"/>
              </a:rPr>
              <a:t>D. Giảm độ tập trung.</a:t>
            </a:r>
            <a:endParaRPr sz="3600">
              <a:solidFill>
                <a:schemeClr val="dk1"/>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grpSp>
        <p:nvGrpSpPr>
          <p:cNvPr id="588" name="Google Shape;588;p33"/>
          <p:cNvGrpSpPr/>
          <p:nvPr/>
        </p:nvGrpSpPr>
        <p:grpSpPr>
          <a:xfrm>
            <a:off x="-208290" y="-277886"/>
            <a:ext cx="18704582" cy="12473496"/>
            <a:chOff x="0" y="0"/>
            <a:chExt cx="24939442" cy="16631327"/>
          </a:xfrm>
        </p:grpSpPr>
        <p:sp>
          <p:nvSpPr>
            <p:cNvPr id="589" name="Google Shape;589;p33"/>
            <p:cNvSpPr/>
            <p:nvPr/>
          </p:nvSpPr>
          <p:spPr>
            <a:xfrm>
              <a:off x="0" y="0"/>
              <a:ext cx="8338309" cy="8338309"/>
            </a:xfrm>
            <a:custGeom>
              <a:rect b="b" l="l" r="r" t="t"/>
              <a:pathLst>
                <a:path extrusionOk="0" h="8338309" w="8338309">
                  <a:moveTo>
                    <a:pt x="0" y="0"/>
                  </a:moveTo>
                  <a:lnTo>
                    <a:pt x="8338309" y="0"/>
                  </a:lnTo>
                  <a:lnTo>
                    <a:pt x="8338309" y="8338309"/>
                  </a:lnTo>
                  <a:lnTo>
                    <a:pt x="0" y="8338309"/>
                  </a:lnTo>
                  <a:lnTo>
                    <a:pt x="0" y="0"/>
                  </a:lnTo>
                  <a:close/>
                </a:path>
              </a:pathLst>
            </a:custGeom>
            <a:blipFill rotWithShape="1">
              <a:blip r:embed="rId3">
                <a:alphaModFix/>
              </a:blip>
              <a:stretch>
                <a:fillRect b="0" l="0" r="0" t="0"/>
              </a:stretch>
            </a:blipFill>
            <a:ln>
              <a:noFill/>
            </a:ln>
          </p:spPr>
        </p:sp>
        <p:sp>
          <p:nvSpPr>
            <p:cNvPr id="590" name="Google Shape;590;p33"/>
            <p:cNvSpPr/>
            <p:nvPr/>
          </p:nvSpPr>
          <p:spPr>
            <a:xfrm>
              <a:off x="0" y="8293018"/>
              <a:ext cx="8338309" cy="8338309"/>
            </a:xfrm>
            <a:custGeom>
              <a:rect b="b" l="l" r="r" t="t"/>
              <a:pathLst>
                <a:path extrusionOk="0" h="8338309" w="8338309">
                  <a:moveTo>
                    <a:pt x="0" y="0"/>
                  </a:moveTo>
                  <a:lnTo>
                    <a:pt x="8338309" y="0"/>
                  </a:lnTo>
                  <a:lnTo>
                    <a:pt x="8338309" y="8338308"/>
                  </a:lnTo>
                  <a:lnTo>
                    <a:pt x="0" y="8338308"/>
                  </a:lnTo>
                  <a:lnTo>
                    <a:pt x="0" y="0"/>
                  </a:lnTo>
                  <a:close/>
                </a:path>
              </a:pathLst>
            </a:custGeom>
            <a:blipFill rotWithShape="1">
              <a:blip r:embed="rId3">
                <a:alphaModFix/>
              </a:blip>
              <a:stretch>
                <a:fillRect b="0" l="0" r="0" t="0"/>
              </a:stretch>
            </a:blipFill>
            <a:ln>
              <a:noFill/>
            </a:ln>
          </p:spPr>
        </p:sp>
        <p:sp>
          <p:nvSpPr>
            <p:cNvPr id="591" name="Google Shape;591;p33"/>
            <p:cNvSpPr/>
            <p:nvPr/>
          </p:nvSpPr>
          <p:spPr>
            <a:xfrm>
              <a:off x="8293018"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592" name="Google Shape;592;p33"/>
            <p:cNvSpPr/>
            <p:nvPr/>
          </p:nvSpPr>
          <p:spPr>
            <a:xfrm>
              <a:off x="8293018"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sp>
          <p:nvSpPr>
            <p:cNvPr id="593" name="Google Shape;593;p33"/>
            <p:cNvSpPr/>
            <p:nvPr/>
          </p:nvSpPr>
          <p:spPr>
            <a:xfrm>
              <a:off x="16601133"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594" name="Google Shape;594;p33"/>
            <p:cNvSpPr/>
            <p:nvPr/>
          </p:nvSpPr>
          <p:spPr>
            <a:xfrm>
              <a:off x="16601133"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grpSp>
      <p:sp>
        <p:nvSpPr>
          <p:cNvPr id="595" name="Google Shape;595;p33"/>
          <p:cNvSpPr/>
          <p:nvPr/>
        </p:nvSpPr>
        <p:spPr>
          <a:xfrm>
            <a:off x="457201" y="2153508"/>
            <a:ext cx="17373600" cy="56492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96" name="Google Shape;596;p33"/>
          <p:cNvGrpSpPr/>
          <p:nvPr/>
        </p:nvGrpSpPr>
        <p:grpSpPr>
          <a:xfrm>
            <a:off x="685800" y="2348775"/>
            <a:ext cx="16916400" cy="2629374"/>
            <a:chOff x="609600" y="495300"/>
            <a:chExt cx="16916400" cy="2629374"/>
          </a:xfrm>
        </p:grpSpPr>
        <p:grpSp>
          <p:nvGrpSpPr>
            <p:cNvPr id="597" name="Google Shape;597;p33"/>
            <p:cNvGrpSpPr/>
            <p:nvPr/>
          </p:nvGrpSpPr>
          <p:grpSpPr>
            <a:xfrm>
              <a:off x="609600" y="1333500"/>
              <a:ext cx="900723" cy="900723"/>
              <a:chOff x="1028700" y="4610433"/>
              <a:chExt cx="824190" cy="824190"/>
            </a:xfrm>
          </p:grpSpPr>
          <p:grpSp>
            <p:nvGrpSpPr>
              <p:cNvPr id="598" name="Google Shape;598;p33"/>
              <p:cNvGrpSpPr/>
              <p:nvPr/>
            </p:nvGrpSpPr>
            <p:grpSpPr>
              <a:xfrm>
                <a:off x="1028700" y="4610433"/>
                <a:ext cx="824190" cy="824190"/>
                <a:chOff x="0" y="0"/>
                <a:chExt cx="812800" cy="812800"/>
              </a:xfrm>
            </p:grpSpPr>
            <p:sp>
              <p:nvSpPr>
                <p:cNvPr id="599" name="Google Shape;599;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01" name="Google Shape;601;p33"/>
              <p:cNvSpPr/>
              <p:nvPr/>
            </p:nvSpPr>
            <p:spPr>
              <a:xfrm>
                <a:off x="1218218" y="4815810"/>
                <a:ext cx="445153" cy="413436"/>
              </a:xfrm>
              <a:custGeom>
                <a:rect b="b" l="l" r="r" t="t"/>
                <a:pathLst>
                  <a:path extrusionOk="0" h="413436" w="445153">
                    <a:moveTo>
                      <a:pt x="0" y="0"/>
                    </a:moveTo>
                    <a:lnTo>
                      <a:pt x="445153" y="0"/>
                    </a:lnTo>
                    <a:lnTo>
                      <a:pt x="445153" y="413436"/>
                    </a:lnTo>
                    <a:lnTo>
                      <a:pt x="0" y="413436"/>
                    </a:lnTo>
                    <a:lnTo>
                      <a:pt x="0" y="0"/>
                    </a:lnTo>
                    <a:close/>
                  </a:path>
                </a:pathLst>
              </a:custGeom>
              <a:blipFill rotWithShape="1">
                <a:blip r:embed="rId4">
                  <a:alphaModFix/>
                </a:blip>
                <a:stretch>
                  <a:fillRect b="0" l="0" r="0" t="0"/>
                </a:stretch>
              </a:blipFill>
              <a:ln>
                <a:noFill/>
              </a:ln>
            </p:spPr>
          </p:sp>
        </p:grpSp>
        <p:sp>
          <p:nvSpPr>
            <p:cNvPr id="602" name="Google Shape;602;p33"/>
            <p:cNvSpPr txBox="1"/>
            <p:nvPr/>
          </p:nvSpPr>
          <p:spPr>
            <a:xfrm>
              <a:off x="1883516" y="495300"/>
              <a:ext cx="15642484" cy="262937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800">
                  <a:solidFill>
                    <a:srgbClr val="C00000"/>
                  </a:solidFill>
                  <a:latin typeface="Calibri"/>
                  <a:ea typeface="Calibri"/>
                  <a:cs typeface="Calibri"/>
                  <a:sym typeface="Calibri"/>
                </a:rPr>
                <a:t>Câu 1: </a:t>
              </a:r>
              <a:r>
                <a:rPr lang="en-US" sz="3800">
                  <a:solidFill>
                    <a:schemeClr val="dk1"/>
                  </a:solidFill>
                  <a:latin typeface="Calibri"/>
                  <a:ea typeface="Calibri"/>
                  <a:cs typeface="Calibri"/>
                  <a:sym typeface="Calibri"/>
                </a:rPr>
                <a:t>Hãy tưởng tượng, các hoạt động xung quanh em sẽ thay đổi như thế nào khi một ngày các bộ xử lí biến mất, các thiết bị được gắn bộ xử lí không hoạt động nữa?</a:t>
              </a:r>
              <a:endParaRPr sz="3800">
                <a:solidFill>
                  <a:schemeClr val="dk1"/>
                </a:solidFill>
                <a:latin typeface="Calibri"/>
                <a:ea typeface="Calibri"/>
                <a:cs typeface="Calibri"/>
                <a:sym typeface="Calibri"/>
              </a:endParaRPr>
            </a:p>
          </p:txBody>
        </p:sp>
      </p:grpSp>
      <p:sp>
        <p:nvSpPr>
          <p:cNvPr id="603" name="Google Shape;603;p33"/>
          <p:cNvSpPr/>
          <p:nvPr/>
        </p:nvSpPr>
        <p:spPr>
          <a:xfrm>
            <a:off x="5943600" y="800100"/>
            <a:ext cx="6400800" cy="1066800"/>
          </a:xfrm>
          <a:prstGeom prst="roundRect">
            <a:avLst>
              <a:gd fmla="val 16667" name="adj"/>
            </a:avLst>
          </a:prstGeom>
          <a:solidFill>
            <a:srgbClr val="E36C09"/>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Arial"/>
                <a:ea typeface="Arial"/>
                <a:cs typeface="Arial"/>
                <a:sym typeface="Arial"/>
              </a:rPr>
              <a:t>Trả lời câu hỏi tự luận </a:t>
            </a:r>
            <a:endParaRPr/>
          </a:p>
        </p:txBody>
      </p:sp>
      <p:grpSp>
        <p:nvGrpSpPr>
          <p:cNvPr id="604" name="Google Shape;604;p33"/>
          <p:cNvGrpSpPr/>
          <p:nvPr/>
        </p:nvGrpSpPr>
        <p:grpSpPr>
          <a:xfrm>
            <a:off x="685800" y="5448689"/>
            <a:ext cx="16916400" cy="1752211"/>
            <a:chOff x="609600" y="1066715"/>
            <a:chExt cx="16916400" cy="1752211"/>
          </a:xfrm>
        </p:grpSpPr>
        <p:grpSp>
          <p:nvGrpSpPr>
            <p:cNvPr id="605" name="Google Shape;605;p33"/>
            <p:cNvGrpSpPr/>
            <p:nvPr/>
          </p:nvGrpSpPr>
          <p:grpSpPr>
            <a:xfrm>
              <a:off x="609600" y="1333500"/>
              <a:ext cx="900723" cy="900723"/>
              <a:chOff x="1028700" y="4610433"/>
              <a:chExt cx="824190" cy="824190"/>
            </a:xfrm>
          </p:grpSpPr>
          <p:grpSp>
            <p:nvGrpSpPr>
              <p:cNvPr id="606" name="Google Shape;606;p33"/>
              <p:cNvGrpSpPr/>
              <p:nvPr/>
            </p:nvGrpSpPr>
            <p:grpSpPr>
              <a:xfrm>
                <a:off x="1028700" y="4610433"/>
                <a:ext cx="824190" cy="824190"/>
                <a:chOff x="0" y="0"/>
                <a:chExt cx="812800" cy="812800"/>
              </a:xfrm>
            </p:grpSpPr>
            <p:sp>
              <p:nvSpPr>
                <p:cNvPr id="607" name="Google Shape;607;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09" name="Google Shape;609;p33"/>
              <p:cNvSpPr/>
              <p:nvPr/>
            </p:nvSpPr>
            <p:spPr>
              <a:xfrm>
                <a:off x="1218218" y="4815810"/>
                <a:ext cx="445153" cy="413436"/>
              </a:xfrm>
              <a:custGeom>
                <a:rect b="b" l="l" r="r" t="t"/>
                <a:pathLst>
                  <a:path extrusionOk="0" h="413436" w="445153">
                    <a:moveTo>
                      <a:pt x="0" y="0"/>
                    </a:moveTo>
                    <a:lnTo>
                      <a:pt x="445153" y="0"/>
                    </a:lnTo>
                    <a:lnTo>
                      <a:pt x="445153" y="413436"/>
                    </a:lnTo>
                    <a:lnTo>
                      <a:pt x="0" y="413436"/>
                    </a:lnTo>
                    <a:lnTo>
                      <a:pt x="0" y="0"/>
                    </a:lnTo>
                    <a:close/>
                  </a:path>
                </a:pathLst>
              </a:custGeom>
              <a:blipFill rotWithShape="1">
                <a:blip r:embed="rId4">
                  <a:alphaModFix/>
                </a:blip>
                <a:stretch>
                  <a:fillRect b="0" l="0" r="0" t="0"/>
                </a:stretch>
              </a:blipFill>
              <a:ln>
                <a:noFill/>
              </a:ln>
            </p:spPr>
          </p:sp>
        </p:grpSp>
        <p:sp>
          <p:nvSpPr>
            <p:cNvPr id="610" name="Google Shape;610;p33"/>
            <p:cNvSpPr txBox="1"/>
            <p:nvPr/>
          </p:nvSpPr>
          <p:spPr>
            <a:xfrm>
              <a:off x="1883516" y="1066715"/>
              <a:ext cx="15642484" cy="17522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3800">
                  <a:solidFill>
                    <a:srgbClr val="C00000"/>
                  </a:solidFill>
                  <a:latin typeface="Calibri"/>
                  <a:ea typeface="Calibri"/>
                  <a:cs typeface="Calibri"/>
                  <a:sym typeface="Calibri"/>
                </a:rPr>
                <a:t>Câu </a:t>
              </a:r>
              <a:r>
                <a:rPr b="1" i="1" lang="en-US" sz="3800">
                  <a:solidFill>
                    <a:srgbClr val="C00000"/>
                  </a:solidFill>
                  <a:latin typeface="Arial"/>
                  <a:ea typeface="Arial"/>
                  <a:cs typeface="Arial"/>
                  <a:sym typeface="Arial"/>
                </a:rPr>
                <a:t>2</a:t>
              </a:r>
              <a:r>
                <a:rPr b="1" i="1" lang="en-US" sz="3800">
                  <a:solidFill>
                    <a:srgbClr val="C00000"/>
                  </a:solidFill>
                  <a:latin typeface="Calibri"/>
                  <a:ea typeface="Calibri"/>
                  <a:cs typeface="Calibri"/>
                  <a:sym typeface="Calibri"/>
                </a:rPr>
                <a:t>: </a:t>
              </a:r>
              <a:r>
                <a:rPr lang="en-US" sz="3800">
                  <a:solidFill>
                    <a:schemeClr val="dk1"/>
                  </a:solidFill>
                  <a:latin typeface="Calibri"/>
                  <a:ea typeface="Calibri"/>
                  <a:cs typeface="Calibri"/>
                  <a:sym typeface="Calibri"/>
                </a:rPr>
                <a:t>Em hãy kể một ví dụ về kiến thức, kĩ năng hoặc nội dung thú vị, có nhiều ý nghĩa mà em học được từ nguồn thông tin trên Internet.</a:t>
              </a:r>
              <a:endParaRPr sz="3800">
                <a:solidFill>
                  <a:schemeClr val="dk1"/>
                </a:solidFill>
                <a:latin typeface="Calibri"/>
                <a:ea typeface="Calibri"/>
                <a:cs typeface="Calibri"/>
                <a:sym typeface="Calibri"/>
              </a:endParaRPr>
            </a:p>
          </p:txBody>
        </p:sp>
      </p:grpSp>
      <p:sp>
        <p:nvSpPr>
          <p:cNvPr id="611" name="Google Shape;611;p33"/>
          <p:cNvSpPr/>
          <p:nvPr/>
        </p:nvSpPr>
        <p:spPr>
          <a:xfrm>
            <a:off x="5600700" y="7709248"/>
            <a:ext cx="7086600" cy="2577751"/>
          </a:xfrm>
          <a:custGeom>
            <a:rect b="b" l="l" r="r" t="t"/>
            <a:pathLst>
              <a:path extrusionOk="0" h="2660904" w="7315200">
                <a:moveTo>
                  <a:pt x="0" y="0"/>
                </a:moveTo>
                <a:lnTo>
                  <a:pt x="7315200" y="0"/>
                </a:lnTo>
                <a:lnTo>
                  <a:pt x="7315200" y="2660904"/>
                </a:lnTo>
                <a:lnTo>
                  <a:pt x="0" y="2660904"/>
                </a:lnTo>
                <a:lnTo>
                  <a:pt x="0" y="0"/>
                </a:lnTo>
                <a:close/>
              </a:path>
            </a:pathLst>
          </a:custGeom>
          <a:blipFill rotWithShape="1">
            <a:blip r:embed="rId5">
              <a:alphaModFix/>
            </a:blip>
            <a:stretch>
              <a:fillRect b="0" l="0" r="0" t="0"/>
            </a:stretch>
          </a:blipFill>
          <a:ln>
            <a:noFill/>
          </a:ln>
        </p:spPr>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4"/>
          <p:cNvSpPr txBox="1"/>
          <p:nvPr/>
        </p:nvSpPr>
        <p:spPr>
          <a:xfrm>
            <a:off x="4343400" y="647700"/>
            <a:ext cx="960120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000">
                <a:solidFill>
                  <a:srgbClr val="002060"/>
                </a:solidFill>
                <a:latin typeface="Arial"/>
                <a:ea typeface="Arial"/>
                <a:cs typeface="Arial"/>
                <a:sym typeface="Arial"/>
              </a:rPr>
              <a:t>VẬN DỤNG </a:t>
            </a:r>
            <a:endParaRPr/>
          </a:p>
        </p:txBody>
      </p:sp>
      <p:grpSp>
        <p:nvGrpSpPr>
          <p:cNvPr id="617" name="Google Shape;617;p34"/>
          <p:cNvGrpSpPr/>
          <p:nvPr/>
        </p:nvGrpSpPr>
        <p:grpSpPr>
          <a:xfrm>
            <a:off x="762000" y="2019300"/>
            <a:ext cx="9144000" cy="7630395"/>
            <a:chOff x="838200" y="2023192"/>
            <a:chExt cx="9144000" cy="7630395"/>
          </a:xfrm>
        </p:grpSpPr>
        <p:sp>
          <p:nvSpPr>
            <p:cNvPr id="618" name="Google Shape;618;p34"/>
            <p:cNvSpPr/>
            <p:nvPr/>
          </p:nvSpPr>
          <p:spPr>
            <a:xfrm>
              <a:off x="838200" y="2705100"/>
              <a:ext cx="9144000" cy="6948487"/>
            </a:xfrm>
            <a:prstGeom prst="roundRect">
              <a:avLst>
                <a:gd fmla="val 6289" name="adj"/>
              </a:avLst>
            </a:prstGeom>
            <a:solidFill>
              <a:srgbClr val="FDE9D8"/>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34"/>
            <p:cNvSpPr txBox="1"/>
            <p:nvPr/>
          </p:nvSpPr>
          <p:spPr>
            <a:xfrm>
              <a:off x="1371600" y="3362788"/>
              <a:ext cx="8077200" cy="612411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800">
                  <a:solidFill>
                    <a:srgbClr val="C00000"/>
                  </a:solidFill>
                  <a:latin typeface="Arial"/>
                  <a:ea typeface="Arial"/>
                  <a:cs typeface="Arial"/>
                  <a:sym typeface="Arial"/>
                </a:rPr>
                <a:t>Em hãy tìm hiểu và trả lời các câu hỏi sau: </a:t>
              </a:r>
              <a:endParaRPr/>
            </a:p>
            <a:p>
              <a:pPr indent="-742950" lvl="0" marL="742950" marR="0" rtl="0" algn="just">
                <a:lnSpc>
                  <a:spcPct val="150000"/>
                </a:lnSpc>
                <a:spcBef>
                  <a:spcPts val="0"/>
                </a:spcBef>
                <a:spcAft>
                  <a:spcPts val="0"/>
                </a:spcAft>
                <a:buClr>
                  <a:schemeClr val="dk1"/>
                </a:buClr>
                <a:buSzPts val="3800"/>
                <a:buFont typeface="Calibri"/>
                <a:buAutoNum type="alphaLcPeriod"/>
              </a:pPr>
              <a:r>
                <a:rPr lang="en-US" sz="3800">
                  <a:solidFill>
                    <a:schemeClr val="dk1"/>
                  </a:solidFill>
                  <a:latin typeface="Arial"/>
                  <a:ea typeface="Arial"/>
                  <a:cs typeface="Arial"/>
                  <a:sym typeface="Arial"/>
                </a:rPr>
                <a:t>Đồng hồ thông minh có những chức năng nào khác với đồng hồ thông thường? </a:t>
              </a:r>
              <a:endParaRPr/>
            </a:p>
            <a:p>
              <a:pPr indent="-742950" lvl="0" marL="742950" marR="0" rtl="0" algn="just">
                <a:lnSpc>
                  <a:spcPct val="150000"/>
                </a:lnSpc>
                <a:spcBef>
                  <a:spcPts val="0"/>
                </a:spcBef>
                <a:spcAft>
                  <a:spcPts val="0"/>
                </a:spcAft>
                <a:buClr>
                  <a:schemeClr val="dk1"/>
                </a:buClr>
                <a:buSzPts val="3800"/>
                <a:buFont typeface="Calibri"/>
                <a:buAutoNum type="alphaLcPeriod"/>
              </a:pPr>
              <a:r>
                <a:rPr lang="en-US" sz="3800">
                  <a:solidFill>
                    <a:schemeClr val="dk1"/>
                  </a:solidFill>
                  <a:latin typeface="Arial"/>
                  <a:ea typeface="Arial"/>
                  <a:cs typeface="Arial"/>
                  <a:sym typeface="Arial"/>
                </a:rPr>
                <a:t>Tại sao đồng hồ thông minh cần có bộ xử lí?  </a:t>
              </a:r>
              <a:endParaRPr/>
            </a:p>
          </p:txBody>
        </p:sp>
        <p:sp>
          <p:nvSpPr>
            <p:cNvPr id="620" name="Google Shape;620;p34"/>
            <p:cNvSpPr/>
            <p:nvPr/>
          </p:nvSpPr>
          <p:spPr>
            <a:xfrm>
              <a:off x="4495800" y="2023192"/>
              <a:ext cx="1828800" cy="1339596"/>
            </a:xfrm>
            <a:custGeom>
              <a:rect b="b" l="l" r="r" t="t"/>
              <a:pathLst>
                <a:path extrusionOk="0" h="4114800" w="5617474">
                  <a:moveTo>
                    <a:pt x="0" y="0"/>
                  </a:moveTo>
                  <a:lnTo>
                    <a:pt x="5617474" y="0"/>
                  </a:lnTo>
                  <a:lnTo>
                    <a:pt x="5617474" y="4114800"/>
                  </a:lnTo>
                  <a:lnTo>
                    <a:pt x="0" y="4114800"/>
                  </a:lnTo>
                  <a:lnTo>
                    <a:pt x="0" y="0"/>
                  </a:lnTo>
                  <a:close/>
                </a:path>
              </a:pathLst>
            </a:custGeom>
            <a:blipFill rotWithShape="1">
              <a:blip r:embed="rId3">
                <a:alphaModFix/>
              </a:blip>
              <a:stretch>
                <a:fillRect b="0" l="0" r="0" t="0"/>
              </a:stretch>
            </a:blipFill>
            <a:ln>
              <a:noFill/>
            </a:ln>
          </p:spPr>
        </p:sp>
      </p:grpSp>
      <p:pic>
        <p:nvPicPr>
          <p:cNvPr descr="Đồng Hồ Thông Minh T500+ Watch - Smart Watch Cao Cấp Tại 689.VN Shop 689.VN  - Hàng Chuẩn Giá Tốt" id="621" name="Google Shape;621;p34"/>
          <p:cNvPicPr preferRelativeResize="0"/>
          <p:nvPr/>
        </p:nvPicPr>
        <p:blipFill rotWithShape="1">
          <a:blip r:embed="rId4">
            <a:alphaModFix/>
          </a:blip>
          <a:srcRect b="0" l="0" r="0" t="0"/>
          <a:stretch/>
        </p:blipFill>
        <p:spPr>
          <a:xfrm>
            <a:off x="10470356" y="2614613"/>
            <a:ext cx="6948487" cy="6948487"/>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5"/>
          <p:cNvSpPr/>
          <p:nvPr/>
        </p:nvSpPr>
        <p:spPr>
          <a:xfrm>
            <a:off x="4686300" y="1390650"/>
            <a:ext cx="8915400" cy="1143000"/>
          </a:xfrm>
          <a:prstGeom prst="roundRect">
            <a:avLst>
              <a:gd fmla="val 16667" name="adj"/>
            </a:avLst>
          </a:prstGeom>
          <a:solidFill>
            <a:srgbClr val="FFD7A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Tính năng của đồng hồ thông minh</a:t>
            </a:r>
            <a:endParaRPr/>
          </a:p>
        </p:txBody>
      </p:sp>
      <p:sp>
        <p:nvSpPr>
          <p:cNvPr id="627" name="Google Shape;627;p35"/>
          <p:cNvSpPr/>
          <p:nvPr/>
        </p:nvSpPr>
        <p:spPr>
          <a:xfrm>
            <a:off x="1133474" y="3448050"/>
            <a:ext cx="6705600" cy="2971800"/>
          </a:xfrm>
          <a:prstGeom prst="roundRect">
            <a:avLst>
              <a:gd fmla="val 8013" name="adj"/>
            </a:avLst>
          </a:prstGeom>
          <a:solidFill>
            <a:srgbClr val="DAEEF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lang="en-US" sz="3600">
                <a:solidFill>
                  <a:schemeClr val="dk1"/>
                </a:solidFill>
                <a:latin typeface="Arial"/>
                <a:ea typeface="Arial"/>
                <a:cs typeface="Arial"/>
                <a:sym typeface="Arial"/>
              </a:rPr>
              <a:t>Khả năng đo, xem thời gian như những chiếc đồng hồ thông dụng. </a:t>
            </a:r>
            <a:endParaRPr/>
          </a:p>
        </p:txBody>
      </p:sp>
      <p:sp>
        <p:nvSpPr>
          <p:cNvPr id="628" name="Google Shape;628;p35"/>
          <p:cNvSpPr/>
          <p:nvPr/>
        </p:nvSpPr>
        <p:spPr>
          <a:xfrm>
            <a:off x="10448927" y="3448050"/>
            <a:ext cx="6705600" cy="2971800"/>
          </a:xfrm>
          <a:prstGeom prst="roundRect">
            <a:avLst>
              <a:gd fmla="val 8013" name="adj"/>
            </a:avLst>
          </a:prstGeom>
          <a:solidFill>
            <a:srgbClr val="DAEEF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lang="en-US" sz="3600">
                <a:solidFill>
                  <a:schemeClr val="dk1"/>
                </a:solidFill>
                <a:latin typeface="Arial"/>
                <a:ea typeface="Arial"/>
                <a:cs typeface="Arial"/>
                <a:sym typeface="Arial"/>
              </a:rPr>
              <a:t>Có các chức năng như một chiếc điện thoại: nghe gọi điện, kết nối Bluetooth, 4G, wifi,…</a:t>
            </a:r>
            <a:endParaRPr/>
          </a:p>
        </p:txBody>
      </p:sp>
      <p:cxnSp>
        <p:nvCxnSpPr>
          <p:cNvPr id="629" name="Google Shape;629;p35"/>
          <p:cNvCxnSpPr>
            <a:stCxn id="626" idx="2"/>
            <a:endCxn id="627" idx="0"/>
          </p:cNvCxnSpPr>
          <p:nvPr/>
        </p:nvCxnSpPr>
        <p:spPr>
          <a:xfrm rot="5400000">
            <a:off x="6357900" y="661950"/>
            <a:ext cx="914400" cy="4657800"/>
          </a:xfrm>
          <a:prstGeom prst="bentConnector3">
            <a:avLst>
              <a:gd fmla="val 50000" name="adj1"/>
            </a:avLst>
          </a:prstGeom>
          <a:noFill/>
          <a:ln cap="flat" cmpd="sng" w="38100">
            <a:solidFill>
              <a:srgbClr val="205867"/>
            </a:solidFill>
            <a:prstDash val="solid"/>
            <a:round/>
            <a:headEnd len="sm" w="sm" type="none"/>
            <a:tailEnd len="sm" w="sm" type="none"/>
          </a:ln>
        </p:spPr>
      </p:cxnSp>
      <p:cxnSp>
        <p:nvCxnSpPr>
          <p:cNvPr id="630" name="Google Shape;630;p35"/>
          <p:cNvCxnSpPr>
            <a:stCxn id="626" idx="2"/>
            <a:endCxn id="628" idx="0"/>
          </p:cNvCxnSpPr>
          <p:nvPr/>
        </p:nvCxnSpPr>
        <p:spPr>
          <a:xfrm flipH="1" rot="-5400000">
            <a:off x="11015700" y="661950"/>
            <a:ext cx="914400" cy="4657800"/>
          </a:xfrm>
          <a:prstGeom prst="bentConnector3">
            <a:avLst>
              <a:gd fmla="val 50000" name="adj1"/>
            </a:avLst>
          </a:prstGeom>
          <a:noFill/>
          <a:ln cap="flat" cmpd="sng" w="38100">
            <a:solidFill>
              <a:srgbClr val="205867"/>
            </a:solidFill>
            <a:prstDash val="solid"/>
            <a:round/>
            <a:headEnd len="sm" w="sm" type="none"/>
            <a:tailEnd len="sm" w="sm" type="none"/>
          </a:ln>
        </p:spPr>
      </p:cxnSp>
      <p:sp>
        <p:nvSpPr>
          <p:cNvPr id="631" name="Google Shape;631;p35"/>
          <p:cNvSpPr/>
          <p:nvPr/>
        </p:nvSpPr>
        <p:spPr>
          <a:xfrm rot="5400000">
            <a:off x="8801099" y="1657350"/>
            <a:ext cx="685800" cy="10972800"/>
          </a:xfrm>
          <a:prstGeom prst="rightBrace">
            <a:avLst>
              <a:gd fmla="val 47916" name="adj1"/>
              <a:gd fmla="val 50000" name="adj2"/>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35"/>
          <p:cNvSpPr txBox="1"/>
          <p:nvPr/>
        </p:nvSpPr>
        <p:spPr>
          <a:xfrm>
            <a:off x="2171699" y="7635167"/>
            <a:ext cx="13944600" cy="86113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i="1" lang="en-US" sz="3800">
                <a:solidFill>
                  <a:srgbClr val="C00000"/>
                </a:solidFill>
                <a:latin typeface="Arial"/>
                <a:ea typeface="Arial"/>
                <a:cs typeface="Arial"/>
                <a:sym typeface="Arial"/>
              </a:rPr>
              <a:t>Đồng hồ thông minh cần có bộ xử lí như một chiếc máy tính. </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pSp>
        <p:nvGrpSpPr>
          <p:cNvPr id="637" name="Google Shape;637;p36"/>
          <p:cNvGrpSpPr/>
          <p:nvPr/>
        </p:nvGrpSpPr>
        <p:grpSpPr>
          <a:xfrm>
            <a:off x="-208290" y="-277886"/>
            <a:ext cx="18704582" cy="12473496"/>
            <a:chOff x="0" y="0"/>
            <a:chExt cx="24939442" cy="16631327"/>
          </a:xfrm>
        </p:grpSpPr>
        <p:sp>
          <p:nvSpPr>
            <p:cNvPr id="638" name="Google Shape;638;p36"/>
            <p:cNvSpPr/>
            <p:nvPr/>
          </p:nvSpPr>
          <p:spPr>
            <a:xfrm>
              <a:off x="0" y="0"/>
              <a:ext cx="8338309" cy="8338309"/>
            </a:xfrm>
            <a:custGeom>
              <a:rect b="b" l="l" r="r" t="t"/>
              <a:pathLst>
                <a:path extrusionOk="0" h="8338309" w="8338309">
                  <a:moveTo>
                    <a:pt x="0" y="0"/>
                  </a:moveTo>
                  <a:lnTo>
                    <a:pt x="8338309" y="0"/>
                  </a:lnTo>
                  <a:lnTo>
                    <a:pt x="8338309" y="8338309"/>
                  </a:lnTo>
                  <a:lnTo>
                    <a:pt x="0" y="8338309"/>
                  </a:lnTo>
                  <a:lnTo>
                    <a:pt x="0" y="0"/>
                  </a:lnTo>
                  <a:close/>
                </a:path>
              </a:pathLst>
            </a:custGeom>
            <a:blipFill rotWithShape="1">
              <a:blip r:embed="rId3">
                <a:alphaModFix/>
              </a:blip>
              <a:stretch>
                <a:fillRect b="0" l="0" r="0" t="0"/>
              </a:stretch>
            </a:blipFill>
            <a:ln>
              <a:noFill/>
            </a:ln>
          </p:spPr>
        </p:sp>
        <p:sp>
          <p:nvSpPr>
            <p:cNvPr id="639" name="Google Shape;639;p36"/>
            <p:cNvSpPr/>
            <p:nvPr/>
          </p:nvSpPr>
          <p:spPr>
            <a:xfrm>
              <a:off x="0" y="8293018"/>
              <a:ext cx="8338309" cy="8338309"/>
            </a:xfrm>
            <a:custGeom>
              <a:rect b="b" l="l" r="r" t="t"/>
              <a:pathLst>
                <a:path extrusionOk="0" h="8338309" w="8338309">
                  <a:moveTo>
                    <a:pt x="0" y="0"/>
                  </a:moveTo>
                  <a:lnTo>
                    <a:pt x="8338309" y="0"/>
                  </a:lnTo>
                  <a:lnTo>
                    <a:pt x="8338309" y="8338308"/>
                  </a:lnTo>
                  <a:lnTo>
                    <a:pt x="0" y="8338308"/>
                  </a:lnTo>
                  <a:lnTo>
                    <a:pt x="0" y="0"/>
                  </a:lnTo>
                  <a:close/>
                </a:path>
              </a:pathLst>
            </a:custGeom>
            <a:blipFill rotWithShape="1">
              <a:blip r:embed="rId3">
                <a:alphaModFix/>
              </a:blip>
              <a:stretch>
                <a:fillRect b="0" l="0" r="0" t="0"/>
              </a:stretch>
            </a:blipFill>
            <a:ln>
              <a:noFill/>
            </a:ln>
          </p:spPr>
        </p:sp>
        <p:sp>
          <p:nvSpPr>
            <p:cNvPr id="640" name="Google Shape;640;p36"/>
            <p:cNvSpPr/>
            <p:nvPr/>
          </p:nvSpPr>
          <p:spPr>
            <a:xfrm>
              <a:off x="8293018"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641" name="Google Shape;641;p36"/>
            <p:cNvSpPr/>
            <p:nvPr/>
          </p:nvSpPr>
          <p:spPr>
            <a:xfrm>
              <a:off x="8293018"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sp>
          <p:nvSpPr>
            <p:cNvPr id="642" name="Google Shape;642;p36"/>
            <p:cNvSpPr/>
            <p:nvPr/>
          </p:nvSpPr>
          <p:spPr>
            <a:xfrm>
              <a:off x="16601133"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643" name="Google Shape;643;p36"/>
            <p:cNvSpPr/>
            <p:nvPr/>
          </p:nvSpPr>
          <p:spPr>
            <a:xfrm>
              <a:off x="16601133"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grpSp>
      <p:grpSp>
        <p:nvGrpSpPr>
          <p:cNvPr id="644" name="Google Shape;644;p36"/>
          <p:cNvGrpSpPr/>
          <p:nvPr/>
        </p:nvGrpSpPr>
        <p:grpSpPr>
          <a:xfrm>
            <a:off x="890488" y="660487"/>
            <a:ext cx="16507024" cy="8776300"/>
            <a:chOff x="0" y="-47625"/>
            <a:chExt cx="4143582" cy="2203021"/>
          </a:xfrm>
        </p:grpSpPr>
        <p:sp>
          <p:nvSpPr>
            <p:cNvPr id="645" name="Google Shape;645;p36"/>
            <p:cNvSpPr/>
            <p:nvPr/>
          </p:nvSpPr>
          <p:spPr>
            <a:xfrm>
              <a:off x="0" y="0"/>
              <a:ext cx="4143582" cy="2155396"/>
            </a:xfrm>
            <a:custGeom>
              <a:rect b="b" l="l" r="r" t="t"/>
              <a:pathLst>
                <a:path extrusionOk="0" h="2155396" w="4143582">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6"/>
            <p:cNvSpPr txBox="1"/>
            <p:nvPr/>
          </p:nvSpPr>
          <p:spPr>
            <a:xfrm>
              <a:off x="0" y="-47625"/>
              <a:ext cx="4143582" cy="22030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47" name="Google Shape;647;p36"/>
          <p:cNvSpPr txBox="1"/>
          <p:nvPr/>
        </p:nvSpPr>
        <p:spPr>
          <a:xfrm>
            <a:off x="4143646" y="1934314"/>
            <a:ext cx="9989388" cy="897682"/>
          </a:xfrm>
          <a:prstGeom prst="rect">
            <a:avLst/>
          </a:prstGeom>
          <a:noFill/>
          <a:ln>
            <a:noFill/>
          </a:ln>
        </p:spPr>
        <p:txBody>
          <a:bodyPr anchorCtr="0" anchor="t" bIns="0" lIns="0" spcFirstLastPara="1" rIns="0" wrap="square" tIns="0">
            <a:spAutoFit/>
          </a:bodyPr>
          <a:lstStyle/>
          <a:p>
            <a:pPr indent="0" lvl="0" marL="0" marR="0" rtl="0" algn="ctr">
              <a:lnSpc>
                <a:spcPct val="99985"/>
              </a:lnSpc>
              <a:spcBef>
                <a:spcPts val="0"/>
              </a:spcBef>
              <a:spcAft>
                <a:spcPts val="0"/>
              </a:spcAft>
              <a:buClr>
                <a:srgbClr val="132038"/>
              </a:buClr>
              <a:buSzPts val="7000"/>
              <a:buFont typeface="Arial"/>
              <a:buNone/>
            </a:pPr>
            <a:r>
              <a:rPr b="1" i="0" lang="en-US" sz="7000" u="none" cap="none" strike="noStrike">
                <a:solidFill>
                  <a:srgbClr val="132038"/>
                </a:solidFill>
                <a:latin typeface="Arial"/>
                <a:ea typeface="Arial"/>
                <a:cs typeface="Arial"/>
                <a:sym typeface="Arial"/>
              </a:rPr>
              <a:t>HƯỚNG DẪN VỀ NHÀ </a:t>
            </a:r>
            <a:endParaRPr/>
          </a:p>
        </p:txBody>
      </p:sp>
      <p:sp>
        <p:nvSpPr>
          <p:cNvPr id="648" name="Google Shape;648;p36"/>
          <p:cNvSpPr txBox="1"/>
          <p:nvPr/>
        </p:nvSpPr>
        <p:spPr>
          <a:xfrm>
            <a:off x="2558528" y="3278117"/>
            <a:ext cx="13159624" cy="4825745"/>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200000"/>
              </a:lnSpc>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Ôn tập lại nội dung bài học ngày hôm nay. </a:t>
            </a:r>
            <a:endParaRPr/>
          </a:p>
          <a:p>
            <a:pPr indent="-571500" lvl="0" marL="571500" marR="0" rtl="0" algn="just">
              <a:lnSpc>
                <a:spcPct val="200000"/>
              </a:lnSpc>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Làm bài tập Bài 1 trong Sách bài tập Tin học 9.</a:t>
            </a:r>
            <a:endParaRPr/>
          </a:p>
          <a:p>
            <a:pPr indent="-571500" lvl="0" marL="571500" marR="0" rtl="0" algn="just">
              <a:lnSpc>
                <a:spcPct val="200000"/>
              </a:lnSpc>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Đọc và tìm hiểu trước </a:t>
            </a:r>
            <a:r>
              <a:rPr b="1" i="1" lang="en-US" sz="4000">
                <a:solidFill>
                  <a:schemeClr val="dk1"/>
                </a:solidFill>
                <a:latin typeface="Arial"/>
                <a:ea typeface="Arial"/>
                <a:cs typeface="Arial"/>
                <a:sym typeface="Arial"/>
              </a:rPr>
              <a:t>Bài 2: Thông tin trong giải quyết vấn đề.</a:t>
            </a:r>
            <a:endParaRPr b="1" i="1" sz="4000">
              <a:solidFill>
                <a:schemeClr val="dk1"/>
              </a:solidFill>
              <a:latin typeface="Arial"/>
              <a:ea typeface="Arial"/>
              <a:cs typeface="Arial"/>
              <a:sym typeface="Arial"/>
            </a:endParaRPr>
          </a:p>
        </p:txBody>
      </p:sp>
      <p:sp>
        <p:nvSpPr>
          <p:cNvPr id="649" name="Google Shape;649;p36"/>
          <p:cNvSpPr/>
          <p:nvPr/>
        </p:nvSpPr>
        <p:spPr>
          <a:xfrm>
            <a:off x="-805958" y="-449282"/>
            <a:ext cx="2246489" cy="2187519"/>
          </a:xfrm>
          <a:custGeom>
            <a:rect b="b" l="l" r="r" t="t"/>
            <a:pathLst>
              <a:path extrusionOk="0" h="783455" w="804575">
                <a:moveTo>
                  <a:pt x="0" y="0"/>
                </a:moveTo>
                <a:lnTo>
                  <a:pt x="804576" y="0"/>
                </a:lnTo>
                <a:lnTo>
                  <a:pt x="804576" y="783455"/>
                </a:lnTo>
                <a:lnTo>
                  <a:pt x="0" y="783455"/>
                </a:lnTo>
                <a:lnTo>
                  <a:pt x="0" y="0"/>
                </a:lnTo>
                <a:close/>
              </a:path>
            </a:pathLst>
          </a:custGeom>
          <a:blipFill rotWithShape="1">
            <a:blip r:embed="rId4">
              <a:alphaModFix/>
            </a:blip>
            <a:stretch>
              <a:fillRect b="0" l="0" r="0" t="0"/>
            </a:stretch>
          </a:blipFill>
          <a:ln>
            <a:noFill/>
          </a:ln>
        </p:spPr>
      </p:sp>
      <p:sp>
        <p:nvSpPr>
          <p:cNvPr id="650" name="Google Shape;650;p36"/>
          <p:cNvSpPr/>
          <p:nvPr/>
        </p:nvSpPr>
        <p:spPr>
          <a:xfrm>
            <a:off x="16514236" y="7581900"/>
            <a:ext cx="2551316" cy="3313398"/>
          </a:xfrm>
          <a:custGeom>
            <a:rect b="b" l="l" r="r" t="t"/>
            <a:pathLst>
              <a:path extrusionOk="0" h="1318408" w="1015174">
                <a:moveTo>
                  <a:pt x="0" y="0"/>
                </a:moveTo>
                <a:lnTo>
                  <a:pt x="1015174" y="0"/>
                </a:lnTo>
                <a:lnTo>
                  <a:pt x="1015174" y="1318407"/>
                </a:lnTo>
                <a:lnTo>
                  <a:pt x="0" y="1318407"/>
                </a:lnTo>
                <a:lnTo>
                  <a:pt x="0" y="0"/>
                </a:lnTo>
                <a:close/>
              </a:path>
            </a:pathLst>
          </a:custGeom>
          <a:blipFill rotWithShape="1">
            <a:blip r:embed="rId5">
              <a:alphaModFix/>
            </a:blip>
            <a:stretch>
              <a:fillRect b="0" l="0" r="0" t="0"/>
            </a:stretch>
          </a:blipFill>
          <a:ln>
            <a:noFill/>
          </a:ln>
        </p:spPr>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8"/>
        </a:solidFill>
      </p:bgPr>
    </p:bg>
    <p:spTree>
      <p:nvGrpSpPr>
        <p:cNvPr id="654" name="Shape 654"/>
        <p:cNvGrpSpPr/>
        <p:nvPr/>
      </p:nvGrpSpPr>
      <p:grpSpPr>
        <a:xfrm>
          <a:off x="0" y="0"/>
          <a:ext cx="0" cy="0"/>
          <a:chOff x="0" y="0"/>
          <a:chExt cx="0" cy="0"/>
        </a:xfrm>
      </p:grpSpPr>
      <p:sp>
        <p:nvSpPr>
          <p:cNvPr id="655" name="Google Shape;655;p37"/>
          <p:cNvSpPr/>
          <p:nvPr/>
        </p:nvSpPr>
        <p:spPr>
          <a:xfrm>
            <a:off x="2593295" y="1028700"/>
            <a:ext cx="7501450" cy="10744265"/>
          </a:xfrm>
          <a:custGeom>
            <a:rect b="b" l="l" r="r" t="t"/>
            <a:pathLst>
              <a:path extrusionOk="0" h="10744265" w="7501450">
                <a:moveTo>
                  <a:pt x="0" y="0"/>
                </a:moveTo>
                <a:lnTo>
                  <a:pt x="7501450" y="0"/>
                </a:lnTo>
                <a:lnTo>
                  <a:pt x="7501450" y="10744265"/>
                </a:lnTo>
                <a:lnTo>
                  <a:pt x="0" y="10744265"/>
                </a:lnTo>
                <a:lnTo>
                  <a:pt x="0" y="0"/>
                </a:lnTo>
                <a:close/>
              </a:path>
            </a:pathLst>
          </a:custGeom>
          <a:blipFill rotWithShape="1">
            <a:blip r:embed="rId3">
              <a:alphaModFix amt="9999"/>
            </a:blip>
            <a:stretch>
              <a:fillRect b="0" l="0" r="0" t="0"/>
            </a:stretch>
          </a:blipFill>
          <a:ln>
            <a:noFill/>
          </a:ln>
        </p:spPr>
      </p:sp>
      <p:sp>
        <p:nvSpPr>
          <p:cNvPr id="656" name="Google Shape;656;p37"/>
          <p:cNvSpPr/>
          <p:nvPr/>
        </p:nvSpPr>
        <p:spPr>
          <a:xfrm flipH="1">
            <a:off x="7293311" y="1028700"/>
            <a:ext cx="14964333" cy="10556657"/>
          </a:xfrm>
          <a:custGeom>
            <a:rect b="b" l="l" r="r" t="t"/>
            <a:pathLst>
              <a:path extrusionOk="0" h="10556657" w="14964333">
                <a:moveTo>
                  <a:pt x="14964333" y="0"/>
                </a:moveTo>
                <a:lnTo>
                  <a:pt x="0" y="0"/>
                </a:lnTo>
                <a:lnTo>
                  <a:pt x="0" y="10556657"/>
                </a:lnTo>
                <a:lnTo>
                  <a:pt x="14964333" y="10556657"/>
                </a:lnTo>
                <a:lnTo>
                  <a:pt x="14964333" y="0"/>
                </a:lnTo>
                <a:close/>
              </a:path>
            </a:pathLst>
          </a:custGeom>
          <a:blipFill rotWithShape="1">
            <a:blip r:embed="rId4">
              <a:alphaModFix/>
            </a:blip>
            <a:stretch>
              <a:fillRect b="0" l="0" r="0" t="0"/>
            </a:stretch>
          </a:blipFill>
          <a:ln>
            <a:noFill/>
          </a:ln>
        </p:spPr>
      </p:sp>
      <p:sp>
        <p:nvSpPr>
          <p:cNvPr id="657" name="Google Shape;657;p37"/>
          <p:cNvSpPr txBox="1"/>
          <p:nvPr/>
        </p:nvSpPr>
        <p:spPr>
          <a:xfrm>
            <a:off x="762000" y="2155598"/>
            <a:ext cx="7886700" cy="597580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72952"/>
              </a:buClr>
              <a:buSzPts val="9000"/>
              <a:buFont typeface="Arial"/>
              <a:buNone/>
            </a:pPr>
            <a:r>
              <a:rPr b="1" i="0" lang="en-US" sz="9000" u="none" cap="none" strike="noStrike">
                <a:solidFill>
                  <a:srgbClr val="072952"/>
                </a:solidFill>
                <a:latin typeface="Arial"/>
                <a:ea typeface="Arial"/>
                <a:cs typeface="Arial"/>
                <a:sym typeface="Arial"/>
              </a:rPr>
              <a:t>CẢM ƠN CÁC EM ĐÃ CHÚ Ý LẮNG NGHE!</a:t>
            </a:r>
            <a:endParaRPr/>
          </a:p>
        </p:txBody>
      </p:sp>
    </p:spTree>
  </p:cSld>
  <p:clrMapOvr>
    <a:masterClrMapping/>
  </p:clrMapOvr>
  <p:transition spd="slow" p14:dur="1500">
    <p:random/>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nvSpPr>
        <p:spPr>
          <a:xfrm>
            <a:off x="4305300" y="495300"/>
            <a:ext cx="9677400"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500" u="none" cap="none" strike="noStrike">
                <a:solidFill>
                  <a:srgbClr val="C00000"/>
                </a:solidFill>
                <a:latin typeface="Arial"/>
                <a:ea typeface="Arial"/>
                <a:cs typeface="Arial"/>
                <a:sym typeface="Arial"/>
              </a:rPr>
              <a:t>HƯỚNG DẪN TRẢ LỜI </a:t>
            </a:r>
            <a:endParaRPr/>
          </a:p>
        </p:txBody>
      </p:sp>
      <p:grpSp>
        <p:nvGrpSpPr>
          <p:cNvPr id="133" name="Google Shape;133;p4"/>
          <p:cNvGrpSpPr/>
          <p:nvPr/>
        </p:nvGrpSpPr>
        <p:grpSpPr>
          <a:xfrm>
            <a:off x="838200" y="1638300"/>
            <a:ext cx="10515600" cy="914400"/>
            <a:chOff x="1905000" y="2628900"/>
            <a:chExt cx="10515600" cy="914400"/>
          </a:xfrm>
        </p:grpSpPr>
        <p:sp>
          <p:nvSpPr>
            <p:cNvPr id="134" name="Google Shape;134;p4"/>
            <p:cNvSpPr/>
            <p:nvPr/>
          </p:nvSpPr>
          <p:spPr>
            <a:xfrm>
              <a:off x="1905000" y="2628900"/>
              <a:ext cx="914400" cy="914400"/>
            </a:xfrm>
            <a:prstGeom prst="ellipse">
              <a:avLst/>
            </a:prstGeom>
            <a:solidFill>
              <a:srgbClr val="31859B"/>
            </a:solidFill>
            <a:ln cap="flat" cmpd="sng" w="25400">
              <a:solidFill>
                <a:srgbClr val="70A6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lt1"/>
                  </a:solidFill>
                  <a:latin typeface="Arial"/>
                  <a:ea typeface="Arial"/>
                  <a:cs typeface="Arial"/>
                  <a:sym typeface="Arial"/>
                </a:rPr>
                <a:t>1</a:t>
              </a:r>
              <a:endParaRPr/>
            </a:p>
          </p:txBody>
        </p:sp>
        <p:sp>
          <p:nvSpPr>
            <p:cNvPr id="135" name="Google Shape;135;p4"/>
            <p:cNvSpPr txBox="1"/>
            <p:nvPr/>
          </p:nvSpPr>
          <p:spPr>
            <a:xfrm>
              <a:off x="3276600" y="2747546"/>
              <a:ext cx="914400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800" u="none" cap="none" strike="noStrike">
                  <a:solidFill>
                    <a:schemeClr val="dk1"/>
                  </a:solidFill>
                  <a:latin typeface="Arial"/>
                  <a:ea typeface="Arial"/>
                  <a:cs typeface="Arial"/>
                  <a:sym typeface="Arial"/>
                </a:rPr>
                <a:t>Một số thiết bị gắn bộ xử lí: </a:t>
              </a:r>
              <a:endParaRPr/>
            </a:p>
          </p:txBody>
        </p:sp>
      </p:grpSp>
      <p:grpSp>
        <p:nvGrpSpPr>
          <p:cNvPr id="136" name="Google Shape;136;p4"/>
          <p:cNvGrpSpPr/>
          <p:nvPr/>
        </p:nvGrpSpPr>
        <p:grpSpPr>
          <a:xfrm>
            <a:off x="533400" y="3062704"/>
            <a:ext cx="5105400" cy="4138196"/>
            <a:chOff x="533400" y="3156320"/>
            <a:chExt cx="5105400" cy="4138196"/>
          </a:xfrm>
        </p:grpSpPr>
        <p:pic>
          <p:nvPicPr>
            <p:cNvPr descr="Bật điều hòa 30 độ có tốn điện không?" id="137" name="Google Shape;137;p4"/>
            <p:cNvPicPr preferRelativeResize="0"/>
            <p:nvPr/>
          </p:nvPicPr>
          <p:blipFill rotWithShape="1">
            <a:blip r:embed="rId3">
              <a:alphaModFix/>
            </a:blip>
            <a:srcRect b="10125" l="0" r="0" t="0"/>
            <a:stretch/>
          </p:blipFill>
          <p:spPr>
            <a:xfrm>
              <a:off x="533400" y="3156320"/>
              <a:ext cx="5105400" cy="3434980"/>
            </a:xfrm>
            <a:prstGeom prst="roundRect">
              <a:avLst>
                <a:gd fmla="val 16667" name="adj"/>
              </a:avLst>
            </a:prstGeom>
            <a:noFill/>
            <a:ln>
              <a:noFill/>
            </a:ln>
          </p:spPr>
        </p:pic>
        <p:sp>
          <p:nvSpPr>
            <p:cNvPr id="138" name="Google Shape;138;p4"/>
            <p:cNvSpPr txBox="1"/>
            <p:nvPr/>
          </p:nvSpPr>
          <p:spPr>
            <a:xfrm>
              <a:off x="1524000" y="6663574"/>
              <a:ext cx="3124200"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500">
                  <a:solidFill>
                    <a:srgbClr val="0070C0"/>
                  </a:solidFill>
                  <a:latin typeface="Arial"/>
                  <a:ea typeface="Arial"/>
                  <a:cs typeface="Arial"/>
                  <a:sym typeface="Arial"/>
                </a:rPr>
                <a:t>Điều hòa </a:t>
              </a:r>
              <a:endParaRPr/>
            </a:p>
          </p:txBody>
        </p:sp>
      </p:grpSp>
      <p:grpSp>
        <p:nvGrpSpPr>
          <p:cNvPr id="139" name="Google Shape;139;p4"/>
          <p:cNvGrpSpPr/>
          <p:nvPr/>
        </p:nvGrpSpPr>
        <p:grpSpPr>
          <a:xfrm>
            <a:off x="6094323" y="3062704"/>
            <a:ext cx="6605731" cy="4138196"/>
            <a:chOff x="6094323" y="3156320"/>
            <a:chExt cx="6605731" cy="4138196"/>
          </a:xfrm>
        </p:grpSpPr>
        <p:pic>
          <p:nvPicPr>
            <p:cNvPr descr="Hướng dẫn cách lắp mạch điều khiển từ xa cho quạt cực đơn giản" id="140" name="Google Shape;140;p4"/>
            <p:cNvPicPr preferRelativeResize="0"/>
            <p:nvPr/>
          </p:nvPicPr>
          <p:blipFill rotWithShape="1">
            <a:blip r:embed="rId4">
              <a:alphaModFix/>
            </a:blip>
            <a:srcRect b="0" l="0" r="0" t="0"/>
            <a:stretch/>
          </p:blipFill>
          <p:spPr>
            <a:xfrm>
              <a:off x="6094323" y="3156320"/>
              <a:ext cx="6605731" cy="3434980"/>
            </a:xfrm>
            <a:prstGeom prst="roundRect">
              <a:avLst>
                <a:gd fmla="val 16667" name="adj"/>
              </a:avLst>
            </a:prstGeom>
            <a:noFill/>
            <a:ln>
              <a:noFill/>
            </a:ln>
          </p:spPr>
        </p:pic>
        <p:sp>
          <p:nvSpPr>
            <p:cNvPr id="141" name="Google Shape;141;p4"/>
            <p:cNvSpPr txBox="1"/>
            <p:nvPr/>
          </p:nvSpPr>
          <p:spPr>
            <a:xfrm>
              <a:off x="6520638" y="6663574"/>
              <a:ext cx="5753100"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500">
                  <a:solidFill>
                    <a:srgbClr val="0070C0"/>
                  </a:solidFill>
                  <a:latin typeface="Arial"/>
                  <a:ea typeface="Arial"/>
                  <a:cs typeface="Arial"/>
                  <a:sym typeface="Arial"/>
                </a:rPr>
                <a:t>Quạt điều khiển từ xa </a:t>
              </a:r>
              <a:endParaRPr/>
            </a:p>
          </p:txBody>
        </p:sp>
      </p:grpSp>
      <p:grpSp>
        <p:nvGrpSpPr>
          <p:cNvPr id="142" name="Google Shape;142;p4"/>
          <p:cNvGrpSpPr/>
          <p:nvPr/>
        </p:nvGrpSpPr>
        <p:grpSpPr>
          <a:xfrm>
            <a:off x="13174627" y="3062704"/>
            <a:ext cx="4579973" cy="4073813"/>
            <a:chOff x="13174627" y="3156320"/>
            <a:chExt cx="4579973" cy="4073813"/>
          </a:xfrm>
        </p:grpSpPr>
        <p:pic>
          <p:nvPicPr>
            <p:cNvPr descr="Nên mua lò vi sóng hãng nào tốt nhất hiện nay" id="143" name="Google Shape;143;p4"/>
            <p:cNvPicPr preferRelativeResize="0"/>
            <p:nvPr/>
          </p:nvPicPr>
          <p:blipFill rotWithShape="1">
            <a:blip r:embed="rId5">
              <a:alphaModFix/>
            </a:blip>
            <a:srcRect b="0" l="0" r="0" t="0"/>
            <a:stretch/>
          </p:blipFill>
          <p:spPr>
            <a:xfrm>
              <a:off x="13174627" y="3156320"/>
              <a:ext cx="4579973" cy="3434980"/>
            </a:xfrm>
            <a:prstGeom prst="roundRect">
              <a:avLst>
                <a:gd fmla="val 16667" name="adj"/>
              </a:avLst>
            </a:prstGeom>
            <a:noFill/>
            <a:ln>
              <a:noFill/>
            </a:ln>
          </p:spPr>
        </p:pic>
        <p:sp>
          <p:nvSpPr>
            <p:cNvPr id="144" name="Google Shape;144;p4"/>
            <p:cNvSpPr txBox="1"/>
            <p:nvPr/>
          </p:nvSpPr>
          <p:spPr>
            <a:xfrm>
              <a:off x="14020800" y="6599191"/>
              <a:ext cx="3124200"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500">
                  <a:solidFill>
                    <a:srgbClr val="0070C0"/>
                  </a:solidFill>
                  <a:latin typeface="Arial"/>
                  <a:ea typeface="Arial"/>
                  <a:cs typeface="Arial"/>
                  <a:sym typeface="Arial"/>
                </a:rPr>
                <a:t>Lò vi sóng </a:t>
              </a:r>
              <a:endParaRPr/>
            </a:p>
          </p:txBody>
        </p:sp>
      </p:grpSp>
      <p:grpSp>
        <p:nvGrpSpPr>
          <p:cNvPr id="145" name="Google Shape;145;p4"/>
          <p:cNvGrpSpPr/>
          <p:nvPr/>
        </p:nvGrpSpPr>
        <p:grpSpPr>
          <a:xfrm>
            <a:off x="838200" y="7596204"/>
            <a:ext cx="16535400" cy="1738296"/>
            <a:chOff x="1905000" y="2685650"/>
            <a:chExt cx="16535400" cy="1738296"/>
          </a:xfrm>
        </p:grpSpPr>
        <p:sp>
          <p:nvSpPr>
            <p:cNvPr id="146" name="Google Shape;146;p4"/>
            <p:cNvSpPr/>
            <p:nvPr/>
          </p:nvSpPr>
          <p:spPr>
            <a:xfrm>
              <a:off x="1905000" y="3133309"/>
              <a:ext cx="914400" cy="914400"/>
            </a:xfrm>
            <a:prstGeom prst="ellipse">
              <a:avLst/>
            </a:prstGeom>
            <a:solidFill>
              <a:srgbClr val="31859B"/>
            </a:solidFill>
            <a:ln cap="flat" cmpd="sng" w="25400">
              <a:solidFill>
                <a:srgbClr val="70A6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Arial"/>
                  <a:ea typeface="Arial"/>
                  <a:cs typeface="Arial"/>
                  <a:sym typeface="Arial"/>
                </a:rPr>
                <a:t>2</a:t>
              </a:r>
              <a:endParaRPr/>
            </a:p>
          </p:txBody>
        </p:sp>
        <p:sp>
          <p:nvSpPr>
            <p:cNvPr id="147" name="Google Shape;147;p4"/>
            <p:cNvSpPr txBox="1"/>
            <p:nvPr/>
          </p:nvSpPr>
          <p:spPr>
            <a:xfrm>
              <a:off x="3276600" y="2685650"/>
              <a:ext cx="15163800"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800">
                  <a:solidFill>
                    <a:schemeClr val="dk1"/>
                  </a:solidFill>
                  <a:latin typeface="Arial"/>
                  <a:ea typeface="Arial"/>
                  <a:cs typeface="Arial"/>
                  <a:sym typeface="Arial"/>
                </a:rPr>
                <a:t>Những thiết bị có gắn bộ xử lí thông tin đóng vai trò quan trọng trong mọi lĩnh vực đối với đời sống con người.</a:t>
              </a:r>
              <a:endParaRPr sz="3800">
                <a:solidFill>
                  <a:schemeClr val="dk1"/>
                </a:solidFill>
                <a:latin typeface="Arial"/>
                <a:ea typeface="Arial"/>
                <a:cs typeface="Arial"/>
                <a:sym typeface="Arial"/>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8"/>
        </a:solidFill>
      </p:bgPr>
    </p:bg>
    <p:spTree>
      <p:nvGrpSpPr>
        <p:cNvPr id="151" name="Shape 151"/>
        <p:cNvGrpSpPr/>
        <p:nvPr/>
      </p:nvGrpSpPr>
      <p:grpSpPr>
        <a:xfrm>
          <a:off x="0" y="0"/>
          <a:ext cx="0" cy="0"/>
          <a:chOff x="0" y="0"/>
          <a:chExt cx="0" cy="0"/>
        </a:xfrm>
      </p:grpSpPr>
      <p:sp>
        <p:nvSpPr>
          <p:cNvPr id="152" name="Google Shape;152;p5"/>
          <p:cNvSpPr/>
          <p:nvPr/>
        </p:nvSpPr>
        <p:spPr>
          <a:xfrm>
            <a:off x="14020800" y="3121293"/>
            <a:ext cx="4009023" cy="4044413"/>
          </a:xfrm>
          <a:custGeom>
            <a:rect b="b" l="l" r="r" t="t"/>
            <a:pathLst>
              <a:path extrusionOk="0" h="5872813" w="5821425">
                <a:moveTo>
                  <a:pt x="0" y="0"/>
                </a:moveTo>
                <a:lnTo>
                  <a:pt x="5821425" y="0"/>
                </a:lnTo>
                <a:lnTo>
                  <a:pt x="5821425" y="5872813"/>
                </a:lnTo>
                <a:lnTo>
                  <a:pt x="0" y="5872813"/>
                </a:lnTo>
                <a:lnTo>
                  <a:pt x="0" y="0"/>
                </a:lnTo>
                <a:close/>
              </a:path>
            </a:pathLst>
          </a:custGeom>
          <a:blipFill rotWithShape="1">
            <a:blip r:embed="rId3">
              <a:alphaModFix/>
            </a:blip>
            <a:stretch>
              <a:fillRect b="0" l="0" r="0" t="0"/>
            </a:stretch>
          </a:blipFill>
          <a:ln>
            <a:noFill/>
          </a:ln>
        </p:spPr>
      </p:sp>
      <p:sp>
        <p:nvSpPr>
          <p:cNvPr id="153" name="Google Shape;153;p5"/>
          <p:cNvSpPr/>
          <p:nvPr/>
        </p:nvSpPr>
        <p:spPr>
          <a:xfrm flipH="1">
            <a:off x="10257000" y="5051849"/>
            <a:ext cx="8064728" cy="6510435"/>
          </a:xfrm>
          <a:custGeom>
            <a:rect b="b" l="l" r="r" t="t"/>
            <a:pathLst>
              <a:path extrusionOk="0" h="8608660" w="10663881">
                <a:moveTo>
                  <a:pt x="10663881" y="0"/>
                </a:moveTo>
                <a:lnTo>
                  <a:pt x="0" y="0"/>
                </a:lnTo>
                <a:lnTo>
                  <a:pt x="0" y="8608661"/>
                </a:lnTo>
                <a:lnTo>
                  <a:pt x="10663881" y="8608661"/>
                </a:lnTo>
                <a:lnTo>
                  <a:pt x="10663881" y="0"/>
                </a:lnTo>
                <a:close/>
              </a:path>
            </a:pathLst>
          </a:custGeom>
          <a:blipFill rotWithShape="1">
            <a:blip r:embed="rId4">
              <a:alphaModFix/>
            </a:blip>
            <a:stretch>
              <a:fillRect b="0" l="0" r="0" t="0"/>
            </a:stretch>
          </a:blipFill>
          <a:ln>
            <a:noFill/>
          </a:ln>
        </p:spPr>
      </p:sp>
      <p:sp>
        <p:nvSpPr>
          <p:cNvPr id="154" name="Google Shape;154;p5"/>
          <p:cNvSpPr txBox="1"/>
          <p:nvPr/>
        </p:nvSpPr>
        <p:spPr>
          <a:xfrm>
            <a:off x="0" y="3848100"/>
            <a:ext cx="11544300" cy="3898311"/>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lang="en-US" sz="9000">
                <a:solidFill>
                  <a:srgbClr val="072952"/>
                </a:solidFill>
                <a:latin typeface="Arial"/>
                <a:ea typeface="Arial"/>
                <a:cs typeface="Arial"/>
                <a:sym typeface="Arial"/>
              </a:rPr>
              <a:t>BÀI 1: THẾ GIỚI </a:t>
            </a:r>
            <a:endParaRPr/>
          </a:p>
          <a:p>
            <a:pPr indent="0" lvl="0" marL="0" marR="0" rtl="0" algn="ctr">
              <a:lnSpc>
                <a:spcPct val="150000"/>
              </a:lnSpc>
              <a:spcBef>
                <a:spcPts val="0"/>
              </a:spcBef>
              <a:spcAft>
                <a:spcPts val="0"/>
              </a:spcAft>
              <a:buNone/>
            </a:pPr>
            <a:r>
              <a:rPr b="1" lang="en-US" sz="9000">
                <a:solidFill>
                  <a:srgbClr val="072952"/>
                </a:solidFill>
                <a:latin typeface="Arial"/>
                <a:ea typeface="Arial"/>
                <a:cs typeface="Arial"/>
                <a:sym typeface="Arial"/>
              </a:rPr>
              <a:t>KĨ THUẬT SỐ</a:t>
            </a:r>
            <a:endParaRPr/>
          </a:p>
        </p:txBody>
      </p:sp>
      <p:sp>
        <p:nvSpPr>
          <p:cNvPr id="155" name="Google Shape;155;p5"/>
          <p:cNvSpPr txBox="1"/>
          <p:nvPr/>
        </p:nvSpPr>
        <p:spPr>
          <a:xfrm>
            <a:off x="1588957" y="1953743"/>
            <a:ext cx="15110085" cy="9387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500">
                <a:solidFill>
                  <a:srgbClr val="C00000"/>
                </a:solidFill>
                <a:latin typeface="Arial"/>
                <a:ea typeface="Arial"/>
                <a:cs typeface="Arial"/>
                <a:sym typeface="Arial"/>
              </a:rPr>
              <a:t>CHỦ ĐỀ 1. MÁY TÍNH VÀ CỘNG ĐỒNG</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id="160" name="Google Shape;160;p6"/>
          <p:cNvGrpSpPr/>
          <p:nvPr/>
        </p:nvGrpSpPr>
        <p:grpSpPr>
          <a:xfrm>
            <a:off x="-208290" y="-277886"/>
            <a:ext cx="18704582" cy="12473496"/>
            <a:chOff x="0" y="0"/>
            <a:chExt cx="24939442" cy="16631327"/>
          </a:xfrm>
        </p:grpSpPr>
        <p:sp>
          <p:nvSpPr>
            <p:cNvPr id="161" name="Google Shape;161;p6"/>
            <p:cNvSpPr/>
            <p:nvPr/>
          </p:nvSpPr>
          <p:spPr>
            <a:xfrm>
              <a:off x="0" y="0"/>
              <a:ext cx="8338309" cy="8338309"/>
            </a:xfrm>
            <a:custGeom>
              <a:rect b="b" l="l" r="r" t="t"/>
              <a:pathLst>
                <a:path extrusionOk="0" h="8338309" w="8338309">
                  <a:moveTo>
                    <a:pt x="0" y="0"/>
                  </a:moveTo>
                  <a:lnTo>
                    <a:pt x="8338309" y="0"/>
                  </a:lnTo>
                  <a:lnTo>
                    <a:pt x="8338309" y="8338309"/>
                  </a:lnTo>
                  <a:lnTo>
                    <a:pt x="0" y="8338309"/>
                  </a:lnTo>
                  <a:lnTo>
                    <a:pt x="0" y="0"/>
                  </a:lnTo>
                  <a:close/>
                </a:path>
              </a:pathLst>
            </a:custGeom>
            <a:blipFill rotWithShape="1">
              <a:blip r:embed="rId3">
                <a:alphaModFix/>
              </a:blip>
              <a:stretch>
                <a:fillRect b="0" l="0" r="0" t="0"/>
              </a:stretch>
            </a:blipFill>
            <a:ln>
              <a:noFill/>
            </a:ln>
          </p:spPr>
        </p:sp>
        <p:sp>
          <p:nvSpPr>
            <p:cNvPr id="162" name="Google Shape;162;p6"/>
            <p:cNvSpPr/>
            <p:nvPr/>
          </p:nvSpPr>
          <p:spPr>
            <a:xfrm>
              <a:off x="0" y="8293018"/>
              <a:ext cx="8338309" cy="8338309"/>
            </a:xfrm>
            <a:custGeom>
              <a:rect b="b" l="l" r="r" t="t"/>
              <a:pathLst>
                <a:path extrusionOk="0" h="8338309" w="8338309">
                  <a:moveTo>
                    <a:pt x="0" y="0"/>
                  </a:moveTo>
                  <a:lnTo>
                    <a:pt x="8338309" y="0"/>
                  </a:lnTo>
                  <a:lnTo>
                    <a:pt x="8338309" y="8338308"/>
                  </a:lnTo>
                  <a:lnTo>
                    <a:pt x="0" y="8338308"/>
                  </a:lnTo>
                  <a:lnTo>
                    <a:pt x="0" y="0"/>
                  </a:lnTo>
                  <a:close/>
                </a:path>
              </a:pathLst>
            </a:custGeom>
            <a:blipFill rotWithShape="1">
              <a:blip r:embed="rId3">
                <a:alphaModFix/>
              </a:blip>
              <a:stretch>
                <a:fillRect b="0" l="0" r="0" t="0"/>
              </a:stretch>
            </a:blipFill>
            <a:ln>
              <a:noFill/>
            </a:ln>
          </p:spPr>
        </p:sp>
        <p:sp>
          <p:nvSpPr>
            <p:cNvPr id="163" name="Google Shape;163;p6"/>
            <p:cNvSpPr/>
            <p:nvPr/>
          </p:nvSpPr>
          <p:spPr>
            <a:xfrm>
              <a:off x="8293018"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164" name="Google Shape;164;p6"/>
            <p:cNvSpPr/>
            <p:nvPr/>
          </p:nvSpPr>
          <p:spPr>
            <a:xfrm>
              <a:off x="8293018"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sp>
          <p:nvSpPr>
            <p:cNvPr id="165" name="Google Shape;165;p6"/>
            <p:cNvSpPr/>
            <p:nvPr/>
          </p:nvSpPr>
          <p:spPr>
            <a:xfrm>
              <a:off x="16601133"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166" name="Google Shape;166;p6"/>
            <p:cNvSpPr/>
            <p:nvPr/>
          </p:nvSpPr>
          <p:spPr>
            <a:xfrm>
              <a:off x="16601133"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grpSp>
      <p:grpSp>
        <p:nvGrpSpPr>
          <p:cNvPr id="167" name="Google Shape;167;p6"/>
          <p:cNvGrpSpPr/>
          <p:nvPr/>
        </p:nvGrpSpPr>
        <p:grpSpPr>
          <a:xfrm>
            <a:off x="5051365" y="2296552"/>
            <a:ext cx="12118410" cy="7723748"/>
            <a:chOff x="0" y="-47625"/>
            <a:chExt cx="3041955" cy="771659"/>
          </a:xfrm>
        </p:grpSpPr>
        <p:sp>
          <p:nvSpPr>
            <p:cNvPr id="168" name="Google Shape;168;p6"/>
            <p:cNvSpPr/>
            <p:nvPr/>
          </p:nvSpPr>
          <p:spPr>
            <a:xfrm>
              <a:off x="0" y="0"/>
              <a:ext cx="3041955" cy="724034"/>
            </a:xfrm>
            <a:custGeom>
              <a:rect b="b" l="l" r="r" t="t"/>
              <a:pathLst>
                <a:path extrusionOk="0" h="724034" w="3041955">
                  <a:moveTo>
                    <a:pt x="15971" y="0"/>
                  </a:moveTo>
                  <a:lnTo>
                    <a:pt x="3025984" y="0"/>
                  </a:lnTo>
                  <a:cubicBezTo>
                    <a:pt x="3034805" y="0"/>
                    <a:pt x="3041955" y="7151"/>
                    <a:pt x="3041955" y="15971"/>
                  </a:cubicBezTo>
                  <a:lnTo>
                    <a:pt x="3041955" y="708063"/>
                  </a:lnTo>
                  <a:cubicBezTo>
                    <a:pt x="3041955" y="716884"/>
                    <a:pt x="3034805" y="724034"/>
                    <a:pt x="3025984" y="724034"/>
                  </a:cubicBezTo>
                  <a:lnTo>
                    <a:pt x="15971" y="724034"/>
                  </a:lnTo>
                  <a:cubicBezTo>
                    <a:pt x="7151" y="724034"/>
                    <a:pt x="0" y="716884"/>
                    <a:pt x="0" y="708063"/>
                  </a:cubicBezTo>
                  <a:lnTo>
                    <a:pt x="0" y="15971"/>
                  </a:lnTo>
                  <a:cubicBezTo>
                    <a:pt x="0" y="7151"/>
                    <a:pt x="7151" y="0"/>
                    <a:pt x="15971" y="0"/>
                  </a:cubicBezTo>
                  <a:close/>
                </a:path>
              </a:pathLst>
            </a:custGeom>
            <a:solidFill>
              <a:srgbClr val="DBE8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txBox="1"/>
            <p:nvPr/>
          </p:nvSpPr>
          <p:spPr>
            <a:xfrm>
              <a:off x="0" y="-47625"/>
              <a:ext cx="3041955" cy="7716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70" name="Google Shape;170;p6"/>
          <p:cNvSpPr/>
          <p:nvPr/>
        </p:nvSpPr>
        <p:spPr>
          <a:xfrm flipH="1">
            <a:off x="-191537" y="5400156"/>
            <a:ext cx="5238568" cy="4966883"/>
          </a:xfrm>
          <a:custGeom>
            <a:rect b="b" l="l" r="r" t="t"/>
            <a:pathLst>
              <a:path extrusionOk="0" h="4966883" w="5238568">
                <a:moveTo>
                  <a:pt x="5238568" y="0"/>
                </a:moveTo>
                <a:lnTo>
                  <a:pt x="0" y="0"/>
                </a:lnTo>
                <a:lnTo>
                  <a:pt x="0" y="4966883"/>
                </a:lnTo>
                <a:lnTo>
                  <a:pt x="5238568" y="4966883"/>
                </a:lnTo>
                <a:lnTo>
                  <a:pt x="5238568" y="0"/>
                </a:lnTo>
                <a:close/>
              </a:path>
            </a:pathLst>
          </a:custGeom>
          <a:blipFill rotWithShape="1">
            <a:blip r:embed="rId4">
              <a:alphaModFix/>
            </a:blip>
            <a:stretch>
              <a:fillRect b="-19404" l="0" r="0" t="0"/>
            </a:stretch>
          </a:blipFill>
          <a:ln>
            <a:noFill/>
          </a:ln>
        </p:spPr>
      </p:sp>
      <p:grpSp>
        <p:nvGrpSpPr>
          <p:cNvPr id="171" name="Google Shape;171;p6"/>
          <p:cNvGrpSpPr/>
          <p:nvPr/>
        </p:nvGrpSpPr>
        <p:grpSpPr>
          <a:xfrm>
            <a:off x="1911663" y="647700"/>
            <a:ext cx="14502776" cy="1734570"/>
            <a:chOff x="1600200" y="423179"/>
            <a:chExt cx="14502776" cy="1734570"/>
          </a:xfrm>
        </p:grpSpPr>
        <p:sp>
          <p:nvSpPr>
            <p:cNvPr id="172" name="Google Shape;172;p6"/>
            <p:cNvSpPr/>
            <p:nvPr/>
          </p:nvSpPr>
          <p:spPr>
            <a:xfrm>
              <a:off x="1600200" y="423179"/>
              <a:ext cx="14502776" cy="1734570"/>
            </a:xfrm>
            <a:prstGeom prst="rect">
              <a:avLst/>
            </a:prstGeom>
            <a:solidFill>
              <a:srgbClr val="70A6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6"/>
            <p:cNvSpPr txBox="1"/>
            <p:nvPr/>
          </p:nvSpPr>
          <p:spPr>
            <a:xfrm>
              <a:off x="2628900" y="1114471"/>
              <a:ext cx="12445376" cy="742960"/>
            </a:xfrm>
            <a:prstGeom prst="rect">
              <a:avLst/>
            </a:prstGeom>
            <a:noFill/>
            <a:ln>
              <a:noFill/>
            </a:ln>
          </p:spPr>
          <p:txBody>
            <a:bodyPr anchorCtr="0" anchor="t" bIns="0" lIns="0" spcFirstLastPara="1" rIns="0" wrap="square" tIns="0">
              <a:spAutoFit/>
            </a:bodyPr>
            <a:lstStyle/>
            <a:p>
              <a:pPr indent="0" lvl="0" marL="0" marR="0" rtl="0" algn="ctr">
                <a:lnSpc>
                  <a:spcPct val="79985"/>
                </a:lnSpc>
                <a:spcBef>
                  <a:spcPts val="0"/>
                </a:spcBef>
                <a:spcAft>
                  <a:spcPts val="0"/>
                </a:spcAft>
                <a:buClr>
                  <a:schemeClr val="lt1"/>
                </a:buClr>
                <a:buSzPts val="7000"/>
                <a:buFont typeface="Arial"/>
                <a:buNone/>
              </a:pPr>
              <a:r>
                <a:rPr b="1" i="0" lang="en-US" sz="7000" u="none" cap="none" strike="noStrike">
                  <a:solidFill>
                    <a:schemeClr val="lt1"/>
                  </a:solidFill>
                  <a:latin typeface="Arial"/>
                  <a:ea typeface="Arial"/>
                  <a:cs typeface="Arial"/>
                  <a:sym typeface="Arial"/>
                </a:rPr>
                <a:t>NỘI DUNG BÀI HỌC </a:t>
              </a:r>
              <a:endParaRPr/>
            </a:p>
          </p:txBody>
        </p:sp>
      </p:grpSp>
      <p:grpSp>
        <p:nvGrpSpPr>
          <p:cNvPr id="174" name="Google Shape;174;p6"/>
          <p:cNvGrpSpPr/>
          <p:nvPr/>
        </p:nvGrpSpPr>
        <p:grpSpPr>
          <a:xfrm>
            <a:off x="5303187" y="3225280"/>
            <a:ext cx="9199835" cy="1251924"/>
            <a:chOff x="5383345" y="3225280"/>
            <a:chExt cx="9199835" cy="1251924"/>
          </a:xfrm>
        </p:grpSpPr>
        <p:sp>
          <p:nvSpPr>
            <p:cNvPr id="175" name="Google Shape;175;p6"/>
            <p:cNvSpPr/>
            <p:nvPr/>
          </p:nvSpPr>
          <p:spPr>
            <a:xfrm rot="-811841">
              <a:off x="5490358" y="3332293"/>
              <a:ext cx="1037898" cy="1037898"/>
            </a:xfrm>
            <a:custGeom>
              <a:rect b="b" l="l" r="r" t="t"/>
              <a:pathLst>
                <a:path extrusionOk="0" h="1037898" w="1037898">
                  <a:moveTo>
                    <a:pt x="0" y="0"/>
                  </a:moveTo>
                  <a:lnTo>
                    <a:pt x="1037898" y="0"/>
                  </a:lnTo>
                  <a:lnTo>
                    <a:pt x="1037898" y="1037899"/>
                  </a:lnTo>
                  <a:lnTo>
                    <a:pt x="0" y="1037899"/>
                  </a:lnTo>
                  <a:lnTo>
                    <a:pt x="0" y="0"/>
                  </a:lnTo>
                  <a:close/>
                </a:path>
              </a:pathLst>
            </a:custGeom>
            <a:blipFill rotWithShape="1">
              <a:blip r:embed="rId5">
                <a:alphaModFix/>
              </a:blip>
              <a:stretch>
                <a:fillRect b="0" l="0" r="0" t="0"/>
              </a:stretch>
            </a:blipFill>
            <a:ln>
              <a:noFill/>
            </a:ln>
          </p:spPr>
        </p:sp>
        <p:sp>
          <p:nvSpPr>
            <p:cNvPr id="176" name="Google Shape;176;p6"/>
            <p:cNvSpPr txBox="1"/>
            <p:nvPr/>
          </p:nvSpPr>
          <p:spPr>
            <a:xfrm>
              <a:off x="6886980" y="3454529"/>
              <a:ext cx="7696200"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500">
                  <a:solidFill>
                    <a:schemeClr val="dk1"/>
                  </a:solidFill>
                  <a:latin typeface="Arial"/>
                  <a:ea typeface="Arial"/>
                  <a:cs typeface="Arial"/>
                  <a:sym typeface="Arial"/>
                </a:rPr>
                <a:t>1. Thế giới kĩ thuật số </a:t>
              </a:r>
              <a:endParaRPr/>
            </a:p>
          </p:txBody>
        </p:sp>
      </p:grpSp>
      <p:grpSp>
        <p:nvGrpSpPr>
          <p:cNvPr id="177" name="Google Shape;177;p6"/>
          <p:cNvGrpSpPr/>
          <p:nvPr/>
        </p:nvGrpSpPr>
        <p:grpSpPr>
          <a:xfrm>
            <a:off x="5276332" y="7343424"/>
            <a:ext cx="11228255" cy="2041456"/>
            <a:chOff x="5383345" y="2848314"/>
            <a:chExt cx="11228255" cy="2041456"/>
          </a:xfrm>
        </p:grpSpPr>
        <p:sp>
          <p:nvSpPr>
            <p:cNvPr id="178" name="Google Shape;178;p6"/>
            <p:cNvSpPr/>
            <p:nvPr/>
          </p:nvSpPr>
          <p:spPr>
            <a:xfrm rot="-811841">
              <a:off x="5490358" y="3332293"/>
              <a:ext cx="1037898" cy="1037898"/>
            </a:xfrm>
            <a:custGeom>
              <a:rect b="b" l="l" r="r" t="t"/>
              <a:pathLst>
                <a:path extrusionOk="0" h="1037898" w="1037898">
                  <a:moveTo>
                    <a:pt x="0" y="0"/>
                  </a:moveTo>
                  <a:lnTo>
                    <a:pt x="1037898" y="0"/>
                  </a:lnTo>
                  <a:lnTo>
                    <a:pt x="1037898" y="1037899"/>
                  </a:lnTo>
                  <a:lnTo>
                    <a:pt x="0" y="1037899"/>
                  </a:lnTo>
                  <a:lnTo>
                    <a:pt x="0" y="0"/>
                  </a:lnTo>
                  <a:close/>
                </a:path>
              </a:pathLst>
            </a:custGeom>
            <a:blipFill rotWithShape="1">
              <a:blip r:embed="rId5">
                <a:alphaModFix/>
              </a:blip>
              <a:stretch>
                <a:fillRect b="0" l="0" r="0" t="0"/>
              </a:stretch>
            </a:blipFill>
            <a:ln>
              <a:noFill/>
            </a:ln>
          </p:spPr>
        </p:sp>
        <p:sp>
          <p:nvSpPr>
            <p:cNvPr id="179" name="Google Shape;179;p6"/>
            <p:cNvSpPr txBox="1"/>
            <p:nvPr/>
          </p:nvSpPr>
          <p:spPr>
            <a:xfrm>
              <a:off x="6886980" y="2848314"/>
              <a:ext cx="9724620" cy="204145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4500">
                  <a:solidFill>
                    <a:schemeClr val="dk1"/>
                  </a:solidFill>
                  <a:latin typeface="Arial"/>
                  <a:ea typeface="Arial"/>
                  <a:cs typeface="Arial"/>
                  <a:sym typeface="Arial"/>
                </a:rPr>
                <a:t>3. Tác động của công nghệ thông tin lên giáo dục và xã hội</a:t>
              </a:r>
              <a:endParaRPr/>
            </a:p>
          </p:txBody>
        </p:sp>
      </p:grpSp>
      <p:grpSp>
        <p:nvGrpSpPr>
          <p:cNvPr id="180" name="Google Shape;180;p6"/>
          <p:cNvGrpSpPr/>
          <p:nvPr/>
        </p:nvGrpSpPr>
        <p:grpSpPr>
          <a:xfrm>
            <a:off x="5276332" y="4778444"/>
            <a:ext cx="11228255" cy="2041456"/>
            <a:chOff x="5383345" y="2848314"/>
            <a:chExt cx="11228255" cy="2041456"/>
          </a:xfrm>
        </p:grpSpPr>
        <p:sp>
          <p:nvSpPr>
            <p:cNvPr id="181" name="Google Shape;181;p6"/>
            <p:cNvSpPr/>
            <p:nvPr/>
          </p:nvSpPr>
          <p:spPr>
            <a:xfrm rot="-811841">
              <a:off x="5490358" y="3332293"/>
              <a:ext cx="1037898" cy="1037898"/>
            </a:xfrm>
            <a:custGeom>
              <a:rect b="b" l="l" r="r" t="t"/>
              <a:pathLst>
                <a:path extrusionOk="0" h="1037898" w="1037898">
                  <a:moveTo>
                    <a:pt x="0" y="0"/>
                  </a:moveTo>
                  <a:lnTo>
                    <a:pt x="1037898" y="0"/>
                  </a:lnTo>
                  <a:lnTo>
                    <a:pt x="1037898" y="1037899"/>
                  </a:lnTo>
                  <a:lnTo>
                    <a:pt x="0" y="1037899"/>
                  </a:lnTo>
                  <a:lnTo>
                    <a:pt x="0" y="0"/>
                  </a:lnTo>
                  <a:close/>
                </a:path>
              </a:pathLst>
            </a:custGeom>
            <a:blipFill rotWithShape="1">
              <a:blip r:embed="rId5">
                <a:alphaModFix/>
              </a:blip>
              <a:stretch>
                <a:fillRect b="0" l="0" r="0" t="0"/>
              </a:stretch>
            </a:blipFill>
            <a:ln>
              <a:noFill/>
            </a:ln>
          </p:spPr>
        </p:sp>
        <p:sp>
          <p:nvSpPr>
            <p:cNvPr id="182" name="Google Shape;182;p6"/>
            <p:cNvSpPr txBox="1"/>
            <p:nvPr/>
          </p:nvSpPr>
          <p:spPr>
            <a:xfrm>
              <a:off x="6886980" y="2848314"/>
              <a:ext cx="9724620" cy="204145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4500">
                  <a:solidFill>
                    <a:schemeClr val="dk1"/>
                  </a:solidFill>
                  <a:latin typeface="Arial"/>
                  <a:ea typeface="Arial"/>
                  <a:cs typeface="Arial"/>
                  <a:sym typeface="Arial"/>
                </a:rPr>
                <a:t>2. Ứng dụng thực tế của máy tính trong khoa học kĩ thuật và đời sống</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7"/>
          <p:cNvGrpSpPr/>
          <p:nvPr/>
        </p:nvGrpSpPr>
        <p:grpSpPr>
          <a:xfrm>
            <a:off x="-208290" y="-277886"/>
            <a:ext cx="18704582" cy="12473496"/>
            <a:chOff x="0" y="0"/>
            <a:chExt cx="24939442" cy="16631327"/>
          </a:xfrm>
        </p:grpSpPr>
        <p:sp>
          <p:nvSpPr>
            <p:cNvPr id="188" name="Google Shape;188;p7"/>
            <p:cNvSpPr/>
            <p:nvPr/>
          </p:nvSpPr>
          <p:spPr>
            <a:xfrm>
              <a:off x="0" y="0"/>
              <a:ext cx="8338309" cy="8338309"/>
            </a:xfrm>
            <a:custGeom>
              <a:rect b="b" l="l" r="r" t="t"/>
              <a:pathLst>
                <a:path extrusionOk="0" h="8338309" w="8338309">
                  <a:moveTo>
                    <a:pt x="0" y="0"/>
                  </a:moveTo>
                  <a:lnTo>
                    <a:pt x="8338309" y="0"/>
                  </a:lnTo>
                  <a:lnTo>
                    <a:pt x="8338309" y="8338309"/>
                  </a:lnTo>
                  <a:lnTo>
                    <a:pt x="0" y="8338309"/>
                  </a:lnTo>
                  <a:lnTo>
                    <a:pt x="0" y="0"/>
                  </a:lnTo>
                  <a:close/>
                </a:path>
              </a:pathLst>
            </a:custGeom>
            <a:blipFill rotWithShape="1">
              <a:blip r:embed="rId3">
                <a:alphaModFix/>
              </a:blip>
              <a:stretch>
                <a:fillRect b="0" l="0" r="0" t="0"/>
              </a:stretch>
            </a:blipFill>
            <a:ln>
              <a:noFill/>
            </a:ln>
          </p:spPr>
        </p:sp>
        <p:sp>
          <p:nvSpPr>
            <p:cNvPr id="189" name="Google Shape;189;p7"/>
            <p:cNvSpPr/>
            <p:nvPr/>
          </p:nvSpPr>
          <p:spPr>
            <a:xfrm>
              <a:off x="0" y="8293018"/>
              <a:ext cx="8338309" cy="8338309"/>
            </a:xfrm>
            <a:custGeom>
              <a:rect b="b" l="l" r="r" t="t"/>
              <a:pathLst>
                <a:path extrusionOk="0" h="8338309" w="8338309">
                  <a:moveTo>
                    <a:pt x="0" y="0"/>
                  </a:moveTo>
                  <a:lnTo>
                    <a:pt x="8338309" y="0"/>
                  </a:lnTo>
                  <a:lnTo>
                    <a:pt x="8338309" y="8338308"/>
                  </a:lnTo>
                  <a:lnTo>
                    <a:pt x="0" y="8338308"/>
                  </a:lnTo>
                  <a:lnTo>
                    <a:pt x="0" y="0"/>
                  </a:lnTo>
                  <a:close/>
                </a:path>
              </a:pathLst>
            </a:custGeom>
            <a:blipFill rotWithShape="1">
              <a:blip r:embed="rId3">
                <a:alphaModFix/>
              </a:blip>
              <a:stretch>
                <a:fillRect b="0" l="0" r="0" t="0"/>
              </a:stretch>
            </a:blipFill>
            <a:ln>
              <a:noFill/>
            </a:ln>
          </p:spPr>
        </p:sp>
        <p:sp>
          <p:nvSpPr>
            <p:cNvPr id="190" name="Google Shape;190;p7"/>
            <p:cNvSpPr/>
            <p:nvPr/>
          </p:nvSpPr>
          <p:spPr>
            <a:xfrm>
              <a:off x="8293018"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191" name="Google Shape;191;p7"/>
            <p:cNvSpPr/>
            <p:nvPr/>
          </p:nvSpPr>
          <p:spPr>
            <a:xfrm>
              <a:off x="8293018"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sp>
          <p:nvSpPr>
            <p:cNvPr id="192" name="Google Shape;192;p7"/>
            <p:cNvSpPr/>
            <p:nvPr/>
          </p:nvSpPr>
          <p:spPr>
            <a:xfrm>
              <a:off x="16601133" y="0"/>
              <a:ext cx="8338309" cy="8338309"/>
            </a:xfrm>
            <a:custGeom>
              <a:rect b="b" l="l" r="r" t="t"/>
              <a:pathLst>
                <a:path extrusionOk="0" h="8338309" w="8338309">
                  <a:moveTo>
                    <a:pt x="0" y="0"/>
                  </a:moveTo>
                  <a:lnTo>
                    <a:pt x="8338308" y="0"/>
                  </a:lnTo>
                  <a:lnTo>
                    <a:pt x="8338308" y="8338309"/>
                  </a:lnTo>
                  <a:lnTo>
                    <a:pt x="0" y="8338309"/>
                  </a:lnTo>
                  <a:lnTo>
                    <a:pt x="0" y="0"/>
                  </a:lnTo>
                  <a:close/>
                </a:path>
              </a:pathLst>
            </a:custGeom>
            <a:blipFill rotWithShape="1">
              <a:blip r:embed="rId3">
                <a:alphaModFix/>
              </a:blip>
              <a:stretch>
                <a:fillRect b="0" l="0" r="0" t="0"/>
              </a:stretch>
            </a:blipFill>
            <a:ln>
              <a:noFill/>
            </a:ln>
          </p:spPr>
        </p:sp>
        <p:sp>
          <p:nvSpPr>
            <p:cNvPr id="193" name="Google Shape;193;p7"/>
            <p:cNvSpPr/>
            <p:nvPr/>
          </p:nvSpPr>
          <p:spPr>
            <a:xfrm>
              <a:off x="16601133" y="8293018"/>
              <a:ext cx="8338309" cy="8338309"/>
            </a:xfrm>
            <a:custGeom>
              <a:rect b="b" l="l" r="r" t="t"/>
              <a:pathLst>
                <a:path extrusionOk="0" h="8338309" w="8338309">
                  <a:moveTo>
                    <a:pt x="0" y="0"/>
                  </a:moveTo>
                  <a:lnTo>
                    <a:pt x="8338308" y="0"/>
                  </a:lnTo>
                  <a:lnTo>
                    <a:pt x="8338308" y="8338308"/>
                  </a:lnTo>
                  <a:lnTo>
                    <a:pt x="0" y="8338308"/>
                  </a:lnTo>
                  <a:lnTo>
                    <a:pt x="0" y="0"/>
                  </a:lnTo>
                  <a:close/>
                </a:path>
              </a:pathLst>
            </a:custGeom>
            <a:blipFill rotWithShape="1">
              <a:blip r:embed="rId3">
                <a:alphaModFix/>
              </a:blip>
              <a:stretch>
                <a:fillRect b="0" l="0" r="0" t="0"/>
              </a:stretch>
            </a:blipFill>
            <a:ln>
              <a:noFill/>
            </a:ln>
          </p:spPr>
        </p:sp>
      </p:grpSp>
      <p:grpSp>
        <p:nvGrpSpPr>
          <p:cNvPr id="194" name="Google Shape;194;p7"/>
          <p:cNvGrpSpPr/>
          <p:nvPr/>
        </p:nvGrpSpPr>
        <p:grpSpPr>
          <a:xfrm>
            <a:off x="890488" y="660487"/>
            <a:ext cx="16507024" cy="8776300"/>
            <a:chOff x="0" y="-47625"/>
            <a:chExt cx="4143582" cy="2203021"/>
          </a:xfrm>
        </p:grpSpPr>
        <p:sp>
          <p:nvSpPr>
            <p:cNvPr id="195" name="Google Shape;195;p7"/>
            <p:cNvSpPr/>
            <p:nvPr/>
          </p:nvSpPr>
          <p:spPr>
            <a:xfrm>
              <a:off x="0" y="0"/>
              <a:ext cx="4143582" cy="2155396"/>
            </a:xfrm>
            <a:custGeom>
              <a:rect b="b" l="l" r="r" t="t"/>
              <a:pathLst>
                <a:path extrusionOk="0" h="2155396" w="4143582">
                  <a:moveTo>
                    <a:pt x="11725" y="0"/>
                  </a:moveTo>
                  <a:lnTo>
                    <a:pt x="4131857" y="0"/>
                  </a:lnTo>
                  <a:cubicBezTo>
                    <a:pt x="4134967" y="0"/>
                    <a:pt x="4137949" y="1235"/>
                    <a:pt x="4140148" y="3434"/>
                  </a:cubicBezTo>
                  <a:cubicBezTo>
                    <a:pt x="4142347" y="5633"/>
                    <a:pt x="4143582" y="8615"/>
                    <a:pt x="4143582" y="11725"/>
                  </a:cubicBezTo>
                  <a:lnTo>
                    <a:pt x="4143582" y="2143671"/>
                  </a:lnTo>
                  <a:cubicBezTo>
                    <a:pt x="4143582" y="2146780"/>
                    <a:pt x="4142347" y="2149763"/>
                    <a:pt x="4140148" y="2151962"/>
                  </a:cubicBezTo>
                  <a:cubicBezTo>
                    <a:pt x="4137949" y="2154161"/>
                    <a:pt x="4134967" y="2155396"/>
                    <a:pt x="4131857" y="2155396"/>
                  </a:cubicBezTo>
                  <a:lnTo>
                    <a:pt x="11725" y="2155396"/>
                  </a:lnTo>
                  <a:cubicBezTo>
                    <a:pt x="8615" y="2155396"/>
                    <a:pt x="5633" y="2154161"/>
                    <a:pt x="3434" y="2151962"/>
                  </a:cubicBezTo>
                  <a:cubicBezTo>
                    <a:pt x="1235" y="2149763"/>
                    <a:pt x="0" y="2146780"/>
                    <a:pt x="0" y="2143671"/>
                  </a:cubicBezTo>
                  <a:lnTo>
                    <a:pt x="0" y="11725"/>
                  </a:lnTo>
                  <a:cubicBezTo>
                    <a:pt x="0" y="8615"/>
                    <a:pt x="1235" y="5633"/>
                    <a:pt x="3434" y="3434"/>
                  </a:cubicBezTo>
                  <a:cubicBezTo>
                    <a:pt x="5633" y="1235"/>
                    <a:pt x="8615" y="0"/>
                    <a:pt x="117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txBox="1"/>
            <p:nvPr/>
          </p:nvSpPr>
          <p:spPr>
            <a:xfrm>
              <a:off x="0" y="-47625"/>
              <a:ext cx="4143582" cy="22030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97" name="Google Shape;197;p7"/>
          <p:cNvSpPr/>
          <p:nvPr/>
        </p:nvSpPr>
        <p:spPr>
          <a:xfrm flipH="1">
            <a:off x="0" y="4087677"/>
            <a:ext cx="5943600" cy="6199323"/>
          </a:xfrm>
          <a:custGeom>
            <a:rect b="b" l="l" r="r" t="t"/>
            <a:pathLst>
              <a:path extrusionOk="0" h="1814540" w="1739690">
                <a:moveTo>
                  <a:pt x="1739690" y="0"/>
                </a:moveTo>
                <a:lnTo>
                  <a:pt x="0" y="0"/>
                </a:lnTo>
                <a:lnTo>
                  <a:pt x="0" y="1814540"/>
                </a:lnTo>
                <a:lnTo>
                  <a:pt x="1739690" y="1814540"/>
                </a:lnTo>
                <a:lnTo>
                  <a:pt x="1739690" y="0"/>
                </a:lnTo>
                <a:close/>
              </a:path>
            </a:pathLst>
          </a:custGeom>
          <a:blipFill rotWithShape="1">
            <a:blip r:embed="rId4">
              <a:alphaModFix/>
            </a:blip>
            <a:stretch>
              <a:fillRect b="0" l="0" r="0" t="0"/>
            </a:stretch>
          </a:blipFill>
          <a:ln>
            <a:noFill/>
          </a:ln>
        </p:spPr>
      </p:sp>
      <p:sp>
        <p:nvSpPr>
          <p:cNvPr id="198" name="Google Shape;198;p7"/>
          <p:cNvSpPr txBox="1"/>
          <p:nvPr/>
        </p:nvSpPr>
        <p:spPr>
          <a:xfrm>
            <a:off x="5105400" y="2824593"/>
            <a:ext cx="11506200" cy="334097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7500">
                <a:solidFill>
                  <a:srgbClr val="C00000"/>
                </a:solidFill>
                <a:latin typeface="Arial"/>
                <a:ea typeface="Arial"/>
                <a:cs typeface="Arial"/>
                <a:sym typeface="Arial"/>
              </a:rPr>
              <a:t>PHẦN 1. </a:t>
            </a:r>
            <a:endParaRPr/>
          </a:p>
          <a:p>
            <a:pPr indent="0" lvl="0" marL="0" marR="0" rtl="0" algn="ctr">
              <a:lnSpc>
                <a:spcPct val="150000"/>
              </a:lnSpc>
              <a:spcBef>
                <a:spcPts val="0"/>
              </a:spcBef>
              <a:spcAft>
                <a:spcPts val="0"/>
              </a:spcAft>
              <a:buNone/>
            </a:pPr>
            <a:r>
              <a:rPr b="1" lang="en-US" sz="7500">
                <a:solidFill>
                  <a:schemeClr val="dk1"/>
                </a:solidFill>
                <a:latin typeface="Arial"/>
                <a:ea typeface="Arial"/>
                <a:cs typeface="Arial"/>
                <a:sym typeface="Arial"/>
              </a:rPr>
              <a:t>THẾ GIỚI KĨ THUẬT SỐ </a:t>
            </a:r>
            <a:endParaRPr/>
          </a:p>
        </p:txBody>
      </p:sp>
      <p:sp>
        <p:nvSpPr>
          <p:cNvPr id="199" name="Google Shape;199;p7"/>
          <p:cNvSpPr/>
          <p:nvPr/>
        </p:nvSpPr>
        <p:spPr>
          <a:xfrm rot="-2700000">
            <a:off x="16394689" y="-623778"/>
            <a:ext cx="2599324" cy="2797707"/>
          </a:xfrm>
          <a:custGeom>
            <a:rect b="b" l="l" r="r" t="t"/>
            <a:pathLst>
              <a:path extrusionOk="0" h="2797707" w="2599324">
                <a:moveTo>
                  <a:pt x="0" y="0"/>
                </a:moveTo>
                <a:lnTo>
                  <a:pt x="2599324" y="0"/>
                </a:lnTo>
                <a:lnTo>
                  <a:pt x="2599324" y="2797707"/>
                </a:lnTo>
                <a:lnTo>
                  <a:pt x="0" y="2797707"/>
                </a:lnTo>
                <a:lnTo>
                  <a:pt x="0" y="0"/>
                </a:lnTo>
                <a:close/>
              </a:path>
            </a:pathLst>
          </a:custGeom>
          <a:blipFill rotWithShape="1">
            <a:blip r:embed="rId5">
              <a:alphaModFix/>
            </a:blip>
            <a:stretch>
              <a:fillRect b="0" l="0" r="0" t="0"/>
            </a:stretch>
          </a:blipFill>
          <a:ln>
            <a:noFill/>
          </a:ln>
        </p:spPr>
      </p:sp>
    </p:spTree>
  </p:cSld>
  <p:clrMapOvr>
    <a:masterClrMapping/>
  </p:clrMapOvr>
  <p:transition spd="slow" p14:dur="1500">
    <p:random/>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8"/>
          <p:cNvGrpSpPr/>
          <p:nvPr/>
        </p:nvGrpSpPr>
        <p:grpSpPr>
          <a:xfrm>
            <a:off x="800100" y="647700"/>
            <a:ext cx="9391650" cy="1738296"/>
            <a:chOff x="666750" y="1943100"/>
            <a:chExt cx="9391650" cy="1738296"/>
          </a:xfrm>
        </p:grpSpPr>
        <p:sp>
          <p:nvSpPr>
            <p:cNvPr id="205" name="Google Shape;205;p8"/>
            <p:cNvSpPr/>
            <p:nvPr/>
          </p:nvSpPr>
          <p:spPr>
            <a:xfrm>
              <a:off x="666750" y="2332426"/>
              <a:ext cx="990600" cy="959644"/>
            </a:xfrm>
            <a:custGeom>
              <a:rect b="b" l="l" r="r" t="t"/>
              <a:pathLst>
                <a:path extrusionOk="0" h="4114800" w="4247535">
                  <a:moveTo>
                    <a:pt x="0" y="0"/>
                  </a:moveTo>
                  <a:lnTo>
                    <a:pt x="4247536" y="0"/>
                  </a:lnTo>
                  <a:lnTo>
                    <a:pt x="4247536"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8"/>
            <p:cNvSpPr txBox="1"/>
            <p:nvPr/>
          </p:nvSpPr>
          <p:spPr>
            <a:xfrm>
              <a:off x="2057400" y="1943100"/>
              <a:ext cx="8001000" cy="17382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800">
                  <a:solidFill>
                    <a:srgbClr val="C00000"/>
                  </a:solidFill>
                  <a:latin typeface="Arial"/>
                  <a:ea typeface="Arial"/>
                  <a:cs typeface="Arial"/>
                  <a:sym typeface="Arial"/>
                </a:rPr>
                <a:t>Thảo luận nhóm: Quan sát Hình 1.1 SGK tr.5 và thực hiện yêu cầu: </a:t>
              </a:r>
              <a:endParaRPr/>
            </a:p>
          </p:txBody>
        </p:sp>
      </p:grpSp>
      <p:sp>
        <p:nvSpPr>
          <p:cNvPr id="207" name="Google Shape;207;p8"/>
          <p:cNvSpPr/>
          <p:nvPr/>
        </p:nvSpPr>
        <p:spPr>
          <a:xfrm>
            <a:off x="614362" y="3040248"/>
            <a:ext cx="3733800" cy="847725"/>
          </a:xfrm>
          <a:prstGeom prst="roundRect">
            <a:avLst>
              <a:gd fmla="val 50000" name="adj"/>
            </a:avLst>
          </a:prstGeom>
          <a:solidFill>
            <a:srgbClr val="FFD7A3"/>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Hoạt động 1 </a:t>
            </a:r>
            <a:endParaRPr/>
          </a:p>
        </p:txBody>
      </p:sp>
      <p:grpSp>
        <p:nvGrpSpPr>
          <p:cNvPr id="208" name="Google Shape;208;p8"/>
          <p:cNvGrpSpPr/>
          <p:nvPr/>
        </p:nvGrpSpPr>
        <p:grpSpPr>
          <a:xfrm>
            <a:off x="10720388" y="495300"/>
            <a:ext cx="6958012" cy="4402098"/>
            <a:chOff x="10615612" y="647700"/>
            <a:chExt cx="6958012" cy="4402098"/>
          </a:xfrm>
        </p:grpSpPr>
        <p:pic>
          <p:nvPicPr>
            <p:cNvPr descr="Hotel TV là gì? Có gì khác biệt so với tivi thông thường?" id="209" name="Google Shape;209;p8"/>
            <p:cNvPicPr preferRelativeResize="0"/>
            <p:nvPr/>
          </p:nvPicPr>
          <p:blipFill rotWithShape="1">
            <a:blip r:embed="rId4">
              <a:alphaModFix/>
            </a:blip>
            <a:srcRect b="0" l="0" r="0" t="0"/>
            <a:stretch/>
          </p:blipFill>
          <p:spPr>
            <a:xfrm>
              <a:off x="10615612" y="647700"/>
              <a:ext cx="6953250" cy="3648075"/>
            </a:xfrm>
            <a:prstGeom prst="rect">
              <a:avLst/>
            </a:prstGeom>
            <a:noFill/>
            <a:ln>
              <a:noFill/>
            </a:ln>
          </p:spPr>
        </p:pic>
        <p:sp>
          <p:nvSpPr>
            <p:cNvPr id="210" name="Google Shape;210;p8"/>
            <p:cNvSpPr txBox="1"/>
            <p:nvPr/>
          </p:nvSpPr>
          <p:spPr>
            <a:xfrm>
              <a:off x="10620374" y="4495800"/>
              <a:ext cx="695325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000">
                  <a:solidFill>
                    <a:schemeClr val="dk1"/>
                  </a:solidFill>
                  <a:latin typeface="Arial"/>
                  <a:ea typeface="Arial"/>
                  <a:cs typeface="Arial"/>
                  <a:sym typeface="Arial"/>
                </a:rPr>
                <a:t>Hình 1.1. </a:t>
              </a:r>
              <a:r>
                <a:rPr i="1" lang="en-US" sz="3000">
                  <a:solidFill>
                    <a:schemeClr val="dk1"/>
                  </a:solidFill>
                  <a:latin typeface="Arial"/>
                  <a:ea typeface="Arial"/>
                  <a:cs typeface="Arial"/>
                  <a:sym typeface="Arial"/>
                </a:rPr>
                <a:t>Ti vi kĩ thuật số </a:t>
              </a:r>
              <a:endParaRPr/>
            </a:p>
          </p:txBody>
        </p:sp>
      </p:grpSp>
      <p:sp>
        <p:nvSpPr>
          <p:cNvPr id="211" name="Google Shape;211;p8"/>
          <p:cNvSpPr txBox="1"/>
          <p:nvPr/>
        </p:nvSpPr>
        <p:spPr>
          <a:xfrm>
            <a:off x="609600" y="4152900"/>
            <a:ext cx="10148888" cy="165167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600">
                <a:solidFill>
                  <a:schemeClr val="dk1"/>
                </a:solidFill>
                <a:latin typeface="Arial"/>
                <a:ea typeface="Arial"/>
                <a:cs typeface="Arial"/>
                <a:sym typeface="Arial"/>
              </a:rPr>
              <a:t>Hầu hết ti vi được sử dụng hiện nay là ti vi kĩ thuật số (Hình 1.1). Em hãy tìm hiểu và cho biết:</a:t>
            </a:r>
            <a:endParaRPr/>
          </a:p>
        </p:txBody>
      </p:sp>
      <p:grpSp>
        <p:nvGrpSpPr>
          <p:cNvPr id="212" name="Google Shape;212;p8"/>
          <p:cNvGrpSpPr/>
          <p:nvPr/>
        </p:nvGrpSpPr>
        <p:grpSpPr>
          <a:xfrm>
            <a:off x="842962" y="6134100"/>
            <a:ext cx="17064038" cy="914400"/>
            <a:chOff x="609600" y="6134100"/>
            <a:chExt cx="17064038" cy="914400"/>
          </a:xfrm>
        </p:grpSpPr>
        <p:sp>
          <p:nvSpPr>
            <p:cNvPr id="213" name="Google Shape;213;p8"/>
            <p:cNvSpPr/>
            <p:nvPr/>
          </p:nvSpPr>
          <p:spPr>
            <a:xfrm>
              <a:off x="609600" y="6134100"/>
              <a:ext cx="914400" cy="914400"/>
            </a:xfrm>
            <a:prstGeom prst="ellipse">
              <a:avLst/>
            </a:prstGeom>
            <a:solidFill>
              <a:srgbClr val="A0D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1</a:t>
              </a:r>
              <a:endParaRPr/>
            </a:p>
          </p:txBody>
        </p:sp>
        <p:sp>
          <p:nvSpPr>
            <p:cNvPr id="214" name="Google Shape;214;p8"/>
            <p:cNvSpPr txBox="1"/>
            <p:nvPr/>
          </p:nvSpPr>
          <p:spPr>
            <a:xfrm>
              <a:off x="2010385" y="6268134"/>
              <a:ext cx="156632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Thông tin đầu vào nào được ti vi tiếp nhận từ bộ điều khiển?</a:t>
              </a:r>
              <a:endParaRPr/>
            </a:p>
          </p:txBody>
        </p:sp>
      </p:grpSp>
      <p:grpSp>
        <p:nvGrpSpPr>
          <p:cNvPr id="215" name="Google Shape;215;p8"/>
          <p:cNvGrpSpPr/>
          <p:nvPr/>
        </p:nvGrpSpPr>
        <p:grpSpPr>
          <a:xfrm>
            <a:off x="842962" y="7571475"/>
            <a:ext cx="17064038" cy="914400"/>
            <a:chOff x="609600" y="6134100"/>
            <a:chExt cx="17064038" cy="914400"/>
          </a:xfrm>
        </p:grpSpPr>
        <p:sp>
          <p:nvSpPr>
            <p:cNvPr id="216" name="Google Shape;216;p8"/>
            <p:cNvSpPr/>
            <p:nvPr/>
          </p:nvSpPr>
          <p:spPr>
            <a:xfrm>
              <a:off x="609600" y="6134100"/>
              <a:ext cx="914400" cy="914400"/>
            </a:xfrm>
            <a:prstGeom prst="ellipse">
              <a:avLst/>
            </a:prstGeom>
            <a:solidFill>
              <a:srgbClr val="A0D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2</a:t>
              </a:r>
              <a:endParaRPr/>
            </a:p>
          </p:txBody>
        </p:sp>
        <p:sp>
          <p:nvSpPr>
            <p:cNvPr id="217" name="Google Shape;217;p8"/>
            <p:cNvSpPr txBox="1"/>
            <p:nvPr/>
          </p:nvSpPr>
          <p:spPr>
            <a:xfrm>
              <a:off x="2010385" y="6268134"/>
              <a:ext cx="156632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Ti vi thể hiện sự thay đổi ở đầu ra như thế nào? </a:t>
              </a:r>
              <a:endParaRPr/>
            </a:p>
          </p:txBody>
        </p:sp>
      </p:grpSp>
      <p:grpSp>
        <p:nvGrpSpPr>
          <p:cNvPr id="218" name="Google Shape;218;p8"/>
          <p:cNvGrpSpPr/>
          <p:nvPr/>
        </p:nvGrpSpPr>
        <p:grpSpPr>
          <a:xfrm>
            <a:off x="842962" y="8937522"/>
            <a:ext cx="17064038" cy="914400"/>
            <a:chOff x="609600" y="6134100"/>
            <a:chExt cx="17064038" cy="914400"/>
          </a:xfrm>
        </p:grpSpPr>
        <p:sp>
          <p:nvSpPr>
            <p:cNvPr id="219" name="Google Shape;219;p8"/>
            <p:cNvSpPr/>
            <p:nvPr/>
          </p:nvSpPr>
          <p:spPr>
            <a:xfrm>
              <a:off x="609600" y="6134100"/>
              <a:ext cx="914400" cy="914400"/>
            </a:xfrm>
            <a:prstGeom prst="ellipse">
              <a:avLst/>
            </a:prstGeom>
            <a:solidFill>
              <a:srgbClr val="A0DA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800">
                  <a:solidFill>
                    <a:schemeClr val="dk1"/>
                  </a:solidFill>
                  <a:latin typeface="Arial"/>
                  <a:ea typeface="Arial"/>
                  <a:cs typeface="Arial"/>
                  <a:sym typeface="Arial"/>
                </a:rPr>
                <a:t>3</a:t>
              </a:r>
              <a:endParaRPr/>
            </a:p>
          </p:txBody>
        </p:sp>
        <p:sp>
          <p:nvSpPr>
            <p:cNvPr id="220" name="Google Shape;220;p8"/>
            <p:cNvSpPr txBox="1"/>
            <p:nvPr/>
          </p:nvSpPr>
          <p:spPr>
            <a:xfrm>
              <a:off x="2010385" y="6268134"/>
              <a:ext cx="156632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Ti vi có thực hiện thao tác xử lí thông tin không?</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9"/>
          <p:cNvSpPr/>
          <p:nvPr/>
        </p:nvSpPr>
        <p:spPr>
          <a:xfrm>
            <a:off x="-342900" y="495300"/>
            <a:ext cx="18973800" cy="4419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6" name="Google Shape;226;p9"/>
          <p:cNvGrpSpPr/>
          <p:nvPr/>
        </p:nvGrpSpPr>
        <p:grpSpPr>
          <a:xfrm>
            <a:off x="1433512" y="495300"/>
            <a:ext cx="7239000" cy="4267973"/>
            <a:chOff x="1433512" y="495300"/>
            <a:chExt cx="7239000" cy="4267973"/>
          </a:xfrm>
        </p:grpSpPr>
        <p:pic>
          <p:nvPicPr>
            <p:cNvPr descr="Tìm hiểu truyền hình atv là gì để hiểu sự phát triển của ngành truyền hình" id="227" name="Google Shape;227;p9"/>
            <p:cNvPicPr preferRelativeResize="0"/>
            <p:nvPr/>
          </p:nvPicPr>
          <p:blipFill rotWithShape="1">
            <a:blip r:embed="rId3">
              <a:alphaModFix/>
            </a:blip>
            <a:srcRect b="0" l="0" r="0" t="0"/>
            <a:stretch/>
          </p:blipFill>
          <p:spPr>
            <a:xfrm>
              <a:off x="1433512" y="495300"/>
              <a:ext cx="7239000" cy="3495675"/>
            </a:xfrm>
            <a:prstGeom prst="rect">
              <a:avLst/>
            </a:prstGeom>
            <a:noFill/>
            <a:ln>
              <a:noFill/>
            </a:ln>
          </p:spPr>
        </p:pic>
        <p:sp>
          <p:nvSpPr>
            <p:cNvPr id="228" name="Google Shape;228;p9"/>
            <p:cNvSpPr txBox="1"/>
            <p:nvPr/>
          </p:nvSpPr>
          <p:spPr>
            <a:xfrm>
              <a:off x="2271712" y="4209275"/>
              <a:ext cx="55626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000">
                  <a:solidFill>
                    <a:schemeClr val="dk1"/>
                  </a:solidFill>
                  <a:latin typeface="Arial"/>
                  <a:ea typeface="Arial"/>
                  <a:cs typeface="Arial"/>
                  <a:sym typeface="Arial"/>
                </a:rPr>
                <a:t>Điều khiển ti vi bằng điều khiển</a:t>
              </a:r>
              <a:endParaRPr/>
            </a:p>
          </p:txBody>
        </p:sp>
      </p:grpSp>
      <p:grpSp>
        <p:nvGrpSpPr>
          <p:cNvPr id="229" name="Google Shape;229;p9"/>
          <p:cNvGrpSpPr/>
          <p:nvPr/>
        </p:nvGrpSpPr>
        <p:grpSpPr>
          <a:xfrm>
            <a:off x="9753600" y="495300"/>
            <a:ext cx="7239000" cy="4267973"/>
            <a:chOff x="9753600" y="495300"/>
            <a:chExt cx="7239000" cy="4267973"/>
          </a:xfrm>
        </p:grpSpPr>
        <p:pic>
          <p:nvPicPr>
            <p:cNvPr descr="Cách khắc phục tivi không nhận tín hiệu remote hồng ngoại" id="230" name="Google Shape;230;p9"/>
            <p:cNvPicPr preferRelativeResize="0"/>
            <p:nvPr/>
          </p:nvPicPr>
          <p:blipFill rotWithShape="1">
            <a:blip r:embed="rId4">
              <a:alphaModFix/>
            </a:blip>
            <a:srcRect b="-1" l="0" r="0" t="27614"/>
            <a:stretch/>
          </p:blipFill>
          <p:spPr>
            <a:xfrm>
              <a:off x="9753600" y="495300"/>
              <a:ext cx="7239000" cy="3495675"/>
            </a:xfrm>
            <a:prstGeom prst="rect">
              <a:avLst/>
            </a:prstGeom>
            <a:noFill/>
            <a:ln>
              <a:noFill/>
            </a:ln>
          </p:spPr>
        </p:pic>
        <p:sp>
          <p:nvSpPr>
            <p:cNvPr id="231" name="Google Shape;231;p9"/>
            <p:cNvSpPr txBox="1"/>
            <p:nvPr/>
          </p:nvSpPr>
          <p:spPr>
            <a:xfrm>
              <a:off x="10363200" y="4209275"/>
              <a:ext cx="55626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3000">
                  <a:solidFill>
                    <a:schemeClr val="dk1"/>
                  </a:solidFill>
                  <a:latin typeface="Arial"/>
                  <a:ea typeface="Arial"/>
                  <a:cs typeface="Arial"/>
                  <a:sym typeface="Arial"/>
                </a:rPr>
                <a:t>Đèn tín hiệu điều khiển </a:t>
              </a:r>
              <a:endParaRPr/>
            </a:p>
          </p:txBody>
        </p:sp>
      </p:grpSp>
      <p:sp>
        <p:nvSpPr>
          <p:cNvPr id="232" name="Google Shape;232;p9"/>
          <p:cNvSpPr/>
          <p:nvPr/>
        </p:nvSpPr>
        <p:spPr>
          <a:xfrm>
            <a:off x="6221260" y="5905500"/>
            <a:ext cx="5845480" cy="3733800"/>
          </a:xfrm>
          <a:custGeom>
            <a:rect b="b" l="l" r="r" t="t"/>
            <a:pathLst>
              <a:path extrusionOk="0" h="8229600" w="12883914">
                <a:moveTo>
                  <a:pt x="0" y="0"/>
                </a:moveTo>
                <a:lnTo>
                  <a:pt x="12883914" y="0"/>
                </a:lnTo>
                <a:lnTo>
                  <a:pt x="12883914" y="8229600"/>
                </a:lnTo>
                <a:lnTo>
                  <a:pt x="0" y="8229600"/>
                </a:lnTo>
                <a:lnTo>
                  <a:pt x="0" y="0"/>
                </a:lnTo>
                <a:close/>
              </a:path>
            </a:pathLst>
          </a:custGeom>
          <a:blipFill rotWithShape="1">
            <a:blip r:embed="rId5">
              <a:alphaModFix/>
            </a:blip>
            <a:stretch>
              <a:fillRect b="0" l="0" r="0" t="0"/>
            </a:stretch>
          </a:blipFill>
          <a:ln>
            <a:noFill/>
          </a:ln>
        </p:spPr>
      </p:sp>
      <p:grpSp>
        <p:nvGrpSpPr>
          <p:cNvPr id="233" name="Google Shape;233;p9"/>
          <p:cNvGrpSpPr/>
          <p:nvPr/>
        </p:nvGrpSpPr>
        <p:grpSpPr>
          <a:xfrm>
            <a:off x="658889" y="7124700"/>
            <a:ext cx="5141837" cy="910054"/>
            <a:chOff x="658889" y="7124700"/>
            <a:chExt cx="5141837" cy="910054"/>
          </a:xfrm>
        </p:grpSpPr>
        <p:sp>
          <p:nvSpPr>
            <p:cNvPr id="234" name="Google Shape;234;p9"/>
            <p:cNvSpPr/>
            <p:nvPr/>
          </p:nvSpPr>
          <p:spPr>
            <a:xfrm>
              <a:off x="2362200" y="7124700"/>
              <a:ext cx="3438526" cy="910054"/>
            </a:xfrm>
            <a:prstGeom prst="homePlate">
              <a:avLst>
                <a:gd fmla="val 50000" name="adj"/>
              </a:avLst>
            </a:prstGeom>
            <a:solidFill>
              <a:srgbClr val="FFD7A3"/>
            </a:solidFill>
            <a:ln cap="flat" cmpd="sng" w="25400">
              <a:solidFill>
                <a:srgbClr val="FFD7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Arial"/>
                  <a:ea typeface="Arial"/>
                  <a:cs typeface="Arial"/>
                  <a:sym typeface="Arial"/>
                </a:rPr>
                <a:t>Điều khiển </a:t>
              </a:r>
              <a:endParaRPr/>
            </a:p>
          </p:txBody>
        </p:sp>
        <p:sp>
          <p:nvSpPr>
            <p:cNvPr id="235" name="Google Shape;235;p9"/>
            <p:cNvSpPr txBox="1"/>
            <p:nvPr/>
          </p:nvSpPr>
          <p:spPr>
            <a:xfrm>
              <a:off x="658889" y="7241173"/>
              <a:ext cx="144780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800">
                  <a:solidFill>
                    <a:srgbClr val="C00000"/>
                  </a:solidFill>
                  <a:latin typeface="Arial"/>
                  <a:ea typeface="Arial"/>
                  <a:cs typeface="Arial"/>
                  <a:sym typeface="Arial"/>
                </a:rPr>
                <a:t>Input</a:t>
              </a:r>
              <a:endParaRPr/>
            </a:p>
          </p:txBody>
        </p:sp>
      </p:grpSp>
      <p:grpSp>
        <p:nvGrpSpPr>
          <p:cNvPr id="236" name="Google Shape;236;p9"/>
          <p:cNvGrpSpPr/>
          <p:nvPr/>
        </p:nvGrpSpPr>
        <p:grpSpPr>
          <a:xfrm>
            <a:off x="7519987" y="6786146"/>
            <a:ext cx="3438526" cy="1703635"/>
            <a:chOff x="7519987" y="6786146"/>
            <a:chExt cx="3438526" cy="1703635"/>
          </a:xfrm>
        </p:grpSpPr>
        <p:sp>
          <p:nvSpPr>
            <p:cNvPr id="237" name="Google Shape;237;p9"/>
            <p:cNvSpPr txBox="1"/>
            <p:nvPr/>
          </p:nvSpPr>
          <p:spPr>
            <a:xfrm>
              <a:off x="8267700" y="6786146"/>
              <a:ext cx="194310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800">
                  <a:solidFill>
                    <a:srgbClr val="C00000"/>
                  </a:solidFill>
                  <a:latin typeface="Arial"/>
                  <a:ea typeface="Arial"/>
                  <a:cs typeface="Arial"/>
                  <a:sym typeface="Arial"/>
                </a:rPr>
                <a:t>Output </a:t>
              </a:r>
              <a:endParaRPr/>
            </a:p>
          </p:txBody>
        </p:sp>
        <p:sp>
          <p:nvSpPr>
            <p:cNvPr id="238" name="Google Shape;238;p9"/>
            <p:cNvSpPr/>
            <p:nvPr/>
          </p:nvSpPr>
          <p:spPr>
            <a:xfrm>
              <a:off x="7519987" y="7579727"/>
              <a:ext cx="3438526" cy="910054"/>
            </a:xfrm>
            <a:prstGeom prst="rect">
              <a:avLst/>
            </a:prstGeom>
            <a:solidFill>
              <a:srgbClr val="FFD7A3"/>
            </a:solidFill>
            <a:ln cap="flat" cmpd="sng" w="25400">
              <a:solidFill>
                <a:srgbClr val="FFD7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Arial"/>
                  <a:ea typeface="Arial"/>
                  <a:cs typeface="Arial"/>
                  <a:sym typeface="Arial"/>
                </a:rPr>
                <a:t>Màn hình</a:t>
              </a:r>
              <a:endParaRPr/>
            </a:p>
          </p:txBody>
        </p:sp>
      </p:grpSp>
      <p:grpSp>
        <p:nvGrpSpPr>
          <p:cNvPr id="239" name="Google Shape;239;p9"/>
          <p:cNvGrpSpPr/>
          <p:nvPr/>
        </p:nvGrpSpPr>
        <p:grpSpPr>
          <a:xfrm>
            <a:off x="12252477" y="5774436"/>
            <a:ext cx="5539246" cy="3610582"/>
            <a:chOff x="12252477" y="5774436"/>
            <a:chExt cx="5539246" cy="3610582"/>
          </a:xfrm>
        </p:grpSpPr>
        <p:sp>
          <p:nvSpPr>
            <p:cNvPr id="240" name="Google Shape;240;p9"/>
            <p:cNvSpPr/>
            <p:nvPr/>
          </p:nvSpPr>
          <p:spPr>
            <a:xfrm>
              <a:off x="12252477" y="5774436"/>
              <a:ext cx="5539246" cy="3610582"/>
            </a:xfrm>
            <a:custGeom>
              <a:rect b="b" l="l" r="r" t="t"/>
              <a:pathLst>
                <a:path extrusionOk="0" h="2962656" w="7315200">
                  <a:moveTo>
                    <a:pt x="0" y="0"/>
                  </a:moveTo>
                  <a:lnTo>
                    <a:pt x="7315200" y="0"/>
                  </a:lnTo>
                  <a:lnTo>
                    <a:pt x="7315200" y="2962656"/>
                  </a:lnTo>
                  <a:lnTo>
                    <a:pt x="0" y="2962656"/>
                  </a:lnTo>
                  <a:lnTo>
                    <a:pt x="0" y="0"/>
                  </a:lnTo>
                  <a:close/>
                </a:path>
              </a:pathLst>
            </a:custGeom>
            <a:blipFill rotWithShape="1">
              <a:blip r:embed="rId6">
                <a:alphaModFix/>
              </a:blip>
              <a:stretch>
                <a:fillRect b="0" l="0" r="0" t="0"/>
              </a:stretch>
            </a:blipFill>
            <a:ln>
              <a:noFill/>
            </a:ln>
          </p:spPr>
        </p:sp>
        <p:sp>
          <p:nvSpPr>
            <p:cNvPr id="241" name="Google Shape;241;p9"/>
            <p:cNvSpPr txBox="1"/>
            <p:nvPr/>
          </p:nvSpPr>
          <p:spPr>
            <a:xfrm>
              <a:off x="13527164" y="6271997"/>
              <a:ext cx="3867150" cy="26154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800">
                  <a:solidFill>
                    <a:schemeClr val="dk1"/>
                  </a:solidFill>
                  <a:latin typeface="Arial"/>
                  <a:ea typeface="Arial"/>
                  <a:cs typeface="Arial"/>
                  <a:sym typeface="Arial"/>
                </a:rPr>
                <a:t>Ti vi có thực hiện thao tác xử lí thông tin.</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