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27"/>
  </p:notesMasterIdLst>
  <p:sldIdLst>
    <p:sldId id="256" r:id="rId3"/>
    <p:sldId id="315" r:id="rId4"/>
    <p:sldId id="316" r:id="rId5"/>
    <p:sldId id="257" r:id="rId6"/>
    <p:sldId id="313" r:id="rId7"/>
    <p:sldId id="314" r:id="rId8"/>
    <p:sldId id="317" r:id="rId9"/>
    <p:sldId id="318" r:id="rId10"/>
    <p:sldId id="319" r:id="rId11"/>
    <p:sldId id="320" r:id="rId12"/>
    <p:sldId id="321" r:id="rId13"/>
    <p:sldId id="322" r:id="rId14"/>
    <p:sldId id="323" r:id="rId15"/>
    <p:sldId id="324" r:id="rId16"/>
    <p:sldId id="326" r:id="rId17"/>
    <p:sldId id="327" r:id="rId18"/>
    <p:sldId id="325" r:id="rId19"/>
    <p:sldId id="328" r:id="rId20"/>
    <p:sldId id="329" r:id="rId21"/>
    <p:sldId id="330" r:id="rId22"/>
    <p:sldId id="332" r:id="rId23"/>
    <p:sldId id="331" r:id="rId24"/>
    <p:sldId id="312" r:id="rId25"/>
    <p:sldId id="333" r:id="rId26"/>
  </p:sldIdLst>
  <p:sldSz cx="9144000" cy="5143500" type="screen16x9"/>
  <p:notesSz cx="6858000" cy="9144000"/>
  <p:embeddedFontLst>
    <p:embeddedFont>
      <p:font typeface="Assistant" pitchFamily="2" charset="-79"/>
      <p:regular r:id="rId28"/>
      <p:bold r:id="rId29"/>
    </p:embeddedFont>
    <p:embeddedFont>
      <p:font typeface="Cambria Math" panose="02040503050406030204" pitchFamily="18" charset="0"/>
      <p:regular r:id="rId30"/>
    </p:embeddedFont>
    <p:embeddedFont>
      <p:font typeface="Lato" panose="020F0502020204030203" pitchFamily="34" charset="0"/>
      <p:regular r:id="rId31"/>
      <p:bold r:id="rId32"/>
      <p:italic r:id="rId33"/>
      <p:boldItalic r:id="rId34"/>
    </p:embeddedFont>
    <p:embeddedFont>
      <p:font typeface="Mukta SemiBold" panose="020B0604020202020204" charset="0"/>
      <p:regular r:id="rId35"/>
      <p:bold r:id="rId36"/>
    </p:embeddedFont>
    <p:embeddedFont>
      <p:font typeface="Nunito Light" pitchFamily="2" charset="0"/>
      <p:regular r:id="rId37"/>
      <p:italic r:id="rId38"/>
    </p:embeddedFont>
    <p:embeddedFont>
      <p:font typeface="Proxima Nova"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40532697-97AD-4EAC-ADDB-13906AD60E30}">
          <p14:sldIdLst>
            <p14:sldId id="256"/>
            <p14:sldId id="315"/>
            <p14:sldId id="316"/>
            <p14:sldId id="257"/>
            <p14:sldId id="313"/>
            <p14:sldId id="314"/>
            <p14:sldId id="317"/>
            <p14:sldId id="318"/>
            <p14:sldId id="319"/>
            <p14:sldId id="320"/>
            <p14:sldId id="321"/>
            <p14:sldId id="322"/>
            <p14:sldId id="323"/>
            <p14:sldId id="324"/>
            <p14:sldId id="326"/>
            <p14:sldId id="327"/>
            <p14:sldId id="325"/>
            <p14:sldId id="328"/>
            <p14:sldId id="329"/>
            <p14:sldId id="330"/>
            <p14:sldId id="332"/>
            <p14:sldId id="331"/>
            <p14:sldId id="312"/>
            <p14:sldId id="33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D7F"/>
    <a:srgbClr val="F4E8CA"/>
    <a:srgbClr val="BDF3EE"/>
    <a:srgbClr val="B8A6C0"/>
    <a:srgbClr val="000000"/>
    <a:srgbClr val="F7CCC6"/>
    <a:srgbClr val="B1CBFF"/>
    <a:srgbClr val="F9F3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8894ED-2E00-49D0-A15D-E9D5C4E273BB}">
  <a:tblStyle styleId="{268894ED-2E00-49D0-A15D-E9D5C4E273B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9"/>
        <p:cNvGrpSpPr/>
        <p:nvPr/>
      </p:nvGrpSpPr>
      <p:grpSpPr>
        <a:xfrm>
          <a:off x="0" y="0"/>
          <a:ext cx="0" cy="0"/>
          <a:chOff x="0" y="0"/>
          <a:chExt cx="0" cy="0"/>
        </a:xfrm>
      </p:grpSpPr>
      <p:sp>
        <p:nvSpPr>
          <p:cNvPr id="1720" name="Google Shape;172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1" name="Google Shape;172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281fe57cce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281fe57cce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8593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9"/>
        <p:cNvGrpSpPr/>
        <p:nvPr/>
      </p:nvGrpSpPr>
      <p:grpSpPr>
        <a:xfrm>
          <a:off x="0" y="0"/>
          <a:ext cx="0" cy="0"/>
          <a:chOff x="0" y="0"/>
          <a:chExt cx="0" cy="0"/>
        </a:xfrm>
      </p:grpSpPr>
      <p:sp>
        <p:nvSpPr>
          <p:cNvPr id="1720" name="Google Shape;172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1" name="Google Shape;172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845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281fe57cce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281fe57cce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7" name="Google Shape;1887;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691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894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54070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7103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8905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3978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870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48700" y="-449177"/>
            <a:ext cx="9350316" cy="5641823"/>
            <a:chOff x="74406" y="-449187"/>
            <a:chExt cx="9124930" cy="5641823"/>
          </a:xfrm>
        </p:grpSpPr>
        <p:grpSp>
          <p:nvGrpSpPr>
            <p:cNvPr id="10" name="Google Shape;10;p2"/>
            <p:cNvGrpSpPr/>
            <p:nvPr/>
          </p:nvGrpSpPr>
          <p:grpSpPr>
            <a:xfrm>
              <a:off x="415690" y="-449187"/>
              <a:ext cx="8312620" cy="5641823"/>
              <a:chOff x="9914352" y="-400200"/>
              <a:chExt cx="8168045" cy="5543700"/>
            </a:xfrm>
          </p:grpSpPr>
          <p:cxnSp>
            <p:nvCxnSpPr>
              <p:cNvPr id="11" name="Google Shape;11;p2"/>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 name="Google Shape;12;p2"/>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3" name="Google Shape;13;p2"/>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 name="Google Shape;14;p2"/>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5" name="Google Shape;15;p2"/>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 name="Google Shape;16;p2"/>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7" name="Google Shape;17;p2"/>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8" name="Google Shape;18;p2"/>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9" name="Google Shape;19;p2"/>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0" name="Google Shape;20;p2"/>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1" name="Google Shape;21;p2"/>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2" name="Google Shape;22;p2"/>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3" name="Google Shape;23;p2"/>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4" name="Google Shape;24;p2"/>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5" name="Google Shape;25;p2"/>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6" name="Google Shape;26;p2"/>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7" name="Google Shape;27;p2"/>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8" name="Google Shape;28;p2"/>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 name="Google Shape;29;p2"/>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 name="Google Shape;30;p2"/>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 name="Google Shape;31;p2"/>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32" name="Google Shape;32;p2"/>
            <p:cNvGrpSpPr/>
            <p:nvPr/>
          </p:nvGrpSpPr>
          <p:grpSpPr>
            <a:xfrm rot="5400000">
              <a:off x="2350901" y="-1990715"/>
              <a:ext cx="4571941" cy="9124930"/>
              <a:chOff x="11547961" y="-445378"/>
              <a:chExt cx="4492425" cy="5543700"/>
            </a:xfrm>
          </p:grpSpPr>
          <p:cxnSp>
            <p:nvCxnSpPr>
              <p:cNvPr id="33" name="Google Shape;33;p2"/>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4" name="Google Shape;34;p2"/>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5" name="Google Shape;35;p2"/>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6" name="Google Shape;36;p2"/>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7" name="Google Shape;37;p2"/>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8" name="Google Shape;38;p2"/>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 name="Google Shape;39;p2"/>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 name="Google Shape;40;p2"/>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 name="Google Shape;41;p2"/>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2" name="Google Shape;42;p2"/>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3" name="Google Shape;43;p2"/>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 name="Google Shape;44;p2"/>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sp>
        <p:nvSpPr>
          <p:cNvPr id="45" name="Google Shape;45;p2"/>
          <p:cNvSpPr txBox="1">
            <a:spLocks noGrp="1"/>
          </p:cNvSpPr>
          <p:nvPr>
            <p:ph type="ctrTitle"/>
          </p:nvPr>
        </p:nvSpPr>
        <p:spPr>
          <a:xfrm>
            <a:off x="2215950" y="1729963"/>
            <a:ext cx="4712100" cy="1610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5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6" name="Google Shape;46;p2"/>
          <p:cNvSpPr txBox="1">
            <a:spLocks noGrp="1"/>
          </p:cNvSpPr>
          <p:nvPr>
            <p:ph type="subTitle" idx="1"/>
          </p:nvPr>
        </p:nvSpPr>
        <p:spPr>
          <a:xfrm>
            <a:off x="2215950" y="3533113"/>
            <a:ext cx="47121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7" name="Google Shape;47;p2"/>
          <p:cNvSpPr/>
          <p:nvPr/>
        </p:nvSpPr>
        <p:spPr>
          <a:xfrm>
            <a:off x="3827250" y="4604000"/>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2"/>
          <p:cNvGrpSpPr/>
          <p:nvPr/>
        </p:nvGrpSpPr>
        <p:grpSpPr>
          <a:xfrm>
            <a:off x="-776300" y="-488550"/>
            <a:ext cx="9837528" cy="4432074"/>
            <a:chOff x="-776300" y="-488550"/>
            <a:chExt cx="9837528" cy="4432074"/>
          </a:xfrm>
        </p:grpSpPr>
        <p:sp>
          <p:nvSpPr>
            <p:cNvPr id="49" name="Google Shape;49;p2"/>
            <p:cNvSpPr/>
            <p:nvPr/>
          </p:nvSpPr>
          <p:spPr>
            <a:xfrm>
              <a:off x="-776300" y="2915475"/>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571713" y="-488550"/>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
        <p:cNvGrpSpPr/>
        <p:nvPr/>
      </p:nvGrpSpPr>
      <p:grpSpPr>
        <a:xfrm>
          <a:off x="0" y="0"/>
          <a:ext cx="0" cy="0"/>
          <a:chOff x="0" y="0"/>
          <a:chExt cx="0" cy="0"/>
        </a:xfrm>
      </p:grpSpPr>
      <p:grpSp>
        <p:nvGrpSpPr>
          <p:cNvPr id="96" name="Google Shape;96;p4"/>
          <p:cNvGrpSpPr/>
          <p:nvPr/>
        </p:nvGrpSpPr>
        <p:grpSpPr>
          <a:xfrm>
            <a:off x="-148700" y="-449177"/>
            <a:ext cx="9350316" cy="5641823"/>
            <a:chOff x="74406" y="-449187"/>
            <a:chExt cx="9124930" cy="5641823"/>
          </a:xfrm>
        </p:grpSpPr>
        <p:grpSp>
          <p:nvGrpSpPr>
            <p:cNvPr id="97" name="Google Shape;97;p4"/>
            <p:cNvGrpSpPr/>
            <p:nvPr/>
          </p:nvGrpSpPr>
          <p:grpSpPr>
            <a:xfrm>
              <a:off x="415690" y="-449187"/>
              <a:ext cx="8312620" cy="5641823"/>
              <a:chOff x="9914352" y="-400200"/>
              <a:chExt cx="8168045" cy="5543700"/>
            </a:xfrm>
          </p:grpSpPr>
          <p:cxnSp>
            <p:nvCxnSpPr>
              <p:cNvPr id="98" name="Google Shape;98;p4"/>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9" name="Google Shape;99;p4"/>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0" name="Google Shape;100;p4"/>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1" name="Google Shape;101;p4"/>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2" name="Google Shape;102;p4"/>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3" name="Google Shape;103;p4"/>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4" name="Google Shape;104;p4"/>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5" name="Google Shape;105;p4"/>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6" name="Google Shape;106;p4"/>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7" name="Google Shape;107;p4"/>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8" name="Google Shape;108;p4"/>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9" name="Google Shape;109;p4"/>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0" name="Google Shape;110;p4"/>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4"/>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2" name="Google Shape;112;p4"/>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3" name="Google Shape;113;p4"/>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4" name="Google Shape;114;p4"/>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5" name="Google Shape;115;p4"/>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6" name="Google Shape;116;p4"/>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7" name="Google Shape;117;p4"/>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8" name="Google Shape;118;p4"/>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119" name="Google Shape;119;p4"/>
            <p:cNvGrpSpPr/>
            <p:nvPr/>
          </p:nvGrpSpPr>
          <p:grpSpPr>
            <a:xfrm rot="5400000">
              <a:off x="2350901" y="-1990715"/>
              <a:ext cx="4571941" cy="9124930"/>
              <a:chOff x="11547961" y="-445378"/>
              <a:chExt cx="4492425" cy="5543700"/>
            </a:xfrm>
          </p:grpSpPr>
          <p:cxnSp>
            <p:nvCxnSpPr>
              <p:cNvPr id="120" name="Google Shape;120;p4"/>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1" name="Google Shape;121;p4"/>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2" name="Google Shape;122;p4"/>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3" name="Google Shape;123;p4"/>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4" name="Google Shape;124;p4"/>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5" name="Google Shape;125;p4"/>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6" name="Google Shape;126;p4"/>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7" name="Google Shape;127;p4"/>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8" name="Google Shape;128;p4"/>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9" name="Google Shape;129;p4"/>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30" name="Google Shape;130;p4"/>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31" name="Google Shape;131;p4"/>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132" name="Google Shape;132;p4"/>
          <p:cNvGrpSpPr/>
          <p:nvPr/>
        </p:nvGrpSpPr>
        <p:grpSpPr>
          <a:xfrm>
            <a:off x="166641" y="240700"/>
            <a:ext cx="8763363" cy="4631626"/>
            <a:chOff x="166641" y="240700"/>
            <a:chExt cx="8763363" cy="4631626"/>
          </a:xfrm>
        </p:grpSpPr>
        <p:grpSp>
          <p:nvGrpSpPr>
            <p:cNvPr id="133" name="Google Shape;133;p4"/>
            <p:cNvGrpSpPr/>
            <p:nvPr/>
          </p:nvGrpSpPr>
          <p:grpSpPr>
            <a:xfrm>
              <a:off x="166641" y="240700"/>
              <a:ext cx="8763363" cy="4631626"/>
              <a:chOff x="713250" y="539500"/>
              <a:chExt cx="7789656" cy="4117001"/>
            </a:xfrm>
          </p:grpSpPr>
          <p:sp>
            <p:nvSpPr>
              <p:cNvPr id="134" name="Google Shape;134;p4"/>
              <p:cNvSpPr/>
              <p:nvPr/>
            </p:nvSpPr>
            <p:spPr>
              <a:xfrm>
                <a:off x="785406" y="592101"/>
                <a:ext cx="7717500" cy="4064400"/>
              </a:xfrm>
              <a:prstGeom prst="roundRect">
                <a:avLst>
                  <a:gd name="adj" fmla="val 5913"/>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35" name="Google Shape;135;p4"/>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
          <p:nvSpPr>
            <p:cNvPr id="136" name="Google Shape;136;p4"/>
            <p:cNvSpPr/>
            <p:nvPr/>
          </p:nvSpPr>
          <p:spPr>
            <a:xfrm>
              <a:off x="4471775" y="240700"/>
              <a:ext cx="4375799" cy="204324"/>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4"/>
            <p:cNvGrpSpPr/>
            <p:nvPr/>
          </p:nvGrpSpPr>
          <p:grpSpPr>
            <a:xfrm>
              <a:off x="8025886" y="289154"/>
              <a:ext cx="404880" cy="107425"/>
              <a:chOff x="7050325" y="1045375"/>
              <a:chExt cx="824100" cy="218700"/>
            </a:xfrm>
          </p:grpSpPr>
          <p:sp>
            <p:nvSpPr>
              <p:cNvPr id="138" name="Google Shape;138;p4"/>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39" name="Google Shape;139;p4"/>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0" name="Google Shape;140;p4"/>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41" name="Google Shape;141;p4"/>
              <p:cNvGrpSpPr/>
              <p:nvPr/>
            </p:nvGrpSpPr>
            <p:grpSpPr>
              <a:xfrm>
                <a:off x="7087846" y="1074670"/>
                <a:ext cx="756865" cy="160024"/>
                <a:chOff x="5368543" y="2043925"/>
                <a:chExt cx="1066307" cy="225450"/>
              </a:xfrm>
            </p:grpSpPr>
            <p:sp>
              <p:nvSpPr>
                <p:cNvPr id="142" name="Google Shape;142;p4"/>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 name="Google Shape;146;p4"/>
            <p:cNvGrpSpPr/>
            <p:nvPr/>
          </p:nvGrpSpPr>
          <p:grpSpPr>
            <a:xfrm>
              <a:off x="8581595" y="3789974"/>
              <a:ext cx="84094" cy="572699"/>
              <a:chOff x="9565102" y="953208"/>
              <a:chExt cx="102641" cy="699095"/>
            </a:xfrm>
          </p:grpSpPr>
          <p:sp>
            <p:nvSpPr>
              <p:cNvPr id="147" name="Google Shape;147;p4"/>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 name="Google Shape;151;p4"/>
            <p:cNvCxnSpPr/>
            <p:nvPr/>
          </p:nvCxnSpPr>
          <p:spPr>
            <a:xfrm>
              <a:off x="172800" y="4604005"/>
              <a:ext cx="8703600" cy="0"/>
            </a:xfrm>
            <a:prstGeom prst="straightConnector1">
              <a:avLst/>
            </a:prstGeom>
            <a:noFill/>
            <a:ln w="9525" cap="flat" cmpd="sng">
              <a:solidFill>
                <a:schemeClr val="dk1"/>
              </a:solidFill>
              <a:prstDash val="solid"/>
              <a:round/>
              <a:headEnd type="none" w="med" len="med"/>
              <a:tailEnd type="none" w="med" len="med"/>
            </a:ln>
          </p:spPr>
        </p:cxnSp>
      </p:grpSp>
      <p:sp>
        <p:nvSpPr>
          <p:cNvPr id="152" name="Google Shape;152;p4"/>
          <p:cNvSpPr/>
          <p:nvPr/>
        </p:nvSpPr>
        <p:spPr>
          <a:xfrm>
            <a:off x="324275" y="396575"/>
            <a:ext cx="285829" cy="28585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4" name="Google Shape;154;p4"/>
          <p:cNvSpPr txBox="1">
            <a:spLocks noGrp="1"/>
          </p:cNvSpPr>
          <p:nvPr>
            <p:ph type="body" idx="1"/>
          </p:nvPr>
        </p:nvSpPr>
        <p:spPr>
          <a:xfrm>
            <a:off x="720000" y="1215751"/>
            <a:ext cx="7704000" cy="348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8"/>
        <p:cNvGrpSpPr/>
        <p:nvPr/>
      </p:nvGrpSpPr>
      <p:grpSpPr>
        <a:xfrm>
          <a:off x="0" y="0"/>
          <a:ext cx="0" cy="0"/>
          <a:chOff x="0" y="0"/>
          <a:chExt cx="0" cy="0"/>
        </a:xfrm>
      </p:grpSpPr>
      <p:grpSp>
        <p:nvGrpSpPr>
          <p:cNvPr id="289" name="Google Shape;289;p7"/>
          <p:cNvGrpSpPr/>
          <p:nvPr/>
        </p:nvGrpSpPr>
        <p:grpSpPr>
          <a:xfrm>
            <a:off x="-148700" y="-449177"/>
            <a:ext cx="9350316" cy="5641823"/>
            <a:chOff x="74406" y="-449187"/>
            <a:chExt cx="9124930" cy="5641823"/>
          </a:xfrm>
        </p:grpSpPr>
        <p:grpSp>
          <p:nvGrpSpPr>
            <p:cNvPr id="290" name="Google Shape;290;p7"/>
            <p:cNvGrpSpPr/>
            <p:nvPr/>
          </p:nvGrpSpPr>
          <p:grpSpPr>
            <a:xfrm>
              <a:off x="415690" y="-449187"/>
              <a:ext cx="8312620" cy="5641823"/>
              <a:chOff x="9914352" y="-400200"/>
              <a:chExt cx="8168045" cy="5543700"/>
            </a:xfrm>
          </p:grpSpPr>
          <p:cxnSp>
            <p:nvCxnSpPr>
              <p:cNvPr id="291" name="Google Shape;291;p7"/>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2" name="Google Shape;292;p7"/>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3" name="Google Shape;293;p7"/>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4" name="Google Shape;294;p7"/>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5" name="Google Shape;295;p7"/>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6" name="Google Shape;296;p7"/>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7" name="Google Shape;297;p7"/>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8" name="Google Shape;298;p7"/>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9" name="Google Shape;299;p7"/>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0" name="Google Shape;300;p7"/>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1" name="Google Shape;301;p7"/>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2" name="Google Shape;302;p7"/>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3" name="Google Shape;303;p7"/>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4" name="Google Shape;304;p7"/>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5" name="Google Shape;305;p7"/>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6" name="Google Shape;306;p7"/>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7" name="Google Shape;307;p7"/>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8" name="Google Shape;308;p7"/>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9" name="Google Shape;309;p7"/>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0" name="Google Shape;310;p7"/>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1" name="Google Shape;311;p7"/>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312" name="Google Shape;312;p7"/>
            <p:cNvGrpSpPr/>
            <p:nvPr/>
          </p:nvGrpSpPr>
          <p:grpSpPr>
            <a:xfrm rot="5400000">
              <a:off x="2350901" y="-1990715"/>
              <a:ext cx="4571941" cy="9124930"/>
              <a:chOff x="11547961" y="-445378"/>
              <a:chExt cx="4492425" cy="5543700"/>
            </a:xfrm>
          </p:grpSpPr>
          <p:cxnSp>
            <p:nvCxnSpPr>
              <p:cNvPr id="313" name="Google Shape;313;p7"/>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4" name="Google Shape;314;p7"/>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5" name="Google Shape;315;p7"/>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6" name="Google Shape;316;p7"/>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7" name="Google Shape;317;p7"/>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8" name="Google Shape;318;p7"/>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9" name="Google Shape;319;p7"/>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20" name="Google Shape;320;p7"/>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21" name="Google Shape;321;p7"/>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22" name="Google Shape;322;p7"/>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23" name="Google Shape;323;p7"/>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24" name="Google Shape;324;p7"/>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325" name="Google Shape;325;p7"/>
          <p:cNvGrpSpPr/>
          <p:nvPr/>
        </p:nvGrpSpPr>
        <p:grpSpPr>
          <a:xfrm>
            <a:off x="166641" y="240700"/>
            <a:ext cx="8763363" cy="4631626"/>
            <a:chOff x="166641" y="240700"/>
            <a:chExt cx="8763363" cy="4631626"/>
          </a:xfrm>
        </p:grpSpPr>
        <p:grpSp>
          <p:nvGrpSpPr>
            <p:cNvPr id="326" name="Google Shape;326;p7"/>
            <p:cNvGrpSpPr/>
            <p:nvPr/>
          </p:nvGrpSpPr>
          <p:grpSpPr>
            <a:xfrm>
              <a:off x="166641" y="240700"/>
              <a:ext cx="8763363" cy="4631626"/>
              <a:chOff x="713250" y="539500"/>
              <a:chExt cx="7789656" cy="4117001"/>
            </a:xfrm>
          </p:grpSpPr>
          <p:sp>
            <p:nvSpPr>
              <p:cNvPr id="327" name="Google Shape;327;p7"/>
              <p:cNvSpPr/>
              <p:nvPr/>
            </p:nvSpPr>
            <p:spPr>
              <a:xfrm>
                <a:off x="785406" y="592101"/>
                <a:ext cx="7717500" cy="4064400"/>
              </a:xfrm>
              <a:prstGeom prst="roundRect">
                <a:avLst>
                  <a:gd name="adj" fmla="val 5913"/>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8" name="Google Shape;328;p7"/>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329" name="Google Shape;329;p7"/>
            <p:cNvGrpSpPr/>
            <p:nvPr/>
          </p:nvGrpSpPr>
          <p:grpSpPr>
            <a:xfrm>
              <a:off x="4471775" y="240700"/>
              <a:ext cx="4375799" cy="204324"/>
              <a:chOff x="4471775" y="240700"/>
              <a:chExt cx="4375799" cy="204324"/>
            </a:xfrm>
          </p:grpSpPr>
          <p:sp>
            <p:nvSpPr>
              <p:cNvPr id="330" name="Google Shape;330;p7"/>
              <p:cNvSpPr/>
              <p:nvPr/>
            </p:nvSpPr>
            <p:spPr>
              <a:xfrm>
                <a:off x="4471775" y="240700"/>
                <a:ext cx="4375799" cy="204324"/>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331;p7"/>
              <p:cNvGrpSpPr/>
              <p:nvPr/>
            </p:nvGrpSpPr>
            <p:grpSpPr>
              <a:xfrm>
                <a:off x="8025886" y="289154"/>
                <a:ext cx="404880" cy="107425"/>
                <a:chOff x="7050325" y="1045375"/>
                <a:chExt cx="824100" cy="218700"/>
              </a:xfrm>
            </p:grpSpPr>
            <p:sp>
              <p:nvSpPr>
                <p:cNvPr id="332" name="Google Shape;332;p7"/>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3" name="Google Shape;333;p7"/>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4" name="Google Shape;334;p7"/>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335" name="Google Shape;335;p7"/>
                <p:cNvGrpSpPr/>
                <p:nvPr/>
              </p:nvGrpSpPr>
              <p:grpSpPr>
                <a:xfrm>
                  <a:off x="7087846" y="1074670"/>
                  <a:ext cx="756865" cy="160024"/>
                  <a:chOff x="5368543" y="2043925"/>
                  <a:chExt cx="1066307" cy="225450"/>
                </a:xfrm>
              </p:grpSpPr>
              <p:sp>
                <p:nvSpPr>
                  <p:cNvPr id="336" name="Google Shape;336;p7"/>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340" name="Google Shape;340;p7"/>
          <p:cNvSpPr txBox="1">
            <a:spLocks noGrp="1"/>
          </p:cNvSpPr>
          <p:nvPr>
            <p:ph type="title"/>
          </p:nvPr>
        </p:nvSpPr>
        <p:spPr>
          <a:xfrm>
            <a:off x="720000" y="445025"/>
            <a:ext cx="4538700" cy="10521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41" name="Google Shape;341;p7"/>
          <p:cNvSpPr txBox="1">
            <a:spLocks noGrp="1"/>
          </p:cNvSpPr>
          <p:nvPr>
            <p:ph type="subTitle" idx="1"/>
          </p:nvPr>
        </p:nvSpPr>
        <p:spPr>
          <a:xfrm>
            <a:off x="720000" y="1700300"/>
            <a:ext cx="45387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342" name="Google Shape;342;p7"/>
          <p:cNvSpPr>
            <a:spLocks noGrp="1"/>
          </p:cNvSpPr>
          <p:nvPr>
            <p:ph type="pic" idx="2"/>
          </p:nvPr>
        </p:nvSpPr>
        <p:spPr>
          <a:xfrm>
            <a:off x="5679900" y="1362050"/>
            <a:ext cx="2607900" cy="2974800"/>
          </a:xfrm>
          <a:prstGeom prst="roundRect">
            <a:avLst>
              <a:gd name="adj" fmla="val 16667"/>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5"/>
        <p:cNvGrpSpPr/>
        <p:nvPr/>
      </p:nvGrpSpPr>
      <p:grpSpPr>
        <a:xfrm>
          <a:off x="0" y="0"/>
          <a:ext cx="0" cy="0"/>
          <a:chOff x="0" y="0"/>
          <a:chExt cx="0" cy="0"/>
        </a:xfrm>
      </p:grpSpPr>
      <p:grpSp>
        <p:nvGrpSpPr>
          <p:cNvPr id="386" name="Google Shape;386;p9"/>
          <p:cNvGrpSpPr/>
          <p:nvPr/>
        </p:nvGrpSpPr>
        <p:grpSpPr>
          <a:xfrm>
            <a:off x="-148700" y="-449177"/>
            <a:ext cx="9350316" cy="5641823"/>
            <a:chOff x="74406" y="-449187"/>
            <a:chExt cx="9124930" cy="5641823"/>
          </a:xfrm>
        </p:grpSpPr>
        <p:grpSp>
          <p:nvGrpSpPr>
            <p:cNvPr id="387" name="Google Shape;387;p9"/>
            <p:cNvGrpSpPr/>
            <p:nvPr/>
          </p:nvGrpSpPr>
          <p:grpSpPr>
            <a:xfrm>
              <a:off x="415690" y="-449187"/>
              <a:ext cx="8312620" cy="5641823"/>
              <a:chOff x="9914352" y="-400200"/>
              <a:chExt cx="8168045" cy="5543700"/>
            </a:xfrm>
          </p:grpSpPr>
          <p:cxnSp>
            <p:nvCxnSpPr>
              <p:cNvPr id="388" name="Google Shape;388;p9"/>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89" name="Google Shape;389;p9"/>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0" name="Google Shape;390;p9"/>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1" name="Google Shape;391;p9"/>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2" name="Google Shape;392;p9"/>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3" name="Google Shape;393;p9"/>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4" name="Google Shape;394;p9"/>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5" name="Google Shape;395;p9"/>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6" name="Google Shape;396;p9"/>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7" name="Google Shape;397;p9"/>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8" name="Google Shape;398;p9"/>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9" name="Google Shape;399;p9"/>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0" name="Google Shape;400;p9"/>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1" name="Google Shape;401;p9"/>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2" name="Google Shape;402;p9"/>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3" name="Google Shape;403;p9"/>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4" name="Google Shape;404;p9"/>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5" name="Google Shape;405;p9"/>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6" name="Google Shape;406;p9"/>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7" name="Google Shape;407;p9"/>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8" name="Google Shape;408;p9"/>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409" name="Google Shape;409;p9"/>
            <p:cNvGrpSpPr/>
            <p:nvPr/>
          </p:nvGrpSpPr>
          <p:grpSpPr>
            <a:xfrm rot="5400000">
              <a:off x="2350901" y="-1990715"/>
              <a:ext cx="4571941" cy="9124930"/>
              <a:chOff x="11547961" y="-445378"/>
              <a:chExt cx="4492425" cy="5543700"/>
            </a:xfrm>
          </p:grpSpPr>
          <p:cxnSp>
            <p:nvCxnSpPr>
              <p:cNvPr id="410" name="Google Shape;410;p9"/>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1" name="Google Shape;411;p9"/>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2" name="Google Shape;412;p9"/>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3" name="Google Shape;413;p9"/>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4" name="Google Shape;414;p9"/>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5" name="Google Shape;415;p9"/>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6" name="Google Shape;416;p9"/>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7" name="Google Shape;417;p9"/>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8" name="Google Shape;418;p9"/>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9" name="Google Shape;419;p9"/>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20" name="Google Shape;420;p9"/>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21" name="Google Shape;421;p9"/>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sp>
        <p:nvSpPr>
          <p:cNvPr id="422" name="Google Shape;422;p9"/>
          <p:cNvSpPr txBox="1">
            <a:spLocks noGrp="1"/>
          </p:cNvSpPr>
          <p:nvPr>
            <p:ph type="title"/>
          </p:nvPr>
        </p:nvSpPr>
        <p:spPr>
          <a:xfrm>
            <a:off x="2135550" y="1695200"/>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sz="65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423" name="Google Shape;423;p9"/>
          <p:cNvSpPr txBox="1">
            <a:spLocks noGrp="1"/>
          </p:cNvSpPr>
          <p:nvPr>
            <p:ph type="subTitle" idx="1"/>
          </p:nvPr>
        </p:nvSpPr>
        <p:spPr>
          <a:xfrm>
            <a:off x="2135550" y="2856625"/>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24" name="Google Shape;424;p9"/>
          <p:cNvGrpSpPr/>
          <p:nvPr/>
        </p:nvGrpSpPr>
        <p:grpSpPr>
          <a:xfrm>
            <a:off x="-699512" y="-605544"/>
            <a:ext cx="10319334" cy="4628418"/>
            <a:chOff x="-699512" y="-605544"/>
            <a:chExt cx="10319334" cy="4628418"/>
          </a:xfrm>
        </p:grpSpPr>
        <p:sp>
          <p:nvSpPr>
            <p:cNvPr id="425" name="Google Shape;425;p9"/>
            <p:cNvSpPr/>
            <p:nvPr/>
          </p:nvSpPr>
          <p:spPr>
            <a:xfrm>
              <a:off x="-699512" y="2994825"/>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rot="2700000">
              <a:off x="7984919" y="-229463"/>
              <a:ext cx="1489562" cy="1028081"/>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9"/>
          <p:cNvSpPr/>
          <p:nvPr/>
        </p:nvSpPr>
        <p:spPr>
          <a:xfrm>
            <a:off x="8082050" y="4344925"/>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7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04"/>
        <p:cNvGrpSpPr/>
        <p:nvPr/>
      </p:nvGrpSpPr>
      <p:grpSpPr>
        <a:xfrm>
          <a:off x="0" y="0"/>
          <a:ext cx="0" cy="0"/>
          <a:chOff x="0" y="0"/>
          <a:chExt cx="0" cy="0"/>
        </a:xfrm>
      </p:grpSpPr>
      <p:grpSp>
        <p:nvGrpSpPr>
          <p:cNvPr id="1605" name="Google Shape;1605;p31"/>
          <p:cNvGrpSpPr/>
          <p:nvPr/>
        </p:nvGrpSpPr>
        <p:grpSpPr>
          <a:xfrm>
            <a:off x="-148700" y="-449177"/>
            <a:ext cx="9350316" cy="5641823"/>
            <a:chOff x="74406" y="-449187"/>
            <a:chExt cx="9124930" cy="5641823"/>
          </a:xfrm>
        </p:grpSpPr>
        <p:grpSp>
          <p:nvGrpSpPr>
            <p:cNvPr id="1606" name="Google Shape;1606;p31"/>
            <p:cNvGrpSpPr/>
            <p:nvPr/>
          </p:nvGrpSpPr>
          <p:grpSpPr>
            <a:xfrm>
              <a:off x="415690" y="-449187"/>
              <a:ext cx="8312620" cy="5641823"/>
              <a:chOff x="9914352" y="-400200"/>
              <a:chExt cx="8168045" cy="5543700"/>
            </a:xfrm>
          </p:grpSpPr>
          <p:cxnSp>
            <p:nvCxnSpPr>
              <p:cNvPr id="1607" name="Google Shape;1607;p31"/>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08" name="Google Shape;1608;p31"/>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09" name="Google Shape;1609;p31"/>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0" name="Google Shape;1610;p31"/>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1" name="Google Shape;1611;p31"/>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2" name="Google Shape;1612;p31"/>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3" name="Google Shape;1613;p31"/>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4" name="Google Shape;1614;p31"/>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5" name="Google Shape;1615;p31"/>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6" name="Google Shape;1616;p31"/>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7" name="Google Shape;1617;p31"/>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8" name="Google Shape;1618;p31"/>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9" name="Google Shape;1619;p31"/>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0" name="Google Shape;1620;p31"/>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1" name="Google Shape;1621;p31"/>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2" name="Google Shape;1622;p31"/>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3" name="Google Shape;1623;p31"/>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4" name="Google Shape;1624;p31"/>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5" name="Google Shape;1625;p31"/>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6" name="Google Shape;1626;p31"/>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7" name="Google Shape;1627;p31"/>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1628" name="Google Shape;1628;p31"/>
            <p:cNvGrpSpPr/>
            <p:nvPr/>
          </p:nvGrpSpPr>
          <p:grpSpPr>
            <a:xfrm rot="5400000">
              <a:off x="2350901" y="-1990715"/>
              <a:ext cx="4571941" cy="9124930"/>
              <a:chOff x="11547961" y="-445378"/>
              <a:chExt cx="4492425" cy="5543700"/>
            </a:xfrm>
          </p:grpSpPr>
          <p:cxnSp>
            <p:nvCxnSpPr>
              <p:cNvPr id="1629" name="Google Shape;1629;p31"/>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0" name="Google Shape;1630;p31"/>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1" name="Google Shape;1631;p31"/>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2" name="Google Shape;1632;p31"/>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3" name="Google Shape;1633;p31"/>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4" name="Google Shape;1634;p31"/>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5" name="Google Shape;1635;p31"/>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6" name="Google Shape;1636;p31"/>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7" name="Google Shape;1637;p31"/>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8" name="Google Shape;1638;p31"/>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9" name="Google Shape;1639;p31"/>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40" name="Google Shape;1640;p31"/>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1641" name="Google Shape;1641;p31"/>
          <p:cNvGrpSpPr/>
          <p:nvPr/>
        </p:nvGrpSpPr>
        <p:grpSpPr>
          <a:xfrm>
            <a:off x="-459000" y="-611300"/>
            <a:ext cx="6175810" cy="5852073"/>
            <a:chOff x="-459000" y="-611300"/>
            <a:chExt cx="6175810" cy="5852073"/>
          </a:xfrm>
        </p:grpSpPr>
        <p:sp>
          <p:nvSpPr>
            <p:cNvPr id="1642" name="Google Shape;1642;p31"/>
            <p:cNvSpPr/>
            <p:nvPr/>
          </p:nvSpPr>
          <p:spPr>
            <a:xfrm>
              <a:off x="4227300" y="3967225"/>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1"/>
            <p:cNvSpPr/>
            <p:nvPr/>
          </p:nvSpPr>
          <p:spPr>
            <a:xfrm>
              <a:off x="-459000" y="-611300"/>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 name="Google Shape;1644;p31"/>
          <p:cNvGrpSpPr/>
          <p:nvPr/>
        </p:nvGrpSpPr>
        <p:grpSpPr>
          <a:xfrm>
            <a:off x="-604592" y="-365800"/>
            <a:ext cx="9780120" cy="6243341"/>
            <a:chOff x="-604592" y="-365800"/>
            <a:chExt cx="9780120" cy="6243341"/>
          </a:xfrm>
        </p:grpSpPr>
        <p:sp>
          <p:nvSpPr>
            <p:cNvPr id="1645" name="Google Shape;1645;p31"/>
            <p:cNvSpPr/>
            <p:nvPr/>
          </p:nvSpPr>
          <p:spPr>
            <a:xfrm>
              <a:off x="7686013" y="1857713"/>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1"/>
            <p:cNvSpPr/>
            <p:nvPr/>
          </p:nvSpPr>
          <p:spPr>
            <a:xfrm>
              <a:off x="6428712" y="-365800"/>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1"/>
            <p:cNvSpPr/>
            <p:nvPr/>
          </p:nvSpPr>
          <p:spPr>
            <a:xfrm rot="5400000">
              <a:off x="-139925" y="1772475"/>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1"/>
            <p:cNvSpPr/>
            <p:nvPr/>
          </p:nvSpPr>
          <p:spPr>
            <a:xfrm rot="-7199956">
              <a:off x="-531816" y="4461494"/>
              <a:ext cx="1489548" cy="1028072"/>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9" name="Google Shape;1649;p31"/>
          <p:cNvGrpSpPr/>
          <p:nvPr/>
        </p:nvGrpSpPr>
        <p:grpSpPr>
          <a:xfrm>
            <a:off x="665859" y="504539"/>
            <a:ext cx="7764729" cy="4103826"/>
            <a:chOff x="713250" y="539500"/>
            <a:chExt cx="7789656" cy="4117001"/>
          </a:xfrm>
        </p:grpSpPr>
        <p:sp>
          <p:nvSpPr>
            <p:cNvPr id="1650" name="Google Shape;1650;p31"/>
            <p:cNvSpPr/>
            <p:nvPr/>
          </p:nvSpPr>
          <p:spPr>
            <a:xfrm>
              <a:off x="785406" y="592101"/>
              <a:ext cx="7717500" cy="4064400"/>
            </a:xfrm>
            <a:prstGeom prst="roundRect">
              <a:avLst>
                <a:gd name="adj" fmla="val 5913"/>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51" name="Google Shape;1651;p31"/>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652"/>
        <p:cNvGrpSpPr/>
        <p:nvPr/>
      </p:nvGrpSpPr>
      <p:grpSpPr>
        <a:xfrm>
          <a:off x="0" y="0"/>
          <a:ext cx="0" cy="0"/>
          <a:chOff x="0" y="0"/>
          <a:chExt cx="0" cy="0"/>
        </a:xfrm>
      </p:grpSpPr>
      <p:grpSp>
        <p:nvGrpSpPr>
          <p:cNvPr id="1653" name="Google Shape;1653;p32"/>
          <p:cNvGrpSpPr/>
          <p:nvPr/>
        </p:nvGrpSpPr>
        <p:grpSpPr>
          <a:xfrm>
            <a:off x="-148700" y="-449177"/>
            <a:ext cx="9350316" cy="5641823"/>
            <a:chOff x="74406" y="-449187"/>
            <a:chExt cx="9124930" cy="5641823"/>
          </a:xfrm>
        </p:grpSpPr>
        <p:grpSp>
          <p:nvGrpSpPr>
            <p:cNvPr id="1654" name="Google Shape;1654;p32"/>
            <p:cNvGrpSpPr/>
            <p:nvPr/>
          </p:nvGrpSpPr>
          <p:grpSpPr>
            <a:xfrm>
              <a:off x="415690" y="-449187"/>
              <a:ext cx="8312620" cy="5641823"/>
              <a:chOff x="9914352" y="-400200"/>
              <a:chExt cx="8168045" cy="5543700"/>
            </a:xfrm>
          </p:grpSpPr>
          <p:cxnSp>
            <p:nvCxnSpPr>
              <p:cNvPr id="1655" name="Google Shape;1655;p32"/>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56" name="Google Shape;1656;p32"/>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57" name="Google Shape;1657;p32"/>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58" name="Google Shape;1658;p32"/>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59" name="Google Shape;1659;p32"/>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60" name="Google Shape;1660;p32"/>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61" name="Google Shape;1661;p32"/>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62" name="Google Shape;1662;p32"/>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63" name="Google Shape;1663;p32"/>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64" name="Google Shape;1664;p32"/>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65" name="Google Shape;1665;p32"/>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66" name="Google Shape;1666;p32"/>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67" name="Google Shape;1667;p32"/>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68" name="Google Shape;1668;p32"/>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69" name="Google Shape;1669;p32"/>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70" name="Google Shape;1670;p32"/>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71" name="Google Shape;1671;p32"/>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72" name="Google Shape;1672;p32"/>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73" name="Google Shape;1673;p32"/>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74" name="Google Shape;1674;p32"/>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75" name="Google Shape;1675;p32"/>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1676" name="Google Shape;1676;p32"/>
            <p:cNvGrpSpPr/>
            <p:nvPr/>
          </p:nvGrpSpPr>
          <p:grpSpPr>
            <a:xfrm rot="5400000">
              <a:off x="2350901" y="-1990715"/>
              <a:ext cx="4571941" cy="9124930"/>
              <a:chOff x="11547961" y="-445378"/>
              <a:chExt cx="4492425" cy="5543700"/>
            </a:xfrm>
          </p:grpSpPr>
          <p:cxnSp>
            <p:nvCxnSpPr>
              <p:cNvPr id="1677" name="Google Shape;1677;p32"/>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78" name="Google Shape;1678;p32"/>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79" name="Google Shape;1679;p32"/>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80" name="Google Shape;1680;p32"/>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81" name="Google Shape;1681;p32"/>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82" name="Google Shape;1682;p32"/>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83" name="Google Shape;1683;p32"/>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84" name="Google Shape;1684;p32"/>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85" name="Google Shape;1685;p32"/>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86" name="Google Shape;1686;p32"/>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87" name="Google Shape;1687;p32"/>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88" name="Google Shape;1688;p32"/>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1689" name="Google Shape;1689;p32"/>
          <p:cNvGrpSpPr/>
          <p:nvPr/>
        </p:nvGrpSpPr>
        <p:grpSpPr>
          <a:xfrm>
            <a:off x="3170048" y="-87175"/>
            <a:ext cx="6325400" cy="2745261"/>
            <a:chOff x="3170048" y="-87175"/>
            <a:chExt cx="6325400" cy="2745261"/>
          </a:xfrm>
        </p:grpSpPr>
        <p:sp>
          <p:nvSpPr>
            <p:cNvPr id="1690" name="Google Shape;1690;p32"/>
            <p:cNvSpPr/>
            <p:nvPr/>
          </p:nvSpPr>
          <p:spPr>
            <a:xfrm>
              <a:off x="3170048" y="-87175"/>
              <a:ext cx="829750" cy="572686"/>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2"/>
            <p:cNvSpPr/>
            <p:nvPr/>
          </p:nvSpPr>
          <p:spPr>
            <a:xfrm>
              <a:off x="8665698" y="2085400"/>
              <a:ext cx="829750" cy="572686"/>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2" name="Google Shape;1692;p32"/>
          <p:cNvSpPr/>
          <p:nvPr/>
        </p:nvSpPr>
        <p:spPr>
          <a:xfrm>
            <a:off x="-386524" y="4499746"/>
            <a:ext cx="1099749" cy="94029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3" name="Google Shape;1693;p32"/>
          <p:cNvGrpSpPr/>
          <p:nvPr/>
        </p:nvGrpSpPr>
        <p:grpSpPr>
          <a:xfrm>
            <a:off x="166641" y="240700"/>
            <a:ext cx="8763363" cy="4631626"/>
            <a:chOff x="166641" y="240700"/>
            <a:chExt cx="8763363" cy="4631626"/>
          </a:xfrm>
        </p:grpSpPr>
        <p:grpSp>
          <p:nvGrpSpPr>
            <p:cNvPr id="1694" name="Google Shape;1694;p32"/>
            <p:cNvGrpSpPr/>
            <p:nvPr/>
          </p:nvGrpSpPr>
          <p:grpSpPr>
            <a:xfrm>
              <a:off x="166641" y="240700"/>
              <a:ext cx="8763363" cy="4631626"/>
              <a:chOff x="713250" y="539500"/>
              <a:chExt cx="7789656" cy="4117001"/>
            </a:xfrm>
          </p:grpSpPr>
          <p:sp>
            <p:nvSpPr>
              <p:cNvPr id="1695" name="Google Shape;1695;p32"/>
              <p:cNvSpPr/>
              <p:nvPr/>
            </p:nvSpPr>
            <p:spPr>
              <a:xfrm>
                <a:off x="785406" y="592101"/>
                <a:ext cx="7717500" cy="4064400"/>
              </a:xfrm>
              <a:prstGeom prst="roundRect">
                <a:avLst>
                  <a:gd name="adj" fmla="val 5913"/>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96" name="Google Shape;1696;p32"/>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
          <p:nvSpPr>
            <p:cNvPr id="1697" name="Google Shape;1697;p32"/>
            <p:cNvSpPr/>
            <p:nvPr/>
          </p:nvSpPr>
          <p:spPr>
            <a:xfrm>
              <a:off x="4471775" y="240700"/>
              <a:ext cx="4375799" cy="204324"/>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8" name="Google Shape;1698;p32"/>
            <p:cNvGrpSpPr/>
            <p:nvPr/>
          </p:nvGrpSpPr>
          <p:grpSpPr>
            <a:xfrm>
              <a:off x="8025886" y="289154"/>
              <a:ext cx="404880" cy="107425"/>
              <a:chOff x="7050325" y="1045375"/>
              <a:chExt cx="824100" cy="218700"/>
            </a:xfrm>
          </p:grpSpPr>
          <p:sp>
            <p:nvSpPr>
              <p:cNvPr id="1699" name="Google Shape;1699;p32"/>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00" name="Google Shape;1700;p32"/>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01" name="Google Shape;1701;p32"/>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702" name="Google Shape;1702;p32"/>
              <p:cNvGrpSpPr/>
              <p:nvPr/>
            </p:nvGrpSpPr>
            <p:grpSpPr>
              <a:xfrm>
                <a:off x="7087846" y="1074670"/>
                <a:ext cx="756865" cy="160024"/>
                <a:chOff x="5368543" y="2043925"/>
                <a:chExt cx="1066307" cy="225450"/>
              </a:xfrm>
            </p:grpSpPr>
            <p:sp>
              <p:nvSpPr>
                <p:cNvPr id="1703" name="Google Shape;1703;p32"/>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2"/>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2"/>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2"/>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707" name="Google Shape;1707;p32"/>
          <p:cNvSpPr/>
          <p:nvPr/>
        </p:nvSpPr>
        <p:spPr>
          <a:xfrm>
            <a:off x="324275" y="396575"/>
            <a:ext cx="285829" cy="28585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8" name="Google Shape;1708;p32"/>
          <p:cNvGrpSpPr/>
          <p:nvPr/>
        </p:nvGrpSpPr>
        <p:grpSpPr>
          <a:xfrm>
            <a:off x="425133" y="918674"/>
            <a:ext cx="84094" cy="572699"/>
            <a:chOff x="9565102" y="953208"/>
            <a:chExt cx="102641" cy="699095"/>
          </a:xfrm>
        </p:grpSpPr>
        <p:sp>
          <p:nvSpPr>
            <p:cNvPr id="1709" name="Google Shape;1709;p32"/>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2"/>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2"/>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2"/>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71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1pPr>
            <a:lvl2pPr lvl="1"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2pPr>
            <a:lvl3pPr lvl="2"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3pPr>
            <a:lvl4pPr lvl="3"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4pPr>
            <a:lvl5pPr lvl="4"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5pPr>
            <a:lvl6pPr lvl="5"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6pPr>
            <a:lvl7pPr lvl="6"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7pPr>
            <a:lvl8pPr lvl="7"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8pPr>
            <a:lvl9pPr lvl="8"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8" r:id="rId5"/>
    <p:sldLayoutId id="2147483677" r:id="rId6"/>
    <p:sldLayoutId id="214748367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713"/>
        <p:cNvGrpSpPr/>
        <p:nvPr/>
      </p:nvGrpSpPr>
      <p:grpSpPr>
        <a:xfrm>
          <a:off x="0" y="0"/>
          <a:ext cx="0" cy="0"/>
          <a:chOff x="0" y="0"/>
          <a:chExt cx="0" cy="0"/>
        </a:xfrm>
      </p:grpSpPr>
      <p:sp>
        <p:nvSpPr>
          <p:cNvPr id="1714" name="Google Shape;1714;p3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1715" name="Google Shape;1715;p3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het.colorado.edu/en/simulations/circuit-construction-kit-dc-virtual-lab" TargetMode="External"/><Relationship Id="rId1" Type="http://schemas.openxmlformats.org/officeDocument/2006/relationships/slideLayout" Target="../slideLayouts/slideLayout8.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phet.colorado.edu/vi/simulations/greenhouse-effect" TargetMode="External"/><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https://phet.colorado.edu/en/simulations/circuit-construction-kit-dc-virtual-lab"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2"/>
        <p:cNvGrpSpPr/>
        <p:nvPr/>
      </p:nvGrpSpPr>
      <p:grpSpPr>
        <a:xfrm>
          <a:off x="0" y="0"/>
          <a:ext cx="0" cy="0"/>
          <a:chOff x="0" y="0"/>
          <a:chExt cx="0" cy="0"/>
        </a:xfrm>
      </p:grpSpPr>
      <p:grpSp>
        <p:nvGrpSpPr>
          <p:cNvPr id="1723" name="Google Shape;1723;p36"/>
          <p:cNvGrpSpPr/>
          <p:nvPr/>
        </p:nvGrpSpPr>
        <p:grpSpPr>
          <a:xfrm>
            <a:off x="1175938" y="770625"/>
            <a:ext cx="6906103" cy="3681681"/>
            <a:chOff x="1175938" y="770625"/>
            <a:chExt cx="6906103" cy="3681681"/>
          </a:xfrm>
        </p:grpSpPr>
        <p:grpSp>
          <p:nvGrpSpPr>
            <p:cNvPr id="1724" name="Google Shape;1724;p36"/>
            <p:cNvGrpSpPr/>
            <p:nvPr/>
          </p:nvGrpSpPr>
          <p:grpSpPr>
            <a:xfrm>
              <a:off x="1175938" y="770625"/>
              <a:ext cx="6906103" cy="3681681"/>
              <a:chOff x="1175938" y="770625"/>
              <a:chExt cx="6906103" cy="3681681"/>
            </a:xfrm>
          </p:grpSpPr>
          <p:grpSp>
            <p:nvGrpSpPr>
              <p:cNvPr id="1725" name="Google Shape;1725;p36"/>
              <p:cNvGrpSpPr/>
              <p:nvPr/>
            </p:nvGrpSpPr>
            <p:grpSpPr>
              <a:xfrm>
                <a:off x="1175938" y="770637"/>
                <a:ext cx="6906103" cy="3681670"/>
                <a:chOff x="713225" y="523974"/>
                <a:chExt cx="7831825" cy="4175176"/>
              </a:xfrm>
            </p:grpSpPr>
            <p:sp>
              <p:nvSpPr>
                <p:cNvPr id="1726" name="Google Shape;1726;p36"/>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27" name="Google Shape;1727;p36"/>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28" name="Google Shape;1728;p36"/>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9" name="Google Shape;1729;p36"/>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36"/>
            <p:cNvGrpSpPr/>
            <p:nvPr/>
          </p:nvGrpSpPr>
          <p:grpSpPr>
            <a:xfrm>
              <a:off x="1449558" y="989217"/>
              <a:ext cx="550829" cy="109626"/>
              <a:chOff x="9481915" y="-124291"/>
              <a:chExt cx="1421494" cy="282832"/>
            </a:xfrm>
          </p:grpSpPr>
          <p:sp>
            <p:nvSpPr>
              <p:cNvPr id="1731" name="Google Shape;1731;p36"/>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6"/>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6"/>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4" name="Google Shape;1734;p36"/>
            <p:cNvGrpSpPr/>
            <p:nvPr/>
          </p:nvGrpSpPr>
          <p:grpSpPr>
            <a:xfrm>
              <a:off x="2215942" y="953202"/>
              <a:ext cx="937124" cy="181670"/>
              <a:chOff x="3415750" y="2213450"/>
              <a:chExt cx="1484200" cy="287725"/>
            </a:xfrm>
          </p:grpSpPr>
          <p:sp>
            <p:nvSpPr>
              <p:cNvPr id="1735" name="Google Shape;1735;p36"/>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6"/>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6"/>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6"/>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6"/>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6"/>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1" name="Google Shape;1741;p36"/>
            <p:cNvGrpSpPr/>
            <p:nvPr/>
          </p:nvGrpSpPr>
          <p:grpSpPr>
            <a:xfrm>
              <a:off x="7050325" y="1045375"/>
              <a:ext cx="824100" cy="218700"/>
              <a:chOff x="7050325" y="1045375"/>
              <a:chExt cx="824100" cy="218700"/>
            </a:xfrm>
          </p:grpSpPr>
          <p:sp>
            <p:nvSpPr>
              <p:cNvPr id="1742" name="Google Shape;1742;p36"/>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43" name="Google Shape;1743;p36"/>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44" name="Google Shape;1744;p36"/>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745" name="Google Shape;1745;p36"/>
              <p:cNvGrpSpPr/>
              <p:nvPr/>
            </p:nvGrpSpPr>
            <p:grpSpPr>
              <a:xfrm>
                <a:off x="7087846" y="1074670"/>
                <a:ext cx="756865" cy="160024"/>
                <a:chOff x="5368543" y="2043925"/>
                <a:chExt cx="1066307" cy="225450"/>
              </a:xfrm>
            </p:grpSpPr>
            <p:sp>
              <p:nvSpPr>
                <p:cNvPr id="1746" name="Google Shape;1746;p36"/>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6"/>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6"/>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6"/>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0" name="Google Shape;1750;p36"/>
            <p:cNvGrpSpPr/>
            <p:nvPr/>
          </p:nvGrpSpPr>
          <p:grpSpPr>
            <a:xfrm>
              <a:off x="7718252" y="2714658"/>
              <a:ext cx="102641" cy="699095"/>
              <a:chOff x="9565102" y="953208"/>
              <a:chExt cx="102641" cy="699095"/>
            </a:xfrm>
          </p:grpSpPr>
          <p:sp>
            <p:nvSpPr>
              <p:cNvPr id="1751" name="Google Shape;1751;p36"/>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6"/>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6"/>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6"/>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55" name="Google Shape;1755;p36"/>
          <p:cNvSpPr txBox="1">
            <a:spLocks noGrp="1"/>
          </p:cNvSpPr>
          <p:nvPr>
            <p:ph type="ctrTitle"/>
          </p:nvPr>
        </p:nvSpPr>
        <p:spPr>
          <a:xfrm>
            <a:off x="1257531" y="2100580"/>
            <a:ext cx="6642087" cy="16101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4500" b="1">
                <a:latin typeface="+mj-lt"/>
              </a:rPr>
              <a:t>MỜI CÁC EM QUAY LẠI </a:t>
            </a:r>
            <a:br>
              <a:rPr lang="en" sz="4500" b="1">
                <a:latin typeface="+mj-lt"/>
              </a:rPr>
            </a:br>
            <a:r>
              <a:rPr lang="en" sz="4500" b="1">
                <a:latin typeface="+mj-lt"/>
              </a:rPr>
              <a:t>VỚI BÀI HỌC!</a:t>
            </a:r>
            <a:endParaRPr sz="4500" b="1">
              <a:latin typeface="+mj-lt"/>
            </a:endParaRPr>
          </a:p>
        </p:txBody>
      </p:sp>
      <p:cxnSp>
        <p:nvCxnSpPr>
          <p:cNvPr id="1757" name="Google Shape;1757;p36"/>
          <p:cNvCxnSpPr/>
          <p:nvPr/>
        </p:nvCxnSpPr>
        <p:spPr>
          <a:xfrm>
            <a:off x="18909900" y="-400200"/>
            <a:ext cx="0" cy="5543700"/>
          </a:xfrm>
          <a:prstGeom prst="straightConnector1">
            <a:avLst/>
          </a:prstGeom>
          <a:noFill/>
          <a:ln w="9525" cap="flat" cmpd="sng">
            <a:solidFill>
              <a:schemeClr val="dk2"/>
            </a:solidFill>
            <a:prstDash val="solid"/>
            <a:round/>
            <a:headEnd type="none" w="med" len="med"/>
            <a:tailEnd type="none" w="med" len="med"/>
          </a:ln>
        </p:spPr>
      </p:cxnSp>
      <p:sp>
        <p:nvSpPr>
          <p:cNvPr id="1758" name="Google Shape;1758;p36"/>
          <p:cNvSpPr/>
          <p:nvPr/>
        </p:nvSpPr>
        <p:spPr>
          <a:xfrm>
            <a:off x="914629" y="10581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6"/>
          <p:cNvSpPr/>
          <p:nvPr/>
        </p:nvSpPr>
        <p:spPr>
          <a:xfrm>
            <a:off x="7718254" y="34577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8DCA10-C814-7044-50F4-3D996DB20329}"/>
              </a:ext>
            </a:extLst>
          </p:cNvPr>
          <p:cNvSpPr txBox="1"/>
          <p:nvPr/>
        </p:nvSpPr>
        <p:spPr>
          <a:xfrm>
            <a:off x="278509" y="306026"/>
            <a:ext cx="4852291" cy="496996"/>
          </a:xfrm>
          <a:prstGeom prst="rect">
            <a:avLst/>
          </a:prstGeom>
          <a:noFill/>
        </p:spPr>
        <p:txBody>
          <a:bodyPr wrap="square" rtlCol="0">
            <a:spAutoFit/>
          </a:bodyPr>
          <a:lstStyle/>
          <a:p>
            <a:pPr algn="just">
              <a:lnSpc>
                <a:spcPct val="150000"/>
              </a:lnSpc>
            </a:pPr>
            <a:r>
              <a:rPr lang="en-US" sz="2000" b="1">
                <a:solidFill>
                  <a:srgbClr val="002060"/>
                </a:solidFill>
              </a:rPr>
              <a:t>c. Nêu kiến thức nhu nhận được </a:t>
            </a:r>
          </a:p>
        </p:txBody>
      </p:sp>
      <p:grpSp>
        <p:nvGrpSpPr>
          <p:cNvPr id="11" name="Group 10">
            <a:extLst>
              <a:ext uri="{FF2B5EF4-FFF2-40B4-BE49-F238E27FC236}">
                <a16:creationId xmlns:a16="http://schemas.microsoft.com/office/drawing/2014/main" id="{2BFE5D78-5C92-2D1B-A2E9-4BFDA461AA23}"/>
              </a:ext>
            </a:extLst>
          </p:cNvPr>
          <p:cNvGrpSpPr/>
          <p:nvPr/>
        </p:nvGrpSpPr>
        <p:grpSpPr>
          <a:xfrm>
            <a:off x="278509" y="1076244"/>
            <a:ext cx="7820236" cy="496996"/>
            <a:chOff x="278509" y="1076244"/>
            <a:chExt cx="7820236" cy="496996"/>
          </a:xfrm>
        </p:grpSpPr>
        <p:grpSp>
          <p:nvGrpSpPr>
            <p:cNvPr id="5" name="Group 4">
              <a:extLst>
                <a:ext uri="{FF2B5EF4-FFF2-40B4-BE49-F238E27FC236}">
                  <a16:creationId xmlns:a16="http://schemas.microsoft.com/office/drawing/2014/main" id="{2CB42DDB-BBC3-3553-C0FF-000DDFFBB438}"/>
                </a:ext>
              </a:extLst>
            </p:cNvPr>
            <p:cNvGrpSpPr/>
            <p:nvPr/>
          </p:nvGrpSpPr>
          <p:grpSpPr>
            <a:xfrm>
              <a:off x="278509" y="1076244"/>
              <a:ext cx="496996" cy="496996"/>
              <a:chOff x="1028700" y="4610433"/>
              <a:chExt cx="824190" cy="824190"/>
            </a:xfrm>
          </p:grpSpPr>
          <p:grpSp>
            <p:nvGrpSpPr>
              <p:cNvPr id="6" name="Group 14">
                <a:extLst>
                  <a:ext uri="{FF2B5EF4-FFF2-40B4-BE49-F238E27FC236}">
                    <a16:creationId xmlns:a16="http://schemas.microsoft.com/office/drawing/2014/main" id="{6A6A9FFC-1687-75DD-DC65-27EAC67418B7}"/>
                  </a:ext>
                </a:extLst>
              </p:cNvPr>
              <p:cNvGrpSpPr/>
              <p:nvPr/>
            </p:nvGrpSpPr>
            <p:grpSpPr>
              <a:xfrm>
                <a:off x="1028700" y="4610433"/>
                <a:ext cx="824190" cy="824190"/>
                <a:chOff x="0" y="0"/>
                <a:chExt cx="812800" cy="812800"/>
              </a:xfrm>
            </p:grpSpPr>
            <p:sp>
              <p:nvSpPr>
                <p:cNvPr id="8" name="Freeform 15">
                  <a:extLst>
                    <a:ext uri="{FF2B5EF4-FFF2-40B4-BE49-F238E27FC236}">
                      <a16:creationId xmlns:a16="http://schemas.microsoft.com/office/drawing/2014/main" id="{EBA186A5-0130-62F8-5358-3CAB7FC0401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9" name="TextBox 16">
                  <a:extLst>
                    <a:ext uri="{FF2B5EF4-FFF2-40B4-BE49-F238E27FC236}">
                      <a16:creationId xmlns:a16="http://schemas.microsoft.com/office/drawing/2014/main" id="{2637AACD-47AE-4E17-7E06-5D874FAFD08E}"/>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 name="Freeform 26">
                <a:extLst>
                  <a:ext uri="{FF2B5EF4-FFF2-40B4-BE49-F238E27FC236}">
                    <a16:creationId xmlns:a16="http://schemas.microsoft.com/office/drawing/2014/main" id="{8D3AF70E-74AC-8476-14D3-2D3D15DF8349}"/>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10" name="TextBox 9">
              <a:extLst>
                <a:ext uri="{FF2B5EF4-FFF2-40B4-BE49-F238E27FC236}">
                  <a16:creationId xmlns:a16="http://schemas.microsoft.com/office/drawing/2014/main" id="{20694C9D-9F72-836B-056B-2CBD8780C7C3}"/>
                </a:ext>
              </a:extLst>
            </p:cNvPr>
            <p:cNvSpPr txBox="1"/>
            <p:nvPr/>
          </p:nvSpPr>
          <p:spPr>
            <a:xfrm>
              <a:off x="1045255" y="1099541"/>
              <a:ext cx="7053490" cy="400110"/>
            </a:xfrm>
            <a:prstGeom prst="rect">
              <a:avLst/>
            </a:prstGeom>
            <a:noFill/>
          </p:spPr>
          <p:txBody>
            <a:bodyPr wrap="square" rtlCol="0">
              <a:spAutoFit/>
            </a:bodyPr>
            <a:lstStyle/>
            <a:p>
              <a:r>
                <a:rPr lang="en-US" sz="2000"/>
                <a:t>Em quan sát được những dạng năng lượng nào? </a:t>
              </a:r>
            </a:p>
          </p:txBody>
        </p:sp>
      </p:grpSp>
      <p:grpSp>
        <p:nvGrpSpPr>
          <p:cNvPr id="12" name="Group 11">
            <a:extLst>
              <a:ext uri="{FF2B5EF4-FFF2-40B4-BE49-F238E27FC236}">
                <a16:creationId xmlns:a16="http://schemas.microsoft.com/office/drawing/2014/main" id="{77F570C3-A4E2-D1CD-95DA-09EA3F26B175}"/>
              </a:ext>
            </a:extLst>
          </p:cNvPr>
          <p:cNvGrpSpPr/>
          <p:nvPr/>
        </p:nvGrpSpPr>
        <p:grpSpPr>
          <a:xfrm>
            <a:off x="278509" y="2611601"/>
            <a:ext cx="8586982" cy="958660"/>
            <a:chOff x="278509" y="833764"/>
            <a:chExt cx="8586982" cy="958660"/>
          </a:xfrm>
        </p:grpSpPr>
        <p:grpSp>
          <p:nvGrpSpPr>
            <p:cNvPr id="13" name="Group 12">
              <a:extLst>
                <a:ext uri="{FF2B5EF4-FFF2-40B4-BE49-F238E27FC236}">
                  <a16:creationId xmlns:a16="http://schemas.microsoft.com/office/drawing/2014/main" id="{6BC26763-A7A2-1E9F-6A59-3837FD5D163D}"/>
                </a:ext>
              </a:extLst>
            </p:cNvPr>
            <p:cNvGrpSpPr/>
            <p:nvPr/>
          </p:nvGrpSpPr>
          <p:grpSpPr>
            <a:xfrm>
              <a:off x="278509" y="1076244"/>
              <a:ext cx="496996" cy="496996"/>
              <a:chOff x="1028700" y="4610433"/>
              <a:chExt cx="824190" cy="824190"/>
            </a:xfrm>
          </p:grpSpPr>
          <p:grpSp>
            <p:nvGrpSpPr>
              <p:cNvPr id="16" name="Group 14">
                <a:extLst>
                  <a:ext uri="{FF2B5EF4-FFF2-40B4-BE49-F238E27FC236}">
                    <a16:creationId xmlns:a16="http://schemas.microsoft.com/office/drawing/2014/main" id="{F5F8969B-7D8F-9F00-F234-2B9A332B1908}"/>
                  </a:ext>
                </a:extLst>
              </p:cNvPr>
              <p:cNvGrpSpPr/>
              <p:nvPr/>
            </p:nvGrpSpPr>
            <p:grpSpPr>
              <a:xfrm>
                <a:off x="1028700" y="4610433"/>
                <a:ext cx="824190" cy="824190"/>
                <a:chOff x="0" y="0"/>
                <a:chExt cx="812800" cy="812800"/>
              </a:xfrm>
            </p:grpSpPr>
            <p:sp>
              <p:nvSpPr>
                <p:cNvPr id="20" name="Freeform 15">
                  <a:extLst>
                    <a:ext uri="{FF2B5EF4-FFF2-40B4-BE49-F238E27FC236}">
                      <a16:creationId xmlns:a16="http://schemas.microsoft.com/office/drawing/2014/main" id="{3104D663-0207-1878-55F7-C1F88AF387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21" name="TextBox 16">
                  <a:extLst>
                    <a:ext uri="{FF2B5EF4-FFF2-40B4-BE49-F238E27FC236}">
                      <a16:creationId xmlns:a16="http://schemas.microsoft.com/office/drawing/2014/main" id="{8A82402C-DA95-1006-1F59-EFE29E78DED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9" name="Freeform 26">
                <a:extLst>
                  <a:ext uri="{FF2B5EF4-FFF2-40B4-BE49-F238E27FC236}">
                    <a16:creationId xmlns:a16="http://schemas.microsoft.com/office/drawing/2014/main" id="{B0A9F9D1-1231-7B96-359B-8D0900E56114}"/>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sp>
          <p:nvSpPr>
            <p:cNvPr id="15" name="TextBox 14">
              <a:extLst>
                <a:ext uri="{FF2B5EF4-FFF2-40B4-BE49-F238E27FC236}">
                  <a16:creationId xmlns:a16="http://schemas.microsoft.com/office/drawing/2014/main" id="{2B06CE5B-11B8-AFEE-030B-E587B2714410}"/>
                </a:ext>
              </a:extLst>
            </p:cNvPr>
            <p:cNvSpPr txBox="1"/>
            <p:nvPr/>
          </p:nvSpPr>
          <p:spPr>
            <a:xfrm>
              <a:off x="1045255" y="833764"/>
              <a:ext cx="7820236" cy="958660"/>
            </a:xfrm>
            <a:prstGeom prst="rect">
              <a:avLst/>
            </a:prstGeom>
            <a:noFill/>
          </p:spPr>
          <p:txBody>
            <a:bodyPr wrap="square" rtlCol="0">
              <a:spAutoFit/>
            </a:bodyPr>
            <a:lstStyle/>
            <a:p>
              <a:pPr algn="just">
                <a:lnSpc>
                  <a:spcPct val="150000"/>
                </a:lnSpc>
              </a:pPr>
              <a:r>
                <a:rPr lang="en-US" sz="2000"/>
                <a:t>Nêu một tình huống năng lượng được chuyển hóa từ dạng này sang dạng khác.</a:t>
              </a:r>
            </a:p>
          </p:txBody>
        </p:sp>
      </p:grpSp>
      <p:grpSp>
        <p:nvGrpSpPr>
          <p:cNvPr id="25" name="Group 24">
            <a:extLst>
              <a:ext uri="{FF2B5EF4-FFF2-40B4-BE49-F238E27FC236}">
                <a16:creationId xmlns:a16="http://schemas.microsoft.com/office/drawing/2014/main" id="{1632E4AC-920D-BDB1-4C20-136935434E71}"/>
              </a:ext>
            </a:extLst>
          </p:cNvPr>
          <p:cNvGrpSpPr/>
          <p:nvPr/>
        </p:nvGrpSpPr>
        <p:grpSpPr>
          <a:xfrm>
            <a:off x="392791" y="1973481"/>
            <a:ext cx="6862418" cy="400110"/>
            <a:chOff x="350175" y="1889309"/>
            <a:chExt cx="6862418" cy="400110"/>
          </a:xfrm>
        </p:grpSpPr>
        <p:sp>
          <p:nvSpPr>
            <p:cNvPr id="22" name="Arrow: Right 21">
              <a:extLst>
                <a:ext uri="{FF2B5EF4-FFF2-40B4-BE49-F238E27FC236}">
                  <a16:creationId xmlns:a16="http://schemas.microsoft.com/office/drawing/2014/main" id="{9392169A-563F-7D54-ED26-63E6F49DC10F}"/>
                </a:ext>
              </a:extLst>
            </p:cNvPr>
            <p:cNvSpPr/>
            <p:nvPr/>
          </p:nvSpPr>
          <p:spPr>
            <a:xfrm>
              <a:off x="350175" y="1967748"/>
              <a:ext cx="311048" cy="232229"/>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E1AE194-08CB-3FA6-BA7E-4C0D166DD7AB}"/>
                </a:ext>
              </a:extLst>
            </p:cNvPr>
            <p:cNvSpPr txBox="1"/>
            <p:nvPr/>
          </p:nvSpPr>
          <p:spPr>
            <a:xfrm>
              <a:off x="775505" y="1889309"/>
              <a:ext cx="6437088" cy="400110"/>
            </a:xfrm>
            <a:prstGeom prst="rect">
              <a:avLst/>
            </a:prstGeom>
            <a:noFill/>
          </p:spPr>
          <p:txBody>
            <a:bodyPr wrap="square">
              <a:spAutoFit/>
            </a:bodyPr>
            <a:lstStyle/>
            <a:p>
              <a:r>
                <a:rPr lang="vi-VN" sz="2000"/>
                <a:t>Các dạng năng lượng: cơ, điện, nhiệt, quang, hóa.</a:t>
              </a:r>
              <a:endParaRPr lang="en-US" sz="2000"/>
            </a:p>
          </p:txBody>
        </p:sp>
      </p:grpSp>
      <p:grpSp>
        <p:nvGrpSpPr>
          <p:cNvPr id="26" name="Group 25">
            <a:extLst>
              <a:ext uri="{FF2B5EF4-FFF2-40B4-BE49-F238E27FC236}">
                <a16:creationId xmlns:a16="http://schemas.microsoft.com/office/drawing/2014/main" id="{B834E9C3-C3B3-151D-95DB-4C2949DEAC5D}"/>
              </a:ext>
            </a:extLst>
          </p:cNvPr>
          <p:cNvGrpSpPr/>
          <p:nvPr/>
        </p:nvGrpSpPr>
        <p:grpSpPr>
          <a:xfrm>
            <a:off x="392791" y="3819459"/>
            <a:ext cx="8245564" cy="400110"/>
            <a:chOff x="350175" y="1889309"/>
            <a:chExt cx="8245564" cy="400110"/>
          </a:xfrm>
        </p:grpSpPr>
        <p:sp>
          <p:nvSpPr>
            <p:cNvPr id="27" name="Arrow: Right 26">
              <a:extLst>
                <a:ext uri="{FF2B5EF4-FFF2-40B4-BE49-F238E27FC236}">
                  <a16:creationId xmlns:a16="http://schemas.microsoft.com/office/drawing/2014/main" id="{3958F32C-27C2-FC8D-81DE-F5A909D91BAB}"/>
                </a:ext>
              </a:extLst>
            </p:cNvPr>
            <p:cNvSpPr/>
            <p:nvPr/>
          </p:nvSpPr>
          <p:spPr>
            <a:xfrm>
              <a:off x="350175" y="1967748"/>
              <a:ext cx="311048" cy="232229"/>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7047845-217D-2CA0-919A-D11356231FC1}"/>
                </a:ext>
              </a:extLst>
            </p:cNvPr>
            <p:cNvSpPr txBox="1"/>
            <p:nvPr/>
          </p:nvSpPr>
          <p:spPr>
            <a:xfrm>
              <a:off x="775504" y="1889309"/>
              <a:ext cx="7820235" cy="400110"/>
            </a:xfrm>
            <a:prstGeom prst="rect">
              <a:avLst/>
            </a:prstGeom>
            <a:noFill/>
          </p:spPr>
          <p:txBody>
            <a:bodyPr wrap="square">
              <a:spAutoFit/>
            </a:bodyPr>
            <a:lstStyle/>
            <a:p>
              <a:r>
                <a:rPr lang="vi-VN" sz="2000"/>
                <a:t>Người đạp xe: hóa năng → cơ năng → điện năng → nhiệt năng.</a:t>
              </a:r>
              <a:endParaRPr lang="en-US" sz="2000"/>
            </a:p>
          </p:txBody>
        </p:sp>
      </p:grpSp>
    </p:spTree>
    <p:extLst>
      <p:ext uri="{BB962C8B-B14F-4D97-AF65-F5344CB8AC3E}">
        <p14:creationId xmlns:p14="http://schemas.microsoft.com/office/powerpoint/2010/main" val="12958920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grpSp>
        <p:nvGrpSpPr>
          <p:cNvPr id="1796" name="Google Shape;1796;p39"/>
          <p:cNvGrpSpPr/>
          <p:nvPr/>
        </p:nvGrpSpPr>
        <p:grpSpPr>
          <a:xfrm>
            <a:off x="894619" y="613835"/>
            <a:ext cx="7227579" cy="3770135"/>
            <a:chOff x="1175938" y="770625"/>
            <a:chExt cx="6906103" cy="3681681"/>
          </a:xfrm>
        </p:grpSpPr>
        <p:grpSp>
          <p:nvGrpSpPr>
            <p:cNvPr id="1797" name="Google Shape;1797;p39"/>
            <p:cNvGrpSpPr/>
            <p:nvPr/>
          </p:nvGrpSpPr>
          <p:grpSpPr>
            <a:xfrm>
              <a:off x="1175938" y="770625"/>
              <a:ext cx="6906103" cy="3681681"/>
              <a:chOff x="1175938" y="770625"/>
              <a:chExt cx="6906103" cy="3681681"/>
            </a:xfrm>
          </p:grpSpPr>
          <p:grpSp>
            <p:nvGrpSpPr>
              <p:cNvPr id="1798" name="Google Shape;1798;p39"/>
              <p:cNvGrpSpPr/>
              <p:nvPr/>
            </p:nvGrpSpPr>
            <p:grpSpPr>
              <a:xfrm>
                <a:off x="1175938" y="770637"/>
                <a:ext cx="6906103" cy="3681670"/>
                <a:chOff x="713225" y="523974"/>
                <a:chExt cx="7831825" cy="4175176"/>
              </a:xfrm>
            </p:grpSpPr>
            <p:sp>
              <p:nvSpPr>
                <p:cNvPr id="1799" name="Google Shape;1799;p39"/>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00" name="Google Shape;1800;p39"/>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01" name="Google Shape;1801;p39"/>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02" name="Google Shape;1802;p39"/>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03" name="Google Shape;1803;p39"/>
            <p:cNvGrpSpPr/>
            <p:nvPr/>
          </p:nvGrpSpPr>
          <p:grpSpPr>
            <a:xfrm>
              <a:off x="1449558" y="989217"/>
              <a:ext cx="550829" cy="109626"/>
              <a:chOff x="9481915" y="-124291"/>
              <a:chExt cx="1421494" cy="282832"/>
            </a:xfrm>
          </p:grpSpPr>
          <p:sp>
            <p:nvSpPr>
              <p:cNvPr id="1804" name="Google Shape;1804;p39"/>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39"/>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39"/>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07" name="Google Shape;1807;p39"/>
            <p:cNvGrpSpPr/>
            <p:nvPr/>
          </p:nvGrpSpPr>
          <p:grpSpPr>
            <a:xfrm>
              <a:off x="2215942" y="953202"/>
              <a:ext cx="937124" cy="181670"/>
              <a:chOff x="3415750" y="2213450"/>
              <a:chExt cx="1484200" cy="287725"/>
            </a:xfrm>
          </p:grpSpPr>
          <p:sp>
            <p:nvSpPr>
              <p:cNvPr id="1808" name="Google Shape;1808;p39"/>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39"/>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39"/>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1" name="Google Shape;1811;p39"/>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2" name="Google Shape;1812;p39"/>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3" name="Google Shape;1813;p39"/>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14" name="Google Shape;1814;p39"/>
            <p:cNvGrpSpPr/>
            <p:nvPr/>
          </p:nvGrpSpPr>
          <p:grpSpPr>
            <a:xfrm>
              <a:off x="7050325" y="1045375"/>
              <a:ext cx="824100" cy="218700"/>
              <a:chOff x="7050325" y="1045375"/>
              <a:chExt cx="824100" cy="218700"/>
            </a:xfrm>
          </p:grpSpPr>
          <p:sp>
            <p:nvSpPr>
              <p:cNvPr id="1815" name="Google Shape;1815;p39"/>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16" name="Google Shape;1816;p39"/>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17" name="Google Shape;1817;p39"/>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grpSp>
            <p:nvGrpSpPr>
              <p:cNvPr id="1818" name="Google Shape;1818;p39"/>
              <p:cNvGrpSpPr/>
              <p:nvPr/>
            </p:nvGrpSpPr>
            <p:grpSpPr>
              <a:xfrm>
                <a:off x="7087846" y="1074670"/>
                <a:ext cx="756865" cy="160024"/>
                <a:chOff x="5368543" y="2043925"/>
                <a:chExt cx="1066307" cy="225450"/>
              </a:xfrm>
            </p:grpSpPr>
            <p:sp>
              <p:nvSpPr>
                <p:cNvPr id="1819" name="Google Shape;1819;p39"/>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0" name="Google Shape;1820;p39"/>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39"/>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39"/>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23" name="Google Shape;1823;p39"/>
            <p:cNvGrpSpPr/>
            <p:nvPr/>
          </p:nvGrpSpPr>
          <p:grpSpPr>
            <a:xfrm>
              <a:off x="7718252" y="2714658"/>
              <a:ext cx="102641" cy="699095"/>
              <a:chOff x="9565102" y="953208"/>
              <a:chExt cx="102641" cy="699095"/>
            </a:xfrm>
          </p:grpSpPr>
          <p:sp>
            <p:nvSpPr>
              <p:cNvPr id="1824" name="Google Shape;1824;p39"/>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5" name="Google Shape;1825;p39"/>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6" name="Google Shape;1826;p39"/>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7" name="Google Shape;1827;p39"/>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828" name="Google Shape;1828;p39"/>
          <p:cNvSpPr txBox="1">
            <a:spLocks noGrp="1"/>
          </p:cNvSpPr>
          <p:nvPr>
            <p:ph type="title"/>
          </p:nvPr>
        </p:nvSpPr>
        <p:spPr>
          <a:xfrm>
            <a:off x="1191041" y="1748976"/>
            <a:ext cx="6544829" cy="1903298"/>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sz="4500" b="1">
                <a:solidFill>
                  <a:srgbClr val="C00000"/>
                </a:solidFill>
                <a:latin typeface="+mn-lt"/>
              </a:rPr>
              <a:t>Nhiệm vụ </a:t>
            </a:r>
            <a:r>
              <a:rPr lang="en-US" sz="4500" b="1">
                <a:solidFill>
                  <a:srgbClr val="C00000"/>
                </a:solidFill>
                <a:latin typeface="+mn-lt"/>
              </a:rPr>
              <a:t>2</a:t>
            </a:r>
            <a:r>
              <a:rPr lang="vi-VN" sz="4500" b="1">
                <a:solidFill>
                  <a:srgbClr val="C00000"/>
                </a:solidFill>
                <a:latin typeface="+mn-lt"/>
              </a:rPr>
              <a:t>. </a:t>
            </a:r>
            <a:br>
              <a:rPr lang="en-US" sz="4500" b="1">
                <a:solidFill>
                  <a:srgbClr val="C00000"/>
                </a:solidFill>
                <a:latin typeface="+mn-lt"/>
              </a:rPr>
            </a:br>
            <a:r>
              <a:rPr lang="vi-VN" sz="4500">
                <a:latin typeface="+mn-lt"/>
              </a:rPr>
              <a:t>Đo cường độ dòng điện </a:t>
            </a:r>
          </a:p>
        </p:txBody>
      </p:sp>
      <p:sp>
        <p:nvSpPr>
          <p:cNvPr id="1830" name="Google Shape;1830;p39"/>
          <p:cNvSpPr/>
          <p:nvPr/>
        </p:nvSpPr>
        <p:spPr>
          <a:xfrm>
            <a:off x="680542" y="808723"/>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1" name="Google Shape;1831;p39"/>
          <p:cNvSpPr/>
          <p:nvPr/>
        </p:nvSpPr>
        <p:spPr>
          <a:xfrm>
            <a:off x="7567882" y="3919632"/>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573130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9EAD2CFD-C9F0-A4F3-49EE-4269B4264E29}"/>
              </a:ext>
            </a:extLst>
          </p:cNvPr>
          <p:cNvGrpSpPr/>
          <p:nvPr/>
        </p:nvGrpSpPr>
        <p:grpSpPr>
          <a:xfrm>
            <a:off x="4332514" y="260349"/>
            <a:ext cx="4390571" cy="4673599"/>
            <a:chOff x="4332514" y="260349"/>
            <a:chExt cx="4390571" cy="4673599"/>
          </a:xfrm>
        </p:grpSpPr>
        <p:sp>
          <p:nvSpPr>
            <p:cNvPr id="29" name="Rectangle 28">
              <a:extLst>
                <a:ext uri="{FF2B5EF4-FFF2-40B4-BE49-F238E27FC236}">
                  <a16:creationId xmlns:a16="http://schemas.microsoft.com/office/drawing/2014/main" id="{7B47934A-3B49-5B6A-5F1A-8B8A55E5985C}"/>
                </a:ext>
              </a:extLst>
            </p:cNvPr>
            <p:cNvSpPr/>
            <p:nvPr/>
          </p:nvSpPr>
          <p:spPr>
            <a:xfrm>
              <a:off x="4441371" y="398234"/>
              <a:ext cx="4281714" cy="4535714"/>
            </a:xfrm>
            <a:prstGeom prst="rect">
              <a:avLst/>
            </a:prstGeom>
            <a:solidFill>
              <a:srgbClr val="EE9D7F"/>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Rectangle 29">
              <a:extLst>
                <a:ext uri="{FF2B5EF4-FFF2-40B4-BE49-F238E27FC236}">
                  <a16:creationId xmlns:a16="http://schemas.microsoft.com/office/drawing/2014/main" id="{60CA8886-F433-FEAE-EE6D-1A07CE896227}"/>
                </a:ext>
              </a:extLst>
            </p:cNvPr>
            <p:cNvSpPr/>
            <p:nvPr/>
          </p:nvSpPr>
          <p:spPr>
            <a:xfrm>
              <a:off x="4332514" y="260349"/>
              <a:ext cx="4281714" cy="4535714"/>
            </a:xfrm>
            <a:prstGeom prst="rect">
              <a:avLst/>
            </a:prstGeom>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Oval 30">
              <a:extLst>
                <a:ext uri="{FF2B5EF4-FFF2-40B4-BE49-F238E27FC236}">
                  <a16:creationId xmlns:a16="http://schemas.microsoft.com/office/drawing/2014/main" id="{380A1178-BF83-0496-3086-F1DF82C58D6F}"/>
                </a:ext>
              </a:extLst>
            </p:cNvPr>
            <p:cNvSpPr/>
            <p:nvPr/>
          </p:nvSpPr>
          <p:spPr>
            <a:xfrm>
              <a:off x="4441371" y="441776"/>
              <a:ext cx="180023" cy="188686"/>
            </a:xfrm>
            <a:prstGeom prst="ellipse">
              <a:avLst/>
            </a:prstGeom>
            <a:solidFill>
              <a:srgbClr val="EE9D7F"/>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Oval 31">
              <a:extLst>
                <a:ext uri="{FF2B5EF4-FFF2-40B4-BE49-F238E27FC236}">
                  <a16:creationId xmlns:a16="http://schemas.microsoft.com/office/drawing/2014/main" id="{3A73BEA2-A007-E4A2-72E4-225DAF7A1789}"/>
                </a:ext>
              </a:extLst>
            </p:cNvPr>
            <p:cNvSpPr/>
            <p:nvPr/>
          </p:nvSpPr>
          <p:spPr>
            <a:xfrm>
              <a:off x="4791120" y="441776"/>
              <a:ext cx="180023" cy="188686"/>
            </a:xfrm>
            <a:prstGeom prst="ellipse">
              <a:avLst/>
            </a:prstGeom>
            <a:solidFill>
              <a:srgbClr val="F7CCC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3" name="Oval 32">
              <a:extLst>
                <a:ext uri="{FF2B5EF4-FFF2-40B4-BE49-F238E27FC236}">
                  <a16:creationId xmlns:a16="http://schemas.microsoft.com/office/drawing/2014/main" id="{2FE92F57-384D-4789-AF4E-EED17C9FC77E}"/>
                </a:ext>
              </a:extLst>
            </p:cNvPr>
            <p:cNvSpPr/>
            <p:nvPr/>
          </p:nvSpPr>
          <p:spPr>
            <a:xfrm>
              <a:off x="5140869" y="441776"/>
              <a:ext cx="180023" cy="188686"/>
            </a:xfrm>
            <a:prstGeom prst="ellipse">
              <a:avLst/>
            </a:prstGeom>
            <a:solidFill>
              <a:srgbClr val="B8A6C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35" name="Straight Connector 34">
              <a:extLst>
                <a:ext uri="{FF2B5EF4-FFF2-40B4-BE49-F238E27FC236}">
                  <a16:creationId xmlns:a16="http://schemas.microsoft.com/office/drawing/2014/main" id="{B5020560-8008-1CBC-D11D-438E58139F90}"/>
                </a:ext>
              </a:extLst>
            </p:cNvPr>
            <p:cNvCxnSpPr>
              <a:cxnSpLocks/>
            </p:cNvCxnSpPr>
            <p:nvPr/>
          </p:nvCxnSpPr>
          <p:spPr>
            <a:xfrm>
              <a:off x="4332514" y="834570"/>
              <a:ext cx="42817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3407571A-E67E-A308-0E0B-D5E84B63C177}"/>
              </a:ext>
            </a:extLst>
          </p:cNvPr>
          <p:cNvSpPr txBox="1"/>
          <p:nvPr/>
        </p:nvSpPr>
        <p:spPr>
          <a:xfrm>
            <a:off x="4521199" y="768347"/>
            <a:ext cx="3904343" cy="269561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C00000"/>
                </a:solidFill>
                <a:effectLst/>
                <a:uLnTx/>
                <a:uFillTx/>
                <a:latin typeface="Arial"/>
                <a:cs typeface="Arial"/>
                <a:sym typeface="Arial"/>
              </a:rPr>
              <a:t>YÊU CẦU</a:t>
            </a:r>
          </a:p>
          <a:p>
            <a:pPr marL="285750" marR="0" lvl="0" indent="-28575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1800" b="0" i="0" u="none" strike="noStrike" kern="0" cap="none" spc="0" normalizeH="0" baseline="0" noProof="0">
                <a:ln>
                  <a:noFill/>
                </a:ln>
                <a:solidFill>
                  <a:srgbClr val="000000"/>
                </a:solidFill>
                <a:effectLst/>
                <a:uLnTx/>
                <a:uFillTx/>
                <a:latin typeface="Arial"/>
                <a:cs typeface="Arial"/>
                <a:sym typeface="Arial"/>
              </a:rPr>
              <a:t>Sử dụng phần mềm thí nghiệm ảo lắp ráp mạch điện một chiều. Giải quyết vấn đề đo cường độ dòng điện đi qua một điện trở, chẳng hạn một bóng đèn.</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sp>
        <p:nvSpPr>
          <p:cNvPr id="44" name="TextBox 43">
            <a:extLst>
              <a:ext uri="{FF2B5EF4-FFF2-40B4-BE49-F238E27FC236}">
                <a16:creationId xmlns:a16="http://schemas.microsoft.com/office/drawing/2014/main" id="{D430AB32-B9D7-C365-FF2A-D6C3DF3C7514}"/>
              </a:ext>
            </a:extLst>
          </p:cNvPr>
          <p:cNvSpPr txBox="1"/>
          <p:nvPr/>
        </p:nvSpPr>
        <p:spPr>
          <a:xfrm>
            <a:off x="547735" y="768347"/>
            <a:ext cx="3252865" cy="9586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2060"/>
                </a:solidFill>
                <a:effectLst/>
                <a:uLnTx/>
                <a:uFillTx/>
                <a:latin typeface="Arial"/>
                <a:cs typeface="Arial"/>
                <a:sym typeface="Arial"/>
              </a:rPr>
              <a:t>a. Truy cập phần mềm mô phỏng</a:t>
            </a:r>
          </a:p>
        </p:txBody>
      </p:sp>
      <p:sp>
        <p:nvSpPr>
          <p:cNvPr id="45" name="TextBox 44">
            <a:extLst>
              <a:ext uri="{FF2B5EF4-FFF2-40B4-BE49-F238E27FC236}">
                <a16:creationId xmlns:a16="http://schemas.microsoft.com/office/drawing/2014/main" id="{5733AA8C-8EDD-5E30-0058-8ED3679193CB}"/>
              </a:ext>
            </a:extLst>
          </p:cNvPr>
          <p:cNvSpPr txBox="1"/>
          <p:nvPr/>
        </p:nvSpPr>
        <p:spPr>
          <a:xfrm>
            <a:off x="547735" y="1784066"/>
            <a:ext cx="3601764" cy="253402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lang="en-US" sz="1800"/>
              <a:t>Khởi động trình duyệt. </a:t>
            </a:r>
          </a:p>
          <a:p>
            <a:pPr marL="285750" marR="0" lvl="0" indent="-28575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Truy cập</a:t>
            </a:r>
            <a:r>
              <a:rPr lang="en-US" sz="1800"/>
              <a:t>: </a:t>
            </a:r>
          </a:p>
          <a:p>
            <a:pPr marR="0" lvl="0" algn="just" defTabSz="914400" rtl="0" eaLnBrk="1" fontAlgn="auto" latinLnBrk="0" hangingPunct="1">
              <a:lnSpc>
                <a:spcPct val="150000"/>
              </a:lnSpc>
              <a:spcBef>
                <a:spcPts val="0"/>
              </a:spcBef>
              <a:spcAft>
                <a:spcPts val="0"/>
              </a:spcAft>
              <a:buClr>
                <a:srgbClr val="000000"/>
              </a:buClr>
              <a:buSzTx/>
              <a:tabLst/>
              <a:defRPr/>
            </a:pPr>
            <a:r>
              <a:rPr kumimoji="0" lang="en-US" sz="1800" b="0" i="0" u="none" strike="noStrike" kern="0" cap="none" spc="0" normalizeH="0" baseline="0" noProof="0">
                <a:ln>
                  <a:noFill/>
                </a:ln>
                <a:solidFill>
                  <a:srgbClr val="000000"/>
                </a:solidFill>
                <a:effectLst/>
                <a:uLnTx/>
                <a:uFillTx/>
                <a:latin typeface="Arial"/>
                <a:cs typeface="Arial"/>
                <a:sym typeface="Arial"/>
                <a:hlinkClick r:id="rId2"/>
              </a:rPr>
              <a:t>https://phet.colorado.edu/en/simulations/circuit-construction-kit-dc-virtual-lab</a:t>
            </a:r>
            <a:r>
              <a:rPr kumimoji="0" lang="en-US" sz="1800" b="0" i="0" u="none" strike="noStrike" kern="0" cap="none" spc="0" normalizeH="0" baseline="0" noProof="0">
                <a:ln>
                  <a:noFill/>
                </a:ln>
                <a:solidFill>
                  <a:srgbClr val="000000"/>
                </a:solidFill>
                <a:effectLst/>
                <a:uLnTx/>
                <a:uFillTx/>
                <a:latin typeface="Arial"/>
                <a:cs typeface="Arial"/>
                <a:sym typeface="Arial"/>
              </a:rPr>
              <a:t>  </a:t>
            </a:r>
            <a:r>
              <a:rPr kumimoji="0" lang="en-US" sz="1800" b="0" i="0" u="none" strike="noStrike" kern="0" cap="none" spc="0" normalizeH="0" baseline="0" noProof="0">
                <a:ln>
                  <a:noFill/>
                </a:ln>
                <a:solidFill>
                  <a:srgbClr val="000000"/>
                </a:solidFill>
                <a:effectLst/>
                <a:uLnTx/>
                <a:uFillTx/>
                <a:latin typeface="Arial"/>
                <a:cs typeface="Arial"/>
                <a:sym typeface="Wingdings" panose="05000000000000000000" pitchFamily="2" charset="2"/>
              </a:rPr>
              <a:t> Để vào phòng thí nghiệm ảo lắp ráp mạch điện. </a:t>
            </a:r>
            <a:endParaRPr kumimoji="0" lang="en-US" sz="1800" b="1" i="0" u="none" strike="noStrike" kern="0" cap="none" spc="0" normalizeH="0" baseline="0" noProof="0">
              <a:ln>
                <a:noFill/>
              </a:ln>
              <a:solidFill>
                <a:srgbClr val="000000"/>
              </a:solidFill>
              <a:effectLst/>
              <a:uLnTx/>
              <a:uFillTx/>
              <a:latin typeface="Arial"/>
              <a:cs typeface="Arial"/>
              <a:sym typeface="Arial"/>
            </a:endParaRPr>
          </a:p>
        </p:txBody>
      </p:sp>
      <p:sp>
        <p:nvSpPr>
          <p:cNvPr id="2" name="Freeform 24">
            <a:extLst>
              <a:ext uri="{FF2B5EF4-FFF2-40B4-BE49-F238E27FC236}">
                <a16:creationId xmlns:a16="http://schemas.microsoft.com/office/drawing/2014/main" id="{5667868A-3BB5-CFD1-C7ED-A33176AF155E}"/>
              </a:ext>
            </a:extLst>
          </p:cNvPr>
          <p:cNvSpPr/>
          <p:nvPr/>
        </p:nvSpPr>
        <p:spPr>
          <a:xfrm>
            <a:off x="6516914" y="3301166"/>
            <a:ext cx="2191657" cy="1657689"/>
          </a:xfrm>
          <a:custGeom>
            <a:avLst/>
            <a:gdLst/>
            <a:ahLst/>
            <a:cxnLst/>
            <a:rect l="l" t="t" r="r" b="b"/>
            <a:pathLst>
              <a:path w="5745491" h="4345680">
                <a:moveTo>
                  <a:pt x="0" y="0"/>
                </a:moveTo>
                <a:lnTo>
                  <a:pt x="5745491" y="0"/>
                </a:lnTo>
                <a:lnTo>
                  <a:pt x="5745491" y="4345680"/>
                </a:lnTo>
                <a:lnTo>
                  <a:pt x="0" y="43456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36754882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randombar(horizontal)">
                                      <p:cBhvr>
                                        <p:cTn id="10" dur="500"/>
                                        <p:tgtEl>
                                          <p:spTgt spid="41"/>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500" fill="hold"/>
                                        <p:tgtEl>
                                          <p:spTgt spid="44"/>
                                        </p:tgtEl>
                                        <p:attrNameLst>
                                          <p:attrName>ppt_x</p:attrName>
                                        </p:attrNameLst>
                                      </p:cBhvr>
                                      <p:tavLst>
                                        <p:tav tm="0">
                                          <p:val>
                                            <p:strVal val="#ppt_x"/>
                                          </p:val>
                                        </p:tav>
                                        <p:tav tm="100000">
                                          <p:val>
                                            <p:strVal val="#ppt_x"/>
                                          </p:val>
                                        </p:tav>
                                      </p:tavLst>
                                    </p:anim>
                                    <p:anim calcmode="lin" valueType="num">
                                      <p:cBhvr additive="base">
                                        <p:cTn id="19"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randombar(horizontal)">
                                      <p:cBhvr>
                                        <p:cTn id="2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DA14E1-1622-E2A0-BE20-AEADEE189E22}"/>
              </a:ext>
            </a:extLst>
          </p:cNvPr>
          <p:cNvSpPr txBox="1"/>
          <p:nvPr/>
        </p:nvSpPr>
        <p:spPr>
          <a:xfrm>
            <a:off x="397833" y="228702"/>
            <a:ext cx="3252865" cy="496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000" b="1">
                <a:solidFill>
                  <a:srgbClr val="002060"/>
                </a:solidFill>
              </a:rPr>
              <a:t>b</a:t>
            </a:r>
            <a:r>
              <a:rPr kumimoji="0" lang="en-US" sz="2000" b="1" i="0" u="none" strike="noStrike" kern="0" cap="none" spc="0" normalizeH="0" baseline="0" noProof="0">
                <a:ln>
                  <a:noFill/>
                </a:ln>
                <a:solidFill>
                  <a:srgbClr val="002060"/>
                </a:solidFill>
                <a:effectLst/>
                <a:uLnTx/>
                <a:uFillTx/>
                <a:latin typeface="Arial"/>
                <a:cs typeface="Arial"/>
                <a:sym typeface="Arial"/>
              </a:rPr>
              <a:t>. Vẽ mạch điện </a:t>
            </a:r>
          </a:p>
        </p:txBody>
      </p:sp>
      <p:sp>
        <p:nvSpPr>
          <p:cNvPr id="6" name="TextBox 5">
            <a:extLst>
              <a:ext uri="{FF2B5EF4-FFF2-40B4-BE49-F238E27FC236}">
                <a16:creationId xmlns:a16="http://schemas.microsoft.com/office/drawing/2014/main" id="{7D5C5E5D-670A-2BEA-4D6F-26246AC060DF}"/>
              </a:ext>
            </a:extLst>
          </p:cNvPr>
          <p:cNvSpPr txBox="1"/>
          <p:nvPr/>
        </p:nvSpPr>
        <p:spPr>
          <a:xfrm>
            <a:off x="397833" y="837981"/>
            <a:ext cx="8150427" cy="128753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800"/>
              <a:t>Kéo các biểu tượng Pin, Đèn tròn, Ampe kế, Công tắc và Dây nối, thả vào vùng hiển thị. </a:t>
            </a:r>
          </a:p>
          <a:p>
            <a:pPr marL="285750" indent="-285750" algn="just">
              <a:lnSpc>
                <a:spcPct val="150000"/>
              </a:lnSpc>
              <a:buFont typeface="Arial" panose="020B0604020202020204" pitchFamily="34" charset="0"/>
              <a:buChar char="•"/>
            </a:pPr>
            <a:r>
              <a:rPr lang="en-US" sz="1800"/>
              <a:t>Kết nối các thành phần của mạnh điện (Hình 6.5a). </a:t>
            </a:r>
          </a:p>
        </p:txBody>
      </p:sp>
      <p:grpSp>
        <p:nvGrpSpPr>
          <p:cNvPr id="19" name="Group 18">
            <a:extLst>
              <a:ext uri="{FF2B5EF4-FFF2-40B4-BE49-F238E27FC236}">
                <a16:creationId xmlns:a16="http://schemas.microsoft.com/office/drawing/2014/main" id="{9CC9DE20-6232-D777-DE81-B700D066B9F6}"/>
              </a:ext>
            </a:extLst>
          </p:cNvPr>
          <p:cNvGrpSpPr/>
          <p:nvPr/>
        </p:nvGrpSpPr>
        <p:grpSpPr>
          <a:xfrm>
            <a:off x="5971142" y="2237796"/>
            <a:ext cx="2970368" cy="2675290"/>
            <a:chOff x="5971142" y="2237796"/>
            <a:chExt cx="2970368" cy="2675290"/>
          </a:xfrm>
        </p:grpSpPr>
        <p:sp>
          <p:nvSpPr>
            <p:cNvPr id="18" name="Rectangle: Rounded Corners 17">
              <a:extLst>
                <a:ext uri="{FF2B5EF4-FFF2-40B4-BE49-F238E27FC236}">
                  <a16:creationId xmlns:a16="http://schemas.microsoft.com/office/drawing/2014/main" id="{B421230D-A6F2-FD9F-B4D3-8C9878C1AAA8}"/>
                </a:ext>
              </a:extLst>
            </p:cNvPr>
            <p:cNvSpPr/>
            <p:nvPr/>
          </p:nvSpPr>
          <p:spPr>
            <a:xfrm>
              <a:off x="5971142" y="2237796"/>
              <a:ext cx="2970368" cy="2675290"/>
            </a:xfrm>
            <a:prstGeom prst="roundRect">
              <a:avLst>
                <a:gd name="adj" fmla="val 635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1D85610-7F29-F9D7-8D50-E78E700526C5}"/>
                </a:ext>
              </a:extLst>
            </p:cNvPr>
            <p:cNvSpPr txBox="1"/>
            <p:nvPr/>
          </p:nvSpPr>
          <p:spPr>
            <a:xfrm>
              <a:off x="5993210" y="2308427"/>
              <a:ext cx="2911181" cy="253402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1" i="1" u="none" strike="noStrike" kern="0" cap="none" spc="0" normalizeH="0" baseline="0" noProof="0">
                  <a:ln>
                    <a:noFill/>
                  </a:ln>
                  <a:solidFill>
                    <a:srgbClr val="C00000"/>
                  </a:solidFill>
                  <a:effectLst/>
                  <a:uLnTx/>
                  <a:uFillTx/>
                  <a:latin typeface="Arial"/>
                  <a:cs typeface="Arial"/>
                  <a:sym typeface="Arial"/>
                </a:rPr>
                <a:t>Lưu ý: </a:t>
              </a:r>
              <a:r>
                <a:rPr kumimoji="0" lang="en-US" sz="1800" b="0" i="0" u="none" strike="noStrike" kern="0" cap="none" spc="0" normalizeH="0" baseline="0" noProof="0">
                  <a:ln>
                    <a:noFill/>
                  </a:ln>
                  <a:solidFill>
                    <a:srgbClr val="000000"/>
                  </a:solidFill>
                  <a:effectLst/>
                  <a:uLnTx/>
                  <a:uFillTx/>
                  <a:latin typeface="Arial"/>
                  <a:cs typeface="Arial"/>
                  <a:sym typeface="Arial"/>
                </a:rPr>
                <a:t>Ampe kế cần mắc nối tiếp với đoạn mạch điện đo cường độ dòng điện và không mắc trực tiếp vào hai cực của nguồn điện (Hình 6.5b). </a:t>
              </a:r>
            </a:p>
          </p:txBody>
        </p:sp>
      </p:grpSp>
      <p:grpSp>
        <p:nvGrpSpPr>
          <p:cNvPr id="16" name="Group 15">
            <a:extLst>
              <a:ext uri="{FF2B5EF4-FFF2-40B4-BE49-F238E27FC236}">
                <a16:creationId xmlns:a16="http://schemas.microsoft.com/office/drawing/2014/main" id="{FC692AF2-1105-DEB3-C20E-B741DFBA0C39}"/>
              </a:ext>
            </a:extLst>
          </p:cNvPr>
          <p:cNvGrpSpPr/>
          <p:nvPr/>
        </p:nvGrpSpPr>
        <p:grpSpPr>
          <a:xfrm>
            <a:off x="202490" y="2429866"/>
            <a:ext cx="3215747" cy="2365829"/>
            <a:chOff x="397832" y="2461705"/>
            <a:chExt cx="3215747" cy="2365829"/>
          </a:xfrm>
        </p:grpSpPr>
        <p:pic>
          <p:nvPicPr>
            <p:cNvPr id="10" name="Picture 9">
              <a:extLst>
                <a:ext uri="{FF2B5EF4-FFF2-40B4-BE49-F238E27FC236}">
                  <a16:creationId xmlns:a16="http://schemas.microsoft.com/office/drawing/2014/main" id="{EA329A95-CCB1-19EB-D66B-54D97B9954DF}"/>
                </a:ext>
              </a:extLst>
            </p:cNvPr>
            <p:cNvPicPr>
              <a:picLocks noChangeAspect="1"/>
            </p:cNvPicPr>
            <p:nvPr/>
          </p:nvPicPr>
          <p:blipFill rotWithShape="1">
            <a:blip r:embed="rId2"/>
            <a:srcRect l="2346" t="6990" r="53247" b="28104"/>
            <a:stretch/>
          </p:blipFill>
          <p:spPr>
            <a:xfrm>
              <a:off x="397832" y="2461705"/>
              <a:ext cx="3093454" cy="1927248"/>
            </a:xfrm>
            <a:prstGeom prst="rect">
              <a:avLst/>
            </a:prstGeom>
          </p:spPr>
        </p:pic>
        <p:sp>
          <p:nvSpPr>
            <p:cNvPr id="14" name="TextBox 13">
              <a:extLst>
                <a:ext uri="{FF2B5EF4-FFF2-40B4-BE49-F238E27FC236}">
                  <a16:creationId xmlns:a16="http://schemas.microsoft.com/office/drawing/2014/main" id="{0F946065-0548-30C2-E9AF-63905F3C9B3E}"/>
                </a:ext>
              </a:extLst>
            </p:cNvPr>
            <p:cNvSpPr txBox="1"/>
            <p:nvPr/>
          </p:nvSpPr>
          <p:spPr>
            <a:xfrm>
              <a:off x="434950" y="4504369"/>
              <a:ext cx="3178629" cy="323165"/>
            </a:xfrm>
            <a:prstGeom prst="rect">
              <a:avLst/>
            </a:prstGeom>
            <a:noFill/>
          </p:spPr>
          <p:txBody>
            <a:bodyPr wrap="square" rtlCol="0">
              <a:spAutoFit/>
            </a:bodyPr>
            <a:lstStyle/>
            <a:p>
              <a:pPr algn="ctr"/>
              <a:r>
                <a:rPr lang="en-US" sz="1500" i="1"/>
                <a:t>a) Lắp Ampe kế đúng cách </a:t>
              </a:r>
            </a:p>
          </p:txBody>
        </p:sp>
      </p:grpSp>
      <p:grpSp>
        <p:nvGrpSpPr>
          <p:cNvPr id="17" name="Group 16">
            <a:extLst>
              <a:ext uri="{FF2B5EF4-FFF2-40B4-BE49-F238E27FC236}">
                <a16:creationId xmlns:a16="http://schemas.microsoft.com/office/drawing/2014/main" id="{03366E8A-4407-53AD-DD51-A47D9C0FCB08}"/>
              </a:ext>
            </a:extLst>
          </p:cNvPr>
          <p:cNvGrpSpPr/>
          <p:nvPr/>
        </p:nvGrpSpPr>
        <p:grpSpPr>
          <a:xfrm>
            <a:off x="3172857" y="2429866"/>
            <a:ext cx="2798285" cy="2596662"/>
            <a:chOff x="3566317" y="2458572"/>
            <a:chExt cx="2798285" cy="2596662"/>
          </a:xfrm>
        </p:grpSpPr>
        <p:pic>
          <p:nvPicPr>
            <p:cNvPr id="11" name="Picture 10">
              <a:extLst>
                <a:ext uri="{FF2B5EF4-FFF2-40B4-BE49-F238E27FC236}">
                  <a16:creationId xmlns:a16="http://schemas.microsoft.com/office/drawing/2014/main" id="{78A99E7D-896C-E255-8B75-E40D6A2FD4D6}"/>
                </a:ext>
              </a:extLst>
            </p:cNvPr>
            <p:cNvPicPr>
              <a:picLocks noChangeAspect="1"/>
            </p:cNvPicPr>
            <p:nvPr/>
          </p:nvPicPr>
          <p:blipFill rotWithShape="1">
            <a:blip r:embed="rId2"/>
            <a:srcRect l="63195" t="8983" r="12700" b="29434"/>
            <a:stretch/>
          </p:blipFill>
          <p:spPr>
            <a:xfrm>
              <a:off x="4079114" y="2458572"/>
              <a:ext cx="1772692" cy="1930381"/>
            </a:xfrm>
            <a:prstGeom prst="rect">
              <a:avLst/>
            </a:prstGeom>
          </p:spPr>
        </p:pic>
        <p:sp>
          <p:nvSpPr>
            <p:cNvPr id="15" name="TextBox 14">
              <a:extLst>
                <a:ext uri="{FF2B5EF4-FFF2-40B4-BE49-F238E27FC236}">
                  <a16:creationId xmlns:a16="http://schemas.microsoft.com/office/drawing/2014/main" id="{814C8710-1AD4-19E6-35B2-25059865E36F}"/>
                </a:ext>
              </a:extLst>
            </p:cNvPr>
            <p:cNvSpPr txBox="1"/>
            <p:nvPr/>
          </p:nvSpPr>
          <p:spPr>
            <a:xfrm>
              <a:off x="3566317" y="4501236"/>
              <a:ext cx="2798285" cy="553998"/>
            </a:xfrm>
            <a:prstGeom prst="rect">
              <a:avLst/>
            </a:prstGeom>
            <a:noFill/>
          </p:spPr>
          <p:txBody>
            <a:bodyPr wrap="square" rtlCol="0">
              <a:spAutoFit/>
            </a:bodyPr>
            <a:lstStyle/>
            <a:p>
              <a:pPr algn="ctr"/>
              <a:r>
                <a:rPr lang="en-US" sz="1500" i="1"/>
                <a:t>b) Sự cố có thể xảy ra khi lắp Ampe kế không đúng cách </a:t>
              </a:r>
            </a:p>
          </p:txBody>
        </p:sp>
      </p:grpSp>
    </p:spTree>
    <p:extLst>
      <p:ext uri="{BB962C8B-B14F-4D97-AF65-F5344CB8AC3E}">
        <p14:creationId xmlns:p14="http://schemas.microsoft.com/office/powerpoint/2010/main" val="248921435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par>
                                <p:cTn id="22" presetID="14" presetClass="entr" presetSubtype="1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FCD4FD-C85C-C23D-CAE9-EB9F80C23D78}"/>
              </a:ext>
            </a:extLst>
          </p:cNvPr>
          <p:cNvSpPr txBox="1"/>
          <p:nvPr/>
        </p:nvSpPr>
        <p:spPr>
          <a:xfrm>
            <a:off x="278509" y="306026"/>
            <a:ext cx="4852291" cy="496996"/>
          </a:xfrm>
          <a:prstGeom prst="rect">
            <a:avLst/>
          </a:prstGeom>
          <a:noFill/>
        </p:spPr>
        <p:txBody>
          <a:bodyPr wrap="square" rtlCol="0">
            <a:spAutoFit/>
          </a:bodyPr>
          <a:lstStyle/>
          <a:p>
            <a:pPr algn="just">
              <a:lnSpc>
                <a:spcPct val="150000"/>
              </a:lnSpc>
            </a:pPr>
            <a:r>
              <a:rPr lang="en-US" sz="2000" b="1">
                <a:solidFill>
                  <a:srgbClr val="002060"/>
                </a:solidFill>
              </a:rPr>
              <a:t>c. Trình bày giải pháp </a:t>
            </a:r>
          </a:p>
        </p:txBody>
      </p:sp>
      <p:grpSp>
        <p:nvGrpSpPr>
          <p:cNvPr id="7" name="Group 6">
            <a:extLst>
              <a:ext uri="{FF2B5EF4-FFF2-40B4-BE49-F238E27FC236}">
                <a16:creationId xmlns:a16="http://schemas.microsoft.com/office/drawing/2014/main" id="{F60D1149-2E3D-7907-5CC1-337F14D3EDD9}"/>
              </a:ext>
            </a:extLst>
          </p:cNvPr>
          <p:cNvGrpSpPr/>
          <p:nvPr/>
        </p:nvGrpSpPr>
        <p:grpSpPr>
          <a:xfrm>
            <a:off x="278509" y="1012457"/>
            <a:ext cx="8814691" cy="560783"/>
            <a:chOff x="278509" y="1012457"/>
            <a:chExt cx="8814691" cy="560783"/>
          </a:xfrm>
        </p:grpSpPr>
        <p:grpSp>
          <p:nvGrpSpPr>
            <p:cNvPr id="9" name="Group 8">
              <a:extLst>
                <a:ext uri="{FF2B5EF4-FFF2-40B4-BE49-F238E27FC236}">
                  <a16:creationId xmlns:a16="http://schemas.microsoft.com/office/drawing/2014/main" id="{57B4CDA3-A8E8-D036-3560-382DDD7AA70E}"/>
                </a:ext>
              </a:extLst>
            </p:cNvPr>
            <p:cNvGrpSpPr/>
            <p:nvPr/>
          </p:nvGrpSpPr>
          <p:grpSpPr>
            <a:xfrm>
              <a:off x="278509" y="1076244"/>
              <a:ext cx="496996" cy="496996"/>
              <a:chOff x="1028700" y="4610433"/>
              <a:chExt cx="824190" cy="824190"/>
            </a:xfrm>
          </p:grpSpPr>
          <p:grpSp>
            <p:nvGrpSpPr>
              <p:cNvPr id="13" name="Group 14">
                <a:extLst>
                  <a:ext uri="{FF2B5EF4-FFF2-40B4-BE49-F238E27FC236}">
                    <a16:creationId xmlns:a16="http://schemas.microsoft.com/office/drawing/2014/main" id="{8793165F-E49D-2058-40C9-98A91056B099}"/>
                  </a:ext>
                </a:extLst>
              </p:cNvPr>
              <p:cNvGrpSpPr/>
              <p:nvPr/>
            </p:nvGrpSpPr>
            <p:grpSpPr>
              <a:xfrm>
                <a:off x="1028700" y="4610433"/>
                <a:ext cx="824190" cy="824190"/>
                <a:chOff x="0" y="0"/>
                <a:chExt cx="812800" cy="812800"/>
              </a:xfrm>
            </p:grpSpPr>
            <p:sp>
              <p:nvSpPr>
                <p:cNvPr id="21" name="Freeform 15">
                  <a:extLst>
                    <a:ext uri="{FF2B5EF4-FFF2-40B4-BE49-F238E27FC236}">
                      <a16:creationId xmlns:a16="http://schemas.microsoft.com/office/drawing/2014/main" id="{4F8FA90E-FC71-ECC1-0CB0-B3C7A8C276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22" name="TextBox 16">
                  <a:extLst>
                    <a:ext uri="{FF2B5EF4-FFF2-40B4-BE49-F238E27FC236}">
                      <a16:creationId xmlns:a16="http://schemas.microsoft.com/office/drawing/2014/main" id="{CB6F34AE-CD4C-49CE-831F-28A7FD92B448}"/>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0" name="Freeform 26">
                <a:extLst>
                  <a:ext uri="{FF2B5EF4-FFF2-40B4-BE49-F238E27FC236}">
                    <a16:creationId xmlns:a16="http://schemas.microsoft.com/office/drawing/2014/main" id="{7A59D75C-1E38-2D8A-43DE-9DDD3073839E}"/>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12" name="TextBox 11">
              <a:extLst>
                <a:ext uri="{FF2B5EF4-FFF2-40B4-BE49-F238E27FC236}">
                  <a16:creationId xmlns:a16="http://schemas.microsoft.com/office/drawing/2014/main" id="{E5262103-90D0-2236-71E9-E90E6161C7FE}"/>
                </a:ext>
              </a:extLst>
            </p:cNvPr>
            <p:cNvSpPr txBox="1"/>
            <p:nvPr/>
          </p:nvSpPr>
          <p:spPr>
            <a:xfrm>
              <a:off x="994455" y="1012457"/>
              <a:ext cx="8098745" cy="496996"/>
            </a:xfrm>
            <a:prstGeom prst="rect">
              <a:avLst/>
            </a:prstGeom>
            <a:noFill/>
          </p:spPr>
          <p:txBody>
            <a:bodyPr wrap="square" rtlCol="0">
              <a:spAutoFit/>
            </a:bodyPr>
            <a:lstStyle/>
            <a:p>
              <a:pPr algn="just">
                <a:lnSpc>
                  <a:spcPct val="150000"/>
                </a:lnSpc>
              </a:pPr>
              <a:r>
                <a:rPr lang="en-US" sz="2000"/>
                <a:t>Em cần dùng thiết bị nào để đo cường độ dòng điện trên mạch điện? </a:t>
              </a:r>
            </a:p>
          </p:txBody>
        </p:sp>
      </p:grpSp>
      <p:grpSp>
        <p:nvGrpSpPr>
          <p:cNvPr id="23" name="Group 22">
            <a:extLst>
              <a:ext uri="{FF2B5EF4-FFF2-40B4-BE49-F238E27FC236}">
                <a16:creationId xmlns:a16="http://schemas.microsoft.com/office/drawing/2014/main" id="{5A0E5D1D-75D6-5084-A60D-B6429EA5F086}"/>
              </a:ext>
            </a:extLst>
          </p:cNvPr>
          <p:cNvGrpSpPr/>
          <p:nvPr/>
        </p:nvGrpSpPr>
        <p:grpSpPr>
          <a:xfrm>
            <a:off x="278509" y="2837619"/>
            <a:ext cx="8536182" cy="513458"/>
            <a:chOff x="278509" y="1059782"/>
            <a:chExt cx="8536182" cy="513458"/>
          </a:xfrm>
        </p:grpSpPr>
        <p:grpSp>
          <p:nvGrpSpPr>
            <p:cNvPr id="24" name="Group 23">
              <a:extLst>
                <a:ext uri="{FF2B5EF4-FFF2-40B4-BE49-F238E27FC236}">
                  <a16:creationId xmlns:a16="http://schemas.microsoft.com/office/drawing/2014/main" id="{80E8648A-5748-F8D3-8C82-01EA804D2FBF}"/>
                </a:ext>
              </a:extLst>
            </p:cNvPr>
            <p:cNvGrpSpPr/>
            <p:nvPr/>
          </p:nvGrpSpPr>
          <p:grpSpPr>
            <a:xfrm>
              <a:off x="278509" y="1076244"/>
              <a:ext cx="496996" cy="496996"/>
              <a:chOff x="1028700" y="4610433"/>
              <a:chExt cx="824190" cy="824190"/>
            </a:xfrm>
          </p:grpSpPr>
          <p:grpSp>
            <p:nvGrpSpPr>
              <p:cNvPr id="26" name="Group 14">
                <a:extLst>
                  <a:ext uri="{FF2B5EF4-FFF2-40B4-BE49-F238E27FC236}">
                    <a16:creationId xmlns:a16="http://schemas.microsoft.com/office/drawing/2014/main" id="{CE1D8BF0-C67A-B38B-43B9-BF8881B4BECB}"/>
                  </a:ext>
                </a:extLst>
              </p:cNvPr>
              <p:cNvGrpSpPr/>
              <p:nvPr/>
            </p:nvGrpSpPr>
            <p:grpSpPr>
              <a:xfrm>
                <a:off x="1028700" y="4610433"/>
                <a:ext cx="824190" cy="824190"/>
                <a:chOff x="0" y="0"/>
                <a:chExt cx="812800" cy="812800"/>
              </a:xfrm>
            </p:grpSpPr>
            <p:sp>
              <p:nvSpPr>
                <p:cNvPr id="28" name="Freeform 15">
                  <a:extLst>
                    <a:ext uri="{FF2B5EF4-FFF2-40B4-BE49-F238E27FC236}">
                      <a16:creationId xmlns:a16="http://schemas.microsoft.com/office/drawing/2014/main" id="{C5B6694C-358D-F703-FCEB-F1FCC8B3BE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29" name="TextBox 16">
                  <a:extLst>
                    <a:ext uri="{FF2B5EF4-FFF2-40B4-BE49-F238E27FC236}">
                      <a16:creationId xmlns:a16="http://schemas.microsoft.com/office/drawing/2014/main" id="{CAD790A8-44B1-E854-E209-B16695105575}"/>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7" name="Freeform 26">
                <a:extLst>
                  <a:ext uri="{FF2B5EF4-FFF2-40B4-BE49-F238E27FC236}">
                    <a16:creationId xmlns:a16="http://schemas.microsoft.com/office/drawing/2014/main" id="{402FFF8A-5726-E90A-3127-F9A9A67DB71A}"/>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25" name="TextBox 24">
              <a:extLst>
                <a:ext uri="{FF2B5EF4-FFF2-40B4-BE49-F238E27FC236}">
                  <a16:creationId xmlns:a16="http://schemas.microsoft.com/office/drawing/2014/main" id="{D69386D8-1FA3-30A9-A531-40C331EEB1D5}"/>
                </a:ext>
              </a:extLst>
            </p:cNvPr>
            <p:cNvSpPr txBox="1"/>
            <p:nvPr/>
          </p:nvSpPr>
          <p:spPr>
            <a:xfrm>
              <a:off x="994455" y="1059782"/>
              <a:ext cx="7820236" cy="496996"/>
            </a:xfrm>
            <a:prstGeom prst="rect">
              <a:avLst/>
            </a:prstGeom>
            <a:noFill/>
          </p:spPr>
          <p:txBody>
            <a:bodyPr wrap="square" rtlCol="0">
              <a:spAutoFit/>
            </a:bodyPr>
            <a:lstStyle/>
            <a:p>
              <a:pPr algn="just">
                <a:lnSpc>
                  <a:spcPct val="150000"/>
                </a:lnSpc>
              </a:pPr>
              <a:r>
                <a:rPr lang="en-US" sz="2000"/>
                <a:t>Thiết bị đó được nối song song hay nối tiếp với mạch điện cần đo? </a:t>
              </a:r>
            </a:p>
          </p:txBody>
        </p:sp>
      </p:grpSp>
      <p:grpSp>
        <p:nvGrpSpPr>
          <p:cNvPr id="30" name="Group 29">
            <a:extLst>
              <a:ext uri="{FF2B5EF4-FFF2-40B4-BE49-F238E27FC236}">
                <a16:creationId xmlns:a16="http://schemas.microsoft.com/office/drawing/2014/main" id="{50A31F5B-C277-88F9-8254-F2A8021D84B6}"/>
              </a:ext>
            </a:extLst>
          </p:cNvPr>
          <p:cNvGrpSpPr/>
          <p:nvPr/>
        </p:nvGrpSpPr>
        <p:grpSpPr>
          <a:xfrm>
            <a:off x="392791" y="1973481"/>
            <a:ext cx="6862418" cy="400110"/>
            <a:chOff x="350175" y="1889309"/>
            <a:chExt cx="6862418" cy="400110"/>
          </a:xfrm>
        </p:grpSpPr>
        <p:sp>
          <p:nvSpPr>
            <p:cNvPr id="31" name="Arrow: Right 30">
              <a:extLst>
                <a:ext uri="{FF2B5EF4-FFF2-40B4-BE49-F238E27FC236}">
                  <a16:creationId xmlns:a16="http://schemas.microsoft.com/office/drawing/2014/main" id="{AA2E9DC1-D076-F4A1-0029-9935A96E0FA3}"/>
                </a:ext>
              </a:extLst>
            </p:cNvPr>
            <p:cNvSpPr/>
            <p:nvPr/>
          </p:nvSpPr>
          <p:spPr>
            <a:xfrm>
              <a:off x="350175" y="1967748"/>
              <a:ext cx="311048" cy="232229"/>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856C177-A5EB-AE4B-5A6C-151808E68BC0}"/>
                </a:ext>
              </a:extLst>
            </p:cNvPr>
            <p:cNvSpPr txBox="1"/>
            <p:nvPr/>
          </p:nvSpPr>
          <p:spPr>
            <a:xfrm>
              <a:off x="775505" y="1889309"/>
              <a:ext cx="6437088" cy="400110"/>
            </a:xfrm>
            <a:prstGeom prst="rect">
              <a:avLst/>
            </a:prstGeom>
            <a:noFill/>
          </p:spPr>
          <p:txBody>
            <a:bodyPr wrap="square">
              <a:spAutoFit/>
            </a:bodyPr>
            <a:lstStyle/>
            <a:p>
              <a:r>
                <a:rPr lang="vi-VN" sz="2000"/>
                <a:t>Dùng Ampe kế để đo cường độ dòng điện trên mạch.</a:t>
              </a:r>
              <a:endParaRPr lang="en-US" sz="2000"/>
            </a:p>
          </p:txBody>
        </p:sp>
      </p:grpSp>
      <p:grpSp>
        <p:nvGrpSpPr>
          <p:cNvPr id="33" name="Group 32">
            <a:extLst>
              <a:ext uri="{FF2B5EF4-FFF2-40B4-BE49-F238E27FC236}">
                <a16:creationId xmlns:a16="http://schemas.microsoft.com/office/drawing/2014/main" id="{2E534795-7C65-4AB5-13B2-AE9A9DCBE531}"/>
              </a:ext>
            </a:extLst>
          </p:cNvPr>
          <p:cNvGrpSpPr/>
          <p:nvPr/>
        </p:nvGrpSpPr>
        <p:grpSpPr>
          <a:xfrm>
            <a:off x="392791" y="3798643"/>
            <a:ext cx="8245565" cy="400110"/>
            <a:chOff x="350175" y="1868493"/>
            <a:chExt cx="8245565" cy="400110"/>
          </a:xfrm>
        </p:grpSpPr>
        <p:sp>
          <p:nvSpPr>
            <p:cNvPr id="34" name="Arrow: Right 33">
              <a:extLst>
                <a:ext uri="{FF2B5EF4-FFF2-40B4-BE49-F238E27FC236}">
                  <a16:creationId xmlns:a16="http://schemas.microsoft.com/office/drawing/2014/main" id="{753DF1B9-6B19-76A5-38A8-C7BB7DDEF661}"/>
                </a:ext>
              </a:extLst>
            </p:cNvPr>
            <p:cNvSpPr/>
            <p:nvPr/>
          </p:nvSpPr>
          <p:spPr>
            <a:xfrm>
              <a:off x="350175" y="1967748"/>
              <a:ext cx="311048" cy="232229"/>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65B1AEB-1F9E-9AA6-36F6-40F93884343C}"/>
                </a:ext>
              </a:extLst>
            </p:cNvPr>
            <p:cNvSpPr txBox="1"/>
            <p:nvPr/>
          </p:nvSpPr>
          <p:spPr>
            <a:xfrm>
              <a:off x="775505" y="1868493"/>
              <a:ext cx="7820235" cy="400110"/>
            </a:xfrm>
            <a:prstGeom prst="rect">
              <a:avLst/>
            </a:prstGeom>
            <a:noFill/>
          </p:spPr>
          <p:txBody>
            <a:bodyPr wrap="square">
              <a:spAutoFit/>
            </a:bodyPr>
            <a:lstStyle/>
            <a:p>
              <a:r>
                <a:rPr lang="vi-VN" sz="2000"/>
                <a:t>Thiết bị đó được nối nối tiếp với mạch điện cần đo.</a:t>
              </a:r>
              <a:endParaRPr lang="en-US" sz="2000"/>
            </a:p>
          </p:txBody>
        </p:sp>
      </p:grpSp>
    </p:spTree>
    <p:extLst>
      <p:ext uri="{BB962C8B-B14F-4D97-AF65-F5344CB8AC3E}">
        <p14:creationId xmlns:p14="http://schemas.microsoft.com/office/powerpoint/2010/main" val="19425100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down)">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grpSp>
        <p:nvGrpSpPr>
          <p:cNvPr id="1796" name="Google Shape;1796;p39"/>
          <p:cNvGrpSpPr/>
          <p:nvPr/>
        </p:nvGrpSpPr>
        <p:grpSpPr>
          <a:xfrm>
            <a:off x="894619" y="613835"/>
            <a:ext cx="7227579" cy="3770135"/>
            <a:chOff x="1175938" y="770625"/>
            <a:chExt cx="6906103" cy="3681681"/>
          </a:xfrm>
        </p:grpSpPr>
        <p:grpSp>
          <p:nvGrpSpPr>
            <p:cNvPr id="1797" name="Google Shape;1797;p39"/>
            <p:cNvGrpSpPr/>
            <p:nvPr/>
          </p:nvGrpSpPr>
          <p:grpSpPr>
            <a:xfrm>
              <a:off x="1175938" y="770625"/>
              <a:ext cx="6906103" cy="3681681"/>
              <a:chOff x="1175938" y="770625"/>
              <a:chExt cx="6906103" cy="3681681"/>
            </a:xfrm>
          </p:grpSpPr>
          <p:grpSp>
            <p:nvGrpSpPr>
              <p:cNvPr id="1798" name="Google Shape;1798;p39"/>
              <p:cNvGrpSpPr/>
              <p:nvPr/>
            </p:nvGrpSpPr>
            <p:grpSpPr>
              <a:xfrm>
                <a:off x="1175938" y="770637"/>
                <a:ext cx="6906103" cy="3681670"/>
                <a:chOff x="713225" y="523974"/>
                <a:chExt cx="7831825" cy="4175176"/>
              </a:xfrm>
            </p:grpSpPr>
            <p:sp>
              <p:nvSpPr>
                <p:cNvPr id="1799" name="Google Shape;1799;p39"/>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00" name="Google Shape;1800;p39"/>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01" name="Google Shape;1801;p39"/>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02" name="Google Shape;1802;p39"/>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03" name="Google Shape;1803;p39"/>
            <p:cNvGrpSpPr/>
            <p:nvPr/>
          </p:nvGrpSpPr>
          <p:grpSpPr>
            <a:xfrm>
              <a:off x="1449558" y="989217"/>
              <a:ext cx="550829" cy="109626"/>
              <a:chOff x="9481915" y="-124291"/>
              <a:chExt cx="1421494" cy="282832"/>
            </a:xfrm>
          </p:grpSpPr>
          <p:sp>
            <p:nvSpPr>
              <p:cNvPr id="1804" name="Google Shape;1804;p39"/>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39"/>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39"/>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07" name="Google Shape;1807;p39"/>
            <p:cNvGrpSpPr/>
            <p:nvPr/>
          </p:nvGrpSpPr>
          <p:grpSpPr>
            <a:xfrm>
              <a:off x="2215942" y="953202"/>
              <a:ext cx="937124" cy="181670"/>
              <a:chOff x="3415750" y="2213450"/>
              <a:chExt cx="1484200" cy="287725"/>
            </a:xfrm>
          </p:grpSpPr>
          <p:sp>
            <p:nvSpPr>
              <p:cNvPr id="1808" name="Google Shape;1808;p39"/>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39"/>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39"/>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1" name="Google Shape;1811;p39"/>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2" name="Google Shape;1812;p39"/>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3" name="Google Shape;1813;p39"/>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14" name="Google Shape;1814;p39"/>
            <p:cNvGrpSpPr/>
            <p:nvPr/>
          </p:nvGrpSpPr>
          <p:grpSpPr>
            <a:xfrm>
              <a:off x="7050325" y="1045375"/>
              <a:ext cx="824100" cy="218700"/>
              <a:chOff x="7050325" y="1045375"/>
              <a:chExt cx="824100" cy="218700"/>
            </a:xfrm>
          </p:grpSpPr>
          <p:sp>
            <p:nvSpPr>
              <p:cNvPr id="1815" name="Google Shape;1815;p39"/>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16" name="Google Shape;1816;p39"/>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17" name="Google Shape;1817;p39"/>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grpSp>
            <p:nvGrpSpPr>
              <p:cNvPr id="1818" name="Google Shape;1818;p39"/>
              <p:cNvGrpSpPr/>
              <p:nvPr/>
            </p:nvGrpSpPr>
            <p:grpSpPr>
              <a:xfrm>
                <a:off x="7087846" y="1074670"/>
                <a:ext cx="756865" cy="160024"/>
                <a:chOff x="5368543" y="2043925"/>
                <a:chExt cx="1066307" cy="225450"/>
              </a:xfrm>
            </p:grpSpPr>
            <p:sp>
              <p:nvSpPr>
                <p:cNvPr id="1819" name="Google Shape;1819;p39"/>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0" name="Google Shape;1820;p39"/>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39"/>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39"/>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23" name="Google Shape;1823;p39"/>
            <p:cNvGrpSpPr/>
            <p:nvPr/>
          </p:nvGrpSpPr>
          <p:grpSpPr>
            <a:xfrm>
              <a:off x="7718252" y="2714658"/>
              <a:ext cx="102641" cy="699095"/>
              <a:chOff x="9565102" y="953208"/>
              <a:chExt cx="102641" cy="699095"/>
            </a:xfrm>
          </p:grpSpPr>
          <p:sp>
            <p:nvSpPr>
              <p:cNvPr id="1824" name="Google Shape;1824;p39"/>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5" name="Google Shape;1825;p39"/>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6" name="Google Shape;1826;p39"/>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7" name="Google Shape;1827;p39"/>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828" name="Google Shape;1828;p39"/>
          <p:cNvSpPr txBox="1">
            <a:spLocks noGrp="1"/>
          </p:cNvSpPr>
          <p:nvPr>
            <p:ph type="title"/>
          </p:nvPr>
        </p:nvSpPr>
        <p:spPr>
          <a:xfrm>
            <a:off x="1191041" y="1375815"/>
            <a:ext cx="6544829" cy="2892745"/>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sz="4500" b="1">
                <a:solidFill>
                  <a:srgbClr val="C00000"/>
                </a:solidFill>
                <a:latin typeface="+mn-lt"/>
              </a:rPr>
              <a:t>Nhiệm vụ </a:t>
            </a:r>
            <a:r>
              <a:rPr lang="en-US" sz="4500" b="1">
                <a:solidFill>
                  <a:srgbClr val="C00000"/>
                </a:solidFill>
                <a:latin typeface="+mn-lt"/>
              </a:rPr>
              <a:t>3</a:t>
            </a:r>
            <a:r>
              <a:rPr lang="vi-VN" sz="4500" b="1">
                <a:solidFill>
                  <a:srgbClr val="C00000"/>
                </a:solidFill>
                <a:latin typeface="+mn-lt"/>
              </a:rPr>
              <a:t>. </a:t>
            </a:r>
            <a:br>
              <a:rPr lang="en-US" sz="4500" b="1">
                <a:solidFill>
                  <a:srgbClr val="C00000"/>
                </a:solidFill>
                <a:latin typeface="+mn-lt"/>
              </a:rPr>
            </a:br>
            <a:r>
              <a:rPr lang="en-US" sz="4500" b="1">
                <a:latin typeface="+mn-lt"/>
              </a:rPr>
              <a:t>Tỉ lệ vàng trong ngôi sao năm cánh</a:t>
            </a:r>
            <a:endParaRPr lang="vi-VN" sz="4500" b="1">
              <a:latin typeface="+mn-lt"/>
            </a:endParaRPr>
          </a:p>
        </p:txBody>
      </p:sp>
      <p:sp>
        <p:nvSpPr>
          <p:cNvPr id="1830" name="Google Shape;1830;p39"/>
          <p:cNvSpPr/>
          <p:nvPr/>
        </p:nvSpPr>
        <p:spPr>
          <a:xfrm>
            <a:off x="680542" y="808723"/>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1" name="Google Shape;1831;p39"/>
          <p:cNvSpPr/>
          <p:nvPr/>
        </p:nvSpPr>
        <p:spPr>
          <a:xfrm>
            <a:off x="7567882" y="3919632"/>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6510487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9EAD2CFD-C9F0-A4F3-49EE-4269B4264E29}"/>
              </a:ext>
            </a:extLst>
          </p:cNvPr>
          <p:cNvGrpSpPr/>
          <p:nvPr/>
        </p:nvGrpSpPr>
        <p:grpSpPr>
          <a:xfrm>
            <a:off x="4550229" y="234950"/>
            <a:ext cx="4390571" cy="4673599"/>
            <a:chOff x="4332514" y="260349"/>
            <a:chExt cx="4390571" cy="4673599"/>
          </a:xfrm>
        </p:grpSpPr>
        <p:sp>
          <p:nvSpPr>
            <p:cNvPr id="29" name="Rectangle 28">
              <a:extLst>
                <a:ext uri="{FF2B5EF4-FFF2-40B4-BE49-F238E27FC236}">
                  <a16:creationId xmlns:a16="http://schemas.microsoft.com/office/drawing/2014/main" id="{7B47934A-3B49-5B6A-5F1A-8B8A55E5985C}"/>
                </a:ext>
              </a:extLst>
            </p:cNvPr>
            <p:cNvSpPr/>
            <p:nvPr/>
          </p:nvSpPr>
          <p:spPr>
            <a:xfrm>
              <a:off x="4441371" y="398234"/>
              <a:ext cx="4281714" cy="4535714"/>
            </a:xfrm>
            <a:prstGeom prst="rect">
              <a:avLst/>
            </a:prstGeom>
            <a:solidFill>
              <a:srgbClr val="EE9D7F"/>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Rectangle 29">
              <a:extLst>
                <a:ext uri="{FF2B5EF4-FFF2-40B4-BE49-F238E27FC236}">
                  <a16:creationId xmlns:a16="http://schemas.microsoft.com/office/drawing/2014/main" id="{60CA8886-F433-FEAE-EE6D-1A07CE896227}"/>
                </a:ext>
              </a:extLst>
            </p:cNvPr>
            <p:cNvSpPr/>
            <p:nvPr/>
          </p:nvSpPr>
          <p:spPr>
            <a:xfrm>
              <a:off x="4332514" y="260349"/>
              <a:ext cx="4281714" cy="4535714"/>
            </a:xfrm>
            <a:prstGeom prst="rect">
              <a:avLst/>
            </a:prstGeom>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Oval 30">
              <a:extLst>
                <a:ext uri="{FF2B5EF4-FFF2-40B4-BE49-F238E27FC236}">
                  <a16:creationId xmlns:a16="http://schemas.microsoft.com/office/drawing/2014/main" id="{380A1178-BF83-0496-3086-F1DF82C58D6F}"/>
                </a:ext>
              </a:extLst>
            </p:cNvPr>
            <p:cNvSpPr/>
            <p:nvPr/>
          </p:nvSpPr>
          <p:spPr>
            <a:xfrm>
              <a:off x="4441371" y="441776"/>
              <a:ext cx="180023" cy="188686"/>
            </a:xfrm>
            <a:prstGeom prst="ellipse">
              <a:avLst/>
            </a:prstGeom>
            <a:solidFill>
              <a:srgbClr val="EE9D7F"/>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Oval 31">
              <a:extLst>
                <a:ext uri="{FF2B5EF4-FFF2-40B4-BE49-F238E27FC236}">
                  <a16:creationId xmlns:a16="http://schemas.microsoft.com/office/drawing/2014/main" id="{3A73BEA2-A007-E4A2-72E4-225DAF7A1789}"/>
                </a:ext>
              </a:extLst>
            </p:cNvPr>
            <p:cNvSpPr/>
            <p:nvPr/>
          </p:nvSpPr>
          <p:spPr>
            <a:xfrm>
              <a:off x="4791120" y="441776"/>
              <a:ext cx="180023" cy="188686"/>
            </a:xfrm>
            <a:prstGeom prst="ellipse">
              <a:avLst/>
            </a:prstGeom>
            <a:solidFill>
              <a:srgbClr val="F7CCC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3" name="Oval 32">
              <a:extLst>
                <a:ext uri="{FF2B5EF4-FFF2-40B4-BE49-F238E27FC236}">
                  <a16:creationId xmlns:a16="http://schemas.microsoft.com/office/drawing/2014/main" id="{2FE92F57-384D-4789-AF4E-EED17C9FC77E}"/>
                </a:ext>
              </a:extLst>
            </p:cNvPr>
            <p:cNvSpPr/>
            <p:nvPr/>
          </p:nvSpPr>
          <p:spPr>
            <a:xfrm>
              <a:off x="5140869" y="441776"/>
              <a:ext cx="180023" cy="188686"/>
            </a:xfrm>
            <a:prstGeom prst="ellipse">
              <a:avLst/>
            </a:prstGeom>
            <a:solidFill>
              <a:srgbClr val="B8A6C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35" name="Straight Connector 34">
              <a:extLst>
                <a:ext uri="{FF2B5EF4-FFF2-40B4-BE49-F238E27FC236}">
                  <a16:creationId xmlns:a16="http://schemas.microsoft.com/office/drawing/2014/main" id="{B5020560-8008-1CBC-D11D-438E58139F90}"/>
                </a:ext>
              </a:extLst>
            </p:cNvPr>
            <p:cNvCxnSpPr>
              <a:cxnSpLocks/>
            </p:cNvCxnSpPr>
            <p:nvPr/>
          </p:nvCxnSpPr>
          <p:spPr>
            <a:xfrm>
              <a:off x="4332514" y="834570"/>
              <a:ext cx="42817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3407571A-E67E-A308-0E0B-D5E84B63C177}"/>
              </a:ext>
            </a:extLst>
          </p:cNvPr>
          <p:cNvSpPr txBox="1"/>
          <p:nvPr/>
        </p:nvSpPr>
        <p:spPr>
          <a:xfrm>
            <a:off x="4749097" y="1172222"/>
            <a:ext cx="3868056" cy="311110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C00000"/>
                </a:solidFill>
                <a:effectLst/>
                <a:uLnTx/>
                <a:uFillTx/>
                <a:latin typeface="Arial"/>
                <a:cs typeface="Arial"/>
                <a:sym typeface="Arial"/>
              </a:rPr>
              <a:t>YÊU CẦU</a:t>
            </a:r>
          </a:p>
          <a:p>
            <a:pPr marL="285750" marR="0" lvl="0" indent="-28575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1800" b="0" i="0" u="none" strike="noStrike" kern="0" cap="none" spc="0" normalizeH="0" baseline="0" noProof="0">
                <a:ln>
                  <a:noFill/>
                </a:ln>
                <a:solidFill>
                  <a:srgbClr val="000000"/>
                </a:solidFill>
                <a:effectLst/>
                <a:uLnTx/>
                <a:uFillTx/>
                <a:latin typeface="Arial"/>
                <a:cs typeface="Arial"/>
                <a:sym typeface="Arial"/>
              </a:rPr>
              <a:t>Sử dụng công cụ đo và tính toán trong phần mềm mô phỏng hình học. Khám phá tri thức về tỉ lệ các đoạn thẳng xuất hiện trong một ngôi sao có năm cánh cách đều nhau.</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sp>
        <p:nvSpPr>
          <p:cNvPr id="44" name="TextBox 43">
            <a:extLst>
              <a:ext uri="{FF2B5EF4-FFF2-40B4-BE49-F238E27FC236}">
                <a16:creationId xmlns:a16="http://schemas.microsoft.com/office/drawing/2014/main" id="{D430AB32-B9D7-C365-FF2A-D6C3DF3C7514}"/>
              </a:ext>
            </a:extLst>
          </p:cNvPr>
          <p:cNvSpPr txBox="1"/>
          <p:nvPr/>
        </p:nvSpPr>
        <p:spPr>
          <a:xfrm>
            <a:off x="318824" y="672518"/>
            <a:ext cx="3986729" cy="9586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2060"/>
                </a:solidFill>
                <a:effectLst/>
                <a:uLnTx/>
                <a:uFillTx/>
                <a:latin typeface="Arial"/>
                <a:cs typeface="Arial"/>
                <a:sym typeface="Arial"/>
              </a:rPr>
              <a:t>a. Truy cập phần mềm và mở tập dữ liệu </a:t>
            </a:r>
          </a:p>
        </p:txBody>
      </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5733AA8C-8EDD-5E30-0058-8ED3679193CB}"/>
                  </a:ext>
                </a:extLst>
              </p:cNvPr>
              <p:cNvSpPr txBox="1"/>
              <p:nvPr/>
            </p:nvSpPr>
            <p:spPr>
              <a:xfrm>
                <a:off x="250914" y="1821896"/>
                <a:ext cx="4047598" cy="266964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900" b="0" i="0" u="none" strike="noStrike" kern="0" cap="none" spc="0" normalizeH="0" baseline="0" noProof="0">
                    <a:ln>
                      <a:noFill/>
                    </a:ln>
                    <a:solidFill>
                      <a:srgbClr val="000000"/>
                    </a:solidFill>
                    <a:effectLst/>
                    <a:uLnTx/>
                    <a:uFillTx/>
                    <a:sym typeface="Arial"/>
                  </a:rPr>
                  <a:t>Khởi động phần mềm Geometer’s Sketchpad </a:t>
                </a:r>
                <a14:m>
                  <m:oMath xmlns:m="http://schemas.openxmlformats.org/officeDocument/2006/math">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en-US" sz="1900" b="1" i="0" u="none" strike="noStrike" kern="0" cap="none" spc="0" normalizeH="0" baseline="0" noProof="0">
                    <a:ln>
                      <a:noFill/>
                    </a:ln>
                    <a:solidFill>
                      <a:srgbClr val="000000"/>
                    </a:solidFill>
                    <a:effectLst/>
                    <a:uLnTx/>
                    <a:uFillTx/>
                    <a:sym typeface="Arial"/>
                  </a:rPr>
                  <a:t> </a:t>
                </a:r>
                <a:r>
                  <a:rPr kumimoji="0" lang="en-US" sz="1900" i="0" u="none" strike="noStrike" kern="0" cap="none" spc="0" normalizeH="0" baseline="0" noProof="0">
                    <a:ln>
                      <a:noFill/>
                    </a:ln>
                    <a:solidFill>
                      <a:srgbClr val="000000"/>
                    </a:solidFill>
                    <a:effectLst/>
                    <a:uLnTx/>
                    <a:uFillTx/>
                    <a:sym typeface="Arial"/>
                  </a:rPr>
                  <a:t>Mở</a:t>
                </a:r>
                <a:r>
                  <a:rPr kumimoji="0" lang="en-US" sz="1900" i="0" u="none" strike="noStrike" kern="0" cap="none" spc="0" normalizeH="0" noProof="0">
                    <a:ln>
                      <a:noFill/>
                    </a:ln>
                    <a:solidFill>
                      <a:srgbClr val="000000"/>
                    </a:solidFill>
                    <a:effectLst/>
                    <a:uLnTx/>
                    <a:uFillTx/>
                    <a:sym typeface="Arial"/>
                  </a:rPr>
                  <a:t> tệp </a:t>
                </a:r>
                <a:r>
                  <a:rPr kumimoji="0" lang="en-US" sz="1900" i="0" u="none" strike="noStrike" kern="0" cap="none" spc="0" normalizeH="0" noProof="0">
                    <a:ln>
                      <a:noFill/>
                    </a:ln>
                    <a:solidFill>
                      <a:srgbClr val="C00000"/>
                    </a:solidFill>
                    <a:effectLst/>
                    <a:uLnTx/>
                    <a:uFillTx/>
                    <a:sym typeface="Arial"/>
                  </a:rPr>
                  <a:t>TyleVang.gsp</a:t>
                </a:r>
              </a:p>
              <a:p>
                <a:pPr marL="285750" marR="0" lvl="0" indent="-28575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900" i="0" u="none" strike="noStrike" kern="0" cap="none" spc="0" normalizeH="0" baseline="0" noProof="0">
                    <a:ln>
                      <a:noFill/>
                    </a:ln>
                    <a:effectLst/>
                    <a:uLnTx/>
                    <a:uFillTx/>
                    <a:sym typeface="Arial"/>
                  </a:rPr>
                  <a:t>Chọn đỉnh hoặc cạnh của ngôi sao và kéo thả chuột để di chuyển ngôi sao đến vị trí khác.  </a:t>
                </a:r>
              </a:p>
            </p:txBody>
          </p:sp>
        </mc:Choice>
        <mc:Fallback>
          <p:sp>
            <p:nvSpPr>
              <p:cNvPr id="45" name="TextBox 44">
                <a:extLst>
                  <a:ext uri="{FF2B5EF4-FFF2-40B4-BE49-F238E27FC236}">
                    <a16:creationId xmlns:a16="http://schemas.microsoft.com/office/drawing/2014/main" id="{5733AA8C-8EDD-5E30-0058-8ED3679193CB}"/>
                  </a:ext>
                </a:extLst>
              </p:cNvPr>
              <p:cNvSpPr txBox="1">
                <a:spLocks noRot="1" noChangeAspect="1" noMove="1" noResize="1" noEditPoints="1" noAdjustHandles="1" noChangeArrowheads="1" noChangeShapeType="1" noTextEdit="1"/>
              </p:cNvSpPr>
              <p:nvPr/>
            </p:nvSpPr>
            <p:spPr>
              <a:xfrm>
                <a:off x="250914" y="1821896"/>
                <a:ext cx="4047598" cy="2669642"/>
              </a:xfrm>
              <a:prstGeom prst="rect">
                <a:avLst/>
              </a:prstGeom>
              <a:blipFill>
                <a:blip r:embed="rId2"/>
                <a:stretch>
                  <a:fillRect l="-1054" r="-1506" b="-2968"/>
                </a:stretch>
              </a:blipFill>
            </p:spPr>
            <p:txBody>
              <a:bodyPr/>
              <a:lstStyle/>
              <a:p>
                <a:r>
                  <a:rPr lang="en-US">
                    <a:noFill/>
                  </a:rPr>
                  <a:t> </a:t>
                </a:r>
              </a:p>
            </p:txBody>
          </p:sp>
        </mc:Fallback>
      </mc:AlternateContent>
    </p:spTree>
    <p:extLst>
      <p:ext uri="{BB962C8B-B14F-4D97-AF65-F5344CB8AC3E}">
        <p14:creationId xmlns:p14="http://schemas.microsoft.com/office/powerpoint/2010/main" val="247422776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randombar(horizontal)">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arn(inVertical)">
                                      <p:cBhvr>
                                        <p:cTn id="2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65F5FF-2E17-596E-8C33-86DC6587D9DF}"/>
              </a:ext>
            </a:extLst>
          </p:cNvPr>
          <p:cNvSpPr txBox="1"/>
          <p:nvPr/>
        </p:nvSpPr>
        <p:spPr>
          <a:xfrm>
            <a:off x="318825" y="177843"/>
            <a:ext cx="6449234" cy="496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000" b="1">
                <a:solidFill>
                  <a:srgbClr val="002060"/>
                </a:solidFill>
              </a:rPr>
              <a:t>b</a:t>
            </a:r>
            <a:r>
              <a:rPr kumimoji="0" lang="en-US" sz="2000" b="1" i="0" u="none" strike="noStrike" kern="0" cap="none" spc="0" normalizeH="0" baseline="0" noProof="0">
                <a:ln>
                  <a:noFill/>
                </a:ln>
                <a:solidFill>
                  <a:srgbClr val="002060"/>
                </a:solidFill>
                <a:effectLst/>
                <a:uLnTx/>
                <a:uFillTx/>
                <a:latin typeface="Arial"/>
                <a:cs typeface="Arial"/>
                <a:sym typeface="Arial"/>
              </a:rPr>
              <a:t>. Đo độ dài</a:t>
            </a:r>
          </a:p>
        </p:txBody>
      </p:sp>
      <p:grpSp>
        <p:nvGrpSpPr>
          <p:cNvPr id="8" name="Group 7">
            <a:extLst>
              <a:ext uri="{FF2B5EF4-FFF2-40B4-BE49-F238E27FC236}">
                <a16:creationId xmlns:a16="http://schemas.microsoft.com/office/drawing/2014/main" id="{41939A56-6AD5-41DB-5851-C8D94891A4B5}"/>
              </a:ext>
            </a:extLst>
          </p:cNvPr>
          <p:cNvGrpSpPr/>
          <p:nvPr/>
        </p:nvGrpSpPr>
        <p:grpSpPr>
          <a:xfrm>
            <a:off x="4242370" y="1025978"/>
            <a:ext cx="4630467" cy="3801856"/>
            <a:chOff x="4452824" y="1025978"/>
            <a:chExt cx="4630467" cy="3801856"/>
          </a:xfrm>
        </p:grpSpPr>
        <p:pic>
          <p:nvPicPr>
            <p:cNvPr id="5" name="Picture 4">
              <a:extLst>
                <a:ext uri="{FF2B5EF4-FFF2-40B4-BE49-F238E27FC236}">
                  <a16:creationId xmlns:a16="http://schemas.microsoft.com/office/drawing/2014/main" id="{0F5CFA4D-DFA0-C685-CFFE-BE2DDE1C17CB}"/>
                </a:ext>
              </a:extLst>
            </p:cNvPr>
            <p:cNvPicPr>
              <a:picLocks noChangeAspect="1"/>
            </p:cNvPicPr>
            <p:nvPr/>
          </p:nvPicPr>
          <p:blipFill rotWithShape="1">
            <a:blip r:embed="rId2"/>
            <a:srcRect l="966" r="10469" b="12204"/>
            <a:stretch/>
          </p:blipFill>
          <p:spPr>
            <a:xfrm>
              <a:off x="4452824" y="1025978"/>
              <a:ext cx="4630467" cy="3091543"/>
            </a:xfrm>
            <a:prstGeom prst="rect">
              <a:avLst/>
            </a:prstGeom>
          </p:spPr>
        </p:pic>
        <p:sp>
          <p:nvSpPr>
            <p:cNvPr id="6" name="TextBox 5">
              <a:extLst>
                <a:ext uri="{FF2B5EF4-FFF2-40B4-BE49-F238E27FC236}">
                  <a16:creationId xmlns:a16="http://schemas.microsoft.com/office/drawing/2014/main" id="{25351A95-4561-DB0C-7CE1-945EFF647F43}"/>
                </a:ext>
              </a:extLst>
            </p:cNvPr>
            <p:cNvSpPr txBox="1"/>
            <p:nvPr/>
          </p:nvSpPr>
          <p:spPr>
            <a:xfrm>
              <a:off x="5124943" y="4085771"/>
              <a:ext cx="3286231" cy="742063"/>
            </a:xfrm>
            <a:prstGeom prst="rect">
              <a:avLst/>
            </a:prstGeom>
            <a:noFill/>
          </p:spPr>
          <p:txBody>
            <a:bodyPr wrap="square" rtlCol="0">
              <a:spAutoFit/>
            </a:bodyPr>
            <a:lstStyle/>
            <a:p>
              <a:pPr algn="ctr">
                <a:lnSpc>
                  <a:spcPct val="150000"/>
                </a:lnSpc>
              </a:pPr>
              <a:r>
                <a:rPr lang="en-US" sz="1500" b="1" i="1"/>
                <a:t>Hình 6.6. </a:t>
              </a:r>
              <a:r>
                <a:rPr lang="en-US" sz="1500" i="1"/>
                <a:t>Đo độ dài các đoạn thẳng của ngôi sao năm cánh </a:t>
              </a:r>
            </a:p>
          </p:txBody>
        </p:sp>
      </p:grpSp>
      <p:grpSp>
        <p:nvGrpSpPr>
          <p:cNvPr id="17" name="Group 16">
            <a:extLst>
              <a:ext uri="{FF2B5EF4-FFF2-40B4-BE49-F238E27FC236}">
                <a16:creationId xmlns:a16="http://schemas.microsoft.com/office/drawing/2014/main" id="{17A80985-C53E-E50A-05BE-293803F5716E}"/>
              </a:ext>
            </a:extLst>
          </p:cNvPr>
          <p:cNvGrpSpPr/>
          <p:nvPr/>
        </p:nvGrpSpPr>
        <p:grpSpPr>
          <a:xfrm>
            <a:off x="377371" y="1091778"/>
            <a:ext cx="3464388" cy="3365024"/>
            <a:chOff x="551543" y="1197429"/>
            <a:chExt cx="3464388" cy="3365024"/>
          </a:xfrm>
        </p:grpSpPr>
        <p:sp>
          <p:nvSpPr>
            <p:cNvPr id="16" name="TextBox 15">
              <a:extLst>
                <a:ext uri="{FF2B5EF4-FFF2-40B4-BE49-F238E27FC236}">
                  <a16:creationId xmlns:a16="http://schemas.microsoft.com/office/drawing/2014/main" id="{25103E87-25C5-6B54-EC72-DCC887CB9769}"/>
                </a:ext>
              </a:extLst>
            </p:cNvPr>
            <p:cNvSpPr txBox="1"/>
            <p:nvPr/>
          </p:nvSpPr>
          <p:spPr>
            <a:xfrm>
              <a:off x="551543" y="1197429"/>
              <a:ext cx="3464388" cy="336502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800"/>
                <a:t>Sử dụng công cụ chọn đối tượng      , để chọn thẳng AB (Hình 6.6) và chọn </a:t>
              </a:r>
              <a:r>
                <a:rPr lang="en-US" sz="1800" b="1" i="1"/>
                <a:t>Measure/Length </a:t>
              </a:r>
              <a:r>
                <a:rPr lang="en-US" sz="1800"/>
                <a:t>để đo độ dài đoạn AB đã chọn. </a:t>
              </a:r>
            </a:p>
            <a:p>
              <a:pPr marL="285750" indent="-285750" algn="just">
                <a:lnSpc>
                  <a:spcPct val="150000"/>
                </a:lnSpc>
                <a:buFont typeface="Arial" panose="020B0604020202020204" pitchFamily="34" charset="0"/>
                <a:buChar char="•"/>
              </a:pPr>
              <a:r>
                <a:rPr lang="en-US" sz="1800"/>
                <a:t>Tương tự như vậy, em sẽ đo được độ dài các đoạn thẳng BC, AC và AD. </a:t>
              </a:r>
            </a:p>
          </p:txBody>
        </p:sp>
        <p:pic>
          <p:nvPicPr>
            <p:cNvPr id="15" name="Picture 14">
              <a:extLst>
                <a:ext uri="{FF2B5EF4-FFF2-40B4-BE49-F238E27FC236}">
                  <a16:creationId xmlns:a16="http://schemas.microsoft.com/office/drawing/2014/main" id="{71B02812-FFCF-2345-F721-DB428CDD01DE}"/>
                </a:ext>
              </a:extLst>
            </p:cNvPr>
            <p:cNvPicPr>
              <a:picLocks noChangeAspect="1"/>
            </p:cNvPicPr>
            <p:nvPr/>
          </p:nvPicPr>
          <p:blipFill>
            <a:blip r:embed="rId3"/>
            <a:stretch>
              <a:fillRect/>
            </a:stretch>
          </p:blipFill>
          <p:spPr>
            <a:xfrm>
              <a:off x="1613091" y="1744412"/>
              <a:ext cx="292115" cy="266714"/>
            </a:xfrm>
            <a:prstGeom prst="rect">
              <a:avLst/>
            </a:prstGeom>
          </p:spPr>
        </p:pic>
      </p:grpSp>
    </p:spTree>
    <p:extLst>
      <p:ext uri="{BB962C8B-B14F-4D97-AF65-F5344CB8AC3E}">
        <p14:creationId xmlns:p14="http://schemas.microsoft.com/office/powerpoint/2010/main" val="18121728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65F5FF-2E17-596E-8C33-86DC6587D9DF}"/>
              </a:ext>
            </a:extLst>
          </p:cNvPr>
          <p:cNvSpPr txBox="1"/>
          <p:nvPr/>
        </p:nvSpPr>
        <p:spPr>
          <a:xfrm>
            <a:off x="311568" y="365543"/>
            <a:ext cx="2489689" cy="496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000" b="1">
                <a:solidFill>
                  <a:srgbClr val="002060"/>
                </a:solidFill>
              </a:rPr>
              <a:t>c. Tính tỉ lệ</a:t>
            </a:r>
            <a:endParaRPr kumimoji="0" lang="en-US" sz="2000" b="1" i="0" u="none" strike="noStrike" kern="0" cap="none" spc="0" normalizeH="0" baseline="0" noProof="0">
              <a:ln>
                <a:noFill/>
              </a:ln>
              <a:solidFill>
                <a:srgbClr val="002060"/>
              </a:solidFill>
              <a:effectLst/>
              <a:uLnTx/>
              <a:uFillTx/>
              <a:latin typeface="Arial"/>
              <a:cs typeface="Arial"/>
              <a:sym typeface="Arial"/>
            </a:endParaRPr>
          </a:p>
        </p:txBody>
      </p:sp>
      <p:sp>
        <p:nvSpPr>
          <p:cNvPr id="16" name="TextBox 15">
            <a:extLst>
              <a:ext uri="{FF2B5EF4-FFF2-40B4-BE49-F238E27FC236}">
                <a16:creationId xmlns:a16="http://schemas.microsoft.com/office/drawing/2014/main" id="{25103E87-25C5-6B54-EC72-DCC887CB9769}"/>
              </a:ext>
            </a:extLst>
          </p:cNvPr>
          <p:cNvSpPr txBox="1"/>
          <p:nvPr/>
        </p:nvSpPr>
        <p:spPr>
          <a:xfrm>
            <a:off x="311568" y="968407"/>
            <a:ext cx="4288973" cy="378052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vi-VN" sz="1800"/>
              <a:t>Mở công cụ tính bằng cách gõ tổ hợp phím </a:t>
            </a:r>
            <a:r>
              <a:rPr lang="vi-VN" sz="1800" b="1" i="1"/>
              <a:t>Alt + = </a:t>
            </a:r>
            <a:r>
              <a:rPr lang="vi-VN" sz="1800"/>
              <a:t>hoặc chọn </a:t>
            </a:r>
            <a:r>
              <a:rPr lang="vi-VN" sz="1800" b="1" i="1"/>
              <a:t>Number/Calculate... </a:t>
            </a:r>
            <a:r>
              <a:rPr lang="vi-VN" sz="1800" b="1"/>
              <a:t>(Measure/ Calculate... </a:t>
            </a:r>
            <a:r>
              <a:rPr lang="vi-VN" sz="1800"/>
              <a:t>với Geometer's Sketchpad 4.x).</a:t>
            </a:r>
          </a:p>
          <a:p>
            <a:pPr marL="285750" indent="-285750" algn="just">
              <a:lnSpc>
                <a:spcPct val="150000"/>
              </a:lnSpc>
              <a:buFont typeface="Arial" panose="020B0604020202020204" pitchFamily="34" charset="0"/>
              <a:buChar char="•"/>
            </a:pPr>
            <a:r>
              <a:rPr lang="vi-VN" sz="1800"/>
              <a:t>Nhập biểu thức cần tính bằng bàn phím, bàn phím ảo hoặc sử dụng chuột để chọn các giá trị đã được đo hoặc tính trước trên màn hình.</a:t>
            </a:r>
          </a:p>
        </p:txBody>
      </p:sp>
      <p:grpSp>
        <p:nvGrpSpPr>
          <p:cNvPr id="7" name="Group 6">
            <a:extLst>
              <a:ext uri="{FF2B5EF4-FFF2-40B4-BE49-F238E27FC236}">
                <a16:creationId xmlns:a16="http://schemas.microsoft.com/office/drawing/2014/main" id="{3D5EE19B-4EF1-00AD-EA74-283150333985}"/>
              </a:ext>
            </a:extLst>
          </p:cNvPr>
          <p:cNvGrpSpPr/>
          <p:nvPr/>
        </p:nvGrpSpPr>
        <p:grpSpPr>
          <a:xfrm>
            <a:off x="5034967" y="677291"/>
            <a:ext cx="3858070" cy="3992114"/>
            <a:chOff x="4839024" y="464688"/>
            <a:chExt cx="3858070" cy="3992114"/>
          </a:xfrm>
        </p:grpSpPr>
        <p:sp>
          <p:nvSpPr>
            <p:cNvPr id="6" name="TextBox 5">
              <a:extLst>
                <a:ext uri="{FF2B5EF4-FFF2-40B4-BE49-F238E27FC236}">
                  <a16:creationId xmlns:a16="http://schemas.microsoft.com/office/drawing/2014/main" id="{25351A95-4561-DB0C-7CE1-945EFF647F43}"/>
                </a:ext>
              </a:extLst>
            </p:cNvPr>
            <p:cNvSpPr txBox="1"/>
            <p:nvPr/>
          </p:nvSpPr>
          <p:spPr>
            <a:xfrm>
              <a:off x="4839024" y="4060988"/>
              <a:ext cx="3858070" cy="395814"/>
            </a:xfrm>
            <a:prstGeom prst="rect">
              <a:avLst/>
            </a:prstGeom>
            <a:noFill/>
          </p:spPr>
          <p:txBody>
            <a:bodyPr wrap="square" rtlCol="0">
              <a:spAutoFit/>
            </a:bodyPr>
            <a:lstStyle/>
            <a:p>
              <a:pPr algn="ctr">
                <a:lnSpc>
                  <a:spcPct val="150000"/>
                </a:lnSpc>
              </a:pPr>
              <a:r>
                <a:rPr lang="en-US" sz="1500" b="1" i="1"/>
                <a:t>Hình 6.7. </a:t>
              </a:r>
              <a:r>
                <a:rPr lang="en-US" sz="1500" i="1"/>
                <a:t>Tính tỉ lệ các đoạn thẳng</a:t>
              </a:r>
            </a:p>
          </p:txBody>
        </p:sp>
        <p:pic>
          <p:nvPicPr>
            <p:cNvPr id="4" name="Picture 3">
              <a:extLst>
                <a:ext uri="{FF2B5EF4-FFF2-40B4-BE49-F238E27FC236}">
                  <a16:creationId xmlns:a16="http://schemas.microsoft.com/office/drawing/2014/main" id="{013F1C4F-C9CB-2694-BC90-32F8F5E539C1}"/>
                </a:ext>
              </a:extLst>
            </p:cNvPr>
            <p:cNvPicPr>
              <a:picLocks noChangeAspect="1"/>
            </p:cNvPicPr>
            <p:nvPr/>
          </p:nvPicPr>
          <p:blipFill rotWithShape="1">
            <a:blip r:embed="rId2"/>
            <a:srcRect l="3617" t="3547" r="7620" b="16709"/>
            <a:stretch/>
          </p:blipFill>
          <p:spPr>
            <a:xfrm>
              <a:off x="4839024" y="464688"/>
              <a:ext cx="3858070" cy="3501705"/>
            </a:xfrm>
            <a:prstGeom prst="rect">
              <a:avLst/>
            </a:prstGeom>
          </p:spPr>
        </p:pic>
      </p:grpSp>
    </p:spTree>
    <p:extLst>
      <p:ext uri="{BB962C8B-B14F-4D97-AF65-F5344CB8AC3E}">
        <p14:creationId xmlns:p14="http://schemas.microsoft.com/office/powerpoint/2010/main" val="21052515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wipe(down)">
                                      <p:cBhvr>
                                        <p:cTn id="13" dur="500"/>
                                        <p:tgtEl>
                                          <p:spTgt spid="1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Effect transition="in" filter="wipe(down)">
                                      <p:cBhvr>
                                        <p:cTn id="18" dur="500"/>
                                        <p:tgtEl>
                                          <p:spTgt spid="16">
                                            <p:txEl>
                                              <p:pRg st="1" end="1"/>
                                            </p:txEl>
                                          </p:spTgt>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65F5FF-2E17-596E-8C33-86DC6587D9DF}"/>
              </a:ext>
            </a:extLst>
          </p:cNvPr>
          <p:cNvSpPr txBox="1"/>
          <p:nvPr/>
        </p:nvSpPr>
        <p:spPr>
          <a:xfrm>
            <a:off x="296578" y="170671"/>
            <a:ext cx="3031239" cy="496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000" b="1">
                <a:solidFill>
                  <a:srgbClr val="002060"/>
                </a:solidFill>
              </a:rPr>
              <a:t>d. Khám phá tri thức </a:t>
            </a:r>
            <a:endParaRPr kumimoji="0" lang="en-US" sz="2000" b="1" i="0" u="none" strike="noStrike" kern="0" cap="none" spc="0" normalizeH="0" baseline="0" noProof="0">
              <a:ln>
                <a:noFill/>
              </a:ln>
              <a:solidFill>
                <a:srgbClr val="002060"/>
              </a:solidFill>
              <a:effectLst/>
              <a:uLnTx/>
              <a:uFillTx/>
              <a:latin typeface="Arial"/>
              <a:cs typeface="Arial"/>
              <a:sym typeface="Arial"/>
            </a:endParaRPr>
          </a:p>
        </p:txBody>
      </p:sp>
      <p:grpSp>
        <p:nvGrpSpPr>
          <p:cNvPr id="9" name="Group 8">
            <a:extLst>
              <a:ext uri="{FF2B5EF4-FFF2-40B4-BE49-F238E27FC236}">
                <a16:creationId xmlns:a16="http://schemas.microsoft.com/office/drawing/2014/main" id="{B1B32D5F-3DE7-9CE4-CF60-2F44831628AE}"/>
              </a:ext>
            </a:extLst>
          </p:cNvPr>
          <p:cNvGrpSpPr/>
          <p:nvPr/>
        </p:nvGrpSpPr>
        <p:grpSpPr>
          <a:xfrm>
            <a:off x="296578" y="991846"/>
            <a:ext cx="4017364" cy="1004341"/>
            <a:chOff x="554636" y="1101777"/>
            <a:chExt cx="4017364" cy="1004341"/>
          </a:xfrm>
        </p:grpSpPr>
        <p:sp>
          <p:nvSpPr>
            <p:cNvPr id="8" name="Rectangle: Rounded Corners 7">
              <a:extLst>
                <a:ext uri="{FF2B5EF4-FFF2-40B4-BE49-F238E27FC236}">
                  <a16:creationId xmlns:a16="http://schemas.microsoft.com/office/drawing/2014/main" id="{53C1B299-630F-316A-71ED-67B5768DB621}"/>
                </a:ext>
              </a:extLst>
            </p:cNvPr>
            <p:cNvSpPr/>
            <p:nvPr/>
          </p:nvSpPr>
          <p:spPr>
            <a:xfrm>
              <a:off x="554636" y="1101777"/>
              <a:ext cx="4017364" cy="1004341"/>
            </a:xfrm>
            <a:prstGeom prst="roundRect">
              <a:avLst>
                <a:gd name="adj" fmla="val 7712"/>
              </a:avLst>
            </a:prstGeom>
            <a:solidFill>
              <a:srgbClr val="F7CC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5103E87-25C5-6B54-EC72-DCC887CB9769}"/>
                </a:ext>
              </a:extLst>
            </p:cNvPr>
            <p:cNvSpPr txBox="1"/>
            <p:nvPr/>
          </p:nvSpPr>
          <p:spPr>
            <a:xfrm>
              <a:off x="591225" y="1167930"/>
              <a:ext cx="3944186" cy="872034"/>
            </a:xfrm>
            <a:prstGeom prst="rect">
              <a:avLst/>
            </a:prstGeom>
            <a:noFill/>
          </p:spPr>
          <p:txBody>
            <a:bodyPr wrap="square" rtlCol="0">
              <a:spAutoFit/>
            </a:bodyPr>
            <a:lstStyle/>
            <a:p>
              <a:pPr algn="just">
                <a:lnSpc>
                  <a:spcPct val="150000"/>
                </a:lnSpc>
              </a:pPr>
              <a:r>
                <a:rPr lang="en-US" sz="1800"/>
                <a:t>Thay đổi kích thước ngôi sao bằng cách kéo thả điểm P hoặc điểm Q</a:t>
              </a:r>
              <a:endParaRPr lang="vi-VN" sz="1800"/>
            </a:p>
          </p:txBody>
        </p:sp>
      </p:grpSp>
      <p:grpSp>
        <p:nvGrpSpPr>
          <p:cNvPr id="10" name="Group 9">
            <a:extLst>
              <a:ext uri="{FF2B5EF4-FFF2-40B4-BE49-F238E27FC236}">
                <a16:creationId xmlns:a16="http://schemas.microsoft.com/office/drawing/2014/main" id="{5B097123-1C07-46F7-F36D-5A5EEF685431}"/>
              </a:ext>
            </a:extLst>
          </p:cNvPr>
          <p:cNvGrpSpPr/>
          <p:nvPr/>
        </p:nvGrpSpPr>
        <p:grpSpPr>
          <a:xfrm>
            <a:off x="4860040" y="991847"/>
            <a:ext cx="4017364" cy="1004341"/>
            <a:chOff x="554636" y="1101777"/>
            <a:chExt cx="4017364" cy="1004341"/>
          </a:xfrm>
        </p:grpSpPr>
        <p:sp>
          <p:nvSpPr>
            <p:cNvPr id="11" name="Rectangle: Rounded Corners 10">
              <a:extLst>
                <a:ext uri="{FF2B5EF4-FFF2-40B4-BE49-F238E27FC236}">
                  <a16:creationId xmlns:a16="http://schemas.microsoft.com/office/drawing/2014/main" id="{24461E47-BF4D-4D91-7558-1FB17BEAA1ED}"/>
                </a:ext>
              </a:extLst>
            </p:cNvPr>
            <p:cNvSpPr/>
            <p:nvPr/>
          </p:nvSpPr>
          <p:spPr>
            <a:xfrm>
              <a:off x="554636" y="1101777"/>
              <a:ext cx="4017364" cy="1004341"/>
            </a:xfrm>
            <a:prstGeom prst="roundRect">
              <a:avLst>
                <a:gd name="adj" fmla="val 7712"/>
              </a:avLst>
            </a:prstGeom>
            <a:solidFill>
              <a:srgbClr val="F7CC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918370D-066D-6B5B-D697-9FE27DF146A2}"/>
                </a:ext>
              </a:extLst>
            </p:cNvPr>
            <p:cNvSpPr txBox="1"/>
            <p:nvPr/>
          </p:nvSpPr>
          <p:spPr>
            <a:xfrm>
              <a:off x="591225" y="1167930"/>
              <a:ext cx="3944186" cy="872034"/>
            </a:xfrm>
            <a:prstGeom prst="rect">
              <a:avLst/>
            </a:prstGeom>
            <a:noFill/>
          </p:spPr>
          <p:txBody>
            <a:bodyPr wrap="square" rtlCol="0">
              <a:spAutoFit/>
            </a:bodyPr>
            <a:lstStyle/>
            <a:p>
              <a:pPr algn="just">
                <a:lnSpc>
                  <a:spcPct val="150000"/>
                </a:lnSpc>
              </a:pPr>
              <a:r>
                <a:rPr lang="en-US" sz="1800"/>
                <a:t>Số đo của các đoạn thẳng AB, BC, AC và AD cũng thay đổi theo.</a:t>
              </a:r>
              <a:endParaRPr lang="vi-VN" sz="1800"/>
            </a:p>
          </p:txBody>
        </p:sp>
      </p:grpSp>
      <p:cxnSp>
        <p:nvCxnSpPr>
          <p:cNvPr id="14" name="Straight Connector 13">
            <a:extLst>
              <a:ext uri="{FF2B5EF4-FFF2-40B4-BE49-F238E27FC236}">
                <a16:creationId xmlns:a16="http://schemas.microsoft.com/office/drawing/2014/main" id="{D6F945CD-FC52-857D-A35B-C473F58AB9D4}"/>
              </a:ext>
            </a:extLst>
          </p:cNvPr>
          <p:cNvCxnSpPr>
            <a:cxnSpLocks/>
          </p:cNvCxnSpPr>
          <p:nvPr/>
        </p:nvCxnSpPr>
        <p:spPr>
          <a:xfrm>
            <a:off x="4365885" y="1494017"/>
            <a:ext cx="412229" cy="0"/>
          </a:xfrm>
          <a:prstGeom prst="line">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BFDA9E8-6DD0-9C97-6E99-F618BAB629CB}"/>
              </a:ext>
            </a:extLst>
          </p:cNvPr>
          <p:cNvSpPr txBox="1"/>
          <p:nvPr/>
        </p:nvSpPr>
        <p:spPr>
          <a:xfrm>
            <a:off x="251607" y="2162458"/>
            <a:ext cx="5074634" cy="369332"/>
          </a:xfrm>
          <a:prstGeom prst="rect">
            <a:avLst/>
          </a:prstGeom>
          <a:noFill/>
        </p:spPr>
        <p:txBody>
          <a:bodyPr wrap="square" rtlCol="0">
            <a:spAutoFit/>
          </a:bodyPr>
          <a:lstStyle/>
          <a:p>
            <a:pPr marL="285750" indent="-285750">
              <a:buFont typeface="Wingdings" panose="05000000000000000000" pitchFamily="2" charset="2"/>
              <a:buChar char="Ø"/>
            </a:pPr>
            <a:r>
              <a:rPr lang="en-US" sz="1800"/>
              <a:t>Tỉ lệ của các đoạn thẳng không thay đổi: </a:t>
            </a:r>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D028A669-24B0-BE86-788E-11F1A2EB9AFB}"/>
                  </a:ext>
                </a:extLst>
              </p:cNvPr>
              <p:cNvSpPr txBox="1"/>
              <p:nvPr/>
            </p:nvSpPr>
            <p:spPr>
              <a:xfrm>
                <a:off x="1699509" y="2669563"/>
                <a:ext cx="5744980" cy="6778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800" i="1" smtClean="0">
                              <a:solidFill>
                                <a:srgbClr val="836967"/>
                              </a:solidFill>
                              <a:latin typeface="Cambria Math" panose="02040503050406030204" pitchFamily="18" charset="0"/>
                            </a:rPr>
                          </m:ctrlPr>
                        </m:fPr>
                        <m:num>
                          <m:r>
                            <a:rPr lang="en-US" sz="1800" i="1">
                              <a:latin typeface="Cambria Math" panose="02040503050406030204" pitchFamily="18" charset="0"/>
                            </a:rPr>
                            <m:t>𝐴𝐵</m:t>
                          </m:r>
                        </m:num>
                        <m:den>
                          <m:r>
                            <a:rPr lang="en-US" sz="1800" i="1">
                              <a:latin typeface="Cambria Math" panose="02040503050406030204" pitchFamily="18" charset="0"/>
                            </a:rPr>
                            <m:t>𝐵𝐶</m:t>
                          </m:r>
                        </m:den>
                      </m:f>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1">
                              <a:latin typeface="Cambria Math" panose="02040503050406030204" pitchFamily="18" charset="0"/>
                            </a:rPr>
                            <m:t>𝐴𝐶</m:t>
                          </m:r>
                        </m:num>
                        <m:den>
                          <m:r>
                            <a:rPr lang="en-US" sz="1800" i="1">
                              <a:latin typeface="Cambria Math" panose="02040503050406030204" pitchFamily="18" charset="0"/>
                            </a:rPr>
                            <m:t>𝐴𝐵</m:t>
                          </m:r>
                        </m:den>
                      </m:f>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1">
                              <a:latin typeface="Cambria Math" panose="02040503050406030204" pitchFamily="18" charset="0"/>
                            </a:rPr>
                            <m:t>𝐴𝐷</m:t>
                          </m:r>
                        </m:num>
                        <m:den>
                          <m:r>
                            <a:rPr lang="en-US" sz="1800" i="1">
                              <a:latin typeface="Cambria Math" panose="02040503050406030204" pitchFamily="18" charset="0"/>
                            </a:rPr>
                            <m:t>𝐴𝐶</m:t>
                          </m:r>
                        </m:den>
                      </m:f>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0">
                              <a:latin typeface="Cambria Math" panose="02040503050406030204" pitchFamily="18" charset="0"/>
                            </a:rPr>
                            <m:t>1+</m:t>
                          </m:r>
                          <m:rad>
                            <m:radPr>
                              <m:degHide m:val="on"/>
                              <m:ctrlPr>
                                <a:rPr lang="en-US" sz="1800" i="1">
                                  <a:solidFill>
                                    <a:srgbClr val="836967"/>
                                  </a:solidFill>
                                  <a:latin typeface="Cambria Math" panose="02040503050406030204" pitchFamily="18" charset="0"/>
                                </a:rPr>
                              </m:ctrlPr>
                            </m:radPr>
                            <m:deg/>
                            <m:e>
                              <m:r>
                                <a:rPr lang="en-US" sz="1800" i="0">
                                  <a:latin typeface="Cambria Math" panose="02040503050406030204" pitchFamily="18" charset="0"/>
                                </a:rPr>
                                <m:t>5</m:t>
                              </m:r>
                            </m:e>
                          </m:rad>
                        </m:num>
                        <m:den>
                          <m:r>
                            <a:rPr lang="en-US" sz="1800" i="0">
                              <a:latin typeface="Cambria Math" panose="02040503050406030204" pitchFamily="18" charset="0"/>
                            </a:rPr>
                            <m:t>2</m:t>
                          </m:r>
                        </m:den>
                      </m:f>
                      <m:r>
                        <a:rPr lang="en-US" sz="1800" i="0">
                          <a:latin typeface="Cambria Math" panose="02040503050406030204" pitchFamily="18" charset="0"/>
                        </a:rPr>
                        <m:t>≈1,618034</m:t>
                      </m:r>
                    </m:oMath>
                  </m:oMathPara>
                </a14:m>
                <a:endParaRPr lang="en-US" sz="1800"/>
              </a:p>
            </p:txBody>
          </p:sp>
        </mc:Choice>
        <mc:Fallback>
          <p:sp>
            <p:nvSpPr>
              <p:cNvPr id="20" name="TextBox 19">
                <a:extLst>
                  <a:ext uri="{FF2B5EF4-FFF2-40B4-BE49-F238E27FC236}">
                    <a16:creationId xmlns:a16="http://schemas.microsoft.com/office/drawing/2014/main" id="{D028A669-24B0-BE86-788E-11F1A2EB9AFB}"/>
                  </a:ext>
                </a:extLst>
              </p:cNvPr>
              <p:cNvSpPr txBox="1">
                <a:spLocks noRot="1" noChangeAspect="1" noMove="1" noResize="1" noEditPoints="1" noAdjustHandles="1" noChangeArrowheads="1" noChangeShapeType="1" noTextEdit="1"/>
              </p:cNvSpPr>
              <p:nvPr/>
            </p:nvSpPr>
            <p:spPr>
              <a:xfrm>
                <a:off x="1699509" y="2669563"/>
                <a:ext cx="5744980" cy="677814"/>
              </a:xfrm>
              <a:prstGeom prst="rect">
                <a:avLst/>
              </a:prstGeom>
              <a:blipFill>
                <a:blip r:embed="rId2"/>
                <a:stretch>
                  <a:fillRect/>
                </a:stretch>
              </a:blipFill>
            </p:spPr>
            <p:txBody>
              <a:bodyPr/>
              <a:lstStyle/>
              <a:p>
                <a:r>
                  <a:rPr lang="en-US">
                    <a:noFill/>
                  </a:rPr>
                  <a:t> </a:t>
                </a:r>
              </a:p>
            </p:txBody>
          </p:sp>
        </mc:Fallback>
      </mc:AlternateContent>
      <p:sp>
        <p:nvSpPr>
          <p:cNvPr id="21" name="Arrow: Down 20">
            <a:extLst>
              <a:ext uri="{FF2B5EF4-FFF2-40B4-BE49-F238E27FC236}">
                <a16:creationId xmlns:a16="http://schemas.microsoft.com/office/drawing/2014/main" id="{EB50D35A-C377-3A92-7CA8-C86682619BE1}"/>
              </a:ext>
            </a:extLst>
          </p:cNvPr>
          <p:cNvSpPr/>
          <p:nvPr/>
        </p:nvSpPr>
        <p:spPr>
          <a:xfrm>
            <a:off x="4021156" y="3595911"/>
            <a:ext cx="689458" cy="278273"/>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CAB7DFA-8EEB-62C7-601D-03C3D7F44D63}"/>
              </a:ext>
            </a:extLst>
          </p:cNvPr>
          <p:cNvSpPr txBox="1"/>
          <p:nvPr/>
        </p:nvSpPr>
        <p:spPr>
          <a:xfrm>
            <a:off x="1357628" y="4093481"/>
            <a:ext cx="5985805" cy="456535"/>
          </a:xfrm>
          <a:prstGeom prst="rect">
            <a:avLst/>
          </a:prstGeom>
          <a:noFill/>
        </p:spPr>
        <p:txBody>
          <a:bodyPr wrap="square" rtlCol="0">
            <a:spAutoFit/>
          </a:bodyPr>
          <a:lstStyle/>
          <a:p>
            <a:pPr algn="ctr">
              <a:lnSpc>
                <a:spcPct val="150000"/>
              </a:lnSpc>
            </a:pPr>
            <a:r>
              <a:rPr lang="en-US" sz="1800" b="1">
                <a:solidFill>
                  <a:srgbClr val="C00000"/>
                </a:solidFill>
              </a:rPr>
              <a:t>Tỉ lệ có tính chất đặc biệt, được gọi là tỉ lệ vàng. </a:t>
            </a:r>
          </a:p>
        </p:txBody>
      </p:sp>
    </p:spTree>
    <p:extLst>
      <p:ext uri="{BB962C8B-B14F-4D97-AF65-F5344CB8AC3E}">
        <p14:creationId xmlns:p14="http://schemas.microsoft.com/office/powerpoint/2010/main" val="60431930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20" grpId="0"/>
      <p:bldP spid="21"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754126-9117-CED3-DB20-A1086071BF93}"/>
              </a:ext>
            </a:extLst>
          </p:cNvPr>
          <p:cNvPicPr>
            <a:picLocks noChangeAspect="1"/>
          </p:cNvPicPr>
          <p:nvPr/>
        </p:nvPicPr>
        <p:blipFill>
          <a:blip r:embed="rId2"/>
          <a:stretch>
            <a:fillRect/>
          </a:stretch>
        </p:blipFill>
        <p:spPr>
          <a:xfrm>
            <a:off x="-65314" y="-232555"/>
            <a:ext cx="9209314" cy="5376055"/>
          </a:xfrm>
          <a:prstGeom prst="rect">
            <a:avLst/>
          </a:prstGeom>
        </p:spPr>
      </p:pic>
      <p:grpSp>
        <p:nvGrpSpPr>
          <p:cNvPr id="45" name="Google Shape;1796;p39">
            <a:extLst>
              <a:ext uri="{FF2B5EF4-FFF2-40B4-BE49-F238E27FC236}">
                <a16:creationId xmlns:a16="http://schemas.microsoft.com/office/drawing/2014/main" id="{46912C51-5770-0F31-CEC1-42FE391FE655}"/>
              </a:ext>
            </a:extLst>
          </p:cNvPr>
          <p:cNvGrpSpPr/>
          <p:nvPr/>
        </p:nvGrpSpPr>
        <p:grpSpPr>
          <a:xfrm>
            <a:off x="958210" y="570404"/>
            <a:ext cx="7227579" cy="3770135"/>
            <a:chOff x="1175938" y="770625"/>
            <a:chExt cx="6906103" cy="3681681"/>
          </a:xfrm>
        </p:grpSpPr>
        <p:grpSp>
          <p:nvGrpSpPr>
            <p:cNvPr id="46" name="Google Shape;1797;p39">
              <a:extLst>
                <a:ext uri="{FF2B5EF4-FFF2-40B4-BE49-F238E27FC236}">
                  <a16:creationId xmlns:a16="http://schemas.microsoft.com/office/drawing/2014/main" id="{45AFDFBF-D5F5-D645-2BE7-646CDF83042B}"/>
                </a:ext>
              </a:extLst>
            </p:cNvPr>
            <p:cNvGrpSpPr/>
            <p:nvPr/>
          </p:nvGrpSpPr>
          <p:grpSpPr>
            <a:xfrm>
              <a:off x="1175938" y="770625"/>
              <a:ext cx="6906103" cy="3681681"/>
              <a:chOff x="1175938" y="770625"/>
              <a:chExt cx="6906103" cy="3681681"/>
            </a:xfrm>
          </p:grpSpPr>
          <p:grpSp>
            <p:nvGrpSpPr>
              <p:cNvPr id="72" name="Google Shape;1798;p39">
                <a:extLst>
                  <a:ext uri="{FF2B5EF4-FFF2-40B4-BE49-F238E27FC236}">
                    <a16:creationId xmlns:a16="http://schemas.microsoft.com/office/drawing/2014/main" id="{47AB688A-6A92-D7B7-2EB9-2CC35A66153F}"/>
                  </a:ext>
                </a:extLst>
              </p:cNvPr>
              <p:cNvGrpSpPr/>
              <p:nvPr/>
            </p:nvGrpSpPr>
            <p:grpSpPr>
              <a:xfrm>
                <a:off x="1175938" y="770637"/>
                <a:ext cx="6906103" cy="3681670"/>
                <a:chOff x="713225" y="523974"/>
                <a:chExt cx="7831825" cy="4175176"/>
              </a:xfrm>
            </p:grpSpPr>
            <p:sp>
              <p:nvSpPr>
                <p:cNvPr id="74" name="Google Shape;1799;p39">
                  <a:extLst>
                    <a:ext uri="{FF2B5EF4-FFF2-40B4-BE49-F238E27FC236}">
                      <a16:creationId xmlns:a16="http://schemas.microsoft.com/office/drawing/2014/main" id="{FBEA1536-01E3-E94E-A0DA-303F5B9269BD}"/>
                    </a:ext>
                  </a:extLst>
                </p:cNvPr>
                <p:cNvSpPr/>
                <p:nvPr/>
              </p:nvSpPr>
              <p:spPr>
                <a:xfrm>
                  <a:off x="827550" y="634750"/>
                  <a:ext cx="7717500" cy="4064400"/>
                </a:xfrm>
                <a:prstGeom prst="roundRect">
                  <a:avLst>
                    <a:gd name="adj" fmla="val 8895"/>
                  </a:avLst>
                </a:prstGeom>
                <a:solidFill>
                  <a:srgbClr val="3A4896"/>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Lato"/>
                    <a:ea typeface="Lato"/>
                    <a:cs typeface="Lato"/>
                    <a:sym typeface="Lato"/>
                  </a:endParaRPr>
                </a:p>
              </p:txBody>
            </p:sp>
            <p:sp>
              <p:nvSpPr>
                <p:cNvPr id="75" name="Google Shape;1800;p39">
                  <a:extLst>
                    <a:ext uri="{FF2B5EF4-FFF2-40B4-BE49-F238E27FC236}">
                      <a16:creationId xmlns:a16="http://schemas.microsoft.com/office/drawing/2014/main" id="{FAA4C49B-DA14-6D6A-7C2A-FBE5EDF692C4}"/>
                    </a:ext>
                  </a:extLst>
                </p:cNvPr>
                <p:cNvSpPr/>
                <p:nvPr/>
              </p:nvSpPr>
              <p:spPr>
                <a:xfrm>
                  <a:off x="713250" y="539500"/>
                  <a:ext cx="7717500" cy="4064400"/>
                </a:xfrm>
                <a:prstGeom prst="roundRect">
                  <a:avLst>
                    <a:gd name="adj" fmla="val 5886"/>
                  </a:avLst>
                </a:prstGeom>
                <a:solidFill>
                  <a:srgbClr val="FFFCF7"/>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Lato"/>
                    <a:ea typeface="Lato"/>
                    <a:cs typeface="Lato"/>
                    <a:sym typeface="Lato"/>
                  </a:endParaRPr>
                </a:p>
              </p:txBody>
            </p:sp>
            <p:sp>
              <p:nvSpPr>
                <p:cNvPr id="76" name="Google Shape;1801;p39">
                  <a:extLst>
                    <a:ext uri="{FF2B5EF4-FFF2-40B4-BE49-F238E27FC236}">
                      <a16:creationId xmlns:a16="http://schemas.microsoft.com/office/drawing/2014/main" id="{1687A6CC-10D9-CBA9-3E6E-8A19B316DC91}"/>
                    </a:ext>
                  </a:extLst>
                </p:cNvPr>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rgbClr val="F1CE6D"/>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3" name="Google Shape;1802;p39">
                <a:extLst>
                  <a:ext uri="{FF2B5EF4-FFF2-40B4-BE49-F238E27FC236}">
                    <a16:creationId xmlns:a16="http://schemas.microsoft.com/office/drawing/2014/main" id="{CFCEA551-A67E-3F51-8CEC-5F71222145FF}"/>
                  </a:ext>
                </a:extLst>
              </p:cNvPr>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rgbClr val="B1CBFF"/>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7" name="Google Shape;1803;p39">
              <a:extLst>
                <a:ext uri="{FF2B5EF4-FFF2-40B4-BE49-F238E27FC236}">
                  <a16:creationId xmlns:a16="http://schemas.microsoft.com/office/drawing/2014/main" id="{68B41E0A-4F5E-090B-75CB-153B6D1660B2}"/>
                </a:ext>
              </a:extLst>
            </p:cNvPr>
            <p:cNvGrpSpPr/>
            <p:nvPr/>
          </p:nvGrpSpPr>
          <p:grpSpPr>
            <a:xfrm>
              <a:off x="1449558" y="989217"/>
              <a:ext cx="550829" cy="109626"/>
              <a:chOff x="9481915" y="-124291"/>
              <a:chExt cx="1421494" cy="282832"/>
            </a:xfrm>
          </p:grpSpPr>
          <p:sp>
            <p:nvSpPr>
              <p:cNvPr id="69" name="Google Shape;1804;p39">
                <a:extLst>
                  <a:ext uri="{FF2B5EF4-FFF2-40B4-BE49-F238E27FC236}">
                    <a16:creationId xmlns:a16="http://schemas.microsoft.com/office/drawing/2014/main" id="{F5977AA1-7BD5-9C44-D6FC-65EA78794973}"/>
                  </a:ext>
                </a:extLst>
              </p:cNvPr>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rgbClr val="FCB3B7"/>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805;p39">
                <a:extLst>
                  <a:ext uri="{FF2B5EF4-FFF2-40B4-BE49-F238E27FC236}">
                    <a16:creationId xmlns:a16="http://schemas.microsoft.com/office/drawing/2014/main" id="{23414C94-4F41-EE89-CFC2-5A9054BC5221}"/>
                  </a:ext>
                </a:extLst>
              </p:cNvPr>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rgbClr val="3A4896"/>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806;p39">
                <a:extLst>
                  <a:ext uri="{FF2B5EF4-FFF2-40B4-BE49-F238E27FC236}">
                    <a16:creationId xmlns:a16="http://schemas.microsoft.com/office/drawing/2014/main" id="{7F9E9CD7-0603-D3F2-D456-504D1FF174AA}"/>
                  </a:ext>
                </a:extLst>
              </p:cNvPr>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rgbClr val="B1CBFF"/>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8" name="Google Shape;1807;p39">
              <a:extLst>
                <a:ext uri="{FF2B5EF4-FFF2-40B4-BE49-F238E27FC236}">
                  <a16:creationId xmlns:a16="http://schemas.microsoft.com/office/drawing/2014/main" id="{864C634A-FDEB-7AA1-3BC3-FF723D172B30}"/>
                </a:ext>
              </a:extLst>
            </p:cNvPr>
            <p:cNvGrpSpPr/>
            <p:nvPr/>
          </p:nvGrpSpPr>
          <p:grpSpPr>
            <a:xfrm>
              <a:off x="2215942" y="953202"/>
              <a:ext cx="937124" cy="181670"/>
              <a:chOff x="3415750" y="2213450"/>
              <a:chExt cx="1484200" cy="287725"/>
            </a:xfrm>
          </p:grpSpPr>
          <p:sp>
            <p:nvSpPr>
              <p:cNvPr id="63" name="Google Shape;1808;p39">
                <a:extLst>
                  <a:ext uri="{FF2B5EF4-FFF2-40B4-BE49-F238E27FC236}">
                    <a16:creationId xmlns:a16="http://schemas.microsoft.com/office/drawing/2014/main" id="{DE14803D-7463-BDEF-A6C5-C8837C4F074C}"/>
                  </a:ext>
                </a:extLst>
              </p:cNvPr>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rgbClr val="3C3D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809;p39">
                <a:extLst>
                  <a:ext uri="{FF2B5EF4-FFF2-40B4-BE49-F238E27FC236}">
                    <a16:creationId xmlns:a16="http://schemas.microsoft.com/office/drawing/2014/main" id="{C920F9D7-F965-6871-9D99-A0235BD8514E}"/>
                  </a:ext>
                </a:extLst>
              </p:cNvPr>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rgbClr val="3C3D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810;p39">
                <a:extLst>
                  <a:ext uri="{FF2B5EF4-FFF2-40B4-BE49-F238E27FC236}">
                    <a16:creationId xmlns:a16="http://schemas.microsoft.com/office/drawing/2014/main" id="{5FB0319A-7853-FEE5-1662-C9D8A0DE9A69}"/>
                  </a:ext>
                </a:extLst>
              </p:cNvPr>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rgbClr val="3C3D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811;p39">
                <a:extLst>
                  <a:ext uri="{FF2B5EF4-FFF2-40B4-BE49-F238E27FC236}">
                    <a16:creationId xmlns:a16="http://schemas.microsoft.com/office/drawing/2014/main" id="{4F378D21-1CD9-383E-F81C-99F4A25EBD50}"/>
                  </a:ext>
                </a:extLst>
              </p:cNvPr>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rgbClr val="3C3D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812;p39">
                <a:extLst>
                  <a:ext uri="{FF2B5EF4-FFF2-40B4-BE49-F238E27FC236}">
                    <a16:creationId xmlns:a16="http://schemas.microsoft.com/office/drawing/2014/main" id="{EB61063A-3E58-5BA6-5967-FA54EC9E5007}"/>
                  </a:ext>
                </a:extLst>
              </p:cNvPr>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rgbClr val="3C3D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813;p39">
                <a:extLst>
                  <a:ext uri="{FF2B5EF4-FFF2-40B4-BE49-F238E27FC236}">
                    <a16:creationId xmlns:a16="http://schemas.microsoft.com/office/drawing/2014/main" id="{96FA4C71-7BAE-3500-A603-3D2F18F11BE8}"/>
                  </a:ext>
                </a:extLst>
              </p:cNvPr>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rgbClr val="3C3D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9" name="Google Shape;1814;p39">
              <a:extLst>
                <a:ext uri="{FF2B5EF4-FFF2-40B4-BE49-F238E27FC236}">
                  <a16:creationId xmlns:a16="http://schemas.microsoft.com/office/drawing/2014/main" id="{FC36DC80-1F65-C8F1-D3E8-D359F91CF877}"/>
                </a:ext>
              </a:extLst>
            </p:cNvPr>
            <p:cNvGrpSpPr/>
            <p:nvPr/>
          </p:nvGrpSpPr>
          <p:grpSpPr>
            <a:xfrm>
              <a:off x="7050325" y="1045375"/>
              <a:ext cx="824100" cy="218700"/>
              <a:chOff x="7050325" y="1045375"/>
              <a:chExt cx="824100" cy="218700"/>
            </a:xfrm>
          </p:grpSpPr>
          <p:sp>
            <p:nvSpPr>
              <p:cNvPr id="55" name="Google Shape;1815;p39">
                <a:extLst>
                  <a:ext uri="{FF2B5EF4-FFF2-40B4-BE49-F238E27FC236}">
                    <a16:creationId xmlns:a16="http://schemas.microsoft.com/office/drawing/2014/main" id="{3F031A72-323F-337D-4F57-792A022C4420}"/>
                  </a:ext>
                </a:extLst>
              </p:cNvPr>
              <p:cNvSpPr/>
              <p:nvPr/>
            </p:nvSpPr>
            <p:spPr>
              <a:xfrm>
                <a:off x="7655725" y="1045375"/>
                <a:ext cx="218700" cy="218700"/>
              </a:xfrm>
              <a:prstGeom prst="rect">
                <a:avLst/>
              </a:prstGeom>
              <a:solidFill>
                <a:srgbClr val="FFFCF7"/>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Lato"/>
                  <a:ea typeface="Lato"/>
                  <a:cs typeface="Lato"/>
                  <a:sym typeface="Lato"/>
                </a:endParaRPr>
              </a:p>
            </p:txBody>
          </p:sp>
          <p:sp>
            <p:nvSpPr>
              <p:cNvPr id="56" name="Google Shape;1816;p39">
                <a:extLst>
                  <a:ext uri="{FF2B5EF4-FFF2-40B4-BE49-F238E27FC236}">
                    <a16:creationId xmlns:a16="http://schemas.microsoft.com/office/drawing/2014/main" id="{4EF39706-D840-5ABF-CD7C-7BF3CD084551}"/>
                  </a:ext>
                </a:extLst>
              </p:cNvPr>
              <p:cNvSpPr/>
              <p:nvPr/>
            </p:nvSpPr>
            <p:spPr>
              <a:xfrm>
                <a:off x="7353025" y="1045375"/>
                <a:ext cx="218700" cy="218700"/>
              </a:xfrm>
              <a:prstGeom prst="rect">
                <a:avLst/>
              </a:prstGeom>
              <a:solidFill>
                <a:srgbClr val="FFFCF7"/>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Lato"/>
                  <a:ea typeface="Lato"/>
                  <a:cs typeface="Lato"/>
                  <a:sym typeface="Lato"/>
                </a:endParaRPr>
              </a:p>
            </p:txBody>
          </p:sp>
          <p:sp>
            <p:nvSpPr>
              <p:cNvPr id="57" name="Google Shape;1817;p39">
                <a:extLst>
                  <a:ext uri="{FF2B5EF4-FFF2-40B4-BE49-F238E27FC236}">
                    <a16:creationId xmlns:a16="http://schemas.microsoft.com/office/drawing/2014/main" id="{A039377F-5F35-0894-C00F-E9472208FB51}"/>
                  </a:ext>
                </a:extLst>
              </p:cNvPr>
              <p:cNvSpPr/>
              <p:nvPr/>
            </p:nvSpPr>
            <p:spPr>
              <a:xfrm>
                <a:off x="7050325" y="1045375"/>
                <a:ext cx="218700" cy="218700"/>
              </a:xfrm>
              <a:prstGeom prst="rect">
                <a:avLst/>
              </a:prstGeom>
              <a:solidFill>
                <a:srgbClr val="FFFCF7"/>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Lato"/>
                  <a:ea typeface="Lato"/>
                  <a:cs typeface="Lato"/>
                  <a:sym typeface="Lato"/>
                </a:endParaRPr>
              </a:p>
            </p:txBody>
          </p:sp>
          <p:grpSp>
            <p:nvGrpSpPr>
              <p:cNvPr id="58" name="Google Shape;1818;p39">
                <a:extLst>
                  <a:ext uri="{FF2B5EF4-FFF2-40B4-BE49-F238E27FC236}">
                    <a16:creationId xmlns:a16="http://schemas.microsoft.com/office/drawing/2014/main" id="{38E02EC3-BA3C-FC58-9BD2-056CEC6205B2}"/>
                  </a:ext>
                </a:extLst>
              </p:cNvPr>
              <p:cNvGrpSpPr/>
              <p:nvPr/>
            </p:nvGrpSpPr>
            <p:grpSpPr>
              <a:xfrm>
                <a:off x="7087846" y="1074670"/>
                <a:ext cx="756865" cy="160024"/>
                <a:chOff x="5368543" y="2043925"/>
                <a:chExt cx="1066307" cy="225450"/>
              </a:xfrm>
            </p:grpSpPr>
            <p:sp>
              <p:nvSpPr>
                <p:cNvPr id="59" name="Google Shape;1819;p39">
                  <a:extLst>
                    <a:ext uri="{FF2B5EF4-FFF2-40B4-BE49-F238E27FC236}">
                      <a16:creationId xmlns:a16="http://schemas.microsoft.com/office/drawing/2014/main" id="{743EAEAD-983B-9133-61DA-7B7096F61203}"/>
                    </a:ext>
                  </a:extLst>
                </p:cNvPr>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rgbClr val="3C3D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820;p39">
                  <a:extLst>
                    <a:ext uri="{FF2B5EF4-FFF2-40B4-BE49-F238E27FC236}">
                      <a16:creationId xmlns:a16="http://schemas.microsoft.com/office/drawing/2014/main" id="{1159B67C-E5BA-72B3-7B35-BABDEC461F15}"/>
                    </a:ext>
                  </a:extLst>
                </p:cNvPr>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rgbClr val="3C3D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821;p39">
                  <a:extLst>
                    <a:ext uri="{FF2B5EF4-FFF2-40B4-BE49-F238E27FC236}">
                      <a16:creationId xmlns:a16="http://schemas.microsoft.com/office/drawing/2014/main" id="{4FEED8E7-58EE-8DBA-1FA3-B0B394017F7B}"/>
                    </a:ext>
                  </a:extLst>
                </p:cNvPr>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rgbClr val="3C3D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822;p39">
                  <a:extLst>
                    <a:ext uri="{FF2B5EF4-FFF2-40B4-BE49-F238E27FC236}">
                      <a16:creationId xmlns:a16="http://schemas.microsoft.com/office/drawing/2014/main" id="{28A4DB2A-994F-AD9F-86AA-7947EB81C24A}"/>
                    </a:ext>
                  </a:extLst>
                </p:cNvPr>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rgbClr val="3C3D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50" name="Google Shape;1823;p39">
              <a:extLst>
                <a:ext uri="{FF2B5EF4-FFF2-40B4-BE49-F238E27FC236}">
                  <a16:creationId xmlns:a16="http://schemas.microsoft.com/office/drawing/2014/main" id="{92FF4A1F-D765-CFA9-509E-C4962BBB67F0}"/>
                </a:ext>
              </a:extLst>
            </p:cNvPr>
            <p:cNvGrpSpPr/>
            <p:nvPr/>
          </p:nvGrpSpPr>
          <p:grpSpPr>
            <a:xfrm>
              <a:off x="7718252" y="2714658"/>
              <a:ext cx="102641" cy="699095"/>
              <a:chOff x="9565102" y="953208"/>
              <a:chExt cx="102641" cy="699095"/>
            </a:xfrm>
          </p:grpSpPr>
          <p:sp>
            <p:nvSpPr>
              <p:cNvPr id="51" name="Google Shape;1824;p39">
                <a:extLst>
                  <a:ext uri="{FF2B5EF4-FFF2-40B4-BE49-F238E27FC236}">
                    <a16:creationId xmlns:a16="http://schemas.microsoft.com/office/drawing/2014/main" id="{AF23DEB8-F0EA-5DEB-E9B7-34D82122DFA8}"/>
                  </a:ext>
                </a:extLst>
              </p:cNvPr>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rgbClr val="F1CE6D"/>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825;p39">
                <a:extLst>
                  <a:ext uri="{FF2B5EF4-FFF2-40B4-BE49-F238E27FC236}">
                    <a16:creationId xmlns:a16="http://schemas.microsoft.com/office/drawing/2014/main" id="{CC4E0B74-6359-29E4-86B6-9F759C5A6AC7}"/>
                  </a:ext>
                </a:extLst>
              </p:cNvPr>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rgbClr val="F1CE6D"/>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826;p39">
                <a:extLst>
                  <a:ext uri="{FF2B5EF4-FFF2-40B4-BE49-F238E27FC236}">
                    <a16:creationId xmlns:a16="http://schemas.microsoft.com/office/drawing/2014/main" id="{56278A86-3DC2-EB45-33E0-34CC5609EDF8}"/>
                  </a:ext>
                </a:extLst>
              </p:cNvPr>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rgbClr val="F1CE6D"/>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827;p39">
                <a:extLst>
                  <a:ext uri="{FF2B5EF4-FFF2-40B4-BE49-F238E27FC236}">
                    <a16:creationId xmlns:a16="http://schemas.microsoft.com/office/drawing/2014/main" id="{C096F66C-FE83-C5E6-3439-380D3157F787}"/>
                  </a:ext>
                </a:extLst>
              </p:cNvPr>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rgbClr val="F1CE6D"/>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77" name="TextBox 76">
            <a:extLst>
              <a:ext uri="{FF2B5EF4-FFF2-40B4-BE49-F238E27FC236}">
                <a16:creationId xmlns:a16="http://schemas.microsoft.com/office/drawing/2014/main" id="{8F5B87B0-1D29-6422-1DBF-C08CA1B06B09}"/>
              </a:ext>
            </a:extLst>
          </p:cNvPr>
          <p:cNvSpPr txBox="1"/>
          <p:nvPr/>
        </p:nvSpPr>
        <p:spPr>
          <a:xfrm>
            <a:off x="2697981" y="1326052"/>
            <a:ext cx="3853542" cy="630942"/>
          </a:xfrm>
          <a:prstGeom prst="rect">
            <a:avLst/>
          </a:prstGeom>
          <a:noFill/>
        </p:spPr>
        <p:txBody>
          <a:bodyPr wrap="square" rtlCol="0">
            <a:spAutoFit/>
          </a:bodyPr>
          <a:lstStyle/>
          <a:p>
            <a:pPr algn="ctr"/>
            <a:r>
              <a:rPr lang="en-US" sz="3500" b="1">
                <a:solidFill>
                  <a:srgbClr val="C00000"/>
                </a:solidFill>
              </a:rPr>
              <a:t>KHỞI ĐỘNG </a:t>
            </a:r>
          </a:p>
        </p:txBody>
      </p:sp>
      <p:sp>
        <p:nvSpPr>
          <p:cNvPr id="79" name="TextBox 78">
            <a:extLst>
              <a:ext uri="{FF2B5EF4-FFF2-40B4-BE49-F238E27FC236}">
                <a16:creationId xmlns:a16="http://schemas.microsoft.com/office/drawing/2014/main" id="{BDF45C35-B1AC-69F4-A205-ECBF41A40126}"/>
              </a:ext>
            </a:extLst>
          </p:cNvPr>
          <p:cNvSpPr txBox="1"/>
          <p:nvPr/>
        </p:nvSpPr>
        <p:spPr>
          <a:xfrm>
            <a:off x="1478787" y="3041530"/>
            <a:ext cx="5983310" cy="1045223"/>
          </a:xfrm>
          <a:prstGeom prst="rect">
            <a:avLst/>
          </a:prstGeom>
          <a:noFill/>
        </p:spPr>
        <p:txBody>
          <a:bodyPr wrap="square">
            <a:spAutoFit/>
          </a:bodyPr>
          <a:lstStyle/>
          <a:p>
            <a:pPr algn="ctr">
              <a:lnSpc>
                <a:spcPct val="150000"/>
              </a:lnSpc>
            </a:pPr>
            <a:r>
              <a:rPr lang="en-US" sz="2200">
                <a:hlinkClick r:id="rId3"/>
              </a:rPr>
              <a:t>https://phet.colorado.edu/vi/simulations/greenhouse-effect</a:t>
            </a:r>
            <a:r>
              <a:rPr lang="en-US" sz="2200"/>
              <a:t> </a:t>
            </a:r>
          </a:p>
        </p:txBody>
      </p:sp>
      <p:sp>
        <p:nvSpPr>
          <p:cNvPr id="80" name="Freeform 42">
            <a:extLst>
              <a:ext uri="{FF2B5EF4-FFF2-40B4-BE49-F238E27FC236}">
                <a16:creationId xmlns:a16="http://schemas.microsoft.com/office/drawing/2014/main" id="{419F59CE-A853-4DDD-6041-7C5FC5B5890C}"/>
              </a:ext>
            </a:extLst>
          </p:cNvPr>
          <p:cNvSpPr/>
          <p:nvPr/>
        </p:nvSpPr>
        <p:spPr>
          <a:xfrm rot="18691060">
            <a:off x="7148725" y="3687683"/>
            <a:ext cx="413236" cy="534933"/>
          </a:xfrm>
          <a:custGeom>
            <a:avLst/>
            <a:gdLst/>
            <a:ahLst/>
            <a:cxnLst/>
            <a:rect l="l" t="t" r="r" b="b"/>
            <a:pathLst>
              <a:path w="949770" h="1229475">
                <a:moveTo>
                  <a:pt x="0" y="0"/>
                </a:moveTo>
                <a:lnTo>
                  <a:pt x="949769" y="0"/>
                </a:lnTo>
                <a:lnTo>
                  <a:pt x="949769" y="1229475"/>
                </a:lnTo>
                <a:lnTo>
                  <a:pt x="0" y="12294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2" name="TextBox 81">
            <a:extLst>
              <a:ext uri="{FF2B5EF4-FFF2-40B4-BE49-F238E27FC236}">
                <a16:creationId xmlns:a16="http://schemas.microsoft.com/office/drawing/2014/main" id="{A295FE48-9F5B-3865-5203-D6DE2B36789B}"/>
              </a:ext>
            </a:extLst>
          </p:cNvPr>
          <p:cNvSpPr txBox="1"/>
          <p:nvPr/>
        </p:nvSpPr>
        <p:spPr>
          <a:xfrm>
            <a:off x="1312666" y="1889567"/>
            <a:ext cx="6453354" cy="1045223"/>
          </a:xfrm>
          <a:prstGeom prst="rect">
            <a:avLst/>
          </a:prstGeom>
          <a:noFill/>
        </p:spPr>
        <p:txBody>
          <a:bodyPr wrap="square">
            <a:spAutoFit/>
          </a:bodyPr>
          <a:lstStyle/>
          <a:p>
            <a:pPr algn="just">
              <a:lnSpc>
                <a:spcPct val="150000"/>
              </a:lnSpc>
            </a:pPr>
            <a:r>
              <a:rPr lang="en-US" sz="2200">
                <a:latin typeface="+mj-lt"/>
              </a:rPr>
              <a:t>Mời các em theo dõi một mô phỏng về Hiệu ứng nhà kính:</a:t>
            </a:r>
          </a:p>
        </p:txBody>
      </p:sp>
    </p:spTree>
    <p:extLst>
      <p:ext uri="{BB962C8B-B14F-4D97-AF65-F5344CB8AC3E}">
        <p14:creationId xmlns:p14="http://schemas.microsoft.com/office/powerpoint/2010/main" val="6640095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barn(inVertical)">
                                      <p:cBhvr>
                                        <p:cTn id="13" dur="500"/>
                                        <p:tgtEl>
                                          <p:spTgt spid="7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wipe(up)">
                                      <p:cBhvr>
                                        <p:cTn id="17" dur="500"/>
                                        <p:tgtEl>
                                          <p:spTgt spid="82"/>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nodeType="with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p:cTn id="26" dur="500" fill="hold"/>
                                        <p:tgtEl>
                                          <p:spTgt spid="80"/>
                                        </p:tgtEl>
                                        <p:attrNameLst>
                                          <p:attrName>ppt_w</p:attrName>
                                        </p:attrNameLst>
                                      </p:cBhvr>
                                      <p:tavLst>
                                        <p:tav tm="0">
                                          <p:val>
                                            <p:fltVal val="0"/>
                                          </p:val>
                                        </p:tav>
                                        <p:tav tm="100000">
                                          <p:val>
                                            <p:strVal val="#ppt_w"/>
                                          </p:val>
                                        </p:tav>
                                      </p:tavLst>
                                    </p:anim>
                                    <p:anim calcmode="lin" valueType="num">
                                      <p:cBhvr>
                                        <p:cTn id="27" dur="500" fill="hold"/>
                                        <p:tgtEl>
                                          <p:spTgt spid="80"/>
                                        </p:tgtEl>
                                        <p:attrNameLst>
                                          <p:attrName>ppt_h</p:attrName>
                                        </p:attrNameLst>
                                      </p:cBhvr>
                                      <p:tavLst>
                                        <p:tav tm="0">
                                          <p:val>
                                            <p:fltVal val="0"/>
                                          </p:val>
                                        </p:tav>
                                        <p:tav tm="100000">
                                          <p:val>
                                            <p:strVal val="#ppt_h"/>
                                          </p:val>
                                        </p:tav>
                                      </p:tavLst>
                                    </p:anim>
                                    <p:animEffect transition="in" filter="fade">
                                      <p:cBhvr>
                                        <p:cTn id="2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5F9893-4B9F-7350-E3C4-778906C96250}"/>
              </a:ext>
            </a:extLst>
          </p:cNvPr>
          <p:cNvSpPr txBox="1"/>
          <p:nvPr/>
        </p:nvSpPr>
        <p:spPr>
          <a:xfrm>
            <a:off x="2148114" y="210458"/>
            <a:ext cx="4847771" cy="630942"/>
          </a:xfrm>
          <a:prstGeom prst="rect">
            <a:avLst/>
          </a:prstGeom>
          <a:noFill/>
        </p:spPr>
        <p:txBody>
          <a:bodyPr wrap="square" rtlCol="0">
            <a:spAutoFit/>
          </a:bodyPr>
          <a:lstStyle/>
          <a:p>
            <a:pPr algn="ctr"/>
            <a:r>
              <a:rPr lang="en-US" sz="3500" b="1">
                <a:solidFill>
                  <a:srgbClr val="002060"/>
                </a:solidFill>
              </a:rPr>
              <a:t>LUYỆN TẬP </a:t>
            </a:r>
          </a:p>
        </p:txBody>
      </p:sp>
      <p:grpSp>
        <p:nvGrpSpPr>
          <p:cNvPr id="19" name="Group 18">
            <a:extLst>
              <a:ext uri="{FF2B5EF4-FFF2-40B4-BE49-F238E27FC236}">
                <a16:creationId xmlns:a16="http://schemas.microsoft.com/office/drawing/2014/main" id="{38FFB449-E6D4-3045-25DD-0E1F3EF2A926}"/>
              </a:ext>
            </a:extLst>
          </p:cNvPr>
          <p:cNvGrpSpPr/>
          <p:nvPr/>
        </p:nvGrpSpPr>
        <p:grpSpPr>
          <a:xfrm>
            <a:off x="411591" y="984276"/>
            <a:ext cx="8320816" cy="958660"/>
            <a:chOff x="1323924" y="2145419"/>
            <a:chExt cx="8320816" cy="958660"/>
          </a:xfrm>
        </p:grpSpPr>
        <p:sp>
          <p:nvSpPr>
            <p:cNvPr id="5" name="TextBox 4">
              <a:extLst>
                <a:ext uri="{FF2B5EF4-FFF2-40B4-BE49-F238E27FC236}">
                  <a16:creationId xmlns:a16="http://schemas.microsoft.com/office/drawing/2014/main" id="{FF39C6C7-FC44-89DC-9602-A758ED270CB2}"/>
                </a:ext>
              </a:extLst>
            </p:cNvPr>
            <p:cNvSpPr txBox="1"/>
            <p:nvPr/>
          </p:nvSpPr>
          <p:spPr>
            <a:xfrm>
              <a:off x="2035569" y="2145419"/>
              <a:ext cx="7609171" cy="958660"/>
            </a:xfrm>
            <a:prstGeom prst="rect">
              <a:avLst/>
            </a:prstGeom>
            <a:noFill/>
          </p:spPr>
          <p:txBody>
            <a:bodyPr wrap="square">
              <a:spAutoFit/>
            </a:bodyPr>
            <a:lstStyle/>
            <a:p>
              <a:pPr algn="just">
                <a:lnSpc>
                  <a:spcPct val="150000"/>
                </a:lnSpc>
              </a:pPr>
              <a:r>
                <a:rPr lang="en-US" sz="2000"/>
                <a:t>Em hãy nêu giải pháp đo điện áp giữa hai đầu một điện trở bằng cách sử dụng phần mềm mô phỏng.</a:t>
              </a:r>
            </a:p>
          </p:txBody>
        </p:sp>
        <p:grpSp>
          <p:nvGrpSpPr>
            <p:cNvPr id="6" name="Group 5">
              <a:extLst>
                <a:ext uri="{FF2B5EF4-FFF2-40B4-BE49-F238E27FC236}">
                  <a16:creationId xmlns:a16="http://schemas.microsoft.com/office/drawing/2014/main" id="{50DA2F19-07BA-12F5-98E6-7B14CA1513D3}"/>
                </a:ext>
              </a:extLst>
            </p:cNvPr>
            <p:cNvGrpSpPr/>
            <p:nvPr/>
          </p:nvGrpSpPr>
          <p:grpSpPr>
            <a:xfrm>
              <a:off x="1323924" y="2365829"/>
              <a:ext cx="543308" cy="543308"/>
              <a:chOff x="1028700" y="4610433"/>
              <a:chExt cx="824190" cy="824190"/>
            </a:xfrm>
          </p:grpSpPr>
          <p:grpSp>
            <p:nvGrpSpPr>
              <p:cNvPr id="7" name="Group 14">
                <a:extLst>
                  <a:ext uri="{FF2B5EF4-FFF2-40B4-BE49-F238E27FC236}">
                    <a16:creationId xmlns:a16="http://schemas.microsoft.com/office/drawing/2014/main" id="{0C3E2E55-0D4E-876D-612C-D333747A5B41}"/>
                  </a:ext>
                </a:extLst>
              </p:cNvPr>
              <p:cNvGrpSpPr/>
              <p:nvPr/>
            </p:nvGrpSpPr>
            <p:grpSpPr>
              <a:xfrm>
                <a:off x="1028700" y="4610433"/>
                <a:ext cx="824190" cy="824190"/>
                <a:chOff x="0" y="0"/>
                <a:chExt cx="812800" cy="812800"/>
              </a:xfrm>
            </p:grpSpPr>
            <p:sp>
              <p:nvSpPr>
                <p:cNvPr id="15" name="Freeform 15">
                  <a:extLst>
                    <a:ext uri="{FF2B5EF4-FFF2-40B4-BE49-F238E27FC236}">
                      <a16:creationId xmlns:a16="http://schemas.microsoft.com/office/drawing/2014/main" id="{3CC99AD7-08C1-2F0F-6EC8-B888C57799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17" name="TextBox 16">
                  <a:extLst>
                    <a:ext uri="{FF2B5EF4-FFF2-40B4-BE49-F238E27FC236}">
                      <a16:creationId xmlns:a16="http://schemas.microsoft.com/office/drawing/2014/main" id="{D0F6A85A-D2B8-F5C9-A45B-08DE38342172}"/>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3" name="Freeform 26">
                <a:extLst>
                  <a:ext uri="{FF2B5EF4-FFF2-40B4-BE49-F238E27FC236}">
                    <a16:creationId xmlns:a16="http://schemas.microsoft.com/office/drawing/2014/main" id="{B2858EB5-E0A7-4B71-B375-40473A2F4985}"/>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grpSp>
        <p:nvGrpSpPr>
          <p:cNvPr id="26" name="Group 25">
            <a:extLst>
              <a:ext uri="{FF2B5EF4-FFF2-40B4-BE49-F238E27FC236}">
                <a16:creationId xmlns:a16="http://schemas.microsoft.com/office/drawing/2014/main" id="{D7A147AF-A099-3CDF-84BE-C59D19DA07A7}"/>
              </a:ext>
            </a:extLst>
          </p:cNvPr>
          <p:cNvGrpSpPr/>
          <p:nvPr/>
        </p:nvGrpSpPr>
        <p:grpSpPr>
          <a:xfrm>
            <a:off x="536522" y="2198496"/>
            <a:ext cx="5324089" cy="543308"/>
            <a:chOff x="764654" y="2928911"/>
            <a:chExt cx="5324089" cy="543308"/>
          </a:xfrm>
        </p:grpSpPr>
        <p:sp>
          <p:nvSpPr>
            <p:cNvPr id="23" name="Rectangle: Rounded Corners 22">
              <a:extLst>
                <a:ext uri="{FF2B5EF4-FFF2-40B4-BE49-F238E27FC236}">
                  <a16:creationId xmlns:a16="http://schemas.microsoft.com/office/drawing/2014/main" id="{586B207E-AC06-54BF-0B93-CEC2B2D9AC68}"/>
                </a:ext>
              </a:extLst>
            </p:cNvPr>
            <p:cNvSpPr/>
            <p:nvPr/>
          </p:nvSpPr>
          <p:spPr>
            <a:xfrm>
              <a:off x="764654" y="2928911"/>
              <a:ext cx="543308" cy="543308"/>
            </a:xfrm>
            <a:prstGeom prst="roundRect">
              <a:avLst/>
            </a:prstGeom>
            <a:solidFill>
              <a:srgbClr val="BDF3E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1</a:t>
              </a:r>
            </a:p>
          </p:txBody>
        </p:sp>
        <p:sp>
          <p:nvSpPr>
            <p:cNvPr id="25" name="TextBox 24">
              <a:extLst>
                <a:ext uri="{FF2B5EF4-FFF2-40B4-BE49-F238E27FC236}">
                  <a16:creationId xmlns:a16="http://schemas.microsoft.com/office/drawing/2014/main" id="{A6D0D686-A93D-0299-A393-B3AC3367B0C4}"/>
                </a:ext>
              </a:extLst>
            </p:cNvPr>
            <p:cNvSpPr txBox="1"/>
            <p:nvPr/>
          </p:nvSpPr>
          <p:spPr>
            <a:xfrm>
              <a:off x="1516743" y="3000510"/>
              <a:ext cx="4572000" cy="400110"/>
            </a:xfrm>
            <a:prstGeom prst="rect">
              <a:avLst/>
            </a:prstGeom>
            <a:noFill/>
          </p:spPr>
          <p:txBody>
            <a:bodyPr wrap="square">
              <a:spAutoFit/>
            </a:bodyPr>
            <a:lstStyle/>
            <a:p>
              <a:r>
                <a:rPr lang="en-US" sz="2000" i="1"/>
                <a:t>Truy cập phần mềm PhET:</a:t>
              </a:r>
            </a:p>
          </p:txBody>
        </p:sp>
      </p:grpSp>
      <p:grpSp>
        <p:nvGrpSpPr>
          <p:cNvPr id="33" name="Group 32">
            <a:extLst>
              <a:ext uri="{FF2B5EF4-FFF2-40B4-BE49-F238E27FC236}">
                <a16:creationId xmlns:a16="http://schemas.microsoft.com/office/drawing/2014/main" id="{5DED54F1-0C02-D7C1-1184-CCAED0CCE4CE}"/>
              </a:ext>
            </a:extLst>
          </p:cNvPr>
          <p:cNvGrpSpPr/>
          <p:nvPr/>
        </p:nvGrpSpPr>
        <p:grpSpPr>
          <a:xfrm>
            <a:off x="536522" y="3028142"/>
            <a:ext cx="8224718" cy="1877703"/>
            <a:chOff x="536522" y="3028142"/>
            <a:chExt cx="8224718" cy="1877703"/>
          </a:xfrm>
        </p:grpSpPr>
        <p:grpSp>
          <p:nvGrpSpPr>
            <p:cNvPr id="27" name="Group 26">
              <a:extLst>
                <a:ext uri="{FF2B5EF4-FFF2-40B4-BE49-F238E27FC236}">
                  <a16:creationId xmlns:a16="http://schemas.microsoft.com/office/drawing/2014/main" id="{B79079A4-7633-40ED-BF0C-E2791A33B929}"/>
                </a:ext>
              </a:extLst>
            </p:cNvPr>
            <p:cNvGrpSpPr/>
            <p:nvPr/>
          </p:nvGrpSpPr>
          <p:grpSpPr>
            <a:xfrm>
              <a:off x="536522" y="3028142"/>
              <a:ext cx="6379535" cy="543308"/>
              <a:chOff x="764654" y="2928911"/>
              <a:chExt cx="6379535" cy="543308"/>
            </a:xfrm>
          </p:grpSpPr>
          <p:sp>
            <p:nvSpPr>
              <p:cNvPr id="28" name="Rectangle: Rounded Corners 27">
                <a:extLst>
                  <a:ext uri="{FF2B5EF4-FFF2-40B4-BE49-F238E27FC236}">
                    <a16:creationId xmlns:a16="http://schemas.microsoft.com/office/drawing/2014/main" id="{56CD7BEE-17C6-3D3C-862E-43D935493170}"/>
                  </a:ext>
                </a:extLst>
              </p:cNvPr>
              <p:cNvSpPr/>
              <p:nvPr/>
            </p:nvSpPr>
            <p:spPr>
              <a:xfrm>
                <a:off x="764654" y="2928911"/>
                <a:ext cx="543308" cy="543308"/>
              </a:xfrm>
              <a:prstGeom prst="roundRect">
                <a:avLst/>
              </a:prstGeom>
              <a:solidFill>
                <a:srgbClr val="BDF3E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2</a:t>
                </a:r>
              </a:p>
            </p:txBody>
          </p:sp>
          <p:sp>
            <p:nvSpPr>
              <p:cNvPr id="29" name="TextBox 28">
                <a:extLst>
                  <a:ext uri="{FF2B5EF4-FFF2-40B4-BE49-F238E27FC236}">
                    <a16:creationId xmlns:a16="http://schemas.microsoft.com/office/drawing/2014/main" id="{0C5F10C0-38D4-64FB-890B-38D6350AAB92}"/>
                  </a:ext>
                </a:extLst>
              </p:cNvPr>
              <p:cNvSpPr txBox="1"/>
              <p:nvPr/>
            </p:nvSpPr>
            <p:spPr>
              <a:xfrm>
                <a:off x="1516743" y="3000510"/>
                <a:ext cx="5627446" cy="400110"/>
              </a:xfrm>
              <a:prstGeom prst="rect">
                <a:avLst/>
              </a:prstGeom>
              <a:noFill/>
            </p:spPr>
            <p:txBody>
              <a:bodyPr wrap="square">
                <a:spAutoFit/>
              </a:bodyPr>
              <a:lstStyle/>
              <a:p>
                <a:r>
                  <a:rPr lang="en-US" sz="2000" i="1"/>
                  <a:t>Mở mô phỏng "Circuit Construction Kit" </a:t>
                </a:r>
              </a:p>
            </p:txBody>
          </p:sp>
        </p:grpSp>
        <p:sp>
          <p:nvSpPr>
            <p:cNvPr id="31" name="TextBox 30">
              <a:extLst>
                <a:ext uri="{FF2B5EF4-FFF2-40B4-BE49-F238E27FC236}">
                  <a16:creationId xmlns:a16="http://schemas.microsoft.com/office/drawing/2014/main" id="{6F060B1C-FDB1-BBBC-DBA5-65F1C77209A5}"/>
                </a:ext>
              </a:extLst>
            </p:cNvPr>
            <p:cNvSpPr txBox="1"/>
            <p:nvPr/>
          </p:nvSpPr>
          <p:spPr>
            <a:xfrm>
              <a:off x="683245" y="3740567"/>
              <a:ext cx="7810529" cy="958660"/>
            </a:xfrm>
            <a:prstGeom prst="rect">
              <a:avLst/>
            </a:prstGeom>
            <a:noFill/>
          </p:spPr>
          <p:txBody>
            <a:bodyPr wrap="square">
              <a:spAutoFit/>
            </a:bodyPr>
            <a:lstStyle/>
            <a:p>
              <a:pPr algn="just">
                <a:lnSpc>
                  <a:spcPct val="150000"/>
                </a:lnSpc>
              </a:pPr>
              <a:r>
                <a:rPr lang="en-US" sz="2000">
                  <a:hlinkClick r:id="rId4"/>
                </a:rPr>
                <a:t>https://phet.colorado.edu/en/simulations/circuit-construction-kit-dc-virtual-lab</a:t>
              </a:r>
              <a:r>
                <a:rPr lang="en-US" sz="2000"/>
                <a:t> </a:t>
              </a:r>
            </a:p>
          </p:txBody>
        </p:sp>
        <p:sp>
          <p:nvSpPr>
            <p:cNvPr id="32" name="Freeform 42">
              <a:extLst>
                <a:ext uri="{FF2B5EF4-FFF2-40B4-BE49-F238E27FC236}">
                  <a16:creationId xmlns:a16="http://schemas.microsoft.com/office/drawing/2014/main" id="{62912B7A-34CF-16EB-B475-43372FA2E0DE}"/>
                </a:ext>
              </a:extLst>
            </p:cNvPr>
            <p:cNvSpPr/>
            <p:nvPr/>
          </p:nvSpPr>
          <p:spPr>
            <a:xfrm rot="18691060">
              <a:off x="8287156" y="4431760"/>
              <a:ext cx="413236" cy="534933"/>
            </a:xfrm>
            <a:custGeom>
              <a:avLst/>
              <a:gdLst/>
              <a:ahLst/>
              <a:cxnLst/>
              <a:rect l="l" t="t" r="r" b="b"/>
              <a:pathLst>
                <a:path w="949770" h="1229475">
                  <a:moveTo>
                    <a:pt x="0" y="0"/>
                  </a:moveTo>
                  <a:lnTo>
                    <a:pt x="949769" y="0"/>
                  </a:lnTo>
                  <a:lnTo>
                    <a:pt x="949769" y="1229475"/>
                  </a:lnTo>
                  <a:lnTo>
                    <a:pt x="0" y="12294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spTree>
    <p:extLst>
      <p:ext uri="{BB962C8B-B14F-4D97-AF65-F5344CB8AC3E}">
        <p14:creationId xmlns:p14="http://schemas.microsoft.com/office/powerpoint/2010/main" val="238702063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F5EFF9B-49AD-B306-28D0-4C9060B6E704}"/>
              </a:ext>
            </a:extLst>
          </p:cNvPr>
          <p:cNvGrpSpPr/>
          <p:nvPr/>
        </p:nvGrpSpPr>
        <p:grpSpPr>
          <a:xfrm>
            <a:off x="369608" y="222272"/>
            <a:ext cx="5324089" cy="543308"/>
            <a:chOff x="764654" y="2928911"/>
            <a:chExt cx="5324089" cy="543308"/>
          </a:xfrm>
        </p:grpSpPr>
        <p:sp>
          <p:nvSpPr>
            <p:cNvPr id="4" name="Rectangle: Rounded Corners 3">
              <a:extLst>
                <a:ext uri="{FF2B5EF4-FFF2-40B4-BE49-F238E27FC236}">
                  <a16:creationId xmlns:a16="http://schemas.microsoft.com/office/drawing/2014/main" id="{1D0B6A59-4E92-2606-F16B-A8B142FD639B}"/>
                </a:ext>
              </a:extLst>
            </p:cNvPr>
            <p:cNvSpPr/>
            <p:nvPr/>
          </p:nvSpPr>
          <p:spPr>
            <a:xfrm>
              <a:off x="764654" y="2928911"/>
              <a:ext cx="543308" cy="543308"/>
            </a:xfrm>
            <a:prstGeom prst="roundRect">
              <a:avLst/>
            </a:prstGeom>
            <a:solidFill>
              <a:srgbClr val="BDF3E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3</a:t>
              </a:r>
            </a:p>
          </p:txBody>
        </p:sp>
        <p:sp>
          <p:nvSpPr>
            <p:cNvPr id="8" name="TextBox 7">
              <a:extLst>
                <a:ext uri="{FF2B5EF4-FFF2-40B4-BE49-F238E27FC236}">
                  <a16:creationId xmlns:a16="http://schemas.microsoft.com/office/drawing/2014/main" id="{9F0B1C72-DCE1-CD65-CED3-34401E29C538}"/>
                </a:ext>
              </a:extLst>
            </p:cNvPr>
            <p:cNvSpPr txBox="1"/>
            <p:nvPr/>
          </p:nvSpPr>
          <p:spPr>
            <a:xfrm>
              <a:off x="1516743" y="3000510"/>
              <a:ext cx="4572000" cy="400110"/>
            </a:xfrm>
            <a:prstGeom prst="rect">
              <a:avLst/>
            </a:prstGeom>
            <a:noFill/>
          </p:spPr>
          <p:txBody>
            <a:bodyPr wrap="square">
              <a:spAutoFit/>
            </a:bodyPr>
            <a:lstStyle/>
            <a:p>
              <a:r>
                <a:rPr lang="en-US" sz="2000" i="1"/>
                <a:t>Xây dựng mạch điện</a:t>
              </a:r>
            </a:p>
          </p:txBody>
        </p:sp>
      </p:grpSp>
      <p:sp>
        <p:nvSpPr>
          <p:cNvPr id="10" name="TextBox 9">
            <a:extLst>
              <a:ext uri="{FF2B5EF4-FFF2-40B4-BE49-F238E27FC236}">
                <a16:creationId xmlns:a16="http://schemas.microsoft.com/office/drawing/2014/main" id="{84256402-C8F0-CBF3-4A3A-0EBCCA504EE0}"/>
              </a:ext>
            </a:extLst>
          </p:cNvPr>
          <p:cNvSpPr txBox="1"/>
          <p:nvPr/>
        </p:nvSpPr>
        <p:spPr>
          <a:xfrm>
            <a:off x="369608" y="818338"/>
            <a:ext cx="8382507" cy="188199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t>Sử dụng các công cụ trong mô phỏng để xây dựng mạch điện gồm nguồn điện, điện trở, ampe kế, vôn kế và các dây nối.</a:t>
            </a:r>
          </a:p>
          <a:p>
            <a:pPr marL="342900" indent="-342900" algn="just">
              <a:lnSpc>
                <a:spcPct val="150000"/>
              </a:lnSpc>
              <a:buFont typeface="Arial" panose="020B0604020202020204" pitchFamily="34" charset="0"/>
              <a:buChar char="•"/>
            </a:pPr>
            <a:r>
              <a:rPr lang="en-US" sz="2000"/>
              <a:t>Kết nối mạch điện sao cho điện trở nằm giữa hai đầu mà em muốn đo điện áp.</a:t>
            </a:r>
          </a:p>
        </p:txBody>
      </p:sp>
      <p:grpSp>
        <p:nvGrpSpPr>
          <p:cNvPr id="11" name="Group 10">
            <a:extLst>
              <a:ext uri="{FF2B5EF4-FFF2-40B4-BE49-F238E27FC236}">
                <a16:creationId xmlns:a16="http://schemas.microsoft.com/office/drawing/2014/main" id="{0F3F483A-4432-5E2D-8D92-C6E3D6810C73}"/>
              </a:ext>
            </a:extLst>
          </p:cNvPr>
          <p:cNvGrpSpPr/>
          <p:nvPr/>
        </p:nvGrpSpPr>
        <p:grpSpPr>
          <a:xfrm>
            <a:off x="369608" y="2753086"/>
            <a:ext cx="5324089" cy="543308"/>
            <a:chOff x="764654" y="2928911"/>
            <a:chExt cx="5324089" cy="543308"/>
          </a:xfrm>
        </p:grpSpPr>
        <p:sp>
          <p:nvSpPr>
            <p:cNvPr id="12" name="Rectangle: Rounded Corners 11">
              <a:extLst>
                <a:ext uri="{FF2B5EF4-FFF2-40B4-BE49-F238E27FC236}">
                  <a16:creationId xmlns:a16="http://schemas.microsoft.com/office/drawing/2014/main" id="{260B9600-2C0C-6A6A-8612-5E08E78CA905}"/>
                </a:ext>
              </a:extLst>
            </p:cNvPr>
            <p:cNvSpPr/>
            <p:nvPr/>
          </p:nvSpPr>
          <p:spPr>
            <a:xfrm>
              <a:off x="764654" y="2928911"/>
              <a:ext cx="543308" cy="543308"/>
            </a:xfrm>
            <a:prstGeom prst="roundRect">
              <a:avLst/>
            </a:prstGeom>
            <a:solidFill>
              <a:srgbClr val="BDF3E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4</a:t>
              </a:r>
            </a:p>
          </p:txBody>
        </p:sp>
        <p:sp>
          <p:nvSpPr>
            <p:cNvPr id="14" name="TextBox 13">
              <a:extLst>
                <a:ext uri="{FF2B5EF4-FFF2-40B4-BE49-F238E27FC236}">
                  <a16:creationId xmlns:a16="http://schemas.microsoft.com/office/drawing/2014/main" id="{695A8B9D-516C-3C55-0BAF-9C847CF52245}"/>
                </a:ext>
              </a:extLst>
            </p:cNvPr>
            <p:cNvSpPr txBox="1"/>
            <p:nvPr/>
          </p:nvSpPr>
          <p:spPr>
            <a:xfrm>
              <a:off x="1516743" y="3000510"/>
              <a:ext cx="4572000" cy="400110"/>
            </a:xfrm>
            <a:prstGeom prst="rect">
              <a:avLst/>
            </a:prstGeom>
            <a:noFill/>
          </p:spPr>
          <p:txBody>
            <a:bodyPr wrap="square">
              <a:spAutoFit/>
            </a:bodyPr>
            <a:lstStyle/>
            <a:p>
              <a:r>
                <a:rPr lang="en-US" sz="2000" i="1"/>
                <a:t>Đo điện áp</a:t>
              </a:r>
            </a:p>
          </p:txBody>
        </p:sp>
      </p:grpSp>
      <p:sp>
        <p:nvSpPr>
          <p:cNvPr id="16" name="TextBox 15">
            <a:extLst>
              <a:ext uri="{FF2B5EF4-FFF2-40B4-BE49-F238E27FC236}">
                <a16:creationId xmlns:a16="http://schemas.microsoft.com/office/drawing/2014/main" id="{DC57C6A0-3AAE-A1E4-06FC-8C9E1BFA94B1}"/>
              </a:ext>
            </a:extLst>
          </p:cNvPr>
          <p:cNvSpPr txBox="1"/>
          <p:nvPr/>
        </p:nvSpPr>
        <p:spPr>
          <a:xfrm>
            <a:off x="369607" y="3349152"/>
            <a:ext cx="8382507" cy="142032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t>Sử dụng công cụ đo điện áp trong mô phỏng để đo điện áp giữa hai đầu điện trở.</a:t>
            </a:r>
          </a:p>
          <a:p>
            <a:pPr marL="342900" indent="-342900" algn="just">
              <a:lnSpc>
                <a:spcPct val="150000"/>
              </a:lnSpc>
              <a:buFont typeface="Arial" panose="020B0604020202020204" pitchFamily="34" charset="0"/>
              <a:buChar char="•"/>
            </a:pPr>
            <a:r>
              <a:rPr lang="en-US" sz="2000"/>
              <a:t>Kết quả đo điện áp sẽ hiển thị trên màn hình mô phỏng.</a:t>
            </a:r>
          </a:p>
        </p:txBody>
      </p:sp>
    </p:spTree>
    <p:extLst>
      <p:ext uri="{BB962C8B-B14F-4D97-AF65-F5344CB8AC3E}">
        <p14:creationId xmlns:p14="http://schemas.microsoft.com/office/powerpoint/2010/main" val="236525505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F989F5A6-3D6A-059E-2A8E-1912BCF18477}"/>
              </a:ext>
            </a:extLst>
          </p:cNvPr>
          <p:cNvSpPr txBox="1"/>
          <p:nvPr/>
        </p:nvSpPr>
        <p:spPr>
          <a:xfrm>
            <a:off x="2148114" y="210458"/>
            <a:ext cx="4847771" cy="630942"/>
          </a:xfrm>
          <a:prstGeom prst="rect">
            <a:avLst/>
          </a:prstGeom>
          <a:noFill/>
        </p:spPr>
        <p:txBody>
          <a:bodyPr wrap="square" rtlCol="0">
            <a:spAutoFit/>
          </a:bodyPr>
          <a:lstStyle/>
          <a:p>
            <a:pPr algn="ctr"/>
            <a:r>
              <a:rPr lang="en-US" sz="3500" b="1">
                <a:solidFill>
                  <a:srgbClr val="002060"/>
                </a:solidFill>
              </a:rPr>
              <a:t>VẬN DỤNG </a:t>
            </a:r>
          </a:p>
        </p:txBody>
      </p:sp>
      <p:grpSp>
        <p:nvGrpSpPr>
          <p:cNvPr id="24" name="Group 23">
            <a:extLst>
              <a:ext uri="{FF2B5EF4-FFF2-40B4-BE49-F238E27FC236}">
                <a16:creationId xmlns:a16="http://schemas.microsoft.com/office/drawing/2014/main" id="{D94D7C4D-46E9-B23E-C6FC-20296802A756}"/>
              </a:ext>
            </a:extLst>
          </p:cNvPr>
          <p:cNvGrpSpPr/>
          <p:nvPr/>
        </p:nvGrpSpPr>
        <p:grpSpPr>
          <a:xfrm>
            <a:off x="268513" y="1025013"/>
            <a:ext cx="8606971" cy="2184400"/>
            <a:chOff x="268513" y="1025013"/>
            <a:chExt cx="8606971" cy="2184400"/>
          </a:xfrm>
        </p:grpSpPr>
        <p:sp>
          <p:nvSpPr>
            <p:cNvPr id="22" name="Rectangle: Rounded Corners 21">
              <a:extLst>
                <a:ext uri="{FF2B5EF4-FFF2-40B4-BE49-F238E27FC236}">
                  <a16:creationId xmlns:a16="http://schemas.microsoft.com/office/drawing/2014/main" id="{E637502C-1028-5802-9756-EB35BB16875F}"/>
                </a:ext>
              </a:extLst>
            </p:cNvPr>
            <p:cNvSpPr/>
            <p:nvPr/>
          </p:nvSpPr>
          <p:spPr>
            <a:xfrm>
              <a:off x="268513" y="1025013"/>
              <a:ext cx="8606971" cy="2184400"/>
            </a:xfrm>
            <a:prstGeom prst="roundRect">
              <a:avLst>
                <a:gd name="adj" fmla="val 6368"/>
              </a:avLst>
            </a:prstGeom>
            <a:solidFill>
              <a:schemeClr val="bg1"/>
            </a:solidFill>
            <a:ln>
              <a:solidFill>
                <a:srgbClr val="EE9D7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2A4DDB2-2F8D-5CB5-FAB1-C38F3D152866}"/>
                </a:ext>
              </a:extLst>
            </p:cNvPr>
            <p:cNvSpPr txBox="1"/>
            <p:nvPr/>
          </p:nvSpPr>
          <p:spPr>
            <a:xfrm>
              <a:off x="373742" y="1176218"/>
              <a:ext cx="8396514" cy="1881990"/>
            </a:xfrm>
            <a:prstGeom prst="rect">
              <a:avLst/>
            </a:prstGeom>
            <a:noFill/>
          </p:spPr>
          <p:txBody>
            <a:bodyPr wrap="square">
              <a:spAutoFit/>
            </a:bodyPr>
            <a:lstStyle/>
            <a:p>
              <a:pPr algn="just">
                <a:lnSpc>
                  <a:spcPct val="150000"/>
                </a:lnSpc>
              </a:pPr>
              <a:r>
                <a:rPr lang="vi-VN" sz="2000"/>
                <a:t>Trong phần mềm mô phỏng, em có thể lắp ráp mạch điện gồm: nguồn điện, công tắc, điện trở, ampe kế, vôn kế. Bằng cách thay đổi trị số của các linh kiện, hãy khám phá quy luật phụ thuộc lẫn nhau giữa điện trở, cường độ dòng điện qua nó và điện áp giữa hai đầu điện trở đó.</a:t>
              </a:r>
              <a:endParaRPr lang="en-US" sz="2000"/>
            </a:p>
          </p:txBody>
        </p:sp>
      </p:grpSp>
      <p:sp>
        <p:nvSpPr>
          <p:cNvPr id="30" name="Freeform 8">
            <a:extLst>
              <a:ext uri="{FF2B5EF4-FFF2-40B4-BE49-F238E27FC236}">
                <a16:creationId xmlns:a16="http://schemas.microsoft.com/office/drawing/2014/main" id="{CADECF09-5187-AACF-F626-71C7D1D98A54}"/>
              </a:ext>
            </a:extLst>
          </p:cNvPr>
          <p:cNvSpPr/>
          <p:nvPr/>
        </p:nvSpPr>
        <p:spPr>
          <a:xfrm>
            <a:off x="2165999" y="3382389"/>
            <a:ext cx="4812001" cy="1750366"/>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26161258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37"/>
          <p:cNvSpPr txBox="1">
            <a:spLocks noGrp="1"/>
          </p:cNvSpPr>
          <p:nvPr>
            <p:ph type="title"/>
          </p:nvPr>
        </p:nvSpPr>
        <p:spPr>
          <a:xfrm>
            <a:off x="720000" y="72385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b="1">
                <a:latin typeface="+mj-lt"/>
              </a:rPr>
              <a:t>HƯỚNG DẪN VỀ NHÀ </a:t>
            </a:r>
            <a:endParaRPr sz="3500" b="1">
              <a:latin typeface="+mj-lt"/>
            </a:endParaRPr>
          </a:p>
        </p:txBody>
      </p:sp>
      <p:sp>
        <p:nvSpPr>
          <p:cNvPr id="5" name="TextBox 4">
            <a:extLst>
              <a:ext uri="{FF2B5EF4-FFF2-40B4-BE49-F238E27FC236}">
                <a16:creationId xmlns:a16="http://schemas.microsoft.com/office/drawing/2014/main" id="{FABABFFF-B4CA-D9BD-D5F8-3296CF12B12D}"/>
              </a:ext>
            </a:extLst>
          </p:cNvPr>
          <p:cNvSpPr txBox="1"/>
          <p:nvPr/>
        </p:nvSpPr>
        <p:spPr>
          <a:xfrm>
            <a:off x="872670" y="1602118"/>
            <a:ext cx="7102929" cy="2459071"/>
          </a:xfrm>
          <a:prstGeom prst="rect">
            <a:avLst/>
          </a:prstGeom>
          <a:noFill/>
        </p:spPr>
        <p:txBody>
          <a:bodyPr wrap="square">
            <a:spAutoFit/>
          </a:bodyPr>
          <a:lstStyle/>
          <a:p>
            <a:pPr marL="342900" indent="-342900" algn="just">
              <a:lnSpc>
                <a:spcPct val="200000"/>
              </a:lnSpc>
              <a:buFont typeface="Arial" panose="020B0604020202020204" pitchFamily="34" charset="0"/>
              <a:buChar char="•"/>
            </a:pPr>
            <a:r>
              <a:rPr lang="vi-VN" sz="2000"/>
              <a:t>Ôn lại </a:t>
            </a:r>
            <a:r>
              <a:rPr lang="en-US" sz="2000"/>
              <a:t>nội dung </a:t>
            </a:r>
            <a:r>
              <a:rPr lang="vi-VN" sz="2000"/>
              <a:t>kiến thức đã học</a:t>
            </a:r>
            <a:r>
              <a:rPr lang="en-US" sz="2000"/>
              <a:t> trong bài ngày hôm nay</a:t>
            </a:r>
            <a:r>
              <a:rPr lang="vi-VN" sz="2000"/>
              <a:t>.</a:t>
            </a:r>
          </a:p>
          <a:p>
            <a:pPr marL="342900" indent="-342900" algn="just">
              <a:lnSpc>
                <a:spcPct val="200000"/>
              </a:lnSpc>
              <a:buFont typeface="Arial" panose="020B0604020202020204" pitchFamily="34" charset="0"/>
              <a:buChar char="•"/>
            </a:pPr>
            <a:r>
              <a:rPr lang="vi-VN" sz="2000"/>
              <a:t>Làm bài tập Bài 6 trong Sách bài tập Tin học 9.</a:t>
            </a:r>
          </a:p>
          <a:p>
            <a:pPr marL="342900" indent="-342900" algn="just">
              <a:lnSpc>
                <a:spcPct val="200000"/>
              </a:lnSpc>
              <a:buFont typeface="Arial" panose="020B0604020202020204" pitchFamily="34" charset="0"/>
              <a:buChar char="•"/>
            </a:pPr>
            <a:r>
              <a:rPr lang="vi-VN" sz="2000"/>
              <a:t>Đọc và tìm hiểu trước </a:t>
            </a:r>
            <a:r>
              <a:rPr lang="vi-VN" sz="2000" b="1" i="1"/>
              <a:t>Bài 7: Trình bày thông tin trong trao đổi và hợp tác.</a:t>
            </a:r>
          </a:p>
        </p:txBody>
      </p:sp>
    </p:spTree>
    <p:extLst>
      <p:ext uri="{BB962C8B-B14F-4D97-AF65-F5344CB8AC3E}">
        <p14:creationId xmlns:p14="http://schemas.microsoft.com/office/powerpoint/2010/main" val="17973749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64"/>
                                        </p:tgtEl>
                                        <p:attrNameLst>
                                          <p:attrName>style.visibility</p:attrName>
                                        </p:attrNameLst>
                                      </p:cBhvr>
                                      <p:to>
                                        <p:strVal val="visible"/>
                                      </p:to>
                                    </p:set>
                                    <p:animEffect transition="in" filter="barn(inVertical)">
                                      <p:cBhvr>
                                        <p:cTn id="7" dur="500"/>
                                        <p:tgtEl>
                                          <p:spTgt spid="17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2"/>
        <p:cNvGrpSpPr/>
        <p:nvPr/>
      </p:nvGrpSpPr>
      <p:grpSpPr>
        <a:xfrm>
          <a:off x="0" y="0"/>
          <a:ext cx="0" cy="0"/>
          <a:chOff x="0" y="0"/>
          <a:chExt cx="0" cy="0"/>
        </a:xfrm>
      </p:grpSpPr>
      <p:grpSp>
        <p:nvGrpSpPr>
          <p:cNvPr id="1723" name="Google Shape;1723;p36"/>
          <p:cNvGrpSpPr/>
          <p:nvPr/>
        </p:nvGrpSpPr>
        <p:grpSpPr>
          <a:xfrm>
            <a:off x="1175938" y="770625"/>
            <a:ext cx="6906103" cy="3681681"/>
            <a:chOff x="1175938" y="770625"/>
            <a:chExt cx="6906103" cy="3681681"/>
          </a:xfrm>
        </p:grpSpPr>
        <p:grpSp>
          <p:nvGrpSpPr>
            <p:cNvPr id="1724" name="Google Shape;1724;p36"/>
            <p:cNvGrpSpPr/>
            <p:nvPr/>
          </p:nvGrpSpPr>
          <p:grpSpPr>
            <a:xfrm>
              <a:off x="1175938" y="770625"/>
              <a:ext cx="6906103" cy="3681681"/>
              <a:chOff x="1175938" y="770625"/>
              <a:chExt cx="6906103" cy="3681681"/>
            </a:xfrm>
          </p:grpSpPr>
          <p:grpSp>
            <p:nvGrpSpPr>
              <p:cNvPr id="1725" name="Google Shape;1725;p36"/>
              <p:cNvGrpSpPr/>
              <p:nvPr/>
            </p:nvGrpSpPr>
            <p:grpSpPr>
              <a:xfrm>
                <a:off x="1175938" y="770637"/>
                <a:ext cx="6906103" cy="3681670"/>
                <a:chOff x="713225" y="523974"/>
                <a:chExt cx="7831825" cy="4175176"/>
              </a:xfrm>
            </p:grpSpPr>
            <p:sp>
              <p:nvSpPr>
                <p:cNvPr id="1726" name="Google Shape;1726;p36"/>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727" name="Google Shape;1727;p36"/>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728" name="Google Shape;1728;p36"/>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29" name="Google Shape;1729;p36"/>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30" name="Google Shape;1730;p36"/>
            <p:cNvGrpSpPr/>
            <p:nvPr/>
          </p:nvGrpSpPr>
          <p:grpSpPr>
            <a:xfrm>
              <a:off x="1449558" y="989217"/>
              <a:ext cx="550829" cy="109626"/>
              <a:chOff x="9481915" y="-124291"/>
              <a:chExt cx="1421494" cy="282832"/>
            </a:xfrm>
          </p:grpSpPr>
          <p:sp>
            <p:nvSpPr>
              <p:cNvPr id="1731" name="Google Shape;1731;p36"/>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2" name="Google Shape;1732;p36"/>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3" name="Google Shape;1733;p36"/>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34" name="Google Shape;1734;p36"/>
            <p:cNvGrpSpPr/>
            <p:nvPr/>
          </p:nvGrpSpPr>
          <p:grpSpPr>
            <a:xfrm>
              <a:off x="2215942" y="953202"/>
              <a:ext cx="937124" cy="181670"/>
              <a:chOff x="3415750" y="2213450"/>
              <a:chExt cx="1484200" cy="287725"/>
            </a:xfrm>
          </p:grpSpPr>
          <p:sp>
            <p:nvSpPr>
              <p:cNvPr id="1735" name="Google Shape;1735;p36"/>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1736;p36"/>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1737;p36"/>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1738;p36"/>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1739;p36"/>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36"/>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41" name="Google Shape;1741;p36"/>
            <p:cNvGrpSpPr/>
            <p:nvPr/>
          </p:nvGrpSpPr>
          <p:grpSpPr>
            <a:xfrm>
              <a:off x="7050325" y="1045375"/>
              <a:ext cx="824100" cy="218700"/>
              <a:chOff x="7050325" y="1045375"/>
              <a:chExt cx="824100" cy="218700"/>
            </a:xfrm>
          </p:grpSpPr>
          <p:sp>
            <p:nvSpPr>
              <p:cNvPr id="1742" name="Google Shape;1742;p36"/>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743" name="Google Shape;1743;p36"/>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744" name="Google Shape;1744;p36"/>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grpSp>
            <p:nvGrpSpPr>
              <p:cNvPr id="1745" name="Google Shape;1745;p36"/>
              <p:cNvGrpSpPr/>
              <p:nvPr/>
            </p:nvGrpSpPr>
            <p:grpSpPr>
              <a:xfrm>
                <a:off x="7087846" y="1074670"/>
                <a:ext cx="756865" cy="160024"/>
                <a:chOff x="5368543" y="2043925"/>
                <a:chExt cx="1066307" cy="225450"/>
              </a:xfrm>
            </p:grpSpPr>
            <p:sp>
              <p:nvSpPr>
                <p:cNvPr id="1746" name="Google Shape;1746;p36"/>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36"/>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36"/>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36"/>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750" name="Google Shape;1750;p36"/>
            <p:cNvGrpSpPr/>
            <p:nvPr/>
          </p:nvGrpSpPr>
          <p:grpSpPr>
            <a:xfrm>
              <a:off x="7718252" y="2714658"/>
              <a:ext cx="102641" cy="699095"/>
              <a:chOff x="9565102" y="953208"/>
              <a:chExt cx="102641" cy="699095"/>
            </a:xfrm>
          </p:grpSpPr>
          <p:sp>
            <p:nvSpPr>
              <p:cNvPr id="1751" name="Google Shape;1751;p36"/>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36"/>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1753;p36"/>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1754;p36"/>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755" name="Google Shape;1755;p36"/>
          <p:cNvSpPr txBox="1">
            <a:spLocks noGrp="1"/>
          </p:cNvSpPr>
          <p:nvPr>
            <p:ph type="ctrTitle"/>
          </p:nvPr>
        </p:nvSpPr>
        <p:spPr>
          <a:xfrm>
            <a:off x="1257531" y="2100580"/>
            <a:ext cx="6642087" cy="16101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4500" b="1">
                <a:latin typeface="+mj-lt"/>
              </a:rPr>
              <a:t>HẸN GẶP LẠI CÁC EM </a:t>
            </a:r>
            <a:br>
              <a:rPr lang="en" sz="4500" b="1">
                <a:latin typeface="+mj-lt"/>
              </a:rPr>
            </a:br>
            <a:r>
              <a:rPr lang="en" sz="4500" b="1">
                <a:latin typeface="+mj-lt"/>
              </a:rPr>
              <a:t>Ở BÀI HỌC SAU!</a:t>
            </a:r>
            <a:endParaRPr sz="4500" b="1">
              <a:latin typeface="+mj-lt"/>
            </a:endParaRPr>
          </a:p>
        </p:txBody>
      </p:sp>
      <p:cxnSp>
        <p:nvCxnSpPr>
          <p:cNvPr id="1757" name="Google Shape;1757;p36"/>
          <p:cNvCxnSpPr/>
          <p:nvPr/>
        </p:nvCxnSpPr>
        <p:spPr>
          <a:xfrm>
            <a:off x="18909900" y="-400200"/>
            <a:ext cx="0" cy="5543700"/>
          </a:xfrm>
          <a:prstGeom prst="straightConnector1">
            <a:avLst/>
          </a:prstGeom>
          <a:noFill/>
          <a:ln w="9525" cap="flat" cmpd="sng">
            <a:solidFill>
              <a:schemeClr val="dk2"/>
            </a:solidFill>
            <a:prstDash val="solid"/>
            <a:round/>
            <a:headEnd type="none" w="med" len="med"/>
            <a:tailEnd type="none" w="med" len="med"/>
          </a:ln>
        </p:spPr>
      </p:cxnSp>
      <p:sp>
        <p:nvSpPr>
          <p:cNvPr id="1758" name="Google Shape;1758;p36"/>
          <p:cNvSpPr/>
          <p:nvPr/>
        </p:nvSpPr>
        <p:spPr>
          <a:xfrm>
            <a:off x="914629" y="10581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36"/>
          <p:cNvSpPr/>
          <p:nvPr/>
        </p:nvSpPr>
        <p:spPr>
          <a:xfrm>
            <a:off x="7718254" y="34577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7206823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B3E1D5-7788-B924-2F47-468D5AC94DF7}"/>
              </a:ext>
            </a:extLst>
          </p:cNvPr>
          <p:cNvSpPr txBox="1"/>
          <p:nvPr/>
        </p:nvSpPr>
        <p:spPr>
          <a:xfrm>
            <a:off x="2645229" y="244990"/>
            <a:ext cx="3853542" cy="630942"/>
          </a:xfrm>
          <a:prstGeom prst="rect">
            <a:avLst/>
          </a:prstGeom>
          <a:noFill/>
        </p:spPr>
        <p:txBody>
          <a:bodyPr wrap="square" rtlCol="0">
            <a:spAutoFit/>
          </a:bodyPr>
          <a:lstStyle/>
          <a:p>
            <a:pPr algn="ctr"/>
            <a:r>
              <a:rPr lang="en-US" sz="3500" b="1">
                <a:solidFill>
                  <a:srgbClr val="C00000"/>
                </a:solidFill>
              </a:rPr>
              <a:t>KHỞI ĐỘNG </a:t>
            </a:r>
          </a:p>
        </p:txBody>
      </p:sp>
      <p:grpSp>
        <p:nvGrpSpPr>
          <p:cNvPr id="9" name="Group 8">
            <a:extLst>
              <a:ext uri="{FF2B5EF4-FFF2-40B4-BE49-F238E27FC236}">
                <a16:creationId xmlns:a16="http://schemas.microsoft.com/office/drawing/2014/main" id="{037FCC10-D6D3-6369-F2B0-081A942DE19B}"/>
              </a:ext>
            </a:extLst>
          </p:cNvPr>
          <p:cNvGrpSpPr/>
          <p:nvPr/>
        </p:nvGrpSpPr>
        <p:grpSpPr>
          <a:xfrm>
            <a:off x="263978" y="1315894"/>
            <a:ext cx="8616043" cy="3486734"/>
            <a:chOff x="263978" y="1047382"/>
            <a:chExt cx="8616043" cy="3486734"/>
          </a:xfrm>
        </p:grpSpPr>
        <p:sp>
          <p:nvSpPr>
            <p:cNvPr id="5" name="Rectangle 4">
              <a:extLst>
                <a:ext uri="{FF2B5EF4-FFF2-40B4-BE49-F238E27FC236}">
                  <a16:creationId xmlns:a16="http://schemas.microsoft.com/office/drawing/2014/main" id="{2FE28055-EBDA-AF24-F2B8-AAA0B430120D}"/>
                </a:ext>
              </a:extLst>
            </p:cNvPr>
            <p:cNvSpPr/>
            <p:nvPr/>
          </p:nvSpPr>
          <p:spPr>
            <a:xfrm>
              <a:off x="263978" y="1304687"/>
              <a:ext cx="8616043" cy="322942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9B5D55-25FD-3599-3D0D-C965D2D7DD1C}"/>
                </a:ext>
              </a:extLst>
            </p:cNvPr>
            <p:cNvSpPr txBox="1"/>
            <p:nvPr/>
          </p:nvSpPr>
          <p:spPr>
            <a:xfrm>
              <a:off x="324757" y="1516742"/>
              <a:ext cx="8494486" cy="2805320"/>
            </a:xfrm>
            <a:prstGeom prst="rect">
              <a:avLst/>
            </a:prstGeom>
            <a:noFill/>
          </p:spPr>
          <p:txBody>
            <a:bodyPr wrap="square">
              <a:spAutoFit/>
            </a:bodyPr>
            <a:lstStyle/>
            <a:p>
              <a:pPr algn="just">
                <a:lnSpc>
                  <a:spcPct val="150000"/>
                </a:lnSpc>
              </a:pPr>
              <a:r>
                <a:rPr lang="vi-VN" sz="2000" i="1"/>
                <a:t>Phần mềm mô phỏng trình bày các hiện tượng khoa học bằng cách sử dụng hình ảnh động hay ba chiều, giúp em cảm nhận được sự vận động của các đối tượng. Bằng cách tương tác, khám phá nhiều chức năng của phần mềm mô phỏng dạng thí nghiệm ảo, em không chỉ bổ sung kiến thức về khoa học, toán học, học cách giải quyết một số vấn đề đặt ra trong công nghệ mà còn có thể phát hiện được những điều mới mẻ.</a:t>
              </a:r>
              <a:endParaRPr lang="en-US" sz="2000" i="1"/>
            </a:p>
          </p:txBody>
        </p:sp>
        <p:sp>
          <p:nvSpPr>
            <p:cNvPr id="6" name="TextBox 5">
              <a:extLst>
                <a:ext uri="{FF2B5EF4-FFF2-40B4-BE49-F238E27FC236}">
                  <a16:creationId xmlns:a16="http://schemas.microsoft.com/office/drawing/2014/main" id="{32445CF4-6BE5-26C8-5CE2-F2E9B1FB06C7}"/>
                </a:ext>
              </a:extLst>
            </p:cNvPr>
            <p:cNvSpPr txBox="1"/>
            <p:nvPr/>
          </p:nvSpPr>
          <p:spPr>
            <a:xfrm>
              <a:off x="324757" y="1047382"/>
              <a:ext cx="834572" cy="938719"/>
            </a:xfrm>
            <a:prstGeom prst="rect">
              <a:avLst/>
            </a:prstGeom>
            <a:noFill/>
          </p:spPr>
          <p:txBody>
            <a:bodyPr wrap="square" rtlCol="0">
              <a:spAutoFit/>
            </a:bodyPr>
            <a:lstStyle/>
            <a:p>
              <a:r>
                <a:rPr lang="en-US" sz="5500" b="1">
                  <a:solidFill>
                    <a:srgbClr val="00B0F0"/>
                  </a:solidFill>
                </a:rPr>
                <a:t>“</a:t>
              </a:r>
            </a:p>
          </p:txBody>
        </p:sp>
      </p:grpSp>
      <p:grpSp>
        <p:nvGrpSpPr>
          <p:cNvPr id="13" name="Group 12">
            <a:extLst>
              <a:ext uri="{FF2B5EF4-FFF2-40B4-BE49-F238E27FC236}">
                <a16:creationId xmlns:a16="http://schemas.microsoft.com/office/drawing/2014/main" id="{CB00AA54-602F-C226-B4C6-18FB1F927701}"/>
              </a:ext>
            </a:extLst>
          </p:cNvPr>
          <p:cNvGrpSpPr/>
          <p:nvPr/>
        </p:nvGrpSpPr>
        <p:grpSpPr>
          <a:xfrm>
            <a:off x="454855" y="862798"/>
            <a:ext cx="4840515" cy="544286"/>
            <a:chOff x="454855" y="862798"/>
            <a:chExt cx="4840515" cy="544286"/>
          </a:xfrm>
        </p:grpSpPr>
        <p:sp>
          <p:nvSpPr>
            <p:cNvPr id="10" name="Freeform 5">
              <a:extLst>
                <a:ext uri="{FF2B5EF4-FFF2-40B4-BE49-F238E27FC236}">
                  <a16:creationId xmlns:a16="http://schemas.microsoft.com/office/drawing/2014/main" id="{B98FDE85-B17F-3767-0E5F-53EDC8986E1C}"/>
                </a:ext>
              </a:extLst>
            </p:cNvPr>
            <p:cNvSpPr/>
            <p:nvPr/>
          </p:nvSpPr>
          <p:spPr>
            <a:xfrm>
              <a:off x="454855" y="862798"/>
              <a:ext cx="765253" cy="544286"/>
            </a:xfrm>
            <a:custGeom>
              <a:avLst/>
              <a:gdLst/>
              <a:ahLst/>
              <a:cxnLst/>
              <a:rect l="l" t="t" r="r" b="b"/>
              <a:pathLst>
                <a:path w="5785308" h="4114800">
                  <a:moveTo>
                    <a:pt x="0" y="0"/>
                  </a:moveTo>
                  <a:lnTo>
                    <a:pt x="5785308" y="0"/>
                  </a:lnTo>
                  <a:lnTo>
                    <a:pt x="578530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0">
              <a:extLst>
                <a:ext uri="{FF2B5EF4-FFF2-40B4-BE49-F238E27FC236}">
                  <a16:creationId xmlns:a16="http://schemas.microsoft.com/office/drawing/2014/main" id="{C30AD1AF-795C-D122-CAA4-9E77CD538E1C}"/>
                </a:ext>
              </a:extLst>
            </p:cNvPr>
            <p:cNvSpPr txBox="1"/>
            <p:nvPr/>
          </p:nvSpPr>
          <p:spPr>
            <a:xfrm>
              <a:off x="1289427" y="933182"/>
              <a:ext cx="4005943" cy="400110"/>
            </a:xfrm>
            <a:prstGeom prst="rect">
              <a:avLst/>
            </a:prstGeom>
            <a:noFill/>
          </p:spPr>
          <p:txBody>
            <a:bodyPr wrap="square" rtlCol="0">
              <a:spAutoFit/>
            </a:bodyPr>
            <a:lstStyle/>
            <a:p>
              <a:r>
                <a:rPr lang="en-US" sz="2000" i="1"/>
                <a:t>Em hãy đọc nội dung sau đây: </a:t>
              </a:r>
            </a:p>
          </p:txBody>
        </p:sp>
      </p:grpSp>
    </p:spTree>
    <p:extLst>
      <p:ext uri="{BB962C8B-B14F-4D97-AF65-F5344CB8AC3E}">
        <p14:creationId xmlns:p14="http://schemas.microsoft.com/office/powerpoint/2010/main" val="31727278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37"/>
          <p:cNvSpPr txBox="1">
            <a:spLocks noGrp="1"/>
          </p:cNvSpPr>
          <p:nvPr>
            <p:ph type="title"/>
          </p:nvPr>
        </p:nvSpPr>
        <p:spPr>
          <a:xfrm>
            <a:off x="720000" y="810963"/>
            <a:ext cx="7704000" cy="3521574"/>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5000" b="1">
                <a:solidFill>
                  <a:srgbClr val="C00000"/>
                </a:solidFill>
                <a:latin typeface="+mj-lt"/>
              </a:rPr>
              <a:t>BÀI 6: THỰC HÀNH: </a:t>
            </a:r>
            <a:br>
              <a:rPr lang="en-US" sz="5000" b="1">
                <a:latin typeface="+mj-lt"/>
              </a:rPr>
            </a:br>
            <a:r>
              <a:rPr lang="en-US" sz="5000" b="1">
                <a:latin typeface="+mj-lt"/>
              </a:rPr>
              <a:t>KHAI THÁC PHẦN MỀM MÔ PHỎNG</a:t>
            </a:r>
            <a:endParaRPr sz="5000" b="1">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64"/>
                                        </p:tgtEl>
                                        <p:attrNameLst>
                                          <p:attrName>style.visibility</p:attrName>
                                        </p:attrNameLst>
                                      </p:cBhvr>
                                      <p:to>
                                        <p:strVal val="visible"/>
                                      </p:to>
                                    </p:set>
                                    <p:anim calcmode="lin" valueType="num">
                                      <p:cBhvr>
                                        <p:cTn id="7" dur="500" fill="hold"/>
                                        <p:tgtEl>
                                          <p:spTgt spid="1764"/>
                                        </p:tgtEl>
                                        <p:attrNameLst>
                                          <p:attrName>ppt_w</p:attrName>
                                        </p:attrNameLst>
                                      </p:cBhvr>
                                      <p:tavLst>
                                        <p:tav tm="0">
                                          <p:val>
                                            <p:fltVal val="0"/>
                                          </p:val>
                                        </p:tav>
                                        <p:tav tm="100000">
                                          <p:val>
                                            <p:strVal val="#ppt_w"/>
                                          </p:val>
                                        </p:tav>
                                      </p:tavLst>
                                    </p:anim>
                                    <p:anim calcmode="lin" valueType="num">
                                      <p:cBhvr>
                                        <p:cTn id="8" dur="500" fill="hold"/>
                                        <p:tgtEl>
                                          <p:spTgt spid="1764"/>
                                        </p:tgtEl>
                                        <p:attrNameLst>
                                          <p:attrName>ppt_h</p:attrName>
                                        </p:attrNameLst>
                                      </p:cBhvr>
                                      <p:tavLst>
                                        <p:tav tm="0">
                                          <p:val>
                                            <p:fltVal val="0"/>
                                          </p:val>
                                        </p:tav>
                                        <p:tav tm="100000">
                                          <p:val>
                                            <p:strVal val="#ppt_h"/>
                                          </p:val>
                                        </p:tav>
                                      </p:tavLst>
                                    </p:anim>
                                    <p:animEffect transition="in" filter="fade">
                                      <p:cBhvr>
                                        <p:cTn id="9" dur="500"/>
                                        <p:tgtEl>
                                          <p:spTgt spid="1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8"/>
        <p:cNvGrpSpPr/>
        <p:nvPr/>
      </p:nvGrpSpPr>
      <p:grpSpPr>
        <a:xfrm>
          <a:off x="0" y="0"/>
          <a:ext cx="0" cy="0"/>
          <a:chOff x="0" y="0"/>
          <a:chExt cx="0" cy="0"/>
        </a:xfrm>
      </p:grpSpPr>
      <p:grpSp>
        <p:nvGrpSpPr>
          <p:cNvPr id="1889" name="Google Shape;1889;p42"/>
          <p:cNvGrpSpPr/>
          <p:nvPr/>
        </p:nvGrpSpPr>
        <p:grpSpPr>
          <a:xfrm>
            <a:off x="5536925" y="873250"/>
            <a:ext cx="2941383" cy="3768616"/>
            <a:chOff x="5536925" y="873250"/>
            <a:chExt cx="2941383" cy="3768616"/>
          </a:xfrm>
        </p:grpSpPr>
        <p:grpSp>
          <p:nvGrpSpPr>
            <p:cNvPr id="1890" name="Google Shape;1890;p42"/>
            <p:cNvGrpSpPr/>
            <p:nvPr/>
          </p:nvGrpSpPr>
          <p:grpSpPr>
            <a:xfrm>
              <a:off x="5536925" y="873250"/>
              <a:ext cx="2941383" cy="3768616"/>
              <a:chOff x="5536925" y="873250"/>
              <a:chExt cx="2941383" cy="3768616"/>
            </a:xfrm>
          </p:grpSpPr>
          <p:sp>
            <p:nvSpPr>
              <p:cNvPr id="1891" name="Google Shape;1891;p42"/>
              <p:cNvSpPr/>
              <p:nvPr/>
            </p:nvSpPr>
            <p:spPr>
              <a:xfrm>
                <a:off x="5584508" y="911066"/>
                <a:ext cx="2893800" cy="3730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ssistant"/>
                  <a:ea typeface="Assistant"/>
                  <a:cs typeface="Assistant"/>
                  <a:sym typeface="Assistant"/>
                </a:endParaRPr>
              </a:p>
            </p:txBody>
          </p:sp>
          <p:sp>
            <p:nvSpPr>
              <p:cNvPr id="1892" name="Google Shape;1892;p42"/>
              <p:cNvSpPr/>
              <p:nvPr/>
            </p:nvSpPr>
            <p:spPr>
              <a:xfrm>
                <a:off x="5536950" y="873250"/>
                <a:ext cx="2893800" cy="3730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ssistant"/>
                  <a:ea typeface="Assistant"/>
                  <a:cs typeface="Assistant"/>
                  <a:sym typeface="Assistant"/>
                </a:endParaRPr>
              </a:p>
            </p:txBody>
          </p:sp>
          <p:sp>
            <p:nvSpPr>
              <p:cNvPr id="1893" name="Google Shape;1893;p42"/>
              <p:cNvSpPr/>
              <p:nvPr/>
            </p:nvSpPr>
            <p:spPr>
              <a:xfrm>
                <a:off x="5536925" y="873250"/>
                <a:ext cx="2893800" cy="3072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ssistant"/>
                  <a:ea typeface="Assistant"/>
                  <a:cs typeface="Assistant"/>
                  <a:sym typeface="Assistant"/>
                </a:endParaRPr>
              </a:p>
            </p:txBody>
          </p:sp>
        </p:grpSp>
        <p:grpSp>
          <p:nvGrpSpPr>
            <p:cNvPr id="1894" name="Google Shape;1894;p42"/>
            <p:cNvGrpSpPr/>
            <p:nvPr/>
          </p:nvGrpSpPr>
          <p:grpSpPr>
            <a:xfrm>
              <a:off x="5679908" y="972030"/>
              <a:ext cx="550829" cy="109626"/>
              <a:chOff x="9481915" y="-124291"/>
              <a:chExt cx="1421494" cy="282832"/>
            </a:xfrm>
          </p:grpSpPr>
          <p:sp>
            <p:nvSpPr>
              <p:cNvPr id="1895" name="Google Shape;1895;p42"/>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42"/>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42"/>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98" name="Google Shape;1898;p42"/>
            <p:cNvGrpSpPr/>
            <p:nvPr/>
          </p:nvGrpSpPr>
          <p:grpSpPr>
            <a:xfrm>
              <a:off x="7722332" y="979252"/>
              <a:ext cx="565480" cy="109623"/>
              <a:chOff x="3415750" y="2213450"/>
              <a:chExt cx="1484200" cy="287725"/>
            </a:xfrm>
          </p:grpSpPr>
          <p:sp>
            <p:nvSpPr>
              <p:cNvPr id="1899" name="Google Shape;1899;p42"/>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42"/>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42"/>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42"/>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42"/>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42"/>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905" name="Google Shape;1905;p42"/>
          <p:cNvSpPr txBox="1">
            <a:spLocks noGrp="1"/>
          </p:cNvSpPr>
          <p:nvPr>
            <p:ph type="title"/>
          </p:nvPr>
        </p:nvSpPr>
        <p:spPr>
          <a:xfrm>
            <a:off x="720000" y="420627"/>
            <a:ext cx="4538700" cy="6366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500" b="1">
                <a:latin typeface="+mj-lt"/>
              </a:rPr>
              <a:t>NỘI DUNG BÀI HỌC </a:t>
            </a:r>
          </a:p>
        </p:txBody>
      </p:sp>
      <p:sp>
        <p:nvSpPr>
          <p:cNvPr id="1906" name="Google Shape;1906;p42"/>
          <p:cNvSpPr txBox="1">
            <a:spLocks noGrp="1"/>
          </p:cNvSpPr>
          <p:nvPr>
            <p:ph type="subTitle" idx="1"/>
          </p:nvPr>
        </p:nvSpPr>
        <p:spPr>
          <a:xfrm>
            <a:off x="502114" y="1088875"/>
            <a:ext cx="4692643" cy="3730800"/>
          </a:xfrm>
          <a:prstGeom prst="rect">
            <a:avLst/>
          </a:prstGeom>
        </p:spPr>
        <p:txBody>
          <a:bodyPr spcFirstLastPara="1" wrap="square" lIns="91425" tIns="91425" rIns="91425" bIns="91425" anchor="t" anchorCtr="0">
            <a:noAutofit/>
          </a:bodyPr>
          <a:lstStyle/>
          <a:p>
            <a:pPr marL="342900" indent="-342900" algn="just">
              <a:lnSpc>
                <a:spcPct val="150000"/>
              </a:lnSpc>
              <a:buSzPts val="1100"/>
            </a:pPr>
            <a:r>
              <a:rPr lang="en-US" sz="2500" b="1" i="1">
                <a:solidFill>
                  <a:srgbClr val="C00000"/>
                </a:solidFill>
                <a:latin typeface="+mj-lt"/>
              </a:rPr>
              <a:t>Nhiệm vụ 1. </a:t>
            </a:r>
            <a:r>
              <a:rPr lang="en-US" sz="2500">
                <a:latin typeface="+mj-lt"/>
              </a:rPr>
              <a:t>Chuyển hóa năng lượng </a:t>
            </a:r>
          </a:p>
          <a:p>
            <a:pPr marL="342900" indent="-342900" algn="just">
              <a:lnSpc>
                <a:spcPct val="150000"/>
              </a:lnSpc>
              <a:buSzPts val="1100"/>
            </a:pPr>
            <a:r>
              <a:rPr lang="en-US" sz="2500" b="1" i="1">
                <a:solidFill>
                  <a:srgbClr val="C00000"/>
                </a:solidFill>
                <a:latin typeface="+mj-lt"/>
              </a:rPr>
              <a:t>Nhiệm vụ 2. </a:t>
            </a:r>
            <a:r>
              <a:rPr lang="en-US" sz="2500">
                <a:latin typeface="+mj-lt"/>
              </a:rPr>
              <a:t>Đo cường độ dòng điện </a:t>
            </a:r>
          </a:p>
          <a:p>
            <a:pPr marL="342900" indent="-342900" algn="just">
              <a:lnSpc>
                <a:spcPct val="150000"/>
              </a:lnSpc>
              <a:buSzPts val="1100"/>
            </a:pPr>
            <a:r>
              <a:rPr lang="en-US" sz="2500" b="1" i="1">
                <a:solidFill>
                  <a:srgbClr val="C00000"/>
                </a:solidFill>
                <a:latin typeface="+mj-lt"/>
              </a:rPr>
              <a:t>Nhiệm vụ 3. </a:t>
            </a:r>
            <a:r>
              <a:rPr lang="en-US" sz="2500">
                <a:latin typeface="+mj-lt"/>
              </a:rPr>
              <a:t>Tỉ lệ vàng trong ngôi sao năm cánh </a:t>
            </a:r>
            <a:endParaRPr sz="2500">
              <a:latin typeface="+mj-lt"/>
            </a:endParaRPr>
          </a:p>
        </p:txBody>
      </p:sp>
      <p:pic>
        <p:nvPicPr>
          <p:cNvPr id="1907" name="Google Shape;1907;p42"/>
          <p:cNvPicPr preferRelativeResize="0">
            <a:picLocks noGrp="1"/>
          </p:cNvPicPr>
          <p:nvPr>
            <p:ph type="pic" idx="2"/>
          </p:nvPr>
        </p:nvPicPr>
        <p:blipFill rotWithShape="1">
          <a:blip r:embed="rId3">
            <a:alphaModFix/>
          </a:blip>
          <a:srcRect t="14719" r="3100" b="11610"/>
          <a:stretch/>
        </p:blipFill>
        <p:spPr>
          <a:xfrm>
            <a:off x="5679900" y="1362050"/>
            <a:ext cx="2607900" cy="2974800"/>
          </a:xfrm>
          <a:prstGeom prst="roundRect">
            <a:avLst>
              <a:gd name="adj" fmla="val 4370"/>
            </a:avLst>
          </a:prstGeom>
        </p:spPr>
      </p:pic>
      <p:sp>
        <p:nvSpPr>
          <p:cNvPr id="1908" name="Google Shape;1908;p42"/>
          <p:cNvSpPr/>
          <p:nvPr/>
        </p:nvSpPr>
        <p:spPr>
          <a:xfrm>
            <a:off x="5277896" y="25868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003100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05"/>
                                        </p:tgtEl>
                                        <p:attrNameLst>
                                          <p:attrName>style.visibility</p:attrName>
                                        </p:attrNameLst>
                                      </p:cBhvr>
                                      <p:to>
                                        <p:strVal val="visible"/>
                                      </p:to>
                                    </p:set>
                                    <p:animEffect transition="in" filter="barn(inVertical)">
                                      <p:cBhvr>
                                        <p:cTn id="7" dur="500"/>
                                        <p:tgtEl>
                                          <p:spTgt spid="190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06">
                                            <p:txEl>
                                              <p:pRg st="0" end="0"/>
                                            </p:txEl>
                                          </p:spTgt>
                                        </p:tgtEl>
                                        <p:attrNameLst>
                                          <p:attrName>style.visibility</p:attrName>
                                        </p:attrNameLst>
                                      </p:cBhvr>
                                      <p:to>
                                        <p:strVal val="visible"/>
                                      </p:to>
                                    </p:set>
                                    <p:animEffect transition="in" filter="wipe(up)">
                                      <p:cBhvr>
                                        <p:cTn id="11" dur="500"/>
                                        <p:tgtEl>
                                          <p:spTgt spid="1906">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06">
                                            <p:txEl>
                                              <p:pRg st="1" end="1"/>
                                            </p:txEl>
                                          </p:spTgt>
                                        </p:tgtEl>
                                        <p:attrNameLst>
                                          <p:attrName>style.visibility</p:attrName>
                                        </p:attrNameLst>
                                      </p:cBhvr>
                                      <p:to>
                                        <p:strVal val="visible"/>
                                      </p:to>
                                    </p:set>
                                    <p:animEffect transition="in" filter="wipe(up)">
                                      <p:cBhvr>
                                        <p:cTn id="15" dur="500"/>
                                        <p:tgtEl>
                                          <p:spTgt spid="1906">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906">
                                            <p:txEl>
                                              <p:pRg st="2" end="2"/>
                                            </p:txEl>
                                          </p:spTgt>
                                        </p:tgtEl>
                                        <p:attrNameLst>
                                          <p:attrName>style.visibility</p:attrName>
                                        </p:attrNameLst>
                                      </p:cBhvr>
                                      <p:to>
                                        <p:strVal val="visible"/>
                                      </p:to>
                                    </p:set>
                                    <p:animEffect transition="in" filter="wipe(up)">
                                      <p:cBhvr>
                                        <p:cTn id="19" dur="500"/>
                                        <p:tgtEl>
                                          <p:spTgt spid="19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5" grpId="0"/>
      <p:bldP spid="190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grpSp>
        <p:nvGrpSpPr>
          <p:cNvPr id="1796" name="Google Shape;1796;p39"/>
          <p:cNvGrpSpPr/>
          <p:nvPr/>
        </p:nvGrpSpPr>
        <p:grpSpPr>
          <a:xfrm>
            <a:off x="894619" y="613835"/>
            <a:ext cx="7227579" cy="3770135"/>
            <a:chOff x="1175938" y="770625"/>
            <a:chExt cx="6906103" cy="3681681"/>
          </a:xfrm>
        </p:grpSpPr>
        <p:grpSp>
          <p:nvGrpSpPr>
            <p:cNvPr id="1797" name="Google Shape;1797;p39"/>
            <p:cNvGrpSpPr/>
            <p:nvPr/>
          </p:nvGrpSpPr>
          <p:grpSpPr>
            <a:xfrm>
              <a:off x="1175938" y="770625"/>
              <a:ext cx="6906103" cy="3681681"/>
              <a:chOff x="1175938" y="770625"/>
              <a:chExt cx="6906103" cy="3681681"/>
            </a:xfrm>
          </p:grpSpPr>
          <p:grpSp>
            <p:nvGrpSpPr>
              <p:cNvPr id="1798" name="Google Shape;1798;p39"/>
              <p:cNvGrpSpPr/>
              <p:nvPr/>
            </p:nvGrpSpPr>
            <p:grpSpPr>
              <a:xfrm>
                <a:off x="1175938" y="770637"/>
                <a:ext cx="6906103" cy="3681670"/>
                <a:chOff x="713225" y="523974"/>
                <a:chExt cx="7831825" cy="4175176"/>
              </a:xfrm>
            </p:grpSpPr>
            <p:sp>
              <p:nvSpPr>
                <p:cNvPr id="1799" name="Google Shape;1799;p39"/>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00" name="Google Shape;1800;p39"/>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01" name="Google Shape;1801;p39"/>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02" name="Google Shape;1802;p39"/>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03" name="Google Shape;1803;p39"/>
            <p:cNvGrpSpPr/>
            <p:nvPr/>
          </p:nvGrpSpPr>
          <p:grpSpPr>
            <a:xfrm>
              <a:off x="1449558" y="989217"/>
              <a:ext cx="550829" cy="109626"/>
              <a:chOff x="9481915" y="-124291"/>
              <a:chExt cx="1421494" cy="282832"/>
            </a:xfrm>
          </p:grpSpPr>
          <p:sp>
            <p:nvSpPr>
              <p:cNvPr id="1804" name="Google Shape;1804;p39"/>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39"/>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39"/>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07" name="Google Shape;1807;p39"/>
            <p:cNvGrpSpPr/>
            <p:nvPr/>
          </p:nvGrpSpPr>
          <p:grpSpPr>
            <a:xfrm>
              <a:off x="2215942" y="953202"/>
              <a:ext cx="937124" cy="181670"/>
              <a:chOff x="3415750" y="2213450"/>
              <a:chExt cx="1484200" cy="287725"/>
            </a:xfrm>
          </p:grpSpPr>
          <p:sp>
            <p:nvSpPr>
              <p:cNvPr id="1808" name="Google Shape;1808;p39"/>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39"/>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39"/>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1" name="Google Shape;1811;p39"/>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2" name="Google Shape;1812;p39"/>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3" name="Google Shape;1813;p39"/>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14" name="Google Shape;1814;p39"/>
            <p:cNvGrpSpPr/>
            <p:nvPr/>
          </p:nvGrpSpPr>
          <p:grpSpPr>
            <a:xfrm>
              <a:off x="7050325" y="1045375"/>
              <a:ext cx="824100" cy="218700"/>
              <a:chOff x="7050325" y="1045375"/>
              <a:chExt cx="824100" cy="218700"/>
            </a:xfrm>
          </p:grpSpPr>
          <p:sp>
            <p:nvSpPr>
              <p:cNvPr id="1815" name="Google Shape;1815;p39"/>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16" name="Google Shape;1816;p39"/>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17" name="Google Shape;1817;p39"/>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grpSp>
            <p:nvGrpSpPr>
              <p:cNvPr id="1818" name="Google Shape;1818;p39"/>
              <p:cNvGrpSpPr/>
              <p:nvPr/>
            </p:nvGrpSpPr>
            <p:grpSpPr>
              <a:xfrm>
                <a:off x="7087846" y="1074670"/>
                <a:ext cx="756865" cy="160024"/>
                <a:chOff x="5368543" y="2043925"/>
                <a:chExt cx="1066307" cy="225450"/>
              </a:xfrm>
            </p:grpSpPr>
            <p:sp>
              <p:nvSpPr>
                <p:cNvPr id="1819" name="Google Shape;1819;p39"/>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0" name="Google Shape;1820;p39"/>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39"/>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39"/>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23" name="Google Shape;1823;p39"/>
            <p:cNvGrpSpPr/>
            <p:nvPr/>
          </p:nvGrpSpPr>
          <p:grpSpPr>
            <a:xfrm>
              <a:off x="7718252" y="2714658"/>
              <a:ext cx="102641" cy="699095"/>
              <a:chOff x="9565102" y="953208"/>
              <a:chExt cx="102641" cy="699095"/>
            </a:xfrm>
          </p:grpSpPr>
          <p:sp>
            <p:nvSpPr>
              <p:cNvPr id="1824" name="Google Shape;1824;p39"/>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5" name="Google Shape;1825;p39"/>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6" name="Google Shape;1826;p39"/>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7" name="Google Shape;1827;p39"/>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828" name="Google Shape;1828;p39"/>
          <p:cNvSpPr txBox="1">
            <a:spLocks noGrp="1"/>
          </p:cNvSpPr>
          <p:nvPr>
            <p:ph type="title"/>
          </p:nvPr>
        </p:nvSpPr>
        <p:spPr>
          <a:xfrm>
            <a:off x="1191041" y="1748976"/>
            <a:ext cx="6544829" cy="1903298"/>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sz="4500" b="1">
                <a:solidFill>
                  <a:srgbClr val="C00000"/>
                </a:solidFill>
                <a:latin typeface="+mn-lt"/>
              </a:rPr>
              <a:t>Nhiệm vụ 1. </a:t>
            </a:r>
            <a:br>
              <a:rPr lang="en-US" sz="4500" b="1">
                <a:solidFill>
                  <a:srgbClr val="C00000"/>
                </a:solidFill>
                <a:latin typeface="+mn-lt"/>
              </a:rPr>
            </a:br>
            <a:r>
              <a:rPr lang="vi-VN" sz="4500">
                <a:latin typeface="+mn-lt"/>
              </a:rPr>
              <a:t>Chuyển hóa năng lượng </a:t>
            </a:r>
          </a:p>
        </p:txBody>
      </p:sp>
      <p:sp>
        <p:nvSpPr>
          <p:cNvPr id="1830" name="Google Shape;1830;p39"/>
          <p:cNvSpPr/>
          <p:nvPr/>
        </p:nvSpPr>
        <p:spPr>
          <a:xfrm>
            <a:off x="680542" y="808723"/>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1" name="Google Shape;1831;p39"/>
          <p:cNvSpPr/>
          <p:nvPr/>
        </p:nvSpPr>
        <p:spPr>
          <a:xfrm>
            <a:off x="7567882" y="3919632"/>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8791989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9EAD2CFD-C9F0-A4F3-49EE-4269B4264E29}"/>
              </a:ext>
            </a:extLst>
          </p:cNvPr>
          <p:cNvGrpSpPr/>
          <p:nvPr/>
        </p:nvGrpSpPr>
        <p:grpSpPr>
          <a:xfrm>
            <a:off x="4332514" y="260349"/>
            <a:ext cx="4390571" cy="4673599"/>
            <a:chOff x="4332514" y="260349"/>
            <a:chExt cx="4390571" cy="4673599"/>
          </a:xfrm>
        </p:grpSpPr>
        <p:sp>
          <p:nvSpPr>
            <p:cNvPr id="29" name="Rectangle 28">
              <a:extLst>
                <a:ext uri="{FF2B5EF4-FFF2-40B4-BE49-F238E27FC236}">
                  <a16:creationId xmlns:a16="http://schemas.microsoft.com/office/drawing/2014/main" id="{7B47934A-3B49-5B6A-5F1A-8B8A55E5985C}"/>
                </a:ext>
              </a:extLst>
            </p:cNvPr>
            <p:cNvSpPr/>
            <p:nvPr/>
          </p:nvSpPr>
          <p:spPr>
            <a:xfrm>
              <a:off x="4441371" y="398234"/>
              <a:ext cx="4281714" cy="4535714"/>
            </a:xfrm>
            <a:prstGeom prst="rect">
              <a:avLst/>
            </a:prstGeom>
            <a:solidFill>
              <a:srgbClr val="EE9D7F"/>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0CA8886-F433-FEAE-EE6D-1A07CE896227}"/>
                </a:ext>
              </a:extLst>
            </p:cNvPr>
            <p:cNvSpPr/>
            <p:nvPr/>
          </p:nvSpPr>
          <p:spPr>
            <a:xfrm>
              <a:off x="4332514" y="260349"/>
              <a:ext cx="4281714" cy="4535714"/>
            </a:xfrm>
            <a:prstGeom prst="rect">
              <a:avLst/>
            </a:prstGeom>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80A1178-BF83-0496-3086-F1DF82C58D6F}"/>
                </a:ext>
              </a:extLst>
            </p:cNvPr>
            <p:cNvSpPr/>
            <p:nvPr/>
          </p:nvSpPr>
          <p:spPr>
            <a:xfrm>
              <a:off x="4441371" y="441776"/>
              <a:ext cx="180023" cy="188686"/>
            </a:xfrm>
            <a:prstGeom prst="ellipse">
              <a:avLst/>
            </a:prstGeom>
            <a:solidFill>
              <a:srgbClr val="EE9D7F"/>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A73BEA2-A007-E4A2-72E4-225DAF7A1789}"/>
                </a:ext>
              </a:extLst>
            </p:cNvPr>
            <p:cNvSpPr/>
            <p:nvPr/>
          </p:nvSpPr>
          <p:spPr>
            <a:xfrm>
              <a:off x="4791120" y="441776"/>
              <a:ext cx="180023" cy="188686"/>
            </a:xfrm>
            <a:prstGeom prst="ellipse">
              <a:avLst/>
            </a:prstGeom>
            <a:solidFill>
              <a:srgbClr val="F7CCC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FE92F57-384D-4789-AF4E-EED17C9FC77E}"/>
                </a:ext>
              </a:extLst>
            </p:cNvPr>
            <p:cNvSpPr/>
            <p:nvPr/>
          </p:nvSpPr>
          <p:spPr>
            <a:xfrm>
              <a:off x="5140869" y="441776"/>
              <a:ext cx="180023" cy="188686"/>
            </a:xfrm>
            <a:prstGeom prst="ellipse">
              <a:avLst/>
            </a:prstGeom>
            <a:solidFill>
              <a:srgbClr val="B8A6C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B5020560-8008-1CBC-D11D-438E58139F90}"/>
                </a:ext>
              </a:extLst>
            </p:cNvPr>
            <p:cNvCxnSpPr>
              <a:cxnSpLocks/>
            </p:cNvCxnSpPr>
            <p:nvPr/>
          </p:nvCxnSpPr>
          <p:spPr>
            <a:xfrm>
              <a:off x="4332514" y="834570"/>
              <a:ext cx="42817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3407571A-E67E-A308-0E0B-D5E84B63C177}"/>
              </a:ext>
            </a:extLst>
          </p:cNvPr>
          <p:cNvSpPr txBox="1"/>
          <p:nvPr/>
        </p:nvSpPr>
        <p:spPr>
          <a:xfrm>
            <a:off x="4521199" y="834570"/>
            <a:ext cx="3904343" cy="3942105"/>
          </a:xfrm>
          <a:prstGeom prst="rect">
            <a:avLst/>
          </a:prstGeom>
          <a:noFill/>
        </p:spPr>
        <p:txBody>
          <a:bodyPr wrap="square" rtlCol="0">
            <a:spAutoFit/>
          </a:bodyPr>
          <a:lstStyle/>
          <a:p>
            <a:pPr algn="ctr">
              <a:lnSpc>
                <a:spcPct val="150000"/>
              </a:lnSpc>
            </a:pPr>
            <a:r>
              <a:rPr lang="en-US" sz="2500" b="1">
                <a:solidFill>
                  <a:srgbClr val="C00000"/>
                </a:solidFill>
              </a:rPr>
              <a:t>YÊU CẦU</a:t>
            </a:r>
          </a:p>
          <a:p>
            <a:pPr marL="285750" indent="-285750" algn="just">
              <a:lnSpc>
                <a:spcPct val="150000"/>
              </a:lnSpc>
              <a:buFont typeface="Arial" panose="020B0604020202020204" pitchFamily="34" charset="0"/>
              <a:buChar char="•"/>
            </a:pPr>
            <a:r>
              <a:rPr lang="en-US" sz="1800"/>
              <a:t>Sử dụng phần mềm mô phỏng quá trình năng lượng được chuyển hóa từ dạng này qua dạng khác. </a:t>
            </a:r>
          </a:p>
          <a:p>
            <a:pPr marL="285750" indent="-285750" algn="just">
              <a:lnSpc>
                <a:spcPct val="150000"/>
              </a:lnSpc>
              <a:buFont typeface="Arial" panose="020B0604020202020204" pitchFamily="34" charset="0"/>
              <a:buChar char="•"/>
            </a:pPr>
            <a:r>
              <a:rPr lang="en-US" sz="1800"/>
              <a:t>Kể tên một số dạng năng lượng và nêu ví dụ về quá trình chuyển hóa giữa những dạng năng lượng đó. </a:t>
            </a:r>
          </a:p>
        </p:txBody>
      </p:sp>
      <p:sp>
        <p:nvSpPr>
          <p:cNvPr id="44" name="TextBox 43">
            <a:extLst>
              <a:ext uri="{FF2B5EF4-FFF2-40B4-BE49-F238E27FC236}">
                <a16:creationId xmlns:a16="http://schemas.microsoft.com/office/drawing/2014/main" id="{D430AB32-B9D7-C365-FF2A-D6C3DF3C7514}"/>
              </a:ext>
            </a:extLst>
          </p:cNvPr>
          <p:cNvSpPr txBox="1"/>
          <p:nvPr/>
        </p:nvSpPr>
        <p:spPr>
          <a:xfrm>
            <a:off x="314794" y="260349"/>
            <a:ext cx="3619341" cy="1420325"/>
          </a:xfrm>
          <a:prstGeom prst="rect">
            <a:avLst/>
          </a:prstGeom>
          <a:noFill/>
        </p:spPr>
        <p:txBody>
          <a:bodyPr wrap="square" rtlCol="0">
            <a:spAutoFit/>
          </a:bodyPr>
          <a:lstStyle/>
          <a:p>
            <a:pPr algn="just">
              <a:lnSpc>
                <a:spcPct val="150000"/>
              </a:lnSpc>
            </a:pPr>
            <a:r>
              <a:rPr lang="en-US" sz="2000" b="1">
                <a:solidFill>
                  <a:srgbClr val="002060"/>
                </a:solidFill>
              </a:rPr>
              <a:t>a. Mở cửa sổ mô phỏng một số dạng năng lượng và sự chuyển hóa năng lượng </a:t>
            </a:r>
          </a:p>
        </p:txBody>
      </p:sp>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5733AA8C-8EDD-5E30-0058-8ED3679193CB}"/>
                  </a:ext>
                </a:extLst>
              </p:cNvPr>
              <p:cNvSpPr txBox="1"/>
              <p:nvPr/>
            </p:nvSpPr>
            <p:spPr>
              <a:xfrm>
                <a:off x="420915" y="1827150"/>
                <a:ext cx="3601764" cy="294952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800">
                    <a:latin typeface="+mj-lt"/>
                  </a:rPr>
                  <a:t>Truy cập trang PhET.</a:t>
                </a:r>
              </a:p>
              <a:p>
                <a:pPr marL="285750" indent="-285750" algn="just">
                  <a:lnSpc>
                    <a:spcPct val="150000"/>
                  </a:lnSpc>
                  <a:buFont typeface="Arial" panose="020B0604020202020204" pitchFamily="34" charset="0"/>
                  <a:buChar char="•"/>
                </a:pPr>
                <a:r>
                  <a:rPr lang="en-US" sz="1800">
                    <a:latin typeface="+mj-lt"/>
                  </a:rPr>
                  <a:t>Chọn ngôn ngữ tiếng Việt. </a:t>
                </a:r>
              </a:p>
              <a:p>
                <a:pPr marL="285750" indent="-285750" algn="just">
                  <a:lnSpc>
                    <a:spcPct val="150000"/>
                  </a:lnSpc>
                  <a:buFont typeface="Arial" panose="020B0604020202020204" pitchFamily="34" charset="0"/>
                  <a:buChar char="•"/>
                </a:pPr>
                <a:r>
                  <a:rPr lang="en-US" sz="1800">
                    <a:latin typeface="+mj-lt"/>
                  </a:rPr>
                  <a:t>Chọn mục </a:t>
                </a:r>
                <a:r>
                  <a:rPr lang="en-US" sz="1800" b="1">
                    <a:latin typeface="+mj-lt"/>
                  </a:rPr>
                  <a:t>CÁC MÔ PHỎNG </a:t>
                </a:r>
                <a14:m>
                  <m:oMath xmlns:m="http://schemas.openxmlformats.org/officeDocument/2006/math">
                    <m:r>
                      <a:rPr lang="en-US" sz="1800" i="1" smtClean="0">
                        <a:latin typeface="+mj-lt"/>
                        <a:ea typeface="Cambria Math" panose="02040503050406030204" pitchFamily="18" charset="0"/>
                      </a:rPr>
                      <m:t>→</m:t>
                    </m:r>
                  </m:oMath>
                </a14:m>
                <a:r>
                  <a:rPr lang="en-US" sz="1800">
                    <a:latin typeface="+mj-lt"/>
                  </a:rPr>
                  <a:t> </a:t>
                </a:r>
                <a:r>
                  <a:rPr lang="en-US" sz="1800" b="1">
                    <a:latin typeface="+mj-lt"/>
                  </a:rPr>
                  <a:t>Hóa học </a:t>
                </a:r>
              </a:p>
              <a:p>
                <a:pPr marL="285750" indent="-285750" algn="just">
                  <a:lnSpc>
                    <a:spcPct val="150000"/>
                  </a:lnSpc>
                  <a:buFont typeface="Arial" panose="020B0604020202020204" pitchFamily="34" charset="0"/>
                  <a:buChar char="•"/>
                </a:pPr>
                <a:r>
                  <a:rPr lang="en-US" sz="1800">
                    <a:latin typeface="+mj-lt"/>
                  </a:rPr>
                  <a:t>Nháy chuột vào biểu tượng </a:t>
                </a:r>
                <a:r>
                  <a:rPr lang="en-US" sz="1800" b="1">
                    <a:latin typeface="+mj-lt"/>
                  </a:rPr>
                  <a:t>Năng lượng: các dạng và sự chuyển hóa</a:t>
                </a:r>
                <a14:m>
                  <m:oMath xmlns:m="http://schemas.openxmlformats.org/officeDocument/2006/math">
                    <m:r>
                      <a:rPr lang="en-US" sz="1800" b="1" i="0" smtClean="0">
                        <a:latin typeface="Cambria Math" panose="02040503050406030204" pitchFamily="18" charset="0"/>
                        <a:ea typeface="Cambria Math" panose="02040503050406030204" pitchFamily="18" charset="0"/>
                      </a:rPr>
                      <m:t> </m:t>
                    </m:r>
                    <m:r>
                      <a:rPr lang="en-US" sz="1800" b="1" i="1" smtClean="0">
                        <a:latin typeface="Cambria Math" panose="02040503050406030204" pitchFamily="18" charset="0"/>
                        <a:ea typeface="Cambria Math" panose="02040503050406030204" pitchFamily="18" charset="0"/>
                      </a:rPr>
                      <m:t>→</m:t>
                    </m:r>
                  </m:oMath>
                </a14:m>
                <a:r>
                  <a:rPr lang="en-US" sz="1800" b="1">
                    <a:latin typeface="+mj-lt"/>
                  </a:rPr>
                  <a:t> </a:t>
                </a:r>
                <a:r>
                  <a:rPr lang="en-US" sz="1800">
                    <a:latin typeface="+mj-lt"/>
                  </a:rPr>
                  <a:t>nháy nút </a:t>
                </a:r>
                <a:r>
                  <a:rPr lang="en-US" sz="1800" b="1">
                    <a:latin typeface="+mj-lt"/>
                  </a:rPr>
                  <a:t>play</a:t>
                </a:r>
              </a:p>
            </p:txBody>
          </p:sp>
        </mc:Choice>
        <mc:Fallback>
          <p:sp>
            <p:nvSpPr>
              <p:cNvPr id="45" name="TextBox 44">
                <a:extLst>
                  <a:ext uri="{FF2B5EF4-FFF2-40B4-BE49-F238E27FC236}">
                    <a16:creationId xmlns:a16="http://schemas.microsoft.com/office/drawing/2014/main" id="{5733AA8C-8EDD-5E30-0058-8ED3679193CB}"/>
                  </a:ext>
                </a:extLst>
              </p:cNvPr>
              <p:cNvSpPr txBox="1">
                <a:spLocks noRot="1" noChangeAspect="1" noMove="1" noResize="1" noEditPoints="1" noAdjustHandles="1" noChangeArrowheads="1" noChangeShapeType="1" noTextEdit="1"/>
              </p:cNvSpPr>
              <p:nvPr/>
            </p:nvSpPr>
            <p:spPr>
              <a:xfrm>
                <a:off x="420915" y="1827150"/>
                <a:ext cx="3601764" cy="2949525"/>
              </a:xfrm>
              <a:prstGeom prst="rect">
                <a:avLst/>
              </a:prstGeom>
              <a:blipFill>
                <a:blip r:embed="rId2"/>
                <a:stretch>
                  <a:fillRect l="-1015" r="-1523" b="-2479"/>
                </a:stretch>
              </a:blipFill>
            </p:spPr>
            <p:txBody>
              <a:bodyPr/>
              <a:lstStyle/>
              <a:p>
                <a:r>
                  <a:rPr lang="en-US">
                    <a:noFill/>
                  </a:rPr>
                  <a:t> </a:t>
                </a:r>
              </a:p>
            </p:txBody>
          </p:sp>
        </mc:Fallback>
      </mc:AlternateContent>
    </p:spTree>
    <p:extLst>
      <p:ext uri="{BB962C8B-B14F-4D97-AF65-F5344CB8AC3E}">
        <p14:creationId xmlns:p14="http://schemas.microsoft.com/office/powerpoint/2010/main" val="39032882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randombar(horizontal)">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left)">
                                      <p:cBhvr>
                                        <p:cTn id="2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D430AB32-B9D7-C365-FF2A-D6C3DF3C7514}"/>
              </a:ext>
            </a:extLst>
          </p:cNvPr>
          <p:cNvSpPr txBox="1"/>
          <p:nvPr/>
        </p:nvSpPr>
        <p:spPr>
          <a:xfrm>
            <a:off x="278509" y="306026"/>
            <a:ext cx="3619341" cy="496996"/>
          </a:xfrm>
          <a:prstGeom prst="rect">
            <a:avLst/>
          </a:prstGeom>
          <a:noFill/>
        </p:spPr>
        <p:txBody>
          <a:bodyPr wrap="square" rtlCol="0">
            <a:spAutoFit/>
          </a:bodyPr>
          <a:lstStyle/>
          <a:p>
            <a:pPr algn="just">
              <a:lnSpc>
                <a:spcPct val="150000"/>
              </a:lnSpc>
            </a:pPr>
            <a:r>
              <a:rPr lang="en-US" sz="2000" b="1">
                <a:solidFill>
                  <a:srgbClr val="002060"/>
                </a:solidFill>
              </a:rPr>
              <a:t>b. Tương tác với phần mềm </a:t>
            </a:r>
          </a:p>
        </p:txBody>
      </p:sp>
      <p:grpSp>
        <p:nvGrpSpPr>
          <p:cNvPr id="7" name="Group 6">
            <a:extLst>
              <a:ext uri="{FF2B5EF4-FFF2-40B4-BE49-F238E27FC236}">
                <a16:creationId xmlns:a16="http://schemas.microsoft.com/office/drawing/2014/main" id="{F758F2A3-FC1D-C19E-57E1-EA2E0539EB3F}"/>
              </a:ext>
            </a:extLst>
          </p:cNvPr>
          <p:cNvGrpSpPr/>
          <p:nvPr/>
        </p:nvGrpSpPr>
        <p:grpSpPr>
          <a:xfrm>
            <a:off x="399142" y="1075425"/>
            <a:ext cx="8229600" cy="872034"/>
            <a:chOff x="399143" y="1181505"/>
            <a:chExt cx="8229600" cy="872034"/>
          </a:xfrm>
        </p:grpSpPr>
        <p:sp>
          <p:nvSpPr>
            <p:cNvPr id="4" name="Rectangle: Rounded Corners 3">
              <a:extLst>
                <a:ext uri="{FF2B5EF4-FFF2-40B4-BE49-F238E27FC236}">
                  <a16:creationId xmlns:a16="http://schemas.microsoft.com/office/drawing/2014/main" id="{646EEDE1-4232-3315-87D3-D283A42D6E38}"/>
                </a:ext>
              </a:extLst>
            </p:cNvPr>
            <p:cNvSpPr/>
            <p:nvPr/>
          </p:nvSpPr>
          <p:spPr>
            <a:xfrm>
              <a:off x="399143" y="1417951"/>
              <a:ext cx="3498708" cy="399143"/>
            </a:xfrm>
            <a:prstGeom prst="roundRect">
              <a:avLst/>
            </a:prstGeom>
            <a:solidFill>
              <a:srgbClr val="F7CCC6"/>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ysClr val="windowText" lastClr="000000"/>
                  </a:solidFill>
                </a:rPr>
                <a:t>Thay đổi nguồn năng lượng</a:t>
              </a:r>
            </a:p>
          </p:txBody>
        </p:sp>
        <p:sp>
          <p:nvSpPr>
            <p:cNvPr id="6" name="TextBox 5">
              <a:extLst>
                <a:ext uri="{FF2B5EF4-FFF2-40B4-BE49-F238E27FC236}">
                  <a16:creationId xmlns:a16="http://schemas.microsoft.com/office/drawing/2014/main" id="{F7C09630-D277-E8C7-9040-0BF351D47626}"/>
                </a:ext>
              </a:extLst>
            </p:cNvPr>
            <p:cNvSpPr txBox="1"/>
            <p:nvPr/>
          </p:nvSpPr>
          <p:spPr>
            <a:xfrm>
              <a:off x="4056743" y="1181505"/>
              <a:ext cx="4572000" cy="872034"/>
            </a:xfrm>
            <a:prstGeom prst="rect">
              <a:avLst/>
            </a:prstGeom>
            <a:noFill/>
          </p:spPr>
          <p:txBody>
            <a:bodyPr wrap="square">
              <a:spAutoFit/>
            </a:bodyPr>
            <a:lstStyle/>
            <a:p>
              <a:pPr marR="0" lvl="0" algn="just" defTabSz="914400" rtl="0" eaLnBrk="1" fontAlgn="auto" latinLnBrk="0" hangingPunct="1">
                <a:lnSpc>
                  <a:spcPct val="150000"/>
                </a:lnSpc>
                <a:spcBef>
                  <a:spcPts val="0"/>
                </a:spcBef>
                <a:spcAft>
                  <a:spcPts val="0"/>
                </a:spcAft>
                <a:buClr>
                  <a:srgbClr val="000000"/>
                </a:buClr>
                <a:buSzTx/>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Người đạp xe, ánh sáng mặt trời, vòi nước chảy, ấm nước sôi. </a:t>
              </a:r>
            </a:p>
          </p:txBody>
        </p:sp>
      </p:grpSp>
      <p:grpSp>
        <p:nvGrpSpPr>
          <p:cNvPr id="8" name="Group 7">
            <a:extLst>
              <a:ext uri="{FF2B5EF4-FFF2-40B4-BE49-F238E27FC236}">
                <a16:creationId xmlns:a16="http://schemas.microsoft.com/office/drawing/2014/main" id="{62A23E63-DDC4-F7C8-BDF1-FE84A567BB2A}"/>
              </a:ext>
            </a:extLst>
          </p:cNvPr>
          <p:cNvGrpSpPr/>
          <p:nvPr/>
        </p:nvGrpSpPr>
        <p:grpSpPr>
          <a:xfrm>
            <a:off x="399142" y="2252425"/>
            <a:ext cx="8229600" cy="947840"/>
            <a:chOff x="399143" y="1417951"/>
            <a:chExt cx="8229600" cy="947840"/>
          </a:xfrm>
        </p:grpSpPr>
        <p:sp>
          <p:nvSpPr>
            <p:cNvPr id="9" name="Rectangle: Rounded Corners 8">
              <a:extLst>
                <a:ext uri="{FF2B5EF4-FFF2-40B4-BE49-F238E27FC236}">
                  <a16:creationId xmlns:a16="http://schemas.microsoft.com/office/drawing/2014/main" id="{0ED0AEC9-EBD6-412A-4C19-A3A5621AB761}"/>
                </a:ext>
              </a:extLst>
            </p:cNvPr>
            <p:cNvSpPr/>
            <p:nvPr/>
          </p:nvSpPr>
          <p:spPr>
            <a:xfrm>
              <a:off x="399143" y="1417951"/>
              <a:ext cx="3498708" cy="947840"/>
            </a:xfrm>
            <a:prstGeom prst="roundRect">
              <a:avLst>
                <a:gd name="adj" fmla="val 12915"/>
              </a:avLst>
            </a:prstGeom>
            <a:solidFill>
              <a:srgbClr val="BDF3EE"/>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ysClr val="windowText" lastClr="000000"/>
                  </a:solidFill>
                </a:rPr>
                <a:t>Thay đổi thiết bị chuyển hóa năng lượng </a:t>
              </a:r>
            </a:p>
          </p:txBody>
        </p:sp>
        <p:sp>
          <p:nvSpPr>
            <p:cNvPr id="10" name="TextBox 9">
              <a:extLst>
                <a:ext uri="{FF2B5EF4-FFF2-40B4-BE49-F238E27FC236}">
                  <a16:creationId xmlns:a16="http://schemas.microsoft.com/office/drawing/2014/main" id="{CDF2CFDC-6A67-00BD-A8D3-17E22A09647C}"/>
                </a:ext>
              </a:extLst>
            </p:cNvPr>
            <p:cNvSpPr txBox="1"/>
            <p:nvPr/>
          </p:nvSpPr>
          <p:spPr>
            <a:xfrm>
              <a:off x="4056743" y="1657064"/>
              <a:ext cx="4572000" cy="456535"/>
            </a:xfrm>
            <a:prstGeom prst="rect">
              <a:avLst/>
            </a:prstGeom>
            <a:noFill/>
          </p:spPr>
          <p:txBody>
            <a:bodyPr wrap="square">
              <a:spAutoFit/>
            </a:bodyPr>
            <a:lstStyle/>
            <a:p>
              <a:pPr marR="0" lvl="0" algn="just" defTabSz="914400" rtl="0" eaLnBrk="1" fontAlgn="auto" latinLnBrk="0" hangingPunct="1">
                <a:lnSpc>
                  <a:spcPct val="150000"/>
                </a:lnSpc>
                <a:spcBef>
                  <a:spcPts val="0"/>
                </a:spcBef>
                <a:spcAft>
                  <a:spcPts val="0"/>
                </a:spcAft>
                <a:buClr>
                  <a:srgbClr val="000000"/>
                </a:buClr>
                <a:buSzTx/>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Pin mặt trời và máy phát điện.</a:t>
              </a:r>
            </a:p>
          </p:txBody>
        </p:sp>
      </p:grpSp>
      <p:grpSp>
        <p:nvGrpSpPr>
          <p:cNvPr id="11" name="Group 10">
            <a:extLst>
              <a:ext uri="{FF2B5EF4-FFF2-40B4-BE49-F238E27FC236}">
                <a16:creationId xmlns:a16="http://schemas.microsoft.com/office/drawing/2014/main" id="{CA871D8A-6886-CFC5-CE04-F55C86C1E560}"/>
              </a:ext>
            </a:extLst>
          </p:cNvPr>
          <p:cNvGrpSpPr/>
          <p:nvPr/>
        </p:nvGrpSpPr>
        <p:grpSpPr>
          <a:xfrm>
            <a:off x="399142" y="3558006"/>
            <a:ext cx="8229600" cy="947840"/>
            <a:chOff x="399143" y="1417951"/>
            <a:chExt cx="8229600" cy="947840"/>
          </a:xfrm>
        </p:grpSpPr>
        <p:sp>
          <p:nvSpPr>
            <p:cNvPr id="12" name="Rectangle: Rounded Corners 11">
              <a:extLst>
                <a:ext uri="{FF2B5EF4-FFF2-40B4-BE49-F238E27FC236}">
                  <a16:creationId xmlns:a16="http://schemas.microsoft.com/office/drawing/2014/main" id="{5C1E5D73-D6E1-FB35-2E16-41C8484BB039}"/>
                </a:ext>
              </a:extLst>
            </p:cNvPr>
            <p:cNvSpPr/>
            <p:nvPr/>
          </p:nvSpPr>
          <p:spPr>
            <a:xfrm>
              <a:off x="399143" y="1417951"/>
              <a:ext cx="3498708" cy="947840"/>
            </a:xfrm>
            <a:prstGeom prst="roundRect">
              <a:avLst>
                <a:gd name="adj" fmla="val 12915"/>
              </a:avLst>
            </a:prstGeom>
            <a:solidFill>
              <a:srgbClr val="F4E8CA"/>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ysClr val="windowText" lastClr="000000"/>
                  </a:solidFill>
                </a:rPr>
                <a:t>Thay đổi thiết bị </a:t>
              </a:r>
            </a:p>
            <a:p>
              <a:pPr algn="ctr">
                <a:lnSpc>
                  <a:spcPct val="150000"/>
                </a:lnSpc>
              </a:pPr>
              <a:r>
                <a:rPr lang="en-US" sz="2000">
                  <a:solidFill>
                    <a:sysClr val="windowText" lastClr="000000"/>
                  </a:solidFill>
                </a:rPr>
                <a:t>tiêu thụ điện</a:t>
              </a:r>
            </a:p>
          </p:txBody>
        </p:sp>
        <p:sp>
          <p:nvSpPr>
            <p:cNvPr id="13" name="TextBox 12">
              <a:extLst>
                <a:ext uri="{FF2B5EF4-FFF2-40B4-BE49-F238E27FC236}">
                  <a16:creationId xmlns:a16="http://schemas.microsoft.com/office/drawing/2014/main" id="{C75D5695-6652-451D-55FF-4A4A2D8F7AF7}"/>
                </a:ext>
              </a:extLst>
            </p:cNvPr>
            <p:cNvSpPr txBox="1"/>
            <p:nvPr/>
          </p:nvSpPr>
          <p:spPr>
            <a:xfrm>
              <a:off x="4056743" y="1417951"/>
              <a:ext cx="4572000" cy="872034"/>
            </a:xfrm>
            <a:prstGeom prst="rect">
              <a:avLst/>
            </a:prstGeom>
            <a:noFill/>
          </p:spPr>
          <p:txBody>
            <a:bodyPr wrap="square">
              <a:spAutoFit/>
            </a:bodyPr>
            <a:lstStyle/>
            <a:p>
              <a:pPr marR="0" lvl="0" algn="just" defTabSz="914400" rtl="0" eaLnBrk="1" fontAlgn="auto" latinLnBrk="0" hangingPunct="1">
                <a:lnSpc>
                  <a:spcPct val="150000"/>
                </a:lnSpc>
                <a:spcBef>
                  <a:spcPts val="0"/>
                </a:spcBef>
                <a:spcAft>
                  <a:spcPts val="0"/>
                </a:spcAft>
                <a:buClr>
                  <a:srgbClr val="000000"/>
                </a:buClr>
                <a:buSzTx/>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Bếp điện, bóng đèn sợi đốt, bóng đèn compact, quạt điện.</a:t>
              </a:r>
            </a:p>
          </p:txBody>
        </p:sp>
      </p:grpSp>
    </p:spTree>
    <p:extLst>
      <p:ext uri="{BB962C8B-B14F-4D97-AF65-F5344CB8AC3E}">
        <p14:creationId xmlns:p14="http://schemas.microsoft.com/office/powerpoint/2010/main" val="24595389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300026E-490B-4C8B-CA76-707D31ED1F27}"/>
              </a:ext>
            </a:extLst>
          </p:cNvPr>
          <p:cNvGrpSpPr/>
          <p:nvPr/>
        </p:nvGrpSpPr>
        <p:grpSpPr>
          <a:xfrm>
            <a:off x="469781" y="268191"/>
            <a:ext cx="8204438" cy="4690252"/>
            <a:chOff x="469781" y="260934"/>
            <a:chExt cx="8204438" cy="4690252"/>
          </a:xfrm>
        </p:grpSpPr>
        <p:pic>
          <p:nvPicPr>
            <p:cNvPr id="14" name="Picture 13">
              <a:extLst>
                <a:ext uri="{FF2B5EF4-FFF2-40B4-BE49-F238E27FC236}">
                  <a16:creationId xmlns:a16="http://schemas.microsoft.com/office/drawing/2014/main" id="{7A7F03F4-D3AA-5E5A-AA70-D4A3BA96AA19}"/>
                </a:ext>
              </a:extLst>
            </p:cNvPr>
            <p:cNvPicPr>
              <a:picLocks noChangeAspect="1"/>
            </p:cNvPicPr>
            <p:nvPr/>
          </p:nvPicPr>
          <p:blipFill>
            <a:blip r:embed="rId3"/>
            <a:stretch>
              <a:fillRect/>
            </a:stretch>
          </p:blipFill>
          <p:spPr>
            <a:xfrm>
              <a:off x="469781" y="260934"/>
              <a:ext cx="8204438" cy="4294438"/>
            </a:xfrm>
            <a:prstGeom prst="rect">
              <a:avLst/>
            </a:prstGeom>
          </p:spPr>
        </p:pic>
        <p:sp>
          <p:nvSpPr>
            <p:cNvPr id="17" name="TextBox 16">
              <a:extLst>
                <a:ext uri="{FF2B5EF4-FFF2-40B4-BE49-F238E27FC236}">
                  <a16:creationId xmlns:a16="http://schemas.microsoft.com/office/drawing/2014/main" id="{F1725B5A-71AF-A6D2-66D5-1E68F75850EE}"/>
                </a:ext>
              </a:extLst>
            </p:cNvPr>
            <p:cNvSpPr txBox="1"/>
            <p:nvPr/>
          </p:nvSpPr>
          <p:spPr>
            <a:xfrm>
              <a:off x="852714" y="4555372"/>
              <a:ext cx="7438571" cy="395814"/>
            </a:xfrm>
            <a:prstGeom prst="rect">
              <a:avLst/>
            </a:prstGeom>
            <a:noFill/>
          </p:spPr>
          <p:txBody>
            <a:bodyPr wrap="square" rtlCol="0">
              <a:spAutoFit/>
            </a:bodyPr>
            <a:lstStyle/>
            <a:p>
              <a:pPr algn="ctr">
                <a:lnSpc>
                  <a:spcPct val="150000"/>
                </a:lnSpc>
              </a:pPr>
              <a:r>
                <a:rPr lang="en-US" sz="1500" b="1" i="1"/>
                <a:t>Hình 6.4. </a:t>
              </a:r>
              <a:r>
                <a:rPr lang="en-US" sz="1500" i="1"/>
                <a:t>Mô phỏng một số dạng năng lượng và sự chuyển hóa năng lượng</a:t>
              </a:r>
            </a:p>
          </p:txBody>
        </p:sp>
      </p:grpSp>
    </p:spTree>
    <p:extLst>
      <p:ext uri="{BB962C8B-B14F-4D97-AF65-F5344CB8AC3E}">
        <p14:creationId xmlns:p14="http://schemas.microsoft.com/office/powerpoint/2010/main" val="24281966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ernship for Students by Slidesgo">
  <a:themeElements>
    <a:clrScheme name="Simple Light">
      <a:dk1>
        <a:srgbClr val="3C3D44"/>
      </a:dk1>
      <a:lt1>
        <a:srgbClr val="F9F3EA"/>
      </a:lt1>
      <a:dk2>
        <a:srgbClr val="FFFCF7"/>
      </a:dk2>
      <a:lt2>
        <a:srgbClr val="F1CE6D"/>
      </a:lt2>
      <a:accent1>
        <a:srgbClr val="FCB3B7"/>
      </a:accent1>
      <a:accent2>
        <a:srgbClr val="B1CBFF"/>
      </a:accent2>
      <a:accent3>
        <a:srgbClr val="3A4896"/>
      </a:accent3>
      <a:accent4>
        <a:srgbClr val="FFFFFF"/>
      </a:accent4>
      <a:accent5>
        <a:srgbClr val="FFFFFF"/>
      </a:accent5>
      <a:accent6>
        <a:srgbClr val="FFFFFF"/>
      </a:accent6>
      <a:hlink>
        <a:srgbClr val="3C3D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1289</Words>
  <Application>Microsoft Office PowerPoint</Application>
  <PresentationFormat>On-screen Show (16:9)</PresentationFormat>
  <Paragraphs>96</Paragraphs>
  <Slides>24</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Mukta SemiBold</vt:lpstr>
      <vt:lpstr>Nunito Light</vt:lpstr>
      <vt:lpstr>Wingdings</vt:lpstr>
      <vt:lpstr>Cambria Math</vt:lpstr>
      <vt:lpstr>Assistant</vt:lpstr>
      <vt:lpstr>Lato</vt:lpstr>
      <vt:lpstr>Proxima Nova</vt:lpstr>
      <vt:lpstr>Arial</vt:lpstr>
      <vt:lpstr>Internship for Students by Slidesgo</vt:lpstr>
      <vt:lpstr>Slidesgo Final Pages</vt:lpstr>
      <vt:lpstr>MỜI CÁC EM QUAY LẠI  VỚI BÀI HỌC!</vt:lpstr>
      <vt:lpstr>PowerPoint Presentation</vt:lpstr>
      <vt:lpstr>PowerPoint Presentation</vt:lpstr>
      <vt:lpstr>BÀI 6: THỰC HÀNH:  KHAI THÁC PHẦN MỀM MÔ PHỎNG</vt:lpstr>
      <vt:lpstr>NỘI DUNG BÀI HỌC </vt:lpstr>
      <vt:lpstr>Nhiệm vụ 1.  Chuyển hóa năng lượng </vt:lpstr>
      <vt:lpstr>PowerPoint Presentation</vt:lpstr>
      <vt:lpstr>PowerPoint Presentation</vt:lpstr>
      <vt:lpstr>PowerPoint Presentation</vt:lpstr>
      <vt:lpstr>PowerPoint Presentation</vt:lpstr>
      <vt:lpstr>Nhiệm vụ 2.  Đo cường độ dòng điện </vt:lpstr>
      <vt:lpstr>PowerPoint Presentation</vt:lpstr>
      <vt:lpstr>PowerPoint Presentation</vt:lpstr>
      <vt:lpstr>PowerPoint Presentation</vt:lpstr>
      <vt:lpstr>Nhiệm vụ 3.  Tỉ lệ vàng trong ngôi sao năm cánh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 </vt:lpstr>
      <vt:lpstr>HẸN GẶP LẠI CÁC EM  Ở BÀI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Thảo Đào</cp:lastModifiedBy>
  <cp:revision>1</cp:revision>
  <dcterms:modified xsi:type="dcterms:W3CDTF">2024-06-08T06:24:02Z</dcterms:modified>
</cp:coreProperties>
</file>