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7"/>
  </p:notesMasterIdLst>
  <p:sldIdLst>
    <p:sldId id="259" r:id="rId3"/>
    <p:sldId id="261" r:id="rId4"/>
    <p:sldId id="262" r:id="rId5"/>
    <p:sldId id="263" r:id="rId6"/>
    <p:sldId id="264" r:id="rId7"/>
    <p:sldId id="260" r:id="rId8"/>
    <p:sldId id="267" r:id="rId9"/>
    <p:sldId id="272" r:id="rId10"/>
    <p:sldId id="269" r:id="rId11"/>
    <p:sldId id="273" r:id="rId12"/>
    <p:sldId id="268" r:id="rId13"/>
    <p:sldId id="270" r:id="rId14"/>
    <p:sldId id="271" r:id="rId15"/>
    <p:sldId id="266"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326" y="67"/>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8/7/2022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10</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74621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8" name="Footer Placeholder 7">
            <a:extLst>
              <a:ext uri="{FF2B5EF4-FFF2-40B4-BE49-F238E27FC236}">
                <a16:creationId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4" name="Footer Placeholder 3">
            <a:extLst>
              <a:ext uri="{FF2B5EF4-FFF2-40B4-BE49-F238E27FC236}">
                <a16:creationId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3" name="Footer Placeholder 2">
            <a:extLst>
              <a:ext uri="{FF2B5EF4-FFF2-40B4-BE49-F238E27FC236}">
                <a16:creationId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8/7/2022</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8/7/2022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tin trong SGK,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77885"/>
            <a:ext cx="373380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2788446"/>
            <a:ext cx="6705600" cy="406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98" y="3779487"/>
            <a:ext cx="5072614"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904" y="3779487"/>
            <a:ext cx="2751261"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9144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solidFill>
                <a:srgbClr val="FF0000"/>
              </a:solidFill>
              <a:ea typeface="Calibri"/>
              <a:cs typeface="Times New Roman"/>
            </a:endParaRPr>
          </a:p>
        </p:txBody>
      </p:sp>
      <p:pic>
        <p:nvPicPr>
          <p:cNvPr id="3" name="Picture 2">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149724" y="28956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2: Là một người dân châu Á, em có suy nghĩ gì về sự có mặt của người châu Âu ở các nước châu Á sau các cuộc phát kiến địa lí</a:t>
            </a:r>
            <a:r>
              <a:rPr lang="en-US" sz="2800" b="1" i="1" dirty="0" smtClean="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
        <p:nvSpPr>
          <p:cNvPr id="7" name="Rectangle 6"/>
          <p:cNvSpPr/>
          <p:nvPr/>
        </p:nvSpPr>
        <p:spPr>
          <a:xfrm>
            <a:off x="4149724" y="4777125"/>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3: Sưu tầm tư liệu từ sách, báo và internet về C. Cô-lôm-bô, Ph. Ma-gien-lăng và đánh giá công lao của họ.</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2" y="4323919"/>
            <a:ext cx="3656806" cy="25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812" y="838200"/>
            <a:ext cx="12038013"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Đ</a:t>
            </a:r>
            <a:r>
              <a:rPr lang="vi-VN" sz="2800" b="1" dirty="0" smtClean="0">
                <a:solidFill>
                  <a:srgbClr val="FF0000"/>
                </a:solidFill>
                <a:latin typeface="Times New Roman" pitchFamily="18" charset="0"/>
                <a:cs typeface="Times New Roman" pitchFamily="18" charset="0"/>
              </a:rPr>
              <a:t>ọc tư liệu, thảo luận cặp đôi để tìm ra những cụm từ thể hiện sự giàu có của phương Đông trong trí tưởng tượng của người Tây Âu.</a:t>
            </a:r>
            <a:endParaRPr lang="en-US" sz="2800" b="1"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981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3" name="Rectangle 2"/>
          <p:cNvSpPr/>
          <p:nvPr/>
        </p:nvSpPr>
        <p:spPr>
          <a:xfrm>
            <a:off x="150812" y="838200"/>
            <a:ext cx="12038013"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Từ những cụm từ tìm được trong tư liệu và thông tin trong SGK, hãy lí giải vì sao đến thế kỉ XV, việc tìm đường biển sang phương Đông của người T</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u được đặt ra cấp thiết.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7012" y="1720840"/>
            <a:ext cx="11815763" cy="2246769"/>
          </a:xfrm>
          <a:prstGeom prst="rect">
            <a:avLst/>
          </a:prstGeom>
        </p:spPr>
        <p:txBody>
          <a:bodyPr wrap="square">
            <a:spAutoFit/>
          </a:bodyPr>
          <a:lstStyle/>
          <a:p>
            <a:pPr algn="just"/>
            <a:r>
              <a:rPr lang="en-US" sz="2000" i="1" dirty="0" smtClean="0">
                <a:latin typeface="Times New Roman" pitchFamily="18" charset="0"/>
                <a:cs typeface="Times New Roman" pitchFamily="18" charset="0"/>
              </a:rPr>
              <a:t>- C</a:t>
            </a:r>
            <a:r>
              <a:rPr lang="vi-VN" sz="2000" i="1" dirty="0" smtClean="0">
                <a:latin typeface="Times New Roman" pitchFamily="18" charset="0"/>
                <a:cs typeface="Times New Roman" pitchFamily="18" charset="0"/>
              </a:rPr>
              <a:t>ác con đường giao thương qua Hồng Hải, giữa Ấn Độ và châu Âu bị người Ả Rập khống chế; qua Hắc Hải và vịnh Ba Tư bị người Thổ Nhĩ Kỳ chiếm lĩnh; một con đường thương mại khác đến Trung Quốc bằng cách dùng lạc đà chở tơ lụa và các sản phẩm hương liệu, gia vị, trám hương,... </a:t>
            </a:r>
            <a:r>
              <a:rPr lang="en-US" sz="2000" i="1" dirty="0" smtClean="0">
                <a:latin typeface="Times New Roman" pitchFamily="18" charset="0"/>
                <a:cs typeface="Times New Roman" pitchFamily="18" charset="0"/>
              </a:rPr>
              <a:t>củ</a:t>
            </a:r>
            <a:r>
              <a:rPr lang="vi-VN" sz="2000" i="1" dirty="0" smtClean="0">
                <a:latin typeface="Times New Roman" pitchFamily="18" charset="0"/>
                <a:cs typeface="Times New Roman" pitchFamily="18" charset="0"/>
              </a:rPr>
              <a:t>a Trung Quốc xuyên qua sa mạc, những hẻm núi của T</a:t>
            </a:r>
            <a:r>
              <a:rPr lang="en-US" sz="2000" i="1" dirty="0">
                <a:latin typeface="Times New Roman" pitchFamily="18" charset="0"/>
                <a:cs typeface="Times New Roman" pitchFamily="18" charset="0"/>
              </a:rPr>
              <a:t>â</a:t>
            </a:r>
            <a:r>
              <a:rPr lang="vi-VN" sz="2000" i="1" dirty="0" smtClean="0">
                <a:latin typeface="Times New Roman" pitchFamily="18" charset="0"/>
                <a:cs typeface="Times New Roman" pitchFamily="18" charset="0"/>
              </a:rPr>
              <a:t>y Á đến châu Âu (con đường tơ lụa) củng bị thương nhân Áp-ga-ni-xtan chiếm giữ. </a:t>
            </a: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Trước tình hình đó, thương nhân châu Âu phải mua lại hàng hoá của thương nhân Ả Rập với giá đắt hơn từ 8 đến 10 lần. Vì thế, việc tìm ra một con đường mới sang phương Đông là một nhu cầu cấp bách của thương nhân châu Âu.</a:t>
            </a:r>
            <a:endParaRPr lang="en-US" sz="2000"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93" y="3934950"/>
            <a:ext cx="6172200" cy="28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3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7086599">
                  <a:extLst>
                    <a:ext uri="{9D8B030D-6E8A-4147-A177-3AD203B41FA5}">
                      <a16:colId xmlns:a16="http://schemas.microsoft.com/office/drawing/2014/main" val="20001"/>
                    </a:ext>
                  </a:extLst>
                </a:gridCol>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42" y="3406134"/>
            <a:ext cx="5736683" cy="3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27529"/>
            <a:ext cx="7032625" cy="423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spTree>
    <p:extLst>
      <p:ext uri="{BB962C8B-B14F-4D97-AF65-F5344CB8AC3E}">
        <p14:creationId xmlns:p14="http://schemas.microsoft.com/office/powerpoint/2010/main" val="84678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sơ đồ hình 1 (tr. 14, SGK), đọc thông tin trong mục: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3060918"/>
            <a:ext cx="6705600" cy="3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1054</Words>
  <Application>Microsoft Office PowerPoint</Application>
  <PresentationFormat>Custom</PresentationFormat>
  <Paragraphs>66</Paragraphs>
  <Slides>14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#9Slide03 SVNKelson Sans</vt:lpstr>
      <vt:lpstr>#9Slide05 Lobster</vt:lpstr>
      <vt:lpstr>Arial</vt:lpstr>
      <vt:lpstr>Calibri</vt:lpstr>
      <vt:lpstr>Kids</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cp:lastModifiedBy>
  <cp:revision>24</cp:revision>
  <dcterms:created xsi:type="dcterms:W3CDTF">2022-07-25T03:13:08Z</dcterms:created>
  <dcterms:modified xsi:type="dcterms:W3CDTF">2022-08-07T13:42:39Z</dcterms:modified>
</cp:coreProperties>
</file>