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7" r:id="rId2"/>
    <p:sldId id="258" r:id="rId3"/>
    <p:sldId id="256" r:id="rId4"/>
    <p:sldId id="260" r:id="rId5"/>
    <p:sldId id="259" r:id="rId6"/>
    <p:sldId id="274" r:id="rId7"/>
    <p:sldId id="275" r:id="rId8"/>
    <p:sldId id="261" r:id="rId9"/>
    <p:sldId id="262" r:id="rId10"/>
    <p:sldId id="263" r:id="rId11"/>
    <p:sldId id="276" r:id="rId12"/>
    <p:sldId id="264" r:id="rId13"/>
    <p:sldId id="277" r:id="rId14"/>
    <p:sldId id="266" r:id="rId15"/>
    <p:sldId id="267" r:id="rId16"/>
    <p:sldId id="268" r:id="rId17"/>
    <p:sldId id="269" r:id="rId18"/>
    <p:sldId id="270" r:id="rId19"/>
    <p:sldId id="271" r:id="rId20"/>
    <p:sldId id="272" r:id="rId21"/>
    <p:sldId id="278" r:id="rId22"/>
    <p:sldId id="273" r:id="rId23"/>
    <p:sldId id="265" r:id="rId24"/>
    <p:sldId id="279" r:id="rId25"/>
    <p:sldId id="280" r:id="rId26"/>
    <p:sldId id="281" r:id="rId27"/>
    <p:sldId id="283" r:id="rId28"/>
    <p:sldId id="282" r:id="rId29"/>
    <p:sldId id="284" r:id="rId30"/>
    <p:sldId id="285" r:id="rId31"/>
    <p:sldId id="292" r:id="rId32"/>
    <p:sldId id="286" r:id="rId33"/>
    <p:sldId id="287" r:id="rId34"/>
    <p:sldId id="288" r:id="rId35"/>
    <p:sldId id="289" r:id="rId36"/>
    <p:sldId id="290" r:id="rId37"/>
    <p:sldId id="291"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061" autoAdjust="0"/>
  </p:normalViewPr>
  <p:slideViewPr>
    <p:cSldViewPr>
      <p:cViewPr varScale="1">
        <p:scale>
          <a:sx n="44" d="100"/>
          <a:sy n="44" d="100"/>
        </p:scale>
        <p:origin x="318" y="54"/>
      </p:cViewPr>
      <p:guideLst>
        <p:guide orient="horz" pos="2160"/>
        <p:guide pos="2880"/>
      </p:guideLst>
    </p:cSldViewPr>
  </p:slideViewPr>
  <p:outlineViewPr>
    <p:cViewPr>
      <p:scale>
        <a:sx n="33" d="100"/>
        <a:sy n="33" d="100"/>
      </p:scale>
      <p:origin x="0" y="-16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AD8BE-31BA-4F3B-83BE-FB4915C1A956}"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F652E-AAE3-4FFC-89B0-D7F59ACFFA73}" type="slidenum">
              <a:rPr lang="en-US" smtClean="0"/>
              <a:t>‹#›</a:t>
            </a:fld>
            <a:endParaRPr lang="en-US"/>
          </a:p>
        </p:txBody>
      </p:sp>
    </p:spTree>
    <p:extLst>
      <p:ext uri="{BB962C8B-B14F-4D97-AF65-F5344CB8AC3E}">
        <p14:creationId xmlns:p14="http://schemas.microsoft.com/office/powerpoint/2010/main" val="289253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F652E-AAE3-4FFC-89B0-D7F59ACFFA73}" type="slidenum">
              <a:rPr lang="en-US" smtClean="0"/>
              <a:t>6</a:t>
            </a:fld>
            <a:endParaRPr lang="en-US"/>
          </a:p>
        </p:txBody>
      </p:sp>
    </p:spTree>
    <p:extLst>
      <p:ext uri="{BB962C8B-B14F-4D97-AF65-F5344CB8AC3E}">
        <p14:creationId xmlns:p14="http://schemas.microsoft.com/office/powerpoint/2010/main" val="77646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F652E-AAE3-4FFC-89B0-D7F59ACFFA73}" type="slidenum">
              <a:rPr lang="en-US" smtClean="0"/>
              <a:t>23</a:t>
            </a:fld>
            <a:endParaRPr lang="en-US"/>
          </a:p>
        </p:txBody>
      </p:sp>
    </p:spTree>
    <p:extLst>
      <p:ext uri="{BB962C8B-B14F-4D97-AF65-F5344CB8AC3E}">
        <p14:creationId xmlns:p14="http://schemas.microsoft.com/office/powerpoint/2010/main" val="363417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svg"/><Relationship Id="rId7"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4.sv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58.sv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svg"/><Relationship Id="rId18" Type="http://schemas.openxmlformats.org/officeDocument/2006/relationships/image" Target="../media/image15.png"/><Relationship Id="rId3" Type="http://schemas.openxmlformats.org/officeDocument/2006/relationships/image" Target="../media/image2.svg"/><Relationship Id="rId21" Type="http://schemas.openxmlformats.org/officeDocument/2006/relationships/image" Target="../media/image18.svg"/><Relationship Id="rId7" Type="http://schemas.openxmlformats.org/officeDocument/2006/relationships/image" Target="../media/image6.svg"/><Relationship Id="rId12" Type="http://schemas.openxmlformats.org/officeDocument/2006/relationships/image" Target="../media/image60.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2.sv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svg"/><Relationship Id="rId7" Type="http://schemas.openxmlformats.org/officeDocument/2006/relationships/image" Target="../media/image16.svg"/><Relationship Id="rId12"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6.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4.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svg"/><Relationship Id="rId10" Type="http://schemas.openxmlformats.org/officeDocument/2006/relationships/image" Target="../media/image67.png"/><Relationship Id="rId4" Type="http://schemas.openxmlformats.org/officeDocument/2006/relationships/image" Target="../media/image25.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9.emf"/><Relationship Id="rId3" Type="http://schemas.openxmlformats.org/officeDocument/2006/relationships/image" Target="../media/image12.svg"/><Relationship Id="rId7" Type="http://schemas.openxmlformats.org/officeDocument/2006/relationships/image" Target="../media/image47.svg"/><Relationship Id="rId12" Type="http://schemas.openxmlformats.org/officeDocument/2006/relationships/image" Target="../media/image6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svg"/><Relationship Id="rId7" Type="http://schemas.openxmlformats.org/officeDocument/2006/relationships/image" Target="../media/image1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3.svg"/><Relationship Id="rId5" Type="http://schemas.openxmlformats.org/officeDocument/2006/relationships/image" Target="../media/image18.sv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9.svg"/><Relationship Id="rId7"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4.sv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58.sv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4.png"/><Relationship Id="rId18"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image" Target="../media/image72.png"/><Relationship Id="rId12" Type="http://schemas.openxmlformats.org/officeDocument/2006/relationships/image" Target="../media/image14.svg"/><Relationship Id="rId17" Type="http://schemas.openxmlformats.org/officeDocument/2006/relationships/image" Target="../media/image76.png"/><Relationship Id="rId2" Type="http://schemas.openxmlformats.org/officeDocument/2006/relationships/notesSlide" Target="../notesSlides/notesSlide2.xml"/><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31.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15.png"/><Relationship Id="rId1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jp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3.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0.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svg"/><Relationship Id="rId5" Type="http://schemas.openxmlformats.org/officeDocument/2006/relationships/image" Target="../media/image14.sv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47.svg"/><Relationship Id="rId12"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746940">
            <a:off x="-1214336" y="7419573"/>
            <a:ext cx="23287393" cy="6901536"/>
          </a:xfrm>
          <a:custGeom>
            <a:avLst/>
            <a:gdLst/>
            <a:ahLst/>
            <a:cxnLst/>
            <a:rect l="l" t="t" r="r" b="b"/>
            <a:pathLst>
              <a:path w="23287393" h="6901536">
                <a:moveTo>
                  <a:pt x="0" y="0"/>
                </a:moveTo>
                <a:lnTo>
                  <a:pt x="23287393" y="0"/>
                </a:lnTo>
                <a:lnTo>
                  <a:pt x="23287393" y="6901537"/>
                </a:lnTo>
                <a:lnTo>
                  <a:pt x="0" y="69015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998050"/>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943250" y="6530927"/>
            <a:ext cx="1171079" cy="1508637"/>
          </a:xfrm>
          <a:custGeom>
            <a:avLst/>
            <a:gdLst/>
            <a:ahLst/>
            <a:cxnLst/>
            <a:rect l="l" t="t" r="r" b="b"/>
            <a:pathLst>
              <a:path w="1171079" h="1508637">
                <a:moveTo>
                  <a:pt x="0" y="0"/>
                </a:moveTo>
                <a:lnTo>
                  <a:pt x="1171080" y="0"/>
                </a:lnTo>
                <a:lnTo>
                  <a:pt x="1171080" y="1508637"/>
                </a:lnTo>
                <a:lnTo>
                  <a:pt x="0" y="1508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09238" y="6569027"/>
            <a:ext cx="1429433" cy="1508637"/>
          </a:xfrm>
          <a:custGeom>
            <a:avLst/>
            <a:gdLst/>
            <a:ahLst/>
            <a:cxnLst/>
            <a:rect l="l" t="t" r="r" b="b"/>
            <a:pathLst>
              <a:path w="1429433" h="1508637">
                <a:moveTo>
                  <a:pt x="0" y="0"/>
                </a:moveTo>
                <a:lnTo>
                  <a:pt x="1429433" y="0"/>
                </a:lnTo>
                <a:lnTo>
                  <a:pt x="1429433" y="1508637"/>
                </a:lnTo>
                <a:lnTo>
                  <a:pt x="0" y="1508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205886" y="6597602"/>
            <a:ext cx="991962" cy="1432437"/>
          </a:xfrm>
          <a:custGeom>
            <a:avLst/>
            <a:gdLst/>
            <a:ahLst/>
            <a:cxnLst/>
            <a:rect l="l" t="t" r="r" b="b"/>
            <a:pathLst>
              <a:path w="991962" h="1432437">
                <a:moveTo>
                  <a:pt x="0" y="0"/>
                </a:moveTo>
                <a:lnTo>
                  <a:pt x="991962" y="0"/>
                </a:lnTo>
                <a:lnTo>
                  <a:pt x="991962" y="1432437"/>
                </a:lnTo>
                <a:lnTo>
                  <a:pt x="0" y="14324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6017987" y="7326856"/>
            <a:ext cx="2664130" cy="2960144"/>
          </a:xfrm>
          <a:custGeom>
            <a:avLst/>
            <a:gdLst/>
            <a:ahLst/>
            <a:cxnLst/>
            <a:rect l="l" t="t" r="r" b="b"/>
            <a:pathLst>
              <a:path w="2664130" h="2960144">
                <a:moveTo>
                  <a:pt x="2664130" y="0"/>
                </a:moveTo>
                <a:lnTo>
                  <a:pt x="0" y="0"/>
                </a:lnTo>
                <a:lnTo>
                  <a:pt x="0" y="2960144"/>
                </a:lnTo>
                <a:lnTo>
                  <a:pt x="2664130" y="2960144"/>
                </a:lnTo>
                <a:lnTo>
                  <a:pt x="266413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94117" y="7326856"/>
            <a:ext cx="2664130" cy="2960144"/>
          </a:xfrm>
          <a:custGeom>
            <a:avLst/>
            <a:gdLst/>
            <a:ahLst/>
            <a:cxnLst/>
            <a:rect l="l" t="t" r="r" b="b"/>
            <a:pathLst>
              <a:path w="2664130" h="2960144">
                <a:moveTo>
                  <a:pt x="0" y="0"/>
                </a:moveTo>
                <a:lnTo>
                  <a:pt x="2664130" y="0"/>
                </a:lnTo>
                <a:lnTo>
                  <a:pt x="2664130" y="2960144"/>
                </a:lnTo>
                <a:lnTo>
                  <a:pt x="0" y="29601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373767" y="2584248"/>
            <a:ext cx="2488395" cy="1679667"/>
          </a:xfrm>
          <a:custGeom>
            <a:avLst/>
            <a:gdLst/>
            <a:ahLst/>
            <a:cxnLst/>
            <a:rect l="l" t="t" r="r" b="b"/>
            <a:pathLst>
              <a:path w="2488395" h="1679667">
                <a:moveTo>
                  <a:pt x="0" y="0"/>
                </a:moveTo>
                <a:lnTo>
                  <a:pt x="2488395" y="0"/>
                </a:lnTo>
                <a:lnTo>
                  <a:pt x="2488395" y="1679667"/>
                </a:lnTo>
                <a:lnTo>
                  <a:pt x="0" y="1679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rot="1244195">
            <a:off x="9680271" y="-24048"/>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Freeform 14"/>
          <p:cNvSpPr/>
          <p:nvPr/>
        </p:nvSpPr>
        <p:spPr>
          <a:xfrm rot="12169996">
            <a:off x="17125096" y="2131751"/>
            <a:ext cx="490438" cy="995814"/>
          </a:xfrm>
          <a:custGeom>
            <a:avLst/>
            <a:gdLst/>
            <a:ahLst/>
            <a:cxnLst/>
            <a:rect l="l" t="t" r="r" b="b"/>
            <a:pathLst>
              <a:path w="490438" h="995814">
                <a:moveTo>
                  <a:pt x="0" y="0"/>
                </a:moveTo>
                <a:lnTo>
                  <a:pt x="490439" y="0"/>
                </a:lnTo>
                <a:lnTo>
                  <a:pt x="490439" y="995814"/>
                </a:lnTo>
                <a:lnTo>
                  <a:pt x="0" y="995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a:off x="17050603" y="-147661"/>
            <a:ext cx="1243043" cy="1243043"/>
          </a:xfrm>
          <a:custGeom>
            <a:avLst/>
            <a:gdLst/>
            <a:ahLst/>
            <a:cxnLst/>
            <a:rect l="l" t="t" r="r" b="b"/>
            <a:pathLst>
              <a:path w="1243043" h="1243043">
                <a:moveTo>
                  <a:pt x="0" y="0"/>
                </a:moveTo>
                <a:lnTo>
                  <a:pt x="1243042" y="0"/>
                </a:lnTo>
                <a:lnTo>
                  <a:pt x="1243042" y="1243043"/>
                </a:lnTo>
                <a:lnTo>
                  <a:pt x="0" y="12430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19" name="Picture 18" descr="A pie chart of food&#10;&#10;Description automatically generated">
            <a:extLst>
              <a:ext uri="{FF2B5EF4-FFF2-40B4-BE49-F238E27FC236}">
                <a16:creationId xmlns:a16="http://schemas.microsoft.com/office/drawing/2014/main" id="{A64032CC-AE41-3AEF-CF91-CFD289B504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793" y="439706"/>
            <a:ext cx="9463365" cy="9448799"/>
          </a:xfrm>
          <a:prstGeom prst="rect">
            <a:avLst/>
          </a:prstGeom>
        </p:spPr>
      </p:pic>
      <p:sp>
        <p:nvSpPr>
          <p:cNvPr id="20" name="TextBox 19">
            <a:extLst>
              <a:ext uri="{FF2B5EF4-FFF2-40B4-BE49-F238E27FC236}">
                <a16:creationId xmlns:a16="http://schemas.microsoft.com/office/drawing/2014/main" id="{FE2EF690-75F8-C4B6-FD49-C689487D5D64}"/>
              </a:ext>
            </a:extLst>
          </p:cNvPr>
          <p:cNvSpPr txBox="1"/>
          <p:nvPr/>
        </p:nvSpPr>
        <p:spPr>
          <a:xfrm>
            <a:off x="10030411" y="242729"/>
            <a:ext cx="7255006" cy="2862322"/>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Các loại thực phẩm trong Hình 1.1 được chia thành các nhóm chất dinh dưỡng khác nhau. Đó là những nhóm gì và đóng vai trò như thế nào đối với cơ thể người ? </a:t>
            </a:r>
            <a:endParaRPr lang="en-US" sz="3600" b="1" i="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FDF7FF6-3007-9B16-9E1C-A12BCE3EC8AA}"/>
              </a:ext>
            </a:extLst>
          </p:cNvPr>
          <p:cNvSpPr txBox="1"/>
          <p:nvPr/>
        </p:nvSpPr>
        <p:spPr>
          <a:xfrm>
            <a:off x="9702688" y="3222220"/>
            <a:ext cx="7864009" cy="1200329"/>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 Các chất sinh năng lượng: cung cấp năng lượng chính cho cơ thể.</a:t>
            </a:r>
          </a:p>
        </p:txBody>
      </p:sp>
      <p:sp>
        <p:nvSpPr>
          <p:cNvPr id="23" name="TextBox 22">
            <a:extLst>
              <a:ext uri="{FF2B5EF4-FFF2-40B4-BE49-F238E27FC236}">
                <a16:creationId xmlns:a16="http://schemas.microsoft.com/office/drawing/2014/main" id="{23E1A268-167F-E827-F67D-26F0C21C34A4}"/>
              </a:ext>
            </a:extLst>
          </p:cNvPr>
          <p:cNvSpPr txBox="1"/>
          <p:nvPr/>
        </p:nvSpPr>
        <p:spPr>
          <a:xfrm>
            <a:off x="9525763" y="4359770"/>
            <a:ext cx="8184945" cy="1754326"/>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 Vitamin và chất khoáng: có vai trò quan trọng trong quá trình phát triển cơ thể và sức khỏe con người.</a:t>
            </a:r>
          </a:p>
        </p:txBody>
      </p:sp>
      <p:sp>
        <p:nvSpPr>
          <p:cNvPr id="24" name="TextBox 23">
            <a:extLst>
              <a:ext uri="{FF2B5EF4-FFF2-40B4-BE49-F238E27FC236}">
                <a16:creationId xmlns:a16="http://schemas.microsoft.com/office/drawing/2014/main" id="{6899848A-DED2-7C50-15BE-57868714440B}"/>
              </a:ext>
            </a:extLst>
          </p:cNvPr>
          <p:cNvSpPr txBox="1"/>
          <p:nvPr/>
        </p:nvSpPr>
        <p:spPr>
          <a:xfrm>
            <a:off x="9778992" y="6078619"/>
            <a:ext cx="8184944" cy="1200329"/>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 Chất xơ: vô cùng quan trọng đối với con người.</a:t>
            </a:r>
          </a:p>
        </p:txBody>
      </p:sp>
      <p:sp>
        <p:nvSpPr>
          <p:cNvPr id="25" name="TextBox 24">
            <a:extLst>
              <a:ext uri="{FF2B5EF4-FFF2-40B4-BE49-F238E27FC236}">
                <a16:creationId xmlns:a16="http://schemas.microsoft.com/office/drawing/2014/main" id="{0F91F60C-606D-5D86-801D-3EC8DBCA2B1F}"/>
              </a:ext>
            </a:extLst>
          </p:cNvPr>
          <p:cNvSpPr txBox="1"/>
          <p:nvPr/>
        </p:nvSpPr>
        <p:spPr>
          <a:xfrm>
            <a:off x="9795597" y="7397885"/>
            <a:ext cx="8184944" cy="1200329"/>
          </a:xfrm>
          <a:prstGeom prst="rect">
            <a:avLst/>
          </a:prstGeom>
          <a:noFill/>
        </p:spPr>
        <p:txBody>
          <a:bodyPr wrap="square" rtlCol="0">
            <a:spAutoFit/>
          </a:bodyPr>
          <a:lstStyle/>
          <a:p>
            <a:pPr algn="just"/>
            <a:r>
              <a:rPr lang="vi-VN" sz="3600" b="1" dirty="0">
                <a:solidFill>
                  <a:srgbClr val="002060"/>
                </a:solidFill>
                <a:latin typeface="Times New Roman" panose="02020603050405020304" pitchFamily="18" charset="0"/>
                <a:cs typeface="Times New Roman" panose="02020603050405020304" pitchFamily="18" charset="0"/>
              </a:rPr>
              <a:t>- Nước: thành phần quan trọng đối với con người</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884454" y="7628727"/>
            <a:ext cx="1223479" cy="1661771"/>
          </a:xfrm>
          <a:custGeom>
            <a:avLst/>
            <a:gdLst/>
            <a:ahLst/>
            <a:cxnLst/>
            <a:rect l="l" t="t" r="r" b="b"/>
            <a:pathLst>
              <a:path w="1223479" h="1661771">
                <a:moveTo>
                  <a:pt x="0" y="0"/>
                </a:moveTo>
                <a:lnTo>
                  <a:pt x="1223478" y="0"/>
                </a:lnTo>
                <a:lnTo>
                  <a:pt x="1223478" y="1661771"/>
                </a:lnTo>
                <a:lnTo>
                  <a:pt x="0" y="1661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0FD5E8E2-3E15-D555-0B00-5349AC1E8A35}"/>
              </a:ext>
            </a:extLst>
          </p:cNvPr>
          <p:cNvSpPr txBox="1"/>
          <p:nvPr/>
        </p:nvSpPr>
        <p:spPr>
          <a:xfrm>
            <a:off x="2253129" y="416603"/>
            <a:ext cx="3886200" cy="646331"/>
          </a:xfrm>
          <a:prstGeom prst="rect">
            <a:avLst/>
          </a:prstGeom>
          <a:noFill/>
          <a:ln>
            <a:solidFill>
              <a:srgbClr val="002060"/>
            </a:solidFill>
          </a:ln>
        </p:spPr>
        <p:txBody>
          <a:bodyPr wrap="square">
            <a:spAutoFit/>
          </a:bodyPr>
          <a:lstStyle/>
          <a:p>
            <a:r>
              <a:rPr lang="en-US" sz="3600" b="1" dirty="0">
                <a:latin typeface="Times New Roman" panose="02020603050405020304" pitchFamily="18" charset="0"/>
                <a:cs typeface="Times New Roman" panose="02020603050405020304" pitchFamily="18" charset="0"/>
              </a:rPr>
              <a:t>Vai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Lipid</a:t>
            </a:r>
          </a:p>
        </p:txBody>
      </p:sp>
      <p:sp>
        <p:nvSpPr>
          <p:cNvPr id="14" name="Rectangle: Rounded Corners 13">
            <a:extLst>
              <a:ext uri="{FF2B5EF4-FFF2-40B4-BE49-F238E27FC236}">
                <a16:creationId xmlns:a16="http://schemas.microsoft.com/office/drawing/2014/main" id="{611ECEAB-1A03-ED09-1225-BCBA64FE135C}"/>
              </a:ext>
            </a:extLst>
          </p:cNvPr>
          <p:cNvSpPr/>
          <p:nvPr/>
        </p:nvSpPr>
        <p:spPr>
          <a:xfrm>
            <a:off x="2447713" y="1285793"/>
            <a:ext cx="7139940" cy="97568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Cung cấp năng lượng cao cho cơ thể</a:t>
            </a:r>
            <a:endParaRPr lang="en-US" sz="3200" b="1" dirty="0">
              <a:latin typeface="+mj-lt"/>
            </a:endParaRPr>
          </a:p>
        </p:txBody>
      </p:sp>
      <p:sp>
        <p:nvSpPr>
          <p:cNvPr id="15" name="Rectangle: Rounded Corners 14">
            <a:extLst>
              <a:ext uri="{FF2B5EF4-FFF2-40B4-BE49-F238E27FC236}">
                <a16:creationId xmlns:a16="http://schemas.microsoft.com/office/drawing/2014/main" id="{28441E64-742B-C43F-1034-3843FFEFCC10}"/>
              </a:ext>
            </a:extLst>
          </p:cNvPr>
          <p:cNvSpPr/>
          <p:nvPr/>
        </p:nvSpPr>
        <p:spPr>
          <a:xfrm>
            <a:off x="2478193" y="2512919"/>
            <a:ext cx="13106400" cy="97568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Tạo hình: lipid là cấu trúc quan trọng của tế bào và các mồ trong cơ thể.</a:t>
            </a:r>
            <a:endParaRPr lang="en-US" sz="3200" b="1" dirty="0">
              <a:latin typeface="+mj-lt"/>
            </a:endParaRPr>
          </a:p>
        </p:txBody>
      </p:sp>
      <p:sp>
        <p:nvSpPr>
          <p:cNvPr id="16" name="Rectangle: Rounded Corners 15">
            <a:extLst>
              <a:ext uri="{FF2B5EF4-FFF2-40B4-BE49-F238E27FC236}">
                <a16:creationId xmlns:a16="http://schemas.microsoft.com/office/drawing/2014/main" id="{36C731EB-0F7D-C6C7-50C7-DC5797FF8E8C}"/>
              </a:ext>
            </a:extLst>
          </p:cNvPr>
          <p:cNvSpPr/>
          <p:nvPr/>
        </p:nvSpPr>
        <p:spPr>
          <a:xfrm>
            <a:off x="2440433" y="3804356"/>
            <a:ext cx="13106400" cy="97568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 Điều hoà hoạt động của cơ thể</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 </a:t>
            </a:r>
            <a:r>
              <a:rPr lang="en-US" sz="3200" b="1" i="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200" b="1" i="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cho sự tiêu hoá, hấp thụ những vitamin tan trong chất béo như A, D, E, K.</a:t>
            </a:r>
            <a:r>
              <a:rPr lang="en-US" sz="3200" b="1" i="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200" b="1" i="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E24FD6A-2D01-6F27-CCE6-3DD4D7AF53B7}"/>
              </a:ext>
            </a:extLst>
          </p:cNvPr>
          <p:cNvSpPr/>
          <p:nvPr/>
        </p:nvSpPr>
        <p:spPr>
          <a:xfrm>
            <a:off x="2399602" y="5150733"/>
            <a:ext cx="4409734" cy="97568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Chế biến thực phẩm</a:t>
            </a:r>
            <a:endParaRPr lang="en-US" sz="3200" b="1" dirty="0">
              <a:latin typeface="+mj-lt"/>
            </a:endParaRPr>
          </a:p>
        </p:txBody>
      </p:sp>
      <p:sp>
        <p:nvSpPr>
          <p:cNvPr id="18" name="TextBox 17">
            <a:extLst>
              <a:ext uri="{FF2B5EF4-FFF2-40B4-BE49-F238E27FC236}">
                <a16:creationId xmlns:a16="http://schemas.microsoft.com/office/drawing/2014/main" id="{A3A64740-8D46-07F2-C703-35EA7CD89924}"/>
              </a:ext>
            </a:extLst>
          </p:cNvPr>
          <p:cNvSpPr txBox="1"/>
          <p:nvPr/>
        </p:nvSpPr>
        <p:spPr>
          <a:xfrm>
            <a:off x="2409250" y="6506286"/>
            <a:ext cx="7208883" cy="646331"/>
          </a:xfrm>
          <a:prstGeom prst="rect">
            <a:avLst/>
          </a:prstGeom>
          <a:solidFill>
            <a:schemeClr val="accent2">
              <a:lumMod val="20000"/>
              <a:lumOff val="80000"/>
            </a:schemeClr>
          </a:solidFill>
          <a:ln>
            <a:solidFill>
              <a:srgbClr val="002060"/>
            </a:solidFill>
          </a:ln>
        </p:spPr>
        <p:txBody>
          <a:bodyPr wrap="square">
            <a:spAutoFit/>
          </a:bodyPr>
          <a:lstStyle/>
          <a:p>
            <a:r>
              <a:rPr lang="vi-VN" sz="3600" b="1" dirty="0">
                <a:latin typeface="Times New Roman" panose="02020603050405020304" pitchFamily="18" charset="0"/>
                <a:cs typeface="Times New Roman" panose="02020603050405020304" pitchFamily="18" charset="0"/>
              </a:rPr>
              <a:t>Nhu cầu lipid đối với cơ thể người</a:t>
            </a:r>
            <a:endParaRPr lang="en-US" sz="3600" b="1" dirty="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FF783A8-38FE-2EEA-2094-4B176F9EFF06}"/>
              </a:ext>
            </a:extLst>
          </p:cNvPr>
          <p:cNvSpPr/>
          <p:nvPr/>
        </p:nvSpPr>
        <p:spPr>
          <a:xfrm>
            <a:off x="2462953" y="7568113"/>
            <a:ext cx="14249400" cy="97568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Trẻ em: năng lượng do lipid cung cấp chiếm từ 20% đến 30% tổng năng lượng cung cấp cho cơ thể,</a:t>
            </a:r>
            <a:endParaRPr lang="en-US" sz="3200" b="1" dirty="0">
              <a:latin typeface="+mj-lt"/>
            </a:endParaRPr>
          </a:p>
        </p:txBody>
      </p:sp>
      <p:sp>
        <p:nvSpPr>
          <p:cNvPr id="20" name="Rectangle: Rounded Corners 19">
            <a:extLst>
              <a:ext uri="{FF2B5EF4-FFF2-40B4-BE49-F238E27FC236}">
                <a16:creationId xmlns:a16="http://schemas.microsoft.com/office/drawing/2014/main" id="{BEB900CF-27B8-F044-7A35-33BBA3199D70}"/>
              </a:ext>
            </a:extLst>
          </p:cNvPr>
          <p:cNvSpPr/>
          <p:nvPr/>
        </p:nvSpPr>
        <p:spPr>
          <a:xfrm>
            <a:off x="2539153" y="8849682"/>
            <a:ext cx="14097000" cy="975680"/>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i="0" u="none" strike="noStrike" spc="0" dirty="0">
                <a:solidFill>
                  <a:srgbClr val="000000"/>
                </a:solidFill>
                <a:effectLst/>
                <a:latin typeface="+mj-lt"/>
                <a:ea typeface="Arial" panose="020B0604020202020204" pitchFamily="34" charset="0"/>
                <a:cs typeface="Arial" panose="020B0604020202020204" pitchFamily="34" charset="0"/>
              </a:rPr>
              <a:t>Người trưởng thành: năng lượng do lipid cung cấp chiếm từ 18% đến 25% tổng năng lượng</a:t>
            </a:r>
            <a:endParaRPr lang="en-US" sz="3200" b="1" dirty="0">
              <a:latin typeface="+mj-lt"/>
            </a:endParaRPr>
          </a:p>
        </p:txBody>
      </p:sp>
      <p:pic>
        <p:nvPicPr>
          <p:cNvPr id="22" name="Picture 21">
            <a:extLst>
              <a:ext uri="{FF2B5EF4-FFF2-40B4-BE49-F238E27FC236}">
                <a16:creationId xmlns:a16="http://schemas.microsoft.com/office/drawing/2014/main" id="{E138B9A7-EBA7-C860-D80B-2C78308CCF31}"/>
              </a:ext>
            </a:extLst>
          </p:cNvPr>
          <p:cNvPicPr>
            <a:picLocks noChangeAspect="1"/>
          </p:cNvPicPr>
          <p:nvPr/>
        </p:nvPicPr>
        <p:blipFill>
          <a:blip r:embed="rId8"/>
          <a:stretch>
            <a:fillRect/>
          </a:stretch>
        </p:blipFill>
        <p:spPr>
          <a:xfrm rot="508748">
            <a:off x="1999155" y="7084661"/>
            <a:ext cx="226096" cy="2381660"/>
          </a:xfrm>
          <a:prstGeom prst="rect">
            <a:avLst/>
          </a:prstGeom>
        </p:spPr>
      </p:pic>
      <p:pic>
        <p:nvPicPr>
          <p:cNvPr id="24" name="Picture 23">
            <a:extLst>
              <a:ext uri="{FF2B5EF4-FFF2-40B4-BE49-F238E27FC236}">
                <a16:creationId xmlns:a16="http://schemas.microsoft.com/office/drawing/2014/main" id="{5E545E49-E43A-066E-8695-B20245138E5D}"/>
              </a:ext>
            </a:extLst>
          </p:cNvPr>
          <p:cNvPicPr>
            <a:picLocks noChangeAspect="1"/>
          </p:cNvPicPr>
          <p:nvPr/>
        </p:nvPicPr>
        <p:blipFill>
          <a:blip r:embed="rId9"/>
          <a:stretch>
            <a:fillRect/>
          </a:stretch>
        </p:blipFill>
        <p:spPr>
          <a:xfrm rot="17069303">
            <a:off x="-141716" y="2454344"/>
            <a:ext cx="3419475" cy="655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46940">
            <a:off x="-1220037" y="6656795"/>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5221300" y="6513532"/>
            <a:ext cx="3703320" cy="4114800"/>
          </a:xfrm>
          <a:custGeom>
            <a:avLst/>
            <a:gdLst/>
            <a:ahLst/>
            <a:cxnLst/>
            <a:rect l="l" t="t" r="r" b="b"/>
            <a:pathLst>
              <a:path w="3703320" h="4114800">
                <a:moveTo>
                  <a:pt x="3703320" y="0"/>
                </a:moveTo>
                <a:lnTo>
                  <a:pt x="0" y="0"/>
                </a:lnTo>
                <a:lnTo>
                  <a:pt x="0" y="4114800"/>
                </a:lnTo>
                <a:lnTo>
                  <a:pt x="3703320" y="4114800"/>
                </a:lnTo>
                <a:lnTo>
                  <a:pt x="3703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C608A07-62A2-DB70-6E3C-CADF78B7A7FA}"/>
              </a:ext>
            </a:extLst>
          </p:cNvPr>
          <p:cNvSpPr txBox="1"/>
          <p:nvPr/>
        </p:nvSpPr>
        <p:spPr>
          <a:xfrm>
            <a:off x="4038600" y="419100"/>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CHUƠNG I. DINH DƯỠNG VÀ THƯC PHẨM</a:t>
            </a:r>
          </a:p>
        </p:txBody>
      </p:sp>
      <p:sp>
        <p:nvSpPr>
          <p:cNvPr id="22" name="TextBox 21">
            <a:extLst>
              <a:ext uri="{FF2B5EF4-FFF2-40B4-BE49-F238E27FC236}">
                <a16:creationId xmlns:a16="http://schemas.microsoft.com/office/drawing/2014/main" id="{1EC0DC1E-FF99-2E6C-EF42-2902DFA7C6E7}"/>
              </a:ext>
            </a:extLst>
          </p:cNvPr>
          <p:cNvSpPr txBox="1"/>
          <p:nvPr/>
        </p:nvSpPr>
        <p:spPr>
          <a:xfrm>
            <a:off x="1981200" y="1207253"/>
            <a:ext cx="15544800" cy="707886"/>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BÀI 1. </a:t>
            </a:r>
            <a:r>
              <a:rPr lang="en-US" sz="4000" b="1" dirty="0">
                <a:solidFill>
                  <a:srgbClr val="002060"/>
                </a:solidFill>
                <a:latin typeface="Times New Roman" panose="02020603050405020304" pitchFamily="18" charset="0"/>
                <a:cs typeface="Times New Roman" panose="02020603050405020304" pitchFamily="18" charset="0"/>
              </a:rPr>
              <a:t>THÀNH PHẦN  DINH DƯỠNG TRONG THƯC PHẨM</a:t>
            </a:r>
          </a:p>
        </p:txBody>
      </p:sp>
      <p:sp>
        <p:nvSpPr>
          <p:cNvPr id="23" name="TextBox 22">
            <a:extLst>
              <a:ext uri="{FF2B5EF4-FFF2-40B4-BE49-F238E27FC236}">
                <a16:creationId xmlns:a16="http://schemas.microsoft.com/office/drawing/2014/main" id="{D232BAA5-94BB-848F-25D5-577710365878}"/>
              </a:ext>
            </a:extLst>
          </p:cNvPr>
          <p:cNvSpPr txBox="1"/>
          <p:nvPr/>
        </p:nvSpPr>
        <p:spPr>
          <a:xfrm>
            <a:off x="381000" y="238696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 CÁC CHÁT SINH NĂNG LƯỢNG</a:t>
            </a:r>
          </a:p>
        </p:txBody>
      </p:sp>
      <p:sp>
        <p:nvSpPr>
          <p:cNvPr id="24" name="TextBox 23">
            <a:extLst>
              <a:ext uri="{FF2B5EF4-FFF2-40B4-BE49-F238E27FC236}">
                <a16:creationId xmlns:a16="http://schemas.microsoft.com/office/drawing/2014/main" id="{96488413-E441-35F7-0C3F-F34662824A9D}"/>
              </a:ext>
            </a:extLst>
          </p:cNvPr>
          <p:cNvSpPr txBox="1"/>
          <p:nvPr/>
        </p:nvSpPr>
        <p:spPr>
          <a:xfrm>
            <a:off x="1219200" y="3229054"/>
            <a:ext cx="3886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1. Protein</a:t>
            </a:r>
          </a:p>
        </p:txBody>
      </p:sp>
      <p:sp>
        <p:nvSpPr>
          <p:cNvPr id="4" name="TextBox 3">
            <a:extLst>
              <a:ext uri="{FF2B5EF4-FFF2-40B4-BE49-F238E27FC236}">
                <a16:creationId xmlns:a16="http://schemas.microsoft.com/office/drawing/2014/main" id="{C4788CEC-AA9C-BF50-858C-31E48C1B800C}"/>
              </a:ext>
            </a:extLst>
          </p:cNvPr>
          <p:cNvSpPr txBox="1"/>
          <p:nvPr/>
        </p:nvSpPr>
        <p:spPr>
          <a:xfrm>
            <a:off x="1321569" y="4772382"/>
            <a:ext cx="3886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3.Carbohydrate</a:t>
            </a:r>
          </a:p>
        </p:txBody>
      </p:sp>
      <p:sp>
        <p:nvSpPr>
          <p:cNvPr id="7" name="TextBox 6">
            <a:extLst>
              <a:ext uri="{FF2B5EF4-FFF2-40B4-BE49-F238E27FC236}">
                <a16:creationId xmlns:a16="http://schemas.microsoft.com/office/drawing/2014/main" id="{72D3FF16-1B0C-E587-DA66-3CB1443666CD}"/>
              </a:ext>
            </a:extLst>
          </p:cNvPr>
          <p:cNvSpPr txBox="1"/>
          <p:nvPr/>
        </p:nvSpPr>
        <p:spPr>
          <a:xfrm>
            <a:off x="1291089" y="3947327"/>
            <a:ext cx="2724651"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2. </a:t>
            </a:r>
            <a:r>
              <a:rPr lang="vi-VN" sz="3600" b="1" dirty="0">
                <a:latin typeface="Times New Roman" panose="02020603050405020304" pitchFamily="18" charset="0"/>
                <a:cs typeface="Times New Roman" panose="02020603050405020304" pitchFamily="18" charset="0"/>
              </a:rPr>
              <a:t>Lipid</a:t>
            </a:r>
            <a:endParaRPr lang="en-US" sz="3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2A01FD3-E443-589E-2E1D-11B17E7A1716}"/>
              </a:ext>
            </a:extLst>
          </p:cNvPr>
          <p:cNvSpPr txBox="1"/>
          <p:nvPr/>
        </p:nvSpPr>
        <p:spPr>
          <a:xfrm>
            <a:off x="1056555" y="5778930"/>
            <a:ext cx="8569191" cy="2308324"/>
          </a:xfrm>
          <a:prstGeom prst="rect">
            <a:avLst/>
          </a:prstGeom>
          <a:noFill/>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Carbohydrate bao gồm tinh bột, đường và chất xơ; là thành phần cơ bản nhất của các bữa ăn và là nguồn cung cấp năng lượng chính cho cơ thể</a:t>
            </a:r>
            <a:endParaRPr lang="en-US" sz="36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54E3341-612C-2E74-B86B-5DFCC35293CF}"/>
              </a:ext>
            </a:extLst>
          </p:cNvPr>
          <p:cNvPicPr>
            <a:picLocks noChangeAspect="1"/>
          </p:cNvPicPr>
          <p:nvPr/>
        </p:nvPicPr>
        <p:blipFill>
          <a:blip r:embed="rId8"/>
          <a:stretch>
            <a:fillRect/>
          </a:stretch>
        </p:blipFill>
        <p:spPr>
          <a:xfrm>
            <a:off x="10553699" y="1842430"/>
            <a:ext cx="9296401" cy="5202725"/>
          </a:xfrm>
          <a:prstGeom prst="rect">
            <a:avLst/>
          </a:prstGeom>
        </p:spPr>
      </p:pic>
      <p:pic>
        <p:nvPicPr>
          <p:cNvPr id="10" name="Picture 9">
            <a:extLst>
              <a:ext uri="{FF2B5EF4-FFF2-40B4-BE49-F238E27FC236}">
                <a16:creationId xmlns:a16="http://schemas.microsoft.com/office/drawing/2014/main" id="{A726FDAD-D72A-FA2C-8B5F-A9B5424914D3}"/>
              </a:ext>
            </a:extLst>
          </p:cNvPr>
          <p:cNvPicPr>
            <a:picLocks noChangeAspect="1"/>
          </p:cNvPicPr>
          <p:nvPr/>
        </p:nvPicPr>
        <p:blipFill>
          <a:blip r:embed="rId9"/>
          <a:stretch>
            <a:fillRect/>
          </a:stretch>
        </p:blipFill>
        <p:spPr>
          <a:xfrm>
            <a:off x="10452071" y="6726846"/>
            <a:ext cx="9499655" cy="5486400"/>
          </a:xfrm>
          <a:prstGeom prst="rect">
            <a:avLst/>
          </a:prstGeom>
        </p:spPr>
      </p:pic>
    </p:spTree>
    <p:extLst>
      <p:ext uri="{BB962C8B-B14F-4D97-AF65-F5344CB8AC3E}">
        <p14:creationId xmlns:p14="http://schemas.microsoft.com/office/powerpoint/2010/main" val="29396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12808">
            <a:off x="13392538" y="-4842586"/>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6097760" y="7795381"/>
            <a:ext cx="2612978" cy="2903309"/>
          </a:xfrm>
          <a:custGeom>
            <a:avLst/>
            <a:gdLst/>
            <a:ahLst/>
            <a:cxnLst/>
            <a:rect l="l" t="t" r="r" b="b"/>
            <a:pathLst>
              <a:path w="2612978" h="2903309">
                <a:moveTo>
                  <a:pt x="0" y="0"/>
                </a:moveTo>
                <a:lnTo>
                  <a:pt x="2612978" y="0"/>
                </a:lnTo>
                <a:lnTo>
                  <a:pt x="2612978" y="2903309"/>
                </a:lnTo>
                <a:lnTo>
                  <a:pt x="0" y="2903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573342"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53444" y="2503902"/>
            <a:ext cx="610995" cy="1100892"/>
          </a:xfrm>
          <a:custGeom>
            <a:avLst/>
            <a:gdLst/>
            <a:ahLst/>
            <a:cxnLst/>
            <a:rect l="l" t="t" r="r" b="b"/>
            <a:pathLst>
              <a:path w="610995" h="1100892">
                <a:moveTo>
                  <a:pt x="0" y="0"/>
                </a:moveTo>
                <a:lnTo>
                  <a:pt x="610995" y="0"/>
                </a:lnTo>
                <a:lnTo>
                  <a:pt x="610995" y="1100892"/>
                </a:lnTo>
                <a:lnTo>
                  <a:pt x="0" y="1100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572000" y="5372100"/>
            <a:ext cx="1841848" cy="2063695"/>
          </a:xfrm>
          <a:custGeom>
            <a:avLst/>
            <a:gdLst/>
            <a:ahLst/>
            <a:cxnLst/>
            <a:rect l="l" t="t" r="r" b="b"/>
            <a:pathLst>
              <a:path w="1841848" h="2063695">
                <a:moveTo>
                  <a:pt x="0" y="0"/>
                </a:moveTo>
                <a:lnTo>
                  <a:pt x="1841848" y="0"/>
                </a:lnTo>
                <a:lnTo>
                  <a:pt x="1841848" y="2063695"/>
                </a:lnTo>
                <a:lnTo>
                  <a:pt x="0" y="2063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429924" y="1411983"/>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4879837" flipV="1">
            <a:off x="7191281" y="1924562"/>
            <a:ext cx="512079" cy="1039754"/>
          </a:xfrm>
          <a:custGeom>
            <a:avLst/>
            <a:gdLst/>
            <a:ahLst/>
            <a:cxnLst/>
            <a:rect l="l" t="t" r="r" b="b"/>
            <a:pathLst>
              <a:path w="512079" h="1039754">
                <a:moveTo>
                  <a:pt x="0" y="1039753"/>
                </a:moveTo>
                <a:lnTo>
                  <a:pt x="512079" y="1039753"/>
                </a:lnTo>
                <a:lnTo>
                  <a:pt x="512079" y="0"/>
                </a:lnTo>
                <a:lnTo>
                  <a:pt x="0" y="0"/>
                </a:lnTo>
                <a:lnTo>
                  <a:pt x="0" y="1039753"/>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B783599-85B6-2487-B3D6-6BD33DEFA4E3}"/>
              </a:ext>
            </a:extLst>
          </p:cNvPr>
          <p:cNvSpPr txBox="1"/>
          <p:nvPr/>
        </p:nvSpPr>
        <p:spPr>
          <a:xfrm>
            <a:off x="2368951" y="703299"/>
            <a:ext cx="14030789" cy="1222642"/>
          </a:xfrm>
          <a:prstGeom prst="rect">
            <a:avLst/>
          </a:prstGeom>
          <a:noFill/>
        </p:spPr>
        <p:txBody>
          <a:bodyPr wrap="square">
            <a:spAutoFit/>
          </a:bodyPr>
          <a:lstStyle/>
          <a:p>
            <a:pPr marL="215900" marR="12700" algn="just">
              <a:lnSpc>
                <a:spcPct val="120000"/>
              </a:lnSpc>
              <a:spcBef>
                <a:spcPts val="0"/>
              </a:spcBef>
            </a:pPr>
            <a:r>
              <a:rPr lang="vi-VN" sz="3200" b="1" i="1"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Đọc nội dung mục 1.3, hãy kẻ tên các loại thực phẩm giàu carbohydrate và phân tích vai </a:t>
            </a:r>
            <a:r>
              <a:rPr lang="en-US" sz="3200" b="1" i="1" u="none" strike="noStrike" spc="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3200" b="1" i="1"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i="1"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 carbohydrate đối với cơ thể người.</a:t>
            </a:r>
            <a:endParaRPr lang="en-US" sz="3200" b="1"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p:txBody>
      </p:sp>
      <p:pic>
        <p:nvPicPr>
          <p:cNvPr id="16" name="Picture 15">
            <a:extLst>
              <a:ext uri="{FF2B5EF4-FFF2-40B4-BE49-F238E27FC236}">
                <a16:creationId xmlns:a16="http://schemas.microsoft.com/office/drawing/2014/main" id="{3DD18303-91A3-85C5-F251-55C1E69A18C8}"/>
              </a:ext>
            </a:extLst>
          </p:cNvPr>
          <p:cNvPicPr>
            <a:picLocks noChangeAspect="1"/>
          </p:cNvPicPr>
          <p:nvPr/>
        </p:nvPicPr>
        <p:blipFill>
          <a:blip r:embed="rId14"/>
          <a:stretch>
            <a:fillRect/>
          </a:stretch>
        </p:blipFill>
        <p:spPr>
          <a:xfrm>
            <a:off x="8607251" y="2601499"/>
            <a:ext cx="9866538" cy="5623770"/>
          </a:xfrm>
          <a:prstGeom prst="rect">
            <a:avLst/>
          </a:prstGeom>
        </p:spPr>
      </p:pic>
      <p:sp>
        <p:nvSpPr>
          <p:cNvPr id="18" name="TextBox 17">
            <a:extLst>
              <a:ext uri="{FF2B5EF4-FFF2-40B4-BE49-F238E27FC236}">
                <a16:creationId xmlns:a16="http://schemas.microsoft.com/office/drawing/2014/main" id="{CE8D5C99-3F4C-C4E0-1A63-A30F0DBF6558}"/>
              </a:ext>
            </a:extLst>
          </p:cNvPr>
          <p:cNvSpPr txBox="1"/>
          <p:nvPr/>
        </p:nvSpPr>
        <p:spPr>
          <a:xfrm>
            <a:off x="463433" y="2028709"/>
            <a:ext cx="7569928" cy="1077218"/>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giàu</a:t>
            </a:r>
            <a:r>
              <a:rPr lang="en-US" sz="3200" b="1" dirty="0">
                <a:latin typeface="Times New Roman" panose="02020603050405020304" pitchFamily="18" charset="0"/>
                <a:cs typeface="Times New Roman" panose="02020603050405020304" pitchFamily="18" charset="0"/>
              </a:rPr>
              <a:t> carbohydrate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đỏ</a:t>
            </a:r>
            <a:r>
              <a:rPr lang="en-US" sz="3200" b="1"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8214C056-0CF3-3716-D011-2966824A1082}"/>
              </a:ext>
            </a:extLst>
          </p:cNvPr>
          <p:cNvSpPr txBox="1"/>
          <p:nvPr/>
        </p:nvSpPr>
        <p:spPr>
          <a:xfrm>
            <a:off x="407064" y="3334388"/>
            <a:ext cx="7569928" cy="1077218"/>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 - </a:t>
            </a:r>
            <a:r>
              <a:rPr lang="vi-VN" sz="3200" b="1" dirty="0">
                <a:latin typeface="Times New Roman" panose="02020603050405020304" pitchFamily="18" charset="0"/>
                <a:cs typeface="Times New Roman" panose="02020603050405020304" pitchFamily="18" charset="0"/>
              </a:rPr>
              <a:t>Vai trò của carbohyate đối với cơ thể người là: </a:t>
            </a:r>
            <a:endParaRPr lang="en-US" sz="32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B57091D-0DCD-9241-2B19-7FB56148D1AA}"/>
              </a:ext>
            </a:extLst>
          </p:cNvPr>
          <p:cNvSpPr txBox="1"/>
          <p:nvPr/>
        </p:nvSpPr>
        <p:spPr>
          <a:xfrm>
            <a:off x="830641" y="4640067"/>
            <a:ext cx="7569928" cy="5359159"/>
          </a:xfrm>
          <a:prstGeom prst="rect">
            <a:avLst/>
          </a:prstGeom>
          <a:noFill/>
        </p:spPr>
        <p:txBody>
          <a:bodyPr wrap="square">
            <a:spAutoFit/>
          </a:bodyPr>
          <a:lstStyle/>
          <a:p>
            <a:pPr algn="just">
              <a:lnSpc>
                <a:spcPct val="120000"/>
              </a:lnSpc>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 Cung cấp năng lượng: là vai trò quan trọng nhất, 1 gam carbohydrate cung cấp khoảng 4 Kcal năng lượng.</a:t>
            </a:r>
          </a:p>
          <a:p>
            <a:pPr algn="just">
              <a:lnSpc>
                <a:spcPct val="120000"/>
              </a:lnSpc>
            </a:pPr>
            <a:r>
              <a:rPr lang="vi-VN" sz="3200" b="1" dirty="0">
                <a:latin typeface="Times New Roman" panose="02020603050405020304" pitchFamily="18" charset="0"/>
                <a:cs typeface="Times New Roman" panose="02020603050405020304" pitchFamily="18" charset="0"/>
              </a:rPr>
              <a:t>+ Tạo hình: tham gia cấu tạo tế bào và các mô của cơ thể.</a:t>
            </a:r>
          </a:p>
          <a:p>
            <a:pPr algn="just">
              <a:lnSpc>
                <a:spcPct val="120000"/>
              </a:lnSpc>
            </a:pPr>
            <a:r>
              <a:rPr lang="vi-VN" sz="3200" b="1" dirty="0">
                <a:latin typeface="Times New Roman" panose="02020603050405020304" pitchFamily="18" charset="0"/>
                <a:cs typeface="Times New Roman" panose="02020603050405020304" pitchFamily="18" charset="0"/>
              </a:rPr>
              <a:t>+ Điều hòa hoạt động của cơ thể: tham gia chuyển hoá lipid, giữ ổn định hằng số nội môi.</a:t>
            </a:r>
          </a:p>
          <a:p>
            <a:pPr algn="just">
              <a:lnSpc>
                <a:spcPct val="120000"/>
              </a:lnSpc>
            </a:pPr>
            <a:r>
              <a:rPr lang="vi-VN" sz="3200" b="1" dirty="0">
                <a:latin typeface="Times New Roman" panose="02020603050405020304" pitchFamily="18" charset="0"/>
                <a:cs typeface="Times New Roman" panose="02020603050405020304" pitchFamily="18" charset="0"/>
              </a:rPr>
              <a:t>+ Cung cấp chất xơ cho cơ thể.</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46940">
            <a:off x="-1220037" y="6656795"/>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5221300" y="6513532"/>
            <a:ext cx="3703320" cy="4114800"/>
          </a:xfrm>
          <a:custGeom>
            <a:avLst/>
            <a:gdLst/>
            <a:ahLst/>
            <a:cxnLst/>
            <a:rect l="l" t="t" r="r" b="b"/>
            <a:pathLst>
              <a:path w="3703320" h="4114800">
                <a:moveTo>
                  <a:pt x="3703320" y="0"/>
                </a:moveTo>
                <a:lnTo>
                  <a:pt x="0" y="0"/>
                </a:lnTo>
                <a:lnTo>
                  <a:pt x="0" y="4114800"/>
                </a:lnTo>
                <a:lnTo>
                  <a:pt x="3703320" y="4114800"/>
                </a:lnTo>
                <a:lnTo>
                  <a:pt x="3703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C608A07-62A2-DB70-6E3C-CADF78B7A7FA}"/>
              </a:ext>
            </a:extLst>
          </p:cNvPr>
          <p:cNvSpPr txBox="1"/>
          <p:nvPr/>
        </p:nvSpPr>
        <p:spPr>
          <a:xfrm>
            <a:off x="4038600" y="419100"/>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CHUƠNG I. DINH DƯỠNG VÀ THƯC PHẨM</a:t>
            </a:r>
          </a:p>
        </p:txBody>
      </p:sp>
      <p:sp>
        <p:nvSpPr>
          <p:cNvPr id="22" name="TextBox 21">
            <a:extLst>
              <a:ext uri="{FF2B5EF4-FFF2-40B4-BE49-F238E27FC236}">
                <a16:creationId xmlns:a16="http://schemas.microsoft.com/office/drawing/2014/main" id="{1EC0DC1E-FF99-2E6C-EF42-2902DFA7C6E7}"/>
              </a:ext>
            </a:extLst>
          </p:cNvPr>
          <p:cNvSpPr txBox="1"/>
          <p:nvPr/>
        </p:nvSpPr>
        <p:spPr>
          <a:xfrm>
            <a:off x="1981200" y="1207253"/>
            <a:ext cx="15544800" cy="707886"/>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BÀI 1. </a:t>
            </a:r>
            <a:r>
              <a:rPr lang="en-US" sz="4000" b="1" dirty="0">
                <a:solidFill>
                  <a:srgbClr val="002060"/>
                </a:solidFill>
                <a:latin typeface="Times New Roman" panose="02020603050405020304" pitchFamily="18" charset="0"/>
                <a:cs typeface="Times New Roman" panose="02020603050405020304" pitchFamily="18" charset="0"/>
              </a:rPr>
              <a:t>THÀNH PHẦN  DINH DƯỠNG TRONG THƯC PHẨM</a:t>
            </a:r>
          </a:p>
        </p:txBody>
      </p:sp>
      <p:sp>
        <p:nvSpPr>
          <p:cNvPr id="23" name="TextBox 22">
            <a:extLst>
              <a:ext uri="{FF2B5EF4-FFF2-40B4-BE49-F238E27FC236}">
                <a16:creationId xmlns:a16="http://schemas.microsoft.com/office/drawing/2014/main" id="{D232BAA5-94BB-848F-25D5-577710365878}"/>
              </a:ext>
            </a:extLst>
          </p:cNvPr>
          <p:cNvSpPr txBox="1"/>
          <p:nvPr/>
        </p:nvSpPr>
        <p:spPr>
          <a:xfrm>
            <a:off x="381000" y="238696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 CÁC CHÁT SINH NĂNG LƯỢNG</a:t>
            </a:r>
          </a:p>
        </p:txBody>
      </p:sp>
      <p:sp>
        <p:nvSpPr>
          <p:cNvPr id="6" name="TextBox 5">
            <a:extLst>
              <a:ext uri="{FF2B5EF4-FFF2-40B4-BE49-F238E27FC236}">
                <a16:creationId xmlns:a16="http://schemas.microsoft.com/office/drawing/2014/main" id="{C56C8EA9-E769-8288-04F4-FD3FDC90AB75}"/>
              </a:ext>
            </a:extLst>
          </p:cNvPr>
          <p:cNvSpPr txBox="1"/>
          <p:nvPr/>
        </p:nvSpPr>
        <p:spPr>
          <a:xfrm>
            <a:off x="396240" y="332392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II.VITAMIN, CHÁT KHOÁNG, CHÁT XƠ, NUỚC</a:t>
            </a:r>
          </a:p>
        </p:txBody>
      </p:sp>
      <p:sp>
        <p:nvSpPr>
          <p:cNvPr id="11" name="TextBox 10">
            <a:extLst>
              <a:ext uri="{FF2B5EF4-FFF2-40B4-BE49-F238E27FC236}">
                <a16:creationId xmlns:a16="http://schemas.microsoft.com/office/drawing/2014/main" id="{C603116B-A06A-23C0-119D-2E5234D75317}"/>
              </a:ext>
            </a:extLst>
          </p:cNvPr>
          <p:cNvSpPr txBox="1"/>
          <p:nvPr/>
        </p:nvSpPr>
        <p:spPr>
          <a:xfrm>
            <a:off x="1295400" y="4118918"/>
            <a:ext cx="3124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1.Vitamin</a:t>
            </a:r>
          </a:p>
        </p:txBody>
      </p:sp>
    </p:spTree>
    <p:extLst>
      <p:ext uri="{BB962C8B-B14F-4D97-AF65-F5344CB8AC3E}">
        <p14:creationId xmlns:p14="http://schemas.microsoft.com/office/powerpoint/2010/main" val="1494961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46940">
            <a:off x="-1214336" y="7419573"/>
            <a:ext cx="23287393" cy="6901536"/>
          </a:xfrm>
          <a:custGeom>
            <a:avLst/>
            <a:gdLst/>
            <a:ahLst/>
            <a:cxnLst/>
            <a:rect l="l" t="t" r="r" b="b"/>
            <a:pathLst>
              <a:path w="23287393" h="6901536">
                <a:moveTo>
                  <a:pt x="0" y="0"/>
                </a:moveTo>
                <a:lnTo>
                  <a:pt x="23287393" y="0"/>
                </a:lnTo>
                <a:lnTo>
                  <a:pt x="23287393" y="6901537"/>
                </a:lnTo>
                <a:lnTo>
                  <a:pt x="0" y="69015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998050"/>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943250" y="6530927"/>
            <a:ext cx="1171079" cy="1508637"/>
          </a:xfrm>
          <a:custGeom>
            <a:avLst/>
            <a:gdLst/>
            <a:ahLst/>
            <a:cxnLst/>
            <a:rect l="l" t="t" r="r" b="b"/>
            <a:pathLst>
              <a:path w="1171079" h="1508637">
                <a:moveTo>
                  <a:pt x="0" y="0"/>
                </a:moveTo>
                <a:lnTo>
                  <a:pt x="1171080" y="0"/>
                </a:lnTo>
                <a:lnTo>
                  <a:pt x="1171080" y="1508637"/>
                </a:lnTo>
                <a:lnTo>
                  <a:pt x="0" y="15086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409238" y="6569027"/>
            <a:ext cx="1429433" cy="1508637"/>
          </a:xfrm>
          <a:custGeom>
            <a:avLst/>
            <a:gdLst/>
            <a:ahLst/>
            <a:cxnLst/>
            <a:rect l="l" t="t" r="r" b="b"/>
            <a:pathLst>
              <a:path w="1429433" h="1508637">
                <a:moveTo>
                  <a:pt x="0" y="0"/>
                </a:moveTo>
                <a:lnTo>
                  <a:pt x="1429433" y="0"/>
                </a:lnTo>
                <a:lnTo>
                  <a:pt x="1429433" y="1508637"/>
                </a:lnTo>
                <a:lnTo>
                  <a:pt x="0" y="1508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205886" y="6597602"/>
            <a:ext cx="991962" cy="1432437"/>
          </a:xfrm>
          <a:custGeom>
            <a:avLst/>
            <a:gdLst/>
            <a:ahLst/>
            <a:cxnLst/>
            <a:rect l="l" t="t" r="r" b="b"/>
            <a:pathLst>
              <a:path w="991962" h="1432437">
                <a:moveTo>
                  <a:pt x="0" y="0"/>
                </a:moveTo>
                <a:lnTo>
                  <a:pt x="991962" y="0"/>
                </a:lnTo>
                <a:lnTo>
                  <a:pt x="991962" y="1432437"/>
                </a:lnTo>
                <a:lnTo>
                  <a:pt x="0" y="14324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6370478" y="6372569"/>
            <a:ext cx="1429433" cy="1508637"/>
          </a:xfrm>
          <a:custGeom>
            <a:avLst/>
            <a:gdLst/>
            <a:ahLst/>
            <a:cxnLst/>
            <a:rect l="l" t="t" r="r" b="b"/>
            <a:pathLst>
              <a:path w="1429433" h="1508637">
                <a:moveTo>
                  <a:pt x="0" y="0"/>
                </a:moveTo>
                <a:lnTo>
                  <a:pt x="1429433" y="0"/>
                </a:lnTo>
                <a:lnTo>
                  <a:pt x="1429433" y="1508637"/>
                </a:lnTo>
                <a:lnTo>
                  <a:pt x="0" y="1508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442185" y="6429719"/>
            <a:ext cx="1851291" cy="1432437"/>
          </a:xfrm>
          <a:custGeom>
            <a:avLst/>
            <a:gdLst/>
            <a:ahLst/>
            <a:cxnLst/>
            <a:rect l="l" t="t" r="r" b="b"/>
            <a:pathLst>
              <a:path w="1851291" h="1432437">
                <a:moveTo>
                  <a:pt x="0" y="0"/>
                </a:moveTo>
                <a:lnTo>
                  <a:pt x="1851291" y="0"/>
                </a:lnTo>
                <a:lnTo>
                  <a:pt x="1851291" y="1432437"/>
                </a:lnTo>
                <a:lnTo>
                  <a:pt x="0" y="14324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flipH="1">
            <a:off x="16017987" y="7326856"/>
            <a:ext cx="2664130" cy="2960144"/>
          </a:xfrm>
          <a:custGeom>
            <a:avLst/>
            <a:gdLst/>
            <a:ahLst/>
            <a:cxnLst/>
            <a:rect l="l" t="t" r="r" b="b"/>
            <a:pathLst>
              <a:path w="2664130" h="2960144">
                <a:moveTo>
                  <a:pt x="2664130" y="0"/>
                </a:moveTo>
                <a:lnTo>
                  <a:pt x="0" y="0"/>
                </a:lnTo>
                <a:lnTo>
                  <a:pt x="0" y="2960144"/>
                </a:lnTo>
                <a:lnTo>
                  <a:pt x="2664130" y="2960144"/>
                </a:lnTo>
                <a:lnTo>
                  <a:pt x="266413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394117" y="7326856"/>
            <a:ext cx="2664130" cy="2960144"/>
          </a:xfrm>
          <a:custGeom>
            <a:avLst/>
            <a:gdLst/>
            <a:ahLst/>
            <a:cxnLst/>
            <a:rect l="l" t="t" r="r" b="b"/>
            <a:pathLst>
              <a:path w="2664130" h="2960144">
                <a:moveTo>
                  <a:pt x="0" y="0"/>
                </a:moveTo>
                <a:lnTo>
                  <a:pt x="2664130" y="0"/>
                </a:lnTo>
                <a:lnTo>
                  <a:pt x="2664130" y="2960144"/>
                </a:lnTo>
                <a:lnTo>
                  <a:pt x="0" y="29601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6278721" y="2584248"/>
            <a:ext cx="2488395" cy="1679667"/>
          </a:xfrm>
          <a:custGeom>
            <a:avLst/>
            <a:gdLst/>
            <a:ahLst/>
            <a:cxnLst/>
            <a:rect l="l" t="t" r="r" b="b"/>
            <a:pathLst>
              <a:path w="2488395" h="1679667">
                <a:moveTo>
                  <a:pt x="0" y="0"/>
                </a:moveTo>
                <a:lnTo>
                  <a:pt x="2488395" y="0"/>
                </a:lnTo>
                <a:lnTo>
                  <a:pt x="2488395" y="1679667"/>
                </a:lnTo>
                <a:lnTo>
                  <a:pt x="0" y="16796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373767" y="2584248"/>
            <a:ext cx="2488395" cy="1679667"/>
          </a:xfrm>
          <a:custGeom>
            <a:avLst/>
            <a:gdLst/>
            <a:ahLst/>
            <a:cxnLst/>
            <a:rect l="l" t="t" r="r" b="b"/>
            <a:pathLst>
              <a:path w="2488395" h="1679667">
                <a:moveTo>
                  <a:pt x="0" y="0"/>
                </a:moveTo>
                <a:lnTo>
                  <a:pt x="2488395" y="0"/>
                </a:lnTo>
                <a:lnTo>
                  <a:pt x="2488395" y="1679667"/>
                </a:lnTo>
                <a:lnTo>
                  <a:pt x="0" y="16796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rot="1244195">
            <a:off x="3862276" y="356187"/>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5400000">
            <a:off x="15122611" y="1926937"/>
            <a:ext cx="490438" cy="995814"/>
          </a:xfrm>
          <a:custGeom>
            <a:avLst/>
            <a:gdLst/>
            <a:ahLst/>
            <a:cxnLst/>
            <a:rect l="l" t="t" r="r" b="b"/>
            <a:pathLst>
              <a:path w="490438" h="995814">
                <a:moveTo>
                  <a:pt x="0" y="0"/>
                </a:moveTo>
                <a:lnTo>
                  <a:pt x="490439" y="0"/>
                </a:lnTo>
                <a:lnTo>
                  <a:pt x="490439" y="995814"/>
                </a:lnTo>
                <a:lnTo>
                  <a:pt x="0" y="9958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a:off x="16956808" y="-39412"/>
            <a:ext cx="1243043" cy="1243043"/>
          </a:xfrm>
          <a:custGeom>
            <a:avLst/>
            <a:gdLst/>
            <a:ahLst/>
            <a:cxnLst/>
            <a:rect l="l" t="t" r="r" b="b"/>
            <a:pathLst>
              <a:path w="1243043" h="1243043">
                <a:moveTo>
                  <a:pt x="0" y="0"/>
                </a:moveTo>
                <a:lnTo>
                  <a:pt x="1243042" y="0"/>
                </a:lnTo>
                <a:lnTo>
                  <a:pt x="1243042" y="1243043"/>
                </a:lnTo>
                <a:lnTo>
                  <a:pt x="0" y="1243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3A705FA-7CF6-205A-C7B3-D76CF00ECF4F}"/>
              </a:ext>
            </a:extLst>
          </p:cNvPr>
          <p:cNvSpPr txBox="1"/>
          <p:nvPr/>
        </p:nvSpPr>
        <p:spPr>
          <a:xfrm>
            <a:off x="377438" y="406377"/>
            <a:ext cx="16579370" cy="1232197"/>
          </a:xfrm>
          <a:prstGeom prst="rect">
            <a:avLst/>
          </a:prstGeom>
          <a:noFill/>
        </p:spPr>
        <p:txBody>
          <a:bodyPr wrap="square">
            <a:spAutoFit/>
          </a:bodyPr>
          <a:lstStyle/>
          <a:p>
            <a:pPr marL="25400" marR="152400" algn="just">
              <a:lnSpc>
                <a:spcPct val="120000"/>
              </a:lnSpc>
              <a:spcBef>
                <a:spcPts val="0"/>
              </a:spcBef>
            </a:pPr>
            <a:r>
              <a:rPr lang="vi-VN" sz="3200" b="1" i="1" u="none" strike="noStrike" spc="0" dirty="0">
                <a:solidFill>
                  <a:srgbClr val="000000"/>
                </a:solidFill>
                <a:effectLst/>
                <a:latin typeface="+mj-lt"/>
                <a:ea typeface="Arial" panose="020B0604020202020204" pitchFamily="34" charset="0"/>
                <a:cs typeface="Arial" panose="020B0604020202020204" pitchFamily="34" charset="0"/>
              </a:rPr>
              <a:t>Phân tích Bàng 1.1, hãy kể tên một số loại vitamin thiết yếu và cho biết, mỗi loại thực phẩm ở Hình 1.6 cung cấp vitamin nào.</a:t>
            </a:r>
            <a:endParaRPr lang="en-US" sz="3200" b="1" i="1" dirty="0">
              <a:solidFill>
                <a:srgbClr val="000000"/>
              </a:solidFill>
              <a:effectLst/>
              <a:latin typeface="+mj-lt"/>
              <a:ea typeface="Courier New" panose="02070309020205020404" pitchFamily="49" charset="0"/>
            </a:endParaRPr>
          </a:p>
        </p:txBody>
      </p:sp>
      <p:pic>
        <p:nvPicPr>
          <p:cNvPr id="19" name="Picture 18">
            <a:extLst>
              <a:ext uri="{FF2B5EF4-FFF2-40B4-BE49-F238E27FC236}">
                <a16:creationId xmlns:a16="http://schemas.microsoft.com/office/drawing/2014/main" id="{07D34719-15E8-2C1F-5159-30BA01B977C4}"/>
              </a:ext>
            </a:extLst>
          </p:cNvPr>
          <p:cNvPicPr>
            <a:picLocks noChangeAspect="1"/>
          </p:cNvPicPr>
          <p:nvPr/>
        </p:nvPicPr>
        <p:blipFill>
          <a:blip r:embed="rId22"/>
          <a:stretch>
            <a:fillRect/>
          </a:stretch>
        </p:blipFill>
        <p:spPr>
          <a:xfrm>
            <a:off x="1447800" y="2179625"/>
            <a:ext cx="16002000" cy="7154875"/>
          </a:xfrm>
          <a:prstGeom prst="rect">
            <a:avLst/>
          </a:prstGeom>
        </p:spPr>
      </p:pic>
      <p:sp>
        <p:nvSpPr>
          <p:cNvPr id="20" name="TextBox 19">
            <a:extLst>
              <a:ext uri="{FF2B5EF4-FFF2-40B4-BE49-F238E27FC236}">
                <a16:creationId xmlns:a16="http://schemas.microsoft.com/office/drawing/2014/main" id="{932293C4-AA74-7FE5-4880-657F81ED5C66}"/>
              </a:ext>
            </a:extLst>
          </p:cNvPr>
          <p:cNvSpPr txBox="1"/>
          <p:nvPr/>
        </p:nvSpPr>
        <p:spPr>
          <a:xfrm>
            <a:off x="9982200" y="4524646"/>
            <a:ext cx="220980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D</a:t>
            </a:r>
          </a:p>
        </p:txBody>
      </p:sp>
      <p:sp>
        <p:nvSpPr>
          <p:cNvPr id="21" name="TextBox 20">
            <a:extLst>
              <a:ext uri="{FF2B5EF4-FFF2-40B4-BE49-F238E27FC236}">
                <a16:creationId xmlns:a16="http://schemas.microsoft.com/office/drawing/2014/main" id="{CCE52A66-C791-B09E-75FD-C5148912D4AA}"/>
              </a:ext>
            </a:extLst>
          </p:cNvPr>
          <p:cNvSpPr txBox="1"/>
          <p:nvPr/>
        </p:nvSpPr>
        <p:spPr>
          <a:xfrm>
            <a:off x="14793757" y="1965570"/>
            <a:ext cx="3006153"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E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B</a:t>
            </a:r>
          </a:p>
        </p:txBody>
      </p:sp>
      <p:sp>
        <p:nvSpPr>
          <p:cNvPr id="22" name="TextBox 21">
            <a:extLst>
              <a:ext uri="{FF2B5EF4-FFF2-40B4-BE49-F238E27FC236}">
                <a16:creationId xmlns:a16="http://schemas.microsoft.com/office/drawing/2014/main" id="{297FC5EF-5636-D8DC-C162-8D1940B1DE8A}"/>
              </a:ext>
            </a:extLst>
          </p:cNvPr>
          <p:cNvSpPr txBox="1"/>
          <p:nvPr/>
        </p:nvSpPr>
        <p:spPr>
          <a:xfrm>
            <a:off x="2984328" y="7737651"/>
            <a:ext cx="3137839"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B</a:t>
            </a:r>
          </a:p>
        </p:txBody>
      </p:sp>
      <p:sp>
        <p:nvSpPr>
          <p:cNvPr id="23" name="TextBox 22">
            <a:extLst>
              <a:ext uri="{FF2B5EF4-FFF2-40B4-BE49-F238E27FC236}">
                <a16:creationId xmlns:a16="http://schemas.microsoft.com/office/drawing/2014/main" id="{B241A256-3145-A9D7-70EB-6C710F1D5720}"/>
              </a:ext>
            </a:extLst>
          </p:cNvPr>
          <p:cNvSpPr txBox="1"/>
          <p:nvPr/>
        </p:nvSpPr>
        <p:spPr>
          <a:xfrm>
            <a:off x="7807247" y="7881206"/>
            <a:ext cx="4537693"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A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C</a:t>
            </a:r>
          </a:p>
        </p:txBody>
      </p:sp>
      <p:sp>
        <p:nvSpPr>
          <p:cNvPr id="24" name="TextBox 23">
            <a:extLst>
              <a:ext uri="{FF2B5EF4-FFF2-40B4-BE49-F238E27FC236}">
                <a16:creationId xmlns:a16="http://schemas.microsoft.com/office/drawing/2014/main" id="{C9A1378D-C6CE-1A5F-B695-391F6755513F}"/>
              </a:ext>
            </a:extLst>
          </p:cNvPr>
          <p:cNvSpPr txBox="1"/>
          <p:nvPr/>
        </p:nvSpPr>
        <p:spPr>
          <a:xfrm>
            <a:off x="14602598" y="7724712"/>
            <a:ext cx="4537693"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A</a:t>
            </a:r>
          </a:p>
        </p:txBody>
      </p:sp>
      <p:sp>
        <p:nvSpPr>
          <p:cNvPr id="25" name="TextBox 24">
            <a:extLst>
              <a:ext uri="{FF2B5EF4-FFF2-40B4-BE49-F238E27FC236}">
                <a16:creationId xmlns:a16="http://schemas.microsoft.com/office/drawing/2014/main" id="{CE576C83-03FE-E90D-A9B8-9BE412E3C767}"/>
              </a:ext>
            </a:extLst>
          </p:cNvPr>
          <p:cNvSpPr txBox="1"/>
          <p:nvPr/>
        </p:nvSpPr>
        <p:spPr>
          <a:xfrm>
            <a:off x="4513124" y="4417563"/>
            <a:ext cx="220980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Vitamin C</a:t>
            </a:r>
          </a:p>
        </p:txBody>
      </p:sp>
    </p:spTree>
    <p:extLst>
      <p:ext uri="{BB962C8B-B14F-4D97-AF65-F5344CB8AC3E}">
        <p14:creationId xmlns:p14="http://schemas.microsoft.com/office/powerpoint/2010/main" val="369262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2000"/>
                                        <p:tgtEl>
                                          <p:spTgt spid="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436831" y="-822469"/>
            <a:ext cx="3702339" cy="3702339"/>
          </a:xfrm>
          <a:custGeom>
            <a:avLst/>
            <a:gdLst/>
            <a:ahLst/>
            <a:cxnLst/>
            <a:rect l="l" t="t" r="r" b="b"/>
            <a:pathLst>
              <a:path w="3702339" h="3702339">
                <a:moveTo>
                  <a:pt x="0" y="0"/>
                </a:moveTo>
                <a:lnTo>
                  <a:pt x="3702338" y="0"/>
                </a:lnTo>
                <a:lnTo>
                  <a:pt x="3702338" y="3702338"/>
                </a:lnTo>
                <a:lnTo>
                  <a:pt x="0" y="3702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199390" y="1251245"/>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88130" y="351111"/>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584853">
            <a:off x="10738055" y="1482334"/>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5291370">
            <a:off x="1383086" y="485757"/>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083900" y="1744516"/>
            <a:ext cx="10246165" cy="8389048"/>
          </a:xfrm>
          <a:custGeom>
            <a:avLst/>
            <a:gdLst/>
            <a:ahLst/>
            <a:cxnLst/>
            <a:rect l="l" t="t" r="r" b="b"/>
            <a:pathLst>
              <a:path w="10246165" h="8389048">
                <a:moveTo>
                  <a:pt x="0" y="0"/>
                </a:moveTo>
                <a:lnTo>
                  <a:pt x="10246165" y="0"/>
                </a:lnTo>
                <a:lnTo>
                  <a:pt x="10246165" y="8389048"/>
                </a:lnTo>
                <a:lnTo>
                  <a:pt x="0" y="8389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flipH="1">
            <a:off x="9746671" y="3700814"/>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F4A3E7D9-C302-8AB0-B02B-74A7EBAA4094}"/>
              </a:ext>
            </a:extLst>
          </p:cNvPr>
          <p:cNvPicPr>
            <a:picLocks noChangeAspect="1"/>
          </p:cNvPicPr>
          <p:nvPr/>
        </p:nvPicPr>
        <p:blipFill>
          <a:blip r:embed="rId12"/>
          <a:stretch>
            <a:fillRect/>
          </a:stretch>
        </p:blipFill>
        <p:spPr>
          <a:xfrm>
            <a:off x="2401268" y="3672572"/>
            <a:ext cx="13106400" cy="6778637"/>
          </a:xfrm>
          <a:prstGeom prst="rect">
            <a:avLst/>
          </a:prstGeom>
        </p:spPr>
      </p:pic>
      <p:sp>
        <p:nvSpPr>
          <p:cNvPr id="10" name="TextBox 9">
            <a:extLst>
              <a:ext uri="{FF2B5EF4-FFF2-40B4-BE49-F238E27FC236}">
                <a16:creationId xmlns:a16="http://schemas.microsoft.com/office/drawing/2014/main" id="{D8EE1D3D-4765-B45D-E23B-F795C9D88CB2}"/>
              </a:ext>
            </a:extLst>
          </p:cNvPr>
          <p:cNvSpPr txBox="1"/>
          <p:nvPr/>
        </p:nvSpPr>
        <p:spPr>
          <a:xfrm>
            <a:off x="284095" y="213840"/>
            <a:ext cx="3124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1.Vitamin</a:t>
            </a:r>
          </a:p>
        </p:txBody>
      </p:sp>
      <p:sp>
        <p:nvSpPr>
          <p:cNvPr id="12" name="TextBox 11">
            <a:extLst>
              <a:ext uri="{FF2B5EF4-FFF2-40B4-BE49-F238E27FC236}">
                <a16:creationId xmlns:a16="http://schemas.microsoft.com/office/drawing/2014/main" id="{717F2067-7E29-3A3D-85B3-E85CE3B317A5}"/>
              </a:ext>
            </a:extLst>
          </p:cNvPr>
          <p:cNvSpPr txBox="1"/>
          <p:nvPr/>
        </p:nvSpPr>
        <p:spPr>
          <a:xfrm>
            <a:off x="2762861" y="122671"/>
            <a:ext cx="14402240" cy="1200329"/>
          </a:xfrm>
          <a:prstGeom prst="rect">
            <a:avLst/>
          </a:prstGeom>
          <a:noFill/>
        </p:spPr>
        <p:txBody>
          <a:bodyPr wrap="square">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Vitamin đóng vai trò quan trọng trong quá trình phát triển cơ thể và sức khoẻ của con người</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7B58DEF-272E-3690-859C-34F419A6EA0A}"/>
              </a:ext>
            </a:extLst>
          </p:cNvPr>
          <p:cNvSpPr txBox="1"/>
          <p:nvPr/>
        </p:nvSpPr>
        <p:spPr>
          <a:xfrm>
            <a:off x="2762861" y="1407524"/>
            <a:ext cx="10919726" cy="1754326"/>
          </a:xfrm>
          <a:prstGeom prst="rect">
            <a:avLst/>
          </a:prstGeom>
          <a:noFill/>
        </p:spPr>
        <p:txBody>
          <a:bodyPr wrap="square">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Vitamin </a:t>
            </a:r>
            <a:r>
              <a:rPr lang="en-US" sz="3600" b="1" dirty="0" err="1">
                <a:solidFill>
                  <a:srgbClr val="002060"/>
                </a:solidFill>
                <a:latin typeface="Times New Roman" panose="02020603050405020304" pitchFamily="18" charset="0"/>
                <a:cs typeface="Times New Roman" panose="02020603050405020304" pitchFamily="18" charset="0"/>
              </a:rPr>
              <a:t>gồm</a:t>
            </a:r>
            <a:r>
              <a:rPr lang="en-US" sz="3600" b="1" dirty="0">
                <a:solidFill>
                  <a:srgbClr val="002060"/>
                </a:solidFill>
                <a:latin typeface="Times New Roman" panose="02020603050405020304" pitchFamily="18" charset="0"/>
                <a:cs typeface="Times New Roman" panose="02020603050405020304" pitchFamily="18" charset="0"/>
              </a:rPr>
              <a:t> 2 </a:t>
            </a:r>
            <a:r>
              <a:rPr lang="en-US" sz="3600" b="1" dirty="0" err="1">
                <a:solidFill>
                  <a:srgbClr val="002060"/>
                </a:solidFill>
                <a:latin typeface="Times New Roman" panose="02020603050405020304" pitchFamily="18" charset="0"/>
                <a:cs typeface="Times New Roman" panose="02020603050405020304" pitchFamily="18" charset="0"/>
              </a:rPr>
              <a:t>nhóm</a:t>
            </a:r>
            <a:endParaRPr lang="en-US" sz="3600" b="1" dirty="0">
              <a:solidFill>
                <a:srgbClr val="002060"/>
              </a:solidFill>
              <a:latin typeface="Times New Roman" panose="02020603050405020304" pitchFamily="18" charset="0"/>
              <a:cs typeface="Times New Roman" panose="02020603050405020304" pitchFamily="18" charset="0"/>
            </a:endParaRPr>
          </a:p>
          <a:p>
            <a:r>
              <a:rPr lang="en-US" sz="3600" b="1" dirty="0">
                <a:solidFill>
                  <a:srgbClr val="002060"/>
                </a:solidFill>
                <a:latin typeface="Times New Roman" panose="02020603050405020304" pitchFamily="18" charset="0"/>
                <a:cs typeface="Times New Roman" panose="02020603050405020304" pitchFamily="18" charset="0"/>
              </a:rPr>
              <a:t>		+ Tan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nước</a:t>
            </a:r>
            <a:r>
              <a:rPr lang="en-US" sz="3600" b="1" dirty="0">
                <a:solidFill>
                  <a:srgbClr val="002060"/>
                </a:solidFill>
                <a:latin typeface="Times New Roman" panose="02020603050405020304" pitchFamily="18" charset="0"/>
                <a:cs typeface="Times New Roman" panose="02020603050405020304" pitchFamily="18" charset="0"/>
              </a:rPr>
              <a:t> (B, C)</a:t>
            </a:r>
          </a:p>
          <a:p>
            <a:r>
              <a:rPr lang="en-US" sz="3600" b="1" dirty="0">
                <a:solidFill>
                  <a:srgbClr val="002060"/>
                </a:solidFill>
                <a:latin typeface="Times New Roman" panose="02020603050405020304" pitchFamily="18" charset="0"/>
                <a:cs typeface="Times New Roman" panose="02020603050405020304" pitchFamily="18" charset="0"/>
              </a:rPr>
              <a:t>		+ Tan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chất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béo</a:t>
            </a:r>
            <a:r>
              <a:rPr lang="en-US" sz="3600" b="1" dirty="0">
                <a:solidFill>
                  <a:srgbClr val="002060"/>
                </a:solidFill>
                <a:latin typeface="Times New Roman" panose="02020603050405020304" pitchFamily="18" charset="0"/>
                <a:cs typeface="Times New Roman" panose="02020603050405020304" pitchFamily="18" charset="0"/>
              </a:rPr>
              <a:t>  ( A, D)</a:t>
            </a:r>
          </a:p>
        </p:txBody>
      </p:sp>
    </p:spTree>
    <p:extLst>
      <p:ext uri="{BB962C8B-B14F-4D97-AF65-F5344CB8AC3E}">
        <p14:creationId xmlns:p14="http://schemas.microsoft.com/office/powerpoint/2010/main" val="353553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53E146-1250-1FC1-7290-ABBD85E4BA4E}"/>
              </a:ext>
            </a:extLst>
          </p:cNvPr>
          <p:cNvPicPr>
            <a:picLocks noChangeAspect="1"/>
          </p:cNvPicPr>
          <p:nvPr/>
        </p:nvPicPr>
        <p:blipFill>
          <a:blip r:embed="rId2"/>
          <a:stretch>
            <a:fillRect/>
          </a:stretch>
        </p:blipFill>
        <p:spPr>
          <a:xfrm>
            <a:off x="291312" y="5915647"/>
            <a:ext cx="17499203" cy="2689775"/>
          </a:xfrm>
          <a:prstGeom prst="rect">
            <a:avLst/>
          </a:prstGeom>
        </p:spPr>
      </p:pic>
      <p:sp>
        <p:nvSpPr>
          <p:cNvPr id="5" name="Freeform 5"/>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84438" y="1572722"/>
            <a:ext cx="1939027" cy="1308843"/>
          </a:xfrm>
          <a:custGeom>
            <a:avLst/>
            <a:gdLst/>
            <a:ahLst/>
            <a:cxnLst/>
            <a:rect l="l" t="t" r="r" b="b"/>
            <a:pathLst>
              <a:path w="1939027" h="1308843">
                <a:moveTo>
                  <a:pt x="0" y="0"/>
                </a:moveTo>
                <a:lnTo>
                  <a:pt x="1939027" y="0"/>
                </a:lnTo>
                <a:lnTo>
                  <a:pt x="1939027" y="1308843"/>
                </a:lnTo>
                <a:lnTo>
                  <a:pt x="0" y="13088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101970">
            <a:off x="3376241" y="3989852"/>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5311681" flipV="1">
            <a:off x="13792083" y="353978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1036051" flipH="1">
            <a:off x="3702911" y="1964840"/>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9BC663E5-9A95-5941-23C7-4D24C9575316}"/>
              </a:ext>
            </a:extLst>
          </p:cNvPr>
          <p:cNvPicPr>
            <a:picLocks noChangeAspect="1"/>
          </p:cNvPicPr>
          <p:nvPr/>
        </p:nvPicPr>
        <p:blipFill>
          <a:blip r:embed="rId11"/>
          <a:stretch>
            <a:fillRect/>
          </a:stretch>
        </p:blipFill>
        <p:spPr>
          <a:xfrm>
            <a:off x="35916" y="-16329"/>
            <a:ext cx="17754600" cy="6348412"/>
          </a:xfrm>
          <a:prstGeom prst="rect">
            <a:avLst/>
          </a:prstGeom>
        </p:spPr>
      </p:pic>
    </p:spTree>
    <p:extLst>
      <p:ext uri="{BB962C8B-B14F-4D97-AF65-F5344CB8AC3E}">
        <p14:creationId xmlns:p14="http://schemas.microsoft.com/office/powerpoint/2010/main" val="162428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641403" y="9053958"/>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6829571" flipV="1">
            <a:off x="8744900" y="2414616"/>
            <a:ext cx="490438" cy="995814"/>
          </a:xfrm>
          <a:custGeom>
            <a:avLst/>
            <a:gdLst/>
            <a:ahLst/>
            <a:cxnLst/>
            <a:rect l="l" t="t" r="r" b="b"/>
            <a:pathLst>
              <a:path w="490438" h="995814">
                <a:moveTo>
                  <a:pt x="0" y="995814"/>
                </a:moveTo>
                <a:lnTo>
                  <a:pt x="490439" y="995814"/>
                </a:lnTo>
                <a:lnTo>
                  <a:pt x="490439" y="0"/>
                </a:lnTo>
                <a:lnTo>
                  <a:pt x="0" y="0"/>
                </a:lnTo>
                <a:lnTo>
                  <a:pt x="0" y="99581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427957" y="6582168"/>
            <a:ext cx="2126476" cy="2330384"/>
          </a:xfrm>
          <a:custGeom>
            <a:avLst/>
            <a:gdLst/>
            <a:ahLst/>
            <a:cxnLst/>
            <a:rect l="l" t="t" r="r" b="b"/>
            <a:pathLst>
              <a:path w="2126476" h="2330384">
                <a:moveTo>
                  <a:pt x="0" y="0"/>
                </a:moveTo>
                <a:lnTo>
                  <a:pt x="2126476" y="0"/>
                </a:lnTo>
                <a:lnTo>
                  <a:pt x="2126476" y="2330384"/>
                </a:lnTo>
                <a:lnTo>
                  <a:pt x="0" y="23303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E890916-F56A-0DB5-8726-6CBFD3ED528B}"/>
              </a:ext>
            </a:extLst>
          </p:cNvPr>
          <p:cNvPicPr>
            <a:picLocks noChangeAspect="1"/>
          </p:cNvPicPr>
          <p:nvPr/>
        </p:nvPicPr>
        <p:blipFill>
          <a:blip r:embed="rId10"/>
          <a:stretch>
            <a:fillRect/>
          </a:stretch>
        </p:blipFill>
        <p:spPr>
          <a:xfrm>
            <a:off x="152400" y="266700"/>
            <a:ext cx="18135600" cy="10020299"/>
          </a:xfrm>
          <a:prstGeom prst="rect">
            <a:avLst/>
          </a:prstGeom>
        </p:spPr>
      </p:pic>
    </p:spTree>
    <p:extLst>
      <p:ext uri="{BB962C8B-B14F-4D97-AF65-F5344CB8AC3E}">
        <p14:creationId xmlns:p14="http://schemas.microsoft.com/office/powerpoint/2010/main" val="1750749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7144545" y="7129626"/>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52795" y="3046873"/>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849155" flipV="1">
            <a:off x="8969934" y="7365356"/>
            <a:ext cx="490438" cy="995814"/>
          </a:xfrm>
          <a:custGeom>
            <a:avLst/>
            <a:gdLst/>
            <a:ahLst/>
            <a:cxnLst/>
            <a:rect l="l" t="t" r="r" b="b"/>
            <a:pathLst>
              <a:path w="490438" h="995814">
                <a:moveTo>
                  <a:pt x="0" y="995813"/>
                </a:moveTo>
                <a:lnTo>
                  <a:pt x="490438" y="995813"/>
                </a:lnTo>
                <a:lnTo>
                  <a:pt x="490438" y="0"/>
                </a:lnTo>
                <a:lnTo>
                  <a:pt x="0" y="0"/>
                </a:lnTo>
                <a:lnTo>
                  <a:pt x="0" y="9958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67366888-A27E-C7A7-715C-80F020FC14D4}"/>
              </a:ext>
            </a:extLst>
          </p:cNvPr>
          <p:cNvSpPr txBox="1"/>
          <p:nvPr/>
        </p:nvSpPr>
        <p:spPr>
          <a:xfrm>
            <a:off x="2667000" y="266700"/>
            <a:ext cx="45720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khoáng</a:t>
            </a:r>
            <a:endParaRPr lang="en-US" sz="36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3DB4DB6-E38C-C6C5-E23F-A84F54AFC8B5}"/>
              </a:ext>
            </a:extLst>
          </p:cNvPr>
          <p:cNvSpPr txBox="1"/>
          <p:nvPr/>
        </p:nvSpPr>
        <p:spPr>
          <a:xfrm>
            <a:off x="2449762" y="1873821"/>
            <a:ext cx="15073548" cy="1823128"/>
          </a:xfrm>
          <a:prstGeom prst="rect">
            <a:avLst/>
          </a:prstGeom>
          <a:noFill/>
        </p:spPr>
        <p:txBody>
          <a:bodyPr wrap="square">
            <a:spAutoFit/>
          </a:bodyPr>
          <a:lstStyle/>
          <a:p>
            <a:pPr marL="50800" marR="203200" algn="just">
              <a:lnSpc>
                <a:spcPct val="120000"/>
              </a:lnSpc>
              <a:spcBef>
                <a:spcPts val="0"/>
              </a:spcBef>
            </a:pPr>
            <a:r>
              <a:rPr lang="vi-VN" sz="3200" b="1" i="1" u="none" strike="noStrike" spc="0" dirty="0">
                <a:solidFill>
                  <a:srgbClr val="000000"/>
                </a:solidFill>
                <a:effectLst/>
                <a:latin typeface="+mj-lt"/>
                <a:ea typeface="Arial" panose="020B0604020202020204" pitchFamily="34" charset="0"/>
                <a:cs typeface="Arial" panose="020B0604020202020204" pitchFamily="34" charset="0"/>
              </a:rPr>
              <a:t>Đọc nội đung mục 11.2, phân tích Bàng 1.2 và kết họp với hiểu biết cá nhàn, hãy kể tên một số chắt khoáng thiết yếu, các thực phẩm cung cấp, vai trò và nhu cầu của cơ thẻ người với các chát khoáng này.</a:t>
            </a:r>
            <a:endParaRPr lang="en-US" sz="3200" b="1" i="1" dirty="0">
              <a:solidFill>
                <a:srgbClr val="000000"/>
              </a:solidFill>
              <a:effectLst/>
              <a:latin typeface="+mj-lt"/>
              <a:ea typeface="Courier New" panose="02070309020205020404" pitchFamily="49" charset="0"/>
            </a:endParaRPr>
          </a:p>
        </p:txBody>
      </p:sp>
    </p:spTree>
    <p:extLst>
      <p:ext uri="{BB962C8B-B14F-4D97-AF65-F5344CB8AC3E}">
        <p14:creationId xmlns:p14="http://schemas.microsoft.com/office/powerpoint/2010/main" val="3518185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60204">
            <a:off x="12138779" y="-5067619"/>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1915820" y="2360100"/>
            <a:ext cx="4197522" cy="5566800"/>
          </a:xfrm>
          <a:custGeom>
            <a:avLst/>
            <a:gdLst/>
            <a:ahLst/>
            <a:cxnLst/>
            <a:rect l="l" t="t" r="r" b="b"/>
            <a:pathLst>
              <a:path w="4197522" h="5566800">
                <a:moveTo>
                  <a:pt x="0" y="0"/>
                </a:moveTo>
                <a:lnTo>
                  <a:pt x="4197522" y="0"/>
                </a:lnTo>
                <a:lnTo>
                  <a:pt x="4197522" y="5566800"/>
                </a:lnTo>
                <a:lnTo>
                  <a:pt x="0" y="556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6829571" flipV="1">
            <a:off x="16010271" y="8972739"/>
            <a:ext cx="490438" cy="995814"/>
          </a:xfrm>
          <a:custGeom>
            <a:avLst/>
            <a:gdLst/>
            <a:ahLst/>
            <a:cxnLst/>
            <a:rect l="l" t="t" r="r" b="b"/>
            <a:pathLst>
              <a:path w="490438" h="995814">
                <a:moveTo>
                  <a:pt x="0" y="995813"/>
                </a:moveTo>
                <a:lnTo>
                  <a:pt x="490439" y="995813"/>
                </a:lnTo>
                <a:lnTo>
                  <a:pt x="490439" y="0"/>
                </a:lnTo>
                <a:lnTo>
                  <a:pt x="0" y="0"/>
                </a:lnTo>
                <a:lnTo>
                  <a:pt x="0" y="9958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352996" y="7402245"/>
            <a:ext cx="1568258" cy="2884755"/>
          </a:xfrm>
          <a:custGeom>
            <a:avLst/>
            <a:gdLst/>
            <a:ahLst/>
            <a:cxnLst/>
            <a:rect l="l" t="t" r="r" b="b"/>
            <a:pathLst>
              <a:path w="1568258" h="2884755">
                <a:moveTo>
                  <a:pt x="1568258" y="0"/>
                </a:moveTo>
                <a:lnTo>
                  <a:pt x="0" y="0"/>
                </a:lnTo>
                <a:lnTo>
                  <a:pt x="0" y="2884755"/>
                </a:lnTo>
                <a:lnTo>
                  <a:pt x="1568258" y="2884755"/>
                </a:lnTo>
                <a:lnTo>
                  <a:pt x="156825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CDE4314-909B-38D6-6B55-6B407C7BD182}"/>
              </a:ext>
            </a:extLst>
          </p:cNvPr>
          <p:cNvPicPr>
            <a:picLocks noChangeAspect="1"/>
          </p:cNvPicPr>
          <p:nvPr/>
        </p:nvPicPr>
        <p:blipFill>
          <a:blip r:embed="rId12"/>
          <a:stretch>
            <a:fillRect/>
          </a:stretch>
        </p:blipFill>
        <p:spPr>
          <a:xfrm>
            <a:off x="533400" y="3304222"/>
            <a:ext cx="15167557" cy="7051358"/>
          </a:xfrm>
          <a:prstGeom prst="rect">
            <a:avLst/>
          </a:prstGeom>
        </p:spPr>
      </p:pic>
      <p:pic>
        <p:nvPicPr>
          <p:cNvPr id="10" name="Picture 9">
            <a:extLst>
              <a:ext uri="{FF2B5EF4-FFF2-40B4-BE49-F238E27FC236}">
                <a16:creationId xmlns:a16="http://schemas.microsoft.com/office/drawing/2014/main" id="{63A40C1C-319A-28B3-640E-86A8462A2296}"/>
              </a:ext>
            </a:extLst>
          </p:cNvPr>
          <p:cNvPicPr>
            <a:picLocks noChangeAspect="1"/>
          </p:cNvPicPr>
          <p:nvPr/>
        </p:nvPicPr>
        <p:blipFill>
          <a:blip r:embed="rId13"/>
          <a:stretch>
            <a:fillRect/>
          </a:stretch>
        </p:blipFill>
        <p:spPr>
          <a:xfrm>
            <a:off x="756957" y="-31198"/>
            <a:ext cx="14871663" cy="3492539"/>
          </a:xfrm>
          <a:prstGeom prst="rect">
            <a:avLst/>
          </a:prstGeom>
        </p:spPr>
      </p:pic>
      <p:sp>
        <p:nvSpPr>
          <p:cNvPr id="13" name="TextBox 12">
            <a:extLst>
              <a:ext uri="{FF2B5EF4-FFF2-40B4-BE49-F238E27FC236}">
                <a16:creationId xmlns:a16="http://schemas.microsoft.com/office/drawing/2014/main" id="{EE5A0334-1B6A-506F-BAE6-F6598E080612}"/>
              </a:ext>
            </a:extLst>
          </p:cNvPr>
          <p:cNvSpPr txBox="1"/>
          <p:nvPr/>
        </p:nvSpPr>
        <p:spPr>
          <a:xfrm>
            <a:off x="15674340" y="800160"/>
            <a:ext cx="2587043" cy="9448740"/>
          </a:xfrm>
          <a:prstGeom prst="rect">
            <a:avLst/>
          </a:prstGeom>
          <a:noFill/>
        </p:spPr>
        <p:txBody>
          <a:bodyPr wrap="square">
            <a:spAutoFit/>
          </a:bodyPr>
          <a:lstStyle/>
          <a:p>
            <a:pPr marL="50800" marR="203200" algn="just">
              <a:spcBef>
                <a:spcPts val="0"/>
              </a:spcBef>
            </a:pPr>
            <a:r>
              <a:rPr lang="vi-VN" sz="3200" b="1" i="1" u="none" strike="noStrike" spc="0" dirty="0">
                <a:solidFill>
                  <a:srgbClr val="000000"/>
                </a:solidFill>
                <a:effectLst/>
                <a:latin typeface="+mj-lt"/>
                <a:ea typeface="Arial" panose="020B0604020202020204" pitchFamily="34" charset="0"/>
                <a:cs typeface="Arial" panose="020B0604020202020204" pitchFamily="34" charset="0"/>
              </a:rPr>
              <a:t>Đọc nội đung mục 11.2, phân tích Bàng 1.2 và kết họp với hiểu biết cá nhàn, hãy kể tên một số chắt khoáng thiết yếu, các thực phẩm cung cấp, vai trò và nhu cầu của cơ thẻ người với các chát khoáng này.</a:t>
            </a:r>
            <a:endParaRPr lang="en-US" sz="3200" b="1" i="1" dirty="0">
              <a:solidFill>
                <a:srgbClr val="000000"/>
              </a:solidFill>
              <a:effectLst/>
              <a:latin typeface="+mj-lt"/>
              <a:ea typeface="Courier New" panose="02070309020205020404" pitchFamily="49" charset="0"/>
            </a:endParaRPr>
          </a:p>
        </p:txBody>
      </p:sp>
    </p:spTree>
    <p:extLst>
      <p:ext uri="{BB962C8B-B14F-4D97-AF65-F5344CB8AC3E}">
        <p14:creationId xmlns:p14="http://schemas.microsoft.com/office/powerpoint/2010/main" val="1972736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0105220" y="3726379"/>
            <a:ext cx="9744635" cy="6821245"/>
          </a:xfrm>
          <a:custGeom>
            <a:avLst/>
            <a:gdLst/>
            <a:ahLst/>
            <a:cxnLst/>
            <a:rect l="l" t="t" r="r" b="b"/>
            <a:pathLst>
              <a:path w="9744635" h="6821245">
                <a:moveTo>
                  <a:pt x="0" y="0"/>
                </a:moveTo>
                <a:lnTo>
                  <a:pt x="9744635" y="0"/>
                </a:lnTo>
                <a:lnTo>
                  <a:pt x="9744635" y="6821245"/>
                </a:lnTo>
                <a:lnTo>
                  <a:pt x="0" y="6821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436831" y="-822469"/>
            <a:ext cx="3702339" cy="3702339"/>
          </a:xfrm>
          <a:custGeom>
            <a:avLst/>
            <a:gdLst/>
            <a:ahLst/>
            <a:cxnLst/>
            <a:rect l="l" t="t" r="r" b="b"/>
            <a:pathLst>
              <a:path w="3702339" h="3702339">
                <a:moveTo>
                  <a:pt x="0" y="0"/>
                </a:moveTo>
                <a:lnTo>
                  <a:pt x="3702338" y="0"/>
                </a:lnTo>
                <a:lnTo>
                  <a:pt x="3702338" y="3702338"/>
                </a:lnTo>
                <a:lnTo>
                  <a:pt x="0" y="3702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199390" y="1251245"/>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88130" y="351111"/>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584853">
            <a:off x="10738055" y="1482334"/>
            <a:ext cx="490438" cy="995814"/>
          </a:xfrm>
          <a:custGeom>
            <a:avLst/>
            <a:gdLst/>
            <a:ahLst/>
            <a:cxnLst/>
            <a:rect l="l" t="t" r="r" b="b"/>
            <a:pathLst>
              <a:path w="490438" h="995814">
                <a:moveTo>
                  <a:pt x="0" y="0"/>
                </a:moveTo>
                <a:lnTo>
                  <a:pt x="490438" y="0"/>
                </a:lnTo>
                <a:lnTo>
                  <a:pt x="490438" y="995814"/>
                </a:lnTo>
                <a:lnTo>
                  <a:pt x="0" y="995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5291370">
            <a:off x="1383086" y="485757"/>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213363">
            <a:off x="11513877" y="3633025"/>
            <a:ext cx="1642710"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A378F28-6CA7-7F6B-EF6D-724A4492B68F}"/>
              </a:ext>
            </a:extLst>
          </p:cNvPr>
          <p:cNvSpPr txBox="1"/>
          <p:nvPr/>
        </p:nvSpPr>
        <p:spPr>
          <a:xfrm>
            <a:off x="4038600" y="419100"/>
            <a:ext cx="10689770" cy="646331"/>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NỘI DUNG BÀI HỌC</a:t>
            </a:r>
          </a:p>
        </p:txBody>
      </p:sp>
      <p:sp>
        <p:nvSpPr>
          <p:cNvPr id="13" name="TextBox 12">
            <a:extLst>
              <a:ext uri="{FF2B5EF4-FFF2-40B4-BE49-F238E27FC236}">
                <a16:creationId xmlns:a16="http://schemas.microsoft.com/office/drawing/2014/main" id="{59456717-EC77-B1EC-2DB9-9B723130F380}"/>
              </a:ext>
            </a:extLst>
          </p:cNvPr>
          <p:cNvSpPr txBox="1"/>
          <p:nvPr/>
        </p:nvSpPr>
        <p:spPr>
          <a:xfrm>
            <a:off x="395633" y="213026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 CÁC CHÁT SINH NĂNG LƯỢNG</a:t>
            </a:r>
          </a:p>
        </p:txBody>
      </p:sp>
      <p:sp>
        <p:nvSpPr>
          <p:cNvPr id="14" name="TextBox 13">
            <a:extLst>
              <a:ext uri="{FF2B5EF4-FFF2-40B4-BE49-F238E27FC236}">
                <a16:creationId xmlns:a16="http://schemas.microsoft.com/office/drawing/2014/main" id="{35E947DD-A707-6EBB-F088-F606D6B61969}"/>
              </a:ext>
            </a:extLst>
          </p:cNvPr>
          <p:cNvSpPr txBox="1"/>
          <p:nvPr/>
        </p:nvSpPr>
        <p:spPr>
          <a:xfrm>
            <a:off x="338987" y="6297628"/>
            <a:ext cx="11814676"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II.	VITAMIN, CHÁT KHOÁNG, CHÁT XƠ VÀ NUỚC</a:t>
            </a:r>
          </a:p>
        </p:txBody>
      </p:sp>
      <p:sp>
        <p:nvSpPr>
          <p:cNvPr id="15" name="TextBox 14">
            <a:extLst>
              <a:ext uri="{FF2B5EF4-FFF2-40B4-BE49-F238E27FC236}">
                <a16:creationId xmlns:a16="http://schemas.microsoft.com/office/drawing/2014/main" id="{4F297DBD-C742-80D1-DB77-C943D753A78F}"/>
              </a:ext>
            </a:extLst>
          </p:cNvPr>
          <p:cNvSpPr txBox="1"/>
          <p:nvPr/>
        </p:nvSpPr>
        <p:spPr>
          <a:xfrm>
            <a:off x="1145759" y="3092922"/>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1. Protein</a:t>
            </a:r>
          </a:p>
        </p:txBody>
      </p:sp>
      <p:sp>
        <p:nvSpPr>
          <p:cNvPr id="16" name="TextBox 15">
            <a:extLst>
              <a:ext uri="{FF2B5EF4-FFF2-40B4-BE49-F238E27FC236}">
                <a16:creationId xmlns:a16="http://schemas.microsoft.com/office/drawing/2014/main" id="{BE6F092F-27BE-0F8F-E5DC-53ED7A42A37C}"/>
              </a:ext>
            </a:extLst>
          </p:cNvPr>
          <p:cNvSpPr txBox="1"/>
          <p:nvPr/>
        </p:nvSpPr>
        <p:spPr>
          <a:xfrm>
            <a:off x="1122899" y="4030923"/>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2. Lipid</a:t>
            </a:r>
          </a:p>
        </p:txBody>
      </p:sp>
      <p:sp>
        <p:nvSpPr>
          <p:cNvPr id="17" name="TextBox 16">
            <a:extLst>
              <a:ext uri="{FF2B5EF4-FFF2-40B4-BE49-F238E27FC236}">
                <a16:creationId xmlns:a16="http://schemas.microsoft.com/office/drawing/2014/main" id="{3FAA10F3-C773-7860-B07B-AF4F71D42687}"/>
              </a:ext>
            </a:extLst>
          </p:cNvPr>
          <p:cNvSpPr txBox="1"/>
          <p:nvPr/>
        </p:nvSpPr>
        <p:spPr>
          <a:xfrm>
            <a:off x="1160999" y="4993579"/>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3. Carbohydrate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884454" y="7628727"/>
            <a:ext cx="1223479" cy="1661771"/>
          </a:xfrm>
          <a:custGeom>
            <a:avLst/>
            <a:gdLst/>
            <a:ahLst/>
            <a:cxnLst/>
            <a:rect l="l" t="t" r="r" b="b"/>
            <a:pathLst>
              <a:path w="1223479" h="1661771">
                <a:moveTo>
                  <a:pt x="0" y="0"/>
                </a:moveTo>
                <a:lnTo>
                  <a:pt x="1223478" y="0"/>
                </a:lnTo>
                <a:lnTo>
                  <a:pt x="1223478" y="1661771"/>
                </a:lnTo>
                <a:lnTo>
                  <a:pt x="0" y="1661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A1DD149A-1F42-8F94-ADCB-6550F4F6DBAC}"/>
              </a:ext>
            </a:extLst>
          </p:cNvPr>
          <p:cNvSpPr txBox="1"/>
          <p:nvPr/>
        </p:nvSpPr>
        <p:spPr>
          <a:xfrm>
            <a:off x="1752600" y="75769"/>
            <a:ext cx="15011400" cy="1077218"/>
          </a:xfrm>
          <a:prstGeom prst="rect">
            <a:avLst/>
          </a:prstGeom>
          <a:noFill/>
        </p:spPr>
        <p:txBody>
          <a:bodyPr wrap="square">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Một số chất khoáng thiết yếu, các thực phẩm cung cấp, vai trò và nhu cầu cơ thể người với các chất khoáng:</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A44B721-6679-9442-1294-B0D2AEBE21E0}"/>
              </a:ext>
            </a:extLst>
          </p:cNvPr>
          <p:cNvPicPr>
            <a:picLocks noChangeAspect="1"/>
          </p:cNvPicPr>
          <p:nvPr/>
        </p:nvPicPr>
        <p:blipFill>
          <a:blip r:embed="rId8"/>
          <a:stretch>
            <a:fillRect/>
          </a:stretch>
        </p:blipFill>
        <p:spPr>
          <a:xfrm>
            <a:off x="914400" y="1152987"/>
            <a:ext cx="16687800" cy="9134013"/>
          </a:xfrm>
          <a:prstGeom prst="rect">
            <a:avLst/>
          </a:prstGeom>
        </p:spPr>
      </p:pic>
    </p:spTree>
    <p:extLst>
      <p:ext uri="{BB962C8B-B14F-4D97-AF65-F5344CB8AC3E}">
        <p14:creationId xmlns:p14="http://schemas.microsoft.com/office/powerpoint/2010/main" val="318838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7144545" y="7129626"/>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52795" y="3046873"/>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849155" flipV="1">
            <a:off x="8969934" y="7365356"/>
            <a:ext cx="490438" cy="995814"/>
          </a:xfrm>
          <a:custGeom>
            <a:avLst/>
            <a:gdLst/>
            <a:ahLst/>
            <a:cxnLst/>
            <a:rect l="l" t="t" r="r" b="b"/>
            <a:pathLst>
              <a:path w="490438" h="995814">
                <a:moveTo>
                  <a:pt x="0" y="995813"/>
                </a:moveTo>
                <a:lnTo>
                  <a:pt x="490438" y="995813"/>
                </a:lnTo>
                <a:lnTo>
                  <a:pt x="490438" y="0"/>
                </a:lnTo>
                <a:lnTo>
                  <a:pt x="0" y="0"/>
                </a:lnTo>
                <a:lnTo>
                  <a:pt x="0" y="9958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67366888-A27E-C7A7-715C-80F020FC14D4}"/>
              </a:ext>
            </a:extLst>
          </p:cNvPr>
          <p:cNvSpPr txBox="1"/>
          <p:nvPr/>
        </p:nvSpPr>
        <p:spPr>
          <a:xfrm>
            <a:off x="2667000" y="266700"/>
            <a:ext cx="45720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khoáng</a:t>
            </a:r>
            <a:endParaRPr lang="en-US" sz="36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1FDDCA4-F97C-7B9C-84A6-07911C44EA1B}"/>
              </a:ext>
            </a:extLst>
          </p:cNvPr>
          <p:cNvPicPr>
            <a:picLocks noChangeAspect="1"/>
          </p:cNvPicPr>
          <p:nvPr/>
        </p:nvPicPr>
        <p:blipFill>
          <a:blip r:embed="rId10"/>
          <a:stretch>
            <a:fillRect/>
          </a:stretch>
        </p:blipFill>
        <p:spPr>
          <a:xfrm>
            <a:off x="914400" y="1152987"/>
            <a:ext cx="16687800" cy="9134013"/>
          </a:xfrm>
          <a:prstGeom prst="rect">
            <a:avLst/>
          </a:prstGeom>
        </p:spPr>
      </p:pic>
    </p:spTree>
    <p:extLst>
      <p:ext uri="{BB962C8B-B14F-4D97-AF65-F5344CB8AC3E}">
        <p14:creationId xmlns:p14="http://schemas.microsoft.com/office/powerpoint/2010/main" val="334416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12808">
            <a:off x="13392538" y="-4842586"/>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6097760" y="7795381"/>
            <a:ext cx="2612978" cy="2903309"/>
          </a:xfrm>
          <a:custGeom>
            <a:avLst/>
            <a:gdLst/>
            <a:ahLst/>
            <a:cxnLst/>
            <a:rect l="l" t="t" r="r" b="b"/>
            <a:pathLst>
              <a:path w="2612978" h="2903309">
                <a:moveTo>
                  <a:pt x="0" y="0"/>
                </a:moveTo>
                <a:lnTo>
                  <a:pt x="2612978" y="0"/>
                </a:lnTo>
                <a:lnTo>
                  <a:pt x="2612978" y="2903309"/>
                </a:lnTo>
                <a:lnTo>
                  <a:pt x="0" y="2903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573342"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853444" y="2503902"/>
            <a:ext cx="610995" cy="1100892"/>
          </a:xfrm>
          <a:custGeom>
            <a:avLst/>
            <a:gdLst/>
            <a:ahLst/>
            <a:cxnLst/>
            <a:rect l="l" t="t" r="r" b="b"/>
            <a:pathLst>
              <a:path w="610995" h="1100892">
                <a:moveTo>
                  <a:pt x="0" y="0"/>
                </a:moveTo>
                <a:lnTo>
                  <a:pt x="610995" y="0"/>
                </a:lnTo>
                <a:lnTo>
                  <a:pt x="610995" y="1100892"/>
                </a:lnTo>
                <a:lnTo>
                  <a:pt x="0" y="11008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6872874" y="8718112"/>
            <a:ext cx="1841848" cy="2063695"/>
          </a:xfrm>
          <a:custGeom>
            <a:avLst/>
            <a:gdLst/>
            <a:ahLst/>
            <a:cxnLst/>
            <a:rect l="l" t="t" r="r" b="b"/>
            <a:pathLst>
              <a:path w="1841848" h="2063695">
                <a:moveTo>
                  <a:pt x="0" y="0"/>
                </a:moveTo>
                <a:lnTo>
                  <a:pt x="1841848" y="0"/>
                </a:lnTo>
                <a:lnTo>
                  <a:pt x="1841848" y="2063695"/>
                </a:lnTo>
                <a:lnTo>
                  <a:pt x="0" y="2063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429924" y="1411983"/>
            <a:ext cx="1939027" cy="1308843"/>
          </a:xfrm>
          <a:custGeom>
            <a:avLst/>
            <a:gdLst/>
            <a:ahLst/>
            <a:cxnLst/>
            <a:rect l="l" t="t" r="r" b="b"/>
            <a:pathLst>
              <a:path w="1939027" h="1308843">
                <a:moveTo>
                  <a:pt x="0" y="0"/>
                </a:moveTo>
                <a:lnTo>
                  <a:pt x="1939028" y="0"/>
                </a:lnTo>
                <a:lnTo>
                  <a:pt x="1939028" y="1308844"/>
                </a:lnTo>
                <a:lnTo>
                  <a:pt x="0" y="130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rot="4879837" flipV="1">
            <a:off x="7191281" y="1924562"/>
            <a:ext cx="512079" cy="1039754"/>
          </a:xfrm>
          <a:custGeom>
            <a:avLst/>
            <a:gdLst/>
            <a:ahLst/>
            <a:cxnLst/>
            <a:rect l="l" t="t" r="r" b="b"/>
            <a:pathLst>
              <a:path w="512079" h="1039754">
                <a:moveTo>
                  <a:pt x="0" y="1039753"/>
                </a:moveTo>
                <a:lnTo>
                  <a:pt x="512079" y="1039753"/>
                </a:lnTo>
                <a:lnTo>
                  <a:pt x="512079" y="0"/>
                </a:lnTo>
                <a:lnTo>
                  <a:pt x="0" y="0"/>
                </a:lnTo>
                <a:lnTo>
                  <a:pt x="0" y="1039753"/>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43209E5F-59F5-D6AC-CC51-497116411C28}"/>
              </a:ext>
            </a:extLst>
          </p:cNvPr>
          <p:cNvPicPr>
            <a:picLocks noChangeAspect="1"/>
          </p:cNvPicPr>
          <p:nvPr/>
        </p:nvPicPr>
        <p:blipFill>
          <a:blip r:embed="rId14"/>
          <a:stretch>
            <a:fillRect/>
          </a:stretch>
        </p:blipFill>
        <p:spPr>
          <a:xfrm>
            <a:off x="609600" y="1104900"/>
            <a:ext cx="16763999" cy="9448625"/>
          </a:xfrm>
          <a:prstGeom prst="rect">
            <a:avLst/>
          </a:prstGeom>
        </p:spPr>
      </p:pic>
      <p:sp>
        <p:nvSpPr>
          <p:cNvPr id="14" name="TextBox 13">
            <a:extLst>
              <a:ext uri="{FF2B5EF4-FFF2-40B4-BE49-F238E27FC236}">
                <a16:creationId xmlns:a16="http://schemas.microsoft.com/office/drawing/2014/main" id="{2FDEA6FF-3FE3-9B48-E127-8D316DB75860}"/>
              </a:ext>
            </a:extLst>
          </p:cNvPr>
          <p:cNvSpPr txBox="1"/>
          <p:nvPr/>
        </p:nvSpPr>
        <p:spPr>
          <a:xfrm>
            <a:off x="2667000" y="266700"/>
            <a:ext cx="45720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khoáng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747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746940">
            <a:off x="-1212750" y="6631491"/>
            <a:ext cx="23999541" cy="7112591"/>
          </a:xfrm>
          <a:custGeom>
            <a:avLst/>
            <a:gdLst/>
            <a:ahLst/>
            <a:cxnLst/>
            <a:rect l="l" t="t" r="r" b="b"/>
            <a:pathLst>
              <a:path w="23999541" h="7112591">
                <a:moveTo>
                  <a:pt x="0" y="0"/>
                </a:moveTo>
                <a:lnTo>
                  <a:pt x="23999541" y="0"/>
                </a:lnTo>
                <a:lnTo>
                  <a:pt x="23999541" y="7112591"/>
                </a:lnTo>
                <a:lnTo>
                  <a:pt x="0" y="7112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616945" y="4986046"/>
            <a:ext cx="1768503" cy="2160003"/>
          </a:xfrm>
          <a:custGeom>
            <a:avLst/>
            <a:gdLst/>
            <a:ahLst/>
            <a:cxnLst/>
            <a:rect l="l" t="t" r="r" b="b"/>
            <a:pathLst>
              <a:path w="1768503" h="2160003">
                <a:moveTo>
                  <a:pt x="0" y="0"/>
                </a:moveTo>
                <a:lnTo>
                  <a:pt x="1768503" y="0"/>
                </a:lnTo>
                <a:lnTo>
                  <a:pt x="1768503" y="2160004"/>
                </a:lnTo>
                <a:lnTo>
                  <a:pt x="0" y="2160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879837" flipV="1">
            <a:off x="8138816" y="5376861"/>
            <a:ext cx="518059" cy="1051896"/>
          </a:xfrm>
          <a:custGeom>
            <a:avLst/>
            <a:gdLst/>
            <a:ahLst/>
            <a:cxnLst/>
            <a:rect l="l" t="t" r="r" b="b"/>
            <a:pathLst>
              <a:path w="518059" h="1051896">
                <a:moveTo>
                  <a:pt x="0" y="1051896"/>
                </a:moveTo>
                <a:lnTo>
                  <a:pt x="518059" y="1051896"/>
                </a:lnTo>
                <a:lnTo>
                  <a:pt x="518059" y="0"/>
                </a:lnTo>
                <a:lnTo>
                  <a:pt x="0" y="0"/>
                </a:lnTo>
                <a:lnTo>
                  <a:pt x="0" y="1051896"/>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5798900">
            <a:off x="16245959" y="2897522"/>
            <a:ext cx="518059" cy="1051896"/>
          </a:xfrm>
          <a:custGeom>
            <a:avLst/>
            <a:gdLst/>
            <a:ahLst/>
            <a:cxnLst/>
            <a:rect l="l" t="t" r="r" b="b"/>
            <a:pathLst>
              <a:path w="518059" h="1051896">
                <a:moveTo>
                  <a:pt x="0" y="0"/>
                </a:moveTo>
                <a:lnTo>
                  <a:pt x="518059" y="0"/>
                </a:lnTo>
                <a:lnTo>
                  <a:pt x="518059" y="1051896"/>
                </a:lnTo>
                <a:lnTo>
                  <a:pt x="0" y="10518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5027040" y="1232970"/>
            <a:ext cx="1775597" cy="1198528"/>
          </a:xfrm>
          <a:custGeom>
            <a:avLst/>
            <a:gdLst/>
            <a:ahLst/>
            <a:cxnLst/>
            <a:rect l="l" t="t" r="r" b="b"/>
            <a:pathLst>
              <a:path w="1775597" h="1198528">
                <a:moveTo>
                  <a:pt x="0" y="0"/>
                </a:moveTo>
                <a:lnTo>
                  <a:pt x="1775597" y="0"/>
                </a:lnTo>
                <a:lnTo>
                  <a:pt x="1775597" y="1198528"/>
                </a:lnTo>
                <a:lnTo>
                  <a:pt x="0" y="11985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6703765" y="385772"/>
            <a:ext cx="1775597" cy="1198528"/>
          </a:xfrm>
          <a:custGeom>
            <a:avLst/>
            <a:gdLst/>
            <a:ahLst/>
            <a:cxnLst/>
            <a:rect l="l" t="t" r="r" b="b"/>
            <a:pathLst>
              <a:path w="1775597" h="1198528">
                <a:moveTo>
                  <a:pt x="0" y="0"/>
                </a:moveTo>
                <a:lnTo>
                  <a:pt x="1775597" y="0"/>
                </a:lnTo>
                <a:lnTo>
                  <a:pt x="1775597" y="1198528"/>
                </a:lnTo>
                <a:lnTo>
                  <a:pt x="0" y="11985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8560583" y="7403739"/>
            <a:ext cx="1279119" cy="2883261"/>
          </a:xfrm>
          <a:custGeom>
            <a:avLst/>
            <a:gdLst/>
            <a:ahLst/>
            <a:cxnLst/>
            <a:rect l="l" t="t" r="r" b="b"/>
            <a:pathLst>
              <a:path w="1279119" h="2883261">
                <a:moveTo>
                  <a:pt x="0" y="0"/>
                </a:moveTo>
                <a:lnTo>
                  <a:pt x="1279119" y="0"/>
                </a:lnTo>
                <a:lnTo>
                  <a:pt x="1279119" y="2883261"/>
                </a:lnTo>
                <a:lnTo>
                  <a:pt x="0" y="28832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flipH="1">
            <a:off x="10376668" y="7403739"/>
            <a:ext cx="1567445" cy="2883261"/>
          </a:xfrm>
          <a:custGeom>
            <a:avLst/>
            <a:gdLst/>
            <a:ahLst/>
            <a:cxnLst/>
            <a:rect l="l" t="t" r="r" b="b"/>
            <a:pathLst>
              <a:path w="1567445" h="2883261">
                <a:moveTo>
                  <a:pt x="1567445" y="0"/>
                </a:moveTo>
                <a:lnTo>
                  <a:pt x="0" y="0"/>
                </a:lnTo>
                <a:lnTo>
                  <a:pt x="0" y="2883261"/>
                </a:lnTo>
                <a:lnTo>
                  <a:pt x="1567445" y="2883261"/>
                </a:lnTo>
                <a:lnTo>
                  <a:pt x="1567445"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9D483FB9-F9F3-1220-BC3B-6BF7525AD17C}"/>
              </a:ext>
            </a:extLst>
          </p:cNvPr>
          <p:cNvPicPr>
            <a:picLocks noChangeAspect="1"/>
          </p:cNvPicPr>
          <p:nvPr/>
        </p:nvPicPr>
        <p:blipFill>
          <a:blip r:embed="rId17"/>
          <a:stretch>
            <a:fillRect/>
          </a:stretch>
        </p:blipFill>
        <p:spPr>
          <a:xfrm>
            <a:off x="266700" y="2473905"/>
            <a:ext cx="17792700" cy="6250995"/>
          </a:xfrm>
          <a:prstGeom prst="rect">
            <a:avLst/>
          </a:prstGeom>
        </p:spPr>
      </p:pic>
      <p:pic>
        <p:nvPicPr>
          <p:cNvPr id="17" name="Picture 16">
            <a:extLst>
              <a:ext uri="{FF2B5EF4-FFF2-40B4-BE49-F238E27FC236}">
                <a16:creationId xmlns:a16="http://schemas.microsoft.com/office/drawing/2014/main" id="{965CFC78-0602-4D2A-5B75-2F36BCE6969A}"/>
              </a:ext>
            </a:extLst>
          </p:cNvPr>
          <p:cNvPicPr>
            <a:picLocks noChangeAspect="1"/>
          </p:cNvPicPr>
          <p:nvPr/>
        </p:nvPicPr>
        <p:blipFill>
          <a:blip r:embed="rId18"/>
          <a:stretch>
            <a:fillRect/>
          </a:stretch>
        </p:blipFill>
        <p:spPr>
          <a:xfrm>
            <a:off x="388620" y="1320250"/>
            <a:ext cx="17670780" cy="1446462"/>
          </a:xfrm>
          <a:prstGeom prst="rect">
            <a:avLst/>
          </a:prstGeom>
        </p:spPr>
      </p:pic>
      <p:sp>
        <p:nvSpPr>
          <p:cNvPr id="18" name="TextBox 17">
            <a:extLst>
              <a:ext uri="{FF2B5EF4-FFF2-40B4-BE49-F238E27FC236}">
                <a16:creationId xmlns:a16="http://schemas.microsoft.com/office/drawing/2014/main" id="{CF12074A-AC4C-428E-3BAC-3E4AE8FFAC89}"/>
              </a:ext>
            </a:extLst>
          </p:cNvPr>
          <p:cNvSpPr txBox="1"/>
          <p:nvPr/>
        </p:nvSpPr>
        <p:spPr>
          <a:xfrm>
            <a:off x="485520" y="332977"/>
            <a:ext cx="45720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khoáng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A9B7E-10D9-120F-FE65-1786CEE0BE17}"/>
              </a:ext>
            </a:extLst>
          </p:cNvPr>
          <p:cNvSpPr txBox="1"/>
          <p:nvPr/>
        </p:nvSpPr>
        <p:spPr>
          <a:xfrm>
            <a:off x="485520" y="332977"/>
            <a:ext cx="45720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xơ</a:t>
            </a:r>
            <a:endParaRPr lang="en-US" sz="36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0D31C75-CDA3-125B-7A2E-E9F313F4B5B4}"/>
              </a:ext>
            </a:extLst>
          </p:cNvPr>
          <p:cNvSpPr txBox="1"/>
          <p:nvPr/>
        </p:nvSpPr>
        <p:spPr>
          <a:xfrm>
            <a:off x="3657600" y="74620"/>
            <a:ext cx="13382880" cy="1200329"/>
          </a:xfrm>
          <a:prstGeom prst="rect">
            <a:avLst/>
          </a:prstGeom>
          <a:noFill/>
        </p:spPr>
        <p:txBody>
          <a:bodyPr wrap="square">
            <a:spAutoFit/>
          </a:bodyPr>
          <a:lstStyle/>
          <a:p>
            <a:r>
              <a:rPr lang="en-US" sz="3600" b="1" i="1" dirty="0">
                <a:latin typeface="+mj-lt"/>
              </a:rPr>
              <a:t>    </a:t>
            </a:r>
            <a:r>
              <a:rPr lang="vi-VN" sz="3600" b="1" i="1" dirty="0">
                <a:latin typeface="+mj-lt"/>
              </a:rPr>
              <a:t>Đọc nội dung mục II.3, hãy kể các thực phẩm cung cấp chất xơ và vai trò của chất xơ đối với cơ thể người.</a:t>
            </a:r>
            <a:endParaRPr lang="en-US" sz="3600" b="1" i="1" dirty="0">
              <a:latin typeface="+mj-lt"/>
            </a:endParaRPr>
          </a:p>
        </p:txBody>
      </p:sp>
      <p:pic>
        <p:nvPicPr>
          <p:cNvPr id="5" name="Picture 4">
            <a:extLst>
              <a:ext uri="{FF2B5EF4-FFF2-40B4-BE49-F238E27FC236}">
                <a16:creationId xmlns:a16="http://schemas.microsoft.com/office/drawing/2014/main" id="{0AB86ED3-657B-522D-8491-0104ABFAA681}"/>
              </a:ext>
            </a:extLst>
          </p:cNvPr>
          <p:cNvPicPr>
            <a:picLocks noChangeAspect="1"/>
          </p:cNvPicPr>
          <p:nvPr/>
        </p:nvPicPr>
        <p:blipFill>
          <a:blip r:embed="rId2"/>
          <a:stretch>
            <a:fillRect/>
          </a:stretch>
        </p:blipFill>
        <p:spPr>
          <a:xfrm>
            <a:off x="11506200" y="1638300"/>
            <a:ext cx="6751320" cy="4229100"/>
          </a:xfrm>
          <a:prstGeom prst="rect">
            <a:avLst/>
          </a:prstGeom>
        </p:spPr>
      </p:pic>
      <p:pic>
        <p:nvPicPr>
          <p:cNvPr id="6" name="Picture 5">
            <a:extLst>
              <a:ext uri="{FF2B5EF4-FFF2-40B4-BE49-F238E27FC236}">
                <a16:creationId xmlns:a16="http://schemas.microsoft.com/office/drawing/2014/main" id="{4AE9CDFA-D8B5-E6AD-C7AB-4C2982819C1F}"/>
              </a:ext>
            </a:extLst>
          </p:cNvPr>
          <p:cNvPicPr>
            <a:picLocks noChangeAspect="1"/>
          </p:cNvPicPr>
          <p:nvPr/>
        </p:nvPicPr>
        <p:blipFill>
          <a:blip r:embed="rId3"/>
          <a:stretch>
            <a:fillRect/>
          </a:stretch>
        </p:blipFill>
        <p:spPr>
          <a:xfrm>
            <a:off x="11506200" y="5743794"/>
            <a:ext cx="6781800" cy="4229100"/>
          </a:xfrm>
          <a:prstGeom prst="rect">
            <a:avLst/>
          </a:prstGeom>
        </p:spPr>
      </p:pic>
      <p:sp>
        <p:nvSpPr>
          <p:cNvPr id="7" name="TextBox 6">
            <a:extLst>
              <a:ext uri="{FF2B5EF4-FFF2-40B4-BE49-F238E27FC236}">
                <a16:creationId xmlns:a16="http://schemas.microsoft.com/office/drawing/2014/main" id="{E430AD19-4D0C-0836-B51E-50D93B22BED7}"/>
              </a:ext>
            </a:extLst>
          </p:cNvPr>
          <p:cNvSpPr txBox="1"/>
          <p:nvPr/>
        </p:nvSpPr>
        <p:spPr>
          <a:xfrm>
            <a:off x="37029" y="1475335"/>
            <a:ext cx="11020680" cy="1569660"/>
          </a:xfrm>
          <a:prstGeom prst="rect">
            <a:avLst/>
          </a:prstGeom>
          <a:noFill/>
        </p:spPr>
        <p:txBody>
          <a:bodyPr wrap="square">
            <a:spAutoFit/>
          </a:bodyPr>
          <a:lstStyle/>
          <a:p>
            <a:r>
              <a:rPr lang="en-US" sz="3200" b="1" i="1" dirty="0">
                <a:solidFill>
                  <a:srgbClr val="002060"/>
                </a:solidFill>
                <a:latin typeface="+mj-lt"/>
              </a:rPr>
              <a:t>    - </a:t>
            </a:r>
            <a:r>
              <a:rPr lang="vi-VN" sz="3200" b="1" dirty="0">
                <a:solidFill>
                  <a:srgbClr val="002060"/>
                </a:solidFill>
                <a:latin typeface="+mj-lt"/>
              </a:rPr>
              <a:t>Chất xơ là một trong các loại carbohydrate, không cung cấp năng lượng nhưng vồ cùng quan trọng đối với con người</a:t>
            </a:r>
            <a:r>
              <a:rPr lang="en-US" sz="3200" b="1" dirty="0">
                <a:solidFill>
                  <a:srgbClr val="002060"/>
                </a:solidFill>
                <a:latin typeface="+mj-lt"/>
              </a:rPr>
              <a:t>. </a:t>
            </a:r>
            <a:r>
              <a:rPr lang="vi-VN" sz="3200" b="1" u="none" strike="noStrike" spc="0" dirty="0">
                <a:solidFill>
                  <a:srgbClr val="002060"/>
                </a:solidFill>
                <a:effectLst/>
                <a:latin typeface="+mj-lt"/>
                <a:ea typeface="Arial" panose="020B0604020202020204" pitchFamily="34" charset="0"/>
                <a:cs typeface="Arial" panose="020B0604020202020204" pitchFamily="34" charset="0"/>
              </a:rPr>
              <a:t>Chất xơ có nhiều trong các loại trái cây, rau, hạt và ngũ cốc </a:t>
            </a:r>
            <a:endParaRPr lang="en-US" sz="3200" b="1" dirty="0">
              <a:solidFill>
                <a:srgbClr val="002060"/>
              </a:solidFill>
              <a:latin typeface="+mj-lt"/>
            </a:endParaRPr>
          </a:p>
        </p:txBody>
      </p:sp>
      <p:sp>
        <p:nvSpPr>
          <p:cNvPr id="8" name="TextBox 7">
            <a:extLst>
              <a:ext uri="{FF2B5EF4-FFF2-40B4-BE49-F238E27FC236}">
                <a16:creationId xmlns:a16="http://schemas.microsoft.com/office/drawing/2014/main" id="{7C4257EA-9189-AE41-60C8-056DEB690AC0}"/>
              </a:ext>
            </a:extLst>
          </p:cNvPr>
          <p:cNvSpPr txBox="1"/>
          <p:nvPr/>
        </p:nvSpPr>
        <p:spPr>
          <a:xfrm>
            <a:off x="-21771" y="3284079"/>
            <a:ext cx="11020680" cy="584775"/>
          </a:xfrm>
          <a:prstGeom prst="rect">
            <a:avLst/>
          </a:prstGeom>
          <a:noFill/>
        </p:spPr>
        <p:txBody>
          <a:bodyPr wrap="square">
            <a:spAutoFit/>
          </a:bodyPr>
          <a:lstStyle/>
          <a:p>
            <a:r>
              <a:rPr lang="en-US" sz="3200" b="1" i="1" dirty="0">
                <a:solidFill>
                  <a:srgbClr val="002060"/>
                </a:solidFill>
                <a:latin typeface="+mj-lt"/>
              </a:rPr>
              <a:t>    - </a:t>
            </a:r>
            <a:r>
              <a:rPr lang="vi-VN" sz="3200" b="1" dirty="0">
                <a:solidFill>
                  <a:srgbClr val="002060"/>
                </a:solidFill>
                <a:latin typeface="+mj-lt"/>
              </a:rPr>
              <a:t>Vai trò của chất xơ đối với cơ thể người:</a:t>
            </a:r>
          </a:p>
        </p:txBody>
      </p:sp>
      <p:sp>
        <p:nvSpPr>
          <p:cNvPr id="9" name="TextBox 8">
            <a:extLst>
              <a:ext uri="{FF2B5EF4-FFF2-40B4-BE49-F238E27FC236}">
                <a16:creationId xmlns:a16="http://schemas.microsoft.com/office/drawing/2014/main" id="{5FED6505-2660-4DDD-F702-DBCA4241932D}"/>
              </a:ext>
            </a:extLst>
          </p:cNvPr>
          <p:cNvSpPr txBox="1"/>
          <p:nvPr/>
        </p:nvSpPr>
        <p:spPr>
          <a:xfrm>
            <a:off x="455040" y="4061627"/>
            <a:ext cx="11020680" cy="584775"/>
          </a:xfrm>
          <a:prstGeom prst="rect">
            <a:avLst/>
          </a:prstGeom>
          <a:noFill/>
        </p:spPr>
        <p:txBody>
          <a:bodyPr wrap="square">
            <a:spAutoFit/>
          </a:bodyPr>
          <a:lstStyle/>
          <a:p>
            <a:r>
              <a:rPr lang="en-US" sz="3200" b="1" i="1" dirty="0">
                <a:solidFill>
                  <a:srgbClr val="002060"/>
                </a:solidFill>
                <a:latin typeface="+mj-lt"/>
              </a:rPr>
              <a:t>    </a:t>
            </a:r>
            <a:r>
              <a:rPr lang="vi-VN" sz="3200" b="1" dirty="0">
                <a:solidFill>
                  <a:srgbClr val="002060"/>
                </a:solidFill>
                <a:latin typeface="+mj-lt"/>
              </a:rPr>
              <a:t>+ Đảm bảo hoạt động bình thường của bộ máy tiêu hóa.</a:t>
            </a:r>
          </a:p>
        </p:txBody>
      </p:sp>
      <p:sp>
        <p:nvSpPr>
          <p:cNvPr id="10" name="TextBox 9">
            <a:extLst>
              <a:ext uri="{FF2B5EF4-FFF2-40B4-BE49-F238E27FC236}">
                <a16:creationId xmlns:a16="http://schemas.microsoft.com/office/drawing/2014/main" id="{D0BF2EC2-E86D-759F-FF5F-DD94B0F44A37}"/>
              </a:ext>
            </a:extLst>
          </p:cNvPr>
          <p:cNvSpPr txBox="1"/>
          <p:nvPr/>
        </p:nvSpPr>
        <p:spPr>
          <a:xfrm>
            <a:off x="455040" y="5017724"/>
            <a:ext cx="11020680" cy="584775"/>
          </a:xfrm>
          <a:prstGeom prst="rect">
            <a:avLst/>
          </a:prstGeom>
          <a:noFill/>
        </p:spPr>
        <p:txBody>
          <a:bodyPr wrap="square">
            <a:spAutoFit/>
          </a:bodyPr>
          <a:lstStyle/>
          <a:p>
            <a:r>
              <a:rPr lang="en-US" sz="3200" b="1" i="1" dirty="0">
                <a:solidFill>
                  <a:srgbClr val="002060"/>
                </a:solidFill>
                <a:latin typeface="+mj-lt"/>
              </a:rPr>
              <a:t>    </a:t>
            </a:r>
            <a:r>
              <a:rPr lang="vi-VN" sz="3200" b="1" dirty="0">
                <a:solidFill>
                  <a:srgbClr val="002060"/>
                </a:solidFill>
                <a:latin typeface="+mj-lt"/>
              </a:rPr>
              <a:t>+ Hấp phụ những chất có hại trong đường tiêu hóa.</a:t>
            </a:r>
          </a:p>
        </p:txBody>
      </p:sp>
      <p:sp>
        <p:nvSpPr>
          <p:cNvPr id="11" name="TextBox 10">
            <a:extLst>
              <a:ext uri="{FF2B5EF4-FFF2-40B4-BE49-F238E27FC236}">
                <a16:creationId xmlns:a16="http://schemas.microsoft.com/office/drawing/2014/main" id="{C48958C7-F959-66AD-199E-7B188D2C4920}"/>
              </a:ext>
            </a:extLst>
          </p:cNvPr>
          <p:cNvSpPr txBox="1"/>
          <p:nvPr/>
        </p:nvSpPr>
        <p:spPr>
          <a:xfrm>
            <a:off x="838200" y="5946607"/>
            <a:ext cx="10637520" cy="2062103"/>
          </a:xfrm>
          <a:prstGeom prst="rect">
            <a:avLst/>
          </a:prstGeom>
          <a:noFill/>
        </p:spPr>
        <p:txBody>
          <a:bodyPr wrap="square">
            <a:spAutoFit/>
          </a:bodyPr>
          <a:lstStyle/>
          <a:p>
            <a:r>
              <a:rPr lang="vi-VN" sz="3200" b="1" dirty="0">
                <a:solidFill>
                  <a:srgbClr val="002060"/>
                </a:solidFill>
                <a:latin typeface="+mj-lt"/>
              </a:rPr>
              <a:t>+ Làm khối lượng thức ăn lớn hơn, tạo cảm giác no, giúp cải thiện việc tiêu thụ quá nhiều chất sinh năng lượng, thường ứng dụng trong việc giảm cơn đói với người thừa cân, béo phì</a:t>
            </a:r>
            <a:endParaRPr lang="en-US" sz="3200" b="1" dirty="0">
              <a:solidFill>
                <a:srgbClr val="002060"/>
              </a:solidFill>
              <a:latin typeface="+mj-lt"/>
            </a:endParaRPr>
          </a:p>
        </p:txBody>
      </p:sp>
    </p:spTree>
    <p:extLst>
      <p:ext uri="{BB962C8B-B14F-4D97-AF65-F5344CB8AC3E}">
        <p14:creationId xmlns:p14="http://schemas.microsoft.com/office/powerpoint/2010/main" val="319125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D49941-2B51-8732-9FA6-6FE4BA25A18A}"/>
              </a:ext>
            </a:extLst>
          </p:cNvPr>
          <p:cNvSpPr txBox="1"/>
          <p:nvPr/>
        </p:nvSpPr>
        <p:spPr>
          <a:xfrm>
            <a:off x="441977" y="223705"/>
            <a:ext cx="263868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Nước</a:t>
            </a:r>
            <a:endParaRPr lang="en-US" sz="36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01C2837-7334-88EB-348E-7C25EBAD4735}"/>
              </a:ext>
            </a:extLst>
          </p:cNvPr>
          <p:cNvSpPr txBox="1"/>
          <p:nvPr/>
        </p:nvSpPr>
        <p:spPr>
          <a:xfrm>
            <a:off x="3124200" y="194478"/>
            <a:ext cx="14859000" cy="1077218"/>
          </a:xfrm>
          <a:prstGeom prst="rect">
            <a:avLst/>
          </a:prstGeom>
          <a:noFill/>
        </p:spPr>
        <p:txBody>
          <a:bodyPr wrap="square">
            <a:spAutoFit/>
          </a:bodyPr>
          <a:lstStyle/>
          <a:p>
            <a:r>
              <a:rPr lang="en-US" sz="3200" b="1" i="1" dirty="0">
                <a:latin typeface="+mj-lt"/>
              </a:rPr>
              <a:t>  </a:t>
            </a:r>
            <a:r>
              <a:rPr lang="vi-VN" sz="3200" b="1" i="1" dirty="0">
                <a:latin typeface="+mj-lt"/>
              </a:rPr>
              <a:t>Đọc nội dung mục II.4 dựa vào nhu cầu nước của cơ thể người, hãy tính lượng nước em cần uống trong một ngày .</a:t>
            </a:r>
            <a:endParaRPr lang="en-US" sz="3200" b="1" i="1" dirty="0">
              <a:latin typeface="+mj-lt"/>
            </a:endParaRPr>
          </a:p>
        </p:txBody>
      </p:sp>
      <p:pic>
        <p:nvPicPr>
          <p:cNvPr id="5" name="Picture 4">
            <a:extLst>
              <a:ext uri="{FF2B5EF4-FFF2-40B4-BE49-F238E27FC236}">
                <a16:creationId xmlns:a16="http://schemas.microsoft.com/office/drawing/2014/main" id="{97DFA0F0-74FF-77C8-2C14-D1D2AD6DA5B0}"/>
              </a:ext>
            </a:extLst>
          </p:cNvPr>
          <p:cNvPicPr>
            <a:picLocks noChangeAspect="1"/>
          </p:cNvPicPr>
          <p:nvPr/>
        </p:nvPicPr>
        <p:blipFill>
          <a:blip r:embed="rId2"/>
          <a:stretch>
            <a:fillRect/>
          </a:stretch>
        </p:blipFill>
        <p:spPr>
          <a:xfrm>
            <a:off x="13335000" y="1852544"/>
            <a:ext cx="5215983" cy="3715456"/>
          </a:xfrm>
          <a:prstGeom prst="rect">
            <a:avLst/>
          </a:prstGeom>
        </p:spPr>
      </p:pic>
      <p:pic>
        <p:nvPicPr>
          <p:cNvPr id="6" name="Picture 5">
            <a:extLst>
              <a:ext uri="{FF2B5EF4-FFF2-40B4-BE49-F238E27FC236}">
                <a16:creationId xmlns:a16="http://schemas.microsoft.com/office/drawing/2014/main" id="{61428442-37BA-8D5D-6610-966388B3A7F6}"/>
              </a:ext>
            </a:extLst>
          </p:cNvPr>
          <p:cNvPicPr>
            <a:picLocks noChangeAspect="1"/>
          </p:cNvPicPr>
          <p:nvPr/>
        </p:nvPicPr>
        <p:blipFill>
          <a:blip r:embed="rId3"/>
          <a:stretch>
            <a:fillRect/>
          </a:stretch>
        </p:blipFill>
        <p:spPr>
          <a:xfrm>
            <a:off x="13335000" y="5701508"/>
            <a:ext cx="5215984" cy="3715456"/>
          </a:xfrm>
          <a:prstGeom prst="rect">
            <a:avLst/>
          </a:prstGeom>
        </p:spPr>
      </p:pic>
      <p:sp>
        <p:nvSpPr>
          <p:cNvPr id="11" name="Rectangle 1">
            <a:extLst>
              <a:ext uri="{FF2B5EF4-FFF2-40B4-BE49-F238E27FC236}">
                <a16:creationId xmlns:a16="http://schemas.microsoft.com/office/drawing/2014/main" id="{38DC2002-2C15-2834-687E-4B182EA33242}"/>
              </a:ext>
            </a:extLst>
          </p:cNvPr>
          <p:cNvSpPr>
            <a:spLocks noChangeArrowheads="1"/>
          </p:cNvSpPr>
          <p:nvPr/>
        </p:nvSpPr>
        <p:spPr bwMode="auto">
          <a:xfrm>
            <a:off x="474634" y="1424869"/>
            <a:ext cx="10639680" cy="1234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Cách</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tính</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lượng</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nước</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cần</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uống</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theo</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độ</a:t>
            </a:r>
            <a:r>
              <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tuổi</a:t>
            </a:r>
            <a:endParaRPr kumimoji="0" lang="en-US" altLang="en-US" sz="3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Lượng</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mỗi</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nhóm</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tuổi</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uống</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cụ</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sau</a:t>
            </a:r>
            <a:r>
              <a:rPr kumimoji="0" lang="en-US" altLang="en-US" sz="32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p:txBody>
      </p:sp>
      <p:graphicFrame>
        <p:nvGraphicFramePr>
          <p:cNvPr id="12" name="Table 11">
            <a:extLst>
              <a:ext uri="{FF2B5EF4-FFF2-40B4-BE49-F238E27FC236}">
                <a16:creationId xmlns:a16="http://schemas.microsoft.com/office/drawing/2014/main" id="{03188194-0231-B292-7A25-4373C8B3057B}"/>
              </a:ext>
            </a:extLst>
          </p:cNvPr>
          <p:cNvGraphicFramePr>
            <a:graphicFrameLocks noGrp="1"/>
          </p:cNvGraphicFramePr>
          <p:nvPr>
            <p:extLst>
              <p:ext uri="{D42A27DB-BD31-4B8C-83A1-F6EECF244321}">
                <p14:modId xmlns:p14="http://schemas.microsoft.com/office/powerpoint/2010/main" val="2472281067"/>
              </p:ext>
            </p:extLst>
          </p:nvPr>
        </p:nvGraphicFramePr>
        <p:xfrm>
          <a:off x="474634" y="2833284"/>
          <a:ext cx="12573000" cy="6583680"/>
        </p:xfrm>
        <a:graphic>
          <a:graphicData uri="http://schemas.openxmlformats.org/drawingml/2006/table">
            <a:tbl>
              <a:tblPr/>
              <a:tblGrid>
                <a:gridCol w="6078566">
                  <a:extLst>
                    <a:ext uri="{9D8B030D-6E8A-4147-A177-3AD203B41FA5}">
                      <a16:colId xmlns:a16="http://schemas.microsoft.com/office/drawing/2014/main" val="2210530553"/>
                    </a:ext>
                  </a:extLst>
                </a:gridCol>
                <a:gridCol w="6494434">
                  <a:extLst>
                    <a:ext uri="{9D8B030D-6E8A-4147-A177-3AD203B41FA5}">
                      <a16:colId xmlns:a16="http://schemas.microsoft.com/office/drawing/2014/main" val="1134095607"/>
                    </a:ext>
                  </a:extLst>
                </a:gridCol>
              </a:tblGrid>
              <a:tr h="171450">
                <a:tc>
                  <a:txBody>
                    <a:bodyPr/>
                    <a:lstStyle/>
                    <a:p>
                      <a:pPr algn="ctr"/>
                      <a:r>
                        <a:rPr lang="en-US" sz="3200" b="1" dirty="0" err="1">
                          <a:solidFill>
                            <a:schemeClr val="tx1"/>
                          </a:solidFill>
                          <a:effectLst/>
                          <a:latin typeface="Times New Roman" panose="02020603050405020304" pitchFamily="18" charset="0"/>
                          <a:cs typeface="Times New Roman" panose="02020603050405020304" pitchFamily="18" charset="0"/>
                        </a:rPr>
                        <a:t>Nhóm</a:t>
                      </a: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cs typeface="Times New Roman" panose="02020603050405020304" pitchFamily="18" charset="0"/>
                        </a:rPr>
                        <a:t>tuổi</a:t>
                      </a:r>
                      <a:endParaRPr lang="en-US" sz="3200" b="1"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b="1" dirty="0">
                          <a:solidFill>
                            <a:schemeClr val="tx1"/>
                          </a:solidFill>
                          <a:effectLst/>
                          <a:latin typeface="Times New Roman" panose="02020603050405020304" pitchFamily="18" charset="0"/>
                          <a:cs typeface="Times New Roman" panose="02020603050405020304" pitchFamily="18" charset="0"/>
                        </a:rPr>
                        <a:t>Lượng nước cần uống mỗi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2450891"/>
                  </a:ext>
                </a:extLst>
              </a:tr>
              <a:tr h="171450">
                <a:tc>
                  <a:txBody>
                    <a:bodyPr/>
                    <a:lstStyle/>
                    <a:p>
                      <a:pPr algn="l"/>
                      <a:r>
                        <a:rPr lang="pt-BR" sz="3200" b="1" dirty="0">
                          <a:solidFill>
                            <a:srgbClr val="002060"/>
                          </a:solidFill>
                          <a:effectLst/>
                          <a:latin typeface="Times New Roman" panose="02020603050405020304" pitchFamily="18" charset="0"/>
                          <a:cs typeface="Times New Roman" panose="02020603050405020304" pitchFamily="18" charset="0"/>
                        </a:rPr>
                        <a:t>Trẻ em cân nặng 1 - 10kg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a:solidFill>
                            <a:srgbClr val="002060"/>
                          </a:solidFill>
                          <a:effectLst/>
                          <a:latin typeface="Times New Roman" panose="02020603050405020304" pitchFamily="18" charset="0"/>
                          <a:cs typeface="Times New Roman" panose="02020603050405020304" pitchFamily="18" charset="0"/>
                        </a:rPr>
                        <a:t>100ml nước/kg cân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7913565"/>
                  </a:ext>
                </a:extLst>
              </a:tr>
              <a:tr h="171450">
                <a:tc>
                  <a:txBody>
                    <a:bodyPr/>
                    <a:lstStyle/>
                    <a:p>
                      <a:pPr algn="l"/>
                      <a:r>
                        <a:rPr lang="pt-BR" sz="3200" b="1" dirty="0">
                          <a:solidFill>
                            <a:srgbClr val="002060"/>
                          </a:solidFill>
                          <a:effectLst/>
                          <a:latin typeface="Times New Roman" panose="02020603050405020304" pitchFamily="18" charset="0"/>
                          <a:cs typeface="Times New Roman" panose="02020603050405020304" pitchFamily="18" charset="0"/>
                        </a:rPr>
                        <a:t>Trẻ em cân nặng 11 - 20kg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a:solidFill>
                            <a:srgbClr val="002060"/>
                          </a:solidFill>
                          <a:effectLst/>
                          <a:latin typeface="Times New Roman" panose="02020603050405020304" pitchFamily="18" charset="0"/>
                          <a:cs typeface="Times New Roman" panose="02020603050405020304" pitchFamily="18" charset="0"/>
                        </a:rPr>
                        <a:t>1.000ml nước và thêm 50ml đối với mỗi 1kg tăng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6727594"/>
                  </a:ext>
                </a:extLst>
              </a:tr>
              <a:tr h="171450">
                <a:tc>
                  <a:txBody>
                    <a:bodyPr/>
                    <a:lstStyle/>
                    <a:p>
                      <a:pPr algn="l"/>
                      <a:r>
                        <a:rPr lang="en-US" sz="3200" b="1" dirty="0" err="1">
                          <a:solidFill>
                            <a:srgbClr val="002060"/>
                          </a:solidFill>
                          <a:effectLst/>
                          <a:latin typeface="Times New Roman" panose="02020603050405020304" pitchFamily="18" charset="0"/>
                          <a:cs typeface="Times New Roman" panose="02020603050405020304" pitchFamily="18" charset="0"/>
                        </a:rPr>
                        <a:t>Trẻ</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em</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nặng</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từ</a:t>
                      </a:r>
                      <a:r>
                        <a:rPr lang="en-US" sz="3200" b="1" dirty="0">
                          <a:solidFill>
                            <a:srgbClr val="002060"/>
                          </a:solidFill>
                          <a:effectLst/>
                          <a:latin typeface="Times New Roman" panose="02020603050405020304" pitchFamily="18" charset="0"/>
                          <a:cs typeface="Times New Roman" panose="02020603050405020304" pitchFamily="18" charset="0"/>
                        </a:rPr>
                        <a:t> 21kg </a:t>
                      </a:r>
                      <a:r>
                        <a:rPr lang="en-US" sz="3200" b="1" dirty="0" err="1">
                          <a:solidFill>
                            <a:srgbClr val="002060"/>
                          </a:solidFill>
                          <a:effectLst/>
                          <a:latin typeface="Times New Roman" panose="02020603050405020304" pitchFamily="18" charset="0"/>
                          <a:cs typeface="Times New Roman" panose="02020603050405020304" pitchFamily="18" charset="0"/>
                        </a:rPr>
                        <a:t>trở</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lên</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3200" b="1">
                          <a:solidFill>
                            <a:srgbClr val="002060"/>
                          </a:solidFill>
                          <a:effectLst/>
                          <a:latin typeface="Times New Roman" panose="02020603050405020304" pitchFamily="18" charset="0"/>
                          <a:cs typeface="Times New Roman" panose="02020603050405020304" pitchFamily="18" charset="0"/>
                        </a:rPr>
                        <a:t>1.500ml và thêm 20ml đối với mỗi 1kg tăng thêm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4719505"/>
                  </a:ext>
                </a:extLst>
              </a:tr>
              <a:tr h="171450">
                <a:tc>
                  <a:txBody>
                    <a:bodyPr/>
                    <a:lstStyle/>
                    <a:p>
                      <a:pPr algn="l"/>
                      <a:r>
                        <a:rPr lang="en-US" sz="3200" b="1">
                          <a:solidFill>
                            <a:srgbClr val="002060"/>
                          </a:solidFill>
                          <a:effectLst/>
                          <a:latin typeface="Times New Roman" panose="02020603050405020304" pitchFamily="18" charset="0"/>
                          <a:cs typeface="Times New Roman" panose="02020603050405020304" pitchFamily="18" charset="0"/>
                        </a:rPr>
                        <a:t>Trẻ vị thành niên 10 - 18 tuổi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dirty="0">
                          <a:solidFill>
                            <a:srgbClr val="002060"/>
                          </a:solidFill>
                          <a:effectLst/>
                          <a:latin typeface="Times New Roman" panose="02020603050405020304" pitchFamily="18" charset="0"/>
                          <a:cs typeface="Times New Roman" panose="02020603050405020304" pitchFamily="18" charset="0"/>
                        </a:rPr>
                        <a:t>40ml nước/kg cân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4839194"/>
                  </a:ext>
                </a:extLst>
              </a:tr>
              <a:tr h="171450">
                <a:tc>
                  <a:txBody>
                    <a:bodyPr/>
                    <a:lstStyle/>
                    <a:p>
                      <a:pPr algn="l"/>
                      <a:r>
                        <a:rPr lang="vi-VN" sz="3200" b="1">
                          <a:solidFill>
                            <a:srgbClr val="002060"/>
                          </a:solidFill>
                          <a:effectLst/>
                          <a:latin typeface="Times New Roman" panose="02020603050405020304" pitchFamily="18" charset="0"/>
                          <a:cs typeface="Times New Roman" panose="02020603050405020304" pitchFamily="18" charset="0"/>
                        </a:rPr>
                        <a:t>Người trưởng thành 19 - 30 tuổi và có hoạt động thể lực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dirty="0">
                          <a:solidFill>
                            <a:srgbClr val="002060"/>
                          </a:solidFill>
                          <a:effectLst/>
                          <a:latin typeface="Times New Roman" panose="02020603050405020304" pitchFamily="18" charset="0"/>
                          <a:cs typeface="Times New Roman" panose="02020603050405020304" pitchFamily="18" charset="0"/>
                        </a:rPr>
                        <a:t>Khoảng 40ml nước/kg cân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9243697"/>
                  </a:ext>
                </a:extLst>
              </a:tr>
              <a:tr h="171450">
                <a:tc>
                  <a:txBody>
                    <a:bodyPr/>
                    <a:lstStyle/>
                    <a:p>
                      <a:pPr algn="l"/>
                      <a:r>
                        <a:rPr lang="vi-VN" sz="3200" b="1">
                          <a:solidFill>
                            <a:srgbClr val="002060"/>
                          </a:solidFill>
                          <a:effectLst/>
                          <a:latin typeface="Times New Roman" panose="02020603050405020304" pitchFamily="18" charset="0"/>
                          <a:cs typeface="Times New Roman" panose="02020603050405020304" pitchFamily="18" charset="0"/>
                        </a:rPr>
                        <a:t>Người lớn 19 - 55 tuổi, hoạt động thể lực ở mức trung bình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dirty="0">
                          <a:solidFill>
                            <a:srgbClr val="002060"/>
                          </a:solidFill>
                          <a:effectLst/>
                          <a:latin typeface="Times New Roman" panose="02020603050405020304" pitchFamily="18" charset="0"/>
                          <a:cs typeface="Times New Roman" panose="02020603050405020304" pitchFamily="18" charset="0"/>
                        </a:rPr>
                        <a:t>Khoảng 35ml nước/kg cân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5985545"/>
                  </a:ext>
                </a:extLst>
              </a:tr>
              <a:tr h="171450">
                <a:tc>
                  <a:txBody>
                    <a:bodyPr/>
                    <a:lstStyle/>
                    <a:p>
                      <a:pPr algn="l"/>
                      <a:r>
                        <a:rPr lang="vi-VN" sz="3200" b="1">
                          <a:solidFill>
                            <a:srgbClr val="002060"/>
                          </a:solidFill>
                          <a:effectLst/>
                          <a:latin typeface="Times New Roman" panose="02020603050405020304" pitchFamily="18" charset="0"/>
                          <a:cs typeface="Times New Roman" panose="02020603050405020304" pitchFamily="18" charset="0"/>
                        </a:rPr>
                        <a:t>Người trưởng thành trên 55 tuổi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vi-VN" sz="3200" b="1" dirty="0">
                          <a:solidFill>
                            <a:srgbClr val="002060"/>
                          </a:solidFill>
                          <a:effectLst/>
                          <a:latin typeface="Times New Roman" panose="02020603050405020304" pitchFamily="18" charset="0"/>
                          <a:cs typeface="Times New Roman" panose="02020603050405020304" pitchFamily="18" charset="0"/>
                        </a:rPr>
                        <a:t>Khoảng 30ml nước/kg cân nặng.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5437638"/>
                  </a:ext>
                </a:extLst>
              </a:tr>
            </a:tbl>
          </a:graphicData>
        </a:graphic>
      </p:graphicFrame>
    </p:spTree>
    <p:extLst>
      <p:ext uri="{BB962C8B-B14F-4D97-AF65-F5344CB8AC3E}">
        <p14:creationId xmlns:p14="http://schemas.microsoft.com/office/powerpoint/2010/main" val="32493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FCC9FD-BC18-C4C4-C64B-F2728B55E385}"/>
              </a:ext>
            </a:extLst>
          </p:cNvPr>
          <p:cNvSpPr txBox="1"/>
          <p:nvPr/>
        </p:nvSpPr>
        <p:spPr>
          <a:xfrm>
            <a:off x="1066800" y="1028700"/>
            <a:ext cx="16611600" cy="1813573"/>
          </a:xfrm>
          <a:prstGeom prst="rect">
            <a:avLst/>
          </a:prstGeom>
          <a:noFill/>
        </p:spPr>
        <p:txBody>
          <a:bodyPr wrap="square">
            <a:spAutoFit/>
          </a:bodyPr>
          <a:lstStyle/>
          <a:p>
            <a:pPr>
              <a:lnSpc>
                <a:spcPct val="120000"/>
              </a:lnSpc>
            </a:pPr>
            <a:r>
              <a:rPr lang="en-US" sz="3200" b="1" dirty="0">
                <a:solidFill>
                  <a:srgbClr val="002060"/>
                </a:solidFill>
                <a:latin typeface="+mj-lt"/>
              </a:rPr>
              <a:t>  - </a:t>
            </a:r>
            <a:r>
              <a:rPr lang="vi-VN" sz="3200" b="1" dirty="0">
                <a:solidFill>
                  <a:srgbClr val="002060"/>
                </a:solidFill>
                <a:latin typeface="+mj-lt"/>
              </a:rPr>
              <a:t>Nước là thành phần quan trọng trong cơ thể sinh vật cũng như con người. Nước</a:t>
            </a:r>
          </a:p>
          <a:p>
            <a:pPr>
              <a:lnSpc>
                <a:spcPct val="120000"/>
              </a:lnSpc>
            </a:pPr>
            <a:r>
              <a:rPr lang="vi-VN" sz="3200" b="1" dirty="0">
                <a:solidFill>
                  <a:srgbClr val="002060"/>
                </a:solidFill>
                <a:latin typeface="+mj-lt"/>
              </a:rPr>
              <a:t>chiếm khoảng 74% trọng lượng cơ thể của trẻ sơ sinh, từ 55% đến 60%0 trọng</a:t>
            </a:r>
          </a:p>
          <a:p>
            <a:pPr>
              <a:lnSpc>
                <a:spcPct val="120000"/>
              </a:lnSpc>
            </a:pPr>
            <a:r>
              <a:rPr lang="vi-VN" sz="3200" b="1" dirty="0">
                <a:solidFill>
                  <a:srgbClr val="002060"/>
                </a:solidFill>
                <a:latin typeface="+mj-lt"/>
              </a:rPr>
              <a:t>lượng cơ thể người trưởng thành nam giới và khoảng 50%C) nũ' giới.</a:t>
            </a:r>
          </a:p>
        </p:txBody>
      </p:sp>
      <p:sp>
        <p:nvSpPr>
          <p:cNvPr id="8" name="TextBox 7">
            <a:extLst>
              <a:ext uri="{FF2B5EF4-FFF2-40B4-BE49-F238E27FC236}">
                <a16:creationId xmlns:a16="http://schemas.microsoft.com/office/drawing/2014/main" id="{DC8E203A-8533-EF66-F4F7-E1E5021FAA77}"/>
              </a:ext>
            </a:extLst>
          </p:cNvPr>
          <p:cNvSpPr txBox="1"/>
          <p:nvPr/>
        </p:nvSpPr>
        <p:spPr>
          <a:xfrm>
            <a:off x="441977" y="223705"/>
            <a:ext cx="263868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Nước</a:t>
            </a:r>
            <a:endParaRPr lang="en-US" sz="36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71AD8D8-FB0C-225D-F41B-56485B1D8CF2}"/>
              </a:ext>
            </a:extLst>
          </p:cNvPr>
          <p:cNvSpPr txBox="1"/>
          <p:nvPr/>
        </p:nvSpPr>
        <p:spPr>
          <a:xfrm>
            <a:off x="1066800" y="3198743"/>
            <a:ext cx="16002000" cy="584775"/>
          </a:xfrm>
          <a:prstGeom prst="rect">
            <a:avLst/>
          </a:prstGeom>
          <a:noFill/>
        </p:spPr>
        <p:txBody>
          <a:bodyPr wrap="square">
            <a:spAutoFit/>
          </a:bodyPr>
          <a:lstStyle/>
          <a:p>
            <a:r>
              <a:rPr lang="vi-VN" sz="3200" b="1" dirty="0">
                <a:solidFill>
                  <a:srgbClr val="002060"/>
                </a:solidFill>
                <a:latin typeface="+mj-lt"/>
              </a:rPr>
              <a:t>-</a:t>
            </a:r>
            <a:r>
              <a:rPr lang="en-US" sz="3200" b="1" dirty="0">
                <a:solidFill>
                  <a:srgbClr val="002060"/>
                </a:solidFill>
                <a:latin typeface="+mj-lt"/>
              </a:rPr>
              <a:t> </a:t>
            </a:r>
            <a:r>
              <a:rPr lang="vi-VN" sz="3200" b="1" dirty="0">
                <a:solidFill>
                  <a:srgbClr val="002060"/>
                </a:solidFill>
                <a:latin typeface="+mj-lt"/>
              </a:rPr>
              <a:t>Một số vai trò chính của nước đối với cơ thể người:</a:t>
            </a:r>
          </a:p>
        </p:txBody>
      </p:sp>
      <p:sp>
        <p:nvSpPr>
          <p:cNvPr id="13" name="TextBox 12">
            <a:extLst>
              <a:ext uri="{FF2B5EF4-FFF2-40B4-BE49-F238E27FC236}">
                <a16:creationId xmlns:a16="http://schemas.microsoft.com/office/drawing/2014/main" id="{C3CBF9D5-D361-A64A-4F0E-26875B69F433}"/>
              </a:ext>
            </a:extLst>
          </p:cNvPr>
          <p:cNvSpPr txBox="1"/>
          <p:nvPr/>
        </p:nvSpPr>
        <p:spPr>
          <a:xfrm>
            <a:off x="1793974" y="5520133"/>
            <a:ext cx="16002000" cy="584775"/>
          </a:xfrm>
          <a:prstGeom prst="rect">
            <a:avLst/>
          </a:prstGeom>
          <a:noFill/>
        </p:spPr>
        <p:txBody>
          <a:bodyPr wrap="square">
            <a:spAutoFit/>
          </a:bodyPr>
          <a:lstStyle/>
          <a:p>
            <a:r>
              <a:rPr lang="vi-VN" sz="3200" b="1" dirty="0">
                <a:solidFill>
                  <a:srgbClr val="002060"/>
                </a:solidFill>
                <a:latin typeface="+mj-lt"/>
              </a:rPr>
              <a:t>+ Nước là môi trường cho các phản ứng chuyển hoá xảy ra trong cơ thể.</a:t>
            </a:r>
          </a:p>
        </p:txBody>
      </p:sp>
      <p:sp>
        <p:nvSpPr>
          <p:cNvPr id="14" name="TextBox 13">
            <a:extLst>
              <a:ext uri="{FF2B5EF4-FFF2-40B4-BE49-F238E27FC236}">
                <a16:creationId xmlns:a16="http://schemas.microsoft.com/office/drawing/2014/main" id="{18EC1F40-D93D-D142-407F-B53AA7D81B18}"/>
              </a:ext>
            </a:extLst>
          </p:cNvPr>
          <p:cNvSpPr txBox="1"/>
          <p:nvPr/>
        </p:nvSpPr>
        <p:spPr>
          <a:xfrm>
            <a:off x="1761317" y="3967023"/>
            <a:ext cx="16002000" cy="1077218"/>
          </a:xfrm>
          <a:prstGeom prst="rect">
            <a:avLst/>
          </a:prstGeom>
          <a:noFill/>
        </p:spPr>
        <p:txBody>
          <a:bodyPr wrap="square">
            <a:spAutoFit/>
          </a:bodyPr>
          <a:lstStyle/>
          <a:p>
            <a:r>
              <a:rPr lang="vi-VN" sz="3200" b="1" dirty="0">
                <a:solidFill>
                  <a:srgbClr val="002060"/>
                </a:solidFill>
                <a:latin typeface="+mj-lt"/>
              </a:rPr>
              <a:t>+ Nước đóng vai trò quan trọng trong chuyển hoá và trao đổi chất trong tế bào và giữa tế bào với môi trường.</a:t>
            </a:r>
          </a:p>
        </p:txBody>
      </p:sp>
      <p:sp>
        <p:nvSpPr>
          <p:cNvPr id="15" name="TextBox 14">
            <a:extLst>
              <a:ext uri="{FF2B5EF4-FFF2-40B4-BE49-F238E27FC236}">
                <a16:creationId xmlns:a16="http://schemas.microsoft.com/office/drawing/2014/main" id="{543D4B19-59A7-C779-70AA-C28DCD174FB2}"/>
              </a:ext>
            </a:extLst>
          </p:cNvPr>
          <p:cNvSpPr txBox="1"/>
          <p:nvPr/>
        </p:nvSpPr>
        <p:spPr>
          <a:xfrm>
            <a:off x="1763484" y="6575357"/>
            <a:ext cx="16002000" cy="584775"/>
          </a:xfrm>
          <a:prstGeom prst="rect">
            <a:avLst/>
          </a:prstGeom>
          <a:noFill/>
        </p:spPr>
        <p:txBody>
          <a:bodyPr wrap="square">
            <a:spAutoFit/>
          </a:bodyPr>
          <a:lstStyle/>
          <a:p>
            <a:r>
              <a:rPr lang="vi-VN" sz="3200" b="1" dirty="0">
                <a:solidFill>
                  <a:srgbClr val="002060"/>
                </a:solidFill>
                <a:latin typeface="+mj-lt"/>
              </a:rPr>
              <a:t>+ Nước giúp điều hoà thân nhiệt do có nhiệt năng cao</a:t>
            </a:r>
          </a:p>
        </p:txBody>
      </p:sp>
    </p:spTree>
    <p:extLst>
      <p:ext uri="{BB962C8B-B14F-4D97-AF65-F5344CB8AC3E}">
        <p14:creationId xmlns:p14="http://schemas.microsoft.com/office/powerpoint/2010/main" val="32236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D18BF-D0D7-2C94-7CBC-D5A38AB08209}"/>
              </a:ext>
            </a:extLst>
          </p:cNvPr>
          <p:cNvSpPr txBox="1"/>
          <p:nvPr/>
        </p:nvSpPr>
        <p:spPr>
          <a:xfrm>
            <a:off x="4953000" y="266700"/>
            <a:ext cx="6492223"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KẾT NỐI NGHỀ NGHIỆP</a:t>
            </a:r>
          </a:p>
        </p:txBody>
      </p:sp>
      <p:sp>
        <p:nvSpPr>
          <p:cNvPr id="3" name="TextBox 2">
            <a:extLst>
              <a:ext uri="{FF2B5EF4-FFF2-40B4-BE49-F238E27FC236}">
                <a16:creationId xmlns:a16="http://schemas.microsoft.com/office/drawing/2014/main" id="{CE7FB71D-80DF-4CC8-6856-E909699D0473}"/>
              </a:ext>
            </a:extLst>
          </p:cNvPr>
          <p:cNvSpPr txBox="1"/>
          <p:nvPr/>
        </p:nvSpPr>
        <p:spPr>
          <a:xfrm>
            <a:off x="304800" y="1104900"/>
            <a:ext cx="12344400" cy="5632311"/>
          </a:xfrm>
          <a:prstGeom prst="rect">
            <a:avLst/>
          </a:prstGeom>
          <a:noFill/>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Dinh dưỡng viên là tên gọi dành cho những người làm công việc tư vấn, chăm sóc dinh dưỡng và an toàn vệ sinh thực phẩm trong cộng đồng hoặc trong bệnh viện. Công việc của dinh dưỡng viên bao gồm: xây dựng chế độ dinh dưỡng, thực đơn; hướng dẫn cách lựa chọn thực phẩm và các công tác liên quan đến an toàn vệ sinh thực phẩm. Dinh dưỡng viên có thể làm việc tại các bệnh viện, viện dinh dưỡng, các trường đại học hoặc các cơ quan có ngành dinh dưỡng. Dựa vào thông tin trên, hãy tìm hiểu rồi cho biết sự phù hợp của bản thân mình với ngành nghề này và nêu lí do.</a:t>
            </a:r>
            <a:endParaRPr lang="en-US" sz="36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EE04EF-3FC9-6BC3-589A-6184BFFE0FBF}"/>
              </a:ext>
            </a:extLst>
          </p:cNvPr>
          <p:cNvPicPr>
            <a:picLocks noChangeAspect="1"/>
          </p:cNvPicPr>
          <p:nvPr/>
        </p:nvPicPr>
        <p:blipFill>
          <a:blip r:embed="rId2"/>
          <a:stretch>
            <a:fillRect/>
          </a:stretch>
        </p:blipFill>
        <p:spPr>
          <a:xfrm>
            <a:off x="11734799" y="6929080"/>
            <a:ext cx="6111223" cy="3133826"/>
          </a:xfrm>
          <a:prstGeom prst="rect">
            <a:avLst/>
          </a:prstGeom>
        </p:spPr>
      </p:pic>
      <p:pic>
        <p:nvPicPr>
          <p:cNvPr id="5" name="Picture 4">
            <a:extLst>
              <a:ext uri="{FF2B5EF4-FFF2-40B4-BE49-F238E27FC236}">
                <a16:creationId xmlns:a16="http://schemas.microsoft.com/office/drawing/2014/main" id="{7BBEC82A-50BE-C2D1-166C-B12CADFF6798}"/>
              </a:ext>
            </a:extLst>
          </p:cNvPr>
          <p:cNvPicPr>
            <a:picLocks noChangeAspect="1"/>
          </p:cNvPicPr>
          <p:nvPr/>
        </p:nvPicPr>
        <p:blipFill>
          <a:blip r:embed="rId3"/>
          <a:stretch>
            <a:fillRect/>
          </a:stretch>
        </p:blipFill>
        <p:spPr>
          <a:xfrm>
            <a:off x="5791199" y="6949628"/>
            <a:ext cx="6385579" cy="3133826"/>
          </a:xfrm>
          <a:prstGeom prst="rect">
            <a:avLst/>
          </a:prstGeom>
        </p:spPr>
      </p:pic>
      <p:pic>
        <p:nvPicPr>
          <p:cNvPr id="6" name="Picture 5">
            <a:extLst>
              <a:ext uri="{FF2B5EF4-FFF2-40B4-BE49-F238E27FC236}">
                <a16:creationId xmlns:a16="http://schemas.microsoft.com/office/drawing/2014/main" id="{F3481340-EDED-7011-EC91-5970DDCDAB44}"/>
              </a:ext>
            </a:extLst>
          </p:cNvPr>
          <p:cNvPicPr>
            <a:picLocks noChangeAspect="1"/>
          </p:cNvPicPr>
          <p:nvPr/>
        </p:nvPicPr>
        <p:blipFill>
          <a:blip r:embed="rId4"/>
          <a:stretch>
            <a:fillRect/>
          </a:stretch>
        </p:blipFill>
        <p:spPr>
          <a:xfrm>
            <a:off x="0" y="6929079"/>
            <a:ext cx="6111223" cy="3346073"/>
          </a:xfrm>
          <a:prstGeom prst="rect">
            <a:avLst/>
          </a:prstGeom>
        </p:spPr>
      </p:pic>
      <p:pic>
        <p:nvPicPr>
          <p:cNvPr id="7" name="Picture 6">
            <a:extLst>
              <a:ext uri="{FF2B5EF4-FFF2-40B4-BE49-F238E27FC236}">
                <a16:creationId xmlns:a16="http://schemas.microsoft.com/office/drawing/2014/main" id="{43A4D87F-7EA4-B835-C821-D8D81E937612}"/>
              </a:ext>
            </a:extLst>
          </p:cNvPr>
          <p:cNvPicPr>
            <a:picLocks noChangeAspect="1"/>
          </p:cNvPicPr>
          <p:nvPr/>
        </p:nvPicPr>
        <p:blipFill>
          <a:blip r:embed="rId5"/>
          <a:stretch>
            <a:fillRect/>
          </a:stretch>
        </p:blipFill>
        <p:spPr>
          <a:xfrm>
            <a:off x="12877800" y="41494"/>
            <a:ext cx="5562600" cy="3133826"/>
          </a:xfrm>
          <a:prstGeom prst="rect">
            <a:avLst/>
          </a:prstGeom>
        </p:spPr>
      </p:pic>
      <p:pic>
        <p:nvPicPr>
          <p:cNvPr id="9" name="Picture 8">
            <a:extLst>
              <a:ext uri="{FF2B5EF4-FFF2-40B4-BE49-F238E27FC236}">
                <a16:creationId xmlns:a16="http://schemas.microsoft.com/office/drawing/2014/main" id="{D122047B-8757-CB7F-EAE8-E1E986C6EB57}"/>
              </a:ext>
            </a:extLst>
          </p:cNvPr>
          <p:cNvPicPr>
            <a:picLocks noChangeAspect="1"/>
          </p:cNvPicPr>
          <p:nvPr/>
        </p:nvPicPr>
        <p:blipFill>
          <a:blip r:embed="rId6"/>
          <a:stretch>
            <a:fillRect/>
          </a:stretch>
        </p:blipFill>
        <p:spPr>
          <a:xfrm>
            <a:off x="12649199" y="3304630"/>
            <a:ext cx="5638801" cy="3644998"/>
          </a:xfrm>
          <a:prstGeom prst="rect">
            <a:avLst/>
          </a:prstGeom>
        </p:spPr>
      </p:pic>
      <p:sp>
        <p:nvSpPr>
          <p:cNvPr id="10" name="TextBox 9">
            <a:extLst>
              <a:ext uri="{FF2B5EF4-FFF2-40B4-BE49-F238E27FC236}">
                <a16:creationId xmlns:a16="http://schemas.microsoft.com/office/drawing/2014/main" id="{5B46E461-1C88-75C5-DD39-F5A51FB1AFDB}"/>
              </a:ext>
            </a:extLst>
          </p:cNvPr>
          <p:cNvSpPr txBox="1"/>
          <p:nvPr/>
        </p:nvSpPr>
        <p:spPr>
          <a:xfrm>
            <a:off x="304800" y="7011134"/>
            <a:ext cx="15697200" cy="2554545"/>
          </a:xfrm>
          <a:prstGeom prst="rect">
            <a:avLst/>
          </a:prstGeom>
          <a:noFill/>
        </p:spPr>
        <p:txBody>
          <a:bodyPr wrap="square">
            <a:spAutoFit/>
          </a:bodyPr>
          <a:lstStyle/>
          <a:p>
            <a:r>
              <a:rPr lang="en-US" sz="3200" b="1" dirty="0">
                <a:solidFill>
                  <a:srgbClr val="002060"/>
                </a:solidFill>
                <a:latin typeface="+mj-lt"/>
              </a:rPr>
              <a:t>  -  </a:t>
            </a:r>
            <a:r>
              <a:rPr lang="vi-VN" sz="3200" b="1" dirty="0">
                <a:solidFill>
                  <a:srgbClr val="002060"/>
                </a:solidFill>
                <a:latin typeface="+mj-lt"/>
              </a:rPr>
              <a:t>Bản thân em cảm thấy mình rất phù hợp với nghề dinh dưỡng viên. </a:t>
            </a:r>
            <a:endParaRPr lang="en-US" sz="3200" b="1" dirty="0">
              <a:solidFill>
                <a:srgbClr val="002060"/>
              </a:solidFill>
              <a:latin typeface="+mj-lt"/>
            </a:endParaRPr>
          </a:p>
          <a:p>
            <a:r>
              <a:rPr lang="en-US" sz="3200" b="1" dirty="0">
                <a:solidFill>
                  <a:srgbClr val="002060"/>
                </a:solidFill>
                <a:latin typeface="+mj-lt"/>
              </a:rPr>
              <a:t>   - </a:t>
            </a:r>
            <a:r>
              <a:rPr lang="vi-VN" sz="3200" b="1" dirty="0">
                <a:solidFill>
                  <a:srgbClr val="002060"/>
                </a:solidFill>
                <a:latin typeface="+mj-lt"/>
              </a:rPr>
              <a:t>Lí do: Bản thân em rất quan tâm đến dinh dưỡng và sức khỏe, em có kĩ năng giao tiếp, luôn mong muốn được tìm hiểu kiến thức về dinh dưỡng và thực phẩm, cũng như mong muốn giúp đỡ người khác, sống có nguyên tắc và luôn đặt việc đảm bảo an toàn vệ sinh thực phẩm lên hàng đầu.</a:t>
            </a:r>
            <a:endParaRPr lang="en-US" sz="3200" b="1" dirty="0">
              <a:solidFill>
                <a:srgbClr val="002060"/>
              </a:solidFill>
              <a:latin typeface="+mj-lt"/>
            </a:endParaRPr>
          </a:p>
        </p:txBody>
      </p:sp>
    </p:spTree>
    <p:extLst>
      <p:ext uri="{BB962C8B-B14F-4D97-AF65-F5344CB8AC3E}">
        <p14:creationId xmlns:p14="http://schemas.microsoft.com/office/powerpoint/2010/main" val="179193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EC0736-54F8-2320-389A-2A1920DFBC7A}"/>
              </a:ext>
            </a:extLst>
          </p:cNvPr>
          <p:cNvSpPr txBox="1"/>
          <p:nvPr/>
        </p:nvSpPr>
        <p:spPr>
          <a:xfrm>
            <a:off x="6215877" y="1742182"/>
            <a:ext cx="12409449" cy="1077218"/>
          </a:xfrm>
          <a:prstGeom prst="rect">
            <a:avLst/>
          </a:prstGeom>
          <a:noFill/>
        </p:spPr>
        <p:txBody>
          <a:bodyPr wrap="square">
            <a:spAutoFit/>
          </a:bodyPr>
          <a:lstStyle/>
          <a:p>
            <a:r>
              <a:rPr lang="en-US" sz="3200" b="1" i="1" dirty="0">
                <a:latin typeface="+mj-lt"/>
              </a:rPr>
              <a:t>  - </a:t>
            </a:r>
            <a:r>
              <a:rPr lang="vi-VN" sz="3200" b="1" i="1" dirty="0">
                <a:latin typeface="+mj-lt"/>
              </a:rPr>
              <a:t>Lựa chọn các loại thực phẩm hằng ngày để có một chế độ ăn ưống hợp lí , giúp phát triển thể chất và trí tuệ cho tuổi vị thành niên. </a:t>
            </a:r>
            <a:endParaRPr lang="en-US" sz="3200" b="1" i="1" dirty="0">
              <a:latin typeface="+mj-lt"/>
            </a:endParaRPr>
          </a:p>
        </p:txBody>
      </p:sp>
      <p:sp>
        <p:nvSpPr>
          <p:cNvPr id="7" name="TextBox 6">
            <a:extLst>
              <a:ext uri="{FF2B5EF4-FFF2-40B4-BE49-F238E27FC236}">
                <a16:creationId xmlns:a16="http://schemas.microsoft.com/office/drawing/2014/main" id="{446AF980-187F-05AD-BABE-22C0820B4A1B}"/>
              </a:ext>
            </a:extLst>
          </p:cNvPr>
          <p:cNvSpPr txBox="1"/>
          <p:nvPr/>
        </p:nvSpPr>
        <p:spPr>
          <a:xfrm>
            <a:off x="4953000" y="266700"/>
            <a:ext cx="6492223" cy="646331"/>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 KẾT NỐI NĂNG LỰC</a:t>
            </a:r>
          </a:p>
        </p:txBody>
      </p:sp>
      <p:pic>
        <p:nvPicPr>
          <p:cNvPr id="8" name="Picture 7">
            <a:extLst>
              <a:ext uri="{FF2B5EF4-FFF2-40B4-BE49-F238E27FC236}">
                <a16:creationId xmlns:a16="http://schemas.microsoft.com/office/drawing/2014/main" id="{24A4D70D-3F5A-6372-96E4-29A71C1BE7AD}"/>
              </a:ext>
            </a:extLst>
          </p:cNvPr>
          <p:cNvPicPr>
            <a:picLocks noChangeAspect="1"/>
          </p:cNvPicPr>
          <p:nvPr/>
        </p:nvPicPr>
        <p:blipFill>
          <a:blip r:embed="rId2"/>
          <a:stretch>
            <a:fillRect/>
          </a:stretch>
        </p:blipFill>
        <p:spPr>
          <a:xfrm>
            <a:off x="0" y="1181100"/>
            <a:ext cx="5867400" cy="3276600"/>
          </a:xfrm>
          <a:prstGeom prst="rect">
            <a:avLst/>
          </a:prstGeom>
        </p:spPr>
      </p:pic>
      <p:pic>
        <p:nvPicPr>
          <p:cNvPr id="9" name="Picture 8">
            <a:extLst>
              <a:ext uri="{FF2B5EF4-FFF2-40B4-BE49-F238E27FC236}">
                <a16:creationId xmlns:a16="http://schemas.microsoft.com/office/drawing/2014/main" id="{1C911553-852D-E93E-F917-B171717A4FE2}"/>
              </a:ext>
            </a:extLst>
          </p:cNvPr>
          <p:cNvPicPr>
            <a:picLocks noChangeAspect="1"/>
          </p:cNvPicPr>
          <p:nvPr/>
        </p:nvPicPr>
        <p:blipFill>
          <a:blip r:embed="rId3"/>
          <a:stretch>
            <a:fillRect/>
          </a:stretch>
        </p:blipFill>
        <p:spPr>
          <a:xfrm>
            <a:off x="19105" y="4484649"/>
            <a:ext cx="5848295" cy="3200400"/>
          </a:xfrm>
          <a:prstGeom prst="rect">
            <a:avLst/>
          </a:prstGeom>
        </p:spPr>
      </p:pic>
      <p:pic>
        <p:nvPicPr>
          <p:cNvPr id="10" name="Picture 9">
            <a:extLst>
              <a:ext uri="{FF2B5EF4-FFF2-40B4-BE49-F238E27FC236}">
                <a16:creationId xmlns:a16="http://schemas.microsoft.com/office/drawing/2014/main" id="{1504B2F0-62A8-1622-A226-6282851ADC88}"/>
              </a:ext>
            </a:extLst>
          </p:cNvPr>
          <p:cNvPicPr>
            <a:picLocks noChangeAspect="1"/>
          </p:cNvPicPr>
          <p:nvPr/>
        </p:nvPicPr>
        <p:blipFill>
          <a:blip r:embed="rId4"/>
          <a:stretch>
            <a:fillRect/>
          </a:stretch>
        </p:blipFill>
        <p:spPr>
          <a:xfrm>
            <a:off x="0" y="7200900"/>
            <a:ext cx="5867400" cy="3276600"/>
          </a:xfrm>
          <a:prstGeom prst="rect">
            <a:avLst/>
          </a:prstGeom>
        </p:spPr>
      </p:pic>
      <p:sp>
        <p:nvSpPr>
          <p:cNvPr id="11" name="TextBox 10">
            <a:extLst>
              <a:ext uri="{FF2B5EF4-FFF2-40B4-BE49-F238E27FC236}">
                <a16:creationId xmlns:a16="http://schemas.microsoft.com/office/drawing/2014/main" id="{2071713A-5266-E6DB-5FD1-3FF9A8824798}"/>
              </a:ext>
            </a:extLst>
          </p:cNvPr>
          <p:cNvSpPr txBox="1"/>
          <p:nvPr/>
        </p:nvSpPr>
        <p:spPr>
          <a:xfrm>
            <a:off x="6400800" y="1583710"/>
            <a:ext cx="10621537" cy="2062103"/>
          </a:xfrm>
          <a:prstGeom prst="rect">
            <a:avLst/>
          </a:prstGeom>
          <a:noFill/>
        </p:spPr>
        <p:txBody>
          <a:bodyPr wrap="square">
            <a:spAutoFit/>
          </a:bodyPr>
          <a:lstStyle/>
          <a:p>
            <a:pPr algn="just"/>
            <a:r>
              <a:rPr lang="en-US" sz="3200" b="1" dirty="0">
                <a:solidFill>
                  <a:srgbClr val="002060"/>
                </a:solidFill>
                <a:latin typeface="+mj-lt"/>
              </a:rPr>
              <a:t>  </a:t>
            </a:r>
            <a:r>
              <a:rPr lang="vi-VN" sz="3200" b="1" dirty="0">
                <a:solidFill>
                  <a:srgbClr val="002060"/>
                </a:solidFill>
                <a:latin typeface="+mj-lt"/>
              </a:rPr>
              <a:t>Lựa chọn các loại thực phẩm hằng ngày để có một chế độ ăn ưống hợp lí , giúp phát triển thể chất và trí tuệ cho tuổi vị thành niên: các thực phẩm có thành phần dinh dưỡng đúng với nhu cầu cơ thể cần đã được quy định.</a:t>
            </a:r>
            <a:endParaRPr lang="en-US" sz="3200" b="1" dirty="0">
              <a:solidFill>
                <a:srgbClr val="002060"/>
              </a:solidFill>
              <a:latin typeface="+mj-lt"/>
            </a:endParaRPr>
          </a:p>
        </p:txBody>
      </p:sp>
      <p:pic>
        <p:nvPicPr>
          <p:cNvPr id="12" name="Picture 11">
            <a:extLst>
              <a:ext uri="{FF2B5EF4-FFF2-40B4-BE49-F238E27FC236}">
                <a16:creationId xmlns:a16="http://schemas.microsoft.com/office/drawing/2014/main" id="{5889B90C-679D-DF11-381E-F5A5C6DFC9A1}"/>
              </a:ext>
            </a:extLst>
          </p:cNvPr>
          <p:cNvPicPr>
            <a:picLocks noChangeAspect="1"/>
          </p:cNvPicPr>
          <p:nvPr/>
        </p:nvPicPr>
        <p:blipFill>
          <a:blip r:embed="rId5"/>
          <a:stretch>
            <a:fillRect/>
          </a:stretch>
        </p:blipFill>
        <p:spPr>
          <a:xfrm>
            <a:off x="11963400" y="5143500"/>
            <a:ext cx="6305495" cy="5143500"/>
          </a:xfrm>
          <a:prstGeom prst="rect">
            <a:avLst/>
          </a:prstGeom>
        </p:spPr>
      </p:pic>
      <p:pic>
        <p:nvPicPr>
          <p:cNvPr id="13" name="Picture 12">
            <a:extLst>
              <a:ext uri="{FF2B5EF4-FFF2-40B4-BE49-F238E27FC236}">
                <a16:creationId xmlns:a16="http://schemas.microsoft.com/office/drawing/2014/main" id="{83324DB5-C166-8DCF-C999-583C116EBCF1}"/>
              </a:ext>
            </a:extLst>
          </p:cNvPr>
          <p:cNvPicPr>
            <a:picLocks noChangeAspect="1"/>
          </p:cNvPicPr>
          <p:nvPr/>
        </p:nvPicPr>
        <p:blipFill>
          <a:blip r:embed="rId6"/>
          <a:stretch>
            <a:fillRect/>
          </a:stretch>
        </p:blipFill>
        <p:spPr>
          <a:xfrm>
            <a:off x="5886505" y="5143500"/>
            <a:ext cx="6076895" cy="5143500"/>
          </a:xfrm>
          <a:prstGeom prst="rect">
            <a:avLst/>
          </a:prstGeom>
        </p:spPr>
      </p:pic>
    </p:spTree>
    <p:extLst>
      <p:ext uri="{BB962C8B-B14F-4D97-AF65-F5344CB8AC3E}">
        <p14:creationId xmlns:p14="http://schemas.microsoft.com/office/powerpoint/2010/main" val="244317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xit" presetSubtype="32" fill="hold" grpId="0" nodeType="withEffect">
                                  <p:stCondLst>
                                    <p:cond delay="0"/>
                                  </p:stCondLst>
                                  <p:childTnLst>
                                    <p:animEffect transition="out" filter="circle(out)">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FF2053-E496-ED81-2006-B8CAD05AC308}"/>
              </a:ext>
            </a:extLst>
          </p:cNvPr>
          <p:cNvSpPr txBox="1"/>
          <p:nvPr/>
        </p:nvSpPr>
        <p:spPr>
          <a:xfrm>
            <a:off x="441976" y="223705"/>
            <a:ext cx="6492223"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 LUYỆN TẬP</a:t>
            </a:r>
          </a:p>
        </p:txBody>
      </p:sp>
      <p:sp>
        <p:nvSpPr>
          <p:cNvPr id="6" name="TextBox 5">
            <a:extLst>
              <a:ext uri="{FF2B5EF4-FFF2-40B4-BE49-F238E27FC236}">
                <a16:creationId xmlns:a16="http://schemas.microsoft.com/office/drawing/2014/main" id="{41EC0736-54F8-2320-389A-2A1920DFBC7A}"/>
              </a:ext>
            </a:extLst>
          </p:cNvPr>
          <p:cNvSpPr txBox="1"/>
          <p:nvPr/>
        </p:nvSpPr>
        <p:spPr>
          <a:xfrm>
            <a:off x="685800" y="940310"/>
            <a:ext cx="16154400" cy="1077218"/>
          </a:xfrm>
          <a:prstGeom prst="rect">
            <a:avLst/>
          </a:prstGeom>
          <a:noFill/>
        </p:spPr>
        <p:txBody>
          <a:bodyPr wrap="square">
            <a:spAutoFit/>
          </a:bodyP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 </a:t>
            </a:r>
            <a:r>
              <a:rPr lang="vi-VN" sz="3200" b="1" dirty="0">
                <a:solidFill>
                  <a:srgbClr val="002060"/>
                </a:solidFill>
                <a:latin typeface="Times New Roman" panose="02020603050405020304" pitchFamily="18" charset="0"/>
                <a:cs typeface="Times New Roman" panose="02020603050405020304" pitchFamily="18" charset="0"/>
              </a:rPr>
              <a:t>Kể tên các </a:t>
            </a:r>
            <a:r>
              <a:rPr lang="en-US" sz="3200" b="1" dirty="0">
                <a:solidFill>
                  <a:srgbClr val="002060"/>
                </a:solidFill>
                <a:latin typeface="Times New Roman" panose="02020603050405020304" pitchFamily="18" charset="0"/>
                <a:cs typeface="Times New Roman" panose="02020603050405020304" pitchFamily="18" charset="0"/>
              </a:rPr>
              <a:t>l</a:t>
            </a:r>
            <a:r>
              <a:rPr lang="vi-VN" sz="3200" b="1" dirty="0">
                <a:solidFill>
                  <a:srgbClr val="002060"/>
                </a:solidFill>
                <a:latin typeface="Times New Roman" panose="02020603050405020304" pitchFamily="18" charset="0"/>
                <a:cs typeface="Times New Roman" panose="02020603050405020304" pitchFamily="18" charset="0"/>
              </a:rPr>
              <a:t>oại </a:t>
            </a:r>
            <a:r>
              <a:rPr lang="vi-VN" sz="3200" b="1" dirty="0">
                <a:solidFill>
                  <a:srgbClr val="002060"/>
                </a:solidFill>
                <a:latin typeface="+mj-lt"/>
              </a:rPr>
              <a:t>thực phẩm em thường sử dụng trong một ngày. Cho biết thành phần dinh dưỡng trong các loại thực phẩm đó.</a:t>
            </a:r>
            <a:endParaRPr lang="en-US" sz="3200" b="1" dirty="0">
              <a:solidFill>
                <a:srgbClr val="002060"/>
              </a:solidFill>
              <a:latin typeface="+mj-lt"/>
            </a:endParaRPr>
          </a:p>
        </p:txBody>
      </p:sp>
      <p:sp>
        <p:nvSpPr>
          <p:cNvPr id="3" name="TextBox 2">
            <a:extLst>
              <a:ext uri="{FF2B5EF4-FFF2-40B4-BE49-F238E27FC236}">
                <a16:creationId xmlns:a16="http://schemas.microsoft.com/office/drawing/2014/main" id="{62853AD4-6A9F-4E55-6C8E-13C9F7E37C3A}"/>
              </a:ext>
            </a:extLst>
          </p:cNvPr>
          <p:cNvSpPr txBox="1"/>
          <p:nvPr/>
        </p:nvSpPr>
        <p:spPr>
          <a:xfrm>
            <a:off x="441976" y="2051392"/>
            <a:ext cx="9921224" cy="4177297"/>
          </a:xfrm>
          <a:prstGeom prst="rect">
            <a:avLst/>
          </a:prstGeom>
          <a:noFill/>
        </p:spPr>
        <p:txBody>
          <a:bodyPr wrap="square">
            <a:spAutoFit/>
          </a:bodyPr>
          <a:lstStyle/>
          <a:p>
            <a:pPr>
              <a:lnSpc>
                <a:spcPct val="120000"/>
              </a:lnSpc>
            </a:pPr>
            <a:r>
              <a:rPr lang="vi-VN" sz="3200" b="1" dirty="0">
                <a:latin typeface="+mj-lt"/>
              </a:rPr>
              <a:t>- Các loại thực phẩm em thường sử dụng trong một ngày là: thịt, trứng, sữa, các loại rau xanh, cam.</a:t>
            </a:r>
          </a:p>
          <a:p>
            <a:pPr>
              <a:lnSpc>
                <a:spcPct val="120000"/>
              </a:lnSpc>
            </a:pPr>
            <a:r>
              <a:rPr lang="vi-VN" sz="3200" b="1" dirty="0">
                <a:latin typeface="+mj-lt"/>
              </a:rPr>
              <a:t>- Thành phần dinh dưỡng trong các thực phẩm trên là:</a:t>
            </a:r>
          </a:p>
          <a:p>
            <a:pPr>
              <a:lnSpc>
                <a:spcPct val="120000"/>
              </a:lnSpc>
            </a:pPr>
            <a:r>
              <a:rPr lang="vi-VN" sz="3200" b="1" dirty="0">
                <a:latin typeface="+mj-lt"/>
              </a:rPr>
              <a:t>+ Thịt: chất khoáng, vitamin, protein.</a:t>
            </a:r>
          </a:p>
          <a:p>
            <a:pPr>
              <a:lnSpc>
                <a:spcPct val="120000"/>
              </a:lnSpc>
            </a:pPr>
            <a:r>
              <a:rPr lang="vi-VN" sz="3200" b="1" dirty="0">
                <a:latin typeface="+mj-lt"/>
              </a:rPr>
              <a:t>+ Sữa: chất khoáng, vitamin, protein.</a:t>
            </a:r>
          </a:p>
          <a:p>
            <a:pPr>
              <a:lnSpc>
                <a:spcPct val="120000"/>
              </a:lnSpc>
            </a:pPr>
            <a:r>
              <a:rPr lang="vi-VN" sz="3200" b="1" dirty="0">
                <a:latin typeface="+mj-lt"/>
              </a:rPr>
              <a:t>+ Trứng: chất khoáng, vitamin, lipid, protein.</a:t>
            </a:r>
          </a:p>
          <a:p>
            <a:pPr>
              <a:lnSpc>
                <a:spcPct val="120000"/>
              </a:lnSpc>
            </a:pPr>
            <a:r>
              <a:rPr lang="vi-VN" sz="3200" b="1" dirty="0">
                <a:latin typeface="+mj-lt"/>
              </a:rPr>
              <a:t>+ Các loại rau xanh: chất xơ, vitamin.</a:t>
            </a:r>
          </a:p>
        </p:txBody>
      </p:sp>
      <p:pic>
        <p:nvPicPr>
          <p:cNvPr id="5" name="Picture 4" descr="A group of meat on a table&#10;&#10;Description automatically generated">
            <a:extLst>
              <a:ext uri="{FF2B5EF4-FFF2-40B4-BE49-F238E27FC236}">
                <a16:creationId xmlns:a16="http://schemas.microsoft.com/office/drawing/2014/main" id="{22C29567-C7B6-EDFB-E04B-7A6E4EF3A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1070" y="2391104"/>
            <a:ext cx="6906929" cy="3951982"/>
          </a:xfrm>
          <a:prstGeom prst="rect">
            <a:avLst/>
          </a:prstGeom>
        </p:spPr>
      </p:pic>
      <p:pic>
        <p:nvPicPr>
          <p:cNvPr id="8" name="Picture 7" descr="A group of milk bottles and butter&#10;&#10;Description automatically generated">
            <a:extLst>
              <a:ext uri="{FF2B5EF4-FFF2-40B4-BE49-F238E27FC236}">
                <a16:creationId xmlns:a16="http://schemas.microsoft.com/office/drawing/2014/main" id="{660F5036-F8C8-583C-BC1E-3A09875D7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6248497"/>
            <a:ext cx="7113968" cy="3945523"/>
          </a:xfrm>
          <a:prstGeom prst="rect">
            <a:avLst/>
          </a:prstGeom>
        </p:spPr>
      </p:pic>
      <p:pic>
        <p:nvPicPr>
          <p:cNvPr id="10" name="Picture 9" descr="A spoon in a bowl of eggs&#10;&#10;Description automatically generated">
            <a:extLst>
              <a:ext uri="{FF2B5EF4-FFF2-40B4-BE49-F238E27FC236}">
                <a16:creationId xmlns:a16="http://schemas.microsoft.com/office/drawing/2014/main" id="{1D85AFAE-1CF9-0004-BF27-E1DCDADF3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43086"/>
            <a:ext cx="5105400" cy="3943914"/>
          </a:xfrm>
          <a:prstGeom prst="rect">
            <a:avLst/>
          </a:prstGeom>
        </p:spPr>
      </p:pic>
      <p:pic>
        <p:nvPicPr>
          <p:cNvPr id="14" name="Picture 13" descr="A group of green vegetables&#10;&#10;Description automatically generated">
            <a:extLst>
              <a:ext uri="{FF2B5EF4-FFF2-40B4-BE49-F238E27FC236}">
                <a16:creationId xmlns:a16="http://schemas.microsoft.com/office/drawing/2014/main" id="{BD18E0C7-BD6B-2230-00AE-2BBBBA898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8129" y="6343086"/>
            <a:ext cx="6275671" cy="3943914"/>
          </a:xfrm>
          <a:prstGeom prst="rect">
            <a:avLst/>
          </a:prstGeom>
        </p:spPr>
      </p:pic>
    </p:spTree>
    <p:extLst>
      <p:ext uri="{BB962C8B-B14F-4D97-AF65-F5344CB8AC3E}">
        <p14:creationId xmlns:p14="http://schemas.microsoft.com/office/powerpoint/2010/main" val="30302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0746940">
            <a:off x="-1220037" y="6656795"/>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5221300" y="6513532"/>
            <a:ext cx="3703320" cy="4114800"/>
          </a:xfrm>
          <a:custGeom>
            <a:avLst/>
            <a:gdLst/>
            <a:ahLst/>
            <a:cxnLst/>
            <a:rect l="l" t="t" r="r" b="b"/>
            <a:pathLst>
              <a:path w="3703320" h="4114800">
                <a:moveTo>
                  <a:pt x="3703320" y="0"/>
                </a:moveTo>
                <a:lnTo>
                  <a:pt x="0" y="0"/>
                </a:lnTo>
                <a:lnTo>
                  <a:pt x="0" y="4114800"/>
                </a:lnTo>
                <a:lnTo>
                  <a:pt x="3703320" y="4114800"/>
                </a:lnTo>
                <a:lnTo>
                  <a:pt x="3703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C608A07-62A2-DB70-6E3C-CADF78B7A7FA}"/>
              </a:ext>
            </a:extLst>
          </p:cNvPr>
          <p:cNvSpPr txBox="1"/>
          <p:nvPr/>
        </p:nvSpPr>
        <p:spPr>
          <a:xfrm>
            <a:off x="4038600" y="419100"/>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CHUƠNG I. DINH DƯỠNG VÀ THƯC PHẨM</a:t>
            </a:r>
          </a:p>
        </p:txBody>
      </p:sp>
      <p:sp>
        <p:nvSpPr>
          <p:cNvPr id="22" name="TextBox 21">
            <a:extLst>
              <a:ext uri="{FF2B5EF4-FFF2-40B4-BE49-F238E27FC236}">
                <a16:creationId xmlns:a16="http://schemas.microsoft.com/office/drawing/2014/main" id="{1EC0DC1E-FF99-2E6C-EF42-2902DFA7C6E7}"/>
              </a:ext>
            </a:extLst>
          </p:cNvPr>
          <p:cNvSpPr txBox="1"/>
          <p:nvPr/>
        </p:nvSpPr>
        <p:spPr>
          <a:xfrm>
            <a:off x="1981200" y="1207253"/>
            <a:ext cx="15544800" cy="707886"/>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BÀI 1. </a:t>
            </a:r>
            <a:r>
              <a:rPr lang="en-US" sz="4000" b="1" dirty="0">
                <a:solidFill>
                  <a:srgbClr val="002060"/>
                </a:solidFill>
                <a:latin typeface="Times New Roman" panose="02020603050405020304" pitchFamily="18" charset="0"/>
                <a:cs typeface="Times New Roman" panose="02020603050405020304" pitchFamily="18" charset="0"/>
              </a:rPr>
              <a:t>THÀNH PHẦN  DINH DƯỠNG TRONG THƯC PHẨM</a:t>
            </a:r>
          </a:p>
        </p:txBody>
      </p:sp>
      <p:sp>
        <p:nvSpPr>
          <p:cNvPr id="23" name="TextBox 22">
            <a:extLst>
              <a:ext uri="{FF2B5EF4-FFF2-40B4-BE49-F238E27FC236}">
                <a16:creationId xmlns:a16="http://schemas.microsoft.com/office/drawing/2014/main" id="{D232BAA5-94BB-848F-25D5-577710365878}"/>
              </a:ext>
            </a:extLst>
          </p:cNvPr>
          <p:cNvSpPr txBox="1"/>
          <p:nvPr/>
        </p:nvSpPr>
        <p:spPr>
          <a:xfrm>
            <a:off x="381000" y="238696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 CÁC CHÁT SINH NĂNG LƯỢNG</a:t>
            </a:r>
          </a:p>
        </p:txBody>
      </p:sp>
      <p:sp>
        <p:nvSpPr>
          <p:cNvPr id="24" name="TextBox 23">
            <a:extLst>
              <a:ext uri="{FF2B5EF4-FFF2-40B4-BE49-F238E27FC236}">
                <a16:creationId xmlns:a16="http://schemas.microsoft.com/office/drawing/2014/main" id="{96488413-E441-35F7-0C3F-F34662824A9D}"/>
              </a:ext>
            </a:extLst>
          </p:cNvPr>
          <p:cNvSpPr txBox="1"/>
          <p:nvPr/>
        </p:nvSpPr>
        <p:spPr>
          <a:xfrm>
            <a:off x="1219200" y="3229054"/>
            <a:ext cx="3886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1. Protein</a:t>
            </a:r>
          </a:p>
        </p:txBody>
      </p:sp>
      <p:pic>
        <p:nvPicPr>
          <p:cNvPr id="25" name="Picture 24">
            <a:extLst>
              <a:ext uri="{FF2B5EF4-FFF2-40B4-BE49-F238E27FC236}">
                <a16:creationId xmlns:a16="http://schemas.microsoft.com/office/drawing/2014/main" id="{B0346E9D-D0DF-6F88-8404-DE1328317A61}"/>
              </a:ext>
            </a:extLst>
          </p:cNvPr>
          <p:cNvPicPr>
            <a:picLocks noChangeAspect="1"/>
          </p:cNvPicPr>
          <p:nvPr/>
        </p:nvPicPr>
        <p:blipFill>
          <a:blip r:embed="rId8"/>
          <a:stretch>
            <a:fillRect/>
          </a:stretch>
        </p:blipFill>
        <p:spPr>
          <a:xfrm>
            <a:off x="9982200" y="2962067"/>
            <a:ext cx="8494257" cy="6829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EED19-9109-120C-DE79-E2B4576274FA}"/>
              </a:ext>
            </a:extLst>
          </p:cNvPr>
          <p:cNvSpPr txBox="1"/>
          <p:nvPr/>
        </p:nvSpPr>
        <p:spPr>
          <a:xfrm>
            <a:off x="685800" y="1108305"/>
            <a:ext cx="17373600" cy="3132076"/>
          </a:xfrm>
          <a:prstGeom prst="rect">
            <a:avLst/>
          </a:prstGeom>
          <a:noFill/>
        </p:spPr>
        <p:txBody>
          <a:bodyPr wrap="square">
            <a:spAutoFit/>
          </a:bodyPr>
          <a:lstStyle/>
          <a:p>
            <a:pPr>
              <a:lnSpc>
                <a:spcPct val="130000"/>
              </a:lnSpc>
            </a:pP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1: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a:solidFill>
                  <a:srgbClr val="002060"/>
                </a:solidFill>
                <a:latin typeface="Times New Roman" panose="02020603050405020304" pitchFamily="18" charset="0"/>
                <a:cs typeface="Times New Roman" panose="02020603050405020304" pitchFamily="18" charset="0"/>
              </a:rPr>
              <a:t>hất dinh dưỡng nào chiếm tỉ lệ cung cấp năng lượng cao nhất cho cơ thể con người?</a:t>
            </a:r>
          </a:p>
          <a:p>
            <a:pPr>
              <a:lnSpc>
                <a:spcPct val="130000"/>
              </a:lnSpc>
            </a:pPr>
            <a:r>
              <a:rPr lang="vi-VN" sz="3600" dirty="0">
                <a:solidFill>
                  <a:srgbClr val="002060"/>
                </a:solidFill>
                <a:latin typeface="Times New Roman" panose="02020603050405020304" pitchFamily="18" charset="0"/>
                <a:cs typeface="Times New Roman" panose="02020603050405020304" pitchFamily="18" charset="0"/>
              </a:rPr>
              <a:t>A. Protein.                      B. Lipid.               </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 Carbohydrate.           D. Vitamin.</a:t>
            </a:r>
          </a:p>
          <a:p>
            <a:pPr>
              <a:lnSpc>
                <a:spcPct val="130000"/>
              </a:lnSpc>
              <a:spcBef>
                <a:spcPts val="1800"/>
              </a:spcBef>
            </a:pP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2: </a:t>
            </a:r>
            <a:r>
              <a:rPr lang="vi-VN" sz="3600" dirty="0">
                <a:solidFill>
                  <a:srgbClr val="002060"/>
                </a:solidFill>
                <a:latin typeface="Times New Roman" panose="02020603050405020304" pitchFamily="18" charset="0"/>
                <a:cs typeface="Times New Roman" panose="02020603050405020304" pitchFamily="18" charset="0"/>
              </a:rPr>
              <a:t>Vitamin C có nhiều nhất trong loại thực phẩm nào sau đây ?</a:t>
            </a:r>
          </a:p>
          <a:p>
            <a:pPr>
              <a:lnSpc>
                <a:spcPct val="130000"/>
              </a:lnSpc>
            </a:pPr>
            <a:r>
              <a:rPr lang="vi-VN" sz="3600" dirty="0">
                <a:solidFill>
                  <a:srgbClr val="002060"/>
                </a:solidFill>
                <a:latin typeface="Times New Roman" panose="02020603050405020304" pitchFamily="18" charset="0"/>
                <a:cs typeface="Times New Roman" panose="02020603050405020304" pitchFamily="18" charset="0"/>
              </a:rPr>
              <a:t>A. Quả ổi.                      B. Rau cải.                      </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 Cá.                      </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D. Gạo.</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BDF5DD-5027-591D-E1D5-D63945E655CD}"/>
              </a:ext>
            </a:extLst>
          </p:cNvPr>
          <p:cNvSpPr txBox="1"/>
          <p:nvPr/>
        </p:nvSpPr>
        <p:spPr>
          <a:xfrm>
            <a:off x="6629400" y="332239"/>
            <a:ext cx="6492223" cy="646331"/>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 TRẮC NGHIỆM</a:t>
            </a:r>
          </a:p>
        </p:txBody>
      </p:sp>
      <p:sp>
        <p:nvSpPr>
          <p:cNvPr id="7" name="Oval 6">
            <a:extLst>
              <a:ext uri="{FF2B5EF4-FFF2-40B4-BE49-F238E27FC236}">
                <a16:creationId xmlns:a16="http://schemas.microsoft.com/office/drawing/2014/main" id="{D2D329FE-52F9-B263-C397-90ADACC9EE5C}"/>
              </a:ext>
            </a:extLst>
          </p:cNvPr>
          <p:cNvSpPr/>
          <p:nvPr/>
        </p:nvSpPr>
        <p:spPr>
          <a:xfrm>
            <a:off x="9766656" y="1919157"/>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7F733E0-B730-BD2D-D3BA-79F49B7BDC5B}"/>
              </a:ext>
            </a:extLst>
          </p:cNvPr>
          <p:cNvSpPr/>
          <p:nvPr/>
        </p:nvSpPr>
        <p:spPr>
          <a:xfrm>
            <a:off x="685800" y="3621264"/>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67B3AE-E51E-A7C5-5690-6C6AC02F241B}"/>
              </a:ext>
            </a:extLst>
          </p:cNvPr>
          <p:cNvSpPr txBox="1"/>
          <p:nvPr/>
        </p:nvSpPr>
        <p:spPr>
          <a:xfrm>
            <a:off x="685800" y="4539795"/>
            <a:ext cx="15849600" cy="4995663"/>
          </a:xfrm>
          <a:prstGeom prst="rect">
            <a:avLst/>
          </a:prstGeom>
          <a:noFill/>
        </p:spPr>
        <p:txBody>
          <a:bodyPr wrap="square">
            <a:spAutoFit/>
          </a:bodyPr>
          <a:lstStyle/>
          <a:p>
            <a:pPr>
              <a:lnSpc>
                <a:spcPct val="120000"/>
              </a:lnSpc>
            </a:pPr>
            <a:r>
              <a:rPr lang="vi-VN" sz="3600" b="1" dirty="0">
                <a:latin typeface="+mj-lt"/>
              </a:rPr>
              <a:t>Câu 1:</a:t>
            </a:r>
            <a:r>
              <a:rPr lang="vi-VN" sz="3600" dirty="0">
                <a:latin typeface="+mj-lt"/>
              </a:rPr>
              <a:t> Viamin được chia làm mấy nhóm?</a:t>
            </a:r>
          </a:p>
          <a:p>
            <a:pPr>
              <a:lnSpc>
                <a:spcPct val="120000"/>
              </a:lnSpc>
            </a:pPr>
            <a:r>
              <a:rPr lang="vi-VN" sz="3600" b="1" dirty="0">
                <a:latin typeface="+mj-lt"/>
              </a:rPr>
              <a:t>A. 2.</a:t>
            </a:r>
            <a:r>
              <a:rPr lang="en-US" sz="3600" b="1" dirty="0">
                <a:latin typeface="+mj-lt"/>
              </a:rPr>
              <a:t>				</a:t>
            </a:r>
            <a:r>
              <a:rPr lang="vi-VN" sz="3600" dirty="0">
                <a:latin typeface="+mj-lt"/>
              </a:rPr>
              <a:t>B. 3. </a:t>
            </a:r>
            <a:r>
              <a:rPr lang="en-US" sz="3600" dirty="0">
                <a:latin typeface="+mj-lt"/>
              </a:rPr>
              <a:t>				</a:t>
            </a:r>
            <a:r>
              <a:rPr lang="vi-VN" sz="3600" dirty="0">
                <a:latin typeface="+mj-lt"/>
              </a:rPr>
              <a:t>C. 4. </a:t>
            </a:r>
            <a:r>
              <a:rPr lang="en-US" sz="3600" dirty="0">
                <a:latin typeface="+mj-lt"/>
              </a:rPr>
              <a:t>				</a:t>
            </a:r>
            <a:r>
              <a:rPr lang="vi-VN" sz="3600" dirty="0">
                <a:latin typeface="+mj-lt"/>
              </a:rPr>
              <a:t>D. 5. </a:t>
            </a:r>
          </a:p>
          <a:p>
            <a:pPr>
              <a:lnSpc>
                <a:spcPct val="120000"/>
              </a:lnSpc>
              <a:spcBef>
                <a:spcPts val="2400"/>
              </a:spcBef>
            </a:pPr>
            <a:r>
              <a:rPr lang="vi-VN" sz="3600" b="1" dirty="0">
                <a:latin typeface="+mj-lt"/>
              </a:rPr>
              <a:t>Câu 2:</a:t>
            </a:r>
            <a:r>
              <a:rPr lang="vi-VN" sz="3600" dirty="0">
                <a:latin typeface="+mj-lt"/>
              </a:rPr>
              <a:t> Vitamin A thường có trong loại thực phẩm nào?</a:t>
            </a:r>
          </a:p>
          <a:p>
            <a:pPr>
              <a:lnSpc>
                <a:spcPct val="120000"/>
              </a:lnSpc>
            </a:pPr>
            <a:r>
              <a:rPr lang="vi-VN" sz="3600" dirty="0">
                <a:latin typeface="+mj-lt"/>
              </a:rPr>
              <a:t>A. Sữa, gan, lòng đỏ trứng, bơ, phô mai.</a:t>
            </a:r>
          </a:p>
          <a:p>
            <a:pPr>
              <a:lnSpc>
                <a:spcPct val="120000"/>
              </a:lnSpc>
            </a:pPr>
            <a:r>
              <a:rPr lang="vi-VN" sz="3600" dirty="0">
                <a:latin typeface="+mj-lt"/>
              </a:rPr>
              <a:t>B. Các loại ngũ cốc, rau, củ quả, hạt đậu.</a:t>
            </a:r>
          </a:p>
          <a:p>
            <a:pPr>
              <a:lnSpc>
                <a:spcPct val="120000"/>
              </a:lnSpc>
            </a:pPr>
            <a:r>
              <a:rPr lang="vi-VN" sz="3600" dirty="0">
                <a:latin typeface="+mj-lt"/>
              </a:rPr>
              <a:t>C. Các loại rau và quả: chanh, cam, bưởi, dưa hấu, ổi, cà chua. </a:t>
            </a:r>
          </a:p>
          <a:p>
            <a:pPr>
              <a:lnSpc>
                <a:spcPct val="120000"/>
              </a:lnSpc>
            </a:pPr>
            <a:r>
              <a:rPr lang="vi-VN" sz="3600" dirty="0">
                <a:latin typeface="+mj-lt"/>
              </a:rPr>
              <a:t>D. Hải sản. </a:t>
            </a:r>
          </a:p>
        </p:txBody>
      </p:sp>
      <p:sp>
        <p:nvSpPr>
          <p:cNvPr id="12" name="Oval 11">
            <a:extLst>
              <a:ext uri="{FF2B5EF4-FFF2-40B4-BE49-F238E27FC236}">
                <a16:creationId xmlns:a16="http://schemas.microsoft.com/office/drawing/2014/main" id="{D1EF0007-FAC9-20A4-92FF-8E05220F7C9E}"/>
              </a:ext>
            </a:extLst>
          </p:cNvPr>
          <p:cNvSpPr/>
          <p:nvPr/>
        </p:nvSpPr>
        <p:spPr>
          <a:xfrm>
            <a:off x="674914" y="6938043"/>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5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19E2E9-8213-D937-EF1A-40EA7BCED061}"/>
              </a:ext>
            </a:extLst>
          </p:cNvPr>
          <p:cNvSpPr txBox="1"/>
          <p:nvPr/>
        </p:nvSpPr>
        <p:spPr>
          <a:xfrm>
            <a:off x="370114" y="395662"/>
            <a:ext cx="17907000" cy="9803453"/>
          </a:xfrm>
          <a:prstGeom prst="rect">
            <a:avLst/>
          </a:prstGeom>
          <a:noFill/>
        </p:spPr>
        <p:txBody>
          <a:bodyPr wrap="square">
            <a:spAutoFit/>
          </a:bodyPr>
          <a:lstStyle/>
          <a:p>
            <a:pPr>
              <a:lnSpc>
                <a:spcPct val="120000"/>
              </a:lnSpc>
            </a:pPr>
            <a:r>
              <a:rPr lang="vi-VN" sz="3200" b="1" dirty="0">
                <a:latin typeface="Times New Roman" panose="02020603050405020304" pitchFamily="18" charset="0"/>
                <a:cs typeface="Times New Roman" panose="02020603050405020304" pitchFamily="18" charset="0"/>
              </a:rPr>
              <a:t>Câu 3:</a:t>
            </a:r>
            <a:r>
              <a:rPr lang="vi-VN" sz="3200" dirty="0">
                <a:latin typeface="Times New Roman" panose="02020603050405020304" pitchFamily="18" charset="0"/>
                <a:cs typeface="Times New Roman" panose="02020603050405020304" pitchFamily="18" charset="0"/>
              </a:rPr>
              <a:t> Vai trò của vitamin A đối với cơ thể con người là</a:t>
            </a:r>
          </a:p>
          <a:p>
            <a:pPr>
              <a:lnSpc>
                <a:spcPct val="120000"/>
              </a:lnSpc>
            </a:pPr>
            <a:r>
              <a:rPr lang="vi-VN" sz="3200" dirty="0">
                <a:latin typeface="Times New Roman" panose="02020603050405020304" pitchFamily="18" charset="0"/>
                <a:cs typeface="Times New Roman" panose="02020603050405020304" pitchFamily="18" charset="0"/>
              </a:rPr>
              <a:t>A. tham gia quá trình oxy hóa, kích thích quá trình liền sẹo diễn ra nhanh và dự phòng bệnh tim mạch.</a:t>
            </a:r>
          </a:p>
          <a:p>
            <a:pPr>
              <a:lnSpc>
                <a:spcPct val="120000"/>
              </a:lnSpc>
            </a:pPr>
            <a:r>
              <a:rPr lang="vi-VN" sz="3200" dirty="0">
                <a:latin typeface="Times New Roman" panose="02020603050405020304" pitchFamily="18" charset="0"/>
                <a:cs typeface="Times New Roman" panose="02020603050405020304" pitchFamily="18" charset="0"/>
              </a:rPr>
              <a:t>B. kích thích ăn uống, góp phần vào sự phát triển của hệ thần kinh.</a:t>
            </a:r>
          </a:p>
          <a:p>
            <a:pPr>
              <a:lnSpc>
                <a:spcPct val="120000"/>
              </a:lnSpc>
            </a:pPr>
            <a:r>
              <a:rPr lang="vi-VN" sz="3200" dirty="0">
                <a:latin typeface="Times New Roman" panose="02020603050405020304" pitchFamily="18" charset="0"/>
                <a:cs typeface="Times New Roman" panose="02020603050405020304" pitchFamily="18" charset="0"/>
              </a:rPr>
              <a:t>C. tăng cường quá trình cốt hóa xương.</a:t>
            </a:r>
          </a:p>
          <a:p>
            <a:pPr>
              <a:lnSpc>
                <a:spcPct val="120000"/>
              </a:lnSpc>
            </a:pPr>
            <a:r>
              <a:rPr lang="vi-VN" sz="3200" dirty="0">
                <a:latin typeface="Times New Roman" panose="02020603050405020304" pitchFamily="18" charset="0"/>
                <a:cs typeface="Times New Roman" panose="02020603050405020304" pitchFamily="18" charset="0"/>
              </a:rPr>
              <a:t>D. phát triển, tái tạo các tế bào da, niêm mạc và tăng cường miễn dịch.</a:t>
            </a:r>
          </a:p>
          <a:p>
            <a:pPr>
              <a:lnSpc>
                <a:spcPct val="120000"/>
              </a:lnSpc>
              <a:spcBef>
                <a:spcPts val="1200"/>
              </a:spcBef>
            </a:pPr>
            <a:r>
              <a:rPr lang="vi-VN" sz="3200" b="1" dirty="0">
                <a:latin typeface="Times New Roman" panose="02020603050405020304" pitchFamily="18" charset="0"/>
                <a:cs typeface="Times New Roman" panose="02020603050405020304" pitchFamily="18" charset="0"/>
              </a:rPr>
              <a:t>Câu 4:</a:t>
            </a:r>
            <a:r>
              <a:rPr lang="vi-VN" sz="3200" dirty="0">
                <a:latin typeface="Times New Roman" panose="02020603050405020304" pitchFamily="18" charset="0"/>
                <a:cs typeface="Times New Roman" panose="02020603050405020304" pitchFamily="18" charset="0"/>
              </a:rPr>
              <a:t> Nếu cơ thể thiếu vitamin B sẽ dẫn đến hệ quả gì?</a:t>
            </a:r>
          </a:p>
          <a:p>
            <a:pPr>
              <a:lnSpc>
                <a:spcPct val="120000"/>
              </a:lnSpc>
            </a:pPr>
            <a:r>
              <a:rPr lang="vi-VN" sz="3200" dirty="0">
                <a:latin typeface="Times New Roman" panose="02020603050405020304" pitchFamily="18" charset="0"/>
                <a:cs typeface="Times New Roman" panose="02020603050405020304" pitchFamily="18" charset="0"/>
              </a:rPr>
              <a:t>A. Còi xương ở trẻ em và loãng xương ở người trưởng thành.</a:t>
            </a:r>
          </a:p>
          <a:p>
            <a:pPr>
              <a:lnSpc>
                <a:spcPct val="120000"/>
              </a:lnSpc>
            </a:pPr>
            <a:r>
              <a:rPr lang="vi-VN" sz="3200" dirty="0">
                <a:latin typeface="Times New Roman" panose="02020603050405020304" pitchFamily="18" charset="0"/>
                <a:cs typeface="Times New Roman" panose="02020603050405020304" pitchFamily="18" charset="0"/>
              </a:rPr>
              <a:t>B. Quáng gà, giảm khả năng miễn dịch.</a:t>
            </a:r>
          </a:p>
          <a:p>
            <a:pPr>
              <a:lnSpc>
                <a:spcPct val="120000"/>
              </a:lnSpc>
            </a:pPr>
            <a:r>
              <a:rPr lang="vi-VN" sz="3200" dirty="0">
                <a:latin typeface="Times New Roman" panose="02020603050405020304" pitchFamily="18" charset="0"/>
                <a:cs typeface="Times New Roman" panose="02020603050405020304" pitchFamily="18" charset="0"/>
              </a:rPr>
              <a:t>C. Quá trình lão hóa diễn ra nhanh chóng, nguy cơ mắc một số bệnh lí tim mạch.</a:t>
            </a:r>
          </a:p>
          <a:p>
            <a:pPr>
              <a:lnSpc>
                <a:spcPct val="120000"/>
              </a:lnSpc>
            </a:pPr>
            <a:r>
              <a:rPr lang="vi-VN" sz="3200" dirty="0">
                <a:latin typeface="Times New Roman" panose="02020603050405020304" pitchFamily="18" charset="0"/>
                <a:cs typeface="Times New Roman" panose="02020603050405020304" pitchFamily="18" charset="0"/>
              </a:rPr>
              <a:t>D. Chán ăn, các triệu chứng về thần kinh. </a:t>
            </a:r>
          </a:p>
          <a:p>
            <a:pPr>
              <a:lnSpc>
                <a:spcPct val="120000"/>
              </a:lnSpc>
              <a:spcBef>
                <a:spcPts val="1200"/>
              </a:spcBef>
            </a:pPr>
            <a:r>
              <a:rPr lang="vi-VN" sz="3200" b="1" dirty="0">
                <a:latin typeface="Times New Roman" panose="02020603050405020304" pitchFamily="18" charset="0"/>
                <a:cs typeface="Times New Roman" panose="02020603050405020304" pitchFamily="18" charset="0"/>
              </a:rPr>
              <a:t>Câu 5</a:t>
            </a:r>
            <a:r>
              <a:rPr lang="vi-VN" sz="3200" dirty="0">
                <a:latin typeface="Times New Roman" panose="02020603050405020304" pitchFamily="18" charset="0"/>
                <a:cs typeface="Times New Roman" panose="02020603050405020304" pitchFamily="18" charset="0"/>
              </a:rPr>
              <a:t>: Vitamin C thường có trong loại thực phẩm nào?</a:t>
            </a:r>
          </a:p>
          <a:p>
            <a:pPr>
              <a:lnSpc>
                <a:spcPct val="120000"/>
              </a:lnSpc>
            </a:pPr>
            <a:r>
              <a:rPr lang="vi-VN" sz="3200" dirty="0">
                <a:latin typeface="Times New Roman" panose="02020603050405020304" pitchFamily="18" charset="0"/>
                <a:cs typeface="Times New Roman" panose="02020603050405020304" pitchFamily="18" charset="0"/>
              </a:rPr>
              <a:t>A. Các loại rau và quả: chanh, cam, bưởi, dưa hấu, bắp cải, cà chua.</a:t>
            </a:r>
          </a:p>
          <a:p>
            <a:pPr>
              <a:lnSpc>
                <a:spcPct val="120000"/>
              </a:lnSpc>
            </a:pPr>
            <a:r>
              <a:rPr lang="vi-VN" sz="3200" dirty="0">
                <a:latin typeface="Times New Roman" panose="02020603050405020304" pitchFamily="18" charset="0"/>
                <a:cs typeface="Times New Roman" panose="02020603050405020304" pitchFamily="18" charset="0"/>
              </a:rPr>
              <a:t>B. Các loại ngũ cốc, rau, củ, quả, hạt đậu. </a:t>
            </a:r>
          </a:p>
          <a:p>
            <a:pPr>
              <a:lnSpc>
                <a:spcPct val="120000"/>
              </a:lnSpc>
            </a:pPr>
            <a:r>
              <a:rPr lang="vi-VN" sz="3200" dirty="0">
                <a:latin typeface="Times New Roman" panose="02020603050405020304" pitchFamily="18" charset="0"/>
                <a:cs typeface="Times New Roman" panose="02020603050405020304" pitchFamily="18" charset="0"/>
              </a:rPr>
              <a:t>C. Rau có màu xanh đậm hoặc vàng, quả có màu vàng: rau muống, rau ngót, cải xanh, rau dền, bí đỏ, cà rốt, xoài gấc.</a:t>
            </a:r>
          </a:p>
          <a:p>
            <a:pPr>
              <a:lnSpc>
                <a:spcPct val="120000"/>
              </a:lnSpc>
            </a:pPr>
            <a:r>
              <a:rPr lang="vi-VN" sz="3200" dirty="0">
                <a:latin typeface="Times New Roman" panose="02020603050405020304" pitchFamily="18" charset="0"/>
                <a:cs typeface="Times New Roman" panose="02020603050405020304" pitchFamily="18" charset="0"/>
              </a:rPr>
              <a:t>D. Sữa, dầu gan cá, lòng đỏ trứng, bơ. </a:t>
            </a:r>
          </a:p>
        </p:txBody>
      </p:sp>
      <p:sp>
        <p:nvSpPr>
          <p:cNvPr id="4" name="Oval 3">
            <a:extLst>
              <a:ext uri="{FF2B5EF4-FFF2-40B4-BE49-F238E27FC236}">
                <a16:creationId xmlns:a16="http://schemas.microsoft.com/office/drawing/2014/main" id="{80F77AC9-00C0-513B-D56F-5D0FA05F1E32}"/>
              </a:ext>
            </a:extLst>
          </p:cNvPr>
          <p:cNvSpPr/>
          <p:nvPr/>
        </p:nvSpPr>
        <p:spPr>
          <a:xfrm>
            <a:off x="370114" y="27813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4C3E45E-2F5C-C2BE-6835-67ACEF886AD9}"/>
              </a:ext>
            </a:extLst>
          </p:cNvPr>
          <p:cNvSpPr/>
          <p:nvPr/>
        </p:nvSpPr>
        <p:spPr>
          <a:xfrm>
            <a:off x="359228" y="5831621"/>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743D9BC-8DDF-8A09-7E7F-DB001A68C1F4}"/>
              </a:ext>
            </a:extLst>
          </p:cNvPr>
          <p:cNvSpPr/>
          <p:nvPr/>
        </p:nvSpPr>
        <p:spPr>
          <a:xfrm>
            <a:off x="359228" y="71247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D8A04B-E34C-5AB3-7F95-502E98F3CAE2}"/>
              </a:ext>
            </a:extLst>
          </p:cNvPr>
          <p:cNvSpPr txBox="1"/>
          <p:nvPr/>
        </p:nvSpPr>
        <p:spPr>
          <a:xfrm>
            <a:off x="990600" y="571500"/>
            <a:ext cx="16306800" cy="7747506"/>
          </a:xfrm>
          <a:prstGeom prst="rect">
            <a:avLst/>
          </a:prstGeom>
          <a:noFill/>
        </p:spPr>
        <p:txBody>
          <a:bodyPr wrap="square">
            <a:spAutoFit/>
          </a:bodyPr>
          <a:lstStyle/>
          <a:p>
            <a:pPr>
              <a:lnSpc>
                <a:spcPct val="120000"/>
              </a:lnSpc>
            </a:pPr>
            <a:r>
              <a:rPr lang="vi-VN" sz="3200" b="1" dirty="0">
                <a:latin typeface="Times New Roman" panose="02020603050405020304" pitchFamily="18" charset="0"/>
                <a:cs typeface="Times New Roman" panose="02020603050405020304" pitchFamily="18" charset="0"/>
              </a:rPr>
              <a:t>Câu 6:</a:t>
            </a:r>
            <a:r>
              <a:rPr lang="vi-VN" sz="3200" dirty="0">
                <a:latin typeface="Times New Roman" panose="02020603050405020304" pitchFamily="18" charset="0"/>
                <a:cs typeface="Times New Roman" panose="02020603050405020304" pitchFamily="18" charset="0"/>
              </a:rPr>
              <a:t> Vitamin C có vai trò gì đối với cơ thể con người?</a:t>
            </a:r>
          </a:p>
          <a:p>
            <a:pPr>
              <a:lnSpc>
                <a:spcPct val="120000"/>
              </a:lnSpc>
            </a:pPr>
            <a:r>
              <a:rPr lang="vi-VN" sz="3200" dirty="0">
                <a:latin typeface="Times New Roman" panose="02020603050405020304" pitchFamily="18" charset="0"/>
                <a:cs typeface="Times New Roman" panose="02020603050405020304" pitchFamily="18" charset="0"/>
              </a:rPr>
              <a:t>A. Giúp phát triển, tái tạo các tế bào da, niêm mạc và tăng cường cơ thể.</a:t>
            </a:r>
          </a:p>
          <a:p>
            <a:pPr>
              <a:lnSpc>
                <a:spcPct val="120000"/>
              </a:lnSpc>
            </a:pPr>
            <a:r>
              <a:rPr lang="vi-VN" sz="3200" dirty="0">
                <a:latin typeface="Times New Roman" panose="02020603050405020304" pitchFamily="18" charset="0"/>
                <a:cs typeface="Times New Roman" panose="02020603050405020304" pitchFamily="18" charset="0"/>
              </a:rPr>
              <a:t>B. Kích thích sự phát triển của hệ xương.</a:t>
            </a:r>
          </a:p>
          <a:p>
            <a:pPr>
              <a:lnSpc>
                <a:spcPct val="120000"/>
              </a:lnSpc>
            </a:pPr>
            <a:r>
              <a:rPr lang="vi-VN" sz="3200" dirty="0">
                <a:latin typeface="Times New Roman" panose="02020603050405020304" pitchFamily="18" charset="0"/>
                <a:cs typeface="Times New Roman" panose="02020603050405020304" pitchFamily="18" charset="0"/>
              </a:rPr>
              <a:t>C. Góp phần vào sự phát triển của hệ thần kinh.</a:t>
            </a:r>
          </a:p>
          <a:p>
            <a:pPr>
              <a:lnSpc>
                <a:spcPct val="120000"/>
              </a:lnSpc>
            </a:pPr>
            <a:r>
              <a:rPr lang="vi-VN" sz="3200" b="1" dirty="0">
                <a:latin typeface="Times New Roman" panose="02020603050405020304" pitchFamily="18" charset="0"/>
                <a:cs typeface="Times New Roman" panose="02020603050405020304" pitchFamily="18" charset="0"/>
              </a:rPr>
              <a:t>D. Kích thích quá trình liền sẹo diễn ra nhanh.</a:t>
            </a: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 7.</a:t>
            </a:r>
            <a:r>
              <a:rPr lang="vi-VN" sz="3200" dirty="0">
                <a:latin typeface="Times New Roman" panose="02020603050405020304" pitchFamily="18" charset="0"/>
                <a:cs typeface="Times New Roman" panose="02020603050405020304" pitchFamily="18" charset="0"/>
              </a:rPr>
              <a:t> Thiếu vitamin D có thể gậy ra hệ quả gì?</a:t>
            </a:r>
          </a:p>
          <a:p>
            <a:pPr>
              <a:lnSpc>
                <a:spcPct val="120000"/>
              </a:lnSpc>
            </a:pPr>
            <a:r>
              <a:rPr lang="vi-VN" sz="3200" b="1" dirty="0">
                <a:latin typeface="Times New Roman" panose="02020603050405020304" pitchFamily="18" charset="0"/>
                <a:cs typeface="Times New Roman" panose="02020603050405020304" pitchFamily="18" charset="0"/>
              </a:rPr>
              <a:t>A. Còi xương ở trẻ em và loãng xương ở người trưởng thành.</a:t>
            </a:r>
          </a:p>
          <a:p>
            <a:pPr>
              <a:lnSpc>
                <a:spcPct val="120000"/>
              </a:lnSpc>
            </a:pPr>
            <a:r>
              <a:rPr lang="vi-VN" sz="3200" dirty="0">
                <a:latin typeface="Times New Roman" panose="02020603050405020304" pitchFamily="18" charset="0"/>
                <a:cs typeface="Times New Roman" panose="02020603050405020304" pitchFamily="18" charset="0"/>
              </a:rPr>
              <a:t>B. Thiếu máu hồng cầu và bệnh thần kinh ngoại vi.</a:t>
            </a:r>
          </a:p>
          <a:p>
            <a:pPr>
              <a:lnSpc>
                <a:spcPct val="120000"/>
              </a:lnSpc>
            </a:pPr>
            <a:r>
              <a:rPr lang="vi-VN" sz="3200" dirty="0">
                <a:latin typeface="Times New Roman" panose="02020603050405020304" pitchFamily="18" charset="0"/>
                <a:cs typeface="Times New Roman" panose="02020603050405020304" pitchFamily="18" charset="0"/>
              </a:rPr>
              <a:t>C. Thoái hóa các neuron thần kinh.</a:t>
            </a:r>
          </a:p>
          <a:p>
            <a:pPr>
              <a:lnSpc>
                <a:spcPct val="120000"/>
              </a:lnSpc>
            </a:pPr>
            <a:r>
              <a:rPr lang="vi-VN" sz="3200" dirty="0">
                <a:latin typeface="Times New Roman" panose="02020603050405020304" pitchFamily="18" charset="0"/>
                <a:cs typeface="Times New Roman" panose="02020603050405020304" pitchFamily="18" charset="0"/>
              </a:rPr>
              <a:t>D. Viêm lợi, phát ban. </a:t>
            </a: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 8:</a:t>
            </a:r>
            <a:r>
              <a:rPr lang="vi-VN" sz="3200" dirty="0">
                <a:latin typeface="Times New Roman" panose="02020603050405020304" pitchFamily="18" charset="0"/>
                <a:cs typeface="Times New Roman" panose="02020603050405020304" pitchFamily="18" charset="0"/>
              </a:rPr>
              <a:t> Chất khoáng thường được phân chia thành mấy nhóm?</a:t>
            </a:r>
          </a:p>
          <a:p>
            <a:pPr>
              <a:lnSpc>
                <a:spcPct val="120000"/>
              </a:lnSpc>
            </a:pPr>
            <a:r>
              <a:rPr lang="vi-VN" sz="3200" b="1" dirty="0">
                <a:latin typeface="Times New Roman" panose="02020603050405020304" pitchFamily="18" charset="0"/>
                <a:cs typeface="Times New Roman" panose="02020603050405020304" pitchFamily="18" charset="0"/>
              </a:rPr>
              <a:t>A. 2.</a:t>
            </a:r>
            <a:r>
              <a:rPr lang="en-US"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 3.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 4.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 5. </a:t>
            </a:r>
          </a:p>
        </p:txBody>
      </p:sp>
      <p:sp>
        <p:nvSpPr>
          <p:cNvPr id="8" name="Oval 7">
            <a:extLst>
              <a:ext uri="{FF2B5EF4-FFF2-40B4-BE49-F238E27FC236}">
                <a16:creationId xmlns:a16="http://schemas.microsoft.com/office/drawing/2014/main" id="{49A5F0C2-7529-BAB4-6705-5D3C9672981C}"/>
              </a:ext>
            </a:extLst>
          </p:cNvPr>
          <p:cNvSpPr/>
          <p:nvPr/>
        </p:nvSpPr>
        <p:spPr>
          <a:xfrm>
            <a:off x="1012371" y="29337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C466FBF-26AD-6D2C-D7D2-633B0BBD5941}"/>
              </a:ext>
            </a:extLst>
          </p:cNvPr>
          <p:cNvSpPr/>
          <p:nvPr/>
        </p:nvSpPr>
        <p:spPr>
          <a:xfrm>
            <a:off x="1012371" y="443981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D096BE2-FCE0-39A1-44F4-49476339DF52}"/>
              </a:ext>
            </a:extLst>
          </p:cNvPr>
          <p:cNvSpPr/>
          <p:nvPr/>
        </p:nvSpPr>
        <p:spPr>
          <a:xfrm>
            <a:off x="990600" y="7672675"/>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64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64060-7962-B3DF-F547-6508F4029F94}"/>
              </a:ext>
            </a:extLst>
          </p:cNvPr>
          <p:cNvSpPr txBox="1"/>
          <p:nvPr/>
        </p:nvSpPr>
        <p:spPr>
          <a:xfrm>
            <a:off x="876300" y="383350"/>
            <a:ext cx="16535400" cy="9520299"/>
          </a:xfrm>
          <a:prstGeom prst="rect">
            <a:avLst/>
          </a:prstGeom>
          <a:noFill/>
        </p:spPr>
        <p:txBody>
          <a:bodyPr wrap="square">
            <a:spAutoFit/>
          </a:bodyPr>
          <a:lstStyle/>
          <a:p>
            <a:pPr>
              <a:lnSpc>
                <a:spcPct val="120000"/>
              </a:lnSpc>
            </a:pPr>
            <a:r>
              <a:rPr lang="vi-VN" sz="3200" b="1" dirty="0">
                <a:latin typeface="Times New Roman" panose="02020603050405020304" pitchFamily="18" charset="0"/>
                <a:cs typeface="Times New Roman" panose="02020603050405020304" pitchFamily="18" charset="0"/>
              </a:rPr>
              <a:t>Câu 9:</a:t>
            </a:r>
            <a:r>
              <a:rPr lang="vi-VN" sz="3200" dirty="0">
                <a:latin typeface="Times New Roman" panose="02020603050405020304" pitchFamily="18" charset="0"/>
                <a:cs typeface="Times New Roman" panose="02020603050405020304" pitchFamily="18" charset="0"/>
              </a:rPr>
              <a:t> Chất khoáng sắt thường có trong các loại thực phầm nào?</a:t>
            </a:r>
          </a:p>
          <a:p>
            <a:pPr>
              <a:lnSpc>
                <a:spcPct val="120000"/>
              </a:lnSpc>
            </a:pPr>
            <a:r>
              <a:rPr lang="vi-VN" sz="3200" dirty="0">
                <a:latin typeface="Times New Roman" panose="02020603050405020304" pitchFamily="18" charset="0"/>
                <a:cs typeface="Times New Roman" panose="02020603050405020304" pitchFamily="18" charset="0"/>
              </a:rPr>
              <a:t>A. Muối, các loại gia vị.</a:t>
            </a:r>
          </a:p>
          <a:p>
            <a:pPr>
              <a:lnSpc>
                <a:spcPct val="120000"/>
              </a:lnSpc>
            </a:pPr>
            <a:r>
              <a:rPr lang="vi-VN" sz="3200" dirty="0">
                <a:latin typeface="Times New Roman" panose="02020603050405020304" pitchFamily="18" charset="0"/>
                <a:cs typeface="Times New Roman" panose="02020603050405020304" pitchFamily="18" charset="0"/>
              </a:rPr>
              <a:t>B. Các loại thịt, hải sản, lòng đỏ trứng, rau cải.</a:t>
            </a:r>
          </a:p>
          <a:p>
            <a:pPr>
              <a:lnSpc>
                <a:spcPct val="120000"/>
              </a:lnSpc>
            </a:pPr>
            <a:r>
              <a:rPr lang="vi-VN" sz="3200" dirty="0">
                <a:latin typeface="Times New Roman" panose="02020603050405020304" pitchFamily="18" charset="0"/>
                <a:cs typeface="Times New Roman" panose="02020603050405020304" pitchFamily="18" charset="0"/>
              </a:rPr>
              <a:t>C. Rau lá màu xanh đậm.</a:t>
            </a:r>
          </a:p>
          <a:p>
            <a:pPr>
              <a:lnSpc>
                <a:spcPct val="120000"/>
              </a:lnSpc>
            </a:pPr>
            <a:r>
              <a:rPr lang="vi-VN" sz="3200" dirty="0">
                <a:latin typeface="Times New Roman" panose="02020603050405020304" pitchFamily="18" charset="0"/>
                <a:cs typeface="Times New Roman" panose="02020603050405020304" pitchFamily="18" charset="0"/>
              </a:rPr>
              <a:t>D. Gan, thịt động vật bốn chân và trứng. </a:t>
            </a: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 10:</a:t>
            </a:r>
            <a:r>
              <a:rPr lang="vi-VN" sz="3200" dirty="0">
                <a:latin typeface="Times New Roman" panose="02020603050405020304" pitchFamily="18" charset="0"/>
                <a:cs typeface="Times New Roman" panose="02020603050405020304" pitchFamily="18" charset="0"/>
              </a:rPr>
              <a:t> Chất khoáng kẽm có vai trò gì đối với cơ thể người?</a:t>
            </a:r>
          </a:p>
          <a:p>
            <a:pPr>
              <a:lnSpc>
                <a:spcPct val="120000"/>
              </a:lnSpc>
            </a:pPr>
            <a:r>
              <a:rPr lang="vi-VN" sz="3200" dirty="0">
                <a:latin typeface="Times New Roman" panose="02020603050405020304" pitchFamily="18" charset="0"/>
                <a:cs typeface="Times New Roman" panose="02020603050405020304" pitchFamily="18" charset="0"/>
              </a:rPr>
              <a:t>A. Giúp điều hòa đường huyết, hỗ trợ hoạt động của cơ bắp, bộ não tim mạch.</a:t>
            </a:r>
          </a:p>
          <a:p>
            <a:pPr>
              <a:lnSpc>
                <a:spcPct val="120000"/>
              </a:lnSpc>
            </a:pPr>
            <a:r>
              <a:rPr lang="vi-VN" sz="3200" dirty="0">
                <a:latin typeface="Times New Roman" panose="02020603050405020304" pitchFamily="18" charset="0"/>
                <a:cs typeface="Times New Roman" panose="02020603050405020304" pitchFamily="18" charset="0"/>
              </a:rPr>
              <a:t>B. Làm cho xương và răng chắc khỏe.</a:t>
            </a:r>
          </a:p>
          <a:p>
            <a:pPr>
              <a:lnSpc>
                <a:spcPct val="120000"/>
              </a:lnSpc>
            </a:pPr>
            <a:r>
              <a:rPr lang="vi-VN" sz="3200" dirty="0">
                <a:latin typeface="Times New Roman" panose="02020603050405020304" pitchFamily="18" charset="0"/>
                <a:cs typeface="Times New Roman" panose="02020603050405020304" pitchFamily="18" charset="0"/>
              </a:rPr>
              <a:t>C. Tăng cường hệ miễn dịch, phát triển hệ thống thần kinh trung ương.</a:t>
            </a:r>
          </a:p>
          <a:p>
            <a:pPr>
              <a:lnSpc>
                <a:spcPct val="120000"/>
              </a:lnSpc>
            </a:pPr>
            <a:r>
              <a:rPr lang="vi-VN" sz="3200" dirty="0">
                <a:latin typeface="Times New Roman" panose="02020603050405020304" pitchFamily="18" charset="0"/>
                <a:cs typeface="Times New Roman" panose="02020603050405020304" pitchFamily="18" charset="0"/>
              </a:rPr>
              <a:t>D. Là thành phần của enzyme hoặc xúc tác cho phản ứng sinh hóa trong cơ thể. </a:t>
            </a: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 11:</a:t>
            </a:r>
            <a:r>
              <a:rPr lang="vi-VN" sz="3200" dirty="0">
                <a:latin typeface="Times New Roman" panose="02020603050405020304" pitchFamily="18" charset="0"/>
                <a:cs typeface="Times New Roman" panose="02020603050405020304" pitchFamily="18" charset="0"/>
              </a:rPr>
              <a:t> Nếu cơ thể thiếu chất khoáng calcium sẽ dẫn đến hệ quả gì?</a:t>
            </a:r>
          </a:p>
          <a:p>
            <a:pPr>
              <a:lnSpc>
                <a:spcPct val="120000"/>
              </a:lnSpc>
            </a:pPr>
            <a:r>
              <a:rPr lang="vi-VN" sz="3200" dirty="0">
                <a:latin typeface="Times New Roman" panose="02020603050405020304" pitchFamily="18" charset="0"/>
                <a:cs typeface="Times New Roman" panose="02020603050405020304" pitchFamily="18" charset="0"/>
              </a:rPr>
              <a:t>A. Thiếu máu.</a:t>
            </a:r>
          </a:p>
          <a:p>
            <a:pPr>
              <a:lnSpc>
                <a:spcPct val="120000"/>
              </a:lnSpc>
            </a:pPr>
            <a:r>
              <a:rPr lang="vi-VN" sz="3200" dirty="0">
                <a:latin typeface="Times New Roman" panose="02020603050405020304" pitchFamily="18" charset="0"/>
                <a:cs typeface="Times New Roman" panose="02020603050405020304" pitchFamily="18" charset="0"/>
              </a:rPr>
              <a:t>B. Còi xương ở trẻ em và loãng xương ở người lớn</a:t>
            </a:r>
            <a:r>
              <a:rPr lang="vi-VN" sz="3200" b="1" dirty="0">
                <a:latin typeface="Times New Roman" panose="02020603050405020304" pitchFamily="18" charset="0"/>
                <a:cs typeface="Times New Roman" panose="02020603050405020304" pitchFamily="18" charset="0"/>
              </a:rPr>
              <a:t>.</a:t>
            </a:r>
          </a:p>
          <a:p>
            <a:pPr>
              <a:lnSpc>
                <a:spcPct val="120000"/>
              </a:lnSpc>
            </a:pPr>
            <a:r>
              <a:rPr lang="vi-VN" sz="3200" dirty="0">
                <a:latin typeface="Times New Roman" panose="02020603050405020304" pitchFamily="18" charset="0"/>
                <a:cs typeface="Times New Roman" panose="02020603050405020304" pitchFamily="18" charset="0"/>
              </a:rPr>
              <a:t>C. Tăng huyết áp.</a:t>
            </a:r>
          </a:p>
          <a:p>
            <a:pPr>
              <a:lnSpc>
                <a:spcPct val="120000"/>
              </a:lnSpc>
            </a:pPr>
            <a:r>
              <a:rPr lang="vi-VN" sz="3200" dirty="0">
                <a:latin typeface="Times New Roman" panose="02020603050405020304" pitchFamily="18" charset="0"/>
                <a:cs typeface="Times New Roman" panose="02020603050405020304" pitchFamily="18" charset="0"/>
              </a:rPr>
              <a:t>D. Dẫn đến bệnh bướu cổ.</a:t>
            </a:r>
          </a:p>
        </p:txBody>
      </p:sp>
      <p:sp>
        <p:nvSpPr>
          <p:cNvPr id="4" name="Oval 3">
            <a:extLst>
              <a:ext uri="{FF2B5EF4-FFF2-40B4-BE49-F238E27FC236}">
                <a16:creationId xmlns:a16="http://schemas.microsoft.com/office/drawing/2014/main" id="{BF4DE961-89D0-A57A-996C-4E5A65457E15}"/>
              </a:ext>
            </a:extLst>
          </p:cNvPr>
          <p:cNvSpPr/>
          <p:nvPr/>
        </p:nvSpPr>
        <p:spPr>
          <a:xfrm>
            <a:off x="800100" y="20955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136E488-D110-2EB7-2538-47726D7239E9}"/>
              </a:ext>
            </a:extLst>
          </p:cNvPr>
          <p:cNvSpPr/>
          <p:nvPr/>
        </p:nvSpPr>
        <p:spPr>
          <a:xfrm>
            <a:off x="800100" y="5353243"/>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9B750B4-1FB0-7167-6E6F-4D6A1640213D}"/>
              </a:ext>
            </a:extLst>
          </p:cNvPr>
          <p:cNvSpPr/>
          <p:nvPr/>
        </p:nvSpPr>
        <p:spPr>
          <a:xfrm>
            <a:off x="838200" y="8064172"/>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6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E005AD-1F52-8280-D6C2-569F96E69C71}"/>
              </a:ext>
            </a:extLst>
          </p:cNvPr>
          <p:cNvSpPr txBox="1"/>
          <p:nvPr/>
        </p:nvSpPr>
        <p:spPr>
          <a:xfrm>
            <a:off x="1295400" y="723900"/>
            <a:ext cx="15316200" cy="6891887"/>
          </a:xfrm>
          <a:prstGeom prst="rect">
            <a:avLst/>
          </a:prstGeom>
          <a:noFill/>
        </p:spPr>
        <p:txBody>
          <a:bodyPr wrap="square">
            <a:spAutoFit/>
          </a:bodyPr>
          <a:lstStyle/>
          <a:p>
            <a:pPr>
              <a:lnSpc>
                <a:spcPct val="130000"/>
              </a:lnSpc>
            </a:pPr>
            <a:r>
              <a:rPr lang="vi-VN" sz="3200" b="1" dirty="0">
                <a:latin typeface="Times New Roman" panose="02020603050405020304" pitchFamily="18" charset="0"/>
                <a:cs typeface="Times New Roman" panose="02020603050405020304" pitchFamily="18" charset="0"/>
              </a:rPr>
              <a:t>Câu 12:</a:t>
            </a:r>
            <a:r>
              <a:rPr lang="vi-VN" sz="3200" dirty="0">
                <a:latin typeface="Times New Roman" panose="02020603050405020304" pitchFamily="18" charset="0"/>
                <a:cs typeface="Times New Roman" panose="02020603050405020304" pitchFamily="18" charset="0"/>
              </a:rPr>
              <a:t> Một trong những vai trò chính của chất xơ đối với cơ thể người là</a:t>
            </a:r>
          </a:p>
          <a:p>
            <a:pPr>
              <a:lnSpc>
                <a:spcPct val="130000"/>
              </a:lnSpc>
            </a:pPr>
            <a:r>
              <a:rPr lang="vi-VN" sz="3200" dirty="0">
                <a:latin typeface="Times New Roman" panose="02020603050405020304" pitchFamily="18" charset="0"/>
                <a:cs typeface="Times New Roman" panose="02020603050405020304" pitchFamily="18" charset="0"/>
              </a:rPr>
              <a:t>A. Là môi trường cho các phản ứng chuyển hóa xảy ra trong cơ thể. </a:t>
            </a:r>
          </a:p>
          <a:p>
            <a:pPr>
              <a:lnSpc>
                <a:spcPct val="130000"/>
              </a:lnSpc>
            </a:pPr>
            <a:r>
              <a:rPr lang="vi-VN" sz="3200" dirty="0">
                <a:latin typeface="Times New Roman" panose="02020603050405020304" pitchFamily="18" charset="0"/>
                <a:cs typeface="Times New Roman" panose="02020603050405020304" pitchFamily="18" charset="0"/>
              </a:rPr>
              <a:t>B. Chuyển hóa và trao đổi chất trong tế bào và giữa tế bào với môi trường. </a:t>
            </a:r>
          </a:p>
          <a:p>
            <a:pPr>
              <a:lnSpc>
                <a:spcPct val="130000"/>
              </a:lnSpc>
            </a:pPr>
            <a:r>
              <a:rPr lang="vi-VN" sz="3200" dirty="0">
                <a:latin typeface="Times New Roman" panose="02020603050405020304" pitchFamily="18" charset="0"/>
                <a:cs typeface="Times New Roman" panose="02020603050405020304" pitchFamily="18" charset="0"/>
              </a:rPr>
              <a:t>C. Hấp thụ những chất có hại trong đường tiêu hóa.</a:t>
            </a:r>
          </a:p>
          <a:p>
            <a:pPr>
              <a:lnSpc>
                <a:spcPct val="130000"/>
              </a:lnSpc>
            </a:pPr>
            <a:r>
              <a:rPr lang="vi-VN" sz="3200" dirty="0">
                <a:latin typeface="Times New Roman" panose="02020603050405020304" pitchFamily="18" charset="0"/>
                <a:cs typeface="Times New Roman" panose="02020603050405020304" pitchFamily="18" charset="0"/>
              </a:rPr>
              <a:t>D. Tham gia cấu tạo tế bào và các mô của cơ thể. </a:t>
            </a:r>
          </a:p>
          <a:p>
            <a:pPr>
              <a:lnSpc>
                <a:spcPct val="130000"/>
              </a:lnSpc>
              <a:spcBef>
                <a:spcPts val="3600"/>
              </a:spcBef>
            </a:pPr>
            <a:r>
              <a:rPr lang="vi-VN" sz="3200" b="1" dirty="0">
                <a:latin typeface="Times New Roman" panose="02020603050405020304" pitchFamily="18" charset="0"/>
                <a:cs typeface="Times New Roman" panose="02020603050405020304" pitchFamily="18" charset="0"/>
              </a:rPr>
              <a:t>Câu 13:</a:t>
            </a:r>
            <a:r>
              <a:rPr lang="vi-VN" sz="3200" dirty="0">
                <a:latin typeface="Times New Roman" panose="02020603050405020304" pitchFamily="18" charset="0"/>
                <a:cs typeface="Times New Roman" panose="02020603050405020304" pitchFamily="18" charset="0"/>
              </a:rPr>
              <a:t> Ý nào dưới đây </a:t>
            </a:r>
            <a:r>
              <a:rPr lang="vi-VN" sz="3200" b="1" dirty="0">
                <a:latin typeface="Times New Roman" panose="02020603050405020304" pitchFamily="18" charset="0"/>
                <a:cs typeface="Times New Roman" panose="02020603050405020304" pitchFamily="18" charset="0"/>
              </a:rPr>
              <a:t>không </a:t>
            </a:r>
            <a:r>
              <a:rPr lang="vi-VN" sz="3200" dirty="0">
                <a:latin typeface="Times New Roman" panose="02020603050405020304" pitchFamily="18" charset="0"/>
                <a:cs typeface="Times New Roman" panose="02020603050405020304" pitchFamily="18" charset="0"/>
              </a:rPr>
              <a:t>đúng khi nói về nước?</a:t>
            </a:r>
          </a:p>
          <a:p>
            <a:pPr>
              <a:lnSpc>
                <a:spcPct val="130000"/>
              </a:lnSpc>
            </a:pPr>
            <a:r>
              <a:rPr lang="vi-VN" sz="3200" dirty="0">
                <a:latin typeface="Times New Roman" panose="02020603050405020304" pitchFamily="18" charset="0"/>
                <a:cs typeface="Times New Roman" panose="02020603050405020304" pitchFamily="18" charset="0"/>
              </a:rPr>
              <a:t>A. Có thể cung cấp nước cho cơ thể từ việc ăn các loại thực phẩm là thịt đỏ, hải sản.</a:t>
            </a:r>
          </a:p>
          <a:p>
            <a:pPr>
              <a:lnSpc>
                <a:spcPct val="130000"/>
              </a:lnSpc>
            </a:pPr>
            <a:r>
              <a:rPr lang="vi-VN" sz="3200" dirty="0">
                <a:latin typeface="Times New Roman" panose="02020603050405020304" pitchFamily="18" charset="0"/>
                <a:cs typeface="Times New Roman" panose="02020603050405020304" pitchFamily="18" charset="0"/>
              </a:rPr>
              <a:t>B. Là thành phần quan trọng của cơ thể sinh vật cũng như con người.</a:t>
            </a:r>
          </a:p>
          <a:p>
            <a:pPr>
              <a:lnSpc>
                <a:spcPct val="130000"/>
              </a:lnSpc>
            </a:pPr>
            <a:r>
              <a:rPr lang="vi-VN" sz="3200" dirty="0">
                <a:latin typeface="Times New Roman" panose="02020603050405020304" pitchFamily="18" charset="0"/>
                <a:cs typeface="Times New Roman" panose="02020603050405020304" pitchFamily="18" charset="0"/>
              </a:rPr>
              <a:t>C. Nước chiếm khoảng 74% trọng lượng cơ thể của trẻ sơ sinh.</a:t>
            </a:r>
          </a:p>
          <a:p>
            <a:pPr>
              <a:lnSpc>
                <a:spcPct val="130000"/>
              </a:lnSpc>
            </a:pPr>
            <a:r>
              <a:rPr lang="vi-VN" sz="3200" dirty="0">
                <a:latin typeface="Times New Roman" panose="02020603050405020304" pitchFamily="18" charset="0"/>
                <a:cs typeface="Times New Roman" panose="02020603050405020304" pitchFamily="18" charset="0"/>
              </a:rPr>
              <a:t>D. Nước chiếm khoảng 55 – 60% trọng lượng cơ thể người trưởng thành nam giới.</a:t>
            </a:r>
          </a:p>
        </p:txBody>
      </p:sp>
      <p:sp>
        <p:nvSpPr>
          <p:cNvPr id="4" name="Oval 3">
            <a:extLst>
              <a:ext uri="{FF2B5EF4-FFF2-40B4-BE49-F238E27FC236}">
                <a16:creationId xmlns:a16="http://schemas.microsoft.com/office/drawing/2014/main" id="{F481B061-7965-AC4A-EC3C-6712A880D411}"/>
              </a:ext>
            </a:extLst>
          </p:cNvPr>
          <p:cNvSpPr/>
          <p:nvPr/>
        </p:nvSpPr>
        <p:spPr>
          <a:xfrm>
            <a:off x="1186543" y="26289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252A935-7E0D-1FC0-204A-3E786C4BCA34}"/>
              </a:ext>
            </a:extLst>
          </p:cNvPr>
          <p:cNvSpPr/>
          <p:nvPr/>
        </p:nvSpPr>
        <p:spPr>
          <a:xfrm>
            <a:off x="1164772" y="5122343"/>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5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E251FE-0192-6A2C-B43D-4E9D6C2D9BCF}"/>
              </a:ext>
            </a:extLst>
          </p:cNvPr>
          <p:cNvSpPr txBox="1"/>
          <p:nvPr/>
        </p:nvSpPr>
        <p:spPr>
          <a:xfrm>
            <a:off x="152400" y="495300"/>
            <a:ext cx="9144000" cy="1077218"/>
          </a:xfrm>
          <a:prstGeom prst="rect">
            <a:avLst/>
          </a:prstGeom>
          <a:noFill/>
        </p:spPr>
        <p:txBody>
          <a:bodyPr wrap="square">
            <a:spAutoFit/>
          </a:bodyPr>
          <a:lstStyle/>
          <a:p>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14</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Hình ảnh nào dưới đây thể hiện các loại thực phẩm chứa nhiều protein?</a:t>
            </a:r>
            <a:endParaRPr 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672C5FD-3861-45B0-8912-812FB18E4877}"/>
              </a:ext>
            </a:extLst>
          </p:cNvPr>
          <p:cNvPicPr>
            <a:picLocks noChangeAspect="1"/>
          </p:cNvPicPr>
          <p:nvPr/>
        </p:nvPicPr>
        <p:blipFill>
          <a:blip r:embed="rId2"/>
          <a:stretch>
            <a:fillRect/>
          </a:stretch>
        </p:blipFill>
        <p:spPr>
          <a:xfrm>
            <a:off x="11506200" y="0"/>
            <a:ext cx="6629400" cy="4000500"/>
          </a:xfrm>
          <a:prstGeom prst="rect">
            <a:avLst/>
          </a:prstGeom>
        </p:spPr>
      </p:pic>
      <p:sp>
        <p:nvSpPr>
          <p:cNvPr id="6" name="TextBox 5">
            <a:extLst>
              <a:ext uri="{FF2B5EF4-FFF2-40B4-BE49-F238E27FC236}">
                <a16:creationId xmlns:a16="http://schemas.microsoft.com/office/drawing/2014/main" id="{EDEB4655-C530-9938-A958-B803092E3382}"/>
              </a:ext>
            </a:extLst>
          </p:cNvPr>
          <p:cNvSpPr txBox="1"/>
          <p:nvPr/>
        </p:nvSpPr>
        <p:spPr>
          <a:xfrm>
            <a:off x="457200" y="1707862"/>
            <a:ext cx="10668000"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1</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		C.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3.		D.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a:t>
            </a:r>
          </a:p>
        </p:txBody>
      </p:sp>
      <p:sp>
        <p:nvSpPr>
          <p:cNvPr id="8" name="TextBox 7">
            <a:extLst>
              <a:ext uri="{FF2B5EF4-FFF2-40B4-BE49-F238E27FC236}">
                <a16:creationId xmlns:a16="http://schemas.microsoft.com/office/drawing/2014/main" id="{F1F5EAFD-D70D-4049-9645-4588400457C7}"/>
              </a:ext>
            </a:extLst>
          </p:cNvPr>
          <p:cNvSpPr txBox="1"/>
          <p:nvPr/>
        </p:nvSpPr>
        <p:spPr>
          <a:xfrm>
            <a:off x="152400" y="4558725"/>
            <a:ext cx="13639800" cy="584775"/>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Câu 15:</a:t>
            </a:r>
            <a:r>
              <a:rPr lang="vi-VN" sz="3200" dirty="0">
                <a:latin typeface="Times New Roman" panose="02020603050405020304" pitchFamily="18" charset="0"/>
                <a:cs typeface="Times New Roman" panose="02020603050405020304" pitchFamily="18" charset="0"/>
              </a:rPr>
              <a:t> Hình ảnh nào dưới đây thể hiện nhóm thực phẩm giàu vitamin D?</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86F2A74-6836-4BFC-FF14-CD37C16EEF51}"/>
              </a:ext>
            </a:extLst>
          </p:cNvPr>
          <p:cNvPicPr>
            <a:picLocks noChangeAspect="1"/>
          </p:cNvPicPr>
          <p:nvPr/>
        </p:nvPicPr>
        <p:blipFill>
          <a:blip r:embed="rId3"/>
          <a:stretch>
            <a:fillRect/>
          </a:stretch>
        </p:blipFill>
        <p:spPr>
          <a:xfrm>
            <a:off x="685800" y="5498480"/>
            <a:ext cx="6781800" cy="4140819"/>
          </a:xfrm>
          <a:prstGeom prst="rect">
            <a:avLst/>
          </a:prstGeom>
        </p:spPr>
      </p:pic>
      <p:sp>
        <p:nvSpPr>
          <p:cNvPr id="11" name="TextBox 10">
            <a:extLst>
              <a:ext uri="{FF2B5EF4-FFF2-40B4-BE49-F238E27FC236}">
                <a16:creationId xmlns:a16="http://schemas.microsoft.com/office/drawing/2014/main" id="{12AAF85C-0C13-977B-4DA2-D762EF0B5E18}"/>
              </a:ext>
            </a:extLst>
          </p:cNvPr>
          <p:cNvSpPr txBox="1"/>
          <p:nvPr/>
        </p:nvSpPr>
        <p:spPr>
          <a:xfrm>
            <a:off x="8305800" y="6319777"/>
            <a:ext cx="9982200" cy="1481175"/>
          </a:xfrm>
          <a:prstGeom prst="rect">
            <a:avLst/>
          </a:prstGeom>
          <a:noFill/>
        </p:spPr>
        <p:txBody>
          <a:bodyPr wrap="square">
            <a:spAutoFit/>
          </a:bodyPr>
          <a:lstStyle/>
          <a:p>
            <a:pPr>
              <a:lnSpc>
                <a:spcPct val="150000"/>
              </a:lnSpc>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1.		B.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		</a:t>
            </a:r>
          </a:p>
          <a:p>
            <a:pPr>
              <a:lnSpc>
                <a:spcPct val="150000"/>
              </a:lnSpc>
            </a:pP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3</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4.</a:t>
            </a:r>
          </a:p>
        </p:txBody>
      </p:sp>
      <p:sp>
        <p:nvSpPr>
          <p:cNvPr id="12" name="Oval 11">
            <a:extLst>
              <a:ext uri="{FF2B5EF4-FFF2-40B4-BE49-F238E27FC236}">
                <a16:creationId xmlns:a16="http://schemas.microsoft.com/office/drawing/2014/main" id="{AD0A852B-8A01-2A11-0453-8BEBDCAF7F64}"/>
              </a:ext>
            </a:extLst>
          </p:cNvPr>
          <p:cNvSpPr/>
          <p:nvPr/>
        </p:nvSpPr>
        <p:spPr>
          <a:xfrm>
            <a:off x="457200" y="1677083"/>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A54748-8F47-6513-33C5-F5031EC7AC9D}"/>
              </a:ext>
            </a:extLst>
          </p:cNvPr>
          <p:cNvSpPr/>
          <p:nvPr/>
        </p:nvSpPr>
        <p:spPr>
          <a:xfrm>
            <a:off x="8305800" y="7154621"/>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4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8FA932-EED1-449B-0904-19755A855010}"/>
              </a:ext>
            </a:extLst>
          </p:cNvPr>
          <p:cNvSpPr txBox="1"/>
          <p:nvPr/>
        </p:nvSpPr>
        <p:spPr>
          <a:xfrm>
            <a:off x="1066800" y="1104900"/>
            <a:ext cx="16306800" cy="7156575"/>
          </a:xfrm>
          <a:prstGeom prst="rect">
            <a:avLst/>
          </a:prstGeom>
          <a:noFill/>
        </p:spPr>
        <p:txBody>
          <a:bodyPr wrap="square">
            <a:spAutoFit/>
          </a:bodyPr>
          <a:lstStyle/>
          <a:p>
            <a:pPr>
              <a:lnSpc>
                <a:spcPct val="120000"/>
              </a:lnSpc>
            </a:pPr>
            <a:r>
              <a:rPr lang="vi-VN" sz="3200" b="1" dirty="0">
                <a:latin typeface="Times New Roman" panose="02020603050405020304" pitchFamily="18" charset="0"/>
                <a:cs typeface="Times New Roman" panose="02020603050405020304" pitchFamily="18" charset="0"/>
              </a:rPr>
              <a:t>Câu 16: </a:t>
            </a:r>
            <a:r>
              <a:rPr lang="vi-VN" sz="3200" dirty="0">
                <a:latin typeface="Times New Roman" panose="02020603050405020304" pitchFamily="18" charset="0"/>
                <a:cs typeface="Times New Roman" panose="02020603050405020304" pitchFamily="18" charset="0"/>
              </a:rPr>
              <a:t>Vitamin A có nhiều nhất trong loại thực phẩm nào sau đây?</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a:lnSpc>
                <a:spcPct val="120000"/>
              </a:lnSpc>
            </a:pPr>
            <a:r>
              <a:rPr lang="vi-VN" sz="3200" dirty="0">
                <a:latin typeface="Times New Roman" panose="02020603050405020304" pitchFamily="18" charset="0"/>
                <a:cs typeface="Times New Roman" panose="02020603050405020304" pitchFamily="18" charset="0"/>
              </a:rPr>
              <a:t>A. Quả táo.</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 Hải sản.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 Rau dền.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 Hạt đậu. </a:t>
            </a:r>
            <a:endParaRPr lang="en-US" sz="3200" dirty="0">
              <a:latin typeface="Times New Roman" panose="02020603050405020304" pitchFamily="18" charset="0"/>
              <a:cs typeface="Times New Roman" panose="02020603050405020304" pitchFamily="18" charset="0"/>
            </a:endParaRPr>
          </a:p>
          <a:p>
            <a:pPr>
              <a:lnSpc>
                <a:spcPct val="120000"/>
              </a:lnSpc>
              <a:buFont typeface="Arial" panose="020B0604020202020204" pitchFamily="34" charset="0"/>
              <a:buChar char="•"/>
            </a:pPr>
            <a:endParaRPr lang="vi-VN" sz="3200" dirty="0">
              <a:latin typeface="Times New Roman" panose="02020603050405020304" pitchFamily="18" charset="0"/>
              <a:cs typeface="Times New Roman" panose="02020603050405020304" pitchFamily="18" charset="0"/>
            </a:endParaRP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17: </a:t>
            </a:r>
            <a:r>
              <a:rPr lang="vi-VN" sz="3200" dirty="0">
                <a:latin typeface="Times New Roman" panose="02020603050405020304" pitchFamily="18" charset="0"/>
                <a:cs typeface="Times New Roman" panose="02020603050405020304" pitchFamily="18" charset="0"/>
              </a:rPr>
              <a:t>Phụ nữ có thai cho con bú cần tăng cường bổ sung chất khoáng nào sau đây?</a:t>
            </a:r>
          </a:p>
          <a:p>
            <a:pPr>
              <a:lnSpc>
                <a:spcPct val="120000"/>
              </a:lnSpc>
            </a:pPr>
            <a:r>
              <a:rPr lang="vi-VN" sz="3200" dirty="0">
                <a:latin typeface="Times New Roman" panose="02020603050405020304" pitchFamily="18" charset="0"/>
                <a:cs typeface="Times New Roman" panose="02020603050405020304" pitchFamily="18" charset="0"/>
              </a:rPr>
              <a:t>A. Kẽm.</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 Natri.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 Iodine.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 Sắt. </a:t>
            </a:r>
            <a:endParaRPr lang="en-US" sz="3200" dirty="0">
              <a:latin typeface="Times New Roman" panose="02020603050405020304" pitchFamily="18" charset="0"/>
              <a:cs typeface="Times New Roman" panose="02020603050405020304" pitchFamily="18" charset="0"/>
            </a:endParaRPr>
          </a:p>
          <a:p>
            <a:pPr>
              <a:lnSpc>
                <a:spcPct val="120000"/>
              </a:lnSpc>
              <a:buFont typeface="Arial" panose="020B0604020202020204" pitchFamily="34" charset="0"/>
              <a:buChar char="•"/>
            </a:pPr>
            <a:endParaRPr lang="vi-VN" sz="3200" b="1" dirty="0">
              <a:latin typeface="Times New Roman" panose="02020603050405020304" pitchFamily="18" charset="0"/>
              <a:cs typeface="Times New Roman" panose="02020603050405020304" pitchFamily="18" charset="0"/>
            </a:endParaRPr>
          </a:p>
          <a:p>
            <a:pPr>
              <a:lnSpc>
                <a:spcPct val="120000"/>
              </a:lnSpc>
              <a:spcBef>
                <a:spcPts val="2400"/>
              </a:spcBef>
            </a:pPr>
            <a:r>
              <a:rPr lang="vi-VN" sz="3200" b="1" dirty="0">
                <a:latin typeface="Times New Roman" panose="02020603050405020304" pitchFamily="18" charset="0"/>
                <a:cs typeface="Times New Roman" panose="02020603050405020304" pitchFamily="18" charset="0"/>
              </a:rPr>
              <a:t>Câu 18: </a:t>
            </a:r>
            <a:r>
              <a:rPr lang="vi-VN" sz="3200" dirty="0">
                <a:latin typeface="Times New Roman" panose="02020603050405020304" pitchFamily="18" charset="0"/>
                <a:cs typeface="Times New Roman" panose="02020603050405020304" pitchFamily="18" charset="0"/>
              </a:rPr>
              <a:t>Thừa vitamin A có thể dẫn tới</a:t>
            </a:r>
          </a:p>
          <a:p>
            <a:pPr>
              <a:lnSpc>
                <a:spcPct val="120000"/>
              </a:lnSpc>
            </a:pPr>
            <a:r>
              <a:rPr lang="vi-VN" sz="3200" dirty="0">
                <a:latin typeface="Times New Roman" panose="02020603050405020304" pitchFamily="18" charset="0"/>
                <a:cs typeface="Times New Roman" panose="02020603050405020304" pitchFamily="18" charset="0"/>
              </a:rPr>
              <a:t>A. Đau đầu, buồn nôn, chán ăn, khô da, niêm mạc, đau xương khớp, tổn thương gan.</a:t>
            </a:r>
          </a:p>
          <a:p>
            <a:pPr>
              <a:lnSpc>
                <a:spcPct val="120000"/>
              </a:lnSpc>
            </a:pPr>
            <a:r>
              <a:rPr lang="vi-VN" sz="3200" dirty="0">
                <a:latin typeface="Times New Roman" panose="02020603050405020304" pitchFamily="18" charset="0"/>
                <a:cs typeface="Times New Roman" panose="02020603050405020304" pitchFamily="18" charset="0"/>
              </a:rPr>
              <a:t>B. Rối loạn tiêu hóa, loét dạ dày, tá tràng, đau đầu, mất ngủ, viêm bàng quang.</a:t>
            </a:r>
          </a:p>
          <a:p>
            <a:pPr>
              <a:lnSpc>
                <a:spcPct val="120000"/>
              </a:lnSpc>
            </a:pPr>
            <a:r>
              <a:rPr lang="vi-VN" sz="3200" dirty="0">
                <a:latin typeface="Times New Roman" panose="02020603050405020304" pitchFamily="18" charset="0"/>
                <a:cs typeface="Times New Roman" panose="02020603050405020304" pitchFamily="18" charset="0"/>
              </a:rPr>
              <a:t>C. Làm loãng máu và dẫn đến chảy máu, nguy cơ gây tử vong.</a:t>
            </a:r>
          </a:p>
          <a:p>
            <a:pPr>
              <a:lnSpc>
                <a:spcPct val="120000"/>
              </a:lnSpc>
            </a:pPr>
            <a:r>
              <a:rPr lang="vi-VN" sz="3200" dirty="0">
                <a:latin typeface="Times New Roman" panose="02020603050405020304" pitchFamily="18" charset="0"/>
                <a:cs typeface="Times New Roman" panose="02020603050405020304" pitchFamily="18" charset="0"/>
              </a:rPr>
              <a:t>D. Đau cơ, đau xương, mạch máu bị vôi hóa.</a:t>
            </a:r>
          </a:p>
        </p:txBody>
      </p:sp>
      <p:sp>
        <p:nvSpPr>
          <p:cNvPr id="4" name="Oval 3">
            <a:extLst>
              <a:ext uri="{FF2B5EF4-FFF2-40B4-BE49-F238E27FC236}">
                <a16:creationId xmlns:a16="http://schemas.microsoft.com/office/drawing/2014/main" id="{04B35579-F80F-F94C-1CB5-3B351975B2B4}"/>
              </a:ext>
            </a:extLst>
          </p:cNvPr>
          <p:cNvSpPr/>
          <p:nvPr/>
        </p:nvSpPr>
        <p:spPr>
          <a:xfrm>
            <a:off x="8294913" y="1702359"/>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86264B2-6603-0830-C0D1-736F373AA97E}"/>
              </a:ext>
            </a:extLst>
          </p:cNvPr>
          <p:cNvSpPr/>
          <p:nvPr/>
        </p:nvSpPr>
        <p:spPr>
          <a:xfrm>
            <a:off x="12877800" y="37719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3F3A81-A901-FA2C-008E-5909CEFF74D1}"/>
              </a:ext>
            </a:extLst>
          </p:cNvPr>
          <p:cNvSpPr/>
          <p:nvPr/>
        </p:nvSpPr>
        <p:spPr>
          <a:xfrm>
            <a:off x="1066800" y="57531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AEB3E-3462-5BAF-767B-7981E300B847}"/>
              </a:ext>
            </a:extLst>
          </p:cNvPr>
          <p:cNvSpPr txBox="1"/>
          <p:nvPr/>
        </p:nvSpPr>
        <p:spPr>
          <a:xfrm>
            <a:off x="1371600" y="1104900"/>
            <a:ext cx="15925800" cy="8107604"/>
          </a:xfrm>
          <a:prstGeom prst="rect">
            <a:avLst/>
          </a:prstGeom>
          <a:noFill/>
        </p:spPr>
        <p:txBody>
          <a:bodyPr wrap="square">
            <a:spAutoFit/>
          </a:bodyPr>
          <a:lstStyle/>
          <a:p>
            <a:pPr>
              <a:lnSpc>
                <a:spcPct val="120000"/>
              </a:lnSpc>
            </a:pPr>
            <a:r>
              <a:rPr lang="vi-VN" sz="3200" b="1" dirty="0">
                <a:latin typeface="Times New Roman" panose="02020603050405020304" pitchFamily="18" charset="0"/>
                <a:cs typeface="Times New Roman" panose="02020603050405020304" pitchFamily="18" charset="0"/>
              </a:rPr>
              <a:t>Câu 19:</a:t>
            </a:r>
            <a:r>
              <a:rPr lang="vi-VN" sz="3200" dirty="0">
                <a:latin typeface="Times New Roman" panose="02020603050405020304" pitchFamily="18" charset="0"/>
                <a:cs typeface="Times New Roman" panose="02020603050405020304" pitchFamily="18" charset="0"/>
              </a:rPr>
              <a:t> Thừa vitamin C có thể dẫn tới</a:t>
            </a:r>
          </a:p>
          <a:p>
            <a:pPr>
              <a:lnSpc>
                <a:spcPct val="120000"/>
              </a:lnSpc>
            </a:pPr>
            <a:r>
              <a:rPr lang="vi-VN" sz="3200" dirty="0">
                <a:latin typeface="Times New Roman" panose="02020603050405020304" pitchFamily="18" charset="0"/>
                <a:cs typeface="Times New Roman" panose="02020603050405020304" pitchFamily="18" charset="0"/>
              </a:rPr>
              <a:t>A. Xanh xao, tăng tiết mồ hôi, khó thở, cứng cơ, phù, thở không đều, giảm vận động hoặc hoạt động, sưng mí mắt hoặc đỏ da.</a:t>
            </a:r>
          </a:p>
          <a:p>
            <a:pPr>
              <a:lnSpc>
                <a:spcPct val="120000"/>
              </a:lnSpc>
            </a:pPr>
            <a:r>
              <a:rPr lang="vi-VN" sz="3200" dirty="0">
                <a:latin typeface="Times New Roman" panose="02020603050405020304" pitchFamily="18" charset="0"/>
                <a:cs typeface="Times New Roman" panose="02020603050405020304" pitchFamily="18" charset="0"/>
              </a:rPr>
              <a:t>B. Nhức đầu, ngứa ngáy, phát ban, gây tê liệt hay yếu chân tay, cơ mặt.</a:t>
            </a:r>
          </a:p>
          <a:p>
            <a:pPr>
              <a:lnSpc>
                <a:spcPct val="120000"/>
              </a:lnSpc>
            </a:pPr>
            <a:r>
              <a:rPr lang="vi-VN" sz="3200" dirty="0">
                <a:latin typeface="Times New Roman" panose="02020603050405020304" pitchFamily="18" charset="0"/>
                <a:cs typeface="Times New Roman" panose="02020603050405020304" pitchFamily="18" charset="0"/>
              </a:rPr>
              <a:t>C. Rối loạn tiêu hóa, loét dạ dày, tá tràng, đau đầu, mất ngủ, viêm bàng quang, tiêu chảy, tăng tạo sỏi thận, gây bệnh gút.</a:t>
            </a:r>
          </a:p>
          <a:p>
            <a:pPr>
              <a:lnSpc>
                <a:spcPct val="120000"/>
              </a:lnSpc>
            </a:pPr>
            <a:r>
              <a:rPr lang="vi-VN" sz="3200" dirty="0">
                <a:latin typeface="Times New Roman" panose="02020603050405020304" pitchFamily="18" charset="0"/>
                <a:cs typeface="Times New Roman" panose="02020603050405020304" pitchFamily="18" charset="0"/>
              </a:rPr>
              <a:t>D. Gây hiện tượng hoảng hốt, đau đầu, mệt mỏi, tê thần kinh cơ bắp, tim đập nhanh, chuột rút, phù nề.</a:t>
            </a:r>
          </a:p>
          <a:p>
            <a:pPr>
              <a:lnSpc>
                <a:spcPct val="120000"/>
              </a:lnSpc>
              <a:spcBef>
                <a:spcPts val="3000"/>
              </a:spcBef>
            </a:pPr>
            <a:r>
              <a:rPr lang="vi-VN" sz="3200" b="1" dirty="0">
                <a:latin typeface="Times New Roman" panose="02020603050405020304" pitchFamily="18" charset="0"/>
                <a:cs typeface="Times New Roman" panose="02020603050405020304" pitchFamily="18" charset="0"/>
              </a:rPr>
              <a:t>Câu 20:</a:t>
            </a:r>
            <a:r>
              <a:rPr lang="vi-VN" sz="3200" dirty="0">
                <a:latin typeface="Times New Roman" panose="02020603050405020304" pitchFamily="18" charset="0"/>
                <a:cs typeface="Times New Roman" panose="02020603050405020304" pitchFamily="18" charset="0"/>
              </a:rPr>
              <a:t> Thừa Iodine có thể dẫn tới</a:t>
            </a:r>
          </a:p>
          <a:p>
            <a:pPr>
              <a:lnSpc>
                <a:spcPct val="120000"/>
              </a:lnSpc>
            </a:pPr>
            <a:r>
              <a:rPr lang="vi-VN" sz="3200" dirty="0">
                <a:latin typeface="Times New Roman" panose="02020603050405020304" pitchFamily="18" charset="0"/>
                <a:cs typeface="Times New Roman" panose="02020603050405020304" pitchFamily="18" charset="0"/>
              </a:rPr>
              <a:t>A. Buồn nôn, đau bụng, tiêu chảy, thường xuyên đắng miệng.</a:t>
            </a:r>
          </a:p>
          <a:p>
            <a:pPr>
              <a:lnSpc>
                <a:spcPct val="120000"/>
              </a:lnSpc>
            </a:pPr>
            <a:r>
              <a:rPr lang="vi-VN" sz="3200" dirty="0">
                <a:latin typeface="Times New Roman" panose="02020603050405020304" pitchFamily="18" charset="0"/>
                <a:cs typeface="Times New Roman" panose="02020603050405020304" pitchFamily="18" charset="0"/>
              </a:rPr>
              <a:t>B. Suy giáp - bệnh bướu cổ.</a:t>
            </a:r>
          </a:p>
          <a:p>
            <a:pPr>
              <a:lnSpc>
                <a:spcPct val="120000"/>
              </a:lnSpc>
            </a:pPr>
            <a:r>
              <a:rPr lang="vi-VN" sz="3200" dirty="0">
                <a:latin typeface="Times New Roman" panose="02020603050405020304" pitchFamily="18" charset="0"/>
                <a:cs typeface="Times New Roman" panose="02020603050405020304" pitchFamily="18" charset="0"/>
              </a:rPr>
              <a:t>C. Da đậm màu, màu đồng, đau khớp, đau bụng.</a:t>
            </a:r>
          </a:p>
          <a:p>
            <a:pPr>
              <a:lnSpc>
                <a:spcPct val="120000"/>
              </a:lnSpc>
            </a:pPr>
            <a:r>
              <a:rPr lang="vi-VN" sz="3200" dirty="0">
                <a:latin typeface="Times New Roman" panose="02020603050405020304" pitchFamily="18" charset="0"/>
                <a:cs typeface="Times New Roman" panose="02020603050405020304" pitchFamily="18" charset="0"/>
              </a:rPr>
              <a:t>D. Khát nước, chướng bụng, tăng huyết áp. </a:t>
            </a:r>
          </a:p>
        </p:txBody>
      </p:sp>
      <p:sp>
        <p:nvSpPr>
          <p:cNvPr id="4" name="Oval 3">
            <a:extLst>
              <a:ext uri="{FF2B5EF4-FFF2-40B4-BE49-F238E27FC236}">
                <a16:creationId xmlns:a16="http://schemas.microsoft.com/office/drawing/2014/main" id="{53F17447-B348-2666-EA52-0B6C9F997312}"/>
              </a:ext>
            </a:extLst>
          </p:cNvPr>
          <p:cNvSpPr/>
          <p:nvPr/>
        </p:nvSpPr>
        <p:spPr>
          <a:xfrm>
            <a:off x="1349829" y="34671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919D6F8-8B36-82F6-5B51-E490C88FE16D}"/>
              </a:ext>
            </a:extLst>
          </p:cNvPr>
          <p:cNvSpPr/>
          <p:nvPr/>
        </p:nvSpPr>
        <p:spPr>
          <a:xfrm>
            <a:off x="1262743" y="7353300"/>
            <a:ext cx="609600" cy="6463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5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Freeform 4"/>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641403" y="9053958"/>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5451681" flipV="1">
            <a:off x="8564231" y="2099898"/>
            <a:ext cx="490438" cy="995814"/>
          </a:xfrm>
          <a:custGeom>
            <a:avLst/>
            <a:gdLst/>
            <a:ahLst/>
            <a:cxnLst/>
            <a:rect l="l" t="t" r="r" b="b"/>
            <a:pathLst>
              <a:path w="490438" h="995814">
                <a:moveTo>
                  <a:pt x="0" y="995814"/>
                </a:moveTo>
                <a:lnTo>
                  <a:pt x="490439" y="995814"/>
                </a:lnTo>
                <a:lnTo>
                  <a:pt x="490439" y="0"/>
                </a:lnTo>
                <a:lnTo>
                  <a:pt x="0" y="0"/>
                </a:lnTo>
                <a:lnTo>
                  <a:pt x="0" y="99581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427957" y="6582168"/>
            <a:ext cx="2126476" cy="2330384"/>
          </a:xfrm>
          <a:custGeom>
            <a:avLst/>
            <a:gdLst/>
            <a:ahLst/>
            <a:cxnLst/>
            <a:rect l="l" t="t" r="r" b="b"/>
            <a:pathLst>
              <a:path w="2126476" h="2330384">
                <a:moveTo>
                  <a:pt x="0" y="0"/>
                </a:moveTo>
                <a:lnTo>
                  <a:pt x="2126476" y="0"/>
                </a:lnTo>
                <a:lnTo>
                  <a:pt x="2126476" y="2330384"/>
                </a:lnTo>
                <a:lnTo>
                  <a:pt x="0" y="23303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CBA6C2A9-3E5C-364F-A20E-50E3FCC34293}"/>
              </a:ext>
            </a:extLst>
          </p:cNvPr>
          <p:cNvSpPr txBox="1"/>
          <p:nvPr/>
        </p:nvSpPr>
        <p:spPr>
          <a:xfrm>
            <a:off x="381000" y="456936"/>
            <a:ext cx="9601199" cy="2308324"/>
          </a:xfrm>
          <a:prstGeom prst="rect">
            <a:avLst/>
          </a:prstGeom>
          <a:noFill/>
        </p:spPr>
        <p:txBody>
          <a:bodyPr wrap="square">
            <a:spAutoFit/>
          </a:bodyPr>
          <a:lstStyle/>
          <a:p>
            <a:pPr algn="just"/>
            <a:r>
              <a:rPr lang="en-US" sz="3600" b="1"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Đọc nội dung mục I.1 và quan sát Hình 1.2, kết hợp với hiểu biết cá nhân hãy kể tên một số loại thực phẩm giàu protein và phân tích vai trò của protein đối với cơ thể người. </a:t>
            </a:r>
            <a:endParaRPr lang="en-US" sz="3600" b="1" i="1" dirty="0">
              <a:latin typeface="Times New Roman" panose="02020603050405020304" pitchFamily="18" charset="0"/>
              <a:cs typeface="Times New Roman" panose="02020603050405020304" pitchFamily="18" charset="0"/>
            </a:endParaRPr>
          </a:p>
        </p:txBody>
      </p:sp>
      <p:pic>
        <p:nvPicPr>
          <p:cNvPr id="14" name="Picture 13" descr="A group of food items on a table&#10;&#10;Description automatically generated">
            <a:extLst>
              <a:ext uri="{FF2B5EF4-FFF2-40B4-BE49-F238E27FC236}">
                <a16:creationId xmlns:a16="http://schemas.microsoft.com/office/drawing/2014/main" id="{AFEFE4DD-1A66-462B-93D9-AFBBCFBF3F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2199" y="0"/>
            <a:ext cx="8305801" cy="5676900"/>
          </a:xfrm>
          <a:prstGeom prst="rect">
            <a:avLst/>
          </a:prstGeom>
        </p:spPr>
      </p:pic>
      <p:pic>
        <p:nvPicPr>
          <p:cNvPr id="15" name="Picture 14">
            <a:extLst>
              <a:ext uri="{FF2B5EF4-FFF2-40B4-BE49-F238E27FC236}">
                <a16:creationId xmlns:a16="http://schemas.microsoft.com/office/drawing/2014/main" id="{152DB78D-9105-55DE-976D-785CA8D0C34A}"/>
              </a:ext>
            </a:extLst>
          </p:cNvPr>
          <p:cNvPicPr>
            <a:picLocks noChangeAspect="1"/>
          </p:cNvPicPr>
          <p:nvPr/>
        </p:nvPicPr>
        <p:blipFill>
          <a:blip r:embed="rId11"/>
          <a:stretch>
            <a:fillRect/>
          </a:stretch>
        </p:blipFill>
        <p:spPr>
          <a:xfrm>
            <a:off x="9951719" y="5676900"/>
            <a:ext cx="8305801" cy="4970547"/>
          </a:xfrm>
          <a:prstGeom prst="rect">
            <a:avLst/>
          </a:prstGeom>
        </p:spPr>
      </p:pic>
      <p:sp>
        <p:nvSpPr>
          <p:cNvPr id="16" name="TextBox 15">
            <a:extLst>
              <a:ext uri="{FF2B5EF4-FFF2-40B4-BE49-F238E27FC236}">
                <a16:creationId xmlns:a16="http://schemas.microsoft.com/office/drawing/2014/main" id="{A963635F-709B-65CF-F16B-C0E99D4E8100}"/>
              </a:ext>
            </a:extLst>
          </p:cNvPr>
          <p:cNvSpPr txBox="1"/>
          <p:nvPr/>
        </p:nvSpPr>
        <p:spPr>
          <a:xfrm>
            <a:off x="577439" y="2925267"/>
            <a:ext cx="8428450" cy="1200329"/>
          </a:xfrm>
          <a:prstGeom prst="rect">
            <a:avLst/>
          </a:prstGeom>
          <a:noFill/>
        </p:spPr>
        <p:txBody>
          <a:bodyPr wrap="square">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 Một số loại thực phẩm giàu protein là: thịt, cá, trứng, sữa, ...</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D12E889-C977-7C4A-BE91-C910FB9B717B}"/>
              </a:ext>
            </a:extLst>
          </p:cNvPr>
          <p:cNvSpPr txBox="1"/>
          <p:nvPr/>
        </p:nvSpPr>
        <p:spPr>
          <a:xfrm>
            <a:off x="2346961" y="6726809"/>
            <a:ext cx="2972621" cy="646331"/>
          </a:xfrm>
          <a:prstGeom prst="rect">
            <a:avLst/>
          </a:prstGeom>
          <a:solidFill>
            <a:schemeClr val="accent2">
              <a:lumMod val="40000"/>
              <a:lumOff val="60000"/>
            </a:schemeClr>
          </a:solidFill>
        </p:spPr>
        <p:txBody>
          <a:bodyPr wrap="square">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 Tạo hình.</a:t>
            </a:r>
          </a:p>
        </p:txBody>
      </p:sp>
      <p:sp>
        <p:nvSpPr>
          <p:cNvPr id="19" name="TextBox 18">
            <a:extLst>
              <a:ext uri="{FF2B5EF4-FFF2-40B4-BE49-F238E27FC236}">
                <a16:creationId xmlns:a16="http://schemas.microsoft.com/office/drawing/2014/main" id="{BAC72CF0-32EF-64E1-B674-43DD301CBA94}"/>
              </a:ext>
            </a:extLst>
          </p:cNvPr>
          <p:cNvSpPr txBox="1"/>
          <p:nvPr/>
        </p:nvSpPr>
        <p:spPr>
          <a:xfrm>
            <a:off x="2382127" y="8580538"/>
            <a:ext cx="4915828" cy="646331"/>
          </a:xfrm>
          <a:prstGeom prst="rect">
            <a:avLst/>
          </a:prstGeom>
          <a:solidFill>
            <a:schemeClr val="accent2">
              <a:lumMod val="40000"/>
              <a:lumOff val="60000"/>
            </a:schemeClr>
          </a:solidFill>
        </p:spPr>
        <p:txBody>
          <a:bodyPr wrap="square">
            <a:spAutoFit/>
          </a:bodyPr>
          <a:lstStyle/>
          <a:p>
            <a:r>
              <a:rPr lang="vi-VN" sz="3600" b="1" dirty="0">
                <a:solidFill>
                  <a:srgbClr val="002060"/>
                </a:solidFill>
                <a:latin typeface="Times New Roman" panose="02020603050405020304" pitchFamily="18" charset="0"/>
                <a:cs typeface="Times New Roman" panose="02020603050405020304" pitchFamily="18" charset="0"/>
              </a:rPr>
              <a:t>+ Cung cấp năng lượng.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8A4AF0C-316F-B5C8-DBC1-6594B4DFFC40}"/>
              </a:ext>
            </a:extLst>
          </p:cNvPr>
          <p:cNvSpPr txBox="1"/>
          <p:nvPr/>
        </p:nvSpPr>
        <p:spPr>
          <a:xfrm>
            <a:off x="2318538" y="9479330"/>
            <a:ext cx="8428450" cy="646331"/>
          </a:xfrm>
          <a:prstGeom prst="rect">
            <a:avLst/>
          </a:prstGeom>
          <a:solidFill>
            <a:schemeClr val="accent2">
              <a:lumMod val="40000"/>
              <a:lumOff val="60000"/>
            </a:schemeClr>
          </a:solidFill>
        </p:spPr>
        <p:txBody>
          <a:bodyPr wrap="square">
            <a:spAutoFit/>
          </a:bodyPr>
          <a:lstStyle/>
          <a:p>
            <a:r>
              <a:rPr lang="vi-VN" sz="3600" b="1" dirty="0">
                <a:solidFill>
                  <a:srgbClr val="002060"/>
                </a:solidFill>
                <a:latin typeface="Times New Roman" panose="02020603050405020304" pitchFamily="18" charset="0"/>
                <a:cs typeface="Times New Roman" panose="02020603050405020304" pitchFamily="18" charset="0"/>
              </a:rPr>
              <a:t>+ Tham gia vận chuyển chất dinh dưỡng.</a:t>
            </a:r>
          </a:p>
        </p:txBody>
      </p:sp>
      <p:sp>
        <p:nvSpPr>
          <p:cNvPr id="21" name="TextBox 20">
            <a:extLst>
              <a:ext uri="{FF2B5EF4-FFF2-40B4-BE49-F238E27FC236}">
                <a16:creationId xmlns:a16="http://schemas.microsoft.com/office/drawing/2014/main" id="{644B2C18-2BEA-658A-4D91-907A7F5B85A9}"/>
              </a:ext>
            </a:extLst>
          </p:cNvPr>
          <p:cNvSpPr txBox="1"/>
          <p:nvPr/>
        </p:nvSpPr>
        <p:spPr>
          <a:xfrm>
            <a:off x="2382127" y="7585826"/>
            <a:ext cx="6564070" cy="646331"/>
          </a:xfrm>
          <a:prstGeom prst="rect">
            <a:avLst/>
          </a:prstGeom>
          <a:solidFill>
            <a:schemeClr val="accent2">
              <a:lumMod val="40000"/>
              <a:lumOff val="60000"/>
            </a:schemeClr>
          </a:solidFill>
        </p:spPr>
        <p:txBody>
          <a:bodyPr wrap="square">
            <a:spAutoFit/>
          </a:bodyPr>
          <a:lstStyle/>
          <a:p>
            <a:r>
              <a:rPr lang="vi-VN" sz="3600" b="1" dirty="0">
                <a:solidFill>
                  <a:srgbClr val="002060"/>
                </a:solidFill>
                <a:latin typeface="Times New Roman" panose="02020603050405020304" pitchFamily="18" charset="0"/>
                <a:cs typeface="Times New Roman" panose="02020603050405020304" pitchFamily="18" charset="0"/>
              </a:rPr>
              <a:t>+ Điều hòa hoạt động của cơ thể</a:t>
            </a:r>
          </a:p>
        </p:txBody>
      </p:sp>
      <p:sp>
        <p:nvSpPr>
          <p:cNvPr id="22" name="Rectangle: Rounded Corners 21">
            <a:extLst>
              <a:ext uri="{FF2B5EF4-FFF2-40B4-BE49-F238E27FC236}">
                <a16:creationId xmlns:a16="http://schemas.microsoft.com/office/drawing/2014/main" id="{E7B59658-546B-0788-A105-4A9D7C71957B}"/>
              </a:ext>
            </a:extLst>
          </p:cNvPr>
          <p:cNvSpPr/>
          <p:nvPr/>
        </p:nvSpPr>
        <p:spPr>
          <a:xfrm>
            <a:off x="649486" y="4526056"/>
            <a:ext cx="4142178" cy="174108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2060"/>
                </a:solidFill>
                <a:latin typeface="Times New Roman" panose="02020603050405020304" pitchFamily="18" charset="0"/>
                <a:cs typeface="Times New Roman" panose="02020603050405020304" pitchFamily="18" charset="0"/>
              </a:rPr>
              <a:t>-</a:t>
            </a:r>
            <a:r>
              <a:rPr lang="vi-VN" sz="3200" b="1" dirty="0">
                <a:solidFill>
                  <a:srgbClr val="002060"/>
                </a:solidFill>
                <a:latin typeface="Times New Roman" panose="02020603050405020304" pitchFamily="18" charset="0"/>
                <a:cs typeface="Times New Roman" panose="02020603050405020304" pitchFamily="18" charset="0"/>
              </a:rPr>
              <a:t>Vai trò của protein đối với cơ thể người: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3" name="Freeform 13">
            <a:extLst>
              <a:ext uri="{FF2B5EF4-FFF2-40B4-BE49-F238E27FC236}">
                <a16:creationId xmlns:a16="http://schemas.microsoft.com/office/drawing/2014/main" id="{2167FD17-15FC-0684-589E-EB28F68BFBD0}"/>
              </a:ext>
            </a:extLst>
          </p:cNvPr>
          <p:cNvSpPr/>
          <p:nvPr/>
        </p:nvSpPr>
        <p:spPr>
          <a:xfrm rot="3793119" flipH="1" flipV="1">
            <a:off x="32333" y="6685883"/>
            <a:ext cx="2221338" cy="585948"/>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b="1" dirty="0">
              <a:solidFill>
                <a:srgbClr val="002060"/>
              </a:solidFill>
            </a:endParaRPr>
          </a:p>
        </p:txBody>
      </p:sp>
      <p:sp>
        <p:nvSpPr>
          <p:cNvPr id="24" name="Left Brace 23">
            <a:extLst>
              <a:ext uri="{FF2B5EF4-FFF2-40B4-BE49-F238E27FC236}">
                <a16:creationId xmlns:a16="http://schemas.microsoft.com/office/drawing/2014/main" id="{937B0F23-E915-A035-0DE7-A1D61092E0F1}"/>
              </a:ext>
            </a:extLst>
          </p:cNvPr>
          <p:cNvSpPr/>
          <p:nvPr/>
        </p:nvSpPr>
        <p:spPr>
          <a:xfrm>
            <a:off x="1981200" y="6582168"/>
            <a:ext cx="294811" cy="3543493"/>
          </a:xfrm>
          <a:prstGeom prst="leftBrace">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Freeform 4"/>
          <p:cNvSpPr/>
          <p:nvPr/>
        </p:nvSpPr>
        <p:spPr>
          <a:xfrm flipH="1">
            <a:off x="13344965" y="3914602"/>
            <a:ext cx="3464267" cy="6372398"/>
          </a:xfrm>
          <a:custGeom>
            <a:avLst/>
            <a:gdLst/>
            <a:ahLst/>
            <a:cxnLst/>
            <a:rect l="l" t="t" r="r" b="b"/>
            <a:pathLst>
              <a:path w="3464267" h="6372398">
                <a:moveTo>
                  <a:pt x="3464268" y="0"/>
                </a:moveTo>
                <a:lnTo>
                  <a:pt x="0" y="0"/>
                </a:lnTo>
                <a:lnTo>
                  <a:pt x="0" y="6372398"/>
                </a:lnTo>
                <a:lnTo>
                  <a:pt x="3464268" y="6372398"/>
                </a:lnTo>
                <a:lnTo>
                  <a:pt x="34642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6503754" y="1572722"/>
            <a:ext cx="1939027" cy="1308843"/>
          </a:xfrm>
          <a:custGeom>
            <a:avLst/>
            <a:gdLst/>
            <a:ahLst/>
            <a:cxnLst/>
            <a:rect l="l" t="t" r="r" b="b"/>
            <a:pathLst>
              <a:path w="1939027" h="1308843">
                <a:moveTo>
                  <a:pt x="0" y="0"/>
                </a:moveTo>
                <a:lnTo>
                  <a:pt x="1939028" y="0"/>
                </a:lnTo>
                <a:lnTo>
                  <a:pt x="1939028" y="1308843"/>
                </a:lnTo>
                <a:lnTo>
                  <a:pt x="0" y="1308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5101970">
            <a:off x="301223" y="1968465"/>
            <a:ext cx="490438" cy="995814"/>
          </a:xfrm>
          <a:custGeom>
            <a:avLst/>
            <a:gdLst/>
            <a:ahLst/>
            <a:cxnLst/>
            <a:rect l="l" t="t" r="r" b="b"/>
            <a:pathLst>
              <a:path w="490438" h="995814">
                <a:moveTo>
                  <a:pt x="0" y="0"/>
                </a:moveTo>
                <a:lnTo>
                  <a:pt x="490438" y="0"/>
                </a:lnTo>
                <a:lnTo>
                  <a:pt x="490438" y="995813"/>
                </a:lnTo>
                <a:lnTo>
                  <a:pt x="0" y="995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5354260" flipV="1">
            <a:off x="8405625" y="1681054"/>
            <a:ext cx="490438" cy="995814"/>
          </a:xfrm>
          <a:custGeom>
            <a:avLst/>
            <a:gdLst/>
            <a:ahLst/>
            <a:cxnLst/>
            <a:rect l="l" t="t" r="r" b="b"/>
            <a:pathLst>
              <a:path w="490438" h="995814">
                <a:moveTo>
                  <a:pt x="0" y="995814"/>
                </a:moveTo>
                <a:lnTo>
                  <a:pt x="490438" y="995814"/>
                </a:lnTo>
                <a:lnTo>
                  <a:pt x="490438" y="0"/>
                </a:lnTo>
                <a:lnTo>
                  <a:pt x="0" y="0"/>
                </a:lnTo>
                <a:lnTo>
                  <a:pt x="0" y="99581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5054204" y="8645414"/>
            <a:ext cx="1647045" cy="1874305"/>
          </a:xfrm>
          <a:custGeom>
            <a:avLst/>
            <a:gdLst/>
            <a:ahLst/>
            <a:cxnLst/>
            <a:rect l="l" t="t" r="r" b="b"/>
            <a:pathLst>
              <a:path w="1647045" h="1874305">
                <a:moveTo>
                  <a:pt x="0" y="0"/>
                </a:moveTo>
                <a:lnTo>
                  <a:pt x="1647046" y="0"/>
                </a:lnTo>
                <a:lnTo>
                  <a:pt x="1647046" y="1874305"/>
                </a:lnTo>
                <a:lnTo>
                  <a:pt x="0" y="1874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3798368" y="-130897"/>
            <a:ext cx="1647045" cy="1874305"/>
          </a:xfrm>
          <a:custGeom>
            <a:avLst/>
            <a:gdLst/>
            <a:ahLst/>
            <a:cxnLst/>
            <a:rect l="l" t="t" r="r" b="b"/>
            <a:pathLst>
              <a:path w="1647045" h="1874305">
                <a:moveTo>
                  <a:pt x="0" y="0"/>
                </a:moveTo>
                <a:lnTo>
                  <a:pt x="1647045" y="0"/>
                </a:lnTo>
                <a:lnTo>
                  <a:pt x="1647045" y="1874305"/>
                </a:lnTo>
                <a:lnTo>
                  <a:pt x="0" y="1874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10197132" flipH="1">
            <a:off x="10368496" y="503101"/>
            <a:ext cx="1749036" cy="743340"/>
          </a:xfrm>
          <a:custGeom>
            <a:avLst/>
            <a:gdLst/>
            <a:ahLst/>
            <a:cxnLst/>
            <a:rect l="l" t="t" r="r" b="b"/>
            <a:pathLst>
              <a:path w="1749036" h="743340">
                <a:moveTo>
                  <a:pt x="1749037" y="0"/>
                </a:moveTo>
                <a:lnTo>
                  <a:pt x="0" y="0"/>
                </a:lnTo>
                <a:lnTo>
                  <a:pt x="0" y="743340"/>
                </a:lnTo>
                <a:lnTo>
                  <a:pt x="1749037" y="743340"/>
                </a:lnTo>
                <a:lnTo>
                  <a:pt x="17490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DFF0BC2C-FF39-8A2A-E01E-64D5934A1298}"/>
              </a:ext>
            </a:extLst>
          </p:cNvPr>
          <p:cNvSpPr txBox="1"/>
          <p:nvPr/>
        </p:nvSpPr>
        <p:spPr>
          <a:xfrm>
            <a:off x="422333" y="435252"/>
            <a:ext cx="9263742" cy="1754326"/>
          </a:xfrm>
          <a:prstGeom prst="rect">
            <a:avLst/>
          </a:prstGeom>
          <a:noFill/>
        </p:spPr>
        <p:txBody>
          <a:bodyPr wrap="square">
            <a:spAutoFit/>
          </a:bodyPr>
          <a:lstStyle/>
          <a:p>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Tại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sao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trong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khẩu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cần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hợp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nhiều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loại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thực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phẩm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hợp</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giữa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thực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phẩm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nguồn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gốc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động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vật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thực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vật</a:t>
            </a:r>
            <a:r>
              <a:rPr lang="en-US" sz="3600" b="1" i="1" dirty="0">
                <a:latin typeface="Times New Roman" panose="02020603050405020304" pitchFamily="18" charset="0"/>
                <a:cs typeface="Times New Roman" panose="02020603050405020304" pitchFamily="18" charset="0"/>
              </a:rPr>
              <a:t> ? </a:t>
            </a:r>
          </a:p>
        </p:txBody>
      </p:sp>
      <p:pic>
        <p:nvPicPr>
          <p:cNvPr id="17" name="Picture 16" descr="A tray of meat and eggs&#10;&#10;Description automatically generated">
            <a:extLst>
              <a:ext uri="{FF2B5EF4-FFF2-40B4-BE49-F238E27FC236}">
                <a16:creationId xmlns:a16="http://schemas.microsoft.com/office/drawing/2014/main" id="{53566904-BB17-EFFB-071D-B058B266A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08467" y="0"/>
            <a:ext cx="7334250" cy="5585571"/>
          </a:xfrm>
          <a:prstGeom prst="rect">
            <a:avLst/>
          </a:prstGeom>
        </p:spPr>
      </p:pic>
      <p:pic>
        <p:nvPicPr>
          <p:cNvPr id="19" name="Picture 18" descr="A group of bowls of food&#10;&#10;Description automatically generated">
            <a:extLst>
              <a:ext uri="{FF2B5EF4-FFF2-40B4-BE49-F238E27FC236}">
                <a16:creationId xmlns:a16="http://schemas.microsoft.com/office/drawing/2014/main" id="{0885182E-7635-4501-68E1-7EFC3E7A17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08467" y="5223416"/>
            <a:ext cx="7550341" cy="5063583"/>
          </a:xfrm>
          <a:prstGeom prst="rect">
            <a:avLst/>
          </a:prstGeom>
        </p:spPr>
      </p:pic>
      <p:sp>
        <p:nvSpPr>
          <p:cNvPr id="20" name="TextBox 19">
            <a:extLst>
              <a:ext uri="{FF2B5EF4-FFF2-40B4-BE49-F238E27FC236}">
                <a16:creationId xmlns:a16="http://schemas.microsoft.com/office/drawing/2014/main" id="{5E9D3BBC-8D5D-8304-B4AE-161743925399}"/>
              </a:ext>
            </a:extLst>
          </p:cNvPr>
          <p:cNvSpPr txBox="1"/>
          <p:nvPr/>
        </p:nvSpPr>
        <p:spPr>
          <a:xfrm>
            <a:off x="10972800" y="356224"/>
            <a:ext cx="1851902"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ĐẠM ĐỘNG VẬT</a:t>
            </a:r>
          </a:p>
        </p:txBody>
      </p:sp>
      <p:sp>
        <p:nvSpPr>
          <p:cNvPr id="22" name="TextBox 21">
            <a:extLst>
              <a:ext uri="{FF2B5EF4-FFF2-40B4-BE49-F238E27FC236}">
                <a16:creationId xmlns:a16="http://schemas.microsoft.com/office/drawing/2014/main" id="{4A13E8E2-6668-422F-F2F4-8F7E5352375C}"/>
              </a:ext>
            </a:extLst>
          </p:cNvPr>
          <p:cNvSpPr txBox="1"/>
          <p:nvPr/>
        </p:nvSpPr>
        <p:spPr>
          <a:xfrm>
            <a:off x="780774" y="2789360"/>
            <a:ext cx="9220200" cy="1569660"/>
          </a:xfrm>
          <a:prstGeom prst="rect">
            <a:avLst/>
          </a:prstGeom>
          <a:noFill/>
        </p:spPr>
        <p:txBody>
          <a:bodyPr wrap="square">
            <a:spAutoFit/>
          </a:bodyPr>
          <a:lstStyle/>
          <a:p>
            <a:pPr algn="just"/>
            <a:r>
              <a:rPr lang="vi-VN" sz="3200" b="1" i="1" dirty="0">
                <a:solidFill>
                  <a:srgbClr val="002060"/>
                </a:solidFill>
                <a:latin typeface="Times New Roman" panose="02020603050405020304" pitchFamily="18" charset="0"/>
                <a:cs typeface="Times New Roman" panose="02020603050405020304" pitchFamily="18" charset="0"/>
              </a:rPr>
              <a:t>Trong khẩu phần ăn cần có sự kết hợp nhiều loại thực phẩm vì: mỗi loại thực phẩm sẽ cung cấp chất dinh dưỡng khác nhau.</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D22C393-9394-D186-E64C-C595C9E4276C}"/>
              </a:ext>
            </a:extLst>
          </p:cNvPr>
          <p:cNvSpPr txBox="1"/>
          <p:nvPr/>
        </p:nvSpPr>
        <p:spPr>
          <a:xfrm>
            <a:off x="802907" y="4601265"/>
            <a:ext cx="9220200" cy="2554545"/>
          </a:xfrm>
          <a:prstGeom prst="rect">
            <a:avLst/>
          </a:prstGeom>
          <a:noFill/>
        </p:spPr>
        <p:txBody>
          <a:bodyPr wrap="square">
            <a:spAutoFit/>
          </a:bodyPr>
          <a:lstStyle/>
          <a:p>
            <a:pPr algn="just"/>
            <a:r>
              <a:rPr lang="vi-VN" sz="3200" b="1" i="1" dirty="0">
                <a:solidFill>
                  <a:srgbClr val="002060"/>
                </a:solidFill>
                <a:latin typeface="Times New Roman" panose="02020603050405020304" pitchFamily="18" charset="0"/>
                <a:cs typeface="Times New Roman" panose="02020603050405020304" pitchFamily="18" charset="0"/>
              </a:rPr>
              <a:t> Trong khẩu phần ăn cần có sự kết hợp giữa thực phẩm có nguồn gốc động vật và thực vật vì có chất dinh dưỡng được cung cấp từ nguồn gốc động vật, có chất dinh dưỡng được cung cấp từ nguồn gốc thực vật.</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46940">
            <a:off x="-868229" y="6366119"/>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47800"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5221300" y="6513532"/>
            <a:ext cx="3703320" cy="4114800"/>
          </a:xfrm>
          <a:custGeom>
            <a:avLst/>
            <a:gdLst/>
            <a:ahLst/>
            <a:cxnLst/>
            <a:rect l="l" t="t" r="r" b="b"/>
            <a:pathLst>
              <a:path w="3703320" h="4114800">
                <a:moveTo>
                  <a:pt x="3703320" y="0"/>
                </a:moveTo>
                <a:lnTo>
                  <a:pt x="0" y="0"/>
                </a:lnTo>
                <a:lnTo>
                  <a:pt x="0" y="4114800"/>
                </a:lnTo>
                <a:lnTo>
                  <a:pt x="3703320" y="4114800"/>
                </a:lnTo>
                <a:lnTo>
                  <a:pt x="370332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96488413-E441-35F7-0C3F-F34662824A9D}"/>
              </a:ext>
            </a:extLst>
          </p:cNvPr>
          <p:cNvSpPr txBox="1"/>
          <p:nvPr/>
        </p:nvSpPr>
        <p:spPr>
          <a:xfrm>
            <a:off x="7200900" y="266700"/>
            <a:ext cx="3009900" cy="646331"/>
          </a:xfrm>
          <a:prstGeom prst="rect">
            <a:avLst/>
          </a:prstGeom>
          <a:solidFill>
            <a:schemeClr val="accent2">
              <a:lumMod val="40000"/>
              <a:lumOff val="60000"/>
            </a:schemeClr>
          </a:solid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PROTEIN</a:t>
            </a:r>
          </a:p>
        </p:txBody>
      </p:sp>
      <p:sp>
        <p:nvSpPr>
          <p:cNvPr id="6" name="Rectangle: Top Corners Snipped 5">
            <a:extLst>
              <a:ext uri="{FF2B5EF4-FFF2-40B4-BE49-F238E27FC236}">
                <a16:creationId xmlns:a16="http://schemas.microsoft.com/office/drawing/2014/main" id="{8C77353B-7ABB-788A-7848-04DFA7903148}"/>
              </a:ext>
            </a:extLst>
          </p:cNvPr>
          <p:cNvSpPr/>
          <p:nvPr/>
        </p:nvSpPr>
        <p:spPr>
          <a:xfrm>
            <a:off x="609601" y="4158559"/>
            <a:ext cx="3657600" cy="2813741"/>
          </a:xfrm>
          <a:prstGeom prst="snip2Same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u="none" strike="noStrike" spc="0" dirty="0">
                <a:solidFill>
                  <a:srgbClr val="000000"/>
                </a:solidFill>
                <a:effectLst/>
                <a:latin typeface="+mj-lt"/>
                <a:ea typeface="Arial" panose="020B0604020202020204" pitchFamily="34" charset="0"/>
                <a:cs typeface="Arial" panose="020B0604020202020204" pitchFamily="34" charset="0"/>
              </a:rPr>
              <a:t>Tạo hình: giúp xây dựng và tái tạo tất cả các mô của cơ thể.</a:t>
            </a:r>
            <a:endParaRPr lang="en-US" sz="3200" b="1" dirty="0">
              <a:latin typeface="+mj-lt"/>
            </a:endParaRPr>
          </a:p>
        </p:txBody>
      </p:sp>
      <p:sp>
        <p:nvSpPr>
          <p:cNvPr id="7" name="Rectangle: Top Corners Snipped 6">
            <a:extLst>
              <a:ext uri="{FF2B5EF4-FFF2-40B4-BE49-F238E27FC236}">
                <a16:creationId xmlns:a16="http://schemas.microsoft.com/office/drawing/2014/main" id="{4CB0ECB5-A237-013F-7B21-2BCE3BECCF31}"/>
              </a:ext>
            </a:extLst>
          </p:cNvPr>
          <p:cNvSpPr/>
          <p:nvPr/>
        </p:nvSpPr>
        <p:spPr>
          <a:xfrm>
            <a:off x="4800600" y="4158559"/>
            <a:ext cx="3961301" cy="2813741"/>
          </a:xfrm>
          <a:prstGeom prst="snip2Same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u="none" strike="noStrike" spc="0" dirty="0">
                <a:solidFill>
                  <a:srgbClr val="000000"/>
                </a:solidFill>
                <a:effectLst/>
                <a:latin typeface="+mj-lt"/>
                <a:ea typeface="Arial" panose="020B0604020202020204" pitchFamily="34" charset="0"/>
                <a:cs typeface="Arial" panose="020B0604020202020204" pitchFamily="34" charset="0"/>
              </a:rPr>
              <a:t>Tham gia vận chuyển chất dinh dưỡng</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a:t>
            </a:r>
            <a:endParaRPr lang="en-US" sz="3200" b="1" dirty="0">
              <a:latin typeface="+mj-lt"/>
            </a:endParaRPr>
          </a:p>
        </p:txBody>
      </p:sp>
      <p:sp>
        <p:nvSpPr>
          <p:cNvPr id="8" name="Rectangle: Top Corners Snipped 7">
            <a:extLst>
              <a:ext uri="{FF2B5EF4-FFF2-40B4-BE49-F238E27FC236}">
                <a16:creationId xmlns:a16="http://schemas.microsoft.com/office/drawing/2014/main" id="{329EF2C1-3275-506B-0BA5-5672569B7C7E}"/>
              </a:ext>
            </a:extLst>
          </p:cNvPr>
          <p:cNvSpPr/>
          <p:nvPr/>
        </p:nvSpPr>
        <p:spPr>
          <a:xfrm>
            <a:off x="9526101" y="3998151"/>
            <a:ext cx="4133499" cy="2974149"/>
          </a:xfrm>
          <a:prstGeom prst="snip2Same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u="none" strike="noStrike" spc="0" dirty="0">
                <a:solidFill>
                  <a:srgbClr val="000000"/>
                </a:solidFill>
                <a:effectLst/>
                <a:latin typeface="+mj-lt"/>
                <a:ea typeface="Arial" panose="020B0604020202020204" pitchFamily="34" charset="0"/>
                <a:cs typeface="Arial" panose="020B0604020202020204" pitchFamily="34" charset="0"/>
              </a:rPr>
              <a:t>Điều hoà hoạt động của cơ thể: </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a:t>
            </a:r>
            <a:r>
              <a:rPr lang="vi-VN" sz="3200" b="1" i="0" u="none" strike="noStrike" spc="0" dirty="0">
                <a:solidFill>
                  <a:srgbClr val="000000"/>
                </a:solidFill>
                <a:effectLst/>
                <a:latin typeface="+mj-lt"/>
                <a:ea typeface="Arial" panose="020B0604020202020204" pitchFamily="34" charset="0"/>
                <a:cs typeface="Arial" panose="020B0604020202020204" pitchFamily="34" charset="0"/>
              </a:rPr>
              <a:t>thành phần cấu tạo chính của hormone, enzyme</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a:t>
            </a:r>
            <a:endParaRPr lang="en-US" sz="3200" b="1" dirty="0">
              <a:latin typeface="+mj-lt"/>
            </a:endParaRPr>
          </a:p>
        </p:txBody>
      </p:sp>
      <p:sp>
        <p:nvSpPr>
          <p:cNvPr id="9" name="Rectangle: Top Corners Snipped 8">
            <a:extLst>
              <a:ext uri="{FF2B5EF4-FFF2-40B4-BE49-F238E27FC236}">
                <a16:creationId xmlns:a16="http://schemas.microsoft.com/office/drawing/2014/main" id="{3EE63C7B-4649-59B0-0601-A2994BBB025B}"/>
              </a:ext>
            </a:extLst>
          </p:cNvPr>
          <p:cNvSpPr/>
          <p:nvPr/>
        </p:nvSpPr>
        <p:spPr>
          <a:xfrm>
            <a:off x="14020800" y="4153881"/>
            <a:ext cx="4133499" cy="2818419"/>
          </a:xfrm>
          <a:prstGeom prst="snip2Same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u="none" strike="noStrike" spc="0" dirty="0">
                <a:solidFill>
                  <a:srgbClr val="000000"/>
                </a:solidFill>
                <a:effectLst/>
                <a:latin typeface="+mj-lt"/>
                <a:ea typeface="Arial" panose="020B0604020202020204" pitchFamily="34" charset="0"/>
                <a:cs typeface="Arial" panose="020B0604020202020204" pitchFamily="34" charset="0"/>
              </a:rPr>
              <a:t>Cung cấp năng lượng: giúp cơ thể sinh trưởng và phát triển</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 (</a:t>
            </a:r>
            <a:r>
              <a:rPr lang="vi-VN" sz="3200" b="1" i="0" u="none" strike="noStrike" spc="0" dirty="0">
                <a:solidFill>
                  <a:srgbClr val="000000"/>
                </a:solidFill>
                <a:effectLst/>
                <a:latin typeface="+mj-lt"/>
                <a:ea typeface="Arial" panose="020B0604020202020204" pitchFamily="34" charset="0"/>
                <a:cs typeface="Arial" panose="020B0604020202020204" pitchFamily="34" charset="0"/>
              </a:rPr>
              <a:t>1 g c</a:t>
            </a:r>
            <a:r>
              <a:rPr lang="en-US" sz="3200" b="1" i="0" u="none" strike="noStrike" spc="0" dirty="0">
                <a:solidFill>
                  <a:srgbClr val="000000"/>
                </a:solidFill>
                <a:effectLst/>
                <a:latin typeface="+mj-lt"/>
                <a:ea typeface="Arial" panose="020B0604020202020204" pitchFamily="34" charset="0"/>
                <a:cs typeface="Arial" panose="020B0604020202020204" pitchFamily="34" charset="0"/>
              </a:rPr>
              <a:t> </a:t>
            </a:r>
            <a:r>
              <a:rPr lang="vi-VN" sz="3200" b="1" i="0" u="none" strike="noStrike" spc="0" dirty="0">
                <a:solidFill>
                  <a:srgbClr val="000000"/>
                </a:solidFill>
                <a:effectLst/>
                <a:latin typeface="+mj-lt"/>
                <a:ea typeface="Arial" panose="020B0604020202020204" pitchFamily="34" charset="0"/>
                <a:cs typeface="Arial" panose="020B0604020202020204" pitchFamily="34" charset="0"/>
                <a:sym typeface="Symbol" panose="05050102010706020507" pitchFamily="18" charset="2"/>
              </a:rPr>
              <a:t></a:t>
            </a:r>
            <a:r>
              <a:rPr lang="vi-VN" sz="3200" b="1" i="0" u="none" strike="noStrike" spc="0" dirty="0">
                <a:solidFill>
                  <a:srgbClr val="000000"/>
                </a:solidFill>
                <a:effectLst/>
                <a:latin typeface="+mj-lt"/>
                <a:ea typeface="Arial" panose="020B0604020202020204" pitchFamily="34" charset="0"/>
                <a:cs typeface="Arial" panose="020B0604020202020204" pitchFamily="34" charset="0"/>
              </a:rPr>
              <a:t> 4 Kcal năng lượng.</a:t>
            </a:r>
            <a:endParaRPr lang="en-US" sz="3200" b="1" dirty="0">
              <a:latin typeface="+mj-lt"/>
            </a:endParaRPr>
          </a:p>
        </p:txBody>
      </p:sp>
      <p:sp>
        <p:nvSpPr>
          <p:cNvPr id="13" name="Star: 5 Points 12">
            <a:extLst>
              <a:ext uri="{FF2B5EF4-FFF2-40B4-BE49-F238E27FC236}">
                <a16:creationId xmlns:a16="http://schemas.microsoft.com/office/drawing/2014/main" id="{092A59FD-6D54-702D-B150-4DDC5807C2B1}"/>
              </a:ext>
            </a:extLst>
          </p:cNvPr>
          <p:cNvSpPr/>
          <p:nvPr/>
        </p:nvSpPr>
        <p:spPr>
          <a:xfrm rot="19154280">
            <a:off x="1991304" y="3502850"/>
            <a:ext cx="1066800" cy="9906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1D8475B1-6D98-087D-BB7A-CBE8A2669328}"/>
              </a:ext>
            </a:extLst>
          </p:cNvPr>
          <p:cNvSpPr/>
          <p:nvPr/>
        </p:nvSpPr>
        <p:spPr>
          <a:xfrm rot="19154280">
            <a:off x="6247849" y="3502850"/>
            <a:ext cx="1066800" cy="990600"/>
          </a:xfrm>
          <a:prstGeom prst="star5">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6AEE61EA-FFE2-6586-7F35-5AD9C5EE00E6}"/>
              </a:ext>
            </a:extLst>
          </p:cNvPr>
          <p:cNvSpPr/>
          <p:nvPr/>
        </p:nvSpPr>
        <p:spPr>
          <a:xfrm rot="2865956">
            <a:off x="11062943" y="3300405"/>
            <a:ext cx="1066800" cy="990600"/>
          </a:xfrm>
          <a:prstGeom prst="star5">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515DC3F5-667C-9B15-E795-AA61E8CC6B62}"/>
              </a:ext>
            </a:extLst>
          </p:cNvPr>
          <p:cNvSpPr/>
          <p:nvPr/>
        </p:nvSpPr>
        <p:spPr>
          <a:xfrm rot="2865956">
            <a:off x="15554148" y="3437573"/>
            <a:ext cx="1066800" cy="990600"/>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9AFDA68-62A1-1B1C-8333-5CE23F3D0C9E}"/>
              </a:ext>
            </a:extLst>
          </p:cNvPr>
          <p:cNvSpPr txBox="1"/>
          <p:nvPr/>
        </p:nvSpPr>
        <p:spPr>
          <a:xfrm>
            <a:off x="3578427" y="1189608"/>
            <a:ext cx="10675620" cy="1754326"/>
          </a:xfrm>
          <a:prstGeom prst="rect">
            <a:avLst/>
          </a:prstGeom>
          <a:solidFill>
            <a:schemeClr val="accent3">
              <a:lumMod val="40000"/>
              <a:lumOff val="60000"/>
            </a:schemeClr>
          </a:solidFill>
        </p:spPr>
        <p:txBody>
          <a:bodyPr wrap="square">
            <a:spAutoFit/>
          </a:bodyPr>
          <a:lstStyle/>
          <a:p>
            <a:pPr algn="ctr"/>
            <a:r>
              <a:rPr lang="vi-VN" sz="3600" b="1" dirty="0">
                <a:latin typeface="+mj-lt"/>
              </a:rPr>
              <a:t>Protein hay còn được gọi là chất đạm, là hợp chất hữu cơ có chứa nitrogen.</a:t>
            </a:r>
            <a:r>
              <a:rPr lang="en-US" sz="3600" b="1" dirty="0">
                <a:latin typeface="+mj-lt"/>
              </a:rPr>
              <a:t> </a:t>
            </a:r>
            <a:r>
              <a:rPr lang="vi-VN" sz="3600" b="1" dirty="0">
                <a:latin typeface="+mj-lt"/>
              </a:rPr>
              <a:t>Protein nên chiếm từ 12% đến 14% tổng năng lượng cung cấp cho cơ thể</a:t>
            </a:r>
            <a:endParaRPr lang="en-US" sz="3600" b="1" dirty="0">
              <a:latin typeface="+mj-lt"/>
            </a:endParaRPr>
          </a:p>
        </p:txBody>
      </p:sp>
      <p:sp>
        <p:nvSpPr>
          <p:cNvPr id="25" name="TextBox 24">
            <a:extLst>
              <a:ext uri="{FF2B5EF4-FFF2-40B4-BE49-F238E27FC236}">
                <a16:creationId xmlns:a16="http://schemas.microsoft.com/office/drawing/2014/main" id="{D731DBD4-2836-53D0-6509-FAE3B553E20B}"/>
              </a:ext>
            </a:extLst>
          </p:cNvPr>
          <p:cNvSpPr txBox="1"/>
          <p:nvPr/>
        </p:nvSpPr>
        <p:spPr>
          <a:xfrm>
            <a:off x="5265420" y="7334918"/>
            <a:ext cx="7757160" cy="646331"/>
          </a:xfrm>
          <a:prstGeom prst="rect">
            <a:avLst/>
          </a:prstGeom>
          <a:solidFill>
            <a:schemeClr val="accent3">
              <a:lumMod val="40000"/>
              <a:lumOff val="60000"/>
            </a:schemeClr>
          </a:solidFill>
        </p:spPr>
        <p:txBody>
          <a:bodyPr wrap="square">
            <a:spAutoFit/>
          </a:bodyPr>
          <a:lstStyle/>
          <a:p>
            <a:r>
              <a:rPr lang="vi-VN" sz="3600" b="1" dirty="0">
                <a:latin typeface="+mj-lt"/>
              </a:rPr>
              <a:t>Nhu cầu protein đối với cơ thể người</a:t>
            </a:r>
            <a:endParaRPr lang="en-US" sz="3600" b="1" dirty="0">
              <a:latin typeface="+mj-lt"/>
            </a:endParaRPr>
          </a:p>
        </p:txBody>
      </p:sp>
      <p:sp>
        <p:nvSpPr>
          <p:cNvPr id="27" name="Arrow: Pentagon 26">
            <a:extLst>
              <a:ext uri="{FF2B5EF4-FFF2-40B4-BE49-F238E27FC236}">
                <a16:creationId xmlns:a16="http://schemas.microsoft.com/office/drawing/2014/main" id="{241D01F9-9F5A-2721-0BA9-E12C51132990}"/>
              </a:ext>
            </a:extLst>
          </p:cNvPr>
          <p:cNvSpPr/>
          <p:nvPr/>
        </p:nvSpPr>
        <p:spPr>
          <a:xfrm>
            <a:off x="4800601" y="8245447"/>
            <a:ext cx="9453446" cy="790780"/>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Trẻ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Trẻ</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1,5 g </a:t>
            </a:r>
            <a:r>
              <a:rPr lang="en-US" sz="3200" b="1" dirty="0" err="1">
                <a:solidFill>
                  <a:srgbClr val="002060"/>
                </a:solidFill>
                <a:latin typeface="Times New Roman" panose="02020603050405020304" pitchFamily="18" charset="0"/>
                <a:cs typeface="Times New Roman" panose="02020603050405020304" pitchFamily="18" charset="0"/>
              </a:rPr>
              <a:t>đến</a:t>
            </a:r>
            <a:r>
              <a:rPr lang="en-US" sz="3200" b="1" dirty="0">
                <a:solidFill>
                  <a:srgbClr val="002060"/>
                </a:solidFill>
                <a:latin typeface="Times New Roman" panose="02020603050405020304" pitchFamily="18" charset="0"/>
                <a:cs typeface="Times New Roman" panose="02020603050405020304" pitchFamily="18" charset="0"/>
              </a:rPr>
              <a:t> 2 g/kg </a:t>
            </a:r>
            <a:r>
              <a:rPr lang="en-US" sz="3200" b="1" dirty="0" err="1">
                <a:solidFill>
                  <a:srgbClr val="002060"/>
                </a:solidFill>
                <a:latin typeface="Times New Roman" panose="02020603050405020304" pitchFamily="18" charset="0"/>
                <a:cs typeface="Times New Roman" panose="02020603050405020304" pitchFamily="18" charset="0"/>
              </a:rPr>
              <a:t>cân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nặng</a:t>
            </a:r>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ngày</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28" name="Arrow: Pentagon 27">
            <a:extLst>
              <a:ext uri="{FF2B5EF4-FFF2-40B4-BE49-F238E27FC236}">
                <a16:creationId xmlns:a16="http://schemas.microsoft.com/office/drawing/2014/main" id="{42DA31F2-DD6E-75D8-2B6E-AC22A3323A57}"/>
              </a:ext>
            </a:extLst>
          </p:cNvPr>
          <p:cNvSpPr/>
          <p:nvPr/>
        </p:nvSpPr>
        <p:spPr>
          <a:xfrm>
            <a:off x="4800601" y="9451278"/>
            <a:ext cx="9453446" cy="790780"/>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panose="02020603050405020304" pitchFamily="18" charset="0"/>
                <a:cs typeface="Times New Roman" panose="02020603050405020304" pitchFamily="18" charset="0"/>
              </a:rPr>
              <a:t>Người trưởng thành: 1,25 g/kg cân nặng/ngày</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4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46940">
            <a:off x="-1220037" y="6656795"/>
            <a:ext cx="20728074" cy="6143048"/>
          </a:xfrm>
          <a:custGeom>
            <a:avLst/>
            <a:gdLst/>
            <a:ahLst/>
            <a:cxnLst/>
            <a:rect l="l" t="t" r="r" b="b"/>
            <a:pathLst>
              <a:path w="20728074" h="6143048">
                <a:moveTo>
                  <a:pt x="0" y="0"/>
                </a:moveTo>
                <a:lnTo>
                  <a:pt x="20728074" y="0"/>
                </a:lnTo>
                <a:lnTo>
                  <a:pt x="20728074" y="6143047"/>
                </a:lnTo>
                <a:lnTo>
                  <a:pt x="0" y="6143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03454" y="7215476"/>
            <a:ext cx="20728074" cy="6143048"/>
          </a:xfrm>
          <a:custGeom>
            <a:avLst/>
            <a:gdLst/>
            <a:ahLst/>
            <a:cxnLst/>
            <a:rect l="l" t="t" r="r" b="b"/>
            <a:pathLst>
              <a:path w="20728074" h="6143048">
                <a:moveTo>
                  <a:pt x="0" y="0"/>
                </a:moveTo>
                <a:lnTo>
                  <a:pt x="20728074" y="0"/>
                </a:lnTo>
                <a:lnTo>
                  <a:pt x="20728074" y="6143048"/>
                </a:lnTo>
                <a:lnTo>
                  <a:pt x="0" y="61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15221300" y="6513532"/>
            <a:ext cx="3703320" cy="4114800"/>
          </a:xfrm>
          <a:custGeom>
            <a:avLst/>
            <a:gdLst/>
            <a:ahLst/>
            <a:cxnLst/>
            <a:rect l="l" t="t" r="r" b="b"/>
            <a:pathLst>
              <a:path w="3703320" h="4114800">
                <a:moveTo>
                  <a:pt x="3703320" y="0"/>
                </a:moveTo>
                <a:lnTo>
                  <a:pt x="0" y="0"/>
                </a:lnTo>
                <a:lnTo>
                  <a:pt x="0" y="4114800"/>
                </a:lnTo>
                <a:lnTo>
                  <a:pt x="3703320" y="4114800"/>
                </a:lnTo>
                <a:lnTo>
                  <a:pt x="3703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C608A07-62A2-DB70-6E3C-CADF78B7A7FA}"/>
              </a:ext>
            </a:extLst>
          </p:cNvPr>
          <p:cNvSpPr txBox="1"/>
          <p:nvPr/>
        </p:nvSpPr>
        <p:spPr>
          <a:xfrm>
            <a:off x="4038600" y="419100"/>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CHUƠNG I. DINH DƯỠNG VÀ THƯC PHẨM</a:t>
            </a:r>
          </a:p>
        </p:txBody>
      </p:sp>
      <p:sp>
        <p:nvSpPr>
          <p:cNvPr id="22" name="TextBox 21">
            <a:extLst>
              <a:ext uri="{FF2B5EF4-FFF2-40B4-BE49-F238E27FC236}">
                <a16:creationId xmlns:a16="http://schemas.microsoft.com/office/drawing/2014/main" id="{1EC0DC1E-FF99-2E6C-EF42-2902DFA7C6E7}"/>
              </a:ext>
            </a:extLst>
          </p:cNvPr>
          <p:cNvSpPr txBox="1"/>
          <p:nvPr/>
        </p:nvSpPr>
        <p:spPr>
          <a:xfrm>
            <a:off x="1981200" y="1207253"/>
            <a:ext cx="15544800" cy="707886"/>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BÀI 1. </a:t>
            </a:r>
            <a:r>
              <a:rPr lang="en-US" sz="4000" b="1" dirty="0">
                <a:solidFill>
                  <a:srgbClr val="002060"/>
                </a:solidFill>
                <a:latin typeface="Times New Roman" panose="02020603050405020304" pitchFamily="18" charset="0"/>
                <a:cs typeface="Times New Roman" panose="02020603050405020304" pitchFamily="18" charset="0"/>
              </a:rPr>
              <a:t>THÀNH PHẦN  DINH DƯỠNG TRONG THƯC PHẨM</a:t>
            </a:r>
          </a:p>
        </p:txBody>
      </p:sp>
      <p:sp>
        <p:nvSpPr>
          <p:cNvPr id="23" name="TextBox 22">
            <a:extLst>
              <a:ext uri="{FF2B5EF4-FFF2-40B4-BE49-F238E27FC236}">
                <a16:creationId xmlns:a16="http://schemas.microsoft.com/office/drawing/2014/main" id="{D232BAA5-94BB-848F-25D5-577710365878}"/>
              </a:ext>
            </a:extLst>
          </p:cNvPr>
          <p:cNvSpPr txBox="1"/>
          <p:nvPr/>
        </p:nvSpPr>
        <p:spPr>
          <a:xfrm>
            <a:off x="381000" y="2386966"/>
            <a:ext cx="1068977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I. CÁC CHÁT SINH NĂNG LƯỢNG</a:t>
            </a:r>
          </a:p>
        </p:txBody>
      </p:sp>
      <p:sp>
        <p:nvSpPr>
          <p:cNvPr id="24" name="TextBox 23">
            <a:extLst>
              <a:ext uri="{FF2B5EF4-FFF2-40B4-BE49-F238E27FC236}">
                <a16:creationId xmlns:a16="http://schemas.microsoft.com/office/drawing/2014/main" id="{96488413-E441-35F7-0C3F-F34662824A9D}"/>
              </a:ext>
            </a:extLst>
          </p:cNvPr>
          <p:cNvSpPr txBox="1"/>
          <p:nvPr/>
        </p:nvSpPr>
        <p:spPr>
          <a:xfrm>
            <a:off x="1219200" y="3229054"/>
            <a:ext cx="3886200"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1. Protein</a:t>
            </a:r>
          </a:p>
        </p:txBody>
      </p:sp>
      <p:sp>
        <p:nvSpPr>
          <p:cNvPr id="4" name="TextBox 3">
            <a:extLst>
              <a:ext uri="{FF2B5EF4-FFF2-40B4-BE49-F238E27FC236}">
                <a16:creationId xmlns:a16="http://schemas.microsoft.com/office/drawing/2014/main" id="{C4788CEC-AA9C-BF50-858C-31E48C1B800C}"/>
              </a:ext>
            </a:extLst>
          </p:cNvPr>
          <p:cNvSpPr txBox="1"/>
          <p:nvPr/>
        </p:nvSpPr>
        <p:spPr>
          <a:xfrm>
            <a:off x="1219200" y="4143254"/>
            <a:ext cx="3886200" cy="646331"/>
          </a:xfrm>
          <a:prstGeom prst="rect">
            <a:avLst/>
          </a:prstGeom>
          <a:noFill/>
        </p:spPr>
        <p:txBody>
          <a:bodyPr wrap="square">
            <a:spAutoFit/>
          </a:bodyPr>
          <a:lstStyle/>
          <a:p>
            <a:r>
              <a:rPr lang="en-US" sz="3600" b="1">
                <a:latin typeface="Times New Roman" panose="02020603050405020304" pitchFamily="18" charset="0"/>
                <a:cs typeface="Times New Roman" panose="02020603050405020304" pitchFamily="18" charset="0"/>
              </a:rPr>
              <a:t>2. Lipid</a:t>
            </a:r>
            <a:endParaRPr lang="en-US" sz="3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65FB642-0830-35F3-2D52-11C4C5D4761D}"/>
              </a:ext>
            </a:extLst>
          </p:cNvPr>
          <p:cNvPicPr>
            <a:picLocks noChangeAspect="1"/>
          </p:cNvPicPr>
          <p:nvPr/>
        </p:nvPicPr>
        <p:blipFill>
          <a:blip r:embed="rId8"/>
          <a:stretch>
            <a:fillRect/>
          </a:stretch>
        </p:blipFill>
        <p:spPr>
          <a:xfrm>
            <a:off x="9383485" y="3033297"/>
            <a:ext cx="8591550" cy="5615403"/>
          </a:xfrm>
          <a:prstGeom prst="rect">
            <a:avLst/>
          </a:prstGeom>
        </p:spPr>
      </p:pic>
      <p:sp>
        <p:nvSpPr>
          <p:cNvPr id="7" name="TextBox 6">
            <a:extLst>
              <a:ext uri="{FF2B5EF4-FFF2-40B4-BE49-F238E27FC236}">
                <a16:creationId xmlns:a16="http://schemas.microsoft.com/office/drawing/2014/main" id="{72D3FF16-1B0C-E587-DA66-3CB1443666CD}"/>
              </a:ext>
            </a:extLst>
          </p:cNvPr>
          <p:cNvSpPr txBox="1"/>
          <p:nvPr/>
        </p:nvSpPr>
        <p:spPr>
          <a:xfrm>
            <a:off x="1542549" y="5030967"/>
            <a:ext cx="7601451" cy="2308324"/>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Lipid hay còn được gọi là chất béo, là một trong những chất sinh năng lượng quan trọng đối với cơ thể người.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1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 name="Freeform 3"/>
          <p:cNvSpPr/>
          <p:nvPr/>
        </p:nvSpPr>
        <p:spPr>
          <a:xfrm>
            <a:off x="-3221451" y="8636039"/>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013117" y="-5316046"/>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5994044" y="7774081"/>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H="1">
            <a:off x="-359850" y="-289329"/>
            <a:ext cx="2612978" cy="2903309"/>
          </a:xfrm>
          <a:custGeom>
            <a:avLst/>
            <a:gdLst/>
            <a:ahLst/>
            <a:cxnLst/>
            <a:rect l="l" t="t" r="r" b="b"/>
            <a:pathLst>
              <a:path w="2612978" h="2903309">
                <a:moveTo>
                  <a:pt x="2612978" y="0"/>
                </a:moveTo>
                <a:lnTo>
                  <a:pt x="0" y="0"/>
                </a:lnTo>
                <a:lnTo>
                  <a:pt x="0" y="2903309"/>
                </a:lnTo>
                <a:lnTo>
                  <a:pt x="2612978" y="2903309"/>
                </a:lnTo>
                <a:lnTo>
                  <a:pt x="26129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7144545" y="7129626"/>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52795" y="3046873"/>
            <a:ext cx="824603" cy="1485771"/>
          </a:xfrm>
          <a:custGeom>
            <a:avLst/>
            <a:gdLst/>
            <a:ahLst/>
            <a:cxnLst/>
            <a:rect l="l" t="t" r="r" b="b"/>
            <a:pathLst>
              <a:path w="824603" h="1485771">
                <a:moveTo>
                  <a:pt x="0" y="0"/>
                </a:moveTo>
                <a:lnTo>
                  <a:pt x="824603" y="0"/>
                </a:lnTo>
                <a:lnTo>
                  <a:pt x="824603" y="1485771"/>
                </a:lnTo>
                <a:lnTo>
                  <a:pt x="0" y="148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5849155" flipV="1">
            <a:off x="8969934" y="7365356"/>
            <a:ext cx="490438" cy="995814"/>
          </a:xfrm>
          <a:custGeom>
            <a:avLst/>
            <a:gdLst/>
            <a:ahLst/>
            <a:cxnLst/>
            <a:rect l="l" t="t" r="r" b="b"/>
            <a:pathLst>
              <a:path w="490438" h="995814">
                <a:moveTo>
                  <a:pt x="0" y="995813"/>
                </a:moveTo>
                <a:lnTo>
                  <a:pt x="490438" y="995813"/>
                </a:lnTo>
                <a:lnTo>
                  <a:pt x="490438" y="0"/>
                </a:lnTo>
                <a:lnTo>
                  <a:pt x="0" y="0"/>
                </a:lnTo>
                <a:lnTo>
                  <a:pt x="0" y="9958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CAE2474D-3CC4-DFDB-C238-4D280C17F6C1}"/>
              </a:ext>
            </a:extLst>
          </p:cNvPr>
          <p:cNvSpPr txBox="1"/>
          <p:nvPr/>
        </p:nvSpPr>
        <p:spPr>
          <a:xfrm>
            <a:off x="7515225" y="285236"/>
            <a:ext cx="10453923" cy="1754326"/>
          </a:xfrm>
          <a:prstGeom prst="rect">
            <a:avLst/>
          </a:prstGeom>
          <a:noFill/>
        </p:spPr>
        <p:txBody>
          <a:bodyPr wrap="square">
            <a:spAutoFit/>
          </a:bodyPr>
          <a:lstStyle/>
          <a:p>
            <a:pPr algn="just"/>
            <a:r>
              <a:rPr lang="en-US" sz="3600" b="1"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Quan sát Hình 1.3 kết hợp với hiểu biết cá nhân, hãy kể tên và phân loại một số thực phẩm cung cấp chất béo cho cơ thể người.</a:t>
            </a:r>
            <a:endParaRPr lang="en-US" sz="3600" b="1" i="1" dirty="0">
              <a:latin typeface="Times New Roman" panose="02020603050405020304" pitchFamily="18" charset="0"/>
              <a:cs typeface="Times New Roman" panose="02020603050405020304" pitchFamily="18" charset="0"/>
            </a:endParaRPr>
          </a:p>
        </p:txBody>
      </p:sp>
      <p:pic>
        <p:nvPicPr>
          <p:cNvPr id="17" name="Picture 16" descr="Food on a cutting board&#10;&#10;Description automatically generated">
            <a:extLst>
              <a:ext uri="{FF2B5EF4-FFF2-40B4-BE49-F238E27FC236}">
                <a16:creationId xmlns:a16="http://schemas.microsoft.com/office/drawing/2014/main" id="{896B70D8-9CFD-0B31-60A3-A91A5BF77D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8625"/>
            <a:ext cx="7633123" cy="5084876"/>
          </a:xfrm>
          <a:prstGeom prst="rect">
            <a:avLst/>
          </a:prstGeom>
        </p:spPr>
      </p:pic>
      <p:pic>
        <p:nvPicPr>
          <p:cNvPr id="18" name="Picture 17">
            <a:extLst>
              <a:ext uri="{FF2B5EF4-FFF2-40B4-BE49-F238E27FC236}">
                <a16:creationId xmlns:a16="http://schemas.microsoft.com/office/drawing/2014/main" id="{C58D8EBA-14D3-8A4E-00E5-96A2BFD5453E}"/>
              </a:ext>
            </a:extLst>
          </p:cNvPr>
          <p:cNvPicPr>
            <a:picLocks noChangeAspect="1"/>
          </p:cNvPicPr>
          <p:nvPr/>
        </p:nvPicPr>
        <p:blipFill>
          <a:blip r:embed="rId11"/>
          <a:stretch>
            <a:fillRect/>
          </a:stretch>
        </p:blipFill>
        <p:spPr>
          <a:xfrm>
            <a:off x="-185271" y="5143500"/>
            <a:ext cx="7818394" cy="5143500"/>
          </a:xfrm>
          <a:prstGeom prst="rect">
            <a:avLst/>
          </a:prstGeom>
        </p:spPr>
      </p:pic>
      <p:sp>
        <p:nvSpPr>
          <p:cNvPr id="20" name="TextBox 19">
            <a:extLst>
              <a:ext uri="{FF2B5EF4-FFF2-40B4-BE49-F238E27FC236}">
                <a16:creationId xmlns:a16="http://schemas.microsoft.com/office/drawing/2014/main" id="{6261D9AE-DB7D-BEF2-7510-BD6ADF6351DD}"/>
              </a:ext>
            </a:extLst>
          </p:cNvPr>
          <p:cNvSpPr txBox="1"/>
          <p:nvPr/>
        </p:nvSpPr>
        <p:spPr>
          <a:xfrm>
            <a:off x="7992973" y="3994078"/>
            <a:ext cx="4455795" cy="2062103"/>
          </a:xfrm>
          <a:prstGeom prst="rect">
            <a:avLst/>
          </a:prstGeom>
          <a:solidFill>
            <a:schemeClr val="accent2">
              <a:lumMod val="20000"/>
              <a:lumOff val="80000"/>
            </a:schemeClr>
          </a:solid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Kể tên và phân loại một số thực phẩm cung cấp chất béo cho cơ thể người là:</a:t>
            </a:r>
            <a:endParaRPr lang="en-US" sz="32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743EF61-10AD-75A0-EF18-A5EA66F472B9}"/>
              </a:ext>
            </a:extLst>
          </p:cNvPr>
          <p:cNvSpPr txBox="1"/>
          <p:nvPr/>
        </p:nvSpPr>
        <p:spPr>
          <a:xfrm>
            <a:off x="13571924" y="4974246"/>
            <a:ext cx="3516415" cy="1569660"/>
          </a:xfrm>
          <a:prstGeom prst="rect">
            <a:avLst/>
          </a:prstGeom>
          <a:solidFill>
            <a:schemeClr val="accent2">
              <a:lumMod val="20000"/>
              <a:lumOff val="80000"/>
            </a:schemeClr>
          </a:solid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 Nhóm chất béo bão hòa: trứng, dầu.</a:t>
            </a:r>
            <a:endParaRPr lang="en-US" sz="32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2E3A46D-87E1-689F-2111-36451C9BAAFF}"/>
              </a:ext>
            </a:extLst>
          </p:cNvPr>
          <p:cNvSpPr txBox="1"/>
          <p:nvPr/>
        </p:nvSpPr>
        <p:spPr>
          <a:xfrm>
            <a:off x="13396409" y="3123330"/>
            <a:ext cx="4549879" cy="1569660"/>
          </a:xfrm>
          <a:prstGeom prst="rect">
            <a:avLst/>
          </a:prstGeom>
          <a:solidFill>
            <a:schemeClr val="accent2">
              <a:lumMod val="20000"/>
              <a:lumOff val="80000"/>
            </a:schemeClr>
          </a:solid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  Nhóm chất béo không bão hòa: quả óc chó, đậu phộng, bơ, cá hồi.</a:t>
            </a:r>
            <a:endParaRPr lang="en-US" sz="3200" b="1" dirty="0">
              <a:latin typeface="Times New Roman" panose="02020603050405020304" pitchFamily="18" charset="0"/>
              <a:cs typeface="Times New Roman" panose="02020603050405020304" pitchFamily="18" charset="0"/>
            </a:endParaRPr>
          </a:p>
        </p:txBody>
      </p:sp>
      <p:sp>
        <p:nvSpPr>
          <p:cNvPr id="23" name="Arrow: Right 22">
            <a:extLst>
              <a:ext uri="{FF2B5EF4-FFF2-40B4-BE49-F238E27FC236}">
                <a16:creationId xmlns:a16="http://schemas.microsoft.com/office/drawing/2014/main" id="{7424AB70-C971-370C-1405-4699DD35F6A8}"/>
              </a:ext>
            </a:extLst>
          </p:cNvPr>
          <p:cNvSpPr/>
          <p:nvPr/>
        </p:nvSpPr>
        <p:spPr>
          <a:xfrm rot="19117250">
            <a:off x="12564310" y="4195481"/>
            <a:ext cx="897614" cy="491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1F020C9D-6E32-46A0-C9C3-60AEA3AB1BDB}"/>
              </a:ext>
            </a:extLst>
          </p:cNvPr>
          <p:cNvSpPr/>
          <p:nvPr/>
        </p:nvSpPr>
        <p:spPr>
          <a:xfrm rot="2472442">
            <a:off x="12561539" y="5032822"/>
            <a:ext cx="897614" cy="491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36967" y="7838377"/>
            <a:ext cx="2612978" cy="2903309"/>
          </a:xfrm>
          <a:custGeom>
            <a:avLst/>
            <a:gdLst/>
            <a:ahLst/>
            <a:cxnLst/>
            <a:rect l="l" t="t" r="r" b="b"/>
            <a:pathLst>
              <a:path w="2612978" h="2903309">
                <a:moveTo>
                  <a:pt x="0" y="0"/>
                </a:moveTo>
                <a:lnTo>
                  <a:pt x="2612978" y="0"/>
                </a:lnTo>
                <a:lnTo>
                  <a:pt x="2612978" y="2903308"/>
                </a:lnTo>
                <a:lnTo>
                  <a:pt x="0" y="2903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60204">
            <a:off x="12138779" y="-5067619"/>
            <a:ext cx="7642964" cy="6085710"/>
          </a:xfrm>
          <a:custGeom>
            <a:avLst/>
            <a:gdLst/>
            <a:ahLst/>
            <a:cxnLst/>
            <a:rect l="l" t="t" r="r" b="b"/>
            <a:pathLst>
              <a:path w="7642964" h="6085710">
                <a:moveTo>
                  <a:pt x="0" y="0"/>
                </a:moveTo>
                <a:lnTo>
                  <a:pt x="7642964" y="0"/>
                </a:lnTo>
                <a:lnTo>
                  <a:pt x="7642964" y="6085710"/>
                </a:lnTo>
                <a:lnTo>
                  <a:pt x="0" y="60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0800000">
            <a:off x="15897601" y="-371030"/>
            <a:ext cx="2612978" cy="2903309"/>
          </a:xfrm>
          <a:custGeom>
            <a:avLst/>
            <a:gdLst/>
            <a:ahLst/>
            <a:cxnLst/>
            <a:rect l="l" t="t" r="r" b="b"/>
            <a:pathLst>
              <a:path w="2612978" h="2903309">
                <a:moveTo>
                  <a:pt x="0" y="0"/>
                </a:moveTo>
                <a:lnTo>
                  <a:pt x="2612978" y="0"/>
                </a:lnTo>
                <a:lnTo>
                  <a:pt x="2612978" y="2903309"/>
                </a:lnTo>
                <a:lnTo>
                  <a:pt x="0" y="2903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5380456" y="-2049919"/>
            <a:ext cx="8428450" cy="6711153"/>
          </a:xfrm>
          <a:custGeom>
            <a:avLst/>
            <a:gdLst/>
            <a:ahLst/>
            <a:cxnLst/>
            <a:rect l="l" t="t" r="r" b="b"/>
            <a:pathLst>
              <a:path w="8428450" h="6711153">
                <a:moveTo>
                  <a:pt x="0" y="0"/>
                </a:moveTo>
                <a:lnTo>
                  <a:pt x="8428450" y="0"/>
                </a:lnTo>
                <a:lnTo>
                  <a:pt x="8428450" y="6711154"/>
                </a:lnTo>
                <a:lnTo>
                  <a:pt x="0" y="6711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37814">
            <a:off x="10299391" y="9278992"/>
            <a:ext cx="8428450" cy="6711153"/>
          </a:xfrm>
          <a:custGeom>
            <a:avLst/>
            <a:gdLst/>
            <a:ahLst/>
            <a:cxnLst/>
            <a:rect l="l" t="t" r="r" b="b"/>
            <a:pathLst>
              <a:path w="8428450" h="6711153">
                <a:moveTo>
                  <a:pt x="0" y="0"/>
                </a:moveTo>
                <a:lnTo>
                  <a:pt x="8428450" y="0"/>
                </a:lnTo>
                <a:lnTo>
                  <a:pt x="8428450" y="6711153"/>
                </a:lnTo>
                <a:lnTo>
                  <a:pt x="0" y="6711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052378" y="2360100"/>
            <a:ext cx="4197522" cy="5566800"/>
          </a:xfrm>
          <a:custGeom>
            <a:avLst/>
            <a:gdLst/>
            <a:ahLst/>
            <a:cxnLst/>
            <a:rect l="l" t="t" r="r" b="b"/>
            <a:pathLst>
              <a:path w="4197522" h="5566800">
                <a:moveTo>
                  <a:pt x="0" y="0"/>
                </a:moveTo>
                <a:lnTo>
                  <a:pt x="4197522" y="0"/>
                </a:lnTo>
                <a:lnTo>
                  <a:pt x="4197522" y="5566800"/>
                </a:lnTo>
                <a:lnTo>
                  <a:pt x="0" y="556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6829571" flipV="1">
            <a:off x="16010271" y="8972739"/>
            <a:ext cx="490438" cy="995814"/>
          </a:xfrm>
          <a:custGeom>
            <a:avLst/>
            <a:gdLst/>
            <a:ahLst/>
            <a:cxnLst/>
            <a:rect l="l" t="t" r="r" b="b"/>
            <a:pathLst>
              <a:path w="490438" h="995814">
                <a:moveTo>
                  <a:pt x="0" y="995813"/>
                </a:moveTo>
                <a:lnTo>
                  <a:pt x="490439" y="995813"/>
                </a:lnTo>
                <a:lnTo>
                  <a:pt x="490439" y="0"/>
                </a:lnTo>
                <a:lnTo>
                  <a:pt x="0" y="0"/>
                </a:lnTo>
                <a:lnTo>
                  <a:pt x="0" y="99581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352996" y="7402245"/>
            <a:ext cx="1568258" cy="2884755"/>
          </a:xfrm>
          <a:custGeom>
            <a:avLst/>
            <a:gdLst/>
            <a:ahLst/>
            <a:cxnLst/>
            <a:rect l="l" t="t" r="r" b="b"/>
            <a:pathLst>
              <a:path w="1568258" h="2884755">
                <a:moveTo>
                  <a:pt x="1568258" y="0"/>
                </a:moveTo>
                <a:lnTo>
                  <a:pt x="0" y="0"/>
                </a:lnTo>
                <a:lnTo>
                  <a:pt x="0" y="2884755"/>
                </a:lnTo>
                <a:lnTo>
                  <a:pt x="1568258" y="2884755"/>
                </a:lnTo>
                <a:lnTo>
                  <a:pt x="156825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F29E1E9F-4C41-FE58-E669-86C372682C3A}"/>
              </a:ext>
            </a:extLst>
          </p:cNvPr>
          <p:cNvSpPr txBox="1"/>
          <p:nvPr/>
        </p:nvSpPr>
        <p:spPr>
          <a:xfrm>
            <a:off x="4083979" y="297997"/>
            <a:ext cx="7682865" cy="2062103"/>
          </a:xfrm>
          <a:prstGeom prst="rect">
            <a:avLst/>
          </a:prstGeom>
          <a:noFill/>
        </p:spPr>
        <p:txBody>
          <a:bodyPr wrap="square">
            <a:spAutoFit/>
          </a:bodyPr>
          <a:lstStyle/>
          <a:p>
            <a:pPr algn="just"/>
            <a:r>
              <a:rPr lang="vi-VN" sz="3200" b="1" i="1" dirty="0">
                <a:latin typeface="Times New Roman" panose="02020603050405020304" pitchFamily="18" charset="0"/>
                <a:cs typeface="Times New Roman" panose="02020603050405020304" pitchFamily="18" charset="0"/>
              </a:rPr>
              <a:t>Quan sát Hình 1.4 dưới đây, hãy nêu tên một số loại quà và hạt có thể dùng để sản xuát dầu ăn. ở nhà em thường Sừ dụng loại dầu ăn nào?</a:t>
            </a:r>
            <a:endParaRPr lang="en-US" sz="3200" b="1" i="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2E24BBE-325B-94E3-9297-395BAEBD7727}"/>
              </a:ext>
            </a:extLst>
          </p:cNvPr>
          <p:cNvPicPr>
            <a:picLocks noChangeAspect="1"/>
          </p:cNvPicPr>
          <p:nvPr/>
        </p:nvPicPr>
        <p:blipFill>
          <a:blip r:embed="rId12"/>
          <a:stretch>
            <a:fillRect/>
          </a:stretch>
        </p:blipFill>
        <p:spPr>
          <a:xfrm>
            <a:off x="457200" y="2532279"/>
            <a:ext cx="13797302" cy="4133498"/>
          </a:xfrm>
          <a:prstGeom prst="rect">
            <a:avLst/>
          </a:prstGeom>
        </p:spPr>
      </p:pic>
      <p:sp>
        <p:nvSpPr>
          <p:cNvPr id="16" name="TextBox 15">
            <a:extLst>
              <a:ext uri="{FF2B5EF4-FFF2-40B4-BE49-F238E27FC236}">
                <a16:creationId xmlns:a16="http://schemas.microsoft.com/office/drawing/2014/main" id="{674E0DE3-9710-DF35-C69F-C83F6611013B}"/>
              </a:ext>
            </a:extLst>
          </p:cNvPr>
          <p:cNvSpPr txBox="1"/>
          <p:nvPr/>
        </p:nvSpPr>
        <p:spPr>
          <a:xfrm>
            <a:off x="894364" y="6640314"/>
            <a:ext cx="2763293"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hạt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đậu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lành</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7AE05E8B-D1DC-A1AA-78AB-419922E3627F}"/>
              </a:ext>
            </a:extLst>
          </p:cNvPr>
          <p:cNvSpPr txBox="1"/>
          <p:nvPr/>
        </p:nvSpPr>
        <p:spPr>
          <a:xfrm>
            <a:off x="4491496" y="6663960"/>
            <a:ext cx="2763293"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quả</a:t>
            </a:r>
            <a:r>
              <a:rPr lang="en-US" sz="3200" b="1" dirty="0">
                <a:solidFill>
                  <a:srgbClr val="002060"/>
                </a:solidFill>
                <a:latin typeface="Times New Roman" panose="02020603050405020304" pitchFamily="18" charset="0"/>
                <a:cs typeface="Times New Roman" panose="02020603050405020304" pitchFamily="18" charset="0"/>
              </a:rPr>
              <a:t> olive..</a:t>
            </a:r>
          </a:p>
        </p:txBody>
      </p:sp>
      <p:sp>
        <p:nvSpPr>
          <p:cNvPr id="18" name="TextBox 17">
            <a:extLst>
              <a:ext uri="{FF2B5EF4-FFF2-40B4-BE49-F238E27FC236}">
                <a16:creationId xmlns:a16="http://schemas.microsoft.com/office/drawing/2014/main" id="{5E514ED2-8AF9-074C-36F7-A095BF582BA0}"/>
              </a:ext>
            </a:extLst>
          </p:cNvPr>
          <p:cNvSpPr txBox="1"/>
          <p:nvPr/>
        </p:nvSpPr>
        <p:spPr>
          <a:xfrm>
            <a:off x="7606818" y="6663960"/>
            <a:ext cx="3526732" cy="584775"/>
          </a:xfrm>
          <a:prstGeom prst="rect">
            <a:avLst/>
          </a:prstGeom>
          <a:noFill/>
        </p:spPr>
        <p:txBody>
          <a:bodyPr wrap="square" rtlCol="0">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hạt hướng dương.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DA51254-BFC1-159E-4F0A-6D86C946969E}"/>
              </a:ext>
            </a:extLst>
          </p:cNvPr>
          <p:cNvSpPr txBox="1"/>
          <p:nvPr/>
        </p:nvSpPr>
        <p:spPr>
          <a:xfrm>
            <a:off x="11289085" y="6663959"/>
            <a:ext cx="2763293"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hạt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lạc</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567</TotalTime>
  <Words>3670</Words>
  <Application>Microsoft Office PowerPoint</Application>
  <PresentationFormat>Custom</PresentationFormat>
  <Paragraphs>238</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Times New Roman</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powerpoint bảo vệ môi trường mẫu 11</dc:title>
  <dc:creator>TRINH LY</dc:creator>
  <cp:lastModifiedBy>Trịnh Lý Ly</cp:lastModifiedBy>
  <cp:revision>13</cp:revision>
  <dcterms:created xsi:type="dcterms:W3CDTF">2006-08-16T00:00:00Z</dcterms:created>
  <dcterms:modified xsi:type="dcterms:W3CDTF">2024-07-10T03:03:15Z</dcterms:modified>
  <dc:identifier>DAFzwclgT4s</dc:identifier>
</cp:coreProperties>
</file>