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7" r:id="rId2"/>
    <p:sldId id="322" r:id="rId3"/>
    <p:sldId id="323" r:id="rId4"/>
    <p:sldId id="324" r:id="rId5"/>
    <p:sldId id="325" r:id="rId6"/>
    <p:sldId id="258" r:id="rId7"/>
    <p:sldId id="283" r:id="rId8"/>
    <p:sldId id="284" r:id="rId9"/>
    <p:sldId id="285" r:id="rId10"/>
    <p:sldId id="259" r:id="rId11"/>
    <p:sldId id="329" r:id="rId12"/>
    <p:sldId id="326" r:id="rId13"/>
    <p:sldId id="327" r:id="rId14"/>
    <p:sldId id="328" r:id="rId15"/>
    <p:sldId id="282" r:id="rId16"/>
    <p:sldId id="330" r:id="rId17"/>
    <p:sldId id="331" r:id="rId18"/>
    <p:sldId id="332" r:id="rId19"/>
    <p:sldId id="333" r:id="rId20"/>
    <p:sldId id="302" r:id="rId21"/>
    <p:sldId id="303" r:id="rId22"/>
    <p:sldId id="304" r:id="rId23"/>
    <p:sldId id="30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6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9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4221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20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6421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52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1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36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6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5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7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3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2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251D0-F3BC-44A6-BA2C-818490BC16D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B4C4FD-DB84-47A6-97B5-6C28DA02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1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TIẾT 37: BÀI THỂ DỤC</a:t>
            </a:r>
            <a:endParaRPr lang="vi-VN" b="0" i="0" u="none" strike="noStrike" baseline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94550"/>
            <a:ext cx="10515600" cy="4351338"/>
          </a:xfrm>
        </p:spPr>
        <p:txBody>
          <a:bodyPr>
            <a:noAutofit/>
          </a:bodyPr>
          <a:lstStyle/>
          <a:p>
            <a:pPr marR="0" lvl="0" rtl="0"/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I.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Mục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tiêu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R="0" lvl="1" rtl="0"/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1.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Kiến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thức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vi-VN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- Học sinh nhận biết được động tác và biết cách luyện tập từ nhịp 1 - 5 bài thể dục.</a:t>
            </a:r>
          </a:p>
          <a:p>
            <a:pPr marR="0" lvl="1" rtl="0"/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2.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năng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lực</a:t>
            </a:r>
            <a:endParaRPr lang="en-US" sz="1600" b="1" i="1" u="none" strike="noStrike" baseline="0" dirty="0" smtClean="0">
              <a:latin typeface="Times New Roman" panose="02020603050405020304" pitchFamily="18" charset="0"/>
            </a:endParaRPr>
          </a:p>
          <a:p>
            <a:pPr marR="0" lvl="2" rtl="0"/>
            <a:r>
              <a:rPr lang="vi-VN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Năng lực chung: </a:t>
            </a:r>
            <a:r>
              <a:rPr lang="vi-VN" sz="1600" b="0" i="1" u="none" strike="noStrike" baseline="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Tự học, giải quyết vấn đề, tư duy, tự quản lý, trao đổi nhóm.</a:t>
            </a:r>
          </a:p>
          <a:p>
            <a:pPr marR="0" lvl="2" rtl="0"/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Năng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lực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đặc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thù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: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Biết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thực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hiện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1 - 5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bài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1" rtl="0"/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3.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phẩm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latin typeface="Times New Roman" panose="02020603050405020304" pitchFamily="18" charset="0"/>
              </a:rPr>
              <a:t>chất</a:t>
            </a:r>
            <a:r>
              <a:rPr lang="en-US" sz="1600" b="1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Tích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cực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tự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trong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học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và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vận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rèn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thân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hằng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ngày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II.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Thiết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bị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dạy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và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liệu</a:t>
            </a:r>
            <a:endParaRPr lang="en-US" sz="1600" b="1" i="0" u="none" strike="noStrike" baseline="0" dirty="0" smtClean="0">
              <a:latin typeface="Times New Roman" panose="02020603050405020304" pitchFamily="18" charset="0"/>
            </a:endParaRPr>
          </a:p>
          <a:p>
            <a:pPr marR="0" lvl="1" rtl="0"/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giáo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R="0" lvl="2" rtl="0"/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án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tranh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ảnh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còi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khoa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sân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sẽ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,.....</a:t>
            </a:r>
          </a:p>
          <a:p>
            <a:pPr marR="0" lvl="1" rtl="0"/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sz="16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Trang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phục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chỉnh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tề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theo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đúng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qui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định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III. Tiến trình dạy và học</a:t>
            </a:r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vi-VN" sz="1600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851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TIẾT 39: BÀI THỂ DỤC</a:t>
            </a:r>
            <a:endParaRPr lang="en-US" b="0" i="0" u="none" strike="noStrike" baseline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270000"/>
            <a:ext cx="8596668" cy="3880773"/>
          </a:xfrm>
        </p:spPr>
        <p:txBody>
          <a:bodyPr>
            <a:noAutofit/>
          </a:bodyPr>
          <a:lstStyle/>
          <a:p>
            <a:pPr marR="0" lvl="0" rtl="0"/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I.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Mục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tiêu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1.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Kiến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thức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vi-VN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- Học sinh nhận biết được động tác và biết cách luyện tập từ nhịp 12 - 16 bài thể dục, từ nhịp 1 đến nhịp 16.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2.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năng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lực</a:t>
            </a:r>
            <a:endParaRPr lang="en-US" b="0" i="1" u="none" strike="noStrike" baseline="0" dirty="0" smtClean="0">
              <a:latin typeface="Times New Roman" panose="02020603050405020304" pitchFamily="18" charset="0"/>
            </a:endParaRPr>
          </a:p>
          <a:p>
            <a:pPr marR="0" lvl="2" rtl="0"/>
            <a:r>
              <a:rPr lang="vi-VN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Năng lực chung: </a:t>
            </a:r>
            <a:r>
              <a:rPr lang="vi-VN" b="0" i="1" u="none" strike="noStrike" baseline="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Tự học, giải quyết vấn đề, tư duy, tự quản lý, trao đổi nhóm.</a:t>
            </a:r>
          </a:p>
          <a:p>
            <a:pPr marR="0" lvl="2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Năng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lực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đặc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thù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: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Biết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cách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12 - 16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bài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đến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16.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3.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phẩm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chất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Tích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cực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tự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trong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học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và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vận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rèn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thân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hằng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ngày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II.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Thiết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bị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dạy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và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liệu</a:t>
            </a:r>
            <a:endParaRPr lang="en-US" b="0" i="0" u="none" strike="noStrike" baseline="0" dirty="0" smtClean="0">
              <a:latin typeface="Times New Roman" panose="02020603050405020304" pitchFamily="18" charset="0"/>
            </a:endParaRPr>
          </a:p>
          <a:p>
            <a:pPr marR="0" lvl="1" rtl="0"/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R="0" lvl="2" rtl="0"/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án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tranh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ảnh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còi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sách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khoa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sân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tập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sạch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sẽ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,.....</a:t>
            </a:r>
          </a:p>
          <a:p>
            <a:pPr marR="0" lvl="1" rtl="0"/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Trang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phục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chỉnh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tề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theo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đúng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qui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định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.</a:t>
            </a:r>
          </a:p>
          <a:p>
            <a:pPr marR="0" lvl="0" rtl="0"/>
            <a:r>
              <a:rPr lang="vi-VN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III. Tiến trình dạy và học.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2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969571"/>
            <a:ext cx="8242206" cy="3367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47117"/>
          <a:stretch/>
        </p:blipFill>
        <p:spPr>
          <a:xfrm>
            <a:off x="677334" y="1254033"/>
            <a:ext cx="8242206" cy="44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6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5563"/>
            <a:ext cx="8596668" cy="411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2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44"/>
          <a:stretch/>
        </p:blipFill>
        <p:spPr>
          <a:xfrm>
            <a:off x="677334" y="609600"/>
            <a:ext cx="8584232" cy="32923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901941"/>
            <a:ext cx="8638910" cy="248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758" y="506976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- </a:t>
            </a:r>
            <a:r>
              <a:rPr lang="en-US" b="1" i="1" dirty="0" err="1"/>
              <a:t>Rút</a:t>
            </a:r>
            <a:r>
              <a:rPr lang="en-US" b="1" i="1" dirty="0"/>
              <a:t> </a:t>
            </a:r>
            <a:r>
              <a:rPr lang="en-US" b="1" i="1" dirty="0" err="1"/>
              <a:t>kinh</a:t>
            </a:r>
            <a:r>
              <a:rPr lang="en-US" b="1" i="1" dirty="0"/>
              <a:t> </a:t>
            </a:r>
            <a:r>
              <a:rPr lang="en-US" b="1" i="1" dirty="0" err="1"/>
              <a:t>nghiệm</a:t>
            </a:r>
            <a:r>
              <a:rPr lang="en-US" b="1" i="1" dirty="0"/>
              <a:t> </a:t>
            </a:r>
            <a:r>
              <a:rPr lang="en-US" b="1" i="1" dirty="0" err="1"/>
              <a:t>giáo</a:t>
            </a:r>
            <a:r>
              <a:rPr lang="en-US" b="1" i="1" dirty="0"/>
              <a:t> </a:t>
            </a:r>
            <a:r>
              <a:rPr lang="en-US" b="1" i="1" dirty="0" err="1" smtClean="0"/>
              <a:t>án</a:t>
            </a:r>
            <a:r>
              <a:rPr lang="en-US" b="1" i="1" dirty="0" smtClean="0"/>
              <a:t> ……………………………………………………………………………………..........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……………………………………………………………………………………………………………………………………………..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093692"/>
            <a:ext cx="8735867" cy="31133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2" y="4214169"/>
            <a:ext cx="8723521" cy="68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6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TIẾT 40: BÀI THỂ DỤC</a:t>
            </a:r>
            <a:endParaRPr lang="en-US" b="0" i="0" u="none" strike="noStrike" baseline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270000"/>
            <a:ext cx="8596668" cy="3880773"/>
          </a:xfrm>
        </p:spPr>
        <p:txBody>
          <a:bodyPr>
            <a:noAutofit/>
          </a:bodyPr>
          <a:lstStyle/>
          <a:p>
            <a:pPr marR="0" lvl="0" rtl="0"/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I.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Mục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tiêu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1.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Kiến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thức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vi-VN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- Học sinh nhận biết được động tác và biết cách luyện tập từ nhịp 17 - 23 bài thể dục, từ nhịp 1 đến nhịp 23.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2.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năng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lực</a:t>
            </a:r>
            <a:endParaRPr lang="en-US" b="0" i="1" u="none" strike="noStrike" baseline="0" dirty="0" smtClean="0">
              <a:latin typeface="Times New Roman" panose="02020603050405020304" pitchFamily="18" charset="0"/>
            </a:endParaRPr>
          </a:p>
          <a:p>
            <a:pPr marR="0" lvl="2" rtl="0"/>
            <a:r>
              <a:rPr lang="vi-VN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Năng lực chung: </a:t>
            </a:r>
            <a:r>
              <a:rPr lang="vi-VN" b="0" i="1" u="none" strike="noStrike" baseline="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Tự học, giải quyết vấn đề, tư duy, tự quản lý, trao đổi nhóm.</a:t>
            </a:r>
          </a:p>
          <a:p>
            <a:pPr marR="0" lvl="2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Năng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lực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đặc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thù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: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Biết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cách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17 - 23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bài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đến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23.</a:t>
            </a:r>
          </a:p>
          <a:p>
            <a:pPr marR="0" lvl="1" rtl="0"/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3.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phẩm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1" u="none" strike="noStrike" baseline="0" dirty="0" err="1" smtClean="0">
                <a:latin typeface="Times New Roman" panose="02020603050405020304" pitchFamily="18" charset="0"/>
              </a:rPr>
              <a:t>chất</a:t>
            </a:r>
            <a:r>
              <a:rPr lang="en-US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Tích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cực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tự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trong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học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và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vận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rèn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thân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hằng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ngày</a:t>
            </a:r>
            <a:r>
              <a:rPr lang="en-US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II.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Thiết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bị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dạy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và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liệu</a:t>
            </a:r>
            <a:endParaRPr lang="en-US" b="0" i="0" u="none" strike="noStrike" baseline="0" dirty="0" smtClean="0">
              <a:latin typeface="Times New Roman" panose="02020603050405020304" pitchFamily="18" charset="0"/>
            </a:endParaRPr>
          </a:p>
          <a:p>
            <a:pPr marR="0" lvl="1" rtl="0"/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án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tranh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ảnh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còi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sách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khoa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sân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tập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sạch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sẽ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,.....</a:t>
            </a:r>
          </a:p>
          <a:p>
            <a:pPr marR="0" lvl="1" rtl="0"/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Trang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phục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chỉnh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tề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theo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đúng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 qui </a:t>
            </a:r>
            <a:r>
              <a:rPr lang="en-US" b="0" i="0" u="none" strike="noStrike" baseline="0" dirty="0" err="1" smtClean="0">
                <a:latin typeface="Times New Roman" panose="02020603050405020304" pitchFamily="18" charset="0"/>
              </a:rPr>
              <a:t>định</a:t>
            </a: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.</a:t>
            </a:r>
          </a:p>
          <a:p>
            <a:pPr marR="0" lvl="0" rtl="0"/>
            <a:r>
              <a:rPr lang="vi-VN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III. Tiến trình dạy và học.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447" y="278206"/>
            <a:ext cx="8746555" cy="456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1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65" y="609600"/>
            <a:ext cx="8973967" cy="3818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1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195" y="726098"/>
            <a:ext cx="8958417" cy="440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41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923" y="2419840"/>
            <a:ext cx="11278123" cy="50432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 smtClean="0"/>
              <a:t>- </a:t>
            </a:r>
            <a:r>
              <a:rPr lang="en-US" b="1" i="1" dirty="0" err="1"/>
              <a:t>Rút</a:t>
            </a:r>
            <a:r>
              <a:rPr lang="en-US" b="1" i="1" dirty="0"/>
              <a:t> </a:t>
            </a:r>
            <a:r>
              <a:rPr lang="en-US" b="1" i="1" dirty="0" err="1"/>
              <a:t>kinh</a:t>
            </a:r>
            <a:r>
              <a:rPr lang="en-US" b="1" i="1" dirty="0"/>
              <a:t> </a:t>
            </a:r>
            <a:r>
              <a:rPr lang="en-US" b="1" i="1" dirty="0" err="1"/>
              <a:t>nghiệm</a:t>
            </a:r>
            <a:r>
              <a:rPr lang="en-US" b="1" i="1" dirty="0"/>
              <a:t> </a:t>
            </a:r>
            <a:r>
              <a:rPr lang="en-US" b="1" i="1" dirty="0" err="1"/>
              <a:t>giáo</a:t>
            </a:r>
            <a:r>
              <a:rPr lang="en-US" b="1" i="1" dirty="0"/>
              <a:t> </a:t>
            </a:r>
            <a:r>
              <a:rPr lang="en-US" b="1" i="1" dirty="0" err="1"/>
              <a:t>án</a:t>
            </a:r>
            <a:r>
              <a:rPr lang="en-US" b="1" i="1" dirty="0"/>
              <a:t>……………………………………………………………………………………..........</a:t>
            </a:r>
          </a:p>
          <a:p>
            <a:pPr marL="0" indent="0">
              <a:buNone/>
            </a:pPr>
            <a:r>
              <a:rPr lang="en-US" b="1" i="1" dirty="0"/>
              <a:t>……………………………………………………………………………………………………………………………………………..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83" y="299994"/>
            <a:ext cx="8635119" cy="47853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5085354"/>
            <a:ext cx="8596668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45946"/>
            <a:ext cx="7765204" cy="1326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52709"/>
          <a:stretch/>
        </p:blipFill>
        <p:spPr>
          <a:xfrm>
            <a:off x="729586" y="1632857"/>
            <a:ext cx="7712952" cy="376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1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TIẾT 41: BÀI THỂ DỤC</a:t>
            </a:r>
            <a:endParaRPr lang="en-US" b="0" i="0" u="none" strike="noStrike" baseline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270000"/>
            <a:ext cx="8596668" cy="3880773"/>
          </a:xfrm>
        </p:spPr>
        <p:txBody>
          <a:bodyPr>
            <a:noAutofit/>
          </a:bodyPr>
          <a:lstStyle/>
          <a:p>
            <a:pPr marR="0" lvl="0" rtl="0"/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I.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Mục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tiêu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R="0" lvl="1" rtl="0"/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1.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Kiến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thức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vi-VN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- Học sinh nhận biết được động tác và biết cách luyện tập từ nhịp 24 - 26 bài thể dục, từ nhịp 1 đến nhịp 26.</a:t>
            </a:r>
          </a:p>
          <a:p>
            <a:pPr marR="0" lvl="1" rtl="0"/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2.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năng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lực</a:t>
            </a:r>
            <a:endParaRPr lang="en-US" sz="1400" b="0" i="1" u="none" strike="noStrike" baseline="0" dirty="0" smtClean="0">
              <a:latin typeface="Times New Roman" panose="02020603050405020304" pitchFamily="18" charset="0"/>
            </a:endParaRPr>
          </a:p>
          <a:p>
            <a:pPr marR="0" lvl="2" rtl="0"/>
            <a:r>
              <a:rPr lang="vi-VN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Năng lực chung: </a:t>
            </a:r>
            <a:r>
              <a:rPr lang="vi-VN" sz="1200" b="0" i="1" u="none" strike="noStrike" baseline="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Tự học, giải quyết vấn đề, tư duy, tự quản lý, trao đổi nhóm.</a:t>
            </a:r>
          </a:p>
          <a:p>
            <a:pPr marR="0" lvl="2" rtl="0"/>
            <a:r>
              <a:rPr lang="en-US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</a:t>
            </a:r>
            <a:r>
              <a:rPr lang="en-US" sz="1200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Năng</a:t>
            </a:r>
            <a:r>
              <a:rPr lang="en-US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lực</a:t>
            </a:r>
            <a:r>
              <a:rPr lang="en-US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đặc</a:t>
            </a:r>
            <a:r>
              <a:rPr lang="en-US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0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thù</a:t>
            </a:r>
            <a:r>
              <a:rPr lang="en-US" sz="1200" b="0" i="0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: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Biết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cách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24 - 26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bài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dục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đến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26</a:t>
            </a:r>
          </a:p>
          <a:p>
            <a:pPr marR="0" lvl="1" rtl="0"/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3.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phẩm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400" b="0" i="1" u="none" strike="noStrike" baseline="0" dirty="0" err="1" smtClean="0">
                <a:latin typeface="Times New Roman" panose="02020603050405020304" pitchFamily="18" charset="0"/>
              </a:rPr>
              <a:t>chất</a:t>
            </a:r>
            <a:r>
              <a:rPr lang="en-US" sz="1400" b="0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Tích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cực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tự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giác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trong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học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và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vận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dụng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để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rèn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thân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hằng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2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ngày</a:t>
            </a:r>
            <a:r>
              <a:rPr lang="en-US" sz="12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II.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Thiết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bị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dạy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và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 smtClean="0">
                <a:latin typeface="Times New Roman" panose="02020603050405020304" pitchFamily="18" charset="0"/>
              </a:rPr>
              <a:t>liệu</a:t>
            </a:r>
            <a:endParaRPr lang="en-US" sz="1600" b="0" i="0" u="none" strike="noStrike" baseline="0" dirty="0" smtClean="0">
              <a:latin typeface="Times New Roman" panose="02020603050405020304" pitchFamily="18" charset="0"/>
            </a:endParaRPr>
          </a:p>
          <a:p>
            <a:pPr marR="0" lvl="1" rtl="0"/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giáo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án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tranh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ảnh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còi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sách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giáo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khoa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,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sân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tập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sạch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sẽ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,.....</a:t>
            </a:r>
          </a:p>
          <a:p>
            <a:pPr marR="0" lvl="1" rtl="0"/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Trang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phục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chỉnh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tề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theo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đúng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 qui </a:t>
            </a:r>
            <a:r>
              <a:rPr lang="en-US" sz="1200" b="0" i="0" u="none" strike="noStrike" baseline="0" dirty="0" err="1" smtClean="0">
                <a:latin typeface="Times New Roman" panose="02020603050405020304" pitchFamily="18" charset="0"/>
              </a:rPr>
              <a:t>định</a:t>
            </a:r>
            <a:r>
              <a:rPr lang="en-US" sz="1200" b="0" i="0" u="none" strike="noStrike" baseline="0" dirty="0" smtClean="0">
                <a:latin typeface="Times New Roman" panose="02020603050405020304" pitchFamily="18" charset="0"/>
              </a:rPr>
              <a:t>.</a:t>
            </a:r>
          </a:p>
          <a:p>
            <a:pPr marR="0" lvl="0" rtl="0"/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III. Tiến trình dạy và học.</a:t>
            </a:r>
            <a:endParaRPr lang="en-US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4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vi-VN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64506"/>
            <a:ext cx="8349100" cy="643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vi-VN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803" y="65900"/>
            <a:ext cx="8780016" cy="12142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740" y="1254035"/>
            <a:ext cx="8780016" cy="560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2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vi-VN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i="1" dirty="0" err="1"/>
              <a:t>Rút</a:t>
            </a:r>
            <a:r>
              <a:rPr lang="en-US" b="1" i="1" dirty="0"/>
              <a:t> </a:t>
            </a:r>
            <a:r>
              <a:rPr lang="en-US" b="1" i="1" dirty="0" err="1"/>
              <a:t>kinh</a:t>
            </a:r>
            <a:r>
              <a:rPr lang="en-US" b="1" i="1" dirty="0"/>
              <a:t> </a:t>
            </a:r>
            <a:r>
              <a:rPr lang="en-US" b="1" i="1" dirty="0" err="1"/>
              <a:t>nghiệm</a:t>
            </a:r>
            <a:r>
              <a:rPr lang="en-US" b="1" i="1" dirty="0"/>
              <a:t> </a:t>
            </a:r>
            <a:r>
              <a:rPr lang="en-US" b="1" i="1" dirty="0" err="1" smtClean="0"/>
              <a:t>giáo</a:t>
            </a:r>
            <a:r>
              <a:rPr lang="en-US" b="1" i="1" dirty="0" smtClean="0"/>
              <a:t> </a:t>
            </a:r>
            <a:r>
              <a:rPr lang="en-US" b="1" i="1" dirty="0" err="1" smtClean="0"/>
              <a:t>án</a:t>
            </a:r>
            <a:r>
              <a:rPr lang="en-US" b="1" i="1" dirty="0"/>
              <a:t> </a:t>
            </a: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………………………………………………………………………………………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………………………………………………………………………………………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9" y="384797"/>
            <a:ext cx="9022432" cy="35993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69" y="3984170"/>
            <a:ext cx="9022432" cy="36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42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18" y="224585"/>
            <a:ext cx="8860584" cy="483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1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244" y="402980"/>
            <a:ext cx="9207330" cy="602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6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2160589"/>
            <a:ext cx="9362115" cy="388077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i="1" dirty="0" smtClean="0"/>
              <a:t> - </a:t>
            </a:r>
            <a:r>
              <a:rPr lang="en-US" b="1" i="1" dirty="0" err="1" smtClean="0"/>
              <a:t>Rút</a:t>
            </a:r>
            <a:r>
              <a:rPr lang="en-US" b="1" i="1" dirty="0" smtClean="0"/>
              <a:t> </a:t>
            </a:r>
            <a:r>
              <a:rPr lang="en-US" b="1" i="1" dirty="0" err="1"/>
              <a:t>kinh</a:t>
            </a:r>
            <a:r>
              <a:rPr lang="en-US" b="1" i="1" dirty="0"/>
              <a:t> </a:t>
            </a:r>
            <a:r>
              <a:rPr lang="en-US" b="1" i="1" dirty="0" err="1"/>
              <a:t>nghiệm</a:t>
            </a:r>
            <a:r>
              <a:rPr lang="en-US" b="1" i="1" dirty="0"/>
              <a:t> </a:t>
            </a:r>
            <a:r>
              <a:rPr lang="en-US" b="1" i="1" dirty="0" err="1"/>
              <a:t>giáo</a:t>
            </a:r>
            <a:r>
              <a:rPr lang="en-US" b="1" i="1" dirty="0"/>
              <a:t> </a:t>
            </a:r>
            <a:r>
              <a:rPr lang="en-US" b="1" i="1" dirty="0" err="1" smtClean="0"/>
              <a:t>án</a:t>
            </a:r>
            <a:r>
              <a:rPr lang="en-US" b="1" i="1" dirty="0" smtClean="0"/>
              <a:t>……………………………………………………………………………………..........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 smtClean="0"/>
              <a:t>……………………………………………………………………………………………………………………………………………..</a:t>
            </a:r>
            <a:endParaRPr lang="en-US" b="1" i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05566"/>
            <a:ext cx="9362115" cy="33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TIẾT 38: BÀI THỂ DỤC</a:t>
            </a:r>
            <a:endParaRPr lang="en-US" b="0" i="0" u="none" strike="noStrike" baseline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270000"/>
            <a:ext cx="8596668" cy="3880773"/>
          </a:xfrm>
        </p:spPr>
        <p:txBody>
          <a:bodyPr>
            <a:noAutofit/>
          </a:bodyPr>
          <a:lstStyle/>
          <a:p>
            <a:pPr marR="0" lvl="0" rtl="0"/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I.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Mục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tiêu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R="0" lvl="1" rtl="0"/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1.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Kiến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thức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vi-VN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- Học sinh nhận biết được động tác và biết cách luyện tập từ nhịp 6 - 11 bài thể dục, từ nhịp 1 đến nhịp 11.</a:t>
            </a:r>
          </a:p>
          <a:p>
            <a:pPr marR="0" lvl="1" rtl="0"/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2.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năng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lực</a:t>
            </a:r>
            <a:endParaRPr lang="en-US" b="1" i="1" u="none" strike="noStrike" baseline="0" dirty="0" smtClean="0">
              <a:latin typeface="Times New Roman" panose="02020603050405020304" pitchFamily="18" charset="0"/>
            </a:endParaRPr>
          </a:p>
          <a:p>
            <a:pPr marR="0" lvl="2" rtl="0"/>
            <a:r>
              <a:rPr lang="vi-VN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Năng lực chung: </a:t>
            </a:r>
            <a:r>
              <a:rPr lang="vi-VN" sz="1600" b="0" i="1" u="none" strike="noStrike" baseline="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Tự học, giải quyết vấn đề, tư duy, tự quản lý, trao đổi nhóm.</a:t>
            </a:r>
          </a:p>
          <a:p>
            <a:pPr marR="0" lvl="2" rtl="0"/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*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Năng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lực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đặc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thù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: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Biết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6 - 11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bài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từ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đến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nhịp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11.</a:t>
            </a:r>
          </a:p>
          <a:p>
            <a:pPr marR="0" lvl="1" rtl="0"/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3.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Về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phẩm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latin typeface="Times New Roman" panose="02020603050405020304" pitchFamily="18" charset="0"/>
              </a:rPr>
              <a:t>chất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Tích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cực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tự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trong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học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và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vận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dụng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rèn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luyện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thân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thể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hằng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ngày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II.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Thiết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bị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dạy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và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học</a:t>
            </a:r>
            <a:r>
              <a:rPr lang="en-US" sz="1600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 smtClean="0">
                <a:latin typeface="Times New Roman" panose="02020603050405020304" pitchFamily="18" charset="0"/>
              </a:rPr>
              <a:t>liệu</a:t>
            </a:r>
            <a:endParaRPr lang="en-US" sz="1600" b="1" i="0" u="none" strike="noStrike" baseline="0" dirty="0" smtClean="0">
              <a:latin typeface="Times New Roman" panose="02020603050405020304" pitchFamily="18" charset="0"/>
            </a:endParaRPr>
          </a:p>
          <a:p>
            <a:pPr marR="0" lvl="1" rtl="0"/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giáo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viên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R="0" lvl="2" rtl="0"/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án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tranh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ảnh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còi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giáo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khoa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,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sân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tập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sạch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sẽ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,.....</a:t>
            </a:r>
          </a:p>
          <a:p>
            <a:pPr marR="0" lvl="1" rtl="0"/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Đối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R="0" lvl="2" rtl="0"/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Trang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phục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chỉnh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tề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theo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đúng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 qui </a:t>
            </a:r>
            <a:r>
              <a:rPr lang="en-US" sz="1600" b="0" i="1" u="none" strike="noStrike" baseline="0" dirty="0" err="1" smtClean="0">
                <a:solidFill>
                  <a:srgbClr val="2E74B5"/>
                </a:solidFill>
                <a:latin typeface="Calibri Light" panose="020F0302020204030204" pitchFamily="34" charset="0"/>
              </a:rPr>
              <a:t>định</a:t>
            </a:r>
            <a:r>
              <a:rPr lang="en-US" sz="1600" b="0" i="1" u="none" strike="noStrike" baseline="0" dirty="0" smtClean="0">
                <a:solidFill>
                  <a:srgbClr val="2E74B5"/>
                </a:solidFill>
                <a:latin typeface="Calibri Light" panose="020F0302020204030204" pitchFamily="34" charset="0"/>
              </a:rPr>
              <a:t>.</a:t>
            </a:r>
          </a:p>
          <a:p>
            <a:pPr marR="0" lvl="0" rtl="0"/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III. Tiến trình dạy và học</a:t>
            </a:r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vi-VN" sz="1600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98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" r="-962"/>
          <a:stretch/>
        </p:blipFill>
        <p:spPr>
          <a:xfrm>
            <a:off x="770709" y="321505"/>
            <a:ext cx="7055479" cy="263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4888" y="-334260"/>
            <a:ext cx="8596668" cy="1320800"/>
          </a:xfrm>
        </p:spPr>
        <p:txBody>
          <a:bodyPr/>
          <a:lstStyle/>
          <a:p>
            <a:pPr marR="0" rtl="0"/>
            <a:endParaRPr lang="vi-VN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762" b="7975"/>
          <a:stretch/>
        </p:blipFill>
        <p:spPr>
          <a:xfrm>
            <a:off x="770709" y="585144"/>
            <a:ext cx="7001691" cy="606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3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3489" y="494506"/>
            <a:ext cx="8596668" cy="1320800"/>
          </a:xfrm>
        </p:spPr>
        <p:txBody>
          <a:bodyPr/>
          <a:lstStyle/>
          <a:p>
            <a:pPr marR="0" rtl="0"/>
            <a:endParaRPr lang="vi-VN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38" y="187988"/>
            <a:ext cx="8835452" cy="6457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838" y="833717"/>
            <a:ext cx="8838138" cy="463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0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vi-VN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487161"/>
            <a:ext cx="8596668" cy="38807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- </a:t>
            </a:r>
            <a:r>
              <a:rPr lang="en-US" b="1" i="1" dirty="0" err="1"/>
              <a:t>Rút</a:t>
            </a:r>
            <a:r>
              <a:rPr lang="en-US" b="1" i="1" dirty="0"/>
              <a:t> </a:t>
            </a:r>
            <a:r>
              <a:rPr lang="en-US" b="1" i="1" dirty="0" err="1"/>
              <a:t>kinh</a:t>
            </a:r>
            <a:r>
              <a:rPr lang="en-US" b="1" i="1" dirty="0"/>
              <a:t> </a:t>
            </a:r>
            <a:r>
              <a:rPr lang="en-US" b="1" i="1" dirty="0" err="1"/>
              <a:t>nghiệm</a:t>
            </a:r>
            <a:r>
              <a:rPr lang="en-US" b="1" i="1" dirty="0"/>
              <a:t> </a:t>
            </a:r>
            <a:r>
              <a:rPr lang="en-US" b="1" i="1" dirty="0" err="1"/>
              <a:t>giáo</a:t>
            </a:r>
            <a:r>
              <a:rPr lang="en-US" b="1" i="1" dirty="0"/>
              <a:t> </a:t>
            </a:r>
            <a:r>
              <a:rPr lang="en-US" b="1" i="1" dirty="0" err="1" smtClean="0"/>
              <a:t>án</a:t>
            </a:r>
            <a:r>
              <a:rPr lang="en-US" b="1" i="1" dirty="0" smtClean="0"/>
              <a:t> ……………………………………………………………………………………..........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……………………………………………………………………………………………………………………………………………..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572" y="1930400"/>
            <a:ext cx="9437180" cy="298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911</Words>
  <Application>Microsoft Office PowerPoint</Application>
  <PresentationFormat>Widescreen</PresentationFormat>
  <Paragraphs>113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 Light</vt:lpstr>
      <vt:lpstr>Times New Roman</vt:lpstr>
      <vt:lpstr>Trebuchet MS</vt:lpstr>
      <vt:lpstr>Wingdings 3</vt:lpstr>
      <vt:lpstr>Facet</vt:lpstr>
      <vt:lpstr>TIẾT 37: BÀI THỂ DỤC</vt:lpstr>
      <vt:lpstr>PowerPoint Presentation</vt:lpstr>
      <vt:lpstr>PowerPoint Presentation</vt:lpstr>
      <vt:lpstr>PowerPoint Presentation</vt:lpstr>
      <vt:lpstr>PowerPoint Presentation</vt:lpstr>
      <vt:lpstr>TIẾT 38: BÀI THỂ DỤC</vt:lpstr>
      <vt:lpstr>PowerPoint Presentation</vt:lpstr>
      <vt:lpstr>PowerPoint Presentation</vt:lpstr>
      <vt:lpstr>PowerPoint Presentation</vt:lpstr>
      <vt:lpstr>TIẾT 39: BÀI THỂ DỤC</vt:lpstr>
      <vt:lpstr>PowerPoint Presentation</vt:lpstr>
      <vt:lpstr>PowerPoint Presentation</vt:lpstr>
      <vt:lpstr>PowerPoint Presentation</vt:lpstr>
      <vt:lpstr>PowerPoint Presentation</vt:lpstr>
      <vt:lpstr>TIẾT 40: BÀI THỂ DỤC</vt:lpstr>
      <vt:lpstr>PowerPoint Presentation</vt:lpstr>
      <vt:lpstr>PowerPoint Presentation</vt:lpstr>
      <vt:lpstr>PowerPoint Presentation</vt:lpstr>
      <vt:lpstr>PowerPoint Presentation</vt:lpstr>
      <vt:lpstr>TIẾT 41: BÀI THỂ DỤC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37: BÀI THỂ DỤC</dc:title>
  <dc:creator>Admin</dc:creator>
  <cp:lastModifiedBy>Admin</cp:lastModifiedBy>
  <cp:revision>5</cp:revision>
  <dcterms:created xsi:type="dcterms:W3CDTF">2025-05-12T14:05:36Z</dcterms:created>
  <dcterms:modified xsi:type="dcterms:W3CDTF">2025-05-12T14:48:41Z</dcterms:modified>
</cp:coreProperties>
</file>