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367" r:id="rId2"/>
    <p:sldId id="256" r:id="rId3"/>
    <p:sldId id="302" r:id="rId4"/>
    <p:sldId id="316" r:id="rId5"/>
    <p:sldId id="276" r:id="rId6"/>
    <p:sldId id="357" r:id="rId7"/>
    <p:sldId id="363" r:id="rId8"/>
    <p:sldId id="364" r:id="rId9"/>
    <p:sldId id="365" r:id="rId10"/>
    <p:sldId id="366" r:id="rId11"/>
    <p:sldId id="298" r:id="rId12"/>
    <p:sldId id="353" r:id="rId13"/>
    <p:sldId id="354" r:id="rId14"/>
    <p:sldId id="362" r:id="rId15"/>
    <p:sldId id="314" r:id="rId16"/>
    <p:sldId id="330" r:id="rId17"/>
    <p:sldId id="35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6648"/>
    <a:srgbClr val="FEE3AF"/>
    <a:srgbClr val="FBC864"/>
    <a:srgbClr val="77ADC0"/>
    <a:srgbClr val="6D9FB1"/>
    <a:srgbClr val="F7931D"/>
    <a:srgbClr val="F8B417"/>
    <a:srgbClr val="0087B2"/>
    <a:srgbClr val="F16649"/>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75" autoAdjust="0"/>
    <p:restoredTop sz="94679"/>
  </p:normalViewPr>
  <p:slideViewPr>
    <p:cSldViewPr snapToGrid="0" showGuides="1">
      <p:cViewPr varScale="1">
        <p:scale>
          <a:sx n="68" d="100"/>
          <a:sy n="68" d="100"/>
        </p:scale>
        <p:origin x="87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extLst>
      <p:ext uri="{BB962C8B-B14F-4D97-AF65-F5344CB8AC3E}">
        <p14:creationId xmlns:p14="http://schemas.microsoft.com/office/powerpoint/2010/main" val="2504810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1790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3981057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415866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3157494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5203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90114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83879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3544785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1681791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1481066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4026690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804484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759693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087484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2860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2732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278046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5927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41016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5598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04553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712800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2966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543945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3252675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google.com.vn/url?sa=i&amp;url=https%3A%2F%2Fwww.21kschool.com%2Fvn%2Fblog%2F5-benefits-of-personalized-learning%2F&amp;psig=AOvVaw1y0fiGQKvHsbn-_0Iv-oz0&amp;ust=1705906477430000&amp;source=images&amp;cd=vfe&amp;opi=89978449&amp;ved=0CBIQjRxqFwoTCIiY4e_z7YMDFQAAAAAdAAAAABAY"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314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016759"/>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334904" y="1856355"/>
            <a:ext cx="7196622" cy="5016758"/>
          </a:xfrm>
          <a:prstGeom prst="rect">
            <a:avLst/>
          </a:prstGeom>
          <a:noFill/>
        </p:spPr>
        <p:txBody>
          <a:bodyPr wrap="square">
            <a:spAutoFit/>
          </a:bodyPr>
          <a:lstStyle/>
          <a:p>
            <a:pPr indent="-1270"/>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607167" y="1643620"/>
            <a:ext cx="4454354" cy="5293757"/>
          </a:xfrm>
          <a:prstGeom prst="rect">
            <a:avLst/>
          </a:prstGeom>
          <a:noFill/>
        </p:spPr>
        <p:txBody>
          <a:bodyPr wrap="square">
            <a:spAutoFit/>
          </a:bodyPr>
          <a:lstStyle/>
          <a:p>
            <a:r>
              <a:rPr lang="en-US" sz="2600" b="1" dirty="0">
                <a:solidFill>
                  <a:srgbClr val="F26648"/>
                </a:solidFill>
              </a:rPr>
              <a:t>5. </a:t>
            </a:r>
            <a:r>
              <a:rPr lang="en-US" sz="2600" dirty="0"/>
              <a:t>Which statement is true according to the information in this passage? </a:t>
            </a:r>
          </a:p>
          <a:p>
            <a:r>
              <a:rPr lang="en-US" sz="2600" dirty="0"/>
              <a:t>A. Now you can find open-air markets in the countryside only. </a:t>
            </a:r>
          </a:p>
          <a:p>
            <a:r>
              <a:rPr lang="en-US" sz="2600" dirty="0"/>
              <a:t>B. Every supermarket offers home-delivery service. </a:t>
            </a:r>
          </a:p>
          <a:p>
            <a:r>
              <a:rPr lang="en-US" sz="2600" dirty="0"/>
              <a:t>C. It’s more convenient to shop in a supermarket than in an open-air market. </a:t>
            </a:r>
          </a:p>
          <a:p>
            <a:r>
              <a:rPr lang="en-US" sz="2600" dirty="0"/>
              <a:t>D. Supermarkets offer everything we need.</a:t>
            </a:r>
          </a:p>
        </p:txBody>
      </p:sp>
      <p:sp>
        <p:nvSpPr>
          <p:cNvPr id="5" name="Oval 4">
            <a:extLst>
              <a:ext uri="{FF2B5EF4-FFF2-40B4-BE49-F238E27FC236}">
                <a16:creationId xmlns:a16="http://schemas.microsoft.com/office/drawing/2014/main" id="{9F54D6ED-6FB9-1DCA-6E8D-DCF60C7E3E35}"/>
              </a:ext>
            </a:extLst>
          </p:cNvPr>
          <p:cNvSpPr/>
          <p:nvPr/>
        </p:nvSpPr>
        <p:spPr>
          <a:xfrm>
            <a:off x="7550573" y="4826646"/>
            <a:ext cx="480841" cy="46166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TextBox 1">
            <a:extLst>
              <a:ext uri="{FF2B5EF4-FFF2-40B4-BE49-F238E27FC236}">
                <a16:creationId xmlns:a16="http://schemas.microsoft.com/office/drawing/2014/main" id="{2ED5024B-EDDC-2909-2BC8-E22CB5AC0125}"/>
              </a:ext>
            </a:extLst>
          </p:cNvPr>
          <p:cNvSpPr txBox="1"/>
          <p:nvPr/>
        </p:nvSpPr>
        <p:spPr>
          <a:xfrm>
            <a:off x="989673" y="1168532"/>
            <a:ext cx="11148370" cy="461665"/>
          </a:xfrm>
          <a:prstGeom prst="rect">
            <a:avLst/>
          </a:prstGeom>
          <a:noFill/>
          <a:effectLst/>
        </p:spPr>
        <p:txBody>
          <a:bodyPr wrap="square" rtlCol="0">
            <a:spAutoFit/>
          </a:bodyPr>
          <a:lstStyle/>
          <a:p>
            <a:r>
              <a:rPr lang="en-US" sz="2400" b="1" dirty="0">
                <a:effectLst/>
                <a:ea typeface="Times New Roman" panose="02020603050405020304" pitchFamily="18" charset="0"/>
              </a:rPr>
              <a:t>Read the passage and choose the correct answer A, B, C, or D. </a:t>
            </a:r>
            <a:endParaRPr lang="en-US" sz="2400" b="1" dirty="0">
              <a:effectLst>
                <a:glow rad="88900">
                  <a:schemeClr val="bg1"/>
                </a:glow>
              </a:effectLst>
              <a:cs typeface="Arial" panose="020B0604020202020204" pitchFamily="34" charset="0"/>
            </a:endParaRPr>
          </a:p>
        </p:txBody>
      </p:sp>
      <p:sp>
        <p:nvSpPr>
          <p:cNvPr id="6" name="Rounded Rectangle 15">
            <a:extLst>
              <a:ext uri="{FF2B5EF4-FFF2-40B4-BE49-F238E27FC236}">
                <a16:creationId xmlns:a16="http://schemas.microsoft.com/office/drawing/2014/main" id="{1BD58EC5-FE0C-2353-7404-64A0E924A932}"/>
              </a:ext>
            </a:extLst>
          </p:cNvPr>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7" name="TextBox 6">
            <a:extLst>
              <a:ext uri="{FF2B5EF4-FFF2-40B4-BE49-F238E27FC236}">
                <a16:creationId xmlns:a16="http://schemas.microsoft.com/office/drawing/2014/main" id="{A0ADE46D-9ED6-6DA5-F1F2-68A8009045EE}"/>
              </a:ext>
            </a:extLst>
          </p:cNvPr>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Tree>
    <p:extLst>
      <p:ext uri="{BB962C8B-B14F-4D97-AF65-F5344CB8AC3E}">
        <p14:creationId xmlns:p14="http://schemas.microsoft.com/office/powerpoint/2010/main" val="313255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7E28B03-307C-9583-AA50-87522F760F2A}"/>
              </a:ext>
            </a:extLst>
          </p:cNvPr>
          <p:cNvPicPr>
            <a:picLocks noChangeAspect="1"/>
          </p:cNvPicPr>
          <p:nvPr/>
        </p:nvPicPr>
        <p:blipFill>
          <a:blip r:embed="rId3"/>
          <a:stretch>
            <a:fillRect/>
          </a:stretch>
        </p:blipFill>
        <p:spPr>
          <a:xfrm>
            <a:off x="3879482" y="3040448"/>
            <a:ext cx="4106316" cy="2568098"/>
          </a:xfrm>
          <a:prstGeom prst="rect">
            <a:avLst/>
          </a:prstGeom>
        </p:spPr>
      </p:pic>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23139" y="1164425"/>
            <a:ext cx="10338245" cy="830997"/>
          </a:xfrm>
          <a:prstGeom prst="rect">
            <a:avLst/>
          </a:prstGeom>
          <a:noFill/>
          <a:effectLst/>
        </p:spPr>
        <p:txBody>
          <a:bodyPr wrap="square" rtlCol="0">
            <a:spAutoFit/>
          </a:bodyPr>
          <a:lstStyle/>
          <a:p>
            <a:pPr indent="-1270"/>
            <a:r>
              <a:rPr lang="en-US" sz="2400" b="1" dirty="0">
                <a:effectLst/>
                <a:ea typeface="Times New Roman" panose="02020603050405020304" pitchFamily="18" charset="0"/>
              </a:rPr>
              <a:t>Work in groups. Choose ONE of the things below and discuss it, using the cues. Then present it to your class.</a:t>
            </a:r>
            <a:endParaRPr lang="en-VN" sz="2400" b="1" dirty="0">
              <a:effectLst/>
              <a:ea typeface="Times New Roman" panose="02020603050405020304" pitchFamily="18"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SPEAKING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528424" y="5660941"/>
            <a:ext cx="3267442" cy="646331"/>
          </a:xfrm>
          <a:prstGeom prst="rect">
            <a:avLst/>
          </a:prstGeom>
          <a:noFill/>
        </p:spPr>
        <p:txBody>
          <a:bodyPr wrap="square">
            <a:spAutoFit/>
          </a:bodyPr>
          <a:lstStyle/>
          <a:p>
            <a:r>
              <a:rPr lang="en-US" sz="3600" b="1" dirty="0">
                <a:solidFill>
                  <a:srgbClr val="F26648"/>
                </a:solidFill>
              </a:rPr>
              <a:t>1. </a:t>
            </a:r>
            <a:r>
              <a:rPr lang="en-US" sz="3600" dirty="0"/>
              <a:t>conical hat</a:t>
            </a: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2" name="TextBox 1">
            <a:extLst>
              <a:ext uri="{FF2B5EF4-FFF2-40B4-BE49-F238E27FC236}">
                <a16:creationId xmlns:a16="http://schemas.microsoft.com/office/drawing/2014/main" id="{A63F7BC0-DC09-5F29-B29B-B32B1A135BF1}"/>
              </a:ext>
            </a:extLst>
          </p:cNvPr>
          <p:cNvSpPr txBox="1"/>
          <p:nvPr/>
        </p:nvSpPr>
        <p:spPr>
          <a:xfrm>
            <a:off x="4718356" y="5660941"/>
            <a:ext cx="3267442" cy="646331"/>
          </a:xfrm>
          <a:prstGeom prst="rect">
            <a:avLst/>
          </a:prstGeom>
          <a:noFill/>
        </p:spPr>
        <p:txBody>
          <a:bodyPr wrap="square">
            <a:spAutoFit/>
          </a:bodyPr>
          <a:lstStyle/>
          <a:p>
            <a:r>
              <a:rPr lang="en-US" sz="3600" b="1" dirty="0">
                <a:solidFill>
                  <a:srgbClr val="F26648"/>
                </a:solidFill>
              </a:rPr>
              <a:t>2. </a:t>
            </a:r>
            <a:r>
              <a:rPr lang="en-US" sz="3600" dirty="0"/>
              <a:t>smart TV</a:t>
            </a:r>
          </a:p>
        </p:txBody>
      </p:sp>
      <p:sp>
        <p:nvSpPr>
          <p:cNvPr id="6" name="TextBox 5">
            <a:extLst>
              <a:ext uri="{FF2B5EF4-FFF2-40B4-BE49-F238E27FC236}">
                <a16:creationId xmlns:a16="http://schemas.microsoft.com/office/drawing/2014/main" id="{F96B9F1E-C3E4-283F-3D3B-1F281F6CFD95}"/>
              </a:ext>
            </a:extLst>
          </p:cNvPr>
          <p:cNvSpPr txBox="1"/>
          <p:nvPr/>
        </p:nvSpPr>
        <p:spPr>
          <a:xfrm>
            <a:off x="8285387" y="5660940"/>
            <a:ext cx="3727641" cy="646331"/>
          </a:xfrm>
          <a:prstGeom prst="rect">
            <a:avLst/>
          </a:prstGeom>
          <a:noFill/>
        </p:spPr>
        <p:txBody>
          <a:bodyPr wrap="square">
            <a:spAutoFit/>
          </a:bodyPr>
          <a:lstStyle/>
          <a:p>
            <a:r>
              <a:rPr lang="en-US" sz="3600" b="1" dirty="0">
                <a:solidFill>
                  <a:srgbClr val="F26648"/>
                </a:solidFill>
              </a:rPr>
              <a:t>3. </a:t>
            </a:r>
            <a:r>
              <a:rPr lang="en-US" sz="3600" dirty="0"/>
              <a:t>open wood fire</a:t>
            </a:r>
          </a:p>
        </p:txBody>
      </p:sp>
      <p:pic>
        <p:nvPicPr>
          <p:cNvPr id="4" name="Picture 3">
            <a:extLst>
              <a:ext uri="{FF2B5EF4-FFF2-40B4-BE49-F238E27FC236}">
                <a16:creationId xmlns:a16="http://schemas.microsoft.com/office/drawing/2014/main" id="{6FFA0ECD-538D-2E61-0FD1-4B7D7CA5EE0E}"/>
              </a:ext>
            </a:extLst>
          </p:cNvPr>
          <p:cNvPicPr>
            <a:picLocks noChangeAspect="1"/>
          </p:cNvPicPr>
          <p:nvPr/>
        </p:nvPicPr>
        <p:blipFill rotWithShape="1">
          <a:blip r:embed="rId4"/>
          <a:srcRect l="4208" r="3104"/>
          <a:stretch/>
        </p:blipFill>
        <p:spPr>
          <a:xfrm>
            <a:off x="0" y="2843448"/>
            <a:ext cx="4014337" cy="2615798"/>
          </a:xfrm>
          <a:prstGeom prst="rect">
            <a:avLst/>
          </a:prstGeom>
        </p:spPr>
      </p:pic>
      <p:pic>
        <p:nvPicPr>
          <p:cNvPr id="9" name="Picture 8">
            <a:extLst>
              <a:ext uri="{FF2B5EF4-FFF2-40B4-BE49-F238E27FC236}">
                <a16:creationId xmlns:a16="http://schemas.microsoft.com/office/drawing/2014/main" id="{8663721A-7746-5FE4-DB67-A0AC84E3FEEE}"/>
              </a:ext>
            </a:extLst>
          </p:cNvPr>
          <p:cNvPicPr>
            <a:picLocks noChangeAspect="1"/>
          </p:cNvPicPr>
          <p:nvPr/>
        </p:nvPicPr>
        <p:blipFill>
          <a:blip r:embed="rId5"/>
          <a:stretch>
            <a:fillRect/>
          </a:stretch>
        </p:blipFill>
        <p:spPr>
          <a:xfrm>
            <a:off x="8137638" y="3145537"/>
            <a:ext cx="3727642" cy="2313709"/>
          </a:xfrm>
          <a:prstGeom prst="rect">
            <a:avLst/>
          </a:prstGeom>
        </p:spPr>
      </p:pic>
    </p:spTree>
    <p:extLst>
      <p:ext uri="{BB962C8B-B14F-4D97-AF65-F5344CB8AC3E}">
        <p14:creationId xmlns:p14="http://schemas.microsoft.com/office/powerpoint/2010/main" val="363315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41003" y="1130683"/>
            <a:ext cx="10338245" cy="830997"/>
          </a:xfrm>
          <a:prstGeom prst="rect">
            <a:avLst/>
          </a:prstGeom>
          <a:noFill/>
          <a:effectLst/>
        </p:spPr>
        <p:txBody>
          <a:bodyPr wrap="square" rtlCol="0">
            <a:spAutoFit/>
          </a:bodyPr>
          <a:lstStyle/>
          <a:p>
            <a:pPr indent="-1270"/>
            <a:r>
              <a:rPr lang="en-US" sz="2400" b="1" dirty="0">
                <a:effectLst/>
                <a:ea typeface="Times New Roman" panose="02020603050405020304" pitchFamily="18" charset="0"/>
              </a:rPr>
              <a:t>Listen to a talk about entertainment for Vietnamese children in the past and complete each sentence with ONE word. </a:t>
            </a:r>
            <a:endParaRPr lang="en-VN" sz="2400" b="1" dirty="0">
              <a:effectLst/>
              <a:ea typeface="Times New Roman" panose="02020603050405020304" pitchFamily="18" charset="0"/>
            </a:endParaRPr>
          </a:p>
        </p:txBody>
      </p:sp>
      <p:sp>
        <p:nvSpPr>
          <p:cNvPr id="11" name="TextBox 10"/>
          <p:cNvSpPr txBox="1"/>
          <p:nvPr/>
        </p:nvSpPr>
        <p:spPr>
          <a:xfrm>
            <a:off x="487066" y="194965"/>
            <a:ext cx="3456861"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LISTENING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406558" y="2213539"/>
            <a:ext cx="11606470" cy="3483261"/>
          </a:xfrm>
          <a:prstGeom prst="rect">
            <a:avLst/>
          </a:prstGeom>
          <a:noFill/>
        </p:spPr>
        <p:txBody>
          <a:bodyPr wrap="square">
            <a:spAutoFit/>
          </a:bodyPr>
          <a:lstStyle/>
          <a:p>
            <a:pPr>
              <a:lnSpc>
                <a:spcPct val="150000"/>
              </a:lnSpc>
            </a:pPr>
            <a:r>
              <a:rPr lang="en-US" sz="3000" b="1" dirty="0">
                <a:solidFill>
                  <a:srgbClr val="F26648"/>
                </a:solidFill>
              </a:rPr>
              <a:t>1. </a:t>
            </a:r>
            <a:r>
              <a:rPr lang="en-US" sz="3000" dirty="0"/>
              <a:t>Games in the past required little ___________. </a:t>
            </a:r>
          </a:p>
          <a:p>
            <a:pPr>
              <a:lnSpc>
                <a:spcPct val="150000"/>
              </a:lnSpc>
            </a:pPr>
            <a:r>
              <a:rPr lang="en-US" sz="3000" b="1" dirty="0">
                <a:solidFill>
                  <a:srgbClr val="F26648"/>
                </a:solidFill>
              </a:rPr>
              <a:t>2. </a:t>
            </a:r>
            <a:r>
              <a:rPr lang="en-US" sz="3000" dirty="0"/>
              <a:t>We floated paper boats on imagined ‘rivers’ formed from __________. </a:t>
            </a:r>
          </a:p>
          <a:p>
            <a:pPr>
              <a:lnSpc>
                <a:spcPct val="150000"/>
              </a:lnSpc>
            </a:pPr>
            <a:r>
              <a:rPr lang="en-US" sz="3000" b="1" dirty="0">
                <a:solidFill>
                  <a:srgbClr val="F26648"/>
                </a:solidFill>
              </a:rPr>
              <a:t>3. </a:t>
            </a:r>
            <a:r>
              <a:rPr lang="en-US" sz="3000" dirty="0"/>
              <a:t>Thanks to making our own toys, we became ________. </a:t>
            </a:r>
          </a:p>
          <a:p>
            <a:pPr>
              <a:lnSpc>
                <a:spcPct val="150000"/>
              </a:lnSpc>
            </a:pPr>
            <a:r>
              <a:rPr lang="en-US" sz="3000" b="1" dirty="0">
                <a:solidFill>
                  <a:srgbClr val="F26648"/>
                </a:solidFill>
              </a:rPr>
              <a:t>4.</a:t>
            </a:r>
            <a:r>
              <a:rPr lang="en-US" sz="3000" dirty="0">
                <a:solidFill>
                  <a:srgbClr val="F26648"/>
                </a:solidFill>
              </a:rPr>
              <a:t> </a:t>
            </a:r>
            <a:r>
              <a:rPr lang="en-US" sz="3000" dirty="0"/>
              <a:t>We played most games in _______ outdoors. </a:t>
            </a:r>
          </a:p>
          <a:p>
            <a:pPr>
              <a:lnSpc>
                <a:spcPct val="150000"/>
              </a:lnSpc>
            </a:pPr>
            <a:r>
              <a:rPr lang="en-US" sz="3000" b="1" dirty="0">
                <a:solidFill>
                  <a:srgbClr val="F26648"/>
                </a:solidFill>
              </a:rPr>
              <a:t>5. </a:t>
            </a:r>
            <a:r>
              <a:rPr lang="en-US" sz="3000" dirty="0"/>
              <a:t>Team games helped develop _______ bonds among us.</a:t>
            </a: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2" name="TextBox 1">
            <a:extLst>
              <a:ext uri="{FF2B5EF4-FFF2-40B4-BE49-F238E27FC236}">
                <a16:creationId xmlns:a16="http://schemas.microsoft.com/office/drawing/2014/main" id="{29EA4344-AFB0-B154-733B-60534740CB2A}"/>
              </a:ext>
            </a:extLst>
          </p:cNvPr>
          <p:cNvSpPr txBox="1"/>
          <p:nvPr/>
        </p:nvSpPr>
        <p:spPr>
          <a:xfrm>
            <a:off x="5791028" y="2323449"/>
            <a:ext cx="2320586" cy="630942"/>
          </a:xfrm>
          <a:prstGeom prst="rect">
            <a:avLst/>
          </a:prstGeom>
          <a:noFill/>
        </p:spPr>
        <p:txBody>
          <a:bodyPr wrap="square">
            <a:spAutoFit/>
          </a:bodyPr>
          <a:lstStyle/>
          <a:p>
            <a:pPr algn="ctr"/>
            <a:r>
              <a:rPr lang="en-VN" sz="3500" b="1" dirty="0">
                <a:solidFill>
                  <a:srgbClr val="7030A0"/>
                </a:solidFill>
                <a:effectLst/>
                <a:ea typeface="Times New Roman" panose="02020603050405020304" pitchFamily="18" charset="0"/>
              </a:rPr>
              <a:t>equipment</a:t>
            </a:r>
            <a:endParaRPr lang="en-VN" sz="3500" dirty="0">
              <a:solidFill>
                <a:srgbClr val="7030A0"/>
              </a:solidFill>
            </a:endParaRPr>
          </a:p>
        </p:txBody>
      </p:sp>
      <p:sp>
        <p:nvSpPr>
          <p:cNvPr id="3" name="TextBox 2">
            <a:extLst>
              <a:ext uri="{FF2B5EF4-FFF2-40B4-BE49-F238E27FC236}">
                <a16:creationId xmlns:a16="http://schemas.microsoft.com/office/drawing/2014/main" id="{1FE1D796-128E-DF09-B64C-E7F31A8263E1}"/>
              </a:ext>
            </a:extLst>
          </p:cNvPr>
          <p:cNvSpPr txBox="1"/>
          <p:nvPr/>
        </p:nvSpPr>
        <p:spPr>
          <a:xfrm>
            <a:off x="9605948" y="3023961"/>
            <a:ext cx="2232095" cy="630942"/>
          </a:xfrm>
          <a:prstGeom prst="rect">
            <a:avLst/>
          </a:prstGeom>
          <a:noFill/>
        </p:spPr>
        <p:txBody>
          <a:bodyPr wrap="square">
            <a:spAutoFit/>
          </a:bodyPr>
          <a:lstStyle/>
          <a:p>
            <a:pPr algn="ctr"/>
            <a:r>
              <a:rPr lang="en-VN" sz="3500" b="1" dirty="0">
                <a:solidFill>
                  <a:srgbClr val="7030A0"/>
                </a:solidFill>
                <a:effectLst/>
                <a:ea typeface="Times New Roman" panose="02020603050405020304" pitchFamily="18" charset="0"/>
              </a:rPr>
              <a:t>rainwater</a:t>
            </a:r>
            <a:endParaRPr lang="en-VN" sz="3500" dirty="0">
              <a:solidFill>
                <a:srgbClr val="7030A0"/>
              </a:solidFill>
            </a:endParaRPr>
          </a:p>
        </p:txBody>
      </p:sp>
      <p:sp>
        <p:nvSpPr>
          <p:cNvPr id="6" name="TextBox 5">
            <a:extLst>
              <a:ext uri="{FF2B5EF4-FFF2-40B4-BE49-F238E27FC236}">
                <a16:creationId xmlns:a16="http://schemas.microsoft.com/office/drawing/2014/main" id="{744D2BE1-5CD4-B173-3CA0-A9357DAC9491}"/>
              </a:ext>
            </a:extLst>
          </p:cNvPr>
          <p:cNvSpPr txBox="1"/>
          <p:nvPr/>
        </p:nvSpPr>
        <p:spPr>
          <a:xfrm>
            <a:off x="7540724" y="3700117"/>
            <a:ext cx="1809752" cy="630942"/>
          </a:xfrm>
          <a:prstGeom prst="rect">
            <a:avLst/>
          </a:prstGeom>
          <a:noFill/>
        </p:spPr>
        <p:txBody>
          <a:bodyPr wrap="square">
            <a:spAutoFit/>
          </a:bodyPr>
          <a:lstStyle/>
          <a:p>
            <a:pPr algn="ctr"/>
            <a:r>
              <a:rPr lang="en-VN" sz="3500" b="1" dirty="0">
                <a:solidFill>
                  <a:srgbClr val="7030A0"/>
                </a:solidFill>
                <a:effectLst/>
                <a:ea typeface="Times New Roman" panose="02020603050405020304" pitchFamily="18" charset="0"/>
              </a:rPr>
              <a:t>creative</a:t>
            </a:r>
            <a:endParaRPr lang="en-VN" sz="3500" dirty="0">
              <a:solidFill>
                <a:srgbClr val="7030A0"/>
              </a:solidFill>
            </a:endParaRPr>
          </a:p>
        </p:txBody>
      </p:sp>
      <p:sp>
        <p:nvSpPr>
          <p:cNvPr id="7" name="TextBox 6">
            <a:extLst>
              <a:ext uri="{FF2B5EF4-FFF2-40B4-BE49-F238E27FC236}">
                <a16:creationId xmlns:a16="http://schemas.microsoft.com/office/drawing/2014/main" id="{4470F298-7739-AD34-3145-85AF4BD85A0E}"/>
              </a:ext>
            </a:extLst>
          </p:cNvPr>
          <p:cNvSpPr txBox="1"/>
          <p:nvPr/>
        </p:nvSpPr>
        <p:spPr>
          <a:xfrm>
            <a:off x="4734096" y="4338101"/>
            <a:ext cx="1660137" cy="630942"/>
          </a:xfrm>
          <a:prstGeom prst="rect">
            <a:avLst/>
          </a:prstGeom>
          <a:noFill/>
        </p:spPr>
        <p:txBody>
          <a:bodyPr wrap="square">
            <a:spAutoFit/>
          </a:bodyPr>
          <a:lstStyle/>
          <a:p>
            <a:pPr algn="ctr"/>
            <a:r>
              <a:rPr lang="en-VN" sz="3500" b="1" dirty="0">
                <a:solidFill>
                  <a:srgbClr val="7030A0"/>
                </a:solidFill>
                <a:effectLst/>
                <a:ea typeface="Times New Roman" panose="02020603050405020304" pitchFamily="18" charset="0"/>
              </a:rPr>
              <a:t>groups</a:t>
            </a:r>
            <a:endParaRPr lang="en-VN" sz="3500" dirty="0">
              <a:solidFill>
                <a:srgbClr val="7030A0"/>
              </a:solidFill>
            </a:endParaRPr>
          </a:p>
        </p:txBody>
      </p:sp>
      <p:sp>
        <p:nvSpPr>
          <p:cNvPr id="8" name="TextBox 7">
            <a:extLst>
              <a:ext uri="{FF2B5EF4-FFF2-40B4-BE49-F238E27FC236}">
                <a16:creationId xmlns:a16="http://schemas.microsoft.com/office/drawing/2014/main" id="{C6E03E37-6174-4B4C-6583-CF01AAD6D4BC}"/>
              </a:ext>
            </a:extLst>
          </p:cNvPr>
          <p:cNvSpPr txBox="1"/>
          <p:nvPr/>
        </p:nvSpPr>
        <p:spPr>
          <a:xfrm>
            <a:off x="5147775" y="5051910"/>
            <a:ext cx="1660138" cy="630942"/>
          </a:xfrm>
          <a:prstGeom prst="rect">
            <a:avLst/>
          </a:prstGeom>
          <a:noFill/>
        </p:spPr>
        <p:txBody>
          <a:bodyPr wrap="square">
            <a:spAutoFit/>
          </a:bodyPr>
          <a:lstStyle/>
          <a:p>
            <a:pPr algn="ctr"/>
            <a:r>
              <a:rPr lang="en-VN" sz="3500" b="1" dirty="0">
                <a:solidFill>
                  <a:srgbClr val="7030A0"/>
                </a:solidFill>
              </a:rPr>
              <a:t>strong</a:t>
            </a:r>
            <a:endParaRPr lang="en-VN" sz="3500" dirty="0">
              <a:solidFill>
                <a:srgbClr val="7030A0"/>
              </a:solidFill>
            </a:endParaRPr>
          </a:p>
        </p:txBody>
      </p:sp>
    </p:spTree>
    <p:extLst>
      <p:ext uri="{BB962C8B-B14F-4D97-AF65-F5344CB8AC3E}">
        <p14:creationId xmlns:p14="http://schemas.microsoft.com/office/powerpoint/2010/main" val="4267269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163783"/>
            <a:ext cx="10530347" cy="830997"/>
          </a:xfrm>
          <a:prstGeom prst="rect">
            <a:avLst/>
          </a:prstGeom>
          <a:noFill/>
          <a:effectLst/>
        </p:spPr>
        <p:txBody>
          <a:bodyPr wrap="square" rtlCol="0">
            <a:spAutoFit/>
          </a:bodyPr>
          <a:lstStyle/>
          <a:p>
            <a:r>
              <a:rPr lang="vi-VN" sz="2400" b="1" dirty="0">
                <a:effectLst/>
                <a:latin typeface="Calibri" panose="020F0502020204030204" pitchFamily="34" charset="0"/>
                <a:ea typeface="Times New Roman" panose="02020603050405020304" pitchFamily="18" charset="0"/>
                <a:cs typeface="Calibri" panose="020F0502020204030204" pitchFamily="34" charset="0"/>
              </a:rPr>
              <a:t>Make complete sentences from the clues. Make any changes and add more words if n</a:t>
            </a:r>
            <a:r>
              <a:rPr lang="en-US" sz="2400" b="1" dirty="0" err="1">
                <a:effectLst/>
                <a:latin typeface="Calibri" panose="020F0502020204030204" pitchFamily="34" charset="0"/>
                <a:ea typeface="Times New Roman" panose="02020603050405020304" pitchFamily="18" charset="0"/>
                <a:cs typeface="Calibri" panose="020F0502020204030204" pitchFamily="34" charset="0"/>
              </a:rPr>
              <a:t>eccessary</a:t>
            </a:r>
            <a:r>
              <a:rPr lang="en-US" sz="2400" b="1" dirty="0">
                <a:effectLst/>
                <a:latin typeface="Calibri" panose="020F0502020204030204" pitchFamily="34" charset="0"/>
                <a:ea typeface="Times New Roman" panose="02020603050405020304" pitchFamily="18" charset="0"/>
                <a:cs typeface="Calibri" panose="020F0502020204030204" pitchFamily="34" charset="0"/>
              </a:rPr>
              <a:t>. </a:t>
            </a:r>
            <a:endParaRPr lang="en-US" sz="2400" b="1" dirty="0">
              <a:effectLst>
                <a:glow rad="88900">
                  <a:schemeClr val="bg1"/>
                </a:glow>
              </a:effectLst>
              <a:latin typeface="Calibri" panose="020F0502020204030204" pitchFamily="34" charset="0"/>
              <a:cs typeface="Calibri" panose="020F0502020204030204" pitchFamily="34"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WRITING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364547" y="2082874"/>
            <a:ext cx="10958477" cy="4708981"/>
          </a:xfrm>
          <a:prstGeom prst="rect">
            <a:avLst/>
          </a:prstGeom>
          <a:noFill/>
        </p:spPr>
        <p:txBody>
          <a:bodyPr wrap="square">
            <a:spAutoFit/>
          </a:bodyPr>
          <a:lstStyle/>
          <a:p>
            <a:r>
              <a:rPr lang="en-US" sz="3000" b="1" dirty="0">
                <a:solidFill>
                  <a:srgbClr val="F26648"/>
                </a:solidFill>
              </a:rPr>
              <a:t>1. </a:t>
            </a:r>
            <a:r>
              <a:rPr lang="en-US" sz="3000" dirty="0"/>
              <a:t>I / wish / I can / attend / traditional festivals / minority people / Viet Nam. </a:t>
            </a:r>
          </a:p>
          <a:p>
            <a:r>
              <a:rPr lang="en-US" sz="3000" b="1" dirty="0">
                <a:solidFill>
                  <a:srgbClr val="7030A0"/>
                </a:solidFill>
              </a:rPr>
              <a:t>→ </a:t>
            </a:r>
            <a:r>
              <a:rPr lang="en-VN" sz="3000" b="1" i="1" dirty="0">
                <a:solidFill>
                  <a:srgbClr val="7030A0"/>
                </a:solidFill>
                <a:effectLst/>
                <a:ea typeface="Times New Roman" panose="02020603050405020304" pitchFamily="18" charset="0"/>
              </a:rPr>
              <a:t>I wish I could attend some traditional festivals of minority people in Viet Nam. </a:t>
            </a:r>
            <a:endParaRPr lang="en-US" sz="3000" b="1" dirty="0">
              <a:solidFill>
                <a:srgbClr val="7030A0"/>
              </a:solidFill>
            </a:endParaRPr>
          </a:p>
          <a:p>
            <a:r>
              <a:rPr lang="en-US" sz="3000" b="1" dirty="0">
                <a:solidFill>
                  <a:srgbClr val="F26648"/>
                </a:solidFill>
              </a:rPr>
              <a:t>2. </a:t>
            </a:r>
            <a:r>
              <a:rPr lang="en-US" sz="3000" dirty="0"/>
              <a:t>When we / arrive / fair, / rice-cooking competition / taking place. </a:t>
            </a:r>
          </a:p>
          <a:p>
            <a:r>
              <a:rPr lang="en-US" sz="3000" b="1" dirty="0">
                <a:solidFill>
                  <a:srgbClr val="7030A0"/>
                </a:solidFill>
              </a:rPr>
              <a:t>→ </a:t>
            </a:r>
            <a:r>
              <a:rPr lang="en-VN" sz="3000" b="1" i="1" dirty="0">
                <a:solidFill>
                  <a:srgbClr val="7030A0"/>
                </a:solidFill>
              </a:rPr>
              <a:t>When we arrived at the fair, the rice-cooking competition was taking place. </a:t>
            </a:r>
            <a:endParaRPr lang="en-US" sz="3000" b="1" dirty="0">
              <a:solidFill>
                <a:srgbClr val="7030A0"/>
              </a:solidFill>
            </a:endParaRPr>
          </a:p>
          <a:p>
            <a:r>
              <a:rPr lang="en-US" sz="3000" b="1" dirty="0">
                <a:solidFill>
                  <a:srgbClr val="F26648"/>
                </a:solidFill>
              </a:rPr>
              <a:t>3. </a:t>
            </a:r>
            <a:r>
              <a:rPr lang="en-US" sz="3000" dirty="0"/>
              <a:t>He promise / help me / PowerPoint presentation / but he / not. </a:t>
            </a:r>
          </a:p>
          <a:p>
            <a:r>
              <a:rPr lang="en-US" sz="3000" b="1" dirty="0">
                <a:solidFill>
                  <a:srgbClr val="7030A0"/>
                </a:solidFill>
              </a:rPr>
              <a:t>→</a:t>
            </a:r>
            <a:r>
              <a:rPr lang="en-US" sz="3000" dirty="0">
                <a:solidFill>
                  <a:srgbClr val="7030A0"/>
                </a:solidFill>
              </a:rPr>
              <a:t> </a:t>
            </a:r>
            <a:r>
              <a:rPr lang="en-VN" sz="3000" b="1" i="1" dirty="0">
                <a:solidFill>
                  <a:srgbClr val="7030A0"/>
                </a:solidFill>
              </a:rPr>
              <a:t>He promised to help me with my PowerPoint presentation but he didn’t. </a:t>
            </a:r>
            <a:endParaRPr lang="en-US" sz="3000" dirty="0">
              <a:solidFill>
                <a:srgbClr val="7030A0"/>
              </a:solidFill>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Tree>
    <p:extLst>
      <p:ext uri="{BB962C8B-B14F-4D97-AF65-F5344CB8AC3E}">
        <p14:creationId xmlns:p14="http://schemas.microsoft.com/office/powerpoint/2010/main" val="173678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animEffect transition="in" filter="checkerboard(across)">
                                      <p:cBhvr>
                                        <p:cTn id="7" dur="500"/>
                                        <p:tgtEl>
                                          <p:spTgt spid="2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
                                            <p:txEl>
                                              <p:pRg st="3" end="3"/>
                                            </p:txEl>
                                          </p:spTgt>
                                        </p:tgtEl>
                                        <p:attrNameLst>
                                          <p:attrName>style.visibility</p:attrName>
                                        </p:attrNameLst>
                                      </p:cBhvr>
                                      <p:to>
                                        <p:strVal val="visible"/>
                                      </p:to>
                                    </p:set>
                                    <p:animEffect transition="in" filter="checkerboard(across)">
                                      <p:cBhvr>
                                        <p:cTn id="12" dur="500"/>
                                        <p:tgtEl>
                                          <p:spTgt spid="2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6">
                                            <p:txEl>
                                              <p:pRg st="5" end="5"/>
                                            </p:txEl>
                                          </p:spTgt>
                                        </p:tgtEl>
                                        <p:attrNameLst>
                                          <p:attrName>style.visibility</p:attrName>
                                        </p:attrNameLst>
                                      </p:cBhvr>
                                      <p:to>
                                        <p:strVal val="visible"/>
                                      </p:to>
                                    </p:set>
                                    <p:animEffect transition="in" filter="checkerboard(across)">
                                      <p:cBhvr>
                                        <p:cTn id="17" dur="500"/>
                                        <p:tgtEl>
                                          <p:spTgt spid="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13903" y="1124251"/>
            <a:ext cx="10338245" cy="830997"/>
          </a:xfrm>
          <a:prstGeom prst="rect">
            <a:avLst/>
          </a:prstGeom>
          <a:noFill/>
          <a:effectLst/>
        </p:spPr>
        <p:txBody>
          <a:bodyPr wrap="square" rtlCol="0">
            <a:spAutoFit/>
          </a:bodyPr>
          <a:lstStyle/>
          <a:p>
            <a:r>
              <a:rPr lang="vi-VN" sz="2400" b="1" dirty="0">
                <a:effectLst/>
                <a:latin typeface="Calibri" panose="020F0502020204030204" pitchFamily="34" charset="0"/>
                <a:ea typeface="Times New Roman" panose="02020603050405020304" pitchFamily="18" charset="0"/>
                <a:cs typeface="Calibri" panose="020F0502020204030204" pitchFamily="34" charset="0"/>
              </a:rPr>
              <a:t>Make complete sentences from the clues. Make any changes and add more words if n</a:t>
            </a:r>
            <a:r>
              <a:rPr lang="en-US" sz="2400" b="1" dirty="0" err="1">
                <a:effectLst/>
                <a:latin typeface="Calibri" panose="020F0502020204030204" pitchFamily="34" charset="0"/>
                <a:ea typeface="Times New Roman" panose="02020603050405020304" pitchFamily="18" charset="0"/>
                <a:cs typeface="Calibri" panose="020F0502020204030204" pitchFamily="34" charset="0"/>
              </a:rPr>
              <a:t>eccessary</a:t>
            </a:r>
            <a:r>
              <a:rPr lang="en-US" sz="2400" b="1" dirty="0">
                <a:effectLst/>
                <a:latin typeface="Calibri" panose="020F0502020204030204" pitchFamily="34" charset="0"/>
                <a:ea typeface="Times New Roman" panose="02020603050405020304" pitchFamily="18" charset="0"/>
                <a:cs typeface="Calibri" panose="020F0502020204030204" pitchFamily="34" charset="0"/>
              </a:rPr>
              <a:t>. </a:t>
            </a:r>
            <a:endParaRPr lang="en-US" sz="2400" b="1" dirty="0">
              <a:effectLst>
                <a:glow rad="88900">
                  <a:schemeClr val="bg1"/>
                </a:glow>
              </a:effectLst>
              <a:latin typeface="Calibri" panose="020F0502020204030204" pitchFamily="34" charset="0"/>
              <a:cs typeface="Calibri" panose="020F0502020204030204" pitchFamily="34"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WRITING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604692" y="2192828"/>
            <a:ext cx="11606470" cy="2790764"/>
          </a:xfrm>
          <a:prstGeom prst="rect">
            <a:avLst/>
          </a:prstGeom>
          <a:noFill/>
        </p:spPr>
        <p:txBody>
          <a:bodyPr wrap="square">
            <a:spAutoFit/>
          </a:bodyPr>
          <a:lstStyle/>
          <a:p>
            <a:pPr algn="just">
              <a:lnSpc>
                <a:spcPct val="150000"/>
              </a:lnSpc>
            </a:pPr>
            <a:r>
              <a:rPr lang="en-US" sz="3000" b="1" dirty="0">
                <a:solidFill>
                  <a:srgbClr val="F26648"/>
                </a:solidFill>
              </a:rPr>
              <a:t>4. </a:t>
            </a:r>
            <a:r>
              <a:rPr lang="en-US" sz="3000" dirty="0"/>
              <a:t>We / never see / sight / as beautiful as / mountain at sunset. </a:t>
            </a:r>
          </a:p>
          <a:p>
            <a:pPr algn="just">
              <a:lnSpc>
                <a:spcPct val="150000"/>
              </a:lnSpc>
            </a:pPr>
            <a:r>
              <a:rPr lang="en-US" sz="3000" b="1" dirty="0">
                <a:solidFill>
                  <a:srgbClr val="7030A0"/>
                </a:solidFill>
              </a:rPr>
              <a:t>→ </a:t>
            </a:r>
            <a:r>
              <a:rPr lang="en-VN" sz="3000" b="1" i="1" dirty="0">
                <a:solidFill>
                  <a:srgbClr val="7030A0"/>
                </a:solidFill>
                <a:effectLst/>
                <a:ea typeface="Times New Roman" panose="02020603050405020304" pitchFamily="18" charset="0"/>
              </a:rPr>
              <a:t>We have never seen a sight as beautiful as the mountain at sunset. </a:t>
            </a:r>
            <a:r>
              <a:rPr lang="en-US" sz="3000" b="1" dirty="0">
                <a:solidFill>
                  <a:srgbClr val="7030A0"/>
                </a:solidFill>
              </a:rPr>
              <a:t> </a:t>
            </a:r>
          </a:p>
          <a:p>
            <a:pPr algn="just">
              <a:lnSpc>
                <a:spcPct val="150000"/>
              </a:lnSpc>
            </a:pPr>
            <a:r>
              <a:rPr lang="en-US" sz="3000" b="1" dirty="0">
                <a:solidFill>
                  <a:srgbClr val="F26648"/>
                </a:solidFill>
              </a:rPr>
              <a:t>5. </a:t>
            </a:r>
            <a:r>
              <a:rPr lang="en-US" sz="3000" dirty="0"/>
              <a:t>he / fancy / become / fashion designer / when / he / child? </a:t>
            </a:r>
          </a:p>
          <a:p>
            <a:pPr algn="just">
              <a:lnSpc>
                <a:spcPct val="150000"/>
              </a:lnSpc>
            </a:pPr>
            <a:r>
              <a:rPr lang="en-US" sz="3000" b="1" dirty="0">
                <a:solidFill>
                  <a:srgbClr val="7030A0"/>
                </a:solidFill>
              </a:rPr>
              <a:t>→ </a:t>
            </a:r>
            <a:r>
              <a:rPr lang="en-VN" sz="3000" b="1" i="1" dirty="0">
                <a:solidFill>
                  <a:srgbClr val="7030A0"/>
                </a:solidFill>
              </a:rPr>
              <a:t>Did he fancy becoming a fashion designer when he was a child?</a:t>
            </a:r>
            <a:r>
              <a:rPr lang="en-VN" sz="3000" b="1" dirty="0">
                <a:solidFill>
                  <a:srgbClr val="7030A0"/>
                </a:solidFill>
              </a:rPr>
              <a:t> </a:t>
            </a:r>
            <a:endParaRPr lang="en-US" sz="3000" b="1" dirty="0">
              <a:solidFill>
                <a:srgbClr val="7030A0"/>
              </a:solidFill>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Tree>
    <p:extLst>
      <p:ext uri="{BB962C8B-B14F-4D97-AF65-F5344CB8AC3E}">
        <p14:creationId xmlns:p14="http://schemas.microsoft.com/office/powerpoint/2010/main" val="356800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animEffect transition="in" filter="checkerboard(across)">
                                      <p:cBhvr>
                                        <p:cTn id="7" dur="500"/>
                                        <p:tgtEl>
                                          <p:spTgt spid="2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
                                            <p:txEl>
                                              <p:pRg st="3" end="3"/>
                                            </p:txEl>
                                          </p:spTgt>
                                        </p:tgtEl>
                                        <p:attrNameLst>
                                          <p:attrName>style.visibility</p:attrName>
                                        </p:attrNameLst>
                                      </p:cBhvr>
                                      <p:to>
                                        <p:strVal val="visible"/>
                                      </p:to>
                                    </p:set>
                                    <p:animEffect transition="in" filter="checkerboard(across)">
                                      <p:cBhvr>
                                        <p:cTn id="12"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4" y="1272499"/>
            <a:ext cx="2655972" cy="584775"/>
          </a:xfrm>
          <a:prstGeom prst="rect">
            <a:avLst/>
          </a:prstGeom>
          <a:noFill/>
          <a:effectLst/>
        </p:spPr>
        <p:txBody>
          <a:bodyPr wrap="square" rtlCol="0">
            <a:spAutoFit/>
          </a:bodyPr>
          <a:lstStyle/>
          <a:p>
            <a:r>
              <a:rPr lang="en-US" sz="3200" b="1" dirty="0">
                <a:effectLst>
                  <a:glow rad="88900">
                    <a:schemeClr val="bg1"/>
                  </a:glow>
                </a:effectLst>
                <a:cs typeface="Arial" panose="020B0604020202020204" pitchFamily="34" charset="0"/>
              </a:rPr>
              <a:t>Wrap-up</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85D3B7-A40A-4421-9C5F-777653C71BC7}"/>
              </a:ext>
            </a:extLst>
          </p:cNvPr>
          <p:cNvSpPr txBox="1"/>
          <p:nvPr/>
        </p:nvSpPr>
        <p:spPr>
          <a:xfrm>
            <a:off x="487067" y="1998857"/>
            <a:ext cx="11445622" cy="4161396"/>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t>Reading?</a:t>
            </a:r>
          </a:p>
          <a:p>
            <a:pPr marL="457200" indent="-457200">
              <a:lnSpc>
                <a:spcPct val="150000"/>
              </a:lnSpc>
              <a:buFont typeface="Wingdings" panose="05000000000000000000" pitchFamily="2" charset="2"/>
              <a:buChar char="ü"/>
            </a:pPr>
            <a:r>
              <a:rPr lang="en-US" sz="3600" dirty="0"/>
              <a:t>Speaking?</a:t>
            </a:r>
          </a:p>
          <a:p>
            <a:pPr marL="457200" indent="-457200">
              <a:lnSpc>
                <a:spcPct val="150000"/>
              </a:lnSpc>
              <a:buFont typeface="Wingdings" panose="05000000000000000000" pitchFamily="2" charset="2"/>
              <a:buChar char="ü"/>
            </a:pPr>
            <a:r>
              <a:rPr lang="en-US" sz="3600" dirty="0"/>
              <a:t>Listening?</a:t>
            </a:r>
          </a:p>
          <a:p>
            <a:pPr marL="457200" indent="-457200">
              <a:lnSpc>
                <a:spcPct val="150000"/>
              </a:lnSpc>
              <a:buFont typeface="Wingdings" panose="05000000000000000000" pitchFamily="2" charset="2"/>
              <a:buChar char="ü"/>
            </a:pPr>
            <a:r>
              <a:rPr lang="en-US" sz="3600" dirty="0"/>
              <a:t>Writing?</a:t>
            </a:r>
          </a:p>
        </p:txBody>
      </p:sp>
      <p:pic>
        <p:nvPicPr>
          <p:cNvPr id="2050" name="Picture 2" descr="Recruiting Action Plan Wrap-Up – firecrackers">
            <a:extLst>
              <a:ext uri="{FF2B5EF4-FFF2-40B4-BE49-F238E27FC236}">
                <a16:creationId xmlns:a16="http://schemas.microsoft.com/office/drawing/2014/main" id="{FE7FA83B-BF66-4478-AC2F-3619125C5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588" y="1436567"/>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72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arn(inVertic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arn(inVertic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barn(inVertical)">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barn(inVertical)">
                                      <p:cBhvr>
                                        <p:cTn id="2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88041" y="1260289"/>
            <a:ext cx="2358876" cy="584775"/>
          </a:xfrm>
          <a:prstGeom prst="rect">
            <a:avLst/>
          </a:prstGeom>
          <a:noFill/>
          <a:effectLst/>
        </p:spPr>
        <p:txBody>
          <a:bodyPr wrap="square" rtlCol="0">
            <a:spAutoFit/>
          </a:bodyPr>
          <a:lstStyle/>
          <a:p>
            <a:r>
              <a:rPr lang="en-US" sz="3200" b="1" dirty="0">
                <a:effectLst>
                  <a:glow rad="88900">
                    <a:schemeClr val="bg1"/>
                  </a:glow>
                </a:effectLst>
                <a:cs typeface="Arial" panose="020B0604020202020204" pitchFamily="34" charset="0"/>
              </a:rPr>
              <a:t>Homework</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109596"/>
            <a:ext cx="8149852" cy="1477328"/>
          </a:xfrm>
          <a:prstGeom prst="rect">
            <a:avLst/>
          </a:prstGeom>
          <a:noFill/>
        </p:spPr>
        <p:txBody>
          <a:bodyPr wrap="square" rtlCol="0">
            <a:spAutoFit/>
          </a:bodyPr>
          <a:lstStyle/>
          <a:p>
            <a:pPr>
              <a:lnSpc>
                <a:spcPct val="150000"/>
              </a:lnSpc>
            </a:pPr>
            <a:r>
              <a:rPr lang="en-US" sz="3600" dirty="0"/>
              <a:t>- Do exercises in the workbook;</a:t>
            </a:r>
          </a:p>
          <a:p>
            <a:r>
              <a:rPr lang="en-VN" sz="3600" dirty="0">
                <a:solidFill>
                  <a:srgbClr val="000000"/>
                </a:solidFill>
                <a:effectLst/>
                <a:ea typeface="Times New Roman" panose="02020603050405020304" pitchFamily="18" charset="0"/>
              </a:rPr>
              <a:t>- Prepare for Unit 7 – Getting started</a:t>
            </a:r>
            <a:r>
              <a:rPr lang="en-US" sz="3600" dirty="0">
                <a:solidFill>
                  <a:srgbClr val="000000"/>
                </a:solidFill>
                <a:effectLst/>
                <a:ea typeface="Times New Roman" panose="02020603050405020304" pitchFamily="18" charset="0"/>
              </a:rPr>
              <a:t>.</a:t>
            </a:r>
            <a:endParaRPr lang="en-VN" sz="3600" dirty="0">
              <a:effectLst/>
              <a:ea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9560" y="3200400"/>
            <a:ext cx="3407676" cy="3407676"/>
          </a:xfrm>
          <a:prstGeom prst="rect">
            <a:avLst/>
          </a:prstGeom>
        </p:spPr>
      </p:pic>
    </p:spTree>
    <p:extLst>
      <p:ext uri="{BB962C8B-B14F-4D97-AF65-F5344CB8AC3E}">
        <p14:creationId xmlns:p14="http://schemas.microsoft.com/office/powerpoint/2010/main" val="38795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dirty="0">
                <a:solidFill>
                  <a:schemeClr val="bg1"/>
                </a:solidFill>
                <a:latin typeface="Calibri" panose="020F0502020204030204" pitchFamily="34" charset="0"/>
              </a:rPr>
              <a:t>Website: </a:t>
            </a:r>
            <a:r>
              <a:rPr lang="en-GB" b="1" i="1" dirty="0">
                <a:solidFill>
                  <a:schemeClr val="bg1"/>
                </a:solidFill>
                <a:latin typeface="Calibri" panose="020F0502020204030204" pitchFamily="34" charset="0"/>
              </a:rPr>
              <a:t>hoclieu.vn</a:t>
            </a:r>
            <a:endParaRPr lang="en-GB" dirty="0">
              <a:solidFill>
                <a:schemeClr val="bg1"/>
              </a:solidFill>
            </a:endParaRPr>
          </a:p>
          <a:p>
            <a:pPr algn="ctr"/>
            <a:r>
              <a:rPr lang="en-GB" b="1" dirty="0" err="1">
                <a:solidFill>
                  <a:schemeClr val="bg1"/>
                </a:solidFill>
                <a:latin typeface="Calibri" panose="020F0502020204030204" pitchFamily="34" charset="0"/>
              </a:rPr>
              <a:t>Fanpage</a:t>
            </a:r>
            <a:r>
              <a:rPr lang="en-GB" b="1" dirty="0">
                <a:solidFill>
                  <a:schemeClr val="bg1"/>
                </a:solidFill>
                <a:latin typeface="Calibri" panose="020F0502020204030204" pitchFamily="34" charset="0"/>
              </a:rPr>
              <a:t>: </a:t>
            </a:r>
            <a:r>
              <a:rPr lang="en-GB" b="1" i="1" dirty="0">
                <a:solidFill>
                  <a:schemeClr val="bg1"/>
                </a:solidFill>
                <a:latin typeface="Calibri" panose="020F0502020204030204" pitchFamily="34" charset="0"/>
              </a:rPr>
              <a:t>facebook.com/tienganhglobalsuccess.vn/</a:t>
            </a:r>
            <a:endParaRPr lang="en-GB" dirty="0">
              <a:solidFill>
                <a:schemeClr val="bg1"/>
              </a:solidFill>
            </a:endParaRPr>
          </a:p>
        </p:txBody>
      </p:sp>
    </p:spTree>
    <p:extLst>
      <p:ext uri="{BB962C8B-B14F-4D97-AF65-F5344CB8AC3E}">
        <p14:creationId xmlns:p14="http://schemas.microsoft.com/office/powerpoint/2010/main" val="245333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72" y="-7620"/>
            <a:ext cx="12192000" cy="1083309"/>
            <a:chOff x="7620" y="-7620"/>
            <a:chExt cx="12192000" cy="1083309"/>
          </a:xfrm>
        </p:grpSpPr>
        <p:sp>
          <p:nvSpPr>
            <p:cNvPr id="23" name="Round Single Corner Rectangle 22"/>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 Single Corner Rectangle 24"/>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p:cNvGrpSpPr/>
          <p:nvPr/>
        </p:nvGrpSpPr>
        <p:grpSpPr>
          <a:xfrm>
            <a:off x="2261781" y="112190"/>
            <a:ext cx="712319" cy="709214"/>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ounded Rectangle 33"/>
          <p:cNvSpPr/>
          <p:nvPr/>
        </p:nvSpPr>
        <p:spPr>
          <a:xfrm>
            <a:off x="3311098" y="190487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897512" y="1875056"/>
            <a:ext cx="4712984" cy="707886"/>
          </a:xfrm>
          <a:prstGeom prst="rect">
            <a:avLst/>
          </a:prstGeom>
          <a:noFill/>
        </p:spPr>
        <p:txBody>
          <a:bodyPr wrap="square" rtlCol="0">
            <a:spAutoFit/>
          </a:bodyPr>
          <a:lstStyle/>
          <a:p>
            <a:pPr algn="ctr"/>
            <a:r>
              <a:rPr lang="en-US" sz="4000" b="1" dirty="0">
                <a:solidFill>
                  <a:schemeClr val="bg1"/>
                </a:solidFill>
              </a:rPr>
              <a:t>LESSON 2: SKILLS</a:t>
            </a:r>
          </a:p>
        </p:txBody>
      </p:sp>
      <p:sp>
        <p:nvSpPr>
          <p:cNvPr id="40" name="TextBox 39"/>
          <p:cNvSpPr txBox="1"/>
          <p:nvPr/>
        </p:nvSpPr>
        <p:spPr>
          <a:xfrm>
            <a:off x="83722" y="132929"/>
            <a:ext cx="2097063" cy="707886"/>
          </a:xfrm>
          <a:prstGeom prst="rect">
            <a:avLst/>
          </a:prstGeom>
          <a:noFill/>
        </p:spPr>
        <p:txBody>
          <a:bodyPr wrap="square" rtlCol="0">
            <a:spAutoFit/>
          </a:bodyPr>
          <a:lstStyle/>
          <a:p>
            <a:pPr algn="ctr"/>
            <a:r>
              <a:rPr lang="en-US" sz="4000" b="1" dirty="0">
                <a:solidFill>
                  <a:schemeClr val="bg1"/>
                </a:solidFill>
                <a:latin typeface="Myriad Pro" pitchFamily="34" charset="0"/>
              </a:rPr>
              <a:t>REVIEW</a:t>
            </a:r>
          </a:p>
        </p:txBody>
      </p:sp>
      <p:sp>
        <p:nvSpPr>
          <p:cNvPr id="42" name="TextBox 41"/>
          <p:cNvSpPr txBox="1"/>
          <p:nvPr/>
        </p:nvSpPr>
        <p:spPr>
          <a:xfrm>
            <a:off x="1276300" y="3793403"/>
            <a:ext cx="722440" cy="830997"/>
          </a:xfrm>
          <a:prstGeom prst="rect">
            <a:avLst/>
          </a:prstGeom>
          <a:noFill/>
        </p:spPr>
        <p:txBody>
          <a:bodyPr wrap="square" rtlCol="0">
            <a:spAutoFit/>
          </a:bodyPr>
          <a:lstStyle/>
          <a:p>
            <a:pPr algn="ctr"/>
            <a:r>
              <a:rPr lang="en-US" sz="4800" b="1" dirty="0">
                <a:solidFill>
                  <a:schemeClr val="bg1"/>
                </a:solidFill>
                <a:latin typeface="Myriad Pro" pitchFamily="34" charset="0"/>
              </a:rPr>
              <a:t>1</a:t>
            </a:r>
          </a:p>
        </p:txBody>
      </p:sp>
      <p:sp>
        <p:nvSpPr>
          <p:cNvPr id="17" name="TextBox 16"/>
          <p:cNvSpPr txBox="1"/>
          <p:nvPr/>
        </p:nvSpPr>
        <p:spPr>
          <a:xfrm>
            <a:off x="2243706" y="95637"/>
            <a:ext cx="730394"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grpSp>
        <p:nvGrpSpPr>
          <p:cNvPr id="7" name="Group 6"/>
          <p:cNvGrpSpPr/>
          <p:nvPr/>
        </p:nvGrpSpPr>
        <p:grpSpPr>
          <a:xfrm>
            <a:off x="2766630" y="175323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p:blipFill>
          <p:spPr>
            <a:xfrm>
              <a:off x="2906617" y="1968106"/>
              <a:ext cx="710920" cy="499184"/>
            </a:xfrm>
            <a:prstGeom prst="rect">
              <a:avLst/>
            </a:prstGeom>
          </p:spPr>
        </p:pic>
      </p:grpSp>
      <p:pic>
        <p:nvPicPr>
          <p:cNvPr id="1029" name="Picture 5" descr="5 Benefits of Personalized Learning - 21K School Vietnam">
            <a:hlinkClick r:id="rId5"/>
            <a:extLst>
              <a:ext uri="{FF2B5EF4-FFF2-40B4-BE49-F238E27FC236}">
                <a16:creationId xmlns:a16="http://schemas.microsoft.com/office/drawing/2014/main" id="{090BE56B-5F36-DCCF-9ED7-F6E8D4467E4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11" y="2530519"/>
            <a:ext cx="8664778" cy="433238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5 Benefits of Personalized Learning - 21K School Vietnam">
            <a:extLst>
              <a:ext uri="{FF2B5EF4-FFF2-40B4-BE49-F238E27FC236}">
                <a16:creationId xmlns:a16="http://schemas.microsoft.com/office/drawing/2014/main" id="{FA76852B-BADD-5BF2-724E-5FD648573E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93825" y="-3048000"/>
            <a:ext cx="4038600" cy="201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2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6" name="Rounded Rectangle 15"/>
          <p:cNvSpPr/>
          <p:nvPr/>
        </p:nvSpPr>
        <p:spPr>
          <a:xfrm>
            <a:off x="669161" y="1103050"/>
            <a:ext cx="1835914" cy="61220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17" name="Rounded Rectangle 16"/>
          <p:cNvSpPr/>
          <p:nvPr/>
        </p:nvSpPr>
        <p:spPr>
          <a:xfrm>
            <a:off x="2592726" y="2051102"/>
            <a:ext cx="1835914" cy="61760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READING</a:t>
            </a:r>
            <a:endParaRPr lang="en-GB" b="1" dirty="0">
              <a:solidFill>
                <a:schemeClr val="tx1"/>
              </a:solidFill>
            </a:endParaRPr>
          </a:p>
        </p:txBody>
      </p:sp>
      <p:sp>
        <p:nvSpPr>
          <p:cNvPr id="18" name="Rounded Rectangle 17"/>
          <p:cNvSpPr/>
          <p:nvPr/>
        </p:nvSpPr>
        <p:spPr>
          <a:xfrm>
            <a:off x="669161" y="2927521"/>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SPEAKING</a:t>
            </a:r>
            <a:endParaRPr lang="en-GB" b="1" dirty="0">
              <a:solidFill>
                <a:schemeClr val="tx1"/>
              </a:solidFill>
            </a:endParaRPr>
          </a:p>
        </p:txBody>
      </p:sp>
      <p:sp>
        <p:nvSpPr>
          <p:cNvPr id="19" name="Rounded Rectangle 18"/>
          <p:cNvSpPr/>
          <p:nvPr/>
        </p:nvSpPr>
        <p:spPr>
          <a:xfrm>
            <a:off x="2658958" y="3847097"/>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LISTENING</a:t>
            </a:r>
            <a:endParaRPr lang="en-GB" b="1" dirty="0">
              <a:solidFill>
                <a:schemeClr val="tx1"/>
              </a:solidFill>
            </a:endParaRPr>
          </a:p>
        </p:txBody>
      </p:sp>
      <p:sp>
        <p:nvSpPr>
          <p:cNvPr id="20" name="Rectangle 19"/>
          <p:cNvSpPr/>
          <p:nvPr/>
        </p:nvSpPr>
        <p:spPr>
          <a:xfrm>
            <a:off x="5220644" y="1283165"/>
            <a:ext cx="6249266" cy="618004"/>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Chatting</a:t>
            </a:r>
          </a:p>
        </p:txBody>
      </p:sp>
      <p:sp>
        <p:nvSpPr>
          <p:cNvPr id="21" name="Rectangle 20"/>
          <p:cNvSpPr/>
          <p:nvPr/>
        </p:nvSpPr>
        <p:spPr>
          <a:xfrm>
            <a:off x="5220644" y="2051103"/>
            <a:ext cx="6268617" cy="617607"/>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Task 1: </a:t>
            </a:r>
            <a:r>
              <a:rPr lang="vi-VN"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Read the passage and choose the correct answer A, B, C or D</a:t>
            </a:r>
            <a:r>
              <a:rPr lang="en-US" dirty="0">
                <a:solidFill>
                  <a:schemeClr val="tx1"/>
                </a:solidFill>
                <a:latin typeface="Calibri" panose="020F0502020204030204" pitchFamily="34" charset="0"/>
                <a:cs typeface="Calibri" panose="020F0502020204030204" pitchFamily="34" charset="0"/>
              </a:rPr>
              <a:t>. </a:t>
            </a:r>
            <a:endParaRPr lang="en-GB" dirty="0">
              <a:solidFill>
                <a:schemeClr val="tx1"/>
              </a:solidFill>
              <a:latin typeface="Calibri" panose="020F0502020204030204" pitchFamily="34" charset="0"/>
              <a:cs typeface="Calibri" panose="020F0502020204030204" pitchFamily="34" charset="0"/>
            </a:endParaRPr>
          </a:p>
        </p:txBody>
      </p:sp>
      <p:sp>
        <p:nvSpPr>
          <p:cNvPr id="22" name="Rectangle 21"/>
          <p:cNvSpPr/>
          <p:nvPr/>
        </p:nvSpPr>
        <p:spPr>
          <a:xfrm>
            <a:off x="5230285" y="2873376"/>
            <a:ext cx="6264845" cy="709739"/>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dirty="0">
                <a:solidFill>
                  <a:schemeClr val="tx1"/>
                </a:solidFill>
              </a:rPr>
              <a:t>Task 2: </a:t>
            </a:r>
            <a:r>
              <a:rPr lang="en-US" dirty="0">
                <a:solidFill>
                  <a:schemeClr val="tx1"/>
                </a:solidFill>
                <a:effectLst/>
                <a:ea typeface="Times New Roman" panose="02020603050405020304" pitchFamily="18" charset="0"/>
              </a:rPr>
              <a:t>Work in groups. Choose ONE of the things below and discuss it, using the</a:t>
            </a:r>
            <a:r>
              <a:rPr lang="vi-VN" dirty="0">
                <a:solidFill>
                  <a:schemeClr val="tx1"/>
                </a:solidFill>
                <a:effectLst/>
                <a:ea typeface="Times New Roman" panose="02020603050405020304" pitchFamily="18" charset="0"/>
              </a:rPr>
              <a:t> </a:t>
            </a:r>
            <a:r>
              <a:rPr lang="en-US" dirty="0">
                <a:solidFill>
                  <a:schemeClr val="tx1"/>
                </a:solidFill>
                <a:effectLst/>
                <a:ea typeface="Times New Roman" panose="02020603050405020304" pitchFamily="18" charset="0"/>
              </a:rPr>
              <a:t>cues. Then present it to your class</a:t>
            </a:r>
            <a:r>
              <a:rPr lang="en-US" dirty="0">
                <a:solidFill>
                  <a:schemeClr val="tx1"/>
                </a:solidFill>
              </a:rPr>
              <a:t>. </a:t>
            </a:r>
            <a:endParaRPr lang="en-US" dirty="0">
              <a:solidFill>
                <a:schemeClr val="tx1"/>
              </a:solidFill>
              <a:cs typeface="Calibri" panose="020F0502020204030204" pitchFamily="34" charset="0"/>
            </a:endParaRPr>
          </a:p>
        </p:txBody>
      </p:sp>
      <p:sp>
        <p:nvSpPr>
          <p:cNvPr id="23" name="Rectangle 22"/>
          <p:cNvSpPr/>
          <p:nvPr/>
        </p:nvSpPr>
        <p:spPr>
          <a:xfrm>
            <a:off x="5217496" y="3779126"/>
            <a:ext cx="6252414" cy="723871"/>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dirty="0">
                <a:solidFill>
                  <a:schemeClr val="tx1"/>
                </a:solidFill>
              </a:rPr>
              <a:t>Task 3: </a:t>
            </a:r>
            <a:r>
              <a:rPr lang="en-US" dirty="0">
                <a:solidFill>
                  <a:schemeClr val="tx1"/>
                </a:solidFill>
                <a:effectLst/>
                <a:ea typeface="Times New Roman" panose="02020603050405020304" pitchFamily="18" charset="0"/>
              </a:rPr>
              <a:t>Listen to a talk about entertainment for Vietnamese children in the past and complete each sentence with ONE word</a:t>
            </a:r>
            <a:r>
              <a:rPr lang="en-US" dirty="0">
                <a:solidFill>
                  <a:schemeClr val="tx1"/>
                </a:solidFill>
              </a:rPr>
              <a:t>.</a:t>
            </a:r>
          </a:p>
        </p:txBody>
      </p:sp>
      <p:cxnSp>
        <p:nvCxnSpPr>
          <p:cNvPr id="24" name="Curved Connector 23"/>
          <p:cNvCxnSpPr>
            <a:stCxn id="16" idx="3"/>
            <a:endCxn id="17" idx="0"/>
          </p:cNvCxnSpPr>
          <p:nvPr/>
        </p:nvCxnSpPr>
        <p:spPr>
          <a:xfrm>
            <a:off x="2505075" y="1409153"/>
            <a:ext cx="1005608" cy="641949"/>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5" name="Curved Connector 24"/>
          <p:cNvCxnSpPr>
            <a:stCxn id="17" idx="1"/>
            <a:endCxn id="18" idx="0"/>
          </p:cNvCxnSpPr>
          <p:nvPr/>
        </p:nvCxnSpPr>
        <p:spPr>
          <a:xfrm rot="10800000" flipV="1">
            <a:off x="1587118" y="2359905"/>
            <a:ext cx="1005608" cy="56761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6" name="Curved Connector 25"/>
          <p:cNvCxnSpPr>
            <a:stCxn id="18" idx="3"/>
            <a:endCxn id="19" idx="0"/>
          </p:cNvCxnSpPr>
          <p:nvPr/>
        </p:nvCxnSpPr>
        <p:spPr>
          <a:xfrm>
            <a:off x="2505075" y="3228245"/>
            <a:ext cx="1071840" cy="618852"/>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46" name="TextBox 45"/>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7" name="Rounded Rectangle 26"/>
          <p:cNvSpPr/>
          <p:nvPr/>
        </p:nvSpPr>
        <p:spPr>
          <a:xfrm>
            <a:off x="669160" y="4761494"/>
            <a:ext cx="1835914"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WRITING</a:t>
            </a:r>
            <a:endParaRPr lang="en-GB" b="1" dirty="0">
              <a:solidFill>
                <a:schemeClr val="tx1"/>
              </a:solidFill>
            </a:endParaRPr>
          </a:p>
        </p:txBody>
      </p:sp>
      <p:cxnSp>
        <p:nvCxnSpPr>
          <p:cNvPr id="28" name="Curved Connector 27"/>
          <p:cNvCxnSpPr>
            <a:stCxn id="19" idx="1"/>
            <a:endCxn id="27" idx="0"/>
          </p:cNvCxnSpPr>
          <p:nvPr/>
        </p:nvCxnSpPr>
        <p:spPr>
          <a:xfrm rot="10800000" flipV="1">
            <a:off x="1587118" y="4147820"/>
            <a:ext cx="1071841" cy="613673"/>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29" name="Rectangle 28"/>
          <p:cNvSpPr/>
          <p:nvPr/>
        </p:nvSpPr>
        <p:spPr>
          <a:xfrm>
            <a:off x="5239995" y="5695347"/>
            <a:ext cx="6249266" cy="604154"/>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Wrap-up</a:t>
            </a:r>
          </a:p>
          <a:p>
            <a:r>
              <a:rPr lang="en-US">
                <a:solidFill>
                  <a:schemeClr val="tx1"/>
                </a:solidFill>
              </a:rPr>
              <a:t>Homework</a:t>
            </a:r>
            <a:endParaRPr lang="en-GB" dirty="0">
              <a:solidFill>
                <a:schemeClr val="tx1"/>
              </a:solidFill>
            </a:endParaRPr>
          </a:p>
        </p:txBody>
      </p:sp>
      <p:sp>
        <p:nvSpPr>
          <p:cNvPr id="30" name="Rounded Rectangle 29"/>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151494" y="282785"/>
            <a:ext cx="4712984" cy="523220"/>
          </a:xfrm>
          <a:prstGeom prst="rect">
            <a:avLst/>
          </a:prstGeom>
          <a:noFill/>
        </p:spPr>
        <p:txBody>
          <a:bodyPr wrap="square" rtlCol="0">
            <a:spAutoFit/>
          </a:bodyPr>
          <a:lstStyle/>
          <a:p>
            <a:r>
              <a:rPr lang="en-US" sz="2800" b="1" dirty="0">
                <a:solidFill>
                  <a:schemeClr val="bg1"/>
                </a:solidFill>
              </a:rPr>
              <a:t>PART 2 – SKILLS </a:t>
            </a:r>
          </a:p>
        </p:txBody>
      </p:sp>
      <p:grpSp>
        <p:nvGrpSpPr>
          <p:cNvPr id="37" name="Group 36"/>
          <p:cNvGrpSpPr/>
          <p:nvPr/>
        </p:nvGrpSpPr>
        <p:grpSpPr>
          <a:xfrm>
            <a:off x="3081468" y="95603"/>
            <a:ext cx="990895" cy="941618"/>
            <a:chOff x="2766630" y="1746890"/>
            <a:chExt cx="990895" cy="941618"/>
          </a:xfrm>
        </p:grpSpPr>
        <p:pic>
          <p:nvPicPr>
            <p:cNvPr id="38" name="Picture 37"/>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p:cNvPicPr>
              <a:picLocks noChangeAspect="1"/>
            </p:cNvPicPr>
            <p:nvPr/>
          </p:nvPicPr>
          <p:blipFill rotWithShape="1">
            <a:blip r:embed="rId4"/>
            <a:srcRect t="5582"/>
            <a:stretch/>
          </p:blipFill>
          <p:spPr>
            <a:xfrm>
              <a:off x="2906617" y="1968106"/>
              <a:ext cx="710920" cy="499184"/>
            </a:xfrm>
            <a:prstGeom prst="rect">
              <a:avLst/>
            </a:prstGeom>
          </p:spPr>
        </p:pic>
      </p:grpSp>
      <p:sp>
        <p:nvSpPr>
          <p:cNvPr id="2" name="Rectangle 1">
            <a:extLst>
              <a:ext uri="{FF2B5EF4-FFF2-40B4-BE49-F238E27FC236}">
                <a16:creationId xmlns:a16="http://schemas.microsoft.com/office/drawing/2014/main" id="{0FC00E36-542B-21BA-BB94-5E8429F6B103}"/>
              </a:ext>
            </a:extLst>
          </p:cNvPr>
          <p:cNvSpPr/>
          <p:nvPr/>
        </p:nvSpPr>
        <p:spPr>
          <a:xfrm>
            <a:off x="5236847" y="4745523"/>
            <a:ext cx="6252414" cy="645539"/>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dirty="0">
                <a:solidFill>
                  <a:schemeClr val="tx1"/>
                </a:solidFill>
              </a:rPr>
              <a:t>Task 4: </a:t>
            </a:r>
            <a:r>
              <a:rPr lang="vi-VN"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Make complete sentences from the clues. Make any changes and add more words if n</a:t>
            </a:r>
            <a:r>
              <a:rPr lang="en-US" dirty="0" err="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ecessary</a:t>
            </a:r>
            <a:r>
              <a:rPr lang="en-US" dirty="0">
                <a:solidFill>
                  <a:schemeClr val="tx1"/>
                </a:solidFill>
                <a:latin typeface="Calibri" panose="020F0502020204030204" pitchFamily="34" charset="0"/>
                <a:cs typeface="Calibri" panose="020F0502020204030204" pitchFamily="34" charset="0"/>
              </a:rPr>
              <a:t>. </a:t>
            </a:r>
          </a:p>
        </p:txBody>
      </p:sp>
      <p:sp>
        <p:nvSpPr>
          <p:cNvPr id="3" name="Rounded Rectangle 26">
            <a:extLst>
              <a:ext uri="{FF2B5EF4-FFF2-40B4-BE49-F238E27FC236}">
                <a16:creationId xmlns:a16="http://schemas.microsoft.com/office/drawing/2014/main" id="{F7691436-9A30-A114-4279-524E801C5BFA}"/>
              </a:ext>
            </a:extLst>
          </p:cNvPr>
          <p:cNvSpPr/>
          <p:nvPr/>
        </p:nvSpPr>
        <p:spPr>
          <a:xfrm>
            <a:off x="2707979" y="5731883"/>
            <a:ext cx="1835914"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CONSOLIDATION</a:t>
            </a:r>
            <a:endParaRPr lang="en-GB" b="1" dirty="0">
              <a:solidFill>
                <a:schemeClr val="tx1"/>
              </a:solidFill>
            </a:endParaRPr>
          </a:p>
        </p:txBody>
      </p:sp>
      <p:cxnSp>
        <p:nvCxnSpPr>
          <p:cNvPr id="4" name="Curved Connector 27">
            <a:extLst>
              <a:ext uri="{FF2B5EF4-FFF2-40B4-BE49-F238E27FC236}">
                <a16:creationId xmlns:a16="http://schemas.microsoft.com/office/drawing/2014/main" id="{BA14BA61-73B8-9F14-5551-7056B3D26842}"/>
              </a:ext>
            </a:extLst>
          </p:cNvPr>
          <p:cNvCxnSpPr>
            <a:cxnSpLocks/>
            <a:stCxn id="27" idx="3"/>
            <a:endCxn id="3" idx="0"/>
          </p:cNvCxnSpPr>
          <p:nvPr/>
        </p:nvCxnSpPr>
        <p:spPr>
          <a:xfrm>
            <a:off x="2505074" y="5063571"/>
            <a:ext cx="1120862" cy="668312"/>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6582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4" name="Round Single Corner Rectangle 13"/>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 Single Corner Rectangle 15"/>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ound Single Corner Rectangle 16"/>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35939"/>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pic>
        <p:nvPicPr>
          <p:cNvPr id="2054" name="Picture 6" descr="Tiếng Anh 9 Tập 1 - Unit 4 LIFE IN THE PAST - GETTING STARTED - 3 In  groups, brainstorm some of the past events and practices in your area. Make  a">
            <a:extLst>
              <a:ext uri="{FF2B5EF4-FFF2-40B4-BE49-F238E27FC236}">
                <a16:creationId xmlns:a16="http://schemas.microsoft.com/office/drawing/2014/main" id="{BF9268FF-8F22-EE9F-27EF-AE1287F6BD3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708"/>
          <a:stretch/>
        </p:blipFill>
        <p:spPr bwMode="auto">
          <a:xfrm rot="20618891">
            <a:off x="8860894" y="1012412"/>
            <a:ext cx="2889409" cy="27860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Tiếng Anh 9 Tập 1 - Unit 4 LIFE IN THE PAST - GETTING STARTED - 1 Listen  and read. | Sách Mềm">
            <a:extLst>
              <a:ext uri="{FF2B5EF4-FFF2-40B4-BE49-F238E27FC236}">
                <a16:creationId xmlns:a16="http://schemas.microsoft.com/office/drawing/2014/main" id="{A119B0F1-B86C-C948-4FFA-6A22698B86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74057">
            <a:off x="6572233" y="4370497"/>
            <a:ext cx="2836785" cy="211218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Vietnamese Culture | 5 Things You Should Know about Culture of Vietnam">
            <a:extLst>
              <a:ext uri="{FF2B5EF4-FFF2-40B4-BE49-F238E27FC236}">
                <a16:creationId xmlns:a16="http://schemas.microsoft.com/office/drawing/2014/main" id="{E8ED2D27-BD35-CDED-1EBE-5D7F974E22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21781">
            <a:off x="333988" y="3295528"/>
            <a:ext cx="2733983" cy="18226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Vietnam Lifestyle - The Reality of Lifestyle Culture in Vietnam">
            <a:extLst>
              <a:ext uri="{FF2B5EF4-FFF2-40B4-BE49-F238E27FC236}">
                <a16:creationId xmlns:a16="http://schemas.microsoft.com/office/drawing/2014/main" id="{2175BF2E-5B3F-3FA7-2E54-C391F60BBFA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50575">
            <a:off x="3364925" y="4869139"/>
            <a:ext cx="2541196" cy="1694131"/>
          </a:xfrm>
          <a:prstGeom prst="rect">
            <a:avLst/>
          </a:prstGeom>
          <a:noFill/>
          <a:extLst>
            <a:ext uri="{909E8E84-426E-40DD-AFC4-6F175D3DCCD1}">
              <a14:hiddenFill xmlns:a14="http://schemas.microsoft.com/office/drawing/2010/main">
                <a:solidFill>
                  <a:srgbClr val="FFFFFF"/>
                </a:solidFill>
              </a14:hiddenFill>
            </a:ext>
          </a:extLst>
        </p:spPr>
      </p:pic>
      <p:sp>
        <p:nvSpPr>
          <p:cNvPr id="5" name="Oval Callout 4">
            <a:extLst>
              <a:ext uri="{FF2B5EF4-FFF2-40B4-BE49-F238E27FC236}">
                <a16:creationId xmlns:a16="http://schemas.microsoft.com/office/drawing/2014/main" id="{E09A0C94-A639-3EA3-056B-21BA952A0BB0}"/>
              </a:ext>
            </a:extLst>
          </p:cNvPr>
          <p:cNvSpPr/>
          <p:nvPr/>
        </p:nvSpPr>
        <p:spPr>
          <a:xfrm>
            <a:off x="3102920" y="882630"/>
            <a:ext cx="5243360" cy="3103732"/>
          </a:xfrm>
          <a:prstGeom prst="wedgeEllipseCallout">
            <a:avLst>
              <a:gd name="adj1" fmla="val -41235"/>
              <a:gd name="adj2" fmla="val 60242"/>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tx1"/>
                </a:solidFill>
                <a:ea typeface="Times New Roman" panose="02020603050405020304" pitchFamily="18" charset="0"/>
              </a:rPr>
              <a:t>T</a:t>
            </a:r>
            <a:r>
              <a:rPr lang="en-US" sz="4000" dirty="0">
                <a:solidFill>
                  <a:schemeClr val="tx1"/>
                </a:solidFill>
                <a:effectLst/>
                <a:ea typeface="Times New Roman" panose="02020603050405020304" pitchFamily="18" charset="0"/>
              </a:rPr>
              <a:t>he differences between life </a:t>
            </a:r>
          </a:p>
          <a:p>
            <a:pPr algn="ctr"/>
            <a:r>
              <a:rPr lang="en-US" sz="4000" dirty="0">
                <a:solidFill>
                  <a:schemeClr val="tx1"/>
                </a:solidFill>
                <a:effectLst/>
                <a:ea typeface="Times New Roman" panose="02020603050405020304" pitchFamily="18" charset="0"/>
              </a:rPr>
              <a:t>in the past and </a:t>
            </a:r>
          </a:p>
          <a:p>
            <a:pPr algn="ctr"/>
            <a:r>
              <a:rPr lang="en-US" sz="4000" dirty="0">
                <a:solidFill>
                  <a:schemeClr val="tx1"/>
                </a:solidFill>
                <a:effectLst/>
                <a:ea typeface="Times New Roman" panose="02020603050405020304" pitchFamily="18" charset="0"/>
              </a:rPr>
              <a:t>at present?</a:t>
            </a:r>
            <a:r>
              <a:rPr lang="en-VN" sz="4000" dirty="0">
                <a:solidFill>
                  <a:schemeClr val="tx1"/>
                </a:solidFill>
                <a:effectLst/>
              </a:rPr>
              <a:t> </a:t>
            </a:r>
            <a:endParaRPr lang="en-VN" sz="4000" dirty="0">
              <a:solidFill>
                <a:schemeClr val="tx1"/>
              </a:solidFill>
            </a:endParaRPr>
          </a:p>
        </p:txBody>
      </p:sp>
    </p:spTree>
    <p:extLst>
      <p:ext uri="{BB962C8B-B14F-4D97-AF65-F5344CB8AC3E}">
        <p14:creationId xmlns:p14="http://schemas.microsoft.com/office/powerpoint/2010/main" val="2817977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487067" y="1804801"/>
            <a:ext cx="11595869" cy="4866269"/>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989673" y="1168532"/>
            <a:ext cx="11148370" cy="461665"/>
          </a:xfrm>
          <a:prstGeom prst="rect">
            <a:avLst/>
          </a:prstGeom>
          <a:noFill/>
          <a:effectLst/>
        </p:spPr>
        <p:txBody>
          <a:bodyPr wrap="square" rtlCol="0">
            <a:spAutoFit/>
          </a:bodyPr>
          <a:lstStyle/>
          <a:p>
            <a:r>
              <a:rPr lang="en-US" sz="2400" b="1" dirty="0">
                <a:effectLst/>
                <a:ea typeface="Times New Roman" panose="02020603050405020304" pitchFamily="18" charset="0"/>
              </a:rPr>
              <a:t>Read the passage and choose the correct answer A, B, C, or D. </a:t>
            </a:r>
            <a:endParaRPr lang="en-US" sz="24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539852" y="1883444"/>
            <a:ext cx="11595869" cy="4708981"/>
          </a:xfrm>
          <a:prstGeom prst="rect">
            <a:avLst/>
          </a:prstGeom>
          <a:noFill/>
        </p:spPr>
        <p:txBody>
          <a:bodyPr wrap="square">
            <a:spAutoFit/>
          </a:bodyPr>
          <a:lstStyle/>
          <a:p>
            <a:pPr indent="-1270"/>
            <a:r>
              <a:rPr lang="en-US" sz="25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Tree>
    <p:extLst>
      <p:ext uri="{BB962C8B-B14F-4D97-AF65-F5344CB8AC3E}">
        <p14:creationId xmlns:p14="http://schemas.microsoft.com/office/powerpoint/2010/main" val="1529224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016759"/>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334904" y="1856355"/>
            <a:ext cx="7196622" cy="5016758"/>
          </a:xfrm>
          <a:prstGeom prst="rect">
            <a:avLst/>
          </a:prstGeom>
          <a:noFill/>
        </p:spPr>
        <p:txBody>
          <a:bodyPr wrap="square">
            <a:spAutoFit/>
          </a:bodyPr>
          <a:lstStyle/>
          <a:p>
            <a:pPr indent="-1270"/>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607167" y="2031543"/>
            <a:ext cx="4454354" cy="3970318"/>
          </a:xfrm>
          <a:prstGeom prst="rect">
            <a:avLst/>
          </a:prstGeom>
          <a:noFill/>
        </p:spPr>
        <p:txBody>
          <a:bodyPr wrap="square">
            <a:spAutoFit/>
          </a:bodyPr>
          <a:lstStyle/>
          <a:p>
            <a:r>
              <a:rPr lang="en-US" sz="2800" b="1" dirty="0">
                <a:solidFill>
                  <a:srgbClr val="F26648"/>
                </a:solidFill>
              </a:rPr>
              <a:t>1. </a:t>
            </a:r>
            <a:r>
              <a:rPr lang="en-US" sz="2800" dirty="0"/>
              <a:t>In the past, the local people could start an open-air market when ______.</a:t>
            </a:r>
          </a:p>
          <a:p>
            <a:endParaRPr lang="en-US" sz="2800" dirty="0"/>
          </a:p>
          <a:p>
            <a:r>
              <a:rPr lang="en-US" sz="2800" dirty="0"/>
              <a:t>A. they paid the rent </a:t>
            </a:r>
          </a:p>
          <a:p>
            <a:r>
              <a:rPr lang="en-US" sz="2800" dirty="0"/>
              <a:t>B. they found a spacious spot </a:t>
            </a:r>
          </a:p>
          <a:p>
            <a:r>
              <a:rPr lang="en-US" sz="2800" dirty="0"/>
              <a:t>C. they had products to sell </a:t>
            </a:r>
          </a:p>
          <a:p>
            <a:r>
              <a:rPr lang="en-US" sz="2800" dirty="0"/>
              <a:t>D. they didn’t want to shop elsewhere</a:t>
            </a:r>
          </a:p>
        </p:txBody>
      </p:sp>
      <p:sp>
        <p:nvSpPr>
          <p:cNvPr id="5" name="Oval 4">
            <a:extLst>
              <a:ext uri="{FF2B5EF4-FFF2-40B4-BE49-F238E27FC236}">
                <a16:creationId xmlns:a16="http://schemas.microsoft.com/office/drawing/2014/main" id="{9F54D6ED-6FB9-1DCA-6E8D-DCF60C7E3E35}"/>
              </a:ext>
            </a:extLst>
          </p:cNvPr>
          <p:cNvSpPr/>
          <p:nvPr/>
        </p:nvSpPr>
        <p:spPr>
          <a:xfrm>
            <a:off x="7538697" y="4180357"/>
            <a:ext cx="544952" cy="52322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TextBox 1">
            <a:extLst>
              <a:ext uri="{FF2B5EF4-FFF2-40B4-BE49-F238E27FC236}">
                <a16:creationId xmlns:a16="http://schemas.microsoft.com/office/drawing/2014/main" id="{2ED5024B-EDDC-2909-2BC8-E22CB5AC0125}"/>
              </a:ext>
            </a:extLst>
          </p:cNvPr>
          <p:cNvSpPr txBox="1"/>
          <p:nvPr/>
        </p:nvSpPr>
        <p:spPr>
          <a:xfrm>
            <a:off x="989673" y="1168532"/>
            <a:ext cx="11148370" cy="461665"/>
          </a:xfrm>
          <a:prstGeom prst="rect">
            <a:avLst/>
          </a:prstGeom>
          <a:noFill/>
          <a:effectLst/>
        </p:spPr>
        <p:txBody>
          <a:bodyPr wrap="square" rtlCol="0">
            <a:spAutoFit/>
          </a:bodyPr>
          <a:lstStyle/>
          <a:p>
            <a:r>
              <a:rPr lang="en-US" sz="2400" b="1" dirty="0">
                <a:effectLst/>
                <a:ea typeface="Times New Roman" panose="02020603050405020304" pitchFamily="18" charset="0"/>
              </a:rPr>
              <a:t>Read the passage and choose the correct answer A, B, C, or D. </a:t>
            </a:r>
            <a:endParaRPr lang="en-US" sz="2400" b="1" dirty="0">
              <a:effectLst>
                <a:glow rad="88900">
                  <a:schemeClr val="bg1"/>
                </a:glow>
              </a:effectLst>
              <a:cs typeface="Arial" panose="020B0604020202020204" pitchFamily="34" charset="0"/>
            </a:endParaRPr>
          </a:p>
        </p:txBody>
      </p:sp>
      <p:sp>
        <p:nvSpPr>
          <p:cNvPr id="6" name="Rounded Rectangle 15">
            <a:extLst>
              <a:ext uri="{FF2B5EF4-FFF2-40B4-BE49-F238E27FC236}">
                <a16:creationId xmlns:a16="http://schemas.microsoft.com/office/drawing/2014/main" id="{1BD58EC5-FE0C-2353-7404-64A0E924A932}"/>
              </a:ext>
            </a:extLst>
          </p:cNvPr>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7" name="TextBox 6">
            <a:extLst>
              <a:ext uri="{FF2B5EF4-FFF2-40B4-BE49-F238E27FC236}">
                <a16:creationId xmlns:a16="http://schemas.microsoft.com/office/drawing/2014/main" id="{A0ADE46D-9ED6-6DA5-F1F2-68A8009045EE}"/>
              </a:ext>
            </a:extLst>
          </p:cNvPr>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Tree>
    <p:extLst>
      <p:ext uri="{BB962C8B-B14F-4D97-AF65-F5344CB8AC3E}">
        <p14:creationId xmlns:p14="http://schemas.microsoft.com/office/powerpoint/2010/main" val="7639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016759"/>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334904" y="1856355"/>
            <a:ext cx="7196622" cy="5016758"/>
          </a:xfrm>
          <a:prstGeom prst="rect">
            <a:avLst/>
          </a:prstGeom>
          <a:noFill/>
        </p:spPr>
        <p:txBody>
          <a:bodyPr wrap="square">
            <a:spAutoFit/>
          </a:bodyPr>
          <a:lstStyle/>
          <a:p>
            <a:pPr indent="-1270"/>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607167" y="2031543"/>
            <a:ext cx="4454354" cy="3970318"/>
          </a:xfrm>
          <a:prstGeom prst="rect">
            <a:avLst/>
          </a:prstGeom>
          <a:noFill/>
        </p:spPr>
        <p:txBody>
          <a:bodyPr wrap="square">
            <a:spAutoFit/>
          </a:bodyPr>
          <a:lstStyle/>
          <a:p>
            <a:r>
              <a:rPr lang="en-US" sz="2800" b="1" dirty="0">
                <a:solidFill>
                  <a:srgbClr val="F26648"/>
                </a:solidFill>
              </a:rPr>
              <a:t>2. </a:t>
            </a:r>
            <a:r>
              <a:rPr lang="en-US" sz="2800" dirty="0"/>
              <a:t>The relationship between the sellers and the market-goers at an open-air market was ______. </a:t>
            </a:r>
          </a:p>
          <a:p>
            <a:endParaRPr lang="en-US" sz="2800" dirty="0"/>
          </a:p>
          <a:p>
            <a:r>
              <a:rPr lang="en-US" sz="2800" dirty="0"/>
              <a:t>A. healthy </a:t>
            </a:r>
          </a:p>
          <a:p>
            <a:r>
              <a:rPr lang="en-US" sz="2800" dirty="0"/>
              <a:t>B. distant </a:t>
            </a:r>
          </a:p>
          <a:p>
            <a:r>
              <a:rPr lang="en-US" sz="2800" dirty="0"/>
              <a:t>C. formal </a:t>
            </a:r>
          </a:p>
          <a:p>
            <a:r>
              <a:rPr lang="en-US" sz="2800" dirty="0"/>
              <a:t>D. close</a:t>
            </a:r>
          </a:p>
        </p:txBody>
      </p:sp>
      <p:sp>
        <p:nvSpPr>
          <p:cNvPr id="5" name="Oval 4">
            <a:extLst>
              <a:ext uri="{FF2B5EF4-FFF2-40B4-BE49-F238E27FC236}">
                <a16:creationId xmlns:a16="http://schemas.microsoft.com/office/drawing/2014/main" id="{9F54D6ED-6FB9-1DCA-6E8D-DCF60C7E3E35}"/>
              </a:ext>
            </a:extLst>
          </p:cNvPr>
          <p:cNvSpPr/>
          <p:nvPr/>
        </p:nvSpPr>
        <p:spPr>
          <a:xfrm>
            <a:off x="7538697" y="5460169"/>
            <a:ext cx="544952" cy="52322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TextBox 1">
            <a:extLst>
              <a:ext uri="{FF2B5EF4-FFF2-40B4-BE49-F238E27FC236}">
                <a16:creationId xmlns:a16="http://schemas.microsoft.com/office/drawing/2014/main" id="{2ED5024B-EDDC-2909-2BC8-E22CB5AC0125}"/>
              </a:ext>
            </a:extLst>
          </p:cNvPr>
          <p:cNvSpPr txBox="1"/>
          <p:nvPr/>
        </p:nvSpPr>
        <p:spPr>
          <a:xfrm>
            <a:off x="989673" y="1168532"/>
            <a:ext cx="11148370" cy="461665"/>
          </a:xfrm>
          <a:prstGeom prst="rect">
            <a:avLst/>
          </a:prstGeom>
          <a:noFill/>
          <a:effectLst/>
        </p:spPr>
        <p:txBody>
          <a:bodyPr wrap="square" rtlCol="0">
            <a:spAutoFit/>
          </a:bodyPr>
          <a:lstStyle/>
          <a:p>
            <a:r>
              <a:rPr lang="en-US" sz="2400" b="1" dirty="0">
                <a:effectLst/>
                <a:ea typeface="Times New Roman" panose="02020603050405020304" pitchFamily="18" charset="0"/>
              </a:rPr>
              <a:t>Read the passage and choose the correct answer A, B, C, or D. </a:t>
            </a:r>
            <a:endParaRPr lang="en-US" sz="2400" b="1" dirty="0">
              <a:effectLst>
                <a:glow rad="88900">
                  <a:schemeClr val="bg1"/>
                </a:glow>
              </a:effectLst>
              <a:cs typeface="Arial" panose="020B0604020202020204" pitchFamily="34" charset="0"/>
            </a:endParaRPr>
          </a:p>
        </p:txBody>
      </p:sp>
      <p:sp>
        <p:nvSpPr>
          <p:cNvPr id="6" name="Rounded Rectangle 15">
            <a:extLst>
              <a:ext uri="{FF2B5EF4-FFF2-40B4-BE49-F238E27FC236}">
                <a16:creationId xmlns:a16="http://schemas.microsoft.com/office/drawing/2014/main" id="{1BD58EC5-FE0C-2353-7404-64A0E924A932}"/>
              </a:ext>
            </a:extLst>
          </p:cNvPr>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7" name="TextBox 6">
            <a:extLst>
              <a:ext uri="{FF2B5EF4-FFF2-40B4-BE49-F238E27FC236}">
                <a16:creationId xmlns:a16="http://schemas.microsoft.com/office/drawing/2014/main" id="{A0ADE46D-9ED6-6DA5-F1F2-68A8009045EE}"/>
              </a:ext>
            </a:extLst>
          </p:cNvPr>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Tree>
    <p:extLst>
      <p:ext uri="{BB962C8B-B14F-4D97-AF65-F5344CB8AC3E}">
        <p14:creationId xmlns:p14="http://schemas.microsoft.com/office/powerpoint/2010/main" val="3311672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016759"/>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334904" y="1856355"/>
            <a:ext cx="7196622" cy="5016758"/>
          </a:xfrm>
          <a:prstGeom prst="rect">
            <a:avLst/>
          </a:prstGeom>
          <a:noFill/>
        </p:spPr>
        <p:txBody>
          <a:bodyPr wrap="square">
            <a:spAutoFit/>
          </a:bodyPr>
          <a:lstStyle/>
          <a:p>
            <a:pPr indent="-1270"/>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607167" y="2031543"/>
            <a:ext cx="4454354" cy="3108543"/>
          </a:xfrm>
          <a:prstGeom prst="rect">
            <a:avLst/>
          </a:prstGeom>
          <a:noFill/>
        </p:spPr>
        <p:txBody>
          <a:bodyPr wrap="square">
            <a:spAutoFit/>
          </a:bodyPr>
          <a:lstStyle/>
          <a:p>
            <a:r>
              <a:rPr lang="en-US" sz="2800" b="1" dirty="0">
                <a:solidFill>
                  <a:srgbClr val="F26648"/>
                </a:solidFill>
              </a:rPr>
              <a:t>3. </a:t>
            </a:r>
            <a:r>
              <a:rPr lang="en-US" sz="2800" dirty="0"/>
              <a:t>The writer mentions two ______ the supermarket. </a:t>
            </a:r>
          </a:p>
          <a:p>
            <a:endParaRPr lang="en-US" sz="2800" dirty="0"/>
          </a:p>
          <a:p>
            <a:r>
              <a:rPr lang="en-US" sz="2800" dirty="0"/>
              <a:t>A. of his experiences with </a:t>
            </a:r>
          </a:p>
          <a:p>
            <a:r>
              <a:rPr lang="en-US" sz="2800" dirty="0"/>
              <a:t>B. types of goods in </a:t>
            </a:r>
          </a:p>
          <a:p>
            <a:r>
              <a:rPr lang="en-US" sz="2800" dirty="0"/>
              <a:t>C. benefits of </a:t>
            </a:r>
          </a:p>
          <a:p>
            <a:r>
              <a:rPr lang="en-US" sz="2800" dirty="0"/>
              <a:t>D. types of shoppers in</a:t>
            </a:r>
          </a:p>
        </p:txBody>
      </p:sp>
      <p:sp>
        <p:nvSpPr>
          <p:cNvPr id="5" name="Oval 4">
            <a:extLst>
              <a:ext uri="{FF2B5EF4-FFF2-40B4-BE49-F238E27FC236}">
                <a16:creationId xmlns:a16="http://schemas.microsoft.com/office/drawing/2014/main" id="{9F54D6ED-6FB9-1DCA-6E8D-DCF60C7E3E35}"/>
              </a:ext>
            </a:extLst>
          </p:cNvPr>
          <p:cNvSpPr/>
          <p:nvPr/>
        </p:nvSpPr>
        <p:spPr>
          <a:xfrm>
            <a:off x="7530353" y="4176315"/>
            <a:ext cx="544952" cy="52322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TextBox 1">
            <a:extLst>
              <a:ext uri="{FF2B5EF4-FFF2-40B4-BE49-F238E27FC236}">
                <a16:creationId xmlns:a16="http://schemas.microsoft.com/office/drawing/2014/main" id="{2ED5024B-EDDC-2909-2BC8-E22CB5AC0125}"/>
              </a:ext>
            </a:extLst>
          </p:cNvPr>
          <p:cNvSpPr txBox="1"/>
          <p:nvPr/>
        </p:nvSpPr>
        <p:spPr>
          <a:xfrm>
            <a:off x="989673" y="1168532"/>
            <a:ext cx="11148370" cy="461665"/>
          </a:xfrm>
          <a:prstGeom prst="rect">
            <a:avLst/>
          </a:prstGeom>
          <a:noFill/>
          <a:effectLst/>
        </p:spPr>
        <p:txBody>
          <a:bodyPr wrap="square" rtlCol="0">
            <a:spAutoFit/>
          </a:bodyPr>
          <a:lstStyle/>
          <a:p>
            <a:r>
              <a:rPr lang="en-US" sz="2400" b="1" dirty="0">
                <a:effectLst/>
                <a:ea typeface="Times New Roman" panose="02020603050405020304" pitchFamily="18" charset="0"/>
              </a:rPr>
              <a:t>Read the passage and choose the correct answer A, B, C, or D. </a:t>
            </a:r>
            <a:endParaRPr lang="en-US" sz="2400" b="1" dirty="0">
              <a:effectLst>
                <a:glow rad="88900">
                  <a:schemeClr val="bg1"/>
                </a:glow>
              </a:effectLst>
              <a:cs typeface="Arial" panose="020B0604020202020204" pitchFamily="34" charset="0"/>
            </a:endParaRPr>
          </a:p>
        </p:txBody>
      </p:sp>
      <p:sp>
        <p:nvSpPr>
          <p:cNvPr id="6" name="Rounded Rectangle 15">
            <a:extLst>
              <a:ext uri="{FF2B5EF4-FFF2-40B4-BE49-F238E27FC236}">
                <a16:creationId xmlns:a16="http://schemas.microsoft.com/office/drawing/2014/main" id="{1BD58EC5-FE0C-2353-7404-64A0E924A932}"/>
              </a:ext>
            </a:extLst>
          </p:cNvPr>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7" name="TextBox 6">
            <a:extLst>
              <a:ext uri="{FF2B5EF4-FFF2-40B4-BE49-F238E27FC236}">
                <a16:creationId xmlns:a16="http://schemas.microsoft.com/office/drawing/2014/main" id="{A0ADE46D-9ED6-6DA5-F1F2-68A8009045EE}"/>
              </a:ext>
            </a:extLst>
          </p:cNvPr>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Tree>
    <p:extLst>
      <p:ext uri="{BB962C8B-B14F-4D97-AF65-F5344CB8AC3E}">
        <p14:creationId xmlns:p14="http://schemas.microsoft.com/office/powerpoint/2010/main" val="25321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016759"/>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334904" y="1856355"/>
            <a:ext cx="7196622" cy="5016758"/>
          </a:xfrm>
          <a:prstGeom prst="rect">
            <a:avLst/>
          </a:prstGeom>
          <a:noFill/>
        </p:spPr>
        <p:txBody>
          <a:bodyPr wrap="square">
            <a:spAutoFit/>
          </a:bodyPr>
          <a:lstStyle/>
          <a:p>
            <a:pPr indent="-1270"/>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607167" y="2031543"/>
            <a:ext cx="4454354" cy="3539430"/>
          </a:xfrm>
          <a:prstGeom prst="rect">
            <a:avLst/>
          </a:prstGeom>
          <a:noFill/>
        </p:spPr>
        <p:txBody>
          <a:bodyPr wrap="square">
            <a:spAutoFit/>
          </a:bodyPr>
          <a:lstStyle/>
          <a:p>
            <a:r>
              <a:rPr lang="en-US" sz="2800" b="1" dirty="0">
                <a:solidFill>
                  <a:srgbClr val="F26648"/>
                </a:solidFill>
              </a:rPr>
              <a:t>4. </a:t>
            </a:r>
            <a:r>
              <a:rPr lang="en-US" sz="2800" dirty="0"/>
              <a:t>The supermarket also offers ______. </a:t>
            </a:r>
          </a:p>
          <a:p>
            <a:endParaRPr lang="en-US" sz="2800" dirty="0"/>
          </a:p>
          <a:p>
            <a:r>
              <a:rPr lang="en-US" sz="2800" dirty="0"/>
              <a:t>A. pet food </a:t>
            </a:r>
          </a:p>
          <a:p>
            <a:r>
              <a:rPr lang="en-US" sz="2800" dirty="0"/>
              <a:t>B. pets </a:t>
            </a:r>
          </a:p>
          <a:p>
            <a:r>
              <a:rPr lang="en-US" sz="2800" dirty="0"/>
              <a:t>C. pet shops </a:t>
            </a:r>
          </a:p>
          <a:p>
            <a:r>
              <a:rPr lang="en-US" sz="2800" dirty="0"/>
              <a:t>D. pet vets</a:t>
            </a:r>
          </a:p>
          <a:p>
            <a:endParaRPr lang="en-US" sz="2800" dirty="0"/>
          </a:p>
        </p:txBody>
      </p:sp>
      <p:sp>
        <p:nvSpPr>
          <p:cNvPr id="5" name="Oval 4">
            <a:extLst>
              <a:ext uri="{FF2B5EF4-FFF2-40B4-BE49-F238E27FC236}">
                <a16:creationId xmlns:a16="http://schemas.microsoft.com/office/drawing/2014/main" id="{9F54D6ED-6FB9-1DCA-6E8D-DCF60C7E3E35}"/>
              </a:ext>
            </a:extLst>
          </p:cNvPr>
          <p:cNvSpPr/>
          <p:nvPr/>
        </p:nvSpPr>
        <p:spPr>
          <a:xfrm>
            <a:off x="7530353" y="3305746"/>
            <a:ext cx="544952" cy="52322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TextBox 1">
            <a:extLst>
              <a:ext uri="{FF2B5EF4-FFF2-40B4-BE49-F238E27FC236}">
                <a16:creationId xmlns:a16="http://schemas.microsoft.com/office/drawing/2014/main" id="{2ED5024B-EDDC-2909-2BC8-E22CB5AC0125}"/>
              </a:ext>
            </a:extLst>
          </p:cNvPr>
          <p:cNvSpPr txBox="1"/>
          <p:nvPr/>
        </p:nvSpPr>
        <p:spPr>
          <a:xfrm>
            <a:off x="989673" y="1168532"/>
            <a:ext cx="11148370" cy="461665"/>
          </a:xfrm>
          <a:prstGeom prst="rect">
            <a:avLst/>
          </a:prstGeom>
          <a:noFill/>
          <a:effectLst/>
        </p:spPr>
        <p:txBody>
          <a:bodyPr wrap="square" rtlCol="0">
            <a:spAutoFit/>
          </a:bodyPr>
          <a:lstStyle/>
          <a:p>
            <a:r>
              <a:rPr lang="en-US" sz="2400" b="1" dirty="0">
                <a:effectLst/>
                <a:ea typeface="Times New Roman" panose="02020603050405020304" pitchFamily="18" charset="0"/>
              </a:rPr>
              <a:t>Read the passage and choose the correct answer A, B, C, or D. </a:t>
            </a:r>
            <a:endParaRPr lang="en-US" sz="2400" b="1" dirty="0">
              <a:effectLst>
                <a:glow rad="88900">
                  <a:schemeClr val="bg1"/>
                </a:glow>
              </a:effectLst>
              <a:cs typeface="Arial" panose="020B0604020202020204" pitchFamily="34" charset="0"/>
            </a:endParaRPr>
          </a:p>
        </p:txBody>
      </p:sp>
      <p:sp>
        <p:nvSpPr>
          <p:cNvPr id="6" name="Rounded Rectangle 15">
            <a:extLst>
              <a:ext uri="{FF2B5EF4-FFF2-40B4-BE49-F238E27FC236}">
                <a16:creationId xmlns:a16="http://schemas.microsoft.com/office/drawing/2014/main" id="{1BD58EC5-FE0C-2353-7404-64A0E924A932}"/>
              </a:ext>
            </a:extLst>
          </p:cNvPr>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7" name="TextBox 6">
            <a:extLst>
              <a:ext uri="{FF2B5EF4-FFF2-40B4-BE49-F238E27FC236}">
                <a16:creationId xmlns:a16="http://schemas.microsoft.com/office/drawing/2014/main" id="{A0ADE46D-9ED6-6DA5-F1F2-68A8009045EE}"/>
              </a:ext>
            </a:extLst>
          </p:cNvPr>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Tree>
    <p:extLst>
      <p:ext uri="{BB962C8B-B14F-4D97-AF65-F5344CB8AC3E}">
        <p14:creationId xmlns:p14="http://schemas.microsoft.com/office/powerpoint/2010/main" val="213509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3708</TotalTime>
  <Words>1927</Words>
  <Application>Microsoft Office PowerPoint</Application>
  <PresentationFormat>Widescreen</PresentationFormat>
  <Paragraphs>140</Paragraphs>
  <Slides>17</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Adobe Gothic Std B</vt:lpstr>
      <vt:lpstr>Arial</vt:lpstr>
      <vt:lpstr>Calibri</vt:lpstr>
      <vt:lpstr>Calibri Light</vt:lpstr>
      <vt:lpstr>Myriad Pro</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Linh-Ban NN</cp:lastModifiedBy>
  <cp:revision>316</cp:revision>
  <dcterms:created xsi:type="dcterms:W3CDTF">2020-12-09T02:04:09Z</dcterms:created>
  <dcterms:modified xsi:type="dcterms:W3CDTF">2024-08-12T02:45:17Z</dcterms:modified>
</cp:coreProperties>
</file>