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8288000" cy="10287000"/>
  <p:notesSz cx="6858000" cy="9144000"/>
  <p:embeddedFontLst>
    <p:embeddedFont>
      <p:font typeface="#9Slide05 Dear Saturday" panose="02000505000000020004" pitchFamily="2" charset="77"/>
      <p:regular r:id="rId62"/>
    </p:embeddedFont>
    <p:embeddedFont>
      <p:font typeface="#9Slide05 VL Fadilla" pitchFamily="2" charset="77"/>
      <p:regular r:id="rId63"/>
    </p:embeddedFont>
    <p:embeddedFont>
      <p:font typeface="#9Slide07 Bangers" pitchFamily="2" charset="77"/>
      <p:regular r:id="rId64"/>
    </p:embeddedFont>
    <p:embeddedFont>
      <p:font typeface="#9Slide07 Crocante" panose="02000000000000000000" pitchFamily="2" charset="77"/>
      <p:regular r:id="rId65"/>
    </p:embeddedFont>
    <p:embeddedFont>
      <p:font typeface="#9Slide07 SVNBango" panose="02000000000000000000" pitchFamily="2" charset="0"/>
      <p:regular r:id="rId66"/>
    </p:embeddedFont>
    <p:embeddedFont>
      <p:font typeface="#9Slide07 SVNUT Triumph Press" pitchFamily="2" charset="77"/>
      <p:bold r:id="rId67"/>
      <p:italic r:id="rId68"/>
      <p:boldItalic r:id="rId69"/>
    </p:embeddedFont>
    <p:embeddedFont>
      <p:font typeface="Calibri" panose="020F0502020204030204" pitchFamily="34" charset="0"/>
      <p:regular r:id="rId70"/>
      <p:bold r:id="rId71"/>
      <p:italic r:id="rId72"/>
      <p:boldItalic r:id="rId73"/>
    </p:embeddedFont>
    <p:embeddedFont>
      <p:font typeface="Fraunces Bold" pitchFamily="2" charset="77"/>
      <p:regular r:id="rId74"/>
      <p:bold r:id="rId75"/>
    </p:embeddedFont>
    <p:embeddedFont>
      <p:font typeface="Roboto Condensed" panose="02000000000000000000" pitchFamily="2" charset="0"/>
      <p:regular r:id="rId76"/>
    </p:embeddedFont>
    <p:embeddedFont>
      <p:font typeface="Roboto Condensed Bold" panose="02000000000000000000" pitchFamily="2" charset="0"/>
      <p:regular r:id="rId77"/>
      <p:bold r:id="rId78"/>
    </p:embeddedFont>
    <p:embeddedFont>
      <p:font typeface="Roboto Condensed Bold Italics" panose="02000000000000000000" pitchFamily="2" charset="0"/>
      <p:regular r:id="rId79"/>
      <p:bold r:id="rId80"/>
      <p:italic r:id="rId81"/>
      <p:boldItalic r:id="rId82"/>
    </p:embeddedFont>
    <p:embeddedFont>
      <p:font typeface="Roboto Condensed Italics" panose="02000000000000000000" pitchFamily="2" charset="0"/>
      <p:regular r:id="rId83"/>
      <p: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45" autoAdjust="0"/>
    <p:restoredTop sz="94599" autoAdjust="0"/>
  </p:normalViewPr>
  <p:slideViewPr>
    <p:cSldViewPr>
      <p:cViewPr varScale="1">
        <p:scale>
          <a:sx n="70" d="100"/>
          <a:sy n="70" d="100"/>
        </p:scale>
        <p:origin x="52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watch?v=IhooFnC4DAw"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2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4.svg"/><Relationship Id="rId5" Type="http://schemas.openxmlformats.org/officeDocument/2006/relationships/image" Target="../media/image20.sv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4.svg"/><Relationship Id="rId5" Type="http://schemas.openxmlformats.org/officeDocument/2006/relationships/image" Target="../media/image20.sv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4.svg"/><Relationship Id="rId5" Type="http://schemas.openxmlformats.org/officeDocument/2006/relationships/image" Target="../media/image20.sv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5.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6.sv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sv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sv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3.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0.svg"/><Relationship Id="rId5" Type="http://schemas.openxmlformats.org/officeDocument/2006/relationships/image" Target="../media/image18.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44.svg"/><Relationship Id="rId10" Type="http://schemas.openxmlformats.org/officeDocument/2006/relationships/image" Target="../media/image19.png"/><Relationship Id="rId4" Type="http://schemas.openxmlformats.org/officeDocument/2006/relationships/image" Target="../media/image43.png"/><Relationship Id="rId9" Type="http://schemas.openxmlformats.org/officeDocument/2006/relationships/image" Target="../media/image7.sv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6.svg"/><Relationship Id="rId3" Type="http://schemas.openxmlformats.org/officeDocument/2006/relationships/image" Target="../media/image3.svg"/><Relationship Id="rId7" Type="http://schemas.openxmlformats.org/officeDocument/2006/relationships/image" Target="../media/image20.svg"/><Relationship Id="rId12"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4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4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3.sv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3.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3.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3.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3.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svg"/><Relationship Id="rId3" Type="http://schemas.openxmlformats.org/officeDocument/2006/relationships/image" Target="../media/image26.svg"/><Relationship Id="rId7" Type="http://schemas.openxmlformats.org/officeDocument/2006/relationships/image" Target="../media/image3.svg"/><Relationship Id="rId12"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6.svg"/><Relationship Id="rId5" Type="http://schemas.openxmlformats.org/officeDocument/2006/relationships/image" Target="../media/image28.svg"/><Relationship Id="rId15" Type="http://schemas.openxmlformats.org/officeDocument/2006/relationships/image" Target="../media/image7.svg"/><Relationship Id="rId10"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9.svg"/><Relationship Id="rId1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6.svg"/><Relationship Id="rId7" Type="http://schemas.openxmlformats.org/officeDocument/2006/relationships/image" Target="../media/image58.svg"/><Relationship Id="rId12"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0.svg"/><Relationship Id="rId5" Type="http://schemas.openxmlformats.org/officeDocument/2006/relationships/image" Target="../media/image56.svg"/><Relationship Id="rId10" Type="http://schemas.openxmlformats.org/officeDocument/2006/relationships/image" Target="../media/image19.png"/><Relationship Id="rId4" Type="http://schemas.openxmlformats.org/officeDocument/2006/relationships/image" Target="../media/image55.png"/><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603768" y="275542"/>
            <a:ext cx="17321819" cy="973591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536803" y="2803572"/>
            <a:ext cx="7751197" cy="7483428"/>
          </a:xfrm>
          <a:custGeom>
            <a:avLst/>
            <a:gdLst/>
            <a:ahLst/>
            <a:cxnLst/>
            <a:rect l="l" t="t" r="r" b="b"/>
            <a:pathLst>
              <a:path w="7751197" h="7483428">
                <a:moveTo>
                  <a:pt x="0" y="0"/>
                </a:moveTo>
                <a:lnTo>
                  <a:pt x="7751197" y="0"/>
                </a:lnTo>
                <a:lnTo>
                  <a:pt x="7751197" y="7483428"/>
                </a:lnTo>
                <a:lnTo>
                  <a:pt x="0" y="7483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1996115" y="231490"/>
            <a:ext cx="14295770" cy="788035"/>
          </a:xfrm>
          <a:prstGeom prst="rect">
            <a:avLst/>
          </a:prstGeom>
        </p:spPr>
        <p:txBody>
          <a:bodyPr lIns="0" tIns="0" rIns="0" bIns="0" rtlCol="0" anchor="t">
            <a:spAutoFit/>
          </a:bodyPr>
          <a:lstStyle/>
          <a:p>
            <a:pPr algn="l">
              <a:lnSpc>
                <a:spcPts val="6439"/>
              </a:lnSpc>
            </a:pPr>
            <a:r>
              <a:rPr lang="en-US" sz="4599" b="1">
                <a:solidFill>
                  <a:srgbClr val="22688D"/>
                </a:solidFill>
                <a:latin typeface="Fraunces Bold"/>
                <a:ea typeface="Fraunces Bold"/>
                <a:cs typeface="Fraunces Bold"/>
                <a:sym typeface="Fraunces Bold"/>
              </a:rPr>
              <a:t>I. TÌM HIỂU YÊU CẦU CỦA KIỂU VĂN BẢN </a:t>
            </a:r>
          </a:p>
        </p:txBody>
      </p:sp>
      <p:grpSp>
        <p:nvGrpSpPr>
          <p:cNvPr id="8" name="Group 8"/>
          <p:cNvGrpSpPr/>
          <p:nvPr/>
        </p:nvGrpSpPr>
        <p:grpSpPr>
          <a:xfrm>
            <a:off x="1028700" y="1328063"/>
            <a:ext cx="3825069" cy="1475509"/>
            <a:chOff x="0" y="0"/>
            <a:chExt cx="1007426" cy="388611"/>
          </a:xfrm>
        </p:grpSpPr>
        <p:sp>
          <p:nvSpPr>
            <p:cNvPr id="9" name="Freeform 9"/>
            <p:cNvSpPr/>
            <p:nvPr/>
          </p:nvSpPr>
          <p:spPr>
            <a:xfrm>
              <a:off x="0" y="0"/>
              <a:ext cx="1007426" cy="388611"/>
            </a:xfrm>
            <a:custGeom>
              <a:avLst/>
              <a:gdLst/>
              <a:ahLst/>
              <a:cxnLst/>
              <a:rect l="l" t="t" r="r" b="b"/>
              <a:pathLst>
                <a:path w="1007426" h="388611">
                  <a:moveTo>
                    <a:pt x="103224" y="0"/>
                  </a:moveTo>
                  <a:lnTo>
                    <a:pt x="904202" y="0"/>
                  </a:lnTo>
                  <a:cubicBezTo>
                    <a:pt x="961211" y="0"/>
                    <a:pt x="1007426" y="46215"/>
                    <a:pt x="1007426" y="103224"/>
                  </a:cubicBezTo>
                  <a:lnTo>
                    <a:pt x="1007426" y="285388"/>
                  </a:lnTo>
                  <a:cubicBezTo>
                    <a:pt x="1007426" y="342397"/>
                    <a:pt x="961211" y="388611"/>
                    <a:pt x="904202" y="388611"/>
                  </a:cubicBezTo>
                  <a:lnTo>
                    <a:pt x="103224" y="388611"/>
                  </a:lnTo>
                  <a:cubicBezTo>
                    <a:pt x="46215" y="388611"/>
                    <a:pt x="0" y="342397"/>
                    <a:pt x="0" y="285388"/>
                  </a:cubicBezTo>
                  <a:lnTo>
                    <a:pt x="0" y="103224"/>
                  </a:lnTo>
                  <a:cubicBezTo>
                    <a:pt x="0" y="46215"/>
                    <a:pt x="46215" y="0"/>
                    <a:pt x="103224" y="0"/>
                  </a:cubicBezTo>
                  <a:close/>
                </a:path>
              </a:pathLst>
            </a:custGeom>
            <a:solidFill>
              <a:srgbClr val="FFD6BA"/>
            </a:solidFill>
          </p:spPr>
        </p:sp>
        <p:sp>
          <p:nvSpPr>
            <p:cNvPr id="10" name="TextBox 10"/>
            <p:cNvSpPr txBox="1"/>
            <p:nvPr/>
          </p:nvSpPr>
          <p:spPr>
            <a:xfrm>
              <a:off x="0" y="-47625"/>
              <a:ext cx="1007426" cy="43623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478830" y="1648611"/>
            <a:ext cx="14261523" cy="710587"/>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VỀ HÌNH THỨC:</a:t>
            </a:r>
          </a:p>
        </p:txBody>
      </p:sp>
      <p:grpSp>
        <p:nvGrpSpPr>
          <p:cNvPr id="12" name="Group 12"/>
          <p:cNvGrpSpPr/>
          <p:nvPr/>
        </p:nvGrpSpPr>
        <p:grpSpPr>
          <a:xfrm>
            <a:off x="1478830" y="3108372"/>
            <a:ext cx="8537562" cy="4672977"/>
            <a:chOff x="0" y="0"/>
            <a:chExt cx="2822039" cy="1544624"/>
          </a:xfrm>
        </p:grpSpPr>
        <p:sp>
          <p:nvSpPr>
            <p:cNvPr id="13" name="Freeform 13"/>
            <p:cNvSpPr/>
            <p:nvPr/>
          </p:nvSpPr>
          <p:spPr>
            <a:xfrm>
              <a:off x="0" y="0"/>
              <a:ext cx="2822039" cy="1544624"/>
            </a:xfrm>
            <a:custGeom>
              <a:avLst/>
              <a:gdLst/>
              <a:ahLst/>
              <a:cxnLst/>
              <a:rect l="l" t="t" r="r" b="b"/>
              <a:pathLst>
                <a:path w="2822039" h="1544624">
                  <a:moveTo>
                    <a:pt x="46247" y="0"/>
                  </a:moveTo>
                  <a:lnTo>
                    <a:pt x="2775792" y="0"/>
                  </a:lnTo>
                  <a:cubicBezTo>
                    <a:pt x="2788058" y="0"/>
                    <a:pt x="2799821" y="4872"/>
                    <a:pt x="2808494" y="13545"/>
                  </a:cubicBezTo>
                  <a:cubicBezTo>
                    <a:pt x="2817167" y="22218"/>
                    <a:pt x="2822039" y="33982"/>
                    <a:pt x="2822039" y="46247"/>
                  </a:cubicBezTo>
                  <a:lnTo>
                    <a:pt x="2822039" y="1498377"/>
                  </a:lnTo>
                  <a:cubicBezTo>
                    <a:pt x="2822039" y="1523919"/>
                    <a:pt x="2801334" y="1544624"/>
                    <a:pt x="2775792" y="1544624"/>
                  </a:cubicBezTo>
                  <a:lnTo>
                    <a:pt x="46247" y="1544624"/>
                  </a:lnTo>
                  <a:cubicBezTo>
                    <a:pt x="20706" y="1544624"/>
                    <a:pt x="0" y="1523919"/>
                    <a:pt x="0" y="1498377"/>
                  </a:cubicBezTo>
                  <a:lnTo>
                    <a:pt x="0" y="46247"/>
                  </a:lnTo>
                  <a:cubicBezTo>
                    <a:pt x="0" y="20706"/>
                    <a:pt x="20706" y="0"/>
                    <a:pt x="46247" y="0"/>
                  </a:cubicBezTo>
                  <a:close/>
                </a:path>
              </a:pathLst>
            </a:custGeom>
            <a:solidFill>
              <a:srgbClr val="FFFFFF"/>
            </a:solidFill>
          </p:spPr>
        </p:sp>
        <p:sp>
          <p:nvSpPr>
            <p:cNvPr id="14" name="TextBox 14"/>
            <p:cNvSpPr txBox="1"/>
            <p:nvPr/>
          </p:nvSpPr>
          <p:spPr>
            <a:xfrm>
              <a:off x="0" y="-47625"/>
              <a:ext cx="2822039" cy="1592249"/>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812523" y="3423216"/>
            <a:ext cx="7742217" cy="4669898"/>
          </a:xfrm>
          <a:prstGeom prst="rect">
            <a:avLst/>
          </a:prstGeom>
        </p:spPr>
        <p:txBody>
          <a:bodyPr lIns="0" tIns="0" rIns="0" bIns="0" rtlCol="0" anchor="t">
            <a:spAutoFit/>
          </a:bodyPr>
          <a:lstStyle/>
          <a:p>
            <a:pPr algn="just">
              <a:lnSpc>
                <a:spcPts val="6170"/>
              </a:lnSpc>
            </a:pPr>
            <a:r>
              <a:rPr lang="en-US" sz="4407" dirty="0" err="1">
                <a:solidFill>
                  <a:srgbClr val="22688D"/>
                </a:solidFill>
                <a:latin typeface="Roboto Condensed"/>
                <a:ea typeface="Roboto Condensed"/>
                <a:cs typeface="Roboto Condensed"/>
                <a:sym typeface="Roboto Condensed"/>
              </a:rPr>
              <a:t>Lập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luận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chặt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chẽ</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ra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những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lí</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lẽ</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và</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bằng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chứng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để</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làm</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sáng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tỏ</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luận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điểm</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lí</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lẽ</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bằng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chứng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sắp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xếp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theo</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trình</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tự</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hợp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lý</a:t>
            </a:r>
            <a:r>
              <a:rPr lang="en-US" sz="4407" dirty="0">
                <a:solidFill>
                  <a:srgbClr val="22688D"/>
                </a:solidFill>
                <a:latin typeface="Roboto Condensed"/>
                <a:ea typeface="Roboto Condensed"/>
                <a:cs typeface="Roboto Condensed"/>
                <a:sym typeface="Roboto Condensed"/>
              </a:rPr>
              <a:t>.</a:t>
            </a:r>
          </a:p>
          <a:p>
            <a:pPr algn="just">
              <a:lnSpc>
                <a:spcPts val="6170"/>
              </a:lnSpc>
              <a:spcBef>
                <a:spcPct val="0"/>
              </a:spcBef>
            </a:pPr>
            <a:endParaRPr lang="en-US" sz="4407" dirty="0">
              <a:solidFill>
                <a:srgbClr val="22688D"/>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0" y="5143500"/>
            <a:ext cx="6777772" cy="5385248"/>
          </a:xfrm>
          <a:custGeom>
            <a:avLst/>
            <a:gdLst/>
            <a:ahLst/>
            <a:cxnLst/>
            <a:rect l="l" t="t" r="r" b="b"/>
            <a:pathLst>
              <a:path w="6777772" h="5385248">
                <a:moveTo>
                  <a:pt x="0" y="0"/>
                </a:moveTo>
                <a:lnTo>
                  <a:pt x="6777772" y="0"/>
                </a:lnTo>
                <a:lnTo>
                  <a:pt x="6777772" y="5385248"/>
                </a:lnTo>
                <a:lnTo>
                  <a:pt x="0" y="53852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553101" y="-723020"/>
            <a:ext cx="16269551" cy="3503441"/>
          </a:xfrm>
          <a:custGeom>
            <a:avLst/>
            <a:gdLst/>
            <a:ahLst/>
            <a:cxnLst/>
            <a:rect l="l" t="t" r="r" b="b"/>
            <a:pathLst>
              <a:path w="16269551" h="3503441">
                <a:moveTo>
                  <a:pt x="16269551" y="3503440"/>
                </a:moveTo>
                <a:lnTo>
                  <a:pt x="0" y="3503440"/>
                </a:lnTo>
                <a:lnTo>
                  <a:pt x="0" y="0"/>
                </a:lnTo>
                <a:lnTo>
                  <a:pt x="16269551" y="0"/>
                </a:lnTo>
                <a:lnTo>
                  <a:pt x="16269551" y="350344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TextBox 5"/>
          <p:cNvSpPr txBox="1"/>
          <p:nvPr/>
        </p:nvSpPr>
        <p:spPr>
          <a:xfrm>
            <a:off x="6514601" y="4490360"/>
            <a:ext cx="11143561" cy="5451187"/>
          </a:xfrm>
          <a:prstGeom prst="rect">
            <a:avLst/>
          </a:prstGeom>
        </p:spPr>
        <p:txBody>
          <a:bodyPr lIns="0" tIns="0" rIns="0" bIns="0" rtlCol="0" anchor="t">
            <a:spAutoFit/>
          </a:bodyPr>
          <a:lstStyle/>
          <a:p>
            <a:pPr marL="949961" lvl="1" indent="-474980" algn="just">
              <a:lnSpc>
                <a:spcPts val="6160"/>
              </a:lnSpc>
              <a:buFont typeface="Arial"/>
              <a:buChar char="•"/>
            </a:pPr>
            <a:r>
              <a:rPr lang="en-US" sz="4400" dirty="0" err="1">
                <a:solidFill>
                  <a:srgbClr val="5C913B"/>
                </a:solidFill>
                <a:latin typeface="Roboto Condensed"/>
                <a:ea typeface="Roboto Condensed"/>
                <a:cs typeface="Roboto Condensed"/>
                <a:sym typeface="Roboto Condensed"/>
              </a:rPr>
              <a:t>Đọc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văn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bản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mẫu</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SGK</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Tr.79,80</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và</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quan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sát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các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thẻ</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câu</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hỏi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theo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dõi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và</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hoàn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thành</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phiếu</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học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tập</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số</a:t>
            </a:r>
            <a:r>
              <a:rPr lang="en-US" sz="4400" dirty="0">
                <a:solidFill>
                  <a:srgbClr val="5C913B"/>
                </a:solidFill>
                <a:latin typeface="Roboto Condensed"/>
                <a:ea typeface="Roboto Condensed"/>
                <a:cs typeface="Roboto Condensed"/>
                <a:sym typeface="Roboto Condensed"/>
              </a:rPr>
              <a:t> 1</a:t>
            </a:r>
          </a:p>
          <a:p>
            <a:pPr marL="949961" lvl="1" indent="-474980" algn="just">
              <a:lnSpc>
                <a:spcPts val="6160"/>
              </a:lnSpc>
              <a:buFont typeface="Arial"/>
              <a:buChar char="•"/>
            </a:pPr>
            <a:r>
              <a:rPr lang="en-US" sz="4400" dirty="0" err="1">
                <a:solidFill>
                  <a:srgbClr val="5C913B"/>
                </a:solidFill>
                <a:latin typeface="Roboto Condensed"/>
                <a:ea typeface="Roboto Condensed"/>
                <a:cs typeface="Roboto Condensed"/>
                <a:sym typeface="Roboto Condensed"/>
              </a:rPr>
              <a:t>Thời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gian</a:t>
            </a:r>
            <a:r>
              <a:rPr lang="en-US" sz="4400" dirty="0">
                <a:solidFill>
                  <a:srgbClr val="5C913B"/>
                </a:solidFill>
                <a:latin typeface="Roboto Condensed"/>
                <a:ea typeface="Roboto Condensed"/>
                <a:cs typeface="Roboto Condensed"/>
                <a:sym typeface="Roboto Condensed"/>
              </a:rPr>
              <a:t>: 10 </a:t>
            </a:r>
            <a:r>
              <a:rPr lang="en-US" sz="4400" dirty="0" err="1">
                <a:solidFill>
                  <a:srgbClr val="5C913B"/>
                </a:solidFill>
                <a:latin typeface="Roboto Condensed"/>
                <a:ea typeface="Roboto Condensed"/>
                <a:cs typeface="Roboto Condensed"/>
                <a:sym typeface="Roboto Condensed"/>
              </a:rPr>
              <a:t>phút</a:t>
            </a:r>
            <a:endParaRPr lang="en-US" sz="4400" dirty="0">
              <a:solidFill>
                <a:srgbClr val="5C913B"/>
              </a:solidFill>
              <a:latin typeface="Roboto Condensed"/>
              <a:ea typeface="Roboto Condensed"/>
              <a:cs typeface="Roboto Condensed"/>
              <a:sym typeface="Roboto Condensed"/>
            </a:endParaRPr>
          </a:p>
          <a:p>
            <a:pPr marL="949961" lvl="1" indent="-474980" algn="just">
              <a:lnSpc>
                <a:spcPts val="6160"/>
              </a:lnSpc>
              <a:buFont typeface="Arial"/>
              <a:buChar char="•"/>
            </a:pPr>
            <a:r>
              <a:rPr lang="en-US" sz="4400" dirty="0" err="1">
                <a:solidFill>
                  <a:srgbClr val="5C913B"/>
                </a:solidFill>
                <a:latin typeface="Roboto Condensed"/>
                <a:ea typeface="Roboto Condensed"/>
                <a:cs typeface="Roboto Condensed"/>
                <a:sym typeface="Roboto Condensed"/>
              </a:rPr>
              <a:t>Thảo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luận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theo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cặp</a:t>
            </a:r>
            <a:endParaRPr lang="en-US" sz="4400" dirty="0">
              <a:solidFill>
                <a:srgbClr val="5C913B"/>
              </a:solidFill>
              <a:latin typeface="Roboto Condensed"/>
              <a:ea typeface="Roboto Condensed"/>
              <a:cs typeface="Roboto Condensed"/>
              <a:sym typeface="Roboto Condensed"/>
            </a:endParaRPr>
          </a:p>
          <a:p>
            <a:pPr marL="949961" lvl="1" indent="-474980" algn="just">
              <a:lnSpc>
                <a:spcPts val="6160"/>
              </a:lnSpc>
              <a:buFont typeface="Arial"/>
              <a:buChar char="•"/>
            </a:pPr>
            <a:r>
              <a:rPr lang="en-US" sz="4400" dirty="0" err="1">
                <a:solidFill>
                  <a:srgbClr val="5C913B"/>
                </a:solidFill>
                <a:latin typeface="Roboto Condensed"/>
                <a:ea typeface="Roboto Condensed"/>
                <a:cs typeface="Roboto Condensed"/>
                <a:sym typeface="Roboto Condensed"/>
              </a:rPr>
              <a:t>Hết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thời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gian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thảo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luận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GV</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gọi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ngẫu</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nhiên</a:t>
            </a:r>
            <a:r>
              <a:rPr lang="en-US" sz="4400" dirty="0">
                <a:solidFill>
                  <a:srgbClr val="5C913B"/>
                </a:solidFill>
                <a:latin typeface="Roboto Condensed"/>
                <a:ea typeface="Roboto Condensed"/>
                <a:cs typeface="Roboto Condensed"/>
                <a:sym typeface="Roboto Condensed"/>
              </a:rPr>
              <a:t> HS </a:t>
            </a:r>
            <a:r>
              <a:rPr lang="en-US" sz="4400" dirty="0" err="1">
                <a:solidFill>
                  <a:srgbClr val="5C913B"/>
                </a:solidFill>
                <a:latin typeface="Roboto Condensed"/>
                <a:ea typeface="Roboto Condensed"/>
                <a:cs typeface="Roboto Condensed"/>
                <a:sym typeface="Roboto Condensed"/>
              </a:rPr>
              <a:t>trình</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bày</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từng</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phần</a:t>
            </a:r>
            <a:r>
              <a:rPr lang="en-US" sz="4400" dirty="0">
                <a:solidFill>
                  <a:srgbClr val="5C913B"/>
                </a:solidFill>
                <a:latin typeface="Roboto Condensed"/>
                <a:ea typeface="Roboto Condensed"/>
                <a:cs typeface="Roboto Condensed"/>
                <a:sym typeface="Roboto Condensed"/>
              </a:rPr>
              <a:t>.</a:t>
            </a:r>
          </a:p>
        </p:txBody>
      </p:sp>
      <p:grpSp>
        <p:nvGrpSpPr>
          <p:cNvPr id="6" name="Group 6"/>
          <p:cNvGrpSpPr/>
          <p:nvPr/>
        </p:nvGrpSpPr>
        <p:grpSpPr>
          <a:xfrm>
            <a:off x="10277587" y="2780420"/>
            <a:ext cx="3780043" cy="1504378"/>
            <a:chOff x="0" y="0"/>
            <a:chExt cx="995567" cy="396215"/>
          </a:xfrm>
        </p:grpSpPr>
        <p:sp>
          <p:nvSpPr>
            <p:cNvPr id="7" name="Freeform 7"/>
            <p:cNvSpPr/>
            <p:nvPr/>
          </p:nvSpPr>
          <p:spPr>
            <a:xfrm>
              <a:off x="0" y="0"/>
              <a:ext cx="995567" cy="396215"/>
            </a:xfrm>
            <a:custGeom>
              <a:avLst/>
              <a:gdLst/>
              <a:ahLst/>
              <a:cxnLst/>
              <a:rect l="l" t="t" r="r" b="b"/>
              <a:pathLst>
                <a:path w="995567" h="396215">
                  <a:moveTo>
                    <a:pt x="104453" y="0"/>
                  </a:moveTo>
                  <a:lnTo>
                    <a:pt x="891114" y="0"/>
                  </a:lnTo>
                  <a:cubicBezTo>
                    <a:pt x="948801" y="0"/>
                    <a:pt x="995567" y="46765"/>
                    <a:pt x="995567" y="104453"/>
                  </a:cubicBezTo>
                  <a:lnTo>
                    <a:pt x="995567" y="291762"/>
                  </a:lnTo>
                  <a:cubicBezTo>
                    <a:pt x="995567" y="349450"/>
                    <a:pt x="948801" y="396215"/>
                    <a:pt x="891114" y="396215"/>
                  </a:cubicBezTo>
                  <a:lnTo>
                    <a:pt x="104453" y="396215"/>
                  </a:lnTo>
                  <a:cubicBezTo>
                    <a:pt x="46765" y="396215"/>
                    <a:pt x="0" y="349450"/>
                    <a:pt x="0" y="291762"/>
                  </a:cubicBezTo>
                  <a:lnTo>
                    <a:pt x="0" y="104453"/>
                  </a:lnTo>
                  <a:cubicBezTo>
                    <a:pt x="0" y="46765"/>
                    <a:pt x="46765" y="0"/>
                    <a:pt x="104453" y="0"/>
                  </a:cubicBezTo>
                  <a:close/>
                </a:path>
              </a:pathLst>
            </a:custGeom>
            <a:solidFill>
              <a:srgbClr val="FFFFFF"/>
            </a:solidFill>
          </p:spPr>
        </p:sp>
        <p:sp>
          <p:nvSpPr>
            <p:cNvPr id="8" name="TextBox 8"/>
            <p:cNvSpPr txBox="1"/>
            <p:nvPr/>
          </p:nvSpPr>
          <p:spPr>
            <a:xfrm>
              <a:off x="0" y="-47625"/>
              <a:ext cx="995567" cy="44384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948721" y="3090967"/>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NHIỆM VỤ</a:t>
            </a:r>
          </a:p>
        </p:txBody>
      </p:sp>
      <p:sp>
        <p:nvSpPr>
          <p:cNvPr id="10" name="TextBox 10"/>
          <p:cNvSpPr txBox="1"/>
          <p:nvPr/>
        </p:nvSpPr>
        <p:spPr>
          <a:xfrm>
            <a:off x="6444607" y="401314"/>
            <a:ext cx="14295770" cy="788035"/>
          </a:xfrm>
          <a:prstGeom prst="rect">
            <a:avLst/>
          </a:prstGeom>
        </p:spPr>
        <p:txBody>
          <a:bodyPr lIns="0" tIns="0" rIns="0" bIns="0" rtlCol="0" anchor="t">
            <a:spAutoFit/>
          </a:bodyPr>
          <a:lstStyle/>
          <a:p>
            <a:pPr algn="l">
              <a:lnSpc>
                <a:spcPts val="6439"/>
              </a:lnSpc>
            </a:pPr>
            <a:r>
              <a:rPr lang="en-US" sz="4599" b="1">
                <a:solidFill>
                  <a:srgbClr val="4B6F68"/>
                </a:solidFill>
                <a:latin typeface="Fraunces Bold"/>
                <a:ea typeface="Fraunces Bold"/>
                <a:cs typeface="Fraunces Bold"/>
                <a:sym typeface="Fraunces Bold"/>
              </a:rPr>
              <a:t>II. PHÂN TÍCH BÀI VIẾT THAM KHẢO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3024354" cy="2173538"/>
            <a:chOff x="0" y="0"/>
            <a:chExt cx="3430282" cy="572454"/>
          </a:xfrm>
        </p:grpSpPr>
        <p:sp>
          <p:nvSpPr>
            <p:cNvPr id="9" name="Freeform 9"/>
            <p:cNvSpPr/>
            <p:nvPr/>
          </p:nvSpPr>
          <p:spPr>
            <a:xfrm>
              <a:off x="0" y="0"/>
              <a:ext cx="3430282" cy="572454"/>
            </a:xfrm>
            <a:custGeom>
              <a:avLst/>
              <a:gdLst/>
              <a:ahLst/>
              <a:cxnLst/>
              <a:rect l="l" t="t" r="r" b="b"/>
              <a:pathLst>
                <a:path w="3430282" h="572454">
                  <a:moveTo>
                    <a:pt x="30315" y="0"/>
                  </a:moveTo>
                  <a:lnTo>
                    <a:pt x="3399967" y="0"/>
                  </a:lnTo>
                  <a:cubicBezTo>
                    <a:pt x="3408007" y="0"/>
                    <a:pt x="3415718" y="3194"/>
                    <a:pt x="3421403" y="8879"/>
                  </a:cubicBezTo>
                  <a:cubicBezTo>
                    <a:pt x="3427088" y="14564"/>
                    <a:pt x="3430282" y="22275"/>
                    <a:pt x="3430282" y="30315"/>
                  </a:cubicBezTo>
                  <a:lnTo>
                    <a:pt x="3430282" y="542139"/>
                  </a:lnTo>
                  <a:cubicBezTo>
                    <a:pt x="3430282" y="558882"/>
                    <a:pt x="3416710" y="572454"/>
                    <a:pt x="3399967" y="572454"/>
                  </a:cubicBezTo>
                  <a:lnTo>
                    <a:pt x="30315" y="572454"/>
                  </a:lnTo>
                  <a:cubicBezTo>
                    <a:pt x="13573" y="572454"/>
                    <a:pt x="0" y="558882"/>
                    <a:pt x="0" y="542139"/>
                  </a:cubicBezTo>
                  <a:lnTo>
                    <a:pt x="0" y="30315"/>
                  </a:lnTo>
                  <a:cubicBezTo>
                    <a:pt x="0" y="13573"/>
                    <a:pt x="13573" y="0"/>
                    <a:pt x="30315" y="0"/>
                  </a:cubicBezTo>
                  <a:close/>
                </a:path>
              </a:pathLst>
            </a:custGeom>
            <a:solidFill>
              <a:srgbClr val="FFFFFF"/>
            </a:solidFill>
          </p:spPr>
        </p:sp>
        <p:sp>
          <p:nvSpPr>
            <p:cNvPr id="10" name="TextBox 10"/>
            <p:cNvSpPr txBox="1"/>
            <p:nvPr/>
          </p:nvSpPr>
          <p:spPr>
            <a:xfrm>
              <a:off x="0" y="-47625"/>
              <a:ext cx="3430282" cy="62007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308798" y="1881837"/>
            <a:ext cx="15379246" cy="1713915"/>
          </a:xfrm>
          <a:prstGeom prst="rect">
            <a:avLst/>
          </a:prstGeom>
        </p:spPr>
        <p:txBody>
          <a:bodyPr lIns="0" tIns="0" rIns="0" bIns="0" rtlCol="0" anchor="t">
            <a:spAutoFit/>
          </a:bodyPr>
          <a:lstStyle/>
          <a:p>
            <a:pPr marL="1057908" lvl="1" indent="-528954" algn="just">
              <a:lnSpc>
                <a:spcPts val="6859"/>
              </a:lnSpc>
              <a:buFont typeface="Arial"/>
              <a:buChar char="•"/>
            </a:pP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gì</a:t>
            </a:r>
            <a:r>
              <a:rPr lang="en-US" sz="4899" dirty="0">
                <a:solidFill>
                  <a:srgbClr val="5C913B"/>
                </a:solidFill>
                <a:latin typeface="Roboto Condensed"/>
                <a:ea typeface="Roboto Condensed"/>
                <a:cs typeface="Roboto Condensed"/>
                <a:sym typeface="Roboto Condensed"/>
              </a:rPr>
              <a:t>? </a:t>
            </a:r>
          </a:p>
          <a:p>
            <a:pPr marL="1057908" lvl="1" indent="-528954" algn="just">
              <a:lnSpc>
                <a:spcPts val="6859"/>
              </a:lnSpc>
              <a:buFont typeface="Arial"/>
              <a:buChar char="•"/>
            </a:pPr>
            <a:r>
              <a:rPr lang="en-US" sz="4899" dirty="0" err="1">
                <a:solidFill>
                  <a:srgbClr val="5C913B"/>
                </a:solidFill>
                <a:latin typeface="Roboto Condensed"/>
                <a:ea typeface="Roboto Condensed"/>
                <a:cs typeface="Roboto Condensed"/>
                <a:sym typeface="Roboto Condensed"/>
              </a:rPr>
              <a:t>Mục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gì</a:t>
            </a:r>
            <a:r>
              <a:rPr lang="en-US" sz="4899" dirty="0">
                <a:solidFill>
                  <a:srgbClr val="5C913B"/>
                </a:solidFill>
                <a:latin typeface="Roboto Condensed"/>
                <a:ea typeface="Roboto Condensed"/>
                <a:cs typeface="Roboto Condensed"/>
                <a:sym typeface="Roboto Condensed"/>
              </a:rPr>
              <a:t>?</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2323486" y="5981706"/>
            <a:ext cx="5964514" cy="4305294"/>
          </a:xfrm>
          <a:custGeom>
            <a:avLst/>
            <a:gdLst/>
            <a:ahLst/>
            <a:cxnLst/>
            <a:rect l="l" t="t" r="r" b="b"/>
            <a:pathLst>
              <a:path w="5964514" h="4305294">
                <a:moveTo>
                  <a:pt x="0" y="0"/>
                </a:moveTo>
                <a:lnTo>
                  <a:pt x="5964514" y="0"/>
                </a:lnTo>
                <a:lnTo>
                  <a:pt x="5964514" y="4305294"/>
                </a:lnTo>
                <a:lnTo>
                  <a:pt x="0" y="430529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1189843" y="1978899"/>
            <a:ext cx="15588911" cy="4002807"/>
            <a:chOff x="0" y="0"/>
            <a:chExt cx="4105721" cy="1054237"/>
          </a:xfrm>
        </p:grpSpPr>
        <p:sp>
          <p:nvSpPr>
            <p:cNvPr id="9" name="Freeform 9"/>
            <p:cNvSpPr/>
            <p:nvPr/>
          </p:nvSpPr>
          <p:spPr>
            <a:xfrm>
              <a:off x="0" y="0"/>
              <a:ext cx="4105721" cy="1054237"/>
            </a:xfrm>
            <a:custGeom>
              <a:avLst/>
              <a:gdLst/>
              <a:ahLst/>
              <a:cxnLst/>
              <a:rect l="l" t="t" r="r" b="b"/>
              <a:pathLst>
                <a:path w="4105721" h="1054237">
                  <a:moveTo>
                    <a:pt x="25328" y="0"/>
                  </a:moveTo>
                  <a:lnTo>
                    <a:pt x="4080393" y="0"/>
                  </a:lnTo>
                  <a:cubicBezTo>
                    <a:pt x="4087111" y="0"/>
                    <a:pt x="4093553" y="2668"/>
                    <a:pt x="4098303" y="7418"/>
                  </a:cubicBezTo>
                  <a:cubicBezTo>
                    <a:pt x="4103053" y="12168"/>
                    <a:pt x="4105721" y="18611"/>
                    <a:pt x="4105721" y="25328"/>
                  </a:cubicBezTo>
                  <a:lnTo>
                    <a:pt x="4105721" y="1028909"/>
                  </a:lnTo>
                  <a:cubicBezTo>
                    <a:pt x="4105721" y="1042897"/>
                    <a:pt x="4094382" y="1054237"/>
                    <a:pt x="4080393" y="1054237"/>
                  </a:cubicBezTo>
                  <a:lnTo>
                    <a:pt x="25328" y="1054237"/>
                  </a:lnTo>
                  <a:cubicBezTo>
                    <a:pt x="18611" y="1054237"/>
                    <a:pt x="12168" y="1051569"/>
                    <a:pt x="7418" y="1046819"/>
                  </a:cubicBezTo>
                  <a:cubicBezTo>
                    <a:pt x="2668" y="1042069"/>
                    <a:pt x="0" y="1035627"/>
                    <a:pt x="0" y="1028909"/>
                  </a:cubicBezTo>
                  <a:lnTo>
                    <a:pt x="0" y="25328"/>
                  </a:lnTo>
                  <a:cubicBezTo>
                    <a:pt x="0" y="18611"/>
                    <a:pt x="2668" y="12168"/>
                    <a:pt x="7418" y="7418"/>
                  </a:cubicBezTo>
                  <a:cubicBezTo>
                    <a:pt x="12168" y="2668"/>
                    <a:pt x="18611" y="0"/>
                    <a:pt x="25328" y="0"/>
                  </a:cubicBezTo>
                  <a:close/>
                </a:path>
              </a:pathLst>
            </a:custGeom>
            <a:solidFill>
              <a:srgbClr val="FFFFFF"/>
            </a:solidFill>
          </p:spPr>
        </p:sp>
        <p:sp>
          <p:nvSpPr>
            <p:cNvPr id="10" name="TextBox 10"/>
            <p:cNvSpPr txBox="1"/>
            <p:nvPr/>
          </p:nvSpPr>
          <p:spPr>
            <a:xfrm>
              <a:off x="0" y="-47625"/>
              <a:ext cx="4105721" cy="1101862"/>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89843" y="2120088"/>
            <a:ext cx="15379246" cy="3447514"/>
          </a:xfrm>
          <a:prstGeom prst="rect">
            <a:avLst/>
          </a:prstGeom>
        </p:spPr>
        <p:txBody>
          <a:bodyPr lIns="0" tIns="0" rIns="0" bIns="0" rtlCol="0" anchor="t">
            <a:spAutoFit/>
          </a:bodyPr>
          <a:lstStyle/>
          <a:p>
            <a:pPr marL="1057908" lvl="1" indent="-528954" algn="just">
              <a:lnSpc>
                <a:spcPts val="6859"/>
              </a:lnSpc>
              <a:buFont typeface="Arial"/>
              <a:buChar char="•"/>
            </a:pPr>
            <a:r>
              <a:rPr lang="en-US" sz="4899" dirty="0">
                <a:solidFill>
                  <a:srgbClr val="5C913B"/>
                </a:solidFill>
                <a:latin typeface="Roboto Condensed"/>
                <a:ea typeface="Roboto Condensed"/>
                <a:cs typeface="Roboto Condensed"/>
                <a:sym typeface="Roboto Condensed"/>
              </a:rPr>
              <a:t>VB </a:t>
            </a:r>
            <a:r>
              <a:rPr lang="en-US" sz="4899" dirty="0" err="1">
                <a:solidFill>
                  <a:srgbClr val="5C913B"/>
                </a:solidFill>
                <a:latin typeface="Roboto Condensed"/>
                <a:ea typeface="Roboto Condensed"/>
                <a:cs typeface="Roboto Condensed"/>
                <a:sym typeface="Roboto Condensed"/>
              </a:rPr>
              <a:t>trên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Bảo</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tồn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di </a:t>
            </a:r>
            <a:r>
              <a:rPr lang="en-US" sz="4899" dirty="0" err="1">
                <a:solidFill>
                  <a:srgbClr val="5C913B"/>
                </a:solidFill>
                <a:latin typeface="Roboto Condensed"/>
                <a:ea typeface="Roboto Condensed"/>
                <a:cs typeface="Roboto Condensed"/>
                <a:sym typeface="Roboto Condensed"/>
              </a:rPr>
              <a:t>sản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hóa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nước</a:t>
            </a:r>
            <a:endParaRPr lang="en-US" sz="4899" dirty="0">
              <a:solidFill>
                <a:srgbClr val="5C913B"/>
              </a:solidFill>
              <a:latin typeface="Roboto Condensed"/>
              <a:ea typeface="Roboto Condensed"/>
              <a:cs typeface="Roboto Condensed"/>
              <a:sym typeface="Roboto Condensed"/>
            </a:endParaRPr>
          </a:p>
          <a:p>
            <a:pPr marL="1057908" lvl="1" indent="-528954" algn="just">
              <a:lnSpc>
                <a:spcPts val="6859"/>
              </a:lnSpc>
              <a:buFont typeface="Arial"/>
              <a:buChar char="•"/>
            </a:pPr>
            <a:r>
              <a:rPr lang="en-US" sz="4899" dirty="0" err="1">
                <a:solidFill>
                  <a:srgbClr val="5C913B"/>
                </a:solidFill>
                <a:latin typeface="Roboto Condensed"/>
                <a:ea typeface="Roboto Condensed"/>
                <a:cs typeface="Roboto Condensed"/>
                <a:sym typeface="Roboto Condensed"/>
              </a:rPr>
              <a:t>Mục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phục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đọc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đồng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tình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với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việc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bảo</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tồn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di </a:t>
            </a:r>
            <a:r>
              <a:rPr lang="en-US" sz="4899" dirty="0" err="1">
                <a:solidFill>
                  <a:srgbClr val="5C913B"/>
                </a:solidFill>
                <a:latin typeface="Roboto Condensed"/>
                <a:ea typeface="Roboto Condensed"/>
                <a:cs typeface="Roboto Condensed"/>
                <a:sym typeface="Roboto Condensed"/>
              </a:rPr>
              <a:t>sản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hóa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nước</a:t>
            </a:r>
            <a:endParaRPr lang="en-US" sz="4899" dirty="0">
              <a:solidFill>
                <a:srgbClr val="5C913B"/>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3024354" cy="2173538"/>
            <a:chOff x="0" y="0"/>
            <a:chExt cx="3430282" cy="572454"/>
          </a:xfrm>
        </p:grpSpPr>
        <p:sp>
          <p:nvSpPr>
            <p:cNvPr id="9" name="Freeform 9"/>
            <p:cNvSpPr/>
            <p:nvPr/>
          </p:nvSpPr>
          <p:spPr>
            <a:xfrm>
              <a:off x="0" y="0"/>
              <a:ext cx="3430282" cy="572454"/>
            </a:xfrm>
            <a:custGeom>
              <a:avLst/>
              <a:gdLst/>
              <a:ahLst/>
              <a:cxnLst/>
              <a:rect l="l" t="t" r="r" b="b"/>
              <a:pathLst>
                <a:path w="3430282" h="572454">
                  <a:moveTo>
                    <a:pt x="30315" y="0"/>
                  </a:moveTo>
                  <a:lnTo>
                    <a:pt x="3399967" y="0"/>
                  </a:lnTo>
                  <a:cubicBezTo>
                    <a:pt x="3408007" y="0"/>
                    <a:pt x="3415718" y="3194"/>
                    <a:pt x="3421403" y="8879"/>
                  </a:cubicBezTo>
                  <a:cubicBezTo>
                    <a:pt x="3427088" y="14564"/>
                    <a:pt x="3430282" y="22275"/>
                    <a:pt x="3430282" y="30315"/>
                  </a:cubicBezTo>
                  <a:lnTo>
                    <a:pt x="3430282" y="542139"/>
                  </a:lnTo>
                  <a:cubicBezTo>
                    <a:pt x="3430282" y="558882"/>
                    <a:pt x="3416710" y="572454"/>
                    <a:pt x="3399967" y="572454"/>
                  </a:cubicBezTo>
                  <a:lnTo>
                    <a:pt x="30315" y="572454"/>
                  </a:lnTo>
                  <a:cubicBezTo>
                    <a:pt x="13573" y="572454"/>
                    <a:pt x="0" y="558882"/>
                    <a:pt x="0" y="542139"/>
                  </a:cubicBezTo>
                  <a:lnTo>
                    <a:pt x="0" y="30315"/>
                  </a:lnTo>
                  <a:cubicBezTo>
                    <a:pt x="0" y="13573"/>
                    <a:pt x="13573" y="0"/>
                    <a:pt x="30315" y="0"/>
                  </a:cubicBezTo>
                  <a:close/>
                </a:path>
              </a:pathLst>
            </a:custGeom>
            <a:solidFill>
              <a:srgbClr val="FFFFFF"/>
            </a:solidFill>
          </p:spPr>
        </p:sp>
        <p:sp>
          <p:nvSpPr>
            <p:cNvPr id="10" name="TextBox 10"/>
            <p:cNvSpPr txBox="1"/>
            <p:nvPr/>
          </p:nvSpPr>
          <p:spPr>
            <a:xfrm>
              <a:off x="0" y="-47625"/>
              <a:ext cx="3430282" cy="62007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657803" y="1991281"/>
            <a:ext cx="15379246" cy="1713915"/>
          </a:xfrm>
          <a:prstGeom prst="rect">
            <a:avLst/>
          </a:prstGeom>
        </p:spPr>
        <p:txBody>
          <a:bodyPr lIns="0" tIns="0" rIns="0" bIns="0" rtlCol="0" anchor="t">
            <a:spAutoFit/>
          </a:bodyPr>
          <a:lstStyle/>
          <a:p>
            <a:pPr marL="1057908" lvl="1" indent="-528954" algn="just">
              <a:lnSpc>
                <a:spcPts val="6859"/>
              </a:lnSpc>
              <a:buFont typeface="Arial"/>
              <a:buChar char="•"/>
            </a:pPr>
            <a:r>
              <a:rPr lang="en-US" sz="4899" dirty="0">
                <a:solidFill>
                  <a:srgbClr val="5C913B"/>
                </a:solidFill>
                <a:latin typeface="Roboto Condensed"/>
                <a:ea typeface="Roboto Condensed"/>
                <a:cs typeface="Roboto Condensed"/>
                <a:sym typeface="Roboto Condensed"/>
              </a:rPr>
              <a:t> Theo </a:t>
            </a:r>
            <a:r>
              <a:rPr lang="en-US" sz="4899" dirty="0" err="1">
                <a:solidFill>
                  <a:srgbClr val="5C913B"/>
                </a:solidFill>
                <a:latin typeface="Roboto Condensed"/>
                <a:ea typeface="Roboto Condensed"/>
                <a:cs typeface="Roboto Condensed"/>
                <a:sym typeface="Roboto Condensed"/>
              </a:rPr>
              <a:t>em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đối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tượng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đọc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a:t>
            </a:r>
            <a:r>
              <a:rPr lang="en-US" sz="4899" dirty="0">
                <a:solidFill>
                  <a:srgbClr val="5C913B"/>
                </a:solidFill>
                <a:latin typeface="Roboto Condensed"/>
                <a:ea typeface="Roboto Condensed"/>
                <a:cs typeface="Roboto Condensed"/>
                <a:sym typeface="Roboto Condensed"/>
              </a:rPr>
              <a:t> </a:t>
            </a:r>
          </a:p>
          <a:p>
            <a:pPr algn="just">
              <a:lnSpc>
                <a:spcPts val="6859"/>
              </a:lnSpc>
            </a:pP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hướng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tới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a:t>
            </a:r>
            <a:r>
              <a:rPr lang="en-US" sz="4899" dirty="0">
                <a:solidFill>
                  <a:srgbClr val="5C913B"/>
                </a:solidFill>
                <a:latin typeface="Roboto Condensed"/>
                <a:ea typeface="Roboto Condensed"/>
                <a:cs typeface="Roboto Condensed"/>
                <a:sym typeface="Roboto Condensed"/>
              </a:rPr>
              <a:t> ai?</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162244" y="5143500"/>
            <a:ext cx="7125756" cy="5143500"/>
          </a:xfrm>
          <a:custGeom>
            <a:avLst/>
            <a:gdLst/>
            <a:ahLst/>
            <a:cxnLst/>
            <a:rect l="l" t="t" r="r" b="b"/>
            <a:pathLst>
              <a:path w="7125756" h="5143500">
                <a:moveTo>
                  <a:pt x="0" y="0"/>
                </a:moveTo>
                <a:lnTo>
                  <a:pt x="7125756" y="0"/>
                </a:lnTo>
                <a:lnTo>
                  <a:pt x="7125756" y="5143500"/>
                </a:lnTo>
                <a:lnTo>
                  <a:pt x="0" y="51435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2631823" y="1723712"/>
            <a:ext cx="13024354" cy="3170693"/>
            <a:chOff x="0" y="0"/>
            <a:chExt cx="3430282" cy="835080"/>
          </a:xfrm>
        </p:grpSpPr>
        <p:sp>
          <p:nvSpPr>
            <p:cNvPr id="9" name="Freeform 9"/>
            <p:cNvSpPr/>
            <p:nvPr/>
          </p:nvSpPr>
          <p:spPr>
            <a:xfrm>
              <a:off x="0" y="0"/>
              <a:ext cx="3430282" cy="835080"/>
            </a:xfrm>
            <a:custGeom>
              <a:avLst/>
              <a:gdLst/>
              <a:ahLst/>
              <a:cxnLst/>
              <a:rect l="l" t="t" r="r" b="b"/>
              <a:pathLst>
                <a:path w="3430282" h="835080">
                  <a:moveTo>
                    <a:pt x="30315" y="0"/>
                  </a:moveTo>
                  <a:lnTo>
                    <a:pt x="3399967" y="0"/>
                  </a:lnTo>
                  <a:cubicBezTo>
                    <a:pt x="3408007" y="0"/>
                    <a:pt x="3415718" y="3194"/>
                    <a:pt x="3421403" y="8879"/>
                  </a:cubicBezTo>
                  <a:cubicBezTo>
                    <a:pt x="3427088" y="14564"/>
                    <a:pt x="3430282" y="22275"/>
                    <a:pt x="3430282" y="30315"/>
                  </a:cubicBezTo>
                  <a:lnTo>
                    <a:pt x="3430282" y="804764"/>
                  </a:lnTo>
                  <a:cubicBezTo>
                    <a:pt x="3430282" y="821507"/>
                    <a:pt x="3416710" y="835080"/>
                    <a:pt x="3399967" y="835080"/>
                  </a:cubicBezTo>
                  <a:lnTo>
                    <a:pt x="30315" y="835080"/>
                  </a:lnTo>
                  <a:cubicBezTo>
                    <a:pt x="13573" y="835080"/>
                    <a:pt x="0" y="821507"/>
                    <a:pt x="0" y="804764"/>
                  </a:cubicBezTo>
                  <a:lnTo>
                    <a:pt x="0" y="30315"/>
                  </a:lnTo>
                  <a:cubicBezTo>
                    <a:pt x="0" y="13573"/>
                    <a:pt x="13573" y="0"/>
                    <a:pt x="30315" y="0"/>
                  </a:cubicBezTo>
                  <a:close/>
                </a:path>
              </a:pathLst>
            </a:custGeom>
            <a:solidFill>
              <a:srgbClr val="FFFFFF"/>
            </a:solidFill>
          </p:spPr>
        </p:sp>
        <p:sp>
          <p:nvSpPr>
            <p:cNvPr id="10" name="TextBox 10"/>
            <p:cNvSpPr txBox="1"/>
            <p:nvPr/>
          </p:nvSpPr>
          <p:spPr>
            <a:xfrm>
              <a:off x="0" y="-47625"/>
              <a:ext cx="3430282" cy="88270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909159" y="1901135"/>
            <a:ext cx="12125466" cy="2580715"/>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Là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những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quan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tâm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đến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đang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xảy</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xung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quanh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cuộc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sống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chúng</a:t>
            </a:r>
            <a:r>
              <a:rPr lang="en-US" sz="4899" dirty="0">
                <a:solidFill>
                  <a:srgbClr val="5C913B"/>
                </a:solidFill>
                <a:latin typeface="Roboto Condensed"/>
                <a:ea typeface="Roboto Condensed"/>
                <a:cs typeface="Roboto Condensed"/>
                <a:sym typeface="Roboto Condensed"/>
              </a:rPr>
              <a:t> ta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3024354" cy="2173538"/>
            <a:chOff x="0" y="0"/>
            <a:chExt cx="3430282" cy="572454"/>
          </a:xfrm>
        </p:grpSpPr>
        <p:sp>
          <p:nvSpPr>
            <p:cNvPr id="9" name="Freeform 9"/>
            <p:cNvSpPr/>
            <p:nvPr/>
          </p:nvSpPr>
          <p:spPr>
            <a:xfrm>
              <a:off x="0" y="0"/>
              <a:ext cx="3430282" cy="572454"/>
            </a:xfrm>
            <a:custGeom>
              <a:avLst/>
              <a:gdLst/>
              <a:ahLst/>
              <a:cxnLst/>
              <a:rect l="l" t="t" r="r" b="b"/>
              <a:pathLst>
                <a:path w="3430282" h="572454">
                  <a:moveTo>
                    <a:pt x="30315" y="0"/>
                  </a:moveTo>
                  <a:lnTo>
                    <a:pt x="3399967" y="0"/>
                  </a:lnTo>
                  <a:cubicBezTo>
                    <a:pt x="3408007" y="0"/>
                    <a:pt x="3415718" y="3194"/>
                    <a:pt x="3421403" y="8879"/>
                  </a:cubicBezTo>
                  <a:cubicBezTo>
                    <a:pt x="3427088" y="14564"/>
                    <a:pt x="3430282" y="22275"/>
                    <a:pt x="3430282" y="30315"/>
                  </a:cubicBezTo>
                  <a:lnTo>
                    <a:pt x="3430282" y="542139"/>
                  </a:lnTo>
                  <a:cubicBezTo>
                    <a:pt x="3430282" y="558882"/>
                    <a:pt x="3416710" y="572454"/>
                    <a:pt x="3399967" y="572454"/>
                  </a:cubicBezTo>
                  <a:lnTo>
                    <a:pt x="30315" y="572454"/>
                  </a:lnTo>
                  <a:cubicBezTo>
                    <a:pt x="13573" y="572454"/>
                    <a:pt x="0" y="558882"/>
                    <a:pt x="0" y="542139"/>
                  </a:cubicBezTo>
                  <a:lnTo>
                    <a:pt x="0" y="30315"/>
                  </a:lnTo>
                  <a:cubicBezTo>
                    <a:pt x="0" y="13573"/>
                    <a:pt x="13573" y="0"/>
                    <a:pt x="30315" y="0"/>
                  </a:cubicBezTo>
                  <a:close/>
                </a:path>
              </a:pathLst>
            </a:custGeom>
            <a:solidFill>
              <a:srgbClr val="FFFFFF"/>
            </a:solidFill>
          </p:spPr>
        </p:sp>
        <p:sp>
          <p:nvSpPr>
            <p:cNvPr id="10" name="TextBox 10"/>
            <p:cNvSpPr txBox="1"/>
            <p:nvPr/>
          </p:nvSpPr>
          <p:spPr>
            <a:xfrm>
              <a:off x="0" y="-47625"/>
              <a:ext cx="3430282" cy="62007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006807" y="2220741"/>
            <a:ext cx="15379246" cy="847115"/>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Vẽ</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sơ</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đồ</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lập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khái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quát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TextBox 6"/>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7" name="Group 7"/>
          <p:cNvGrpSpPr/>
          <p:nvPr/>
        </p:nvGrpSpPr>
        <p:grpSpPr>
          <a:xfrm>
            <a:off x="1316440" y="1765524"/>
            <a:ext cx="15709158" cy="2576068"/>
            <a:chOff x="0" y="0"/>
            <a:chExt cx="4137391" cy="678471"/>
          </a:xfrm>
        </p:grpSpPr>
        <p:sp>
          <p:nvSpPr>
            <p:cNvPr id="8" name="Freeform 8"/>
            <p:cNvSpPr/>
            <p:nvPr/>
          </p:nvSpPr>
          <p:spPr>
            <a:xfrm>
              <a:off x="0" y="0"/>
              <a:ext cx="4137391" cy="678471"/>
            </a:xfrm>
            <a:custGeom>
              <a:avLst/>
              <a:gdLst/>
              <a:ahLst/>
              <a:cxnLst/>
              <a:rect l="l" t="t" r="r" b="b"/>
              <a:pathLst>
                <a:path w="4137391" h="678471">
                  <a:moveTo>
                    <a:pt x="25134" y="0"/>
                  </a:moveTo>
                  <a:lnTo>
                    <a:pt x="4112257" y="0"/>
                  </a:lnTo>
                  <a:cubicBezTo>
                    <a:pt x="4118923" y="0"/>
                    <a:pt x="4125316" y="2648"/>
                    <a:pt x="4130030" y="7362"/>
                  </a:cubicBezTo>
                  <a:cubicBezTo>
                    <a:pt x="4134743" y="12075"/>
                    <a:pt x="4137391" y="18468"/>
                    <a:pt x="4137391" y="25134"/>
                  </a:cubicBezTo>
                  <a:lnTo>
                    <a:pt x="4137391" y="653336"/>
                  </a:lnTo>
                  <a:cubicBezTo>
                    <a:pt x="4137391" y="660002"/>
                    <a:pt x="4134743" y="666395"/>
                    <a:pt x="4130030" y="671109"/>
                  </a:cubicBezTo>
                  <a:cubicBezTo>
                    <a:pt x="4125316" y="675823"/>
                    <a:pt x="4118923" y="678471"/>
                    <a:pt x="4112257" y="678471"/>
                  </a:cubicBezTo>
                  <a:lnTo>
                    <a:pt x="25134" y="678471"/>
                  </a:lnTo>
                  <a:cubicBezTo>
                    <a:pt x="18468" y="678471"/>
                    <a:pt x="12075" y="675823"/>
                    <a:pt x="7362" y="671109"/>
                  </a:cubicBezTo>
                  <a:cubicBezTo>
                    <a:pt x="2648" y="666395"/>
                    <a:pt x="0" y="660002"/>
                    <a:pt x="0" y="653336"/>
                  </a:cubicBezTo>
                  <a:lnTo>
                    <a:pt x="0" y="25134"/>
                  </a:lnTo>
                  <a:cubicBezTo>
                    <a:pt x="0" y="18468"/>
                    <a:pt x="2648" y="12075"/>
                    <a:pt x="7362" y="7362"/>
                  </a:cubicBezTo>
                  <a:cubicBezTo>
                    <a:pt x="12075" y="2648"/>
                    <a:pt x="18468" y="0"/>
                    <a:pt x="25134" y="0"/>
                  </a:cubicBezTo>
                  <a:close/>
                </a:path>
              </a:pathLst>
            </a:custGeom>
            <a:gradFill rotWithShape="1">
              <a:gsLst>
                <a:gs pos="0">
                  <a:srgbClr val="A6A6A6">
                    <a:alpha val="100000"/>
                  </a:srgbClr>
                </a:gs>
                <a:gs pos="100000">
                  <a:srgbClr val="FFFFFF">
                    <a:alpha val="100000"/>
                  </a:srgbClr>
                </a:gs>
              </a:gsLst>
              <a:lin ang="0"/>
            </a:gradFill>
          </p:spPr>
        </p:sp>
        <p:sp>
          <p:nvSpPr>
            <p:cNvPr id="9" name="TextBox 9"/>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93237" y="5730219"/>
            <a:ext cx="1304860" cy="4259842"/>
            <a:chOff x="0" y="0"/>
            <a:chExt cx="343667" cy="1121934"/>
          </a:xfrm>
        </p:grpSpPr>
        <p:sp>
          <p:nvSpPr>
            <p:cNvPr id="11" name="Freeform 11"/>
            <p:cNvSpPr/>
            <p:nvPr/>
          </p:nvSpPr>
          <p:spPr>
            <a:xfrm>
              <a:off x="0" y="0"/>
              <a:ext cx="343667" cy="1121934"/>
            </a:xfrm>
            <a:custGeom>
              <a:avLst/>
              <a:gdLst/>
              <a:ahLst/>
              <a:cxnLst/>
              <a:rect l="l" t="t" r="r" b="b"/>
              <a:pathLst>
                <a:path w="343667" h="1121934">
                  <a:moveTo>
                    <a:pt x="171833" y="0"/>
                  </a:moveTo>
                  <a:lnTo>
                    <a:pt x="171833" y="0"/>
                  </a:lnTo>
                  <a:cubicBezTo>
                    <a:pt x="217406" y="0"/>
                    <a:pt x="261113" y="18104"/>
                    <a:pt x="293338" y="50329"/>
                  </a:cubicBezTo>
                  <a:cubicBezTo>
                    <a:pt x="325563" y="82554"/>
                    <a:pt x="343667" y="126260"/>
                    <a:pt x="343667" y="171833"/>
                  </a:cubicBezTo>
                  <a:lnTo>
                    <a:pt x="343667" y="950100"/>
                  </a:lnTo>
                  <a:cubicBezTo>
                    <a:pt x="343667" y="995673"/>
                    <a:pt x="325563" y="1039380"/>
                    <a:pt x="293338" y="1071605"/>
                  </a:cubicBezTo>
                  <a:cubicBezTo>
                    <a:pt x="261113" y="1103830"/>
                    <a:pt x="217406" y="1121934"/>
                    <a:pt x="171833" y="1121934"/>
                  </a:cubicBezTo>
                  <a:lnTo>
                    <a:pt x="171833" y="1121934"/>
                  </a:lnTo>
                  <a:cubicBezTo>
                    <a:pt x="126260" y="1121934"/>
                    <a:pt x="82554" y="1103830"/>
                    <a:pt x="50329" y="1071605"/>
                  </a:cubicBezTo>
                  <a:cubicBezTo>
                    <a:pt x="18104" y="1039380"/>
                    <a:pt x="0" y="995673"/>
                    <a:pt x="0" y="950100"/>
                  </a:cubicBezTo>
                  <a:lnTo>
                    <a:pt x="0" y="171833"/>
                  </a:lnTo>
                  <a:cubicBezTo>
                    <a:pt x="0" y="126260"/>
                    <a:pt x="18104" y="82554"/>
                    <a:pt x="50329" y="50329"/>
                  </a:cubicBezTo>
                  <a:cubicBezTo>
                    <a:pt x="82554" y="18104"/>
                    <a:pt x="126260" y="0"/>
                    <a:pt x="171833" y="0"/>
                  </a:cubicBezTo>
                  <a:close/>
                </a:path>
              </a:pathLst>
            </a:custGeom>
            <a:solidFill>
              <a:srgbClr val="F6FFFC"/>
            </a:solidFill>
          </p:spPr>
        </p:sp>
        <p:sp>
          <p:nvSpPr>
            <p:cNvPr id="12" name="TextBox 12"/>
            <p:cNvSpPr txBox="1"/>
            <p:nvPr/>
          </p:nvSpPr>
          <p:spPr>
            <a:xfrm>
              <a:off x="0" y="-47625"/>
              <a:ext cx="343667" cy="116955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048305" y="5752598"/>
            <a:ext cx="3052894" cy="4259842"/>
            <a:chOff x="0" y="0"/>
            <a:chExt cx="804054" cy="1121934"/>
          </a:xfrm>
        </p:grpSpPr>
        <p:sp>
          <p:nvSpPr>
            <p:cNvPr id="14" name="Freeform 14"/>
            <p:cNvSpPr/>
            <p:nvPr/>
          </p:nvSpPr>
          <p:spPr>
            <a:xfrm>
              <a:off x="0" y="0"/>
              <a:ext cx="804054" cy="1121934"/>
            </a:xfrm>
            <a:custGeom>
              <a:avLst/>
              <a:gdLst/>
              <a:ahLst/>
              <a:cxnLst/>
              <a:rect l="l" t="t" r="r" b="b"/>
              <a:pathLst>
                <a:path w="804054" h="1121934">
                  <a:moveTo>
                    <a:pt x="129332" y="0"/>
                  </a:moveTo>
                  <a:lnTo>
                    <a:pt x="674722" y="0"/>
                  </a:lnTo>
                  <a:cubicBezTo>
                    <a:pt x="746150" y="0"/>
                    <a:pt x="804054" y="57904"/>
                    <a:pt x="804054" y="129332"/>
                  </a:cubicBezTo>
                  <a:lnTo>
                    <a:pt x="804054" y="992601"/>
                  </a:lnTo>
                  <a:cubicBezTo>
                    <a:pt x="804054" y="1026902"/>
                    <a:pt x="790428" y="1059799"/>
                    <a:pt x="766174" y="1084053"/>
                  </a:cubicBezTo>
                  <a:cubicBezTo>
                    <a:pt x="741919" y="1108308"/>
                    <a:pt x="709023" y="1121934"/>
                    <a:pt x="674722" y="1121934"/>
                  </a:cubicBezTo>
                  <a:lnTo>
                    <a:pt x="129332" y="1121934"/>
                  </a:lnTo>
                  <a:cubicBezTo>
                    <a:pt x="95031" y="1121934"/>
                    <a:pt x="62135" y="1108308"/>
                    <a:pt x="37881" y="1084053"/>
                  </a:cubicBezTo>
                  <a:cubicBezTo>
                    <a:pt x="13626" y="1059799"/>
                    <a:pt x="0" y="1026902"/>
                    <a:pt x="0" y="992601"/>
                  </a:cubicBezTo>
                  <a:lnTo>
                    <a:pt x="0" y="129332"/>
                  </a:lnTo>
                  <a:cubicBezTo>
                    <a:pt x="0" y="95031"/>
                    <a:pt x="13626" y="62135"/>
                    <a:pt x="37881" y="37881"/>
                  </a:cubicBezTo>
                  <a:cubicBezTo>
                    <a:pt x="62135" y="13626"/>
                    <a:pt x="95031" y="0"/>
                    <a:pt x="129332" y="0"/>
                  </a:cubicBezTo>
                  <a:close/>
                </a:path>
              </a:pathLst>
            </a:custGeom>
            <a:solidFill>
              <a:srgbClr val="F6FFFC"/>
            </a:solidFill>
          </p:spPr>
        </p:sp>
        <p:sp>
          <p:nvSpPr>
            <p:cNvPr id="15" name="TextBox 15"/>
            <p:cNvSpPr txBox="1"/>
            <p:nvPr/>
          </p:nvSpPr>
          <p:spPr>
            <a:xfrm>
              <a:off x="0" y="-47625"/>
              <a:ext cx="804054" cy="116955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811318" y="5697415"/>
            <a:ext cx="3541034" cy="4259842"/>
            <a:chOff x="0" y="0"/>
            <a:chExt cx="932618" cy="1121934"/>
          </a:xfrm>
        </p:grpSpPr>
        <p:sp>
          <p:nvSpPr>
            <p:cNvPr id="17" name="Freeform 17"/>
            <p:cNvSpPr/>
            <p:nvPr/>
          </p:nvSpPr>
          <p:spPr>
            <a:xfrm>
              <a:off x="0" y="0"/>
              <a:ext cx="932618" cy="1121934"/>
            </a:xfrm>
            <a:custGeom>
              <a:avLst/>
              <a:gdLst/>
              <a:ahLst/>
              <a:cxnLst/>
              <a:rect l="l" t="t" r="r" b="b"/>
              <a:pathLst>
                <a:path w="932618" h="1121934">
                  <a:moveTo>
                    <a:pt x="111504" y="0"/>
                  </a:moveTo>
                  <a:lnTo>
                    <a:pt x="821114" y="0"/>
                  </a:lnTo>
                  <a:cubicBezTo>
                    <a:pt x="882696" y="0"/>
                    <a:pt x="932618" y="49922"/>
                    <a:pt x="932618" y="111504"/>
                  </a:cubicBezTo>
                  <a:lnTo>
                    <a:pt x="932618" y="1010430"/>
                  </a:lnTo>
                  <a:cubicBezTo>
                    <a:pt x="932618" y="1072012"/>
                    <a:pt x="882696" y="1121934"/>
                    <a:pt x="821114" y="1121934"/>
                  </a:cubicBezTo>
                  <a:lnTo>
                    <a:pt x="111504" y="1121934"/>
                  </a:lnTo>
                  <a:cubicBezTo>
                    <a:pt x="49922" y="1121934"/>
                    <a:pt x="0" y="1072012"/>
                    <a:pt x="0" y="1010430"/>
                  </a:cubicBezTo>
                  <a:lnTo>
                    <a:pt x="0" y="111504"/>
                  </a:lnTo>
                  <a:cubicBezTo>
                    <a:pt x="0" y="49922"/>
                    <a:pt x="49922" y="0"/>
                    <a:pt x="111504" y="0"/>
                  </a:cubicBezTo>
                  <a:close/>
                </a:path>
              </a:pathLst>
            </a:custGeom>
            <a:solidFill>
              <a:srgbClr val="F6FFFC"/>
            </a:solidFill>
          </p:spPr>
        </p:sp>
        <p:sp>
          <p:nvSpPr>
            <p:cNvPr id="18" name="TextBox 18"/>
            <p:cNvSpPr txBox="1"/>
            <p:nvPr/>
          </p:nvSpPr>
          <p:spPr>
            <a:xfrm>
              <a:off x="0" y="-47625"/>
              <a:ext cx="932618" cy="1169559"/>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684248" y="5692782"/>
            <a:ext cx="3616517" cy="4259842"/>
            <a:chOff x="0" y="0"/>
            <a:chExt cx="952498" cy="1121934"/>
          </a:xfrm>
        </p:grpSpPr>
        <p:sp>
          <p:nvSpPr>
            <p:cNvPr id="20" name="Freeform 20"/>
            <p:cNvSpPr/>
            <p:nvPr/>
          </p:nvSpPr>
          <p:spPr>
            <a:xfrm>
              <a:off x="0" y="0"/>
              <a:ext cx="952498" cy="1121934"/>
            </a:xfrm>
            <a:custGeom>
              <a:avLst/>
              <a:gdLst/>
              <a:ahLst/>
              <a:cxnLst/>
              <a:rect l="l" t="t" r="r" b="b"/>
              <a:pathLst>
                <a:path w="952498" h="1121934">
                  <a:moveTo>
                    <a:pt x="109176" y="0"/>
                  </a:moveTo>
                  <a:lnTo>
                    <a:pt x="843322" y="0"/>
                  </a:lnTo>
                  <a:cubicBezTo>
                    <a:pt x="903618" y="0"/>
                    <a:pt x="952498" y="48880"/>
                    <a:pt x="952498" y="109176"/>
                  </a:cubicBezTo>
                  <a:lnTo>
                    <a:pt x="952498" y="1012757"/>
                  </a:lnTo>
                  <a:cubicBezTo>
                    <a:pt x="952498" y="1073054"/>
                    <a:pt x="903618" y="1121934"/>
                    <a:pt x="843322" y="1121934"/>
                  </a:cubicBezTo>
                  <a:lnTo>
                    <a:pt x="109176" y="1121934"/>
                  </a:lnTo>
                  <a:cubicBezTo>
                    <a:pt x="48880" y="1121934"/>
                    <a:pt x="0" y="1073054"/>
                    <a:pt x="0" y="1012757"/>
                  </a:cubicBezTo>
                  <a:lnTo>
                    <a:pt x="0" y="109176"/>
                  </a:lnTo>
                  <a:cubicBezTo>
                    <a:pt x="0" y="48880"/>
                    <a:pt x="48880" y="0"/>
                    <a:pt x="109176" y="0"/>
                  </a:cubicBezTo>
                  <a:close/>
                </a:path>
              </a:pathLst>
            </a:custGeom>
            <a:solidFill>
              <a:srgbClr val="F6FFFC"/>
            </a:solidFill>
          </p:spPr>
        </p:sp>
        <p:sp>
          <p:nvSpPr>
            <p:cNvPr id="21" name="TextBox 21"/>
            <p:cNvSpPr txBox="1"/>
            <p:nvPr/>
          </p:nvSpPr>
          <p:spPr>
            <a:xfrm>
              <a:off x="0" y="-47625"/>
              <a:ext cx="952498" cy="1169559"/>
            </a:xfrm>
            <a:prstGeom prst="rect">
              <a:avLst/>
            </a:prstGeom>
          </p:spPr>
          <p:txBody>
            <a:bodyPr lIns="50800" tIns="50800" rIns="50800" bIns="50800" rtlCol="0" anchor="ctr"/>
            <a:lstStyle/>
            <a:p>
              <a:pPr algn="ctr">
                <a:lnSpc>
                  <a:spcPts val="2659"/>
                </a:lnSpc>
              </a:pPr>
              <a:endParaRPr/>
            </a:p>
          </p:txBody>
        </p:sp>
      </p:grpSp>
      <p:sp>
        <p:nvSpPr>
          <p:cNvPr id="22" name="AutoShape 22"/>
          <p:cNvSpPr/>
          <p:nvPr/>
        </p:nvSpPr>
        <p:spPr>
          <a:xfrm flipH="1">
            <a:off x="845667" y="4341592"/>
            <a:ext cx="8325352" cy="1388627"/>
          </a:xfrm>
          <a:prstGeom prst="line">
            <a:avLst/>
          </a:prstGeom>
          <a:ln w="38100" cap="flat">
            <a:solidFill>
              <a:srgbClr val="423123"/>
            </a:solidFill>
            <a:prstDash val="solid"/>
            <a:headEnd type="none" w="sm" len="sm"/>
            <a:tailEnd type="arrow" w="med" len="sm"/>
          </a:ln>
        </p:spPr>
      </p:sp>
      <p:sp>
        <p:nvSpPr>
          <p:cNvPr id="23" name="AutoShape 23"/>
          <p:cNvSpPr/>
          <p:nvPr/>
        </p:nvSpPr>
        <p:spPr>
          <a:xfrm flipH="1">
            <a:off x="5574752" y="4341592"/>
            <a:ext cx="3596267" cy="1411006"/>
          </a:xfrm>
          <a:prstGeom prst="line">
            <a:avLst/>
          </a:prstGeom>
          <a:ln w="38100" cap="flat">
            <a:solidFill>
              <a:srgbClr val="423123"/>
            </a:solidFill>
            <a:prstDash val="solid"/>
            <a:headEnd type="none" w="sm" len="sm"/>
            <a:tailEnd type="arrow" w="med" len="sm"/>
          </a:ln>
        </p:spPr>
      </p:sp>
      <p:sp>
        <p:nvSpPr>
          <p:cNvPr id="24" name="AutoShape 24"/>
          <p:cNvSpPr/>
          <p:nvPr/>
        </p:nvSpPr>
        <p:spPr>
          <a:xfrm>
            <a:off x="9171019" y="4341592"/>
            <a:ext cx="3410816" cy="1355823"/>
          </a:xfrm>
          <a:prstGeom prst="line">
            <a:avLst/>
          </a:prstGeom>
          <a:ln w="38100" cap="flat">
            <a:solidFill>
              <a:srgbClr val="423123"/>
            </a:solidFill>
            <a:prstDash val="solid"/>
            <a:headEnd type="none" w="sm" len="sm"/>
            <a:tailEnd type="arrow" w="med" len="sm"/>
          </a:ln>
        </p:spPr>
      </p:sp>
      <p:sp>
        <p:nvSpPr>
          <p:cNvPr id="25" name="AutoShape 25"/>
          <p:cNvSpPr/>
          <p:nvPr/>
        </p:nvSpPr>
        <p:spPr>
          <a:xfrm>
            <a:off x="9171019" y="4341592"/>
            <a:ext cx="7321488" cy="1351190"/>
          </a:xfrm>
          <a:prstGeom prst="line">
            <a:avLst/>
          </a:prstGeom>
          <a:ln w="38100" cap="flat">
            <a:solidFill>
              <a:srgbClr val="423123"/>
            </a:solidFill>
            <a:prstDash val="solid"/>
            <a:headEnd type="none" w="sm" len="sm"/>
            <a:tailEnd type="arrow" w="med" len="sm"/>
          </a:ln>
        </p:spPr>
      </p:sp>
      <p:sp>
        <p:nvSpPr>
          <p:cNvPr id="26" name="TextBox 26"/>
          <p:cNvSpPr txBox="1"/>
          <p:nvPr/>
        </p:nvSpPr>
        <p:spPr>
          <a:xfrm>
            <a:off x="1717227" y="2019864"/>
            <a:ext cx="15059549" cy="1359028"/>
          </a:xfrm>
          <a:prstGeom prst="rect">
            <a:avLst/>
          </a:prstGeom>
        </p:spPr>
        <p:txBody>
          <a:bodyPr lIns="0" tIns="0" rIns="0" bIns="0" rtlCol="0" anchor="t">
            <a:spAutoFit/>
          </a:bodyPr>
          <a:lstStyle/>
          <a:p>
            <a:pPr algn="ctr">
              <a:lnSpc>
                <a:spcPts val="5423"/>
              </a:lnSpc>
            </a:pPr>
            <a:r>
              <a:rPr lang="en-US" sz="3873" b="1" dirty="0" err="1">
                <a:solidFill>
                  <a:srgbClr val="1E3B45"/>
                </a:solidFill>
                <a:latin typeface="Roboto Condensed Bold"/>
                <a:ea typeface="Roboto Condensed Bold"/>
                <a:cs typeface="Roboto Condensed Bold"/>
                <a:sym typeface="Roboto Condensed Bold"/>
              </a:rPr>
              <a:t>LUẬN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ĐỀ</a:t>
            </a:r>
            <a:r>
              <a:rPr lang="en-US" sz="3873" b="1" dirty="0">
                <a:solidFill>
                  <a:srgbClr val="1E3B45"/>
                </a:solidFill>
                <a:latin typeface="Roboto Condensed Bold"/>
                <a:ea typeface="Roboto Condensed Bold"/>
                <a:cs typeface="Roboto Condensed Bold"/>
                <a:sym typeface="Roboto Condensed Bold"/>
              </a:rPr>
              <a:t>:</a:t>
            </a:r>
          </a:p>
          <a:p>
            <a:pPr algn="ctr">
              <a:lnSpc>
                <a:spcPts val="5423"/>
              </a:lnSpc>
            </a:pPr>
            <a:r>
              <a:rPr lang="en-US" sz="3873" b="1" dirty="0" err="1">
                <a:solidFill>
                  <a:srgbClr val="1E3B45"/>
                </a:solidFill>
                <a:latin typeface="Roboto Condensed Bold"/>
                <a:ea typeface="Roboto Condensed Bold"/>
                <a:cs typeface="Roboto Condensed Bold"/>
                <a:sym typeface="Roboto Condensed Bold"/>
              </a:rPr>
              <a:t>Bảo</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tồn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và</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phát</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huy</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các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giá</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trị</a:t>
            </a:r>
            <a:r>
              <a:rPr lang="en-US" sz="3873" b="1" dirty="0">
                <a:solidFill>
                  <a:srgbClr val="1E3B45"/>
                </a:solidFill>
                <a:latin typeface="Roboto Condensed Bold"/>
                <a:ea typeface="Roboto Condensed Bold"/>
                <a:cs typeface="Roboto Condensed Bold"/>
                <a:sym typeface="Roboto Condensed Bold"/>
              </a:rPr>
              <a:t> di </a:t>
            </a:r>
            <a:r>
              <a:rPr lang="en-US" sz="3873" b="1" dirty="0" err="1">
                <a:solidFill>
                  <a:srgbClr val="1E3B45"/>
                </a:solidFill>
                <a:latin typeface="Roboto Condensed Bold"/>
                <a:ea typeface="Roboto Condensed Bold"/>
                <a:cs typeface="Roboto Condensed Bold"/>
                <a:sym typeface="Roboto Condensed Bold"/>
              </a:rPr>
              <a:t>sản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văn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hoá</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của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đất</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nước</a:t>
            </a:r>
            <a:endParaRPr lang="en-US" sz="3873" b="1" dirty="0">
              <a:solidFill>
                <a:srgbClr val="1E3B45"/>
              </a:solidFill>
              <a:latin typeface="Roboto Condensed Bold"/>
              <a:ea typeface="Roboto Condensed Bold"/>
              <a:cs typeface="Roboto Condensed Bold"/>
              <a:sym typeface="Roboto Condensed Bold"/>
            </a:endParaRPr>
          </a:p>
        </p:txBody>
      </p:sp>
      <p:sp>
        <p:nvSpPr>
          <p:cNvPr id="27" name="TextBox 27"/>
          <p:cNvSpPr txBox="1"/>
          <p:nvPr/>
        </p:nvSpPr>
        <p:spPr>
          <a:xfrm>
            <a:off x="294153" y="5989078"/>
            <a:ext cx="1103028" cy="1871062"/>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Nêu vấn đề</a:t>
            </a:r>
          </a:p>
        </p:txBody>
      </p:sp>
      <p:sp>
        <p:nvSpPr>
          <p:cNvPr id="28" name="TextBox 28"/>
          <p:cNvSpPr txBox="1"/>
          <p:nvPr/>
        </p:nvSpPr>
        <p:spPr>
          <a:xfrm>
            <a:off x="4229280" y="6018916"/>
            <a:ext cx="2557594" cy="2499737"/>
          </a:xfrm>
          <a:prstGeom prst="rect">
            <a:avLst/>
          </a:prstGeom>
        </p:spPr>
        <p:txBody>
          <a:bodyPr lIns="0" tIns="0" rIns="0" bIns="0" rtlCol="0" anchor="t">
            <a:spAutoFit/>
          </a:bodyPr>
          <a:lstStyle/>
          <a:p>
            <a:pPr algn="ctr">
              <a:lnSpc>
                <a:spcPts val="5024"/>
              </a:lnSpc>
            </a:pPr>
            <a:r>
              <a:rPr lang="en-US" sz="3589" b="1" dirty="0" err="1">
                <a:solidFill>
                  <a:srgbClr val="423123"/>
                </a:solidFill>
                <a:latin typeface="Roboto Condensed Bold"/>
                <a:ea typeface="Roboto Condensed Bold"/>
                <a:cs typeface="Roboto Condensed Bold"/>
                <a:sym typeface="Roboto Condensed Bold"/>
              </a:rPr>
              <a:t>LUẬN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ĐIỂM</a:t>
            </a:r>
            <a:r>
              <a:rPr lang="en-US" sz="3589" b="1" dirty="0">
                <a:solidFill>
                  <a:srgbClr val="423123"/>
                </a:solidFill>
                <a:latin typeface="Roboto Condensed Bold"/>
                <a:ea typeface="Roboto Condensed Bold"/>
                <a:cs typeface="Roboto Condensed Bold"/>
                <a:sym typeface="Roboto Condensed Bold"/>
              </a:rPr>
              <a:t> 1</a:t>
            </a:r>
          </a:p>
          <a:p>
            <a:pPr algn="just">
              <a:lnSpc>
                <a:spcPts val="5024"/>
              </a:lnSpc>
            </a:pPr>
            <a:r>
              <a:rPr lang="en-US" sz="3589" b="1" dirty="0" err="1">
                <a:solidFill>
                  <a:srgbClr val="423123"/>
                </a:solidFill>
                <a:latin typeface="Roboto Condensed Bold"/>
                <a:ea typeface="Roboto Condensed Bold"/>
                <a:cs typeface="Roboto Condensed Bold"/>
                <a:sym typeface="Roboto Condensed Bold"/>
              </a:rPr>
              <a:t>Sự</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quý</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giá</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của</a:t>
            </a:r>
            <a:r>
              <a:rPr lang="en-US" sz="3589" b="1" dirty="0">
                <a:solidFill>
                  <a:srgbClr val="423123"/>
                </a:solidFill>
                <a:latin typeface="Roboto Condensed Bold"/>
                <a:ea typeface="Roboto Condensed Bold"/>
                <a:cs typeface="Roboto Condensed Bold"/>
                <a:sym typeface="Roboto Condensed Bold"/>
              </a:rPr>
              <a:t> di </a:t>
            </a:r>
            <a:r>
              <a:rPr lang="en-US" sz="3589" b="1" dirty="0" err="1">
                <a:solidFill>
                  <a:srgbClr val="423123"/>
                </a:solidFill>
                <a:latin typeface="Roboto Condensed Bold"/>
                <a:ea typeface="Roboto Condensed Bold"/>
                <a:cs typeface="Roboto Condensed Bold"/>
                <a:sym typeface="Roboto Condensed Bold"/>
              </a:rPr>
              <a:t>sản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văn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hoá</a:t>
            </a:r>
            <a:endParaRPr lang="en-US" sz="3589" b="1" dirty="0">
              <a:solidFill>
                <a:srgbClr val="423123"/>
              </a:solidFill>
              <a:latin typeface="Roboto Condensed Bold"/>
              <a:ea typeface="Roboto Condensed Bold"/>
              <a:cs typeface="Roboto Condensed Bold"/>
              <a:sym typeface="Roboto Condensed Bold"/>
            </a:endParaRPr>
          </a:p>
        </p:txBody>
      </p:sp>
      <p:sp>
        <p:nvSpPr>
          <p:cNvPr id="29" name="TextBox 29"/>
          <p:cNvSpPr txBox="1"/>
          <p:nvPr/>
        </p:nvSpPr>
        <p:spPr>
          <a:xfrm>
            <a:off x="11368770" y="5963733"/>
            <a:ext cx="2586841" cy="1871062"/>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Nêu và phản bác ý kiến trái chiều </a:t>
            </a:r>
          </a:p>
        </p:txBody>
      </p:sp>
      <p:sp>
        <p:nvSpPr>
          <p:cNvPr id="30" name="TextBox 30"/>
          <p:cNvSpPr txBox="1"/>
          <p:nvPr/>
        </p:nvSpPr>
        <p:spPr>
          <a:xfrm>
            <a:off x="14995582" y="5906790"/>
            <a:ext cx="3097339" cy="2499737"/>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Đề xuất giải pháp tăng cường bảo vệ di sản văn hoá</a:t>
            </a:r>
          </a:p>
        </p:txBody>
      </p:sp>
      <p:grpSp>
        <p:nvGrpSpPr>
          <p:cNvPr id="31" name="Group 31"/>
          <p:cNvGrpSpPr/>
          <p:nvPr/>
        </p:nvGrpSpPr>
        <p:grpSpPr>
          <a:xfrm>
            <a:off x="1869627" y="5770484"/>
            <a:ext cx="1854828" cy="4219578"/>
            <a:chOff x="0" y="0"/>
            <a:chExt cx="488514" cy="1111329"/>
          </a:xfrm>
        </p:grpSpPr>
        <p:sp>
          <p:nvSpPr>
            <p:cNvPr id="32" name="Freeform 32"/>
            <p:cNvSpPr/>
            <p:nvPr/>
          </p:nvSpPr>
          <p:spPr>
            <a:xfrm>
              <a:off x="0" y="0"/>
              <a:ext cx="488514" cy="1111329"/>
            </a:xfrm>
            <a:custGeom>
              <a:avLst/>
              <a:gdLst/>
              <a:ahLst/>
              <a:cxnLst/>
              <a:rect l="l" t="t" r="r" b="b"/>
              <a:pathLst>
                <a:path w="488514" h="1111329">
                  <a:moveTo>
                    <a:pt x="212870" y="0"/>
                  </a:moveTo>
                  <a:lnTo>
                    <a:pt x="275644" y="0"/>
                  </a:lnTo>
                  <a:cubicBezTo>
                    <a:pt x="393209" y="0"/>
                    <a:pt x="488514" y="95305"/>
                    <a:pt x="488514" y="212870"/>
                  </a:cubicBezTo>
                  <a:lnTo>
                    <a:pt x="488514" y="898459"/>
                  </a:lnTo>
                  <a:cubicBezTo>
                    <a:pt x="488514" y="954915"/>
                    <a:pt x="466087" y="1009060"/>
                    <a:pt x="426166" y="1048981"/>
                  </a:cubicBezTo>
                  <a:cubicBezTo>
                    <a:pt x="386245" y="1088902"/>
                    <a:pt x="332101" y="1111329"/>
                    <a:pt x="275644" y="1111329"/>
                  </a:cubicBezTo>
                  <a:lnTo>
                    <a:pt x="212870" y="1111329"/>
                  </a:lnTo>
                  <a:cubicBezTo>
                    <a:pt x="95305" y="1111329"/>
                    <a:pt x="0" y="1016024"/>
                    <a:pt x="0" y="898459"/>
                  </a:cubicBezTo>
                  <a:lnTo>
                    <a:pt x="0" y="212870"/>
                  </a:lnTo>
                  <a:cubicBezTo>
                    <a:pt x="0" y="95305"/>
                    <a:pt x="95305" y="0"/>
                    <a:pt x="212870" y="0"/>
                  </a:cubicBezTo>
                  <a:close/>
                </a:path>
              </a:pathLst>
            </a:custGeom>
            <a:solidFill>
              <a:srgbClr val="F6FFFC"/>
            </a:solidFill>
          </p:spPr>
        </p:sp>
        <p:sp>
          <p:nvSpPr>
            <p:cNvPr id="33" name="TextBox 33"/>
            <p:cNvSpPr txBox="1"/>
            <p:nvPr/>
          </p:nvSpPr>
          <p:spPr>
            <a:xfrm>
              <a:off x="0" y="-47625"/>
              <a:ext cx="488514" cy="1158954"/>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2153987" y="5988393"/>
            <a:ext cx="1352317" cy="3802003"/>
          </a:xfrm>
          <a:prstGeom prst="rect">
            <a:avLst/>
          </a:prstGeom>
        </p:spPr>
        <p:txBody>
          <a:bodyPr lIns="0" tIns="0" rIns="0" bIns="0" rtlCol="0" anchor="t">
            <a:spAutoFit/>
          </a:bodyPr>
          <a:lstStyle/>
          <a:p>
            <a:pPr algn="ctr">
              <a:lnSpc>
                <a:spcPts val="5024"/>
              </a:lnSpc>
            </a:pPr>
            <a:r>
              <a:rPr lang="en-US" sz="3589" b="1" dirty="0" err="1">
                <a:solidFill>
                  <a:srgbClr val="423123"/>
                </a:solidFill>
                <a:latin typeface="Roboto Condensed Bold"/>
                <a:ea typeface="Roboto Condensed Bold"/>
                <a:cs typeface="Roboto Condensed Bold"/>
                <a:sym typeface="Roboto Condensed Bold"/>
              </a:rPr>
              <a:t>Trình</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bày</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bản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chất</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của</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vấn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đề</a:t>
            </a:r>
            <a:endParaRPr lang="en-US" sz="3589" b="1" dirty="0">
              <a:solidFill>
                <a:srgbClr val="423123"/>
              </a:solidFill>
              <a:latin typeface="Roboto Condensed Bold"/>
              <a:ea typeface="Roboto Condensed Bold"/>
              <a:cs typeface="Roboto Condensed Bold"/>
              <a:sym typeface="Roboto Condensed Bold"/>
            </a:endParaRPr>
          </a:p>
        </p:txBody>
      </p:sp>
      <p:grpSp>
        <p:nvGrpSpPr>
          <p:cNvPr id="35" name="Group 35"/>
          <p:cNvGrpSpPr/>
          <p:nvPr/>
        </p:nvGrpSpPr>
        <p:grpSpPr>
          <a:xfrm>
            <a:off x="7434574" y="5697415"/>
            <a:ext cx="3052894" cy="4259842"/>
            <a:chOff x="0" y="0"/>
            <a:chExt cx="804054" cy="1121934"/>
          </a:xfrm>
        </p:grpSpPr>
        <p:sp>
          <p:nvSpPr>
            <p:cNvPr id="36" name="Freeform 36"/>
            <p:cNvSpPr/>
            <p:nvPr/>
          </p:nvSpPr>
          <p:spPr>
            <a:xfrm>
              <a:off x="0" y="0"/>
              <a:ext cx="804054" cy="1121934"/>
            </a:xfrm>
            <a:custGeom>
              <a:avLst/>
              <a:gdLst/>
              <a:ahLst/>
              <a:cxnLst/>
              <a:rect l="l" t="t" r="r" b="b"/>
              <a:pathLst>
                <a:path w="804054" h="1121934">
                  <a:moveTo>
                    <a:pt x="129332" y="0"/>
                  </a:moveTo>
                  <a:lnTo>
                    <a:pt x="674722" y="0"/>
                  </a:lnTo>
                  <a:cubicBezTo>
                    <a:pt x="746150" y="0"/>
                    <a:pt x="804054" y="57904"/>
                    <a:pt x="804054" y="129332"/>
                  </a:cubicBezTo>
                  <a:lnTo>
                    <a:pt x="804054" y="992601"/>
                  </a:lnTo>
                  <a:cubicBezTo>
                    <a:pt x="804054" y="1026902"/>
                    <a:pt x="790428" y="1059799"/>
                    <a:pt x="766174" y="1084053"/>
                  </a:cubicBezTo>
                  <a:cubicBezTo>
                    <a:pt x="741919" y="1108308"/>
                    <a:pt x="709023" y="1121934"/>
                    <a:pt x="674722" y="1121934"/>
                  </a:cubicBezTo>
                  <a:lnTo>
                    <a:pt x="129332" y="1121934"/>
                  </a:lnTo>
                  <a:cubicBezTo>
                    <a:pt x="95031" y="1121934"/>
                    <a:pt x="62135" y="1108308"/>
                    <a:pt x="37881" y="1084053"/>
                  </a:cubicBezTo>
                  <a:cubicBezTo>
                    <a:pt x="13626" y="1059799"/>
                    <a:pt x="0" y="1026902"/>
                    <a:pt x="0" y="992601"/>
                  </a:cubicBezTo>
                  <a:lnTo>
                    <a:pt x="0" y="129332"/>
                  </a:lnTo>
                  <a:cubicBezTo>
                    <a:pt x="0" y="95031"/>
                    <a:pt x="13626" y="62135"/>
                    <a:pt x="37881" y="37881"/>
                  </a:cubicBezTo>
                  <a:cubicBezTo>
                    <a:pt x="62135" y="13626"/>
                    <a:pt x="95031" y="0"/>
                    <a:pt x="129332" y="0"/>
                  </a:cubicBezTo>
                  <a:close/>
                </a:path>
              </a:pathLst>
            </a:custGeom>
            <a:solidFill>
              <a:srgbClr val="F6FFFC"/>
            </a:solidFill>
          </p:spPr>
        </p:sp>
        <p:sp>
          <p:nvSpPr>
            <p:cNvPr id="37" name="TextBox 37"/>
            <p:cNvSpPr txBox="1"/>
            <p:nvPr/>
          </p:nvSpPr>
          <p:spPr>
            <a:xfrm>
              <a:off x="0" y="-47625"/>
              <a:ext cx="804054" cy="1169559"/>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7615549" y="5963733"/>
            <a:ext cx="2742592" cy="3128412"/>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LUẬN ĐIỂM 2</a:t>
            </a:r>
          </a:p>
          <a:p>
            <a:pPr algn="just">
              <a:lnSpc>
                <a:spcPts val="5024"/>
              </a:lnSpc>
            </a:pPr>
            <a:r>
              <a:rPr lang="en-US" sz="3589" b="1">
                <a:solidFill>
                  <a:srgbClr val="423123"/>
                </a:solidFill>
                <a:latin typeface="Roboto Condensed Bold"/>
                <a:ea typeface="Roboto Condensed Bold"/>
                <a:cs typeface="Roboto Condensed Bold"/>
                <a:sym typeface="Roboto Condensed Bold"/>
              </a:rPr>
              <a:t>Thực trạng của việc bảo vệ di sản văn hoá hiện nay</a:t>
            </a:r>
          </a:p>
        </p:txBody>
      </p:sp>
      <p:sp>
        <p:nvSpPr>
          <p:cNvPr id="39" name="AutoShape 39"/>
          <p:cNvSpPr/>
          <p:nvPr/>
        </p:nvSpPr>
        <p:spPr>
          <a:xfrm flipH="1">
            <a:off x="2797041" y="4341592"/>
            <a:ext cx="6373978" cy="1428892"/>
          </a:xfrm>
          <a:prstGeom prst="line">
            <a:avLst/>
          </a:prstGeom>
          <a:ln w="38100" cap="flat">
            <a:solidFill>
              <a:srgbClr val="423123"/>
            </a:solidFill>
            <a:prstDash val="solid"/>
            <a:headEnd type="none" w="sm" len="sm"/>
            <a:tailEnd type="arrow" w="med" len="sm"/>
          </a:ln>
        </p:spPr>
      </p:sp>
      <p:sp>
        <p:nvSpPr>
          <p:cNvPr id="40" name="AutoShape 40"/>
          <p:cNvSpPr/>
          <p:nvPr/>
        </p:nvSpPr>
        <p:spPr>
          <a:xfrm>
            <a:off x="9171019" y="4341592"/>
            <a:ext cx="75982" cy="1355823"/>
          </a:xfrm>
          <a:prstGeom prst="line">
            <a:avLst/>
          </a:prstGeom>
          <a:ln w="38100" cap="flat">
            <a:solidFill>
              <a:srgbClr val="423123"/>
            </a:solidFill>
            <a:prstDash val="solid"/>
            <a:headEnd type="none" w="sm" len="sm"/>
            <a:tailEnd type="arrow" w="med" len="sm"/>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1000"/>
                                        <p:tgtEl>
                                          <p:spTgt spid="40"/>
                                        </p:tgtEl>
                                      </p:cBhvr>
                                    </p:animEffect>
                                    <p:anim calcmode="lin" valueType="num">
                                      <p:cBhvr>
                                        <p:cTn id="66" dur="1000" fill="hold"/>
                                        <p:tgtEl>
                                          <p:spTgt spid="40"/>
                                        </p:tgtEl>
                                        <p:attrNameLst>
                                          <p:attrName>ppt_x</p:attrName>
                                        </p:attrNameLst>
                                      </p:cBhvr>
                                      <p:tavLst>
                                        <p:tav tm="0">
                                          <p:val>
                                            <p:strVal val="#ppt_x"/>
                                          </p:val>
                                        </p:tav>
                                        <p:tav tm="100000">
                                          <p:val>
                                            <p:strVal val="#ppt_x"/>
                                          </p:val>
                                        </p:tav>
                                      </p:tavLst>
                                    </p:anim>
                                    <p:anim calcmode="lin" valueType="num">
                                      <p:cBhvr>
                                        <p:cTn id="67" dur="1000" fill="hold"/>
                                        <p:tgtEl>
                                          <p:spTgt spid="4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arn(inVertical)">
                                      <p:cBhvr>
                                        <p:cTn id="82" dur="500"/>
                                        <p:tgtEl>
                                          <p:spTgt spid="2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arn(inVertical)">
                                      <p:cBhvr>
                                        <p:cTn id="85" dur="500"/>
                                        <p:tgtEl>
                                          <p:spTgt spid="29"/>
                                        </p:tgtEl>
                                      </p:cBhvr>
                                    </p:animEffect>
                                  </p:childTnLst>
                                </p:cTn>
                              </p:par>
                              <p:par>
                                <p:cTn id="86" presetID="16" presetClass="entr" presetSubtype="21"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arn(inVertical)">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1000" fill="hold"/>
                                        <p:tgtEl>
                                          <p:spTgt spid="2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1000"/>
                                        <p:tgtEl>
                                          <p:spTgt spid="30"/>
                                        </p:tgtEl>
                                      </p:cBhvr>
                                    </p:animEffect>
                                    <p:anim calcmode="lin" valueType="num">
                                      <p:cBhvr>
                                        <p:cTn id="99" dur="1000" fill="hold"/>
                                        <p:tgtEl>
                                          <p:spTgt spid="30"/>
                                        </p:tgtEl>
                                        <p:attrNameLst>
                                          <p:attrName>ppt_x</p:attrName>
                                        </p:attrNameLst>
                                      </p:cBhvr>
                                      <p:tavLst>
                                        <p:tav tm="0">
                                          <p:val>
                                            <p:strVal val="#ppt_x"/>
                                          </p:val>
                                        </p:tav>
                                        <p:tav tm="100000">
                                          <p:val>
                                            <p:strVal val="#ppt_x"/>
                                          </p:val>
                                        </p:tav>
                                      </p:tavLst>
                                    </p:anim>
                                    <p:anim calcmode="lin" valueType="num">
                                      <p:cBhvr>
                                        <p:cTn id="100" dur="1000" fill="hold"/>
                                        <p:tgtEl>
                                          <p:spTgt spid="30"/>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anim calcmode="lin" valueType="num">
                                      <p:cBhvr>
                                        <p:cTn id="104" dur="1000" fill="hold"/>
                                        <p:tgtEl>
                                          <p:spTgt spid="19"/>
                                        </p:tgtEl>
                                        <p:attrNameLst>
                                          <p:attrName>ppt_x</p:attrName>
                                        </p:attrNameLst>
                                      </p:cBhvr>
                                      <p:tavLst>
                                        <p:tav tm="0">
                                          <p:val>
                                            <p:strVal val="#ppt_x"/>
                                          </p:val>
                                        </p:tav>
                                        <p:tav tm="100000">
                                          <p:val>
                                            <p:strVal val="#ppt_x"/>
                                          </p:val>
                                        </p:tav>
                                      </p:tavLst>
                                    </p:anim>
                                    <p:anim calcmode="lin" valueType="num">
                                      <p:cBhvr>
                                        <p:cTn id="10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4"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3024354" cy="2173538"/>
            <a:chOff x="0" y="0"/>
            <a:chExt cx="3430282" cy="572454"/>
          </a:xfrm>
        </p:grpSpPr>
        <p:sp>
          <p:nvSpPr>
            <p:cNvPr id="9" name="Freeform 9"/>
            <p:cNvSpPr/>
            <p:nvPr/>
          </p:nvSpPr>
          <p:spPr>
            <a:xfrm>
              <a:off x="0" y="0"/>
              <a:ext cx="3430282" cy="572454"/>
            </a:xfrm>
            <a:custGeom>
              <a:avLst/>
              <a:gdLst/>
              <a:ahLst/>
              <a:cxnLst/>
              <a:rect l="l" t="t" r="r" b="b"/>
              <a:pathLst>
                <a:path w="3430282" h="572454">
                  <a:moveTo>
                    <a:pt x="30315" y="0"/>
                  </a:moveTo>
                  <a:lnTo>
                    <a:pt x="3399967" y="0"/>
                  </a:lnTo>
                  <a:cubicBezTo>
                    <a:pt x="3408007" y="0"/>
                    <a:pt x="3415718" y="3194"/>
                    <a:pt x="3421403" y="8879"/>
                  </a:cubicBezTo>
                  <a:cubicBezTo>
                    <a:pt x="3427088" y="14564"/>
                    <a:pt x="3430282" y="22275"/>
                    <a:pt x="3430282" y="30315"/>
                  </a:cubicBezTo>
                  <a:lnTo>
                    <a:pt x="3430282" y="542139"/>
                  </a:lnTo>
                  <a:cubicBezTo>
                    <a:pt x="3430282" y="558882"/>
                    <a:pt x="3416710" y="572454"/>
                    <a:pt x="3399967" y="572454"/>
                  </a:cubicBezTo>
                  <a:lnTo>
                    <a:pt x="30315" y="572454"/>
                  </a:lnTo>
                  <a:cubicBezTo>
                    <a:pt x="13573" y="572454"/>
                    <a:pt x="0" y="558882"/>
                    <a:pt x="0" y="542139"/>
                  </a:cubicBezTo>
                  <a:lnTo>
                    <a:pt x="0" y="30315"/>
                  </a:lnTo>
                  <a:cubicBezTo>
                    <a:pt x="0" y="13573"/>
                    <a:pt x="13573" y="0"/>
                    <a:pt x="30315" y="0"/>
                  </a:cubicBezTo>
                  <a:close/>
                </a:path>
              </a:pathLst>
            </a:custGeom>
            <a:solidFill>
              <a:srgbClr val="FFFFFF"/>
            </a:solidFill>
          </p:spPr>
        </p:sp>
        <p:sp>
          <p:nvSpPr>
            <p:cNvPr id="10" name="TextBox 10"/>
            <p:cNvSpPr txBox="1"/>
            <p:nvPr/>
          </p:nvSpPr>
          <p:spPr>
            <a:xfrm>
              <a:off x="0" y="-47625"/>
              <a:ext cx="3430282" cy="62007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5379246" cy="1713915"/>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Xác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định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đoạn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nêu</a:t>
            </a:r>
            <a:r>
              <a:rPr lang="en-US" sz="4899" dirty="0">
                <a:solidFill>
                  <a:srgbClr val="5C913B"/>
                </a:solidFill>
                <a:latin typeface="Roboto Condensed"/>
                <a:ea typeface="Roboto Condensed"/>
                <a:cs typeface="Roboto Condensed"/>
                <a:sym typeface="Roboto Condensed"/>
              </a:rPr>
              <a:t> ý </a:t>
            </a:r>
            <a:r>
              <a:rPr lang="en-US" sz="4899" dirty="0" err="1">
                <a:solidFill>
                  <a:srgbClr val="5C913B"/>
                </a:solidFill>
                <a:latin typeface="Roboto Condensed"/>
                <a:ea typeface="Roboto Condensed"/>
                <a:cs typeface="Roboto Condensed"/>
                <a:sym typeface="Roboto Condensed"/>
              </a:rPr>
              <a:t>nghĩa</a:t>
            </a:r>
            <a:r>
              <a:rPr lang="en-US" sz="4899" dirty="0">
                <a:solidFill>
                  <a:srgbClr val="5C913B"/>
                </a:solidFill>
                <a:latin typeface="Roboto Condensed"/>
                <a:ea typeface="Roboto Condensed"/>
                <a:cs typeface="Roboto Condensed"/>
                <a:sym typeface="Roboto Condensed"/>
              </a:rPr>
              <a:t> </a:t>
            </a:r>
          </a:p>
          <a:p>
            <a:pPr algn="just">
              <a:lnSpc>
                <a:spcPts val="6859"/>
              </a:lnSpc>
            </a:pP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thao</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đối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với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nội</a:t>
            </a:r>
            <a:r>
              <a:rPr lang="en-US" sz="4899" dirty="0">
                <a:solidFill>
                  <a:srgbClr val="5C913B"/>
                </a:solidFill>
                <a:latin typeface="Roboto Condensed"/>
                <a:ea typeface="Roboto Condensed"/>
                <a:cs typeface="Roboto Condensed"/>
                <a:sym typeface="Roboto Condensed"/>
              </a:rPr>
              <a:t> dung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bản</a:t>
            </a:r>
            <a:r>
              <a:rPr lang="en-US" sz="4899" dirty="0">
                <a:solidFill>
                  <a:srgbClr val="5C913B"/>
                </a:solidFill>
                <a:latin typeface="Roboto Condensed"/>
                <a:ea typeface="Roboto Condensed"/>
                <a:cs typeface="Roboto Condensed"/>
                <a:sym typeface="Roboto Condensed"/>
              </a:rPr>
              <a:t>.</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970069" y="5726602"/>
            <a:ext cx="6317931" cy="4560398"/>
          </a:xfrm>
          <a:custGeom>
            <a:avLst/>
            <a:gdLst/>
            <a:ahLst/>
            <a:cxnLst/>
            <a:rect l="l" t="t" r="r" b="b"/>
            <a:pathLst>
              <a:path w="6317931" h="4560398">
                <a:moveTo>
                  <a:pt x="0" y="0"/>
                </a:moveTo>
                <a:lnTo>
                  <a:pt x="6317931" y="0"/>
                </a:lnTo>
                <a:lnTo>
                  <a:pt x="6317931" y="4560398"/>
                </a:lnTo>
                <a:lnTo>
                  <a:pt x="0" y="456039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1290780" y="1783114"/>
            <a:ext cx="16215251" cy="3943488"/>
            <a:chOff x="0" y="0"/>
            <a:chExt cx="4270683" cy="1038614"/>
          </a:xfrm>
        </p:grpSpPr>
        <p:sp>
          <p:nvSpPr>
            <p:cNvPr id="9" name="Freeform 9"/>
            <p:cNvSpPr/>
            <p:nvPr/>
          </p:nvSpPr>
          <p:spPr>
            <a:xfrm>
              <a:off x="0" y="0"/>
              <a:ext cx="4270684" cy="1038614"/>
            </a:xfrm>
            <a:custGeom>
              <a:avLst/>
              <a:gdLst/>
              <a:ahLst/>
              <a:cxnLst/>
              <a:rect l="l" t="t" r="r" b="b"/>
              <a:pathLst>
                <a:path w="4270684" h="1038614">
                  <a:moveTo>
                    <a:pt x="24350" y="0"/>
                  </a:moveTo>
                  <a:lnTo>
                    <a:pt x="4246334" y="0"/>
                  </a:lnTo>
                  <a:cubicBezTo>
                    <a:pt x="4259782" y="0"/>
                    <a:pt x="4270684" y="10902"/>
                    <a:pt x="4270684" y="24350"/>
                  </a:cubicBezTo>
                  <a:lnTo>
                    <a:pt x="4270684" y="1014264"/>
                  </a:lnTo>
                  <a:cubicBezTo>
                    <a:pt x="4270684" y="1020722"/>
                    <a:pt x="4268118" y="1026916"/>
                    <a:pt x="4263552" y="1031482"/>
                  </a:cubicBezTo>
                  <a:cubicBezTo>
                    <a:pt x="4258985" y="1036049"/>
                    <a:pt x="4252792" y="1038614"/>
                    <a:pt x="4246334" y="1038614"/>
                  </a:cubicBezTo>
                  <a:lnTo>
                    <a:pt x="24350" y="1038614"/>
                  </a:lnTo>
                  <a:cubicBezTo>
                    <a:pt x="10902" y="1038614"/>
                    <a:pt x="0" y="1027712"/>
                    <a:pt x="0" y="1014264"/>
                  </a:cubicBezTo>
                  <a:lnTo>
                    <a:pt x="0" y="24350"/>
                  </a:lnTo>
                  <a:cubicBezTo>
                    <a:pt x="0" y="10902"/>
                    <a:pt x="10902" y="0"/>
                    <a:pt x="24350" y="0"/>
                  </a:cubicBezTo>
                  <a:close/>
                </a:path>
              </a:pathLst>
            </a:custGeom>
            <a:solidFill>
              <a:srgbClr val="FFFFFF"/>
            </a:solidFill>
          </p:spPr>
        </p:sp>
        <p:sp>
          <p:nvSpPr>
            <p:cNvPr id="10" name="TextBox 10"/>
            <p:cNvSpPr txBox="1"/>
            <p:nvPr/>
          </p:nvSpPr>
          <p:spPr>
            <a:xfrm>
              <a:off x="0" y="-47625"/>
              <a:ext cx="4270683" cy="108623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17974" y="1929794"/>
            <a:ext cx="15379246" cy="3447514"/>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Đoạn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nêu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bản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đoạn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thứ</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hai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trong</a:t>
            </a:r>
            <a:r>
              <a:rPr lang="en-US" sz="4899" dirty="0">
                <a:solidFill>
                  <a:srgbClr val="5C913B"/>
                </a:solidFill>
                <a:latin typeface="Roboto Condensed"/>
                <a:ea typeface="Roboto Condensed"/>
                <a:cs typeface="Roboto Condensed"/>
                <a:sym typeface="Roboto Condensed"/>
              </a:rPr>
              <a:t> VB. </a:t>
            </a:r>
            <a:r>
              <a:rPr lang="en-US" sz="4899" dirty="0" err="1">
                <a:solidFill>
                  <a:srgbClr val="5C913B"/>
                </a:solidFill>
                <a:latin typeface="Roboto Condensed"/>
                <a:ea typeface="Roboto Condensed"/>
                <a:cs typeface="Roboto Condensed"/>
                <a:sym typeface="Roboto Condensed"/>
              </a:rPr>
              <a:t>Đối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với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nội</a:t>
            </a:r>
            <a:r>
              <a:rPr lang="en-US" sz="4899" dirty="0">
                <a:solidFill>
                  <a:srgbClr val="5C913B"/>
                </a:solidFill>
                <a:latin typeface="Roboto Condensed"/>
                <a:ea typeface="Roboto Condensed"/>
                <a:cs typeface="Roboto Condensed"/>
                <a:sym typeface="Roboto Condensed"/>
              </a:rPr>
              <a:t> dung VB, </a:t>
            </a:r>
            <a:r>
              <a:rPr lang="en-US" sz="4899" dirty="0" err="1">
                <a:solidFill>
                  <a:srgbClr val="5C913B"/>
                </a:solidFill>
                <a:latin typeface="Roboto Condensed"/>
                <a:ea typeface="Roboto Condensed"/>
                <a:cs typeface="Roboto Condensed"/>
                <a:sym typeface="Roboto Condensed"/>
              </a:rPr>
              <a:t>việc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nêu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bản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giúp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thống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hiểu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từ</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giúp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đọc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hiểu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rõ</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ràng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chính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xác</a:t>
            </a:r>
            <a:r>
              <a:rPr lang="en-US" sz="4899" dirty="0">
                <a:solidFill>
                  <a:srgbClr val="5C913B"/>
                </a:solidFill>
                <a:latin typeface="Roboto Condensed"/>
                <a:ea typeface="Roboto Condensed"/>
                <a:cs typeface="Roboto Condensed"/>
                <a:sym typeface="Roboto Condensed"/>
              </a:rPr>
              <a:t> VB, </a:t>
            </a:r>
            <a:r>
              <a:rPr lang="en-US" sz="4899" dirty="0" err="1">
                <a:solidFill>
                  <a:srgbClr val="5C913B"/>
                </a:solidFill>
                <a:latin typeface="Roboto Condensed"/>
                <a:ea typeface="Roboto Condensed"/>
                <a:cs typeface="Roboto Condensed"/>
                <a:sym typeface="Roboto Condensed"/>
              </a:rPr>
              <a:t>tăng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sức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phục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VB.</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4">
              <a:extLst>
                <a:ext uri="{96DAC541-7B7A-43D3-8B79-37D633B846F1}">
                  <asvg:svgBlip xmlns:asvg="http://schemas.microsoft.com/office/drawing/2016/SVG/main" r:embed="rId5"/>
                </a:ext>
              </a:extLst>
            </a:blip>
            <a:stretch>
              <a:fillRect l="-167119" b="-683"/>
            </a:stretch>
          </a:blipFill>
        </p:spPr>
      </p:sp>
      <p:sp>
        <p:nvSpPr>
          <p:cNvPr id="4" name="Freeform 4"/>
          <p:cNvSpPr/>
          <p:nvPr/>
        </p:nvSpPr>
        <p:spPr>
          <a:xfrm rot="-976084">
            <a:off x="5400555" y="9141828"/>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73015" y="6447676"/>
            <a:ext cx="3532909" cy="3571875"/>
          </a:xfrm>
          <a:custGeom>
            <a:avLst/>
            <a:gdLst/>
            <a:ahLst/>
            <a:cxnLst/>
            <a:rect l="l" t="t" r="r" b="b"/>
            <a:pathLst>
              <a:path w="3532909" h="3571875">
                <a:moveTo>
                  <a:pt x="0" y="0"/>
                </a:moveTo>
                <a:lnTo>
                  <a:pt x="3532910" y="0"/>
                </a:lnTo>
                <a:lnTo>
                  <a:pt x="3532910" y="3571875"/>
                </a:lnTo>
                <a:lnTo>
                  <a:pt x="0" y="35718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8292717" y="2399136"/>
            <a:ext cx="8557351" cy="1786416"/>
            <a:chOff x="0" y="0"/>
            <a:chExt cx="2253788" cy="470496"/>
          </a:xfrm>
        </p:grpSpPr>
        <p:sp>
          <p:nvSpPr>
            <p:cNvPr id="8" name="Freeform 8"/>
            <p:cNvSpPr/>
            <p:nvPr/>
          </p:nvSpPr>
          <p:spPr>
            <a:xfrm>
              <a:off x="0" y="0"/>
              <a:ext cx="2253788" cy="470496"/>
            </a:xfrm>
            <a:custGeom>
              <a:avLst/>
              <a:gdLst/>
              <a:ahLst/>
              <a:cxnLst/>
              <a:rect l="l" t="t" r="r" b="b"/>
              <a:pathLst>
                <a:path w="2253788" h="470496">
                  <a:moveTo>
                    <a:pt x="46140" y="0"/>
                  </a:moveTo>
                  <a:lnTo>
                    <a:pt x="2207648" y="0"/>
                  </a:lnTo>
                  <a:cubicBezTo>
                    <a:pt x="2219885" y="0"/>
                    <a:pt x="2231621" y="4861"/>
                    <a:pt x="2240274" y="13514"/>
                  </a:cubicBezTo>
                  <a:cubicBezTo>
                    <a:pt x="2248927" y="22167"/>
                    <a:pt x="2253788" y="33903"/>
                    <a:pt x="2253788" y="46140"/>
                  </a:cubicBezTo>
                  <a:lnTo>
                    <a:pt x="2253788" y="424356"/>
                  </a:lnTo>
                  <a:cubicBezTo>
                    <a:pt x="2253788" y="436593"/>
                    <a:pt x="2248927" y="448329"/>
                    <a:pt x="2240274" y="456982"/>
                  </a:cubicBezTo>
                  <a:cubicBezTo>
                    <a:pt x="2231621" y="465635"/>
                    <a:pt x="2219885" y="470496"/>
                    <a:pt x="2207648" y="470496"/>
                  </a:cubicBezTo>
                  <a:lnTo>
                    <a:pt x="46140" y="470496"/>
                  </a:lnTo>
                  <a:cubicBezTo>
                    <a:pt x="33903" y="470496"/>
                    <a:pt x="22167" y="465635"/>
                    <a:pt x="13514" y="456982"/>
                  </a:cubicBezTo>
                  <a:cubicBezTo>
                    <a:pt x="4861" y="448329"/>
                    <a:pt x="0" y="436593"/>
                    <a:pt x="0" y="424356"/>
                  </a:cubicBezTo>
                  <a:lnTo>
                    <a:pt x="0" y="46140"/>
                  </a:lnTo>
                  <a:cubicBezTo>
                    <a:pt x="0" y="33903"/>
                    <a:pt x="4861" y="22167"/>
                    <a:pt x="13514" y="13514"/>
                  </a:cubicBezTo>
                  <a:cubicBezTo>
                    <a:pt x="22167" y="4861"/>
                    <a:pt x="33903" y="0"/>
                    <a:pt x="46140" y="0"/>
                  </a:cubicBezTo>
                  <a:close/>
                </a:path>
              </a:pathLst>
            </a:custGeom>
            <a:solidFill>
              <a:srgbClr val="B8C995"/>
            </a:solidFill>
          </p:spPr>
        </p:sp>
        <p:sp>
          <p:nvSpPr>
            <p:cNvPr id="9" name="TextBox 9"/>
            <p:cNvSpPr txBox="1"/>
            <p:nvPr/>
          </p:nvSpPr>
          <p:spPr>
            <a:xfrm>
              <a:off x="0" y="-47625"/>
              <a:ext cx="2253788" cy="51812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292717" y="4461777"/>
            <a:ext cx="8557351" cy="1786416"/>
            <a:chOff x="0" y="0"/>
            <a:chExt cx="2253788" cy="470496"/>
          </a:xfrm>
        </p:grpSpPr>
        <p:sp>
          <p:nvSpPr>
            <p:cNvPr id="11" name="Freeform 11"/>
            <p:cNvSpPr/>
            <p:nvPr/>
          </p:nvSpPr>
          <p:spPr>
            <a:xfrm>
              <a:off x="0" y="0"/>
              <a:ext cx="2253788" cy="470496"/>
            </a:xfrm>
            <a:custGeom>
              <a:avLst/>
              <a:gdLst/>
              <a:ahLst/>
              <a:cxnLst/>
              <a:rect l="l" t="t" r="r" b="b"/>
              <a:pathLst>
                <a:path w="2253788" h="470496">
                  <a:moveTo>
                    <a:pt x="46140" y="0"/>
                  </a:moveTo>
                  <a:lnTo>
                    <a:pt x="2207648" y="0"/>
                  </a:lnTo>
                  <a:cubicBezTo>
                    <a:pt x="2219885" y="0"/>
                    <a:pt x="2231621" y="4861"/>
                    <a:pt x="2240274" y="13514"/>
                  </a:cubicBezTo>
                  <a:cubicBezTo>
                    <a:pt x="2248927" y="22167"/>
                    <a:pt x="2253788" y="33903"/>
                    <a:pt x="2253788" y="46140"/>
                  </a:cubicBezTo>
                  <a:lnTo>
                    <a:pt x="2253788" y="424356"/>
                  </a:lnTo>
                  <a:cubicBezTo>
                    <a:pt x="2253788" y="436593"/>
                    <a:pt x="2248927" y="448329"/>
                    <a:pt x="2240274" y="456982"/>
                  </a:cubicBezTo>
                  <a:cubicBezTo>
                    <a:pt x="2231621" y="465635"/>
                    <a:pt x="2219885" y="470496"/>
                    <a:pt x="2207648" y="470496"/>
                  </a:cubicBezTo>
                  <a:lnTo>
                    <a:pt x="46140" y="470496"/>
                  </a:lnTo>
                  <a:cubicBezTo>
                    <a:pt x="33903" y="470496"/>
                    <a:pt x="22167" y="465635"/>
                    <a:pt x="13514" y="456982"/>
                  </a:cubicBezTo>
                  <a:cubicBezTo>
                    <a:pt x="4861" y="448329"/>
                    <a:pt x="0" y="436593"/>
                    <a:pt x="0" y="424356"/>
                  </a:cubicBezTo>
                  <a:lnTo>
                    <a:pt x="0" y="46140"/>
                  </a:lnTo>
                  <a:cubicBezTo>
                    <a:pt x="0" y="33903"/>
                    <a:pt x="4861" y="22167"/>
                    <a:pt x="13514" y="13514"/>
                  </a:cubicBezTo>
                  <a:cubicBezTo>
                    <a:pt x="22167" y="4861"/>
                    <a:pt x="33903" y="0"/>
                    <a:pt x="46140" y="0"/>
                  </a:cubicBezTo>
                  <a:close/>
                </a:path>
              </a:pathLst>
            </a:custGeom>
            <a:solidFill>
              <a:srgbClr val="B8C995"/>
            </a:solidFill>
          </p:spPr>
        </p:sp>
        <p:sp>
          <p:nvSpPr>
            <p:cNvPr id="12" name="TextBox 12"/>
            <p:cNvSpPr txBox="1"/>
            <p:nvPr/>
          </p:nvSpPr>
          <p:spPr>
            <a:xfrm>
              <a:off x="0" y="-47625"/>
              <a:ext cx="2253788" cy="51812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292717" y="6529880"/>
            <a:ext cx="8557351" cy="2226631"/>
            <a:chOff x="0" y="0"/>
            <a:chExt cx="2253788" cy="586438"/>
          </a:xfrm>
        </p:grpSpPr>
        <p:sp>
          <p:nvSpPr>
            <p:cNvPr id="14" name="Freeform 14"/>
            <p:cNvSpPr/>
            <p:nvPr/>
          </p:nvSpPr>
          <p:spPr>
            <a:xfrm>
              <a:off x="0" y="0"/>
              <a:ext cx="2253788" cy="586438"/>
            </a:xfrm>
            <a:custGeom>
              <a:avLst/>
              <a:gdLst/>
              <a:ahLst/>
              <a:cxnLst/>
              <a:rect l="l" t="t" r="r" b="b"/>
              <a:pathLst>
                <a:path w="2253788" h="586438">
                  <a:moveTo>
                    <a:pt x="46140" y="0"/>
                  </a:moveTo>
                  <a:lnTo>
                    <a:pt x="2207648" y="0"/>
                  </a:lnTo>
                  <a:cubicBezTo>
                    <a:pt x="2219885" y="0"/>
                    <a:pt x="2231621" y="4861"/>
                    <a:pt x="2240274" y="13514"/>
                  </a:cubicBezTo>
                  <a:cubicBezTo>
                    <a:pt x="2248927" y="22167"/>
                    <a:pt x="2253788" y="33903"/>
                    <a:pt x="2253788" y="46140"/>
                  </a:cubicBezTo>
                  <a:lnTo>
                    <a:pt x="2253788" y="540298"/>
                  </a:lnTo>
                  <a:cubicBezTo>
                    <a:pt x="2253788" y="552535"/>
                    <a:pt x="2248927" y="564271"/>
                    <a:pt x="2240274" y="572924"/>
                  </a:cubicBezTo>
                  <a:cubicBezTo>
                    <a:pt x="2231621" y="581577"/>
                    <a:pt x="2219885" y="586438"/>
                    <a:pt x="2207648" y="586438"/>
                  </a:cubicBezTo>
                  <a:lnTo>
                    <a:pt x="46140" y="586438"/>
                  </a:lnTo>
                  <a:cubicBezTo>
                    <a:pt x="33903" y="586438"/>
                    <a:pt x="22167" y="581577"/>
                    <a:pt x="13514" y="572924"/>
                  </a:cubicBezTo>
                  <a:cubicBezTo>
                    <a:pt x="4861" y="564271"/>
                    <a:pt x="0" y="552535"/>
                    <a:pt x="0" y="540298"/>
                  </a:cubicBezTo>
                  <a:lnTo>
                    <a:pt x="0" y="46140"/>
                  </a:lnTo>
                  <a:cubicBezTo>
                    <a:pt x="0" y="33903"/>
                    <a:pt x="4861" y="22167"/>
                    <a:pt x="13514" y="13514"/>
                  </a:cubicBezTo>
                  <a:cubicBezTo>
                    <a:pt x="22167" y="4861"/>
                    <a:pt x="33903" y="0"/>
                    <a:pt x="46140" y="0"/>
                  </a:cubicBezTo>
                  <a:close/>
                </a:path>
              </a:pathLst>
            </a:custGeom>
            <a:solidFill>
              <a:srgbClr val="B8C995"/>
            </a:solidFill>
          </p:spPr>
        </p:sp>
        <p:sp>
          <p:nvSpPr>
            <p:cNvPr id="15" name="TextBox 15"/>
            <p:cNvSpPr txBox="1"/>
            <p:nvPr/>
          </p:nvSpPr>
          <p:spPr>
            <a:xfrm>
              <a:off x="0" y="-47625"/>
              <a:ext cx="2253788" cy="634063"/>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12"/>
          <a:srcRect/>
          <a:stretch>
            <a:fillRect/>
          </a:stretch>
        </p:blipFill>
        <p:spPr>
          <a:xfrm>
            <a:off x="4522201" y="4944560"/>
            <a:ext cx="2857585" cy="2128901"/>
          </a:xfrm>
          <a:prstGeom prst="rect">
            <a:avLst/>
          </a:prstGeom>
        </p:spPr>
      </p:pic>
      <p:sp>
        <p:nvSpPr>
          <p:cNvPr id="17" name="TextBox 17"/>
          <p:cNvSpPr txBox="1"/>
          <p:nvPr/>
        </p:nvSpPr>
        <p:spPr>
          <a:xfrm>
            <a:off x="8595757" y="2557936"/>
            <a:ext cx="7673794" cy="1384250"/>
          </a:xfrm>
          <a:prstGeom prst="rect">
            <a:avLst/>
          </a:prstGeom>
        </p:spPr>
        <p:txBody>
          <a:bodyPr lIns="0" tIns="0" rIns="0" bIns="0" rtlCol="0" anchor="t">
            <a:spAutoFit/>
          </a:bodyPr>
          <a:lstStyle/>
          <a:p>
            <a:pPr algn="just">
              <a:lnSpc>
                <a:spcPts val="5599"/>
              </a:lnSpc>
              <a:spcBef>
                <a:spcPct val="0"/>
              </a:spcBef>
            </a:pPr>
            <a:r>
              <a:rPr lang="en-US" sz="3999">
                <a:solidFill>
                  <a:srgbClr val="423123"/>
                </a:solidFill>
                <a:latin typeface="Roboto Condensed"/>
                <a:ea typeface="Roboto Condensed"/>
                <a:cs typeface="Roboto Condensed"/>
                <a:sym typeface="Roboto Condensed"/>
              </a:rPr>
              <a:t>Vấn đề được nói đến trong video các em vừa xem là gì?</a:t>
            </a:r>
          </a:p>
        </p:txBody>
      </p:sp>
      <p:sp>
        <p:nvSpPr>
          <p:cNvPr id="18" name="TextBox 18"/>
          <p:cNvSpPr txBox="1"/>
          <p:nvPr/>
        </p:nvSpPr>
        <p:spPr>
          <a:xfrm>
            <a:off x="1447178" y="3077527"/>
            <a:ext cx="5317494" cy="1384250"/>
          </a:xfrm>
          <a:prstGeom prst="rect">
            <a:avLst/>
          </a:prstGeom>
        </p:spPr>
        <p:txBody>
          <a:bodyPr lIns="0" tIns="0" rIns="0" bIns="0" rtlCol="0" anchor="t">
            <a:spAutoFit/>
          </a:bodyPr>
          <a:lstStyle/>
          <a:p>
            <a:pPr algn="just">
              <a:lnSpc>
                <a:spcPts val="5599"/>
              </a:lnSpc>
              <a:spcBef>
                <a:spcPct val="0"/>
              </a:spcBef>
            </a:pPr>
            <a:r>
              <a:rPr lang="en-US" sz="3999" b="1" dirty="0">
                <a:solidFill>
                  <a:srgbClr val="423123"/>
                </a:solidFill>
                <a:latin typeface="Roboto Condensed Bold"/>
                <a:ea typeface="Roboto Condensed Bold"/>
                <a:cs typeface="Roboto Condensed Bold"/>
                <a:sym typeface="Roboto Condensed Bold"/>
              </a:rPr>
              <a:t>https://</a:t>
            </a:r>
            <a:r>
              <a:rPr lang="en-US" sz="3999" b="1" dirty="0" err="1">
                <a:solidFill>
                  <a:srgbClr val="423123"/>
                </a:solidFill>
                <a:latin typeface="Roboto Condensed Bold"/>
                <a:ea typeface="Roboto Condensed Bold"/>
                <a:cs typeface="Roboto Condensed Bold"/>
                <a:sym typeface="Roboto Condensed Bold"/>
              </a:rPr>
              <a:t>www.youtube.com</a:t>
            </a:r>
            <a:r>
              <a:rPr lang="en-US" sz="3999" b="1" dirty="0">
                <a:solidFill>
                  <a:srgbClr val="423123"/>
                </a:solidFill>
                <a:latin typeface="Roboto Condensed Bold"/>
                <a:ea typeface="Roboto Condensed Bold"/>
                <a:cs typeface="Roboto Condensed Bold"/>
                <a:sym typeface="Roboto Condensed Bold"/>
              </a:rPr>
              <a:t>/</a:t>
            </a:r>
            <a:r>
              <a:rPr lang="en-US" sz="3999" b="1" dirty="0" err="1">
                <a:solidFill>
                  <a:srgbClr val="423123"/>
                </a:solidFill>
                <a:latin typeface="Roboto Condensed Bold"/>
                <a:ea typeface="Roboto Condensed Bold"/>
                <a:cs typeface="Roboto Condensed Bold"/>
                <a:sym typeface="Roboto Condensed Bold"/>
              </a:rPr>
              <a:t>watch?v</a:t>
            </a:r>
            <a:r>
              <a:rPr lang="en-US" sz="3999" b="1" dirty="0">
                <a:solidFill>
                  <a:srgbClr val="423123"/>
                </a:solidFill>
                <a:latin typeface="Roboto Condensed Bold"/>
                <a:ea typeface="Roboto Condensed Bold"/>
                <a:cs typeface="Roboto Condensed Bold"/>
                <a:sym typeface="Roboto Condensed Bold"/>
              </a:rPr>
              <a:t>=</a:t>
            </a:r>
            <a:r>
              <a:rPr lang="en-US" sz="3999" b="1" dirty="0" err="1">
                <a:solidFill>
                  <a:srgbClr val="423123"/>
                </a:solidFill>
                <a:latin typeface="Roboto Condensed Bold"/>
                <a:ea typeface="Roboto Condensed Bold"/>
                <a:cs typeface="Roboto Condensed Bold"/>
                <a:sym typeface="Roboto Condensed Bold"/>
              </a:rPr>
              <a:t>IhooFnC4DAw</a:t>
            </a:r>
            <a:endParaRPr lang="en-US" sz="3999" b="1" dirty="0">
              <a:solidFill>
                <a:srgbClr val="423123"/>
              </a:solidFill>
              <a:latin typeface="Roboto Condensed Bold"/>
              <a:ea typeface="Roboto Condensed Bold"/>
              <a:cs typeface="Roboto Condensed Bold"/>
              <a:sym typeface="Roboto Condensed Bold"/>
            </a:endParaRPr>
          </a:p>
        </p:txBody>
      </p:sp>
      <p:sp>
        <p:nvSpPr>
          <p:cNvPr id="19" name="TextBox 19"/>
          <p:cNvSpPr txBox="1"/>
          <p:nvPr/>
        </p:nvSpPr>
        <p:spPr>
          <a:xfrm>
            <a:off x="-2034210" y="331329"/>
            <a:ext cx="14295770" cy="1177292"/>
          </a:xfrm>
          <a:prstGeom prst="rect">
            <a:avLst/>
          </a:prstGeom>
        </p:spPr>
        <p:txBody>
          <a:bodyPr lIns="0" tIns="0" rIns="0" bIns="0" rtlCol="0" anchor="t">
            <a:spAutoFit/>
          </a:bodyPr>
          <a:lstStyle/>
          <a:p>
            <a:pPr algn="ctr">
              <a:lnSpc>
                <a:spcPts val="9659"/>
              </a:lnSpc>
            </a:pPr>
            <a:r>
              <a:rPr lang="en-US" sz="6899" b="1">
                <a:solidFill>
                  <a:srgbClr val="423123"/>
                </a:solidFill>
                <a:latin typeface="Fraunces Bold"/>
                <a:ea typeface="Fraunces Bold"/>
                <a:cs typeface="Fraunces Bold"/>
                <a:sym typeface="Fraunces Bold"/>
              </a:rPr>
              <a:t>KHỞI ĐỘNG</a:t>
            </a:r>
          </a:p>
        </p:txBody>
      </p:sp>
      <p:sp>
        <p:nvSpPr>
          <p:cNvPr id="20" name="TextBox 20"/>
          <p:cNvSpPr txBox="1"/>
          <p:nvPr/>
        </p:nvSpPr>
        <p:spPr>
          <a:xfrm>
            <a:off x="8734496" y="4624760"/>
            <a:ext cx="7673794" cy="1384250"/>
          </a:xfrm>
          <a:prstGeom prst="rect">
            <a:avLst/>
          </a:prstGeom>
        </p:spPr>
        <p:txBody>
          <a:bodyPr lIns="0" tIns="0" rIns="0" bIns="0" rtlCol="0" anchor="t">
            <a:spAutoFit/>
          </a:bodyPr>
          <a:lstStyle/>
          <a:p>
            <a:pPr algn="just">
              <a:lnSpc>
                <a:spcPts val="5599"/>
              </a:lnSpc>
              <a:spcBef>
                <a:spcPct val="0"/>
              </a:spcBef>
            </a:pPr>
            <a:r>
              <a:rPr lang="en-US" sz="3999" dirty="0">
                <a:solidFill>
                  <a:srgbClr val="423123"/>
                </a:solidFill>
                <a:latin typeface="Roboto Condensed"/>
                <a:ea typeface="Roboto Condensed"/>
                <a:cs typeface="Roboto Condensed"/>
                <a:sym typeface="Roboto Condensed"/>
              </a:rPr>
              <a:t>Quan </a:t>
            </a:r>
            <a:r>
              <a:rPr lang="en-US" sz="3999" dirty="0" err="1">
                <a:solidFill>
                  <a:srgbClr val="423123"/>
                </a:solidFill>
                <a:latin typeface="Roboto Condensed"/>
                <a:ea typeface="Roboto Condensed"/>
                <a:cs typeface="Roboto Condensed"/>
                <a:sym typeface="Roboto Condensed"/>
              </a:rPr>
              <a:t>điểm</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của</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người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nói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trong</a:t>
            </a:r>
            <a:r>
              <a:rPr lang="en-US" sz="3999" dirty="0">
                <a:solidFill>
                  <a:srgbClr val="423123"/>
                </a:solidFill>
                <a:latin typeface="Roboto Condensed"/>
                <a:ea typeface="Roboto Condensed"/>
                <a:cs typeface="Roboto Condensed"/>
                <a:sym typeface="Roboto Condensed"/>
              </a:rPr>
              <a:t> video </a:t>
            </a:r>
            <a:r>
              <a:rPr lang="en-US" sz="3999" dirty="0" err="1">
                <a:solidFill>
                  <a:srgbClr val="423123"/>
                </a:solidFill>
                <a:latin typeface="Roboto Condensed"/>
                <a:ea typeface="Roboto Condensed"/>
                <a:cs typeface="Roboto Condensed"/>
                <a:sym typeface="Roboto Condensed"/>
              </a:rPr>
              <a:t>về</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vấn</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đề</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đó</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như</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thế</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nào</a:t>
            </a:r>
            <a:r>
              <a:rPr lang="en-US" sz="3999" dirty="0">
                <a:solidFill>
                  <a:srgbClr val="423123"/>
                </a:solidFill>
                <a:latin typeface="Roboto Condensed"/>
                <a:ea typeface="Roboto Condensed"/>
                <a:cs typeface="Roboto Condensed"/>
                <a:sym typeface="Roboto Condensed"/>
              </a:rPr>
              <a:t>? </a:t>
            </a:r>
          </a:p>
        </p:txBody>
      </p:sp>
      <p:sp>
        <p:nvSpPr>
          <p:cNvPr id="21" name="TextBox 21"/>
          <p:cNvSpPr txBox="1"/>
          <p:nvPr/>
        </p:nvSpPr>
        <p:spPr>
          <a:xfrm>
            <a:off x="8734496" y="6510830"/>
            <a:ext cx="7673794" cy="2089076"/>
          </a:xfrm>
          <a:prstGeom prst="rect">
            <a:avLst/>
          </a:prstGeom>
        </p:spPr>
        <p:txBody>
          <a:bodyPr lIns="0" tIns="0" rIns="0" bIns="0" rtlCol="0" anchor="t">
            <a:spAutoFit/>
          </a:bodyPr>
          <a:lstStyle/>
          <a:p>
            <a:pPr algn="just">
              <a:lnSpc>
                <a:spcPts val="5599"/>
              </a:lnSpc>
              <a:spcBef>
                <a:spcPct val="0"/>
              </a:spcBef>
            </a:pPr>
            <a:r>
              <a:rPr lang="en-US" sz="3999">
                <a:solidFill>
                  <a:srgbClr val="423123"/>
                </a:solidFill>
                <a:latin typeface="Roboto Condensed"/>
                <a:ea typeface="Roboto Condensed"/>
                <a:cs typeface="Roboto Condensed"/>
                <a:sym typeface="Roboto Condensed"/>
              </a:rPr>
              <a:t>Theo em có những giải pháp nào để ngăn chặn, giải quyết hiệu quả vấn đề trong video đề cập?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1104829" cy="2173538"/>
            <a:chOff x="0" y="0"/>
            <a:chExt cx="2924729" cy="572454"/>
          </a:xfrm>
        </p:grpSpPr>
        <p:sp>
          <p:nvSpPr>
            <p:cNvPr id="9" name="Freeform 9"/>
            <p:cNvSpPr/>
            <p:nvPr/>
          </p:nvSpPr>
          <p:spPr>
            <a:xfrm>
              <a:off x="0" y="0"/>
              <a:ext cx="2924729" cy="572454"/>
            </a:xfrm>
            <a:custGeom>
              <a:avLst/>
              <a:gdLst/>
              <a:ahLst/>
              <a:cxnLst/>
              <a:rect l="l" t="t" r="r" b="b"/>
              <a:pathLst>
                <a:path w="2924729" h="572454">
                  <a:moveTo>
                    <a:pt x="35556" y="0"/>
                  </a:moveTo>
                  <a:lnTo>
                    <a:pt x="2889173" y="0"/>
                  </a:lnTo>
                  <a:cubicBezTo>
                    <a:pt x="2898603" y="0"/>
                    <a:pt x="2907647" y="3746"/>
                    <a:pt x="2914315" y="10414"/>
                  </a:cubicBezTo>
                  <a:cubicBezTo>
                    <a:pt x="2920983" y="17082"/>
                    <a:pt x="2924729" y="26126"/>
                    <a:pt x="2924729" y="35556"/>
                  </a:cubicBezTo>
                  <a:lnTo>
                    <a:pt x="2924729" y="536899"/>
                  </a:lnTo>
                  <a:cubicBezTo>
                    <a:pt x="2924729" y="546329"/>
                    <a:pt x="2920983" y="555372"/>
                    <a:pt x="2914315" y="562040"/>
                  </a:cubicBezTo>
                  <a:cubicBezTo>
                    <a:pt x="2907647" y="568708"/>
                    <a:pt x="2898603" y="572454"/>
                    <a:pt x="2889173" y="572454"/>
                  </a:cubicBezTo>
                  <a:lnTo>
                    <a:pt x="35556" y="572454"/>
                  </a:lnTo>
                  <a:cubicBezTo>
                    <a:pt x="26126" y="572454"/>
                    <a:pt x="17082" y="568708"/>
                    <a:pt x="10414" y="562040"/>
                  </a:cubicBezTo>
                  <a:cubicBezTo>
                    <a:pt x="3746" y="555372"/>
                    <a:pt x="0" y="546329"/>
                    <a:pt x="0" y="536899"/>
                  </a:cubicBezTo>
                  <a:lnTo>
                    <a:pt x="0" y="35556"/>
                  </a:lnTo>
                  <a:cubicBezTo>
                    <a:pt x="0" y="26126"/>
                    <a:pt x="3746" y="17082"/>
                    <a:pt x="10414" y="10414"/>
                  </a:cubicBezTo>
                  <a:cubicBezTo>
                    <a:pt x="17082" y="3746"/>
                    <a:pt x="26126" y="0"/>
                    <a:pt x="35556" y="0"/>
                  </a:cubicBezTo>
                  <a:close/>
                </a:path>
              </a:pathLst>
            </a:custGeom>
            <a:solidFill>
              <a:srgbClr val="FFFFFF"/>
            </a:solidFill>
          </p:spPr>
        </p:sp>
        <p:sp>
          <p:nvSpPr>
            <p:cNvPr id="10" name="TextBox 10"/>
            <p:cNvSpPr txBox="1"/>
            <p:nvPr/>
          </p:nvSpPr>
          <p:spPr>
            <a:xfrm>
              <a:off x="0" y="-47625"/>
              <a:ext cx="2924729" cy="62007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0409032" cy="1713915"/>
          </a:xfrm>
          <a:prstGeom prst="rect">
            <a:avLst/>
          </a:prstGeom>
        </p:spPr>
        <p:txBody>
          <a:bodyPr lIns="0" tIns="0" rIns="0" bIns="0" rtlCol="0" anchor="t">
            <a:spAutoFit/>
          </a:bodyPr>
          <a:lstStyle/>
          <a:p>
            <a:pPr algn="just">
              <a:lnSpc>
                <a:spcPts val="6859"/>
              </a:lnSpc>
            </a:pPr>
            <a:r>
              <a:rPr lang="en-US" sz="4899">
                <a:solidFill>
                  <a:srgbClr val="5C913B"/>
                </a:solidFill>
                <a:latin typeface="Roboto Condensed"/>
                <a:ea typeface="Roboto Condensed"/>
                <a:cs typeface="Roboto Condensed"/>
                <a:sym typeface="Roboto Condensed"/>
              </a:rPr>
              <a:t>Tác giả bài viết đã phân tích vấn đề trên </a:t>
            </a:r>
          </a:p>
          <a:p>
            <a:pPr algn="just">
              <a:lnSpc>
                <a:spcPts val="6859"/>
              </a:lnSpc>
            </a:pPr>
            <a:r>
              <a:rPr lang="en-US" sz="4899">
                <a:solidFill>
                  <a:srgbClr val="5C913B"/>
                </a:solidFill>
                <a:latin typeface="Roboto Condensed"/>
                <a:ea typeface="Roboto Condensed"/>
                <a:cs typeface="Roboto Condensed"/>
                <a:sym typeface="Roboto Condensed"/>
              </a:rPr>
              <a:t>những khía cạnh nào?</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1460013" y="1813857"/>
            <a:ext cx="13025283" cy="2173538"/>
            <a:chOff x="0" y="0"/>
            <a:chExt cx="3430527" cy="572454"/>
          </a:xfrm>
        </p:grpSpPr>
        <p:sp>
          <p:nvSpPr>
            <p:cNvPr id="9" name="Freeform 9"/>
            <p:cNvSpPr/>
            <p:nvPr/>
          </p:nvSpPr>
          <p:spPr>
            <a:xfrm>
              <a:off x="0" y="0"/>
              <a:ext cx="3430527" cy="572454"/>
            </a:xfrm>
            <a:custGeom>
              <a:avLst/>
              <a:gdLst/>
              <a:ahLst/>
              <a:cxnLst/>
              <a:rect l="l" t="t" r="r" b="b"/>
              <a:pathLst>
                <a:path w="3430527" h="572454">
                  <a:moveTo>
                    <a:pt x="30313" y="0"/>
                  </a:moveTo>
                  <a:lnTo>
                    <a:pt x="3400214" y="0"/>
                  </a:lnTo>
                  <a:cubicBezTo>
                    <a:pt x="3408254" y="0"/>
                    <a:pt x="3415964" y="3194"/>
                    <a:pt x="3421649" y="8879"/>
                  </a:cubicBezTo>
                  <a:cubicBezTo>
                    <a:pt x="3427334" y="14563"/>
                    <a:pt x="3430527" y="22274"/>
                    <a:pt x="3430527" y="30313"/>
                  </a:cubicBezTo>
                  <a:lnTo>
                    <a:pt x="3430527" y="542141"/>
                  </a:lnTo>
                  <a:cubicBezTo>
                    <a:pt x="3430527" y="558883"/>
                    <a:pt x="3416956" y="572454"/>
                    <a:pt x="3400214" y="572454"/>
                  </a:cubicBezTo>
                  <a:lnTo>
                    <a:pt x="30313" y="572454"/>
                  </a:lnTo>
                  <a:cubicBezTo>
                    <a:pt x="13572" y="572454"/>
                    <a:pt x="0" y="558883"/>
                    <a:pt x="0" y="542141"/>
                  </a:cubicBezTo>
                  <a:lnTo>
                    <a:pt x="0" y="30313"/>
                  </a:lnTo>
                  <a:cubicBezTo>
                    <a:pt x="0" y="13572"/>
                    <a:pt x="13572" y="0"/>
                    <a:pt x="30313" y="0"/>
                  </a:cubicBezTo>
                  <a:close/>
                </a:path>
              </a:pathLst>
            </a:custGeom>
            <a:solidFill>
              <a:srgbClr val="FFFFFF"/>
            </a:solidFill>
          </p:spPr>
        </p:sp>
        <p:sp>
          <p:nvSpPr>
            <p:cNvPr id="10" name="TextBox 10"/>
            <p:cNvSpPr txBox="1"/>
            <p:nvPr/>
          </p:nvSpPr>
          <p:spPr>
            <a:xfrm>
              <a:off x="0" y="-47625"/>
              <a:ext cx="3430527" cy="62007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912780" y="1960538"/>
            <a:ext cx="12203912" cy="1713915"/>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Tác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phân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trên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khía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cạnh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vai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trò</a:t>
            </a:r>
            <a:r>
              <a:rPr lang="en-US" sz="4899" dirty="0">
                <a:solidFill>
                  <a:srgbClr val="5C913B"/>
                </a:solidFill>
                <a:latin typeface="Roboto Condensed"/>
                <a:ea typeface="Roboto Condensed"/>
                <a:cs typeface="Roboto Condensed"/>
                <a:sym typeface="Roboto Condensed"/>
              </a:rPr>
              <a:t>/ ý </a:t>
            </a:r>
            <a:r>
              <a:rPr lang="en-US" sz="4899" dirty="0" err="1">
                <a:solidFill>
                  <a:srgbClr val="5C913B"/>
                </a:solidFill>
                <a:latin typeface="Roboto Condensed"/>
                <a:ea typeface="Roboto Condensed"/>
                <a:cs typeface="Roboto Condensed"/>
                <a:sym typeface="Roboto Condensed"/>
              </a:rPr>
              <a:t>nghĩa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thực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trạng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pháp</a:t>
            </a:r>
            <a:endParaRPr lang="en-US" sz="4899" dirty="0">
              <a:solidFill>
                <a:srgbClr val="5C913B"/>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4318725" cy="2023964"/>
            <a:chOff x="0" y="0"/>
            <a:chExt cx="3771187" cy="533061"/>
          </a:xfrm>
        </p:grpSpPr>
        <p:sp>
          <p:nvSpPr>
            <p:cNvPr id="9" name="Freeform 9"/>
            <p:cNvSpPr/>
            <p:nvPr/>
          </p:nvSpPr>
          <p:spPr>
            <a:xfrm>
              <a:off x="0" y="0"/>
              <a:ext cx="3771187" cy="533061"/>
            </a:xfrm>
            <a:custGeom>
              <a:avLst/>
              <a:gdLst/>
              <a:ahLst/>
              <a:cxnLst/>
              <a:rect l="l" t="t" r="r" b="b"/>
              <a:pathLst>
                <a:path w="3771187" h="533061">
                  <a:moveTo>
                    <a:pt x="27575" y="0"/>
                  </a:moveTo>
                  <a:lnTo>
                    <a:pt x="3743612" y="0"/>
                  </a:lnTo>
                  <a:cubicBezTo>
                    <a:pt x="3750925" y="0"/>
                    <a:pt x="3757939" y="2905"/>
                    <a:pt x="3763110" y="8077"/>
                  </a:cubicBezTo>
                  <a:cubicBezTo>
                    <a:pt x="3768282" y="13248"/>
                    <a:pt x="3771187" y="20262"/>
                    <a:pt x="3771187" y="27575"/>
                  </a:cubicBezTo>
                  <a:lnTo>
                    <a:pt x="3771187" y="505486"/>
                  </a:lnTo>
                  <a:cubicBezTo>
                    <a:pt x="3771187" y="512799"/>
                    <a:pt x="3768282" y="519813"/>
                    <a:pt x="3763110" y="524984"/>
                  </a:cubicBezTo>
                  <a:cubicBezTo>
                    <a:pt x="3757939" y="530155"/>
                    <a:pt x="3750925" y="533061"/>
                    <a:pt x="3743612" y="533061"/>
                  </a:cubicBezTo>
                  <a:lnTo>
                    <a:pt x="27575" y="533061"/>
                  </a:lnTo>
                  <a:cubicBezTo>
                    <a:pt x="20262" y="533061"/>
                    <a:pt x="13248" y="530155"/>
                    <a:pt x="8077" y="524984"/>
                  </a:cubicBezTo>
                  <a:cubicBezTo>
                    <a:pt x="2905" y="519813"/>
                    <a:pt x="0" y="512799"/>
                    <a:pt x="0" y="505486"/>
                  </a:cubicBezTo>
                  <a:lnTo>
                    <a:pt x="0" y="27575"/>
                  </a:lnTo>
                  <a:cubicBezTo>
                    <a:pt x="0" y="20262"/>
                    <a:pt x="2905" y="13248"/>
                    <a:pt x="8077" y="8077"/>
                  </a:cubicBezTo>
                  <a:cubicBezTo>
                    <a:pt x="13248" y="2905"/>
                    <a:pt x="20262" y="0"/>
                    <a:pt x="27575" y="0"/>
                  </a:cubicBezTo>
                  <a:close/>
                </a:path>
              </a:pathLst>
            </a:custGeom>
            <a:solidFill>
              <a:srgbClr val="FFFFFF"/>
            </a:solidFill>
          </p:spPr>
        </p:sp>
        <p:sp>
          <p:nvSpPr>
            <p:cNvPr id="10" name="TextBox 10"/>
            <p:cNvSpPr txBox="1"/>
            <p:nvPr/>
          </p:nvSpPr>
          <p:spPr>
            <a:xfrm>
              <a:off x="0" y="-47625"/>
              <a:ext cx="3771187" cy="58068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3724574" cy="1713915"/>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Tác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nào</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để</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Em </a:t>
            </a:r>
            <a:r>
              <a:rPr lang="en-US" sz="4899" dirty="0" err="1">
                <a:solidFill>
                  <a:srgbClr val="5C913B"/>
                </a:solidFill>
                <a:latin typeface="Roboto Condensed"/>
                <a:ea typeface="Roboto Condensed"/>
                <a:cs typeface="Roboto Condensed"/>
                <a:sym typeface="Roboto Condensed"/>
              </a:rPr>
              <a:t>có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đồng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tình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với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không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Vì</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sao</a:t>
            </a:r>
            <a:r>
              <a:rPr lang="en-US" sz="4899" dirty="0">
                <a:solidFill>
                  <a:srgbClr val="5C913B"/>
                </a:solidFill>
                <a:latin typeface="Roboto Condensed"/>
                <a:ea typeface="Roboto Condensed"/>
                <a:cs typeface="Roboto Condensed"/>
                <a:sym typeface="Roboto Condensed"/>
              </a:rPr>
              <a:t>? </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TextBox 6"/>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7" name="Group 7"/>
          <p:cNvGrpSpPr/>
          <p:nvPr/>
        </p:nvGrpSpPr>
        <p:grpSpPr>
          <a:xfrm>
            <a:off x="1028700" y="1813857"/>
            <a:ext cx="16670492" cy="3329643"/>
            <a:chOff x="0" y="0"/>
            <a:chExt cx="4390582" cy="876943"/>
          </a:xfrm>
        </p:grpSpPr>
        <p:sp>
          <p:nvSpPr>
            <p:cNvPr id="8" name="Freeform 8"/>
            <p:cNvSpPr/>
            <p:nvPr/>
          </p:nvSpPr>
          <p:spPr>
            <a:xfrm>
              <a:off x="0" y="0"/>
              <a:ext cx="4390582" cy="876943"/>
            </a:xfrm>
            <a:custGeom>
              <a:avLst/>
              <a:gdLst/>
              <a:ahLst/>
              <a:cxnLst/>
              <a:rect l="l" t="t" r="r" b="b"/>
              <a:pathLst>
                <a:path w="4390582" h="876943">
                  <a:moveTo>
                    <a:pt x="23685" y="0"/>
                  </a:moveTo>
                  <a:lnTo>
                    <a:pt x="4366897" y="0"/>
                  </a:lnTo>
                  <a:cubicBezTo>
                    <a:pt x="4373179" y="0"/>
                    <a:pt x="4379204" y="2495"/>
                    <a:pt x="4383645" y="6937"/>
                  </a:cubicBezTo>
                  <a:cubicBezTo>
                    <a:pt x="4388087" y="11379"/>
                    <a:pt x="4390582" y="17403"/>
                    <a:pt x="4390582" y="23685"/>
                  </a:cubicBezTo>
                  <a:lnTo>
                    <a:pt x="4390582" y="853258"/>
                  </a:lnTo>
                  <a:cubicBezTo>
                    <a:pt x="4390582" y="859540"/>
                    <a:pt x="4388087" y="865564"/>
                    <a:pt x="4383645" y="870006"/>
                  </a:cubicBezTo>
                  <a:cubicBezTo>
                    <a:pt x="4379204" y="874448"/>
                    <a:pt x="4373179" y="876943"/>
                    <a:pt x="4366897" y="876943"/>
                  </a:cubicBezTo>
                  <a:lnTo>
                    <a:pt x="23685" y="876943"/>
                  </a:lnTo>
                  <a:cubicBezTo>
                    <a:pt x="17403" y="876943"/>
                    <a:pt x="11379" y="874448"/>
                    <a:pt x="6937" y="870006"/>
                  </a:cubicBezTo>
                  <a:cubicBezTo>
                    <a:pt x="2495" y="865564"/>
                    <a:pt x="0" y="859540"/>
                    <a:pt x="0" y="853258"/>
                  </a:cubicBezTo>
                  <a:lnTo>
                    <a:pt x="0" y="23685"/>
                  </a:lnTo>
                  <a:cubicBezTo>
                    <a:pt x="0" y="17403"/>
                    <a:pt x="2495" y="11379"/>
                    <a:pt x="6937" y="6937"/>
                  </a:cubicBezTo>
                  <a:cubicBezTo>
                    <a:pt x="11379" y="2495"/>
                    <a:pt x="17403" y="0"/>
                    <a:pt x="23685" y="0"/>
                  </a:cubicBezTo>
                  <a:close/>
                </a:path>
              </a:pathLst>
            </a:custGeom>
            <a:solidFill>
              <a:srgbClr val="FFFFFF"/>
            </a:solidFill>
          </p:spPr>
        </p:sp>
        <p:sp>
          <p:nvSpPr>
            <p:cNvPr id="9" name="TextBox 9"/>
            <p:cNvSpPr txBox="1"/>
            <p:nvPr/>
          </p:nvSpPr>
          <p:spPr>
            <a:xfrm>
              <a:off x="0" y="-47625"/>
              <a:ext cx="4390582" cy="92456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409633" y="1960538"/>
            <a:ext cx="15978756" cy="3447514"/>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Tác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pháp</a:t>
            </a:r>
            <a:r>
              <a:rPr lang="en-US" sz="4899" dirty="0">
                <a:solidFill>
                  <a:srgbClr val="5C913B"/>
                </a:solidFill>
                <a:latin typeface="Roboto Condensed"/>
                <a:ea typeface="Roboto Condensed"/>
                <a:cs typeface="Roboto Condensed"/>
                <a:sym typeface="Roboto Condensed"/>
              </a:rPr>
              <a:t>: </a:t>
            </a:r>
          </a:p>
          <a:p>
            <a:pPr algn="just">
              <a:lnSpc>
                <a:spcPts val="6859"/>
              </a:lnSpc>
            </a:pPr>
            <a:r>
              <a:rPr lang="en-US" sz="4899" dirty="0" err="1">
                <a:solidFill>
                  <a:srgbClr val="5C913B"/>
                </a:solidFill>
                <a:latin typeface="Roboto Condensed"/>
                <a:ea typeface="Roboto Condensed"/>
                <a:cs typeface="Roboto Condensed"/>
                <a:sym typeface="Roboto Condensed"/>
              </a:rPr>
              <a:t>Đây</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phù</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hợp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sự</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hợp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hành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động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đồng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bộ</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giữa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nhân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tập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thể</a:t>
            </a:r>
            <a:r>
              <a:rPr lang="en-US" sz="4899" dirty="0">
                <a:solidFill>
                  <a:srgbClr val="5C913B"/>
                </a:solidFill>
                <a:latin typeface="Roboto Condensed"/>
                <a:ea typeface="Roboto Condensed"/>
                <a:cs typeface="Roboto Condensed"/>
                <a:sym typeface="Roboto Condensed"/>
              </a:rPr>
              <a:t>.</a:t>
            </a:r>
          </a:p>
          <a:p>
            <a:pPr algn="just">
              <a:lnSpc>
                <a:spcPts val="6859"/>
              </a:lnSpc>
            </a:pPr>
            <a:endParaRPr lang="en-US" sz="4899" dirty="0">
              <a:solidFill>
                <a:srgbClr val="5C913B"/>
              </a:solidFill>
              <a:latin typeface="Roboto Condensed"/>
              <a:ea typeface="Roboto Condensed"/>
              <a:cs typeface="Roboto Condensed"/>
              <a:sym typeface="Roboto Condensed"/>
            </a:endParaRPr>
          </a:p>
        </p:txBody>
      </p:sp>
      <p:sp>
        <p:nvSpPr>
          <p:cNvPr id="11" name="Freeform 11"/>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37277" y="5269842"/>
            <a:ext cx="6950723" cy="5017158"/>
          </a:xfrm>
          <a:custGeom>
            <a:avLst/>
            <a:gdLst/>
            <a:ahLst/>
            <a:cxnLst/>
            <a:rect l="l" t="t" r="r" b="b"/>
            <a:pathLst>
              <a:path w="6950723" h="5017158">
                <a:moveTo>
                  <a:pt x="0" y="0"/>
                </a:moveTo>
                <a:lnTo>
                  <a:pt x="6950723" y="0"/>
                </a:lnTo>
                <a:lnTo>
                  <a:pt x="6950723" y="5017158"/>
                </a:lnTo>
                <a:lnTo>
                  <a:pt x="0" y="501715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4318725" cy="3120835"/>
            <a:chOff x="0" y="0"/>
            <a:chExt cx="3771187" cy="821948"/>
          </a:xfrm>
        </p:grpSpPr>
        <p:sp>
          <p:nvSpPr>
            <p:cNvPr id="9" name="Freeform 9"/>
            <p:cNvSpPr/>
            <p:nvPr/>
          </p:nvSpPr>
          <p:spPr>
            <a:xfrm>
              <a:off x="0" y="0"/>
              <a:ext cx="3771187" cy="821948"/>
            </a:xfrm>
            <a:custGeom>
              <a:avLst/>
              <a:gdLst/>
              <a:ahLst/>
              <a:cxnLst/>
              <a:rect l="l" t="t" r="r" b="b"/>
              <a:pathLst>
                <a:path w="3771187" h="821948">
                  <a:moveTo>
                    <a:pt x="27575" y="0"/>
                  </a:moveTo>
                  <a:lnTo>
                    <a:pt x="3743612" y="0"/>
                  </a:lnTo>
                  <a:cubicBezTo>
                    <a:pt x="3750925" y="0"/>
                    <a:pt x="3757939" y="2905"/>
                    <a:pt x="3763110" y="8077"/>
                  </a:cubicBezTo>
                  <a:cubicBezTo>
                    <a:pt x="3768282" y="13248"/>
                    <a:pt x="3771187" y="20262"/>
                    <a:pt x="3771187" y="27575"/>
                  </a:cubicBezTo>
                  <a:lnTo>
                    <a:pt x="3771187" y="794373"/>
                  </a:lnTo>
                  <a:cubicBezTo>
                    <a:pt x="3771187" y="801687"/>
                    <a:pt x="3768282" y="808701"/>
                    <a:pt x="3763110" y="813872"/>
                  </a:cubicBezTo>
                  <a:cubicBezTo>
                    <a:pt x="3757939" y="819043"/>
                    <a:pt x="3750925" y="821948"/>
                    <a:pt x="3743612" y="821948"/>
                  </a:cubicBezTo>
                  <a:lnTo>
                    <a:pt x="27575" y="821948"/>
                  </a:lnTo>
                  <a:cubicBezTo>
                    <a:pt x="20262" y="821948"/>
                    <a:pt x="13248" y="819043"/>
                    <a:pt x="8077" y="813872"/>
                  </a:cubicBezTo>
                  <a:cubicBezTo>
                    <a:pt x="2905" y="808701"/>
                    <a:pt x="0" y="801687"/>
                    <a:pt x="0" y="794373"/>
                  </a:cubicBezTo>
                  <a:lnTo>
                    <a:pt x="0" y="27575"/>
                  </a:lnTo>
                  <a:cubicBezTo>
                    <a:pt x="0" y="20262"/>
                    <a:pt x="2905" y="13248"/>
                    <a:pt x="8077" y="8077"/>
                  </a:cubicBezTo>
                  <a:cubicBezTo>
                    <a:pt x="13248" y="2905"/>
                    <a:pt x="20262" y="0"/>
                    <a:pt x="27575" y="0"/>
                  </a:cubicBezTo>
                  <a:close/>
                </a:path>
              </a:pathLst>
            </a:custGeom>
            <a:solidFill>
              <a:srgbClr val="FFFFFF"/>
            </a:solidFill>
          </p:spPr>
        </p:sp>
        <p:sp>
          <p:nvSpPr>
            <p:cNvPr id="10" name="TextBox 10"/>
            <p:cNvSpPr txBox="1"/>
            <p:nvPr/>
          </p:nvSpPr>
          <p:spPr>
            <a:xfrm>
              <a:off x="0" y="-47625"/>
              <a:ext cx="3771187" cy="86957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3724574" cy="3447514"/>
          </a:xfrm>
          <a:prstGeom prst="rect">
            <a:avLst/>
          </a:prstGeom>
        </p:spPr>
        <p:txBody>
          <a:bodyPr lIns="0" tIns="0" rIns="0" bIns="0" rtlCol="0" anchor="t">
            <a:spAutoFit/>
          </a:bodyPr>
          <a:lstStyle/>
          <a:p>
            <a:pPr algn="just">
              <a:lnSpc>
                <a:spcPts val="6859"/>
              </a:lnSpc>
            </a:pPr>
            <a:r>
              <a:rPr lang="en-US" sz="4899">
                <a:solidFill>
                  <a:srgbClr val="5C913B"/>
                </a:solidFill>
                <a:latin typeface="Roboto Condensed"/>
                <a:ea typeface="Roboto Condensed"/>
                <a:cs typeface="Roboto Condensed"/>
                <a:sym typeface="Roboto Condensed"/>
              </a:rPr>
              <a:t>Người viết nêu bằng chứng để làm sáng tỏ ý kiến của mình như thế nào? Em học được gì từ việc lựa chọn và nêu bằng chứng trong bài viết tham khảo?</a:t>
            </a:r>
          </a:p>
          <a:p>
            <a:pPr algn="just">
              <a:lnSpc>
                <a:spcPts val="6859"/>
              </a:lnSpc>
            </a:pPr>
            <a:endParaRPr lang="en-US" sz="4899">
              <a:solidFill>
                <a:srgbClr val="5C913B"/>
              </a:solidFill>
              <a:latin typeface="Roboto Condensed"/>
              <a:ea typeface="Roboto Condensed"/>
              <a:cs typeface="Roboto Condensed"/>
              <a:sym typeface="Roboto Condensed"/>
            </a:endParaRP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829685"/>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TextBox 6"/>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7" name="Group 7"/>
          <p:cNvGrpSpPr/>
          <p:nvPr/>
        </p:nvGrpSpPr>
        <p:grpSpPr>
          <a:xfrm>
            <a:off x="730007" y="1813857"/>
            <a:ext cx="16969185" cy="6015827"/>
            <a:chOff x="0" y="0"/>
            <a:chExt cx="4469250" cy="1584415"/>
          </a:xfrm>
        </p:grpSpPr>
        <p:sp>
          <p:nvSpPr>
            <p:cNvPr id="8" name="Freeform 8"/>
            <p:cNvSpPr/>
            <p:nvPr/>
          </p:nvSpPr>
          <p:spPr>
            <a:xfrm>
              <a:off x="0" y="0"/>
              <a:ext cx="4469250" cy="1584415"/>
            </a:xfrm>
            <a:custGeom>
              <a:avLst/>
              <a:gdLst/>
              <a:ahLst/>
              <a:cxnLst/>
              <a:rect l="l" t="t" r="r" b="b"/>
              <a:pathLst>
                <a:path w="4469250" h="1584415">
                  <a:moveTo>
                    <a:pt x="23268" y="0"/>
                  </a:moveTo>
                  <a:lnTo>
                    <a:pt x="4445982" y="0"/>
                  </a:lnTo>
                  <a:cubicBezTo>
                    <a:pt x="4458833" y="0"/>
                    <a:pt x="4469250" y="10417"/>
                    <a:pt x="4469250" y="23268"/>
                  </a:cubicBezTo>
                  <a:lnTo>
                    <a:pt x="4469250" y="1561147"/>
                  </a:lnTo>
                  <a:cubicBezTo>
                    <a:pt x="4469250" y="1573998"/>
                    <a:pt x="4458833" y="1584415"/>
                    <a:pt x="4445982" y="1584415"/>
                  </a:cubicBezTo>
                  <a:lnTo>
                    <a:pt x="23268" y="1584415"/>
                  </a:lnTo>
                  <a:cubicBezTo>
                    <a:pt x="10417" y="1584415"/>
                    <a:pt x="0" y="1573998"/>
                    <a:pt x="0" y="1561147"/>
                  </a:cubicBezTo>
                  <a:lnTo>
                    <a:pt x="0" y="23268"/>
                  </a:lnTo>
                  <a:cubicBezTo>
                    <a:pt x="0" y="10417"/>
                    <a:pt x="10417" y="0"/>
                    <a:pt x="23268" y="0"/>
                  </a:cubicBezTo>
                  <a:close/>
                </a:path>
              </a:pathLst>
            </a:custGeom>
            <a:solidFill>
              <a:srgbClr val="FFFFFF"/>
            </a:solidFill>
          </p:spPr>
        </p:sp>
        <p:sp>
          <p:nvSpPr>
            <p:cNvPr id="9" name="TextBox 9"/>
            <p:cNvSpPr txBox="1"/>
            <p:nvPr/>
          </p:nvSpPr>
          <p:spPr>
            <a:xfrm>
              <a:off x="0" y="-47625"/>
              <a:ext cx="4469250" cy="163204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355142" y="2010395"/>
            <a:ext cx="16265055" cy="5181114"/>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Với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mỗi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điểm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thường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phân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những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cụ</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thể</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tỏ</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qua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a:t>
            </a:r>
          </a:p>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b="1" dirty="0" err="1">
                <a:solidFill>
                  <a:srgbClr val="5C913B"/>
                </a:solidFill>
                <a:latin typeface="Roboto Condensed Bold"/>
                <a:ea typeface="Roboto Condensed Bold"/>
                <a:cs typeface="Roboto Condensed Bold"/>
                <a:sym typeface="Roboto Condensed Bold"/>
              </a:rPr>
              <a:t>Ví</a:t>
            </a:r>
            <a:r>
              <a:rPr lang="en-US" sz="4899" b="1" dirty="0">
                <a:solidFill>
                  <a:srgbClr val="5C913B"/>
                </a:solidFill>
                <a:latin typeface="Roboto Condensed Bold"/>
                <a:ea typeface="Roboto Condensed Bold"/>
                <a:cs typeface="Roboto Condensed Bold"/>
                <a:sym typeface="Roboto Condensed Bold"/>
              </a:rPr>
              <a:t> </a:t>
            </a:r>
            <a:r>
              <a:rPr lang="en-US" sz="4899" b="1" dirty="0" err="1">
                <a:solidFill>
                  <a:srgbClr val="5C913B"/>
                </a:solidFill>
                <a:latin typeface="Roboto Condensed Bold"/>
                <a:ea typeface="Roboto Condensed Bold"/>
                <a:cs typeface="Roboto Condensed Bold"/>
                <a:sym typeface="Roboto Condensed Bold"/>
              </a:rPr>
              <a:t>dụ</a:t>
            </a:r>
            <a:r>
              <a:rPr lang="en-US" sz="4899" b="1" dirty="0">
                <a:solidFill>
                  <a:srgbClr val="5C913B"/>
                </a:solidFill>
                <a:latin typeface="Roboto Condensed Bold"/>
                <a:ea typeface="Roboto Condensed Bold"/>
                <a:cs typeface="Roboto Condensed Bold"/>
                <a:sym typeface="Roboto Condensed Bold"/>
              </a:rPr>
              <a: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Để</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tỏ</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lí</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lẽ</a:t>
            </a:r>
            <a:r>
              <a:rPr lang="en-US" sz="4899" dirty="0">
                <a:solidFill>
                  <a:srgbClr val="5C913B"/>
                </a:solidFill>
                <a:latin typeface="Roboto Condensed"/>
                <a:ea typeface="Roboto Condensed"/>
                <a:cs typeface="Roboto Condensed"/>
                <a:sym typeface="Roboto Condensed"/>
              </a:rPr>
              <a:t> </a:t>
            </a:r>
            <a:r>
              <a:rPr lang="en-US" sz="4899" b="1" i="1" dirty="0">
                <a:solidFill>
                  <a:srgbClr val="5C913B"/>
                </a:solidFill>
                <a:latin typeface="Roboto Condensed Bold Italics"/>
                <a:ea typeface="Roboto Condensed Bold Italics"/>
                <a:cs typeface="Roboto Condensed Bold Italics"/>
                <a:sym typeface="Roboto Condensed Bold Italics"/>
              </a:rPr>
              <a:t>Di </a:t>
            </a:r>
            <a:r>
              <a:rPr lang="en-US" sz="4899" b="1" i="1" dirty="0" err="1">
                <a:solidFill>
                  <a:srgbClr val="5C913B"/>
                </a:solidFill>
                <a:latin typeface="Roboto Condensed Bold Italics"/>
                <a:ea typeface="Roboto Condensed Bold Italics"/>
                <a:cs typeface="Roboto Condensed Bold Italics"/>
                <a:sym typeface="Roboto Condensed Bold Italics"/>
              </a:rPr>
              <a:t>sản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văn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hoá</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đã</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trở</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thành</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nguồn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tài</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nguyên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quý</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giá</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cho</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sự</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phát</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triển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ngành</a:t>
            </a:r>
            <a:r>
              <a:rPr lang="en-US" sz="4899" b="1" i="1" dirty="0">
                <a:solidFill>
                  <a:srgbClr val="5C913B"/>
                </a:solidFill>
                <a:latin typeface="Roboto Condensed Bold Italics"/>
                <a:ea typeface="Roboto Condensed Bold Italics"/>
                <a:cs typeface="Roboto Condensed Bold Italics"/>
                <a:sym typeface="Roboto Condensed Bold Italics"/>
              </a:rPr>
              <a:t> du </a:t>
            </a:r>
            <a:r>
              <a:rPr lang="en-US" sz="4899" b="1" i="1" dirty="0" err="1">
                <a:solidFill>
                  <a:srgbClr val="5C913B"/>
                </a:solidFill>
                <a:latin typeface="Roboto Condensed Bold Italics"/>
                <a:ea typeface="Roboto Condensed Bold Italics"/>
                <a:cs typeface="Roboto Condensed Bold Italics"/>
                <a:sym typeface="Roboto Condensed Bold Italics"/>
              </a:rPr>
              <a:t>lịch</a:t>
            </a:r>
            <a:r>
              <a:rPr lang="en-US" sz="4899" b="1" i="1" dirty="0">
                <a:solidFill>
                  <a:srgbClr val="5C913B"/>
                </a:solidFill>
                <a:latin typeface="Roboto Condensed Bold Italics"/>
                <a:ea typeface="Roboto Condensed Bold Italics"/>
                <a:cs typeface="Roboto Condensed Bold Italics"/>
                <a:sym typeface="Roboto Condensed Bold Italics"/>
              </a:rPr>
              <a: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Lí</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lẽ</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này</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được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làm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tỏ</a:t>
            </a:r>
            <a:r>
              <a:rPr lang="en-US" sz="4899" dirty="0">
                <a:solidFill>
                  <a:srgbClr val="5C913B"/>
                </a:solidFill>
                <a:latin typeface="Roboto Condensed"/>
                <a:ea typeface="Roboto Condensed"/>
                <a:cs typeface="Roboto Condensed"/>
                <a:sym typeface="Roboto Condensed"/>
              </a:rPr>
              <a:t> qua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 </a:t>
            </a:r>
            <a:r>
              <a:rPr lang="en-US" sz="4899" b="1" i="1" dirty="0" err="1">
                <a:solidFill>
                  <a:srgbClr val="5C913B"/>
                </a:solidFill>
                <a:latin typeface="Roboto Condensed Bold Italics"/>
                <a:ea typeface="Roboto Condensed Bold Italics"/>
                <a:cs typeface="Roboto Condensed Bold Italics"/>
                <a:sym typeface="Roboto Condensed Bold Italics"/>
              </a:rPr>
              <a:t>nhiều</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người</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nước</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ngoài</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thích</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thú</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khi</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khám</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phá</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các</a:t>
            </a:r>
            <a:r>
              <a:rPr lang="en-US" sz="4899" b="1" i="1" dirty="0">
                <a:solidFill>
                  <a:srgbClr val="5C913B"/>
                </a:solidFill>
                <a:latin typeface="Roboto Condensed Bold Italics"/>
                <a:ea typeface="Roboto Condensed Bold Italics"/>
                <a:cs typeface="Roboto Condensed Bold Italics"/>
                <a:sym typeface="Roboto Condensed Bold Italics"/>
              </a:rPr>
              <a:t> di </a:t>
            </a:r>
            <a:r>
              <a:rPr lang="en-US" sz="4899" b="1" i="1" dirty="0" err="1">
                <a:solidFill>
                  <a:srgbClr val="5C913B"/>
                </a:solidFill>
                <a:latin typeface="Roboto Condensed Bold Italics"/>
                <a:ea typeface="Roboto Condensed Bold Italics"/>
                <a:cs typeface="Roboto Condensed Bold Italics"/>
                <a:sym typeface="Roboto Condensed Bold Italics"/>
              </a:rPr>
              <a:t>sản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văn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hoá</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của</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Việt</a:t>
            </a:r>
            <a:r>
              <a:rPr lang="en-US" sz="4899" b="1" i="1" dirty="0">
                <a:solidFill>
                  <a:srgbClr val="5C913B"/>
                </a:solidFill>
                <a:latin typeface="Roboto Condensed Bold Italics"/>
                <a:ea typeface="Roboto Condensed Bold Italics"/>
                <a:cs typeface="Roboto Condensed Bold Italics"/>
                <a:sym typeface="Roboto Condensed Bold Italics"/>
              </a:rPr>
              <a:t> Nam</a:t>
            </a:r>
            <a:r>
              <a:rPr lang="en-US" sz="4899"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6" name="Group 6"/>
          <p:cNvGrpSpPr/>
          <p:nvPr/>
        </p:nvGrpSpPr>
        <p:grpSpPr>
          <a:xfrm>
            <a:off x="651011" y="2437079"/>
            <a:ext cx="16969185" cy="3721073"/>
            <a:chOff x="0" y="0"/>
            <a:chExt cx="4469250" cy="980036"/>
          </a:xfrm>
        </p:grpSpPr>
        <p:sp>
          <p:nvSpPr>
            <p:cNvPr id="7" name="Freeform 7"/>
            <p:cNvSpPr/>
            <p:nvPr/>
          </p:nvSpPr>
          <p:spPr>
            <a:xfrm>
              <a:off x="0" y="0"/>
              <a:ext cx="4469250" cy="980036"/>
            </a:xfrm>
            <a:custGeom>
              <a:avLst/>
              <a:gdLst/>
              <a:ahLst/>
              <a:cxnLst/>
              <a:rect l="l" t="t" r="r" b="b"/>
              <a:pathLst>
                <a:path w="4469250" h="980036">
                  <a:moveTo>
                    <a:pt x="23268" y="0"/>
                  </a:moveTo>
                  <a:lnTo>
                    <a:pt x="4445982" y="0"/>
                  </a:lnTo>
                  <a:cubicBezTo>
                    <a:pt x="4458833" y="0"/>
                    <a:pt x="4469250" y="10417"/>
                    <a:pt x="4469250" y="23268"/>
                  </a:cubicBezTo>
                  <a:lnTo>
                    <a:pt x="4469250" y="956768"/>
                  </a:lnTo>
                  <a:cubicBezTo>
                    <a:pt x="4469250" y="969618"/>
                    <a:pt x="4458833" y="980036"/>
                    <a:pt x="4445982" y="980036"/>
                  </a:cubicBezTo>
                  <a:lnTo>
                    <a:pt x="23268" y="980036"/>
                  </a:lnTo>
                  <a:cubicBezTo>
                    <a:pt x="10417" y="980036"/>
                    <a:pt x="0" y="969618"/>
                    <a:pt x="0" y="956768"/>
                  </a:cubicBezTo>
                  <a:lnTo>
                    <a:pt x="0" y="23268"/>
                  </a:lnTo>
                  <a:cubicBezTo>
                    <a:pt x="0" y="10417"/>
                    <a:pt x="10417" y="0"/>
                    <a:pt x="23268" y="0"/>
                  </a:cubicBezTo>
                  <a:close/>
                </a:path>
              </a:pathLst>
            </a:custGeom>
            <a:solidFill>
              <a:srgbClr val="FFFFFF"/>
            </a:solidFill>
          </p:spPr>
        </p:sp>
        <p:sp>
          <p:nvSpPr>
            <p:cNvPr id="8" name="TextBox 8"/>
            <p:cNvSpPr txBox="1"/>
            <p:nvPr/>
          </p:nvSpPr>
          <p:spPr>
            <a:xfrm>
              <a:off x="0" y="-47625"/>
              <a:ext cx="4469250" cy="102766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158002"/>
            <a:ext cx="16265055" cy="4314314"/>
          </a:xfrm>
          <a:prstGeom prst="rect">
            <a:avLst/>
          </a:prstGeom>
        </p:spPr>
        <p:txBody>
          <a:bodyPr lIns="0" tIns="0" rIns="0" bIns="0" rtlCol="0" anchor="t">
            <a:spAutoFit/>
          </a:bodyPr>
          <a:lstStyle/>
          <a:p>
            <a:pPr algn="just">
              <a:lnSpc>
                <a:spcPts val="6859"/>
              </a:lnSpc>
            </a:pPr>
            <a:endParaRPr dirty="0"/>
          </a:p>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học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triển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khai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hệ</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thống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điểm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những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lí</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lẽ</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sắc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bén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cụ</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thể</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thực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tiêu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biểu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hợp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nêu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phân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tích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đánh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giá</a:t>
            </a:r>
            <a:r>
              <a:rPr lang="en-US" sz="4899" dirty="0">
                <a:solidFill>
                  <a:srgbClr val="5C913B"/>
                </a:solidFill>
                <a:latin typeface="Roboto Condensed"/>
                <a:ea typeface="Roboto Condensed"/>
                <a:cs typeface="Roboto Condensed"/>
                <a:sym typeface="Roboto Condensed"/>
              </a:rPr>
              <a:t> ý </a:t>
            </a:r>
            <a:r>
              <a:rPr lang="en-US" sz="4899" dirty="0" err="1">
                <a:solidFill>
                  <a:srgbClr val="5C913B"/>
                </a:solidFill>
                <a:latin typeface="Roboto Condensed"/>
                <a:ea typeface="Roboto Condensed"/>
                <a:cs typeface="Roboto Condensed"/>
                <a:sym typeface="Roboto Condensed"/>
              </a:rPr>
              <a:t>nghĩa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a:t>
            </a:r>
          </a:p>
          <a:p>
            <a:pPr algn="just">
              <a:lnSpc>
                <a:spcPts val="6859"/>
              </a:lnSpc>
            </a:pPr>
            <a:endParaRPr lang="en-US" sz="4899" dirty="0">
              <a:solidFill>
                <a:srgbClr val="5C913B"/>
              </a:solidFill>
              <a:latin typeface="Roboto Condensed"/>
              <a:ea typeface="Roboto Condensed"/>
              <a:cs typeface="Roboto Condensed"/>
              <a:sym typeface="Roboto Condensed"/>
            </a:endParaRPr>
          </a:p>
        </p:txBody>
      </p:sp>
      <p:sp>
        <p:nvSpPr>
          <p:cNvPr id="10" name="Freeform 10"/>
          <p:cNvSpPr/>
          <p:nvPr/>
        </p:nvSpPr>
        <p:spPr>
          <a:xfrm>
            <a:off x="11337277" y="5269842"/>
            <a:ext cx="6950723" cy="5017158"/>
          </a:xfrm>
          <a:custGeom>
            <a:avLst/>
            <a:gdLst/>
            <a:ahLst/>
            <a:cxnLst/>
            <a:rect l="l" t="t" r="r" b="b"/>
            <a:pathLst>
              <a:path w="6950723" h="5017158">
                <a:moveTo>
                  <a:pt x="0" y="0"/>
                </a:moveTo>
                <a:lnTo>
                  <a:pt x="6950723" y="0"/>
                </a:lnTo>
                <a:lnTo>
                  <a:pt x="6950723" y="5017158"/>
                </a:lnTo>
                <a:lnTo>
                  <a:pt x="0" y="501715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1" name="Freeform 11"/>
          <p:cNvSpPr/>
          <p:nvPr/>
        </p:nvSpPr>
        <p:spPr>
          <a:xfrm>
            <a:off x="651011" y="3002249"/>
            <a:ext cx="1557799" cy="978817"/>
          </a:xfrm>
          <a:custGeom>
            <a:avLst/>
            <a:gdLst/>
            <a:ahLst/>
            <a:cxnLst/>
            <a:rect l="l" t="t" r="r" b="b"/>
            <a:pathLst>
              <a:path w="1557799" h="978817">
                <a:moveTo>
                  <a:pt x="0" y="0"/>
                </a:moveTo>
                <a:lnTo>
                  <a:pt x="1557800" y="0"/>
                </a:lnTo>
                <a:lnTo>
                  <a:pt x="1557800" y="978818"/>
                </a:lnTo>
                <a:lnTo>
                  <a:pt x="0" y="978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37277" y="5269842"/>
            <a:ext cx="6950723" cy="5017158"/>
          </a:xfrm>
          <a:custGeom>
            <a:avLst/>
            <a:gdLst/>
            <a:ahLst/>
            <a:cxnLst/>
            <a:rect l="l" t="t" r="r" b="b"/>
            <a:pathLst>
              <a:path w="6950723" h="5017158">
                <a:moveTo>
                  <a:pt x="0" y="0"/>
                </a:moveTo>
                <a:lnTo>
                  <a:pt x="6950723" y="0"/>
                </a:lnTo>
                <a:lnTo>
                  <a:pt x="6950723" y="5017158"/>
                </a:lnTo>
                <a:lnTo>
                  <a:pt x="0" y="501715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4318725" cy="2298182"/>
            <a:chOff x="0" y="0"/>
            <a:chExt cx="3771187" cy="605282"/>
          </a:xfrm>
        </p:grpSpPr>
        <p:sp>
          <p:nvSpPr>
            <p:cNvPr id="9" name="Freeform 9"/>
            <p:cNvSpPr/>
            <p:nvPr/>
          </p:nvSpPr>
          <p:spPr>
            <a:xfrm>
              <a:off x="0" y="0"/>
              <a:ext cx="3771187" cy="605282"/>
            </a:xfrm>
            <a:custGeom>
              <a:avLst/>
              <a:gdLst/>
              <a:ahLst/>
              <a:cxnLst/>
              <a:rect l="l" t="t" r="r" b="b"/>
              <a:pathLst>
                <a:path w="3771187" h="605282">
                  <a:moveTo>
                    <a:pt x="27575" y="0"/>
                  </a:moveTo>
                  <a:lnTo>
                    <a:pt x="3743612" y="0"/>
                  </a:lnTo>
                  <a:cubicBezTo>
                    <a:pt x="3750925" y="0"/>
                    <a:pt x="3757939" y="2905"/>
                    <a:pt x="3763110" y="8077"/>
                  </a:cubicBezTo>
                  <a:cubicBezTo>
                    <a:pt x="3768282" y="13248"/>
                    <a:pt x="3771187" y="20262"/>
                    <a:pt x="3771187" y="27575"/>
                  </a:cubicBezTo>
                  <a:lnTo>
                    <a:pt x="3771187" y="577708"/>
                  </a:lnTo>
                  <a:cubicBezTo>
                    <a:pt x="3771187" y="585021"/>
                    <a:pt x="3768282" y="592035"/>
                    <a:pt x="3763110" y="597206"/>
                  </a:cubicBezTo>
                  <a:cubicBezTo>
                    <a:pt x="3757939" y="602377"/>
                    <a:pt x="3750925" y="605282"/>
                    <a:pt x="3743612" y="605282"/>
                  </a:cubicBezTo>
                  <a:lnTo>
                    <a:pt x="27575" y="605282"/>
                  </a:lnTo>
                  <a:cubicBezTo>
                    <a:pt x="20262" y="605282"/>
                    <a:pt x="13248" y="602377"/>
                    <a:pt x="8077" y="597206"/>
                  </a:cubicBezTo>
                  <a:cubicBezTo>
                    <a:pt x="2905" y="592035"/>
                    <a:pt x="0" y="585021"/>
                    <a:pt x="0" y="577708"/>
                  </a:cubicBezTo>
                  <a:lnTo>
                    <a:pt x="0" y="27575"/>
                  </a:lnTo>
                  <a:cubicBezTo>
                    <a:pt x="0" y="20262"/>
                    <a:pt x="2905" y="13248"/>
                    <a:pt x="8077" y="8077"/>
                  </a:cubicBezTo>
                  <a:cubicBezTo>
                    <a:pt x="13248" y="2905"/>
                    <a:pt x="20262" y="0"/>
                    <a:pt x="27575" y="0"/>
                  </a:cubicBezTo>
                  <a:close/>
                </a:path>
              </a:pathLst>
            </a:custGeom>
            <a:solidFill>
              <a:srgbClr val="FFFFFF"/>
            </a:solidFill>
          </p:spPr>
        </p:sp>
        <p:sp>
          <p:nvSpPr>
            <p:cNvPr id="10" name="TextBox 10"/>
            <p:cNvSpPr txBox="1"/>
            <p:nvPr/>
          </p:nvSpPr>
          <p:spPr>
            <a:xfrm>
              <a:off x="0" y="-47625"/>
              <a:ext cx="3771187" cy="65290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3724574" cy="1713915"/>
          </a:xfrm>
          <a:prstGeom prst="rect">
            <a:avLst/>
          </a:prstGeom>
        </p:spPr>
        <p:txBody>
          <a:bodyPr lIns="0" tIns="0" rIns="0" bIns="0" rtlCol="0" anchor="t">
            <a:spAutoFit/>
          </a:bodyPr>
          <a:lstStyle/>
          <a:p>
            <a:pPr algn="just">
              <a:lnSpc>
                <a:spcPts val="6859"/>
              </a:lnSpc>
            </a:pPr>
            <a:r>
              <a:rPr lang="en-US" sz="4899">
                <a:solidFill>
                  <a:srgbClr val="5C913B"/>
                </a:solidFill>
                <a:latin typeface="Roboto Condensed"/>
                <a:ea typeface="Roboto Condensed"/>
                <a:cs typeface="Roboto Condensed"/>
                <a:sym typeface="Roboto Condensed"/>
              </a:rPr>
              <a:t>Nội dung phần Kết bài của bài viết tham khảo là gì? Em học được gì từ cách viết kết bài này?</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TextBox 6"/>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7" name="Group 7"/>
          <p:cNvGrpSpPr/>
          <p:nvPr/>
        </p:nvGrpSpPr>
        <p:grpSpPr>
          <a:xfrm>
            <a:off x="730007" y="1813857"/>
            <a:ext cx="16969185" cy="5040360"/>
            <a:chOff x="0" y="0"/>
            <a:chExt cx="4469250" cy="1327502"/>
          </a:xfrm>
        </p:grpSpPr>
        <p:sp>
          <p:nvSpPr>
            <p:cNvPr id="8" name="Freeform 8"/>
            <p:cNvSpPr/>
            <p:nvPr/>
          </p:nvSpPr>
          <p:spPr>
            <a:xfrm>
              <a:off x="0" y="0"/>
              <a:ext cx="4469250" cy="1327502"/>
            </a:xfrm>
            <a:custGeom>
              <a:avLst/>
              <a:gdLst/>
              <a:ahLst/>
              <a:cxnLst/>
              <a:rect l="l" t="t" r="r" b="b"/>
              <a:pathLst>
                <a:path w="4469250" h="1327502">
                  <a:moveTo>
                    <a:pt x="23268" y="0"/>
                  </a:moveTo>
                  <a:lnTo>
                    <a:pt x="4445982" y="0"/>
                  </a:lnTo>
                  <a:cubicBezTo>
                    <a:pt x="4458833" y="0"/>
                    <a:pt x="4469250" y="10417"/>
                    <a:pt x="4469250" y="23268"/>
                  </a:cubicBezTo>
                  <a:lnTo>
                    <a:pt x="4469250" y="1304234"/>
                  </a:lnTo>
                  <a:cubicBezTo>
                    <a:pt x="4469250" y="1317085"/>
                    <a:pt x="4458833" y="1327502"/>
                    <a:pt x="4445982" y="1327502"/>
                  </a:cubicBezTo>
                  <a:lnTo>
                    <a:pt x="23268" y="1327502"/>
                  </a:lnTo>
                  <a:cubicBezTo>
                    <a:pt x="10417" y="1327502"/>
                    <a:pt x="0" y="1317085"/>
                    <a:pt x="0" y="1304234"/>
                  </a:cubicBezTo>
                  <a:lnTo>
                    <a:pt x="0" y="23268"/>
                  </a:lnTo>
                  <a:cubicBezTo>
                    <a:pt x="0" y="10417"/>
                    <a:pt x="10417" y="0"/>
                    <a:pt x="23268" y="0"/>
                  </a:cubicBezTo>
                  <a:close/>
                </a:path>
              </a:pathLst>
            </a:custGeom>
            <a:solidFill>
              <a:srgbClr val="FFFFFF"/>
            </a:solidFill>
          </p:spPr>
        </p:sp>
        <p:sp>
          <p:nvSpPr>
            <p:cNvPr id="9" name="TextBox 9"/>
            <p:cNvSpPr txBox="1"/>
            <p:nvPr/>
          </p:nvSpPr>
          <p:spPr>
            <a:xfrm>
              <a:off x="0" y="-47625"/>
              <a:ext cx="4469250" cy="137512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17765" y="1960538"/>
            <a:ext cx="16265055" cy="5181114"/>
          </a:xfrm>
          <a:prstGeom prst="rect">
            <a:avLst/>
          </a:prstGeom>
        </p:spPr>
        <p:txBody>
          <a:bodyPr lIns="0" tIns="0" rIns="0" bIns="0" rtlCol="0" anchor="t">
            <a:spAutoFit/>
          </a:bodyPr>
          <a:lstStyle/>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b="1" dirty="0" err="1">
                <a:solidFill>
                  <a:srgbClr val="5C913B"/>
                </a:solidFill>
                <a:latin typeface="Roboto Condensed Bold"/>
                <a:ea typeface="Roboto Condensed Bold"/>
                <a:cs typeface="Roboto Condensed Bold"/>
                <a:sym typeface="Roboto Condensed Bold"/>
              </a:rPr>
              <a:t>Nội</a:t>
            </a:r>
            <a:r>
              <a:rPr lang="en-US" sz="4899" b="1" dirty="0">
                <a:solidFill>
                  <a:srgbClr val="5C913B"/>
                </a:solidFill>
                <a:latin typeface="Roboto Condensed Bold"/>
                <a:ea typeface="Roboto Condensed Bold"/>
                <a:cs typeface="Roboto Condensed Bold"/>
                <a:sym typeface="Roboto Condensed Bold"/>
              </a:rPr>
              <a:t> dung </a:t>
            </a:r>
            <a:r>
              <a:rPr lang="en-US" sz="4899" b="1" dirty="0" err="1">
                <a:solidFill>
                  <a:srgbClr val="5C913B"/>
                </a:solidFill>
                <a:latin typeface="Roboto Condensed Bold"/>
                <a:ea typeface="Roboto Condensed Bold"/>
                <a:cs typeface="Roboto Condensed Bold"/>
                <a:sym typeface="Roboto Condensed Bold"/>
              </a:rPr>
              <a:t>kết</a:t>
            </a:r>
            <a:r>
              <a:rPr lang="en-US" sz="4899" b="1" dirty="0">
                <a:solidFill>
                  <a:srgbClr val="5C913B"/>
                </a:solidFill>
                <a:latin typeface="Roboto Condensed Bold"/>
                <a:ea typeface="Roboto Condensed Bold"/>
                <a:cs typeface="Roboto Condensed Bold"/>
                <a:sym typeface="Roboto Condensed Bold"/>
              </a:rPr>
              <a:t> </a:t>
            </a:r>
            <a:r>
              <a:rPr lang="en-US" sz="4899" b="1" dirty="0" err="1">
                <a:solidFill>
                  <a:srgbClr val="5C913B"/>
                </a:solidFill>
                <a:latin typeface="Roboto Condensed Bold"/>
                <a:ea typeface="Roboto Condensed Bold"/>
                <a:cs typeface="Roboto Condensed Bold"/>
                <a:sym typeface="Roboto Condensed Bold"/>
              </a:rPr>
              <a:t>bài</a:t>
            </a:r>
            <a:r>
              <a:rPr lang="en-US" sz="4899" b="1" dirty="0">
                <a:solidFill>
                  <a:srgbClr val="5C913B"/>
                </a:solidFill>
                <a:latin typeface="Roboto Condensed Bold"/>
                <a:ea typeface="Roboto Condensed Bold"/>
                <a:cs typeface="Roboto Condensed Bold"/>
                <a:sym typeface="Roboto Condensed Bold"/>
              </a:rPr>
              <a:t>: </a:t>
            </a:r>
            <a:r>
              <a:rPr lang="en-US" sz="4899" dirty="0" err="1">
                <a:solidFill>
                  <a:srgbClr val="5C913B"/>
                </a:solidFill>
                <a:latin typeface="Roboto Condensed"/>
                <a:ea typeface="Roboto Condensed"/>
                <a:cs typeface="Roboto Condensed"/>
                <a:sym typeface="Roboto Condensed"/>
              </a:rPr>
              <a:t>Khái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quát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lại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nghị</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xuất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phương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hướng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hành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động</a:t>
            </a:r>
            <a:r>
              <a:rPr lang="en-US" sz="4899" dirty="0">
                <a:solidFill>
                  <a:srgbClr val="5C913B"/>
                </a:solidFill>
                <a:latin typeface="Roboto Condensed"/>
                <a:ea typeface="Roboto Condensed"/>
                <a:cs typeface="Roboto Condensed"/>
                <a:sym typeface="Roboto Condensed"/>
              </a:rPr>
              <a:t>.</a:t>
            </a:r>
          </a:p>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b="1" dirty="0" err="1">
                <a:solidFill>
                  <a:srgbClr val="5C913B"/>
                </a:solidFill>
                <a:latin typeface="Roboto Condensed Bold"/>
                <a:ea typeface="Roboto Condensed Bold"/>
                <a:cs typeface="Roboto Condensed Bold"/>
                <a:sym typeface="Roboto Condensed Bold"/>
              </a:rPr>
              <a:t>Bài</a:t>
            </a:r>
            <a:r>
              <a:rPr lang="en-US" sz="4899" b="1" dirty="0">
                <a:solidFill>
                  <a:srgbClr val="5C913B"/>
                </a:solidFill>
                <a:latin typeface="Roboto Condensed Bold"/>
                <a:ea typeface="Roboto Condensed Bold"/>
                <a:cs typeface="Roboto Condensed Bold"/>
                <a:sym typeface="Roboto Condensed Bold"/>
              </a:rPr>
              <a:t> </a:t>
            </a:r>
            <a:r>
              <a:rPr lang="en-US" sz="4899" b="1" dirty="0" err="1">
                <a:solidFill>
                  <a:srgbClr val="5C913B"/>
                </a:solidFill>
                <a:latin typeface="Roboto Condensed Bold"/>
                <a:ea typeface="Roboto Condensed Bold"/>
                <a:cs typeface="Roboto Condensed Bold"/>
                <a:sym typeface="Roboto Condensed Bold"/>
              </a:rPr>
              <a:t>học</a:t>
            </a:r>
            <a:r>
              <a:rPr lang="en-US" sz="4899" b="1" dirty="0">
                <a:solidFill>
                  <a:srgbClr val="5C913B"/>
                </a:solidFill>
                <a:latin typeface="Roboto Condensed Bold"/>
                <a:ea typeface="Roboto Condensed Bold"/>
                <a:cs typeface="Roboto Condensed Bold"/>
                <a:sym typeface="Roboto Condensed Bold"/>
              </a:rPr>
              <a:t> </a:t>
            </a:r>
            <a:r>
              <a:rPr lang="en-US" sz="4899" b="1" dirty="0" err="1">
                <a:solidFill>
                  <a:srgbClr val="5C913B"/>
                </a:solidFill>
                <a:latin typeface="Roboto Condensed Bold"/>
                <a:ea typeface="Roboto Condensed Bold"/>
                <a:cs typeface="Roboto Condensed Bold"/>
                <a:sym typeface="Roboto Condensed Bold"/>
              </a:rPr>
              <a:t>rút</a:t>
            </a:r>
            <a:r>
              <a:rPr lang="en-US" sz="4899" b="1" dirty="0">
                <a:solidFill>
                  <a:srgbClr val="5C913B"/>
                </a:solidFill>
                <a:latin typeface="Roboto Condensed Bold"/>
                <a:ea typeface="Roboto Condensed Bold"/>
                <a:cs typeface="Roboto Condensed Bold"/>
                <a:sym typeface="Roboto Condensed Bold"/>
              </a:rPr>
              <a:t> </a:t>
            </a:r>
            <a:r>
              <a:rPr lang="en-US" sz="4899" b="1" dirty="0" err="1">
                <a:solidFill>
                  <a:srgbClr val="5C913B"/>
                </a:solidFill>
                <a:latin typeface="Roboto Condensed Bold"/>
                <a:ea typeface="Roboto Condensed Bold"/>
                <a:cs typeface="Roboto Condensed Bold"/>
                <a:sym typeface="Roboto Condensed Bold"/>
              </a:rPr>
              <a:t>ra</a:t>
            </a:r>
            <a:r>
              <a:rPr lang="en-US" sz="4899" b="1" dirty="0">
                <a:solidFill>
                  <a:srgbClr val="5C913B"/>
                </a:solidFill>
                <a:latin typeface="Roboto Condensed Bold"/>
                <a:ea typeface="Roboto Condensed Bold"/>
                <a:cs typeface="Roboto Condensed Bold"/>
                <a:sym typeface="Roboto Condensed Bold"/>
              </a:rPr>
              <a: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nghị</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một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mạnh</a:t>
            </a:r>
            <a:r>
              <a:rPr lang="en-US" sz="4899" dirty="0">
                <a:solidFill>
                  <a:srgbClr val="5C913B"/>
                </a:solidFill>
                <a:latin typeface="Roboto Condensed"/>
                <a:ea typeface="Roboto Condensed"/>
                <a:cs typeface="Roboto Condensed"/>
                <a:sym typeface="Roboto Condensed"/>
              </a:rPr>
              <a:t> ý </a:t>
            </a:r>
            <a:r>
              <a:rPr lang="en-US" sz="4899" dirty="0" err="1">
                <a:solidFill>
                  <a:srgbClr val="5C913B"/>
                </a:solidFill>
                <a:latin typeface="Roboto Condensed"/>
                <a:ea typeface="Roboto Condensed"/>
                <a:cs typeface="Roboto Condensed"/>
                <a:sym typeface="Roboto Condensed"/>
              </a:rPr>
              <a:t>nghĩa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ý </a:t>
            </a:r>
            <a:r>
              <a:rPr lang="en-US" sz="4899" dirty="0" err="1">
                <a:solidFill>
                  <a:srgbClr val="5C913B"/>
                </a:solidFill>
                <a:latin typeface="Roboto Condensed"/>
                <a:ea typeface="Roboto Condensed"/>
                <a:cs typeface="Roboto Condensed"/>
                <a:sym typeface="Roboto Condensed"/>
              </a:rPr>
              <a:t>nghĩa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việc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đó</a:t>
            </a:r>
            <a:r>
              <a:rPr lang="en-US" sz="4899" dirty="0">
                <a:solidFill>
                  <a:srgbClr val="5C913B"/>
                </a:solidFill>
                <a:latin typeface="Roboto Condensed"/>
                <a:ea typeface="Roboto Condensed"/>
                <a:cs typeface="Roboto Condensed"/>
                <a:sym typeface="Roboto Condensed"/>
              </a:rPr>
              <a:t>.</a:t>
            </a:r>
          </a:p>
          <a:p>
            <a:pPr algn="just">
              <a:lnSpc>
                <a:spcPts val="6859"/>
              </a:lnSpc>
            </a:pPr>
            <a:endParaRPr lang="en-US" sz="4899" dirty="0">
              <a:solidFill>
                <a:srgbClr val="5C913B"/>
              </a:solidFill>
              <a:latin typeface="Roboto Condensed"/>
              <a:ea typeface="Roboto Condensed"/>
              <a:cs typeface="Roboto Condensed"/>
              <a:sym typeface="Roboto Condensed"/>
            </a:endParaRPr>
          </a:p>
        </p:txBody>
      </p:sp>
      <p:sp>
        <p:nvSpPr>
          <p:cNvPr id="11" name="Freeform 11"/>
          <p:cNvSpPr/>
          <p:nvPr/>
        </p:nvSpPr>
        <p:spPr>
          <a:xfrm>
            <a:off x="11796930" y="5601628"/>
            <a:ext cx="6491070" cy="4685372"/>
          </a:xfrm>
          <a:custGeom>
            <a:avLst/>
            <a:gdLst/>
            <a:ahLst/>
            <a:cxnLst/>
            <a:rect l="l" t="t" r="r" b="b"/>
            <a:pathLst>
              <a:path w="6491070" h="4685372">
                <a:moveTo>
                  <a:pt x="0" y="0"/>
                </a:moveTo>
                <a:lnTo>
                  <a:pt x="6491070" y="0"/>
                </a:lnTo>
                <a:lnTo>
                  <a:pt x="6491070" y="4685372"/>
                </a:lnTo>
                <a:lnTo>
                  <a:pt x="0" y="468537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37277" y="5269842"/>
            <a:ext cx="6950723" cy="5017158"/>
          </a:xfrm>
          <a:custGeom>
            <a:avLst/>
            <a:gdLst/>
            <a:ahLst/>
            <a:cxnLst/>
            <a:rect l="l" t="t" r="r" b="b"/>
            <a:pathLst>
              <a:path w="6950723" h="5017158">
                <a:moveTo>
                  <a:pt x="0" y="0"/>
                </a:moveTo>
                <a:lnTo>
                  <a:pt x="6950723" y="0"/>
                </a:lnTo>
                <a:lnTo>
                  <a:pt x="6950723" y="5017158"/>
                </a:lnTo>
                <a:lnTo>
                  <a:pt x="0" y="501715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4318725" cy="3145764"/>
            <a:chOff x="0" y="0"/>
            <a:chExt cx="3771187" cy="828514"/>
          </a:xfrm>
        </p:grpSpPr>
        <p:sp>
          <p:nvSpPr>
            <p:cNvPr id="9" name="Freeform 9"/>
            <p:cNvSpPr/>
            <p:nvPr/>
          </p:nvSpPr>
          <p:spPr>
            <a:xfrm>
              <a:off x="0" y="0"/>
              <a:ext cx="3771187" cy="828514"/>
            </a:xfrm>
            <a:custGeom>
              <a:avLst/>
              <a:gdLst/>
              <a:ahLst/>
              <a:cxnLst/>
              <a:rect l="l" t="t" r="r" b="b"/>
              <a:pathLst>
                <a:path w="3771187" h="828514">
                  <a:moveTo>
                    <a:pt x="27575" y="0"/>
                  </a:moveTo>
                  <a:lnTo>
                    <a:pt x="3743612" y="0"/>
                  </a:lnTo>
                  <a:cubicBezTo>
                    <a:pt x="3750925" y="0"/>
                    <a:pt x="3757939" y="2905"/>
                    <a:pt x="3763110" y="8077"/>
                  </a:cubicBezTo>
                  <a:cubicBezTo>
                    <a:pt x="3768282" y="13248"/>
                    <a:pt x="3771187" y="20262"/>
                    <a:pt x="3771187" y="27575"/>
                  </a:cubicBezTo>
                  <a:lnTo>
                    <a:pt x="3771187" y="800939"/>
                  </a:lnTo>
                  <a:cubicBezTo>
                    <a:pt x="3771187" y="808252"/>
                    <a:pt x="3768282" y="815266"/>
                    <a:pt x="3763110" y="820437"/>
                  </a:cubicBezTo>
                  <a:cubicBezTo>
                    <a:pt x="3757939" y="825609"/>
                    <a:pt x="3750925" y="828514"/>
                    <a:pt x="3743612" y="828514"/>
                  </a:cubicBezTo>
                  <a:lnTo>
                    <a:pt x="27575" y="828514"/>
                  </a:lnTo>
                  <a:cubicBezTo>
                    <a:pt x="20262" y="828514"/>
                    <a:pt x="13248" y="825609"/>
                    <a:pt x="8077" y="820437"/>
                  </a:cubicBezTo>
                  <a:cubicBezTo>
                    <a:pt x="2905" y="815266"/>
                    <a:pt x="0" y="808252"/>
                    <a:pt x="0" y="800939"/>
                  </a:cubicBezTo>
                  <a:lnTo>
                    <a:pt x="0" y="27575"/>
                  </a:lnTo>
                  <a:cubicBezTo>
                    <a:pt x="0" y="20262"/>
                    <a:pt x="2905" y="13248"/>
                    <a:pt x="8077" y="8077"/>
                  </a:cubicBezTo>
                  <a:cubicBezTo>
                    <a:pt x="13248" y="2905"/>
                    <a:pt x="20262" y="0"/>
                    <a:pt x="27575" y="0"/>
                  </a:cubicBezTo>
                  <a:close/>
                </a:path>
              </a:pathLst>
            </a:custGeom>
            <a:solidFill>
              <a:srgbClr val="FFFFFF"/>
            </a:solidFill>
          </p:spPr>
        </p:sp>
        <p:sp>
          <p:nvSpPr>
            <p:cNvPr id="10" name="TextBox 10"/>
            <p:cNvSpPr txBox="1"/>
            <p:nvPr/>
          </p:nvSpPr>
          <p:spPr>
            <a:xfrm>
              <a:off x="0" y="-47625"/>
              <a:ext cx="3771187" cy="87613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3724574" cy="2580715"/>
          </a:xfrm>
          <a:prstGeom prst="rect">
            <a:avLst/>
          </a:prstGeom>
        </p:spPr>
        <p:txBody>
          <a:bodyPr lIns="0" tIns="0" rIns="0" bIns="0" rtlCol="0" anchor="t">
            <a:spAutoFit/>
          </a:bodyPr>
          <a:lstStyle/>
          <a:p>
            <a:pPr algn="just">
              <a:lnSpc>
                <a:spcPts val="6859"/>
              </a:lnSpc>
            </a:pPr>
            <a:r>
              <a:rPr lang="en-US" sz="4899">
                <a:solidFill>
                  <a:srgbClr val="5C913B"/>
                </a:solidFill>
                <a:latin typeface="Roboto Condensed"/>
                <a:ea typeface="Roboto Condensed"/>
                <a:cs typeface="Roboto Condensed"/>
                <a:sym typeface="Roboto Condensed"/>
              </a:rPr>
              <a:t>Bài viết tham khảo có đáp ứng được yêu cầu đối với bài văn nghị luận về một vấn đề cần giải quyết không? Dấu hiệu nào để em khẳng định như vậy?</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4">
              <a:extLst>
                <a:ext uri="{96DAC541-7B7A-43D3-8B79-37D633B846F1}">
                  <asvg:svgBlip xmlns:asvg="http://schemas.microsoft.com/office/drawing/2016/SVG/main" r:embed="rId5"/>
                </a:ext>
              </a:extLst>
            </a:blip>
            <a:stretch>
              <a:fillRect l="-167119" b="-683"/>
            </a:stretch>
          </a:blipFill>
        </p:spPr>
      </p:sp>
      <p:sp>
        <p:nvSpPr>
          <p:cNvPr id="4" name="Freeform 4"/>
          <p:cNvSpPr/>
          <p:nvPr/>
        </p:nvSpPr>
        <p:spPr>
          <a:xfrm rot="-976084">
            <a:off x="8012600" y="8809175"/>
            <a:ext cx="1891278" cy="898250"/>
          </a:xfrm>
          <a:custGeom>
            <a:avLst/>
            <a:gdLst/>
            <a:ahLst/>
            <a:cxnLst/>
            <a:rect l="l" t="t" r="r" b="b"/>
            <a:pathLst>
              <a:path w="1891278" h="898250">
                <a:moveTo>
                  <a:pt x="0" y="0"/>
                </a:moveTo>
                <a:lnTo>
                  <a:pt x="1891278" y="0"/>
                </a:lnTo>
                <a:lnTo>
                  <a:pt x="1891278" y="898250"/>
                </a:lnTo>
                <a:lnTo>
                  <a:pt x="0" y="898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4641224" y="6696435"/>
            <a:ext cx="3256654" cy="3323116"/>
          </a:xfrm>
          <a:custGeom>
            <a:avLst/>
            <a:gdLst/>
            <a:ahLst/>
            <a:cxnLst/>
            <a:rect l="l" t="t" r="r" b="b"/>
            <a:pathLst>
              <a:path w="3256654" h="3323116">
                <a:moveTo>
                  <a:pt x="0" y="0"/>
                </a:moveTo>
                <a:lnTo>
                  <a:pt x="3256654" y="0"/>
                </a:lnTo>
                <a:lnTo>
                  <a:pt x="3256654" y="3323116"/>
                </a:lnTo>
                <a:lnTo>
                  <a:pt x="0" y="33231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0" y="6447676"/>
            <a:ext cx="3532909" cy="3571875"/>
          </a:xfrm>
          <a:custGeom>
            <a:avLst/>
            <a:gdLst/>
            <a:ahLst/>
            <a:cxnLst/>
            <a:rect l="l" t="t" r="r" b="b"/>
            <a:pathLst>
              <a:path w="3532909" h="3571875">
                <a:moveTo>
                  <a:pt x="0" y="0"/>
                </a:moveTo>
                <a:lnTo>
                  <a:pt x="3532909" y="0"/>
                </a:lnTo>
                <a:lnTo>
                  <a:pt x="3532909" y="3571875"/>
                </a:lnTo>
                <a:lnTo>
                  <a:pt x="0" y="35718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TextBox 8"/>
          <p:cNvSpPr txBox="1"/>
          <p:nvPr/>
        </p:nvSpPr>
        <p:spPr>
          <a:xfrm>
            <a:off x="2358429" y="2461646"/>
            <a:ext cx="13237538" cy="1037006"/>
          </a:xfrm>
          <a:prstGeom prst="rect">
            <a:avLst/>
          </a:prstGeom>
        </p:spPr>
        <p:txBody>
          <a:bodyPr lIns="0" tIns="0" rIns="0" bIns="0" rtlCol="0" anchor="t">
            <a:spAutoFit/>
          </a:bodyPr>
          <a:lstStyle/>
          <a:p>
            <a:pPr algn="ctr">
              <a:lnSpc>
                <a:spcPts val="8469"/>
              </a:lnSpc>
            </a:pPr>
            <a:r>
              <a:rPr lang="en-US" sz="6049" b="1">
                <a:solidFill>
                  <a:srgbClr val="547668"/>
                </a:solidFill>
                <a:latin typeface="Roboto Condensed Bold"/>
                <a:ea typeface="Roboto Condensed Bold"/>
                <a:cs typeface="Roboto Condensed Bold"/>
                <a:sym typeface="Roboto Condensed Bold"/>
              </a:rPr>
              <a:t>BÀI 8: TIẾNG NÓI CỦA LƯƠNG TRI </a:t>
            </a:r>
          </a:p>
        </p:txBody>
      </p:sp>
      <p:sp>
        <p:nvSpPr>
          <p:cNvPr id="9" name="TextBox 9"/>
          <p:cNvSpPr txBox="1"/>
          <p:nvPr/>
        </p:nvSpPr>
        <p:spPr>
          <a:xfrm>
            <a:off x="2755820" y="3612952"/>
            <a:ext cx="13237538" cy="880111"/>
          </a:xfrm>
          <a:prstGeom prst="rect">
            <a:avLst/>
          </a:prstGeom>
        </p:spPr>
        <p:txBody>
          <a:bodyPr lIns="0" tIns="0" rIns="0" bIns="0" rtlCol="0" anchor="t">
            <a:spAutoFit/>
          </a:bodyPr>
          <a:lstStyle/>
          <a:p>
            <a:pPr algn="ctr">
              <a:lnSpc>
                <a:spcPts val="7139"/>
              </a:lnSpc>
            </a:pPr>
            <a:r>
              <a:rPr lang="en-US" sz="5099">
                <a:solidFill>
                  <a:srgbClr val="B37C56"/>
                </a:solidFill>
                <a:latin typeface="Roboto Condensed"/>
                <a:ea typeface="Roboto Condensed"/>
                <a:cs typeface="Roboto Condensed"/>
                <a:sym typeface="Roboto Condensed"/>
              </a:rPr>
              <a:t>KĨ NĂNG VIẾT</a:t>
            </a:r>
          </a:p>
        </p:txBody>
      </p:sp>
      <p:sp>
        <p:nvSpPr>
          <p:cNvPr id="10" name="TextBox 10"/>
          <p:cNvSpPr txBox="1"/>
          <p:nvPr/>
        </p:nvSpPr>
        <p:spPr>
          <a:xfrm>
            <a:off x="3532909" y="4732928"/>
            <a:ext cx="11328053" cy="3625066"/>
          </a:xfrm>
          <a:prstGeom prst="rect">
            <a:avLst/>
          </a:prstGeom>
        </p:spPr>
        <p:txBody>
          <a:bodyPr lIns="0" tIns="0" rIns="0" bIns="0" rtlCol="0" anchor="t">
            <a:spAutoFit/>
          </a:bodyPr>
          <a:lstStyle/>
          <a:p>
            <a:pPr algn="ctr">
              <a:lnSpc>
                <a:spcPts val="9660"/>
              </a:lnSpc>
            </a:pPr>
            <a:r>
              <a:rPr lang="en-US" sz="6900" dirty="0" err="1">
                <a:solidFill>
                  <a:srgbClr val="385926"/>
                </a:solidFill>
                <a:latin typeface="#9Slide05 Dear Saturday"/>
                <a:ea typeface="#9Slide05 Dear Saturday"/>
                <a:cs typeface="#9Slide05 Dear Saturday"/>
                <a:sym typeface="#9Slide05 Dear Saturday"/>
              </a:rPr>
              <a:t>Viết</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bài</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văn</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nghị</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luận</a:t>
            </a:r>
            <a:endParaRPr lang="en-US" sz="6900" dirty="0">
              <a:solidFill>
                <a:srgbClr val="385926"/>
              </a:solidFill>
              <a:latin typeface="#9Slide05 Dear Saturday"/>
              <a:ea typeface="#9Slide05 Dear Saturday"/>
              <a:cs typeface="#9Slide05 Dear Saturday"/>
              <a:sym typeface="#9Slide05 Dear Saturday"/>
            </a:endParaRPr>
          </a:p>
          <a:p>
            <a:pPr algn="ctr">
              <a:lnSpc>
                <a:spcPts val="9660"/>
              </a:lnSpc>
            </a:pPr>
            <a:r>
              <a:rPr lang="en-US" sz="6900" dirty="0" err="1">
                <a:solidFill>
                  <a:srgbClr val="385926"/>
                </a:solidFill>
                <a:latin typeface="#9Slide05 Dear Saturday"/>
                <a:ea typeface="#9Slide05 Dear Saturday"/>
                <a:cs typeface="#9Slide05 Dear Saturday"/>
                <a:sym typeface="#9Slide05 Dear Saturday"/>
              </a:rPr>
              <a:t>về</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một</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vấn</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đề</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cần</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giải</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quyết</a:t>
            </a:r>
            <a:endParaRPr lang="en-US" sz="6900" dirty="0">
              <a:solidFill>
                <a:srgbClr val="385926"/>
              </a:solidFill>
              <a:latin typeface="#9Slide05 Dear Saturday"/>
              <a:ea typeface="#9Slide05 Dear Saturday"/>
              <a:cs typeface="#9Slide05 Dear Saturday"/>
              <a:sym typeface="#9Slide05 Dear Saturday"/>
            </a:endParaRPr>
          </a:p>
          <a:p>
            <a:pPr algn="ctr">
              <a:lnSpc>
                <a:spcPts val="9660"/>
              </a:lnSpc>
            </a:pPr>
            <a:r>
              <a:rPr lang="en-US" sz="6900" dirty="0">
                <a:solidFill>
                  <a:srgbClr val="385926"/>
                </a:solidFill>
                <a:latin typeface="#9Slide05 Dear Saturday"/>
                <a:ea typeface="#9Slide05 Dear Saturday"/>
                <a:cs typeface="#9Slide05 Dear Saturday"/>
                <a:sym typeface="#9Slide05 Dear Saturday"/>
              </a:rPr>
              <a:t>(</a:t>
            </a:r>
            <a:r>
              <a:rPr lang="en-US" sz="6900" dirty="0" err="1">
                <a:solidFill>
                  <a:srgbClr val="385926"/>
                </a:solidFill>
                <a:latin typeface="#9Slide05 Dear Saturday"/>
                <a:ea typeface="#9Slide05 Dear Saturday"/>
                <a:cs typeface="#9Slide05 Dear Saturday"/>
                <a:sym typeface="#9Slide05 Dear Saturday"/>
              </a:rPr>
              <a:t>trong</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đời</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sống</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xã</a:t>
            </a:r>
            <a:r>
              <a:rPr lang="en-US" sz="6900" dirty="0">
                <a:solidFill>
                  <a:srgbClr val="385926"/>
                </a:solidFill>
                <a:latin typeface="#9Slide05 Dear Saturday"/>
                <a:ea typeface="#9Slide05 Dear Saturday"/>
                <a:cs typeface="#9Slide05 Dear Saturday"/>
                <a:sym typeface="#9Slide05 Dear Saturday"/>
              </a:rPr>
              <a:t> </a:t>
            </a:r>
            <a:r>
              <a:rPr lang="en-US" sz="6900" dirty="0" err="1">
                <a:solidFill>
                  <a:srgbClr val="385926"/>
                </a:solidFill>
                <a:latin typeface="#9Slide05 Dear Saturday"/>
                <a:ea typeface="#9Slide05 Dear Saturday"/>
                <a:cs typeface="#9Slide05 Dear Saturday"/>
                <a:sym typeface="#9Slide05 Dear Saturday"/>
              </a:rPr>
              <a:t>hội</a:t>
            </a:r>
            <a:r>
              <a:rPr lang="en-US" sz="6900" dirty="0">
                <a:solidFill>
                  <a:srgbClr val="385926"/>
                </a:solidFill>
                <a:latin typeface="#9Slide05 Dear Saturday"/>
                <a:ea typeface="#9Slide05 Dear Saturday"/>
                <a:cs typeface="#9Slide05 Dear Saturday"/>
                <a:sym typeface="#9Slide05 Dear Saturday"/>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TextBox 6"/>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7" name="Group 7"/>
          <p:cNvGrpSpPr/>
          <p:nvPr/>
        </p:nvGrpSpPr>
        <p:grpSpPr>
          <a:xfrm>
            <a:off x="730007" y="1813857"/>
            <a:ext cx="16969185" cy="5793012"/>
            <a:chOff x="0" y="0"/>
            <a:chExt cx="4469250" cy="1525732"/>
          </a:xfrm>
        </p:grpSpPr>
        <p:sp>
          <p:nvSpPr>
            <p:cNvPr id="8" name="Freeform 8"/>
            <p:cNvSpPr/>
            <p:nvPr/>
          </p:nvSpPr>
          <p:spPr>
            <a:xfrm>
              <a:off x="0" y="0"/>
              <a:ext cx="4469250" cy="1525732"/>
            </a:xfrm>
            <a:custGeom>
              <a:avLst/>
              <a:gdLst/>
              <a:ahLst/>
              <a:cxnLst/>
              <a:rect l="l" t="t" r="r" b="b"/>
              <a:pathLst>
                <a:path w="4469250" h="1525732">
                  <a:moveTo>
                    <a:pt x="23268" y="0"/>
                  </a:moveTo>
                  <a:lnTo>
                    <a:pt x="4445982" y="0"/>
                  </a:lnTo>
                  <a:cubicBezTo>
                    <a:pt x="4458833" y="0"/>
                    <a:pt x="4469250" y="10417"/>
                    <a:pt x="4469250" y="23268"/>
                  </a:cubicBezTo>
                  <a:lnTo>
                    <a:pt x="4469250" y="1502464"/>
                  </a:lnTo>
                  <a:cubicBezTo>
                    <a:pt x="4469250" y="1515314"/>
                    <a:pt x="4458833" y="1525732"/>
                    <a:pt x="4445982" y="1525732"/>
                  </a:cubicBezTo>
                  <a:lnTo>
                    <a:pt x="23268" y="1525732"/>
                  </a:lnTo>
                  <a:cubicBezTo>
                    <a:pt x="10417" y="1525732"/>
                    <a:pt x="0" y="1515314"/>
                    <a:pt x="0" y="1502464"/>
                  </a:cubicBezTo>
                  <a:lnTo>
                    <a:pt x="0" y="23268"/>
                  </a:lnTo>
                  <a:cubicBezTo>
                    <a:pt x="0" y="10417"/>
                    <a:pt x="10417" y="0"/>
                    <a:pt x="23268" y="0"/>
                  </a:cubicBezTo>
                  <a:close/>
                </a:path>
              </a:pathLst>
            </a:custGeom>
            <a:solidFill>
              <a:srgbClr val="FFFFFF"/>
            </a:solidFill>
          </p:spPr>
        </p:sp>
        <p:sp>
          <p:nvSpPr>
            <p:cNvPr id="9" name="TextBox 9"/>
            <p:cNvSpPr txBox="1"/>
            <p:nvPr/>
          </p:nvSpPr>
          <p:spPr>
            <a:xfrm>
              <a:off x="0" y="-47625"/>
              <a:ext cx="4469250" cy="157335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1960538"/>
            <a:ext cx="16403535" cy="6047913"/>
          </a:xfrm>
          <a:prstGeom prst="rect">
            <a:avLst/>
          </a:prstGeom>
        </p:spPr>
        <p:txBody>
          <a:bodyPr lIns="0" tIns="0" rIns="0" bIns="0" rtlCol="0" anchor="t">
            <a:spAutoFit/>
          </a:bodyPr>
          <a:lstStyle/>
          <a:p>
            <a:pPr algn="just">
              <a:lnSpc>
                <a:spcPts val="6859"/>
              </a:lnSpc>
            </a:pP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tham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khảo</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đáp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ứng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được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yêu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nghị</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một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quyết</a:t>
            </a:r>
            <a:r>
              <a:rPr lang="en-US" sz="4899" dirty="0">
                <a:solidFill>
                  <a:srgbClr val="5C913B"/>
                </a:solidFill>
                <a:latin typeface="Roboto Condensed"/>
                <a:ea typeface="Roboto Condensed"/>
                <a:cs typeface="Roboto Condensed"/>
                <a:sym typeface="Roboto Condensed"/>
              </a:rPr>
              <a:t>.</a:t>
            </a:r>
          </a:p>
          <a:p>
            <a:pPr algn="just">
              <a:lnSpc>
                <a:spcPts val="6859"/>
              </a:lnSpc>
            </a:pPr>
            <a:r>
              <a:rPr lang="en-US" sz="4899" dirty="0" err="1">
                <a:solidFill>
                  <a:srgbClr val="5C913B"/>
                </a:solidFill>
                <a:latin typeface="Roboto Condensed"/>
                <a:ea typeface="Roboto Condensed"/>
                <a:cs typeface="Roboto Condensed"/>
                <a:sym typeface="Roboto Condensed"/>
              </a:rPr>
              <a:t>Vì</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viết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b="1" i="1" dirty="0" err="1">
                <a:solidFill>
                  <a:srgbClr val="5C913B"/>
                </a:solidFill>
                <a:latin typeface="Roboto Condensed Bold Italics"/>
                <a:ea typeface="Roboto Condensed Bold Italics"/>
                <a:cs typeface="Roboto Condensed Bold Italics"/>
                <a:sym typeface="Roboto Condensed Bold Italics"/>
              </a:rPr>
              <a:t>Bảo</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tồn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các</a:t>
            </a:r>
            <a:r>
              <a:rPr lang="en-US" sz="4899" b="1" i="1" dirty="0">
                <a:solidFill>
                  <a:srgbClr val="5C913B"/>
                </a:solidFill>
                <a:latin typeface="Roboto Condensed Bold Italics"/>
                <a:ea typeface="Roboto Condensed Bold Italics"/>
                <a:cs typeface="Roboto Condensed Bold Italics"/>
                <a:sym typeface="Roboto Condensed Bold Italics"/>
              </a:rPr>
              <a:t> di </a:t>
            </a:r>
            <a:r>
              <a:rPr lang="en-US" sz="4899" b="1" i="1" dirty="0" err="1">
                <a:solidFill>
                  <a:srgbClr val="5C913B"/>
                </a:solidFill>
                <a:latin typeface="Roboto Condensed Bold Italics"/>
                <a:ea typeface="Roboto Condensed Bold Italics"/>
                <a:cs typeface="Roboto Condensed Bold Italics"/>
                <a:sym typeface="Roboto Condensed Bold Italics"/>
              </a:rPr>
              <a:t>sản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văn</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hóa</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của</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đất</a:t>
            </a:r>
            <a:r>
              <a:rPr lang="en-US" sz="4899" b="1" i="1" dirty="0">
                <a:solidFill>
                  <a:srgbClr val="5C913B"/>
                </a:solidFill>
                <a:latin typeface="Roboto Condensed Bold Italics"/>
                <a:ea typeface="Roboto Condensed Bold Italics"/>
                <a:cs typeface="Roboto Condensed Bold Italics"/>
                <a:sym typeface="Roboto Condensed Bold Italics"/>
              </a:rPr>
              <a:t> </a:t>
            </a:r>
            <a:r>
              <a:rPr lang="en-US" sz="4899" b="1" i="1" dirty="0" err="1">
                <a:solidFill>
                  <a:srgbClr val="5C913B"/>
                </a:solidFill>
                <a:latin typeface="Roboto Condensed Bold Italics"/>
                <a:ea typeface="Roboto Condensed Bold Italics"/>
                <a:cs typeface="Roboto Condensed Bold Italics"/>
                <a:sym typeface="Roboto Condensed Bold Italics"/>
              </a:rPr>
              <a:t>nước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giúp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người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đọc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thấy</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được</a:t>
            </a:r>
            <a:r>
              <a:rPr lang="en-US" sz="4899" dirty="0">
                <a:solidFill>
                  <a:srgbClr val="5C913B"/>
                </a:solidFill>
                <a:latin typeface="Roboto Condensed"/>
                <a:ea typeface="Roboto Condensed"/>
                <a:cs typeface="Roboto Condensed"/>
                <a:sym typeface="Roboto Condensed"/>
              </a:rPr>
              <a:t> ý </a:t>
            </a:r>
            <a:r>
              <a:rPr lang="en-US" sz="4899" dirty="0" err="1">
                <a:solidFill>
                  <a:srgbClr val="5C913B"/>
                </a:solidFill>
                <a:latin typeface="Roboto Condensed"/>
                <a:ea typeface="Roboto Condensed"/>
                <a:cs typeface="Roboto Condensed"/>
                <a:sym typeface="Roboto Condensed"/>
              </a:rPr>
              <a:t>nghĩa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phương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hướng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bảo</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tồn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huy</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a:t>
            </a:r>
            <a:r>
              <a:rPr lang="en-US" sz="4899" dirty="0">
                <a:solidFill>
                  <a:srgbClr val="5C913B"/>
                </a:solidFill>
                <a:latin typeface="Roboto Condensed"/>
                <a:ea typeface="Roboto Condensed"/>
                <a:cs typeface="Roboto Condensed"/>
                <a:sym typeface="Roboto Condensed"/>
              </a:rPr>
              <a:t> di </a:t>
            </a:r>
            <a:r>
              <a:rPr lang="en-US" sz="4899" dirty="0" err="1">
                <a:solidFill>
                  <a:srgbClr val="5C913B"/>
                </a:solidFill>
                <a:latin typeface="Roboto Condensed"/>
                <a:ea typeface="Roboto Condensed"/>
                <a:cs typeface="Roboto Condensed"/>
                <a:sym typeface="Roboto Condensed"/>
              </a:rPr>
              <a:t>sản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văn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hóa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của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nước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được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những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lí</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lẽ</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thuyết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phục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đa</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dạng</a:t>
            </a:r>
            <a:r>
              <a:rPr lang="en-US" sz="4899" dirty="0">
                <a:solidFill>
                  <a:srgbClr val="5C913B"/>
                </a:solidFill>
                <a:latin typeface="Roboto Condensed"/>
                <a:ea typeface="Roboto Condensed"/>
                <a:cs typeface="Roboto Condensed"/>
                <a:sym typeface="Roboto Condensed"/>
              </a:rPr>
              <a:t>.</a:t>
            </a:r>
          </a:p>
          <a:p>
            <a:pPr algn="just">
              <a:lnSpc>
                <a:spcPts val="6859"/>
              </a:lnSpc>
            </a:pPr>
            <a:endParaRPr lang="en-US" sz="4899" dirty="0">
              <a:solidFill>
                <a:srgbClr val="5C913B"/>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37277" y="5269842"/>
            <a:ext cx="6950723" cy="5017158"/>
          </a:xfrm>
          <a:custGeom>
            <a:avLst/>
            <a:gdLst/>
            <a:ahLst/>
            <a:cxnLst/>
            <a:rect l="l" t="t" r="r" b="b"/>
            <a:pathLst>
              <a:path w="6950723" h="5017158">
                <a:moveTo>
                  <a:pt x="0" y="0"/>
                </a:moveTo>
                <a:lnTo>
                  <a:pt x="6950723" y="0"/>
                </a:lnTo>
                <a:lnTo>
                  <a:pt x="6950723" y="5017158"/>
                </a:lnTo>
                <a:lnTo>
                  <a:pt x="0" y="501715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8" name="Group 8"/>
          <p:cNvGrpSpPr/>
          <p:nvPr/>
        </p:nvGrpSpPr>
        <p:grpSpPr>
          <a:xfrm>
            <a:off x="3380467" y="1813857"/>
            <a:ext cx="14318725" cy="3145764"/>
            <a:chOff x="0" y="0"/>
            <a:chExt cx="3771187" cy="828514"/>
          </a:xfrm>
        </p:grpSpPr>
        <p:sp>
          <p:nvSpPr>
            <p:cNvPr id="9" name="Freeform 9"/>
            <p:cNvSpPr/>
            <p:nvPr/>
          </p:nvSpPr>
          <p:spPr>
            <a:xfrm>
              <a:off x="0" y="0"/>
              <a:ext cx="3771187" cy="828514"/>
            </a:xfrm>
            <a:custGeom>
              <a:avLst/>
              <a:gdLst/>
              <a:ahLst/>
              <a:cxnLst/>
              <a:rect l="l" t="t" r="r" b="b"/>
              <a:pathLst>
                <a:path w="3771187" h="828514">
                  <a:moveTo>
                    <a:pt x="27575" y="0"/>
                  </a:moveTo>
                  <a:lnTo>
                    <a:pt x="3743612" y="0"/>
                  </a:lnTo>
                  <a:cubicBezTo>
                    <a:pt x="3750925" y="0"/>
                    <a:pt x="3757939" y="2905"/>
                    <a:pt x="3763110" y="8077"/>
                  </a:cubicBezTo>
                  <a:cubicBezTo>
                    <a:pt x="3768282" y="13248"/>
                    <a:pt x="3771187" y="20262"/>
                    <a:pt x="3771187" y="27575"/>
                  </a:cubicBezTo>
                  <a:lnTo>
                    <a:pt x="3771187" y="800939"/>
                  </a:lnTo>
                  <a:cubicBezTo>
                    <a:pt x="3771187" y="808252"/>
                    <a:pt x="3768282" y="815266"/>
                    <a:pt x="3763110" y="820437"/>
                  </a:cubicBezTo>
                  <a:cubicBezTo>
                    <a:pt x="3757939" y="825609"/>
                    <a:pt x="3750925" y="828514"/>
                    <a:pt x="3743612" y="828514"/>
                  </a:cubicBezTo>
                  <a:lnTo>
                    <a:pt x="27575" y="828514"/>
                  </a:lnTo>
                  <a:cubicBezTo>
                    <a:pt x="20262" y="828514"/>
                    <a:pt x="13248" y="825609"/>
                    <a:pt x="8077" y="820437"/>
                  </a:cubicBezTo>
                  <a:cubicBezTo>
                    <a:pt x="2905" y="815266"/>
                    <a:pt x="0" y="808252"/>
                    <a:pt x="0" y="800939"/>
                  </a:cubicBezTo>
                  <a:lnTo>
                    <a:pt x="0" y="27575"/>
                  </a:lnTo>
                  <a:cubicBezTo>
                    <a:pt x="0" y="20262"/>
                    <a:pt x="2905" y="13248"/>
                    <a:pt x="8077" y="8077"/>
                  </a:cubicBezTo>
                  <a:cubicBezTo>
                    <a:pt x="13248" y="2905"/>
                    <a:pt x="20262" y="0"/>
                    <a:pt x="27575" y="0"/>
                  </a:cubicBezTo>
                  <a:close/>
                </a:path>
              </a:pathLst>
            </a:custGeom>
            <a:solidFill>
              <a:srgbClr val="FFFFFF"/>
            </a:solidFill>
          </p:spPr>
        </p:sp>
        <p:sp>
          <p:nvSpPr>
            <p:cNvPr id="10" name="TextBox 10"/>
            <p:cNvSpPr txBox="1"/>
            <p:nvPr/>
          </p:nvSpPr>
          <p:spPr>
            <a:xfrm>
              <a:off x="0" y="-47625"/>
              <a:ext cx="3771187" cy="87613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07660" y="1960538"/>
            <a:ext cx="13724574" cy="2580715"/>
          </a:xfrm>
          <a:prstGeom prst="rect">
            <a:avLst/>
          </a:prstGeom>
        </p:spPr>
        <p:txBody>
          <a:bodyPr lIns="0" tIns="0" rIns="0" bIns="0" rtlCol="0" anchor="t">
            <a:spAutoFit/>
          </a:bodyPr>
          <a:lstStyle/>
          <a:p>
            <a:pPr algn="just">
              <a:lnSpc>
                <a:spcPts val="6859"/>
              </a:lnSpc>
            </a:pPr>
            <a:r>
              <a:rPr lang="en-US" sz="4899">
                <a:solidFill>
                  <a:srgbClr val="5C913B"/>
                </a:solidFill>
                <a:latin typeface="Roboto Condensed"/>
                <a:ea typeface="Roboto Condensed"/>
                <a:cs typeface="Roboto Condensed"/>
                <a:sym typeface="Roboto Condensed"/>
              </a:rPr>
              <a:t> Em rút ra được kinh nghiệm nào trong cách viết bài nghị luận về một vấn đề cần giải quyết (cách dùng lí lẽ, bằng chứng, cách mở bài, kết bài…)?</a:t>
            </a:r>
          </a:p>
        </p:txBody>
      </p:sp>
      <p:sp>
        <p:nvSpPr>
          <p:cNvPr id="12" name="Freeform 12"/>
          <p:cNvSpPr/>
          <p:nvPr/>
        </p:nvSpPr>
        <p:spPr>
          <a:xfrm>
            <a:off x="1241885" y="1228541"/>
            <a:ext cx="1889456" cy="3344169"/>
          </a:xfrm>
          <a:custGeom>
            <a:avLst/>
            <a:gdLst/>
            <a:ahLst/>
            <a:cxnLst/>
            <a:rect l="l" t="t" r="r" b="b"/>
            <a:pathLst>
              <a:path w="1889456" h="3344169">
                <a:moveTo>
                  <a:pt x="0" y="0"/>
                </a:moveTo>
                <a:lnTo>
                  <a:pt x="1889456" y="0"/>
                </a:lnTo>
                <a:lnTo>
                  <a:pt x="1889456" y="3344170"/>
                </a:lnTo>
                <a:lnTo>
                  <a:pt x="0" y="334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965805" flipH="1">
            <a:off x="17012247" y="298032"/>
            <a:ext cx="1373890" cy="652520"/>
          </a:xfrm>
          <a:custGeom>
            <a:avLst/>
            <a:gdLst/>
            <a:ahLst/>
            <a:cxnLst/>
            <a:rect l="l" t="t" r="r" b="b"/>
            <a:pathLst>
              <a:path w="1373890" h="652520">
                <a:moveTo>
                  <a:pt x="1373890" y="0"/>
                </a:moveTo>
                <a:lnTo>
                  <a:pt x="0" y="0"/>
                </a:lnTo>
                <a:lnTo>
                  <a:pt x="0" y="652520"/>
                </a:lnTo>
                <a:lnTo>
                  <a:pt x="1373890" y="652520"/>
                </a:lnTo>
                <a:lnTo>
                  <a:pt x="137389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47720">
            <a:off x="43061" y="6263006"/>
            <a:ext cx="1373890" cy="652520"/>
          </a:xfrm>
          <a:custGeom>
            <a:avLst/>
            <a:gdLst/>
            <a:ahLst/>
            <a:cxnLst/>
            <a:rect l="l" t="t" r="r" b="b"/>
            <a:pathLst>
              <a:path w="1373890" h="652520">
                <a:moveTo>
                  <a:pt x="0" y="0"/>
                </a:moveTo>
                <a:lnTo>
                  <a:pt x="1373891" y="0"/>
                </a:lnTo>
                <a:lnTo>
                  <a:pt x="1373891" y="652520"/>
                </a:lnTo>
                <a:lnTo>
                  <a:pt x="0" y="6525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TextBox 6"/>
          <p:cNvSpPr txBox="1"/>
          <p:nvPr/>
        </p:nvSpPr>
        <p:spPr>
          <a:xfrm>
            <a:off x="3380467" y="686581"/>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PHIẾU HỌC TẬP 01</a:t>
            </a:r>
          </a:p>
        </p:txBody>
      </p:sp>
      <p:grpSp>
        <p:nvGrpSpPr>
          <p:cNvPr id="7" name="Group 7"/>
          <p:cNvGrpSpPr/>
          <p:nvPr/>
        </p:nvGrpSpPr>
        <p:grpSpPr>
          <a:xfrm>
            <a:off x="463787" y="1813857"/>
            <a:ext cx="17235405" cy="6825581"/>
            <a:chOff x="0" y="0"/>
            <a:chExt cx="4539366" cy="1797684"/>
          </a:xfrm>
        </p:grpSpPr>
        <p:sp>
          <p:nvSpPr>
            <p:cNvPr id="8" name="Freeform 8"/>
            <p:cNvSpPr/>
            <p:nvPr/>
          </p:nvSpPr>
          <p:spPr>
            <a:xfrm>
              <a:off x="0" y="0"/>
              <a:ext cx="4539366" cy="1797684"/>
            </a:xfrm>
            <a:custGeom>
              <a:avLst/>
              <a:gdLst/>
              <a:ahLst/>
              <a:cxnLst/>
              <a:rect l="l" t="t" r="r" b="b"/>
              <a:pathLst>
                <a:path w="4539366" h="1797684">
                  <a:moveTo>
                    <a:pt x="22909" y="0"/>
                  </a:moveTo>
                  <a:lnTo>
                    <a:pt x="4516457" y="0"/>
                  </a:lnTo>
                  <a:cubicBezTo>
                    <a:pt x="4529110" y="0"/>
                    <a:pt x="4539366" y="10257"/>
                    <a:pt x="4539366" y="22909"/>
                  </a:cubicBezTo>
                  <a:lnTo>
                    <a:pt x="4539366" y="1774775"/>
                  </a:lnTo>
                  <a:cubicBezTo>
                    <a:pt x="4539366" y="1787427"/>
                    <a:pt x="4529110" y="1797684"/>
                    <a:pt x="4516457" y="1797684"/>
                  </a:cubicBezTo>
                  <a:lnTo>
                    <a:pt x="22909" y="1797684"/>
                  </a:lnTo>
                  <a:cubicBezTo>
                    <a:pt x="10257" y="1797684"/>
                    <a:pt x="0" y="1787427"/>
                    <a:pt x="0" y="1774775"/>
                  </a:cubicBezTo>
                  <a:lnTo>
                    <a:pt x="0" y="22909"/>
                  </a:lnTo>
                  <a:cubicBezTo>
                    <a:pt x="0" y="10257"/>
                    <a:pt x="10257" y="0"/>
                    <a:pt x="22909" y="0"/>
                  </a:cubicBezTo>
                  <a:close/>
                </a:path>
              </a:pathLst>
            </a:custGeom>
            <a:solidFill>
              <a:srgbClr val="FFFFFF"/>
            </a:solidFill>
          </p:spPr>
        </p:sp>
        <p:sp>
          <p:nvSpPr>
            <p:cNvPr id="9" name="TextBox 9"/>
            <p:cNvSpPr txBox="1"/>
            <p:nvPr/>
          </p:nvSpPr>
          <p:spPr>
            <a:xfrm>
              <a:off x="0" y="-47625"/>
              <a:ext cx="4539366" cy="184530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57629" y="1960538"/>
            <a:ext cx="16520228" cy="6914713"/>
          </a:xfrm>
          <a:prstGeom prst="rect">
            <a:avLst/>
          </a:prstGeom>
        </p:spPr>
        <p:txBody>
          <a:bodyPr lIns="0" tIns="0" rIns="0" bIns="0" rtlCol="0" anchor="t">
            <a:spAutoFit/>
          </a:bodyPr>
          <a:lstStyle/>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mở</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thể</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dẫn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dắt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từ</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một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câu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nói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câu</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hỏi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đặt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định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tình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huống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liên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quan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đến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nghị</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endParaRPr lang="en-US" sz="4899" dirty="0">
              <a:solidFill>
                <a:srgbClr val="5C913B"/>
              </a:solidFill>
              <a:latin typeface="Roboto Condensed"/>
              <a:ea typeface="Roboto Condensed"/>
              <a:cs typeface="Roboto Condensed"/>
              <a:sym typeface="Roboto Condensed"/>
            </a:endParaRPr>
          </a:p>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Cách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kết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bài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khái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quát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lại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vấn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nghị</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và</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xuất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phương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hướng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hành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động</a:t>
            </a:r>
            <a:endParaRPr lang="en-US" sz="4899" dirty="0">
              <a:solidFill>
                <a:srgbClr val="5C913B"/>
              </a:solidFill>
              <a:latin typeface="Roboto Condensed"/>
              <a:ea typeface="Roboto Condensed"/>
              <a:cs typeface="Roboto Condensed"/>
              <a:sym typeface="Roboto Condensed"/>
            </a:endParaRPr>
          </a:p>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Lập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cần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mạch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lạc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luận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điểm</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rõ</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ràng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lí</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lẽ</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sắc</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bén</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bằng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chứng</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cụ</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thể</a:t>
            </a:r>
            <a:r>
              <a:rPr lang="en-US" sz="4899" dirty="0">
                <a:solidFill>
                  <a:srgbClr val="5C913B"/>
                </a:solidFill>
                <a:latin typeface="Roboto Condensed"/>
                <a:ea typeface="Roboto Condensed"/>
                <a:cs typeface="Roboto Condensed"/>
                <a:sym typeface="Roboto Condensed"/>
              </a:rPr>
              <a:t>…</a:t>
            </a:r>
          </a:p>
          <a:p>
            <a:pPr algn="just">
              <a:lnSpc>
                <a:spcPts val="6859"/>
              </a:lnSpc>
            </a:pP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Đề</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xuất</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giải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pháp</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phải</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có</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tính</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khả</a:t>
            </a:r>
            <a:r>
              <a:rPr lang="en-US" sz="4899" dirty="0">
                <a:solidFill>
                  <a:srgbClr val="5C913B"/>
                </a:solidFill>
                <a:latin typeface="Roboto Condensed"/>
                <a:ea typeface="Roboto Condensed"/>
                <a:cs typeface="Roboto Condensed"/>
                <a:sym typeface="Roboto Condensed"/>
              </a:rPr>
              <a:t> </a:t>
            </a:r>
            <a:r>
              <a:rPr lang="en-US" sz="4899" dirty="0" err="1">
                <a:solidFill>
                  <a:srgbClr val="5C913B"/>
                </a:solidFill>
                <a:latin typeface="Roboto Condensed"/>
                <a:ea typeface="Roboto Condensed"/>
                <a:cs typeface="Roboto Condensed"/>
                <a:sym typeface="Roboto Condensed"/>
              </a:rPr>
              <a:t>thi</a:t>
            </a:r>
            <a:endParaRPr lang="en-US" sz="4899" dirty="0">
              <a:solidFill>
                <a:srgbClr val="5C913B"/>
              </a:solidFill>
              <a:latin typeface="Roboto Condensed"/>
              <a:ea typeface="Roboto Condensed"/>
              <a:cs typeface="Roboto Condensed"/>
              <a:sym typeface="Roboto Condensed"/>
            </a:endParaRPr>
          </a:p>
          <a:p>
            <a:pPr algn="just">
              <a:lnSpc>
                <a:spcPts val="6859"/>
              </a:lnSpc>
            </a:pPr>
            <a:endParaRPr lang="en-US" sz="4899" dirty="0">
              <a:solidFill>
                <a:srgbClr val="5C913B"/>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0" y="5143500"/>
            <a:ext cx="6777772" cy="5385248"/>
          </a:xfrm>
          <a:custGeom>
            <a:avLst/>
            <a:gdLst/>
            <a:ahLst/>
            <a:cxnLst/>
            <a:rect l="l" t="t" r="r" b="b"/>
            <a:pathLst>
              <a:path w="6777772" h="5385248">
                <a:moveTo>
                  <a:pt x="0" y="0"/>
                </a:moveTo>
                <a:lnTo>
                  <a:pt x="6777772" y="0"/>
                </a:lnTo>
                <a:lnTo>
                  <a:pt x="6777772" y="5385248"/>
                </a:lnTo>
                <a:lnTo>
                  <a:pt x="0" y="53852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553101" y="-723020"/>
            <a:ext cx="16269551" cy="3503441"/>
          </a:xfrm>
          <a:custGeom>
            <a:avLst/>
            <a:gdLst/>
            <a:ahLst/>
            <a:cxnLst/>
            <a:rect l="l" t="t" r="r" b="b"/>
            <a:pathLst>
              <a:path w="16269551" h="3503441">
                <a:moveTo>
                  <a:pt x="16269551" y="3503440"/>
                </a:moveTo>
                <a:lnTo>
                  <a:pt x="0" y="3503440"/>
                </a:lnTo>
                <a:lnTo>
                  <a:pt x="0" y="0"/>
                </a:lnTo>
                <a:lnTo>
                  <a:pt x="16269551" y="0"/>
                </a:lnTo>
                <a:lnTo>
                  <a:pt x="16269551" y="350344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TextBox 5"/>
          <p:cNvSpPr txBox="1"/>
          <p:nvPr/>
        </p:nvSpPr>
        <p:spPr>
          <a:xfrm>
            <a:off x="6514601" y="4490360"/>
            <a:ext cx="11143561" cy="1545689"/>
          </a:xfrm>
          <a:prstGeom prst="rect">
            <a:avLst/>
          </a:prstGeom>
        </p:spPr>
        <p:txBody>
          <a:bodyPr lIns="0" tIns="0" rIns="0" bIns="0" rtlCol="0" anchor="t">
            <a:spAutoFit/>
          </a:bodyPr>
          <a:lstStyle/>
          <a:p>
            <a:pPr marL="949961" lvl="1" indent="-474980" algn="just">
              <a:lnSpc>
                <a:spcPts val="6160"/>
              </a:lnSpc>
              <a:buFont typeface="Arial"/>
              <a:buChar char="•"/>
            </a:pPr>
            <a:r>
              <a:rPr lang="en-US" sz="4400" b="1" dirty="0" err="1">
                <a:solidFill>
                  <a:srgbClr val="5C913B"/>
                </a:solidFill>
                <a:latin typeface="Roboto Condensed Bold"/>
                <a:ea typeface="Roboto Condensed Bold"/>
                <a:cs typeface="Roboto Condensed Bold"/>
                <a:sym typeface="Roboto Condensed Bold"/>
              </a:rPr>
              <a:t>Bài</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văn</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viết</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về</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vấn</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đề</a:t>
            </a:r>
            <a:r>
              <a:rPr lang="en-US" sz="4400" b="1" dirty="0">
                <a:solidFill>
                  <a:srgbClr val="5C913B"/>
                </a:solidFill>
                <a:latin typeface="Roboto Condensed Bold"/>
                <a:ea typeface="Roboto Condensed Bold"/>
                <a:cs typeface="Roboto Condensed Bold"/>
                <a:sym typeface="Roboto Condensed Bold"/>
              </a:rPr>
              <a:t>: </a:t>
            </a:r>
            <a:r>
              <a:rPr lang="en-US" sz="4400" dirty="0" err="1">
                <a:solidFill>
                  <a:srgbClr val="5C913B"/>
                </a:solidFill>
                <a:latin typeface="Roboto Condensed"/>
                <a:ea typeface="Roboto Condensed"/>
                <a:cs typeface="Roboto Condensed"/>
                <a:sym typeface="Roboto Condensed"/>
              </a:rPr>
              <a:t>Bảo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tồn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và</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phát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huy</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giá</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trị</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các</a:t>
            </a:r>
            <a:r>
              <a:rPr lang="en-US" sz="4400" dirty="0">
                <a:solidFill>
                  <a:srgbClr val="5C913B"/>
                </a:solidFill>
                <a:latin typeface="Roboto Condensed"/>
                <a:ea typeface="Roboto Condensed"/>
                <a:cs typeface="Roboto Condensed"/>
                <a:sym typeface="Roboto Condensed"/>
              </a:rPr>
              <a:t> di </a:t>
            </a:r>
            <a:r>
              <a:rPr lang="en-US" sz="4400" dirty="0" err="1">
                <a:solidFill>
                  <a:srgbClr val="5C913B"/>
                </a:solidFill>
                <a:latin typeface="Roboto Condensed"/>
                <a:ea typeface="Roboto Condensed"/>
                <a:cs typeface="Roboto Condensed"/>
                <a:sym typeface="Roboto Condensed"/>
              </a:rPr>
              <a:t>sản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văn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hóa</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của</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đất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nước</a:t>
            </a:r>
            <a:r>
              <a:rPr lang="en-US" sz="4400" dirty="0">
                <a:solidFill>
                  <a:srgbClr val="5C913B"/>
                </a:solidFill>
                <a:latin typeface="Roboto Condensed"/>
                <a:ea typeface="Roboto Condensed"/>
                <a:cs typeface="Roboto Condensed"/>
                <a:sym typeface="Roboto Condensed"/>
              </a:rPr>
              <a:t>.</a:t>
            </a:r>
          </a:p>
        </p:txBody>
      </p:sp>
      <p:grpSp>
        <p:nvGrpSpPr>
          <p:cNvPr id="6" name="Group 6"/>
          <p:cNvGrpSpPr/>
          <p:nvPr/>
        </p:nvGrpSpPr>
        <p:grpSpPr>
          <a:xfrm>
            <a:off x="9654365" y="2780420"/>
            <a:ext cx="4876914" cy="1504378"/>
            <a:chOff x="0" y="0"/>
            <a:chExt cx="1284455" cy="396215"/>
          </a:xfrm>
        </p:grpSpPr>
        <p:sp>
          <p:nvSpPr>
            <p:cNvPr id="7" name="Freeform 7"/>
            <p:cNvSpPr/>
            <p:nvPr/>
          </p:nvSpPr>
          <p:spPr>
            <a:xfrm>
              <a:off x="0" y="0"/>
              <a:ext cx="1284455" cy="396215"/>
            </a:xfrm>
            <a:custGeom>
              <a:avLst/>
              <a:gdLst/>
              <a:ahLst/>
              <a:cxnLst/>
              <a:rect l="l" t="t" r="r" b="b"/>
              <a:pathLst>
                <a:path w="1284455" h="396215">
                  <a:moveTo>
                    <a:pt x="80961" y="0"/>
                  </a:moveTo>
                  <a:lnTo>
                    <a:pt x="1203494" y="0"/>
                  </a:lnTo>
                  <a:cubicBezTo>
                    <a:pt x="1248207" y="0"/>
                    <a:pt x="1284455" y="36247"/>
                    <a:pt x="1284455" y="80961"/>
                  </a:cubicBezTo>
                  <a:lnTo>
                    <a:pt x="1284455" y="315254"/>
                  </a:lnTo>
                  <a:cubicBezTo>
                    <a:pt x="1284455" y="359968"/>
                    <a:pt x="1248207" y="396215"/>
                    <a:pt x="1203494" y="396215"/>
                  </a:cubicBezTo>
                  <a:lnTo>
                    <a:pt x="80961" y="396215"/>
                  </a:lnTo>
                  <a:cubicBezTo>
                    <a:pt x="36247" y="396215"/>
                    <a:pt x="0" y="359968"/>
                    <a:pt x="0" y="315254"/>
                  </a:cubicBezTo>
                  <a:lnTo>
                    <a:pt x="0" y="80961"/>
                  </a:lnTo>
                  <a:cubicBezTo>
                    <a:pt x="0" y="36247"/>
                    <a:pt x="36247" y="0"/>
                    <a:pt x="80961" y="0"/>
                  </a:cubicBezTo>
                  <a:close/>
                </a:path>
              </a:pathLst>
            </a:custGeom>
            <a:solidFill>
              <a:srgbClr val="FFFFFF"/>
            </a:solidFill>
          </p:spPr>
        </p:sp>
        <p:sp>
          <p:nvSpPr>
            <p:cNvPr id="8" name="TextBox 8"/>
            <p:cNvSpPr txBox="1"/>
            <p:nvPr/>
          </p:nvSpPr>
          <p:spPr>
            <a:xfrm>
              <a:off x="0" y="-47625"/>
              <a:ext cx="1284455" cy="44384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948721" y="3090967"/>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VỀ NỘI DUNG</a:t>
            </a:r>
          </a:p>
        </p:txBody>
      </p:sp>
      <p:sp>
        <p:nvSpPr>
          <p:cNvPr id="10" name="TextBox 10"/>
          <p:cNvSpPr txBox="1"/>
          <p:nvPr/>
        </p:nvSpPr>
        <p:spPr>
          <a:xfrm>
            <a:off x="6444607" y="401314"/>
            <a:ext cx="14295770" cy="788035"/>
          </a:xfrm>
          <a:prstGeom prst="rect">
            <a:avLst/>
          </a:prstGeom>
        </p:spPr>
        <p:txBody>
          <a:bodyPr lIns="0" tIns="0" rIns="0" bIns="0" rtlCol="0" anchor="t">
            <a:spAutoFit/>
          </a:bodyPr>
          <a:lstStyle/>
          <a:p>
            <a:pPr algn="l">
              <a:lnSpc>
                <a:spcPts val="6439"/>
              </a:lnSpc>
            </a:pPr>
            <a:r>
              <a:rPr lang="en-US" sz="4599" b="1">
                <a:solidFill>
                  <a:srgbClr val="4B6F68"/>
                </a:solidFill>
                <a:latin typeface="Fraunces Bold"/>
                <a:ea typeface="Fraunces Bold"/>
                <a:cs typeface="Fraunces Bold"/>
                <a:sym typeface="Fraunces Bold"/>
              </a:rPr>
              <a:t>II. PHÂN TÍCH BÀI VIẾT THAM KHẢO</a:t>
            </a:r>
          </a:p>
        </p:txBody>
      </p:sp>
      <p:sp>
        <p:nvSpPr>
          <p:cNvPr id="11" name="TextBox 11"/>
          <p:cNvSpPr txBox="1"/>
          <p:nvPr/>
        </p:nvSpPr>
        <p:spPr>
          <a:xfrm>
            <a:off x="6578341" y="6522607"/>
            <a:ext cx="11143561" cy="2326789"/>
          </a:xfrm>
          <a:prstGeom prst="rect">
            <a:avLst/>
          </a:prstGeom>
        </p:spPr>
        <p:txBody>
          <a:bodyPr lIns="0" tIns="0" rIns="0" bIns="0" rtlCol="0" anchor="t">
            <a:spAutoFit/>
          </a:bodyPr>
          <a:lstStyle/>
          <a:p>
            <a:pPr marL="949961" lvl="1" indent="-474980" algn="just">
              <a:lnSpc>
                <a:spcPts val="6160"/>
              </a:lnSpc>
              <a:buFont typeface="Arial"/>
              <a:buChar char="•"/>
            </a:pPr>
            <a:r>
              <a:rPr lang="en-US" sz="4400" b="1" dirty="0" err="1">
                <a:solidFill>
                  <a:srgbClr val="5C913B"/>
                </a:solidFill>
                <a:latin typeface="Roboto Condensed Bold"/>
                <a:ea typeface="Roboto Condensed Bold"/>
                <a:cs typeface="Roboto Condensed Bold"/>
                <a:sym typeface="Roboto Condensed Bold"/>
              </a:rPr>
              <a:t>Mục</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đích</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viết</a:t>
            </a:r>
            <a:r>
              <a:rPr lang="en-US" sz="4400" b="1" dirty="0">
                <a:solidFill>
                  <a:srgbClr val="5C913B"/>
                </a:solidFill>
                <a:latin typeface="Roboto Condensed Bold"/>
                <a:ea typeface="Roboto Condensed Bold"/>
                <a:cs typeface="Roboto Condensed Bold"/>
                <a:sym typeface="Roboto Condensed Bold"/>
              </a:rPr>
              <a:t>: </a:t>
            </a:r>
            <a:r>
              <a:rPr lang="en-US" sz="4400" dirty="0" err="1">
                <a:solidFill>
                  <a:srgbClr val="5C913B"/>
                </a:solidFill>
                <a:latin typeface="Roboto Condensed"/>
                <a:ea typeface="Roboto Condensed"/>
                <a:cs typeface="Roboto Condensed"/>
                <a:sym typeface="Roboto Condensed"/>
              </a:rPr>
              <a:t>Thuyết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phục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người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đọc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đồng</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tình</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với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người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viết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về</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việc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bảo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tồn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và</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phát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huy</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giá</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trị</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các</a:t>
            </a:r>
            <a:r>
              <a:rPr lang="en-US" sz="4400" dirty="0">
                <a:solidFill>
                  <a:srgbClr val="5C913B"/>
                </a:solidFill>
                <a:latin typeface="Roboto Condensed"/>
                <a:ea typeface="Roboto Condensed"/>
                <a:cs typeface="Roboto Condensed"/>
                <a:sym typeface="Roboto Condensed"/>
              </a:rPr>
              <a:t> di </a:t>
            </a:r>
            <a:r>
              <a:rPr lang="en-US" sz="4400" dirty="0" err="1">
                <a:solidFill>
                  <a:srgbClr val="5C913B"/>
                </a:solidFill>
                <a:latin typeface="Roboto Condensed"/>
                <a:ea typeface="Roboto Condensed"/>
                <a:cs typeface="Roboto Condensed"/>
                <a:sym typeface="Roboto Condensed"/>
              </a:rPr>
              <a:t>sản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văn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hóa</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của</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đất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nước</a:t>
            </a:r>
            <a:r>
              <a:rPr lang="en-US" sz="4400"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0" y="5143500"/>
            <a:ext cx="6777772" cy="5385248"/>
          </a:xfrm>
          <a:custGeom>
            <a:avLst/>
            <a:gdLst/>
            <a:ahLst/>
            <a:cxnLst/>
            <a:rect l="l" t="t" r="r" b="b"/>
            <a:pathLst>
              <a:path w="6777772" h="5385248">
                <a:moveTo>
                  <a:pt x="0" y="0"/>
                </a:moveTo>
                <a:lnTo>
                  <a:pt x="6777772" y="0"/>
                </a:lnTo>
                <a:lnTo>
                  <a:pt x="6777772" y="5385248"/>
                </a:lnTo>
                <a:lnTo>
                  <a:pt x="0" y="53852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553101" y="-723020"/>
            <a:ext cx="16269551" cy="3503441"/>
          </a:xfrm>
          <a:custGeom>
            <a:avLst/>
            <a:gdLst/>
            <a:ahLst/>
            <a:cxnLst/>
            <a:rect l="l" t="t" r="r" b="b"/>
            <a:pathLst>
              <a:path w="16269551" h="3503441">
                <a:moveTo>
                  <a:pt x="16269551" y="3503440"/>
                </a:moveTo>
                <a:lnTo>
                  <a:pt x="0" y="3503440"/>
                </a:lnTo>
                <a:lnTo>
                  <a:pt x="0" y="0"/>
                </a:lnTo>
                <a:lnTo>
                  <a:pt x="16269551" y="0"/>
                </a:lnTo>
                <a:lnTo>
                  <a:pt x="16269551" y="350344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TextBox 5"/>
          <p:cNvSpPr txBox="1"/>
          <p:nvPr/>
        </p:nvSpPr>
        <p:spPr>
          <a:xfrm>
            <a:off x="6514601" y="4490360"/>
            <a:ext cx="11143561" cy="1545689"/>
          </a:xfrm>
          <a:prstGeom prst="rect">
            <a:avLst/>
          </a:prstGeom>
        </p:spPr>
        <p:txBody>
          <a:bodyPr lIns="0" tIns="0" rIns="0" bIns="0" rtlCol="0" anchor="t">
            <a:spAutoFit/>
          </a:bodyPr>
          <a:lstStyle/>
          <a:p>
            <a:pPr marL="949961" lvl="1" indent="-474980" algn="just">
              <a:lnSpc>
                <a:spcPts val="6160"/>
              </a:lnSpc>
              <a:buFont typeface="Arial"/>
              <a:buChar char="•"/>
            </a:pPr>
            <a:r>
              <a:rPr lang="en-US" sz="4400" b="1" dirty="0" err="1">
                <a:solidFill>
                  <a:srgbClr val="5C913B"/>
                </a:solidFill>
                <a:latin typeface="Roboto Condensed Bold"/>
                <a:ea typeface="Roboto Condensed Bold"/>
                <a:cs typeface="Roboto Condensed Bold"/>
                <a:sym typeface="Roboto Condensed Bold"/>
              </a:rPr>
              <a:t>Đối</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tượng</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người</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đọc</a:t>
            </a:r>
            <a:r>
              <a:rPr lang="en-US" sz="4400" b="1" dirty="0">
                <a:solidFill>
                  <a:srgbClr val="5C913B"/>
                </a:solidFill>
                <a:latin typeface="Roboto Condensed Bold"/>
                <a:ea typeface="Roboto Condensed Bold"/>
                <a:cs typeface="Roboto Condensed Bold"/>
                <a:sym typeface="Roboto Condensed Bold"/>
              </a:rPr>
              <a: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Những</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người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quan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tâm</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đến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các</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vấn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đề</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cần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giải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quyết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trong</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đời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sống</a:t>
            </a:r>
            <a:endParaRPr lang="en-US" sz="4400" dirty="0">
              <a:solidFill>
                <a:srgbClr val="5C913B"/>
              </a:solidFill>
              <a:latin typeface="Roboto Condensed"/>
              <a:ea typeface="Roboto Condensed"/>
              <a:cs typeface="Roboto Condensed"/>
              <a:sym typeface="Roboto Condensed"/>
            </a:endParaRPr>
          </a:p>
        </p:txBody>
      </p:sp>
      <p:grpSp>
        <p:nvGrpSpPr>
          <p:cNvPr id="6" name="Group 6"/>
          <p:cNvGrpSpPr/>
          <p:nvPr/>
        </p:nvGrpSpPr>
        <p:grpSpPr>
          <a:xfrm>
            <a:off x="9654365" y="2780420"/>
            <a:ext cx="4876914" cy="1504378"/>
            <a:chOff x="0" y="0"/>
            <a:chExt cx="1284455" cy="396215"/>
          </a:xfrm>
        </p:grpSpPr>
        <p:sp>
          <p:nvSpPr>
            <p:cNvPr id="7" name="Freeform 7"/>
            <p:cNvSpPr/>
            <p:nvPr/>
          </p:nvSpPr>
          <p:spPr>
            <a:xfrm>
              <a:off x="0" y="0"/>
              <a:ext cx="1284455" cy="396215"/>
            </a:xfrm>
            <a:custGeom>
              <a:avLst/>
              <a:gdLst/>
              <a:ahLst/>
              <a:cxnLst/>
              <a:rect l="l" t="t" r="r" b="b"/>
              <a:pathLst>
                <a:path w="1284455" h="396215">
                  <a:moveTo>
                    <a:pt x="80961" y="0"/>
                  </a:moveTo>
                  <a:lnTo>
                    <a:pt x="1203494" y="0"/>
                  </a:lnTo>
                  <a:cubicBezTo>
                    <a:pt x="1248207" y="0"/>
                    <a:pt x="1284455" y="36247"/>
                    <a:pt x="1284455" y="80961"/>
                  </a:cubicBezTo>
                  <a:lnTo>
                    <a:pt x="1284455" y="315254"/>
                  </a:lnTo>
                  <a:cubicBezTo>
                    <a:pt x="1284455" y="359968"/>
                    <a:pt x="1248207" y="396215"/>
                    <a:pt x="1203494" y="396215"/>
                  </a:cubicBezTo>
                  <a:lnTo>
                    <a:pt x="80961" y="396215"/>
                  </a:lnTo>
                  <a:cubicBezTo>
                    <a:pt x="36247" y="396215"/>
                    <a:pt x="0" y="359968"/>
                    <a:pt x="0" y="315254"/>
                  </a:cubicBezTo>
                  <a:lnTo>
                    <a:pt x="0" y="80961"/>
                  </a:lnTo>
                  <a:cubicBezTo>
                    <a:pt x="0" y="36247"/>
                    <a:pt x="36247" y="0"/>
                    <a:pt x="80961" y="0"/>
                  </a:cubicBezTo>
                  <a:close/>
                </a:path>
              </a:pathLst>
            </a:custGeom>
            <a:solidFill>
              <a:srgbClr val="FFFFFF"/>
            </a:solidFill>
          </p:spPr>
        </p:sp>
        <p:sp>
          <p:nvSpPr>
            <p:cNvPr id="8" name="TextBox 8"/>
            <p:cNvSpPr txBox="1"/>
            <p:nvPr/>
          </p:nvSpPr>
          <p:spPr>
            <a:xfrm>
              <a:off x="0" y="-47625"/>
              <a:ext cx="1284455" cy="44384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948721" y="3090967"/>
            <a:ext cx="12402802" cy="788035"/>
          </a:xfrm>
          <a:prstGeom prst="rect">
            <a:avLst/>
          </a:prstGeom>
        </p:spPr>
        <p:txBody>
          <a:bodyPr lIns="0" tIns="0" rIns="0" bIns="0" rtlCol="0" anchor="t">
            <a:spAutoFit/>
          </a:bodyPr>
          <a:lstStyle/>
          <a:p>
            <a:pPr algn="ctr">
              <a:lnSpc>
                <a:spcPts val="6439"/>
              </a:lnSpc>
              <a:spcBef>
                <a:spcPct val="0"/>
              </a:spcBef>
            </a:pPr>
            <a:r>
              <a:rPr lang="en-US" sz="4599">
                <a:solidFill>
                  <a:srgbClr val="5C913B"/>
                </a:solidFill>
                <a:latin typeface="#9Slide07 SVNBango"/>
                <a:ea typeface="#9Slide07 SVNBango"/>
                <a:cs typeface="#9Slide07 SVNBango"/>
                <a:sym typeface="#9Slide07 SVNBango"/>
              </a:rPr>
              <a:t>VỀ NỘI DUNG</a:t>
            </a:r>
          </a:p>
        </p:txBody>
      </p:sp>
      <p:sp>
        <p:nvSpPr>
          <p:cNvPr id="10" name="TextBox 10"/>
          <p:cNvSpPr txBox="1"/>
          <p:nvPr/>
        </p:nvSpPr>
        <p:spPr>
          <a:xfrm>
            <a:off x="6444607" y="401314"/>
            <a:ext cx="14295770" cy="788035"/>
          </a:xfrm>
          <a:prstGeom prst="rect">
            <a:avLst/>
          </a:prstGeom>
        </p:spPr>
        <p:txBody>
          <a:bodyPr lIns="0" tIns="0" rIns="0" bIns="0" rtlCol="0" anchor="t">
            <a:spAutoFit/>
          </a:bodyPr>
          <a:lstStyle/>
          <a:p>
            <a:pPr algn="l">
              <a:lnSpc>
                <a:spcPts val="6439"/>
              </a:lnSpc>
            </a:pPr>
            <a:r>
              <a:rPr lang="en-US" sz="4599" b="1">
                <a:solidFill>
                  <a:srgbClr val="4B6F68"/>
                </a:solidFill>
                <a:latin typeface="Fraunces Bold"/>
                <a:ea typeface="Fraunces Bold"/>
                <a:cs typeface="Fraunces Bold"/>
                <a:sym typeface="Fraunces Bold"/>
              </a:rPr>
              <a:t>II. PHÂN TÍCH BÀI VIẾT THAM KHẢO</a:t>
            </a:r>
          </a:p>
        </p:txBody>
      </p:sp>
      <p:sp>
        <p:nvSpPr>
          <p:cNvPr id="11" name="TextBox 11"/>
          <p:cNvSpPr txBox="1"/>
          <p:nvPr/>
        </p:nvSpPr>
        <p:spPr>
          <a:xfrm>
            <a:off x="6578341" y="6522607"/>
            <a:ext cx="11143561" cy="2326789"/>
          </a:xfrm>
          <a:prstGeom prst="rect">
            <a:avLst/>
          </a:prstGeom>
        </p:spPr>
        <p:txBody>
          <a:bodyPr lIns="0" tIns="0" rIns="0" bIns="0" rtlCol="0" anchor="t">
            <a:spAutoFit/>
          </a:bodyPr>
          <a:lstStyle/>
          <a:p>
            <a:pPr marL="949961" lvl="1" indent="-474980" algn="just">
              <a:lnSpc>
                <a:spcPts val="6160"/>
              </a:lnSpc>
              <a:buFont typeface="Arial"/>
              <a:buChar char="•"/>
            </a:pPr>
            <a:r>
              <a:rPr lang="en-US" sz="4400" b="1" dirty="0" err="1">
                <a:solidFill>
                  <a:srgbClr val="5C913B"/>
                </a:solidFill>
                <a:latin typeface="Roboto Condensed Bold"/>
                <a:ea typeface="Roboto Condensed Bold"/>
                <a:cs typeface="Roboto Condensed Bold"/>
                <a:sym typeface="Roboto Condensed Bold"/>
              </a:rPr>
              <a:t>Vấn</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đề</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nghị</a:t>
            </a:r>
            <a:r>
              <a:rPr lang="en-US" sz="4400" b="1" dirty="0">
                <a:solidFill>
                  <a:srgbClr val="5C913B"/>
                </a:solidFill>
                <a:latin typeface="Roboto Condensed Bold"/>
                <a:ea typeface="Roboto Condensed Bold"/>
                <a:cs typeface="Roboto Condensed Bold"/>
                <a:sym typeface="Roboto Condensed Bold"/>
              </a:rPr>
              <a:t> </a:t>
            </a:r>
            <a:r>
              <a:rPr lang="en-US" sz="4400" b="1" dirty="0" err="1">
                <a:solidFill>
                  <a:srgbClr val="5C913B"/>
                </a:solidFill>
                <a:latin typeface="Roboto Condensed Bold"/>
                <a:ea typeface="Roboto Condensed Bold"/>
                <a:cs typeface="Roboto Condensed Bold"/>
                <a:sym typeface="Roboto Condensed Bold"/>
              </a:rPr>
              <a:t>luận</a:t>
            </a:r>
            <a:r>
              <a:rPr lang="en-US" sz="4400" b="1" dirty="0">
                <a:solidFill>
                  <a:srgbClr val="5C913B"/>
                </a:solidFill>
                <a:latin typeface="Roboto Condensed Bold"/>
                <a:ea typeface="Roboto Condensed Bold"/>
                <a:cs typeface="Roboto Condensed Bold"/>
                <a:sym typeface="Roboto Condensed Bold"/>
              </a:rPr>
              <a:t>: </a:t>
            </a:r>
            <a:r>
              <a:rPr lang="en-US" sz="4400" dirty="0" err="1">
                <a:solidFill>
                  <a:srgbClr val="5C913B"/>
                </a:solidFill>
                <a:latin typeface="Roboto Condensed"/>
                <a:ea typeface="Roboto Condensed"/>
                <a:cs typeface="Roboto Condensed"/>
                <a:sym typeface="Roboto Condensed"/>
              </a:rPr>
              <a:t>Những</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giải</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pháp</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bảo</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tồn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và</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phát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huy</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giá</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trị</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các</a:t>
            </a:r>
            <a:r>
              <a:rPr lang="en-US" sz="4400" dirty="0">
                <a:solidFill>
                  <a:srgbClr val="5C913B"/>
                </a:solidFill>
                <a:latin typeface="Roboto Condensed"/>
                <a:ea typeface="Roboto Condensed"/>
                <a:cs typeface="Roboto Condensed"/>
                <a:sym typeface="Roboto Condensed"/>
              </a:rPr>
              <a:t> di </a:t>
            </a:r>
            <a:r>
              <a:rPr lang="en-US" sz="4400" dirty="0" err="1">
                <a:solidFill>
                  <a:srgbClr val="5C913B"/>
                </a:solidFill>
                <a:latin typeface="Roboto Condensed"/>
                <a:ea typeface="Roboto Condensed"/>
                <a:cs typeface="Roboto Condensed"/>
                <a:sym typeface="Roboto Condensed"/>
              </a:rPr>
              <a:t>sản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văn</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hóa</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của</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đất</a:t>
            </a:r>
            <a:r>
              <a:rPr lang="en-US" sz="4400" dirty="0">
                <a:solidFill>
                  <a:srgbClr val="5C913B"/>
                </a:solidFill>
                <a:latin typeface="Roboto Condensed"/>
                <a:ea typeface="Roboto Condensed"/>
                <a:cs typeface="Roboto Condensed"/>
                <a:sym typeface="Roboto Condensed"/>
              </a:rPr>
              <a:t> </a:t>
            </a:r>
            <a:r>
              <a:rPr lang="en-US" sz="4400" dirty="0" err="1">
                <a:solidFill>
                  <a:srgbClr val="5C913B"/>
                </a:solidFill>
                <a:latin typeface="Roboto Condensed"/>
                <a:ea typeface="Roboto Condensed"/>
                <a:cs typeface="Roboto Condensed"/>
                <a:sym typeface="Roboto Condensed"/>
              </a:rPr>
              <a:t>nước</a:t>
            </a:r>
            <a:r>
              <a:rPr lang="en-US" sz="4400" dirty="0">
                <a:solidFill>
                  <a:srgbClr val="5C913B"/>
                </a:solidFill>
                <a:latin typeface="Roboto Condensed"/>
                <a:ea typeface="Roboto Condensed"/>
                <a:cs typeface="Roboto Condensed"/>
                <a:sym typeface="Roboto Condensed"/>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553101" y="-723020"/>
            <a:ext cx="16269551" cy="3503441"/>
          </a:xfrm>
          <a:custGeom>
            <a:avLst/>
            <a:gdLst/>
            <a:ahLst/>
            <a:cxnLst/>
            <a:rect l="l" t="t" r="r" b="b"/>
            <a:pathLst>
              <a:path w="16269551" h="3503441">
                <a:moveTo>
                  <a:pt x="16269551" y="3503440"/>
                </a:moveTo>
                <a:lnTo>
                  <a:pt x="0" y="3503440"/>
                </a:lnTo>
                <a:lnTo>
                  <a:pt x="0" y="0"/>
                </a:lnTo>
                <a:lnTo>
                  <a:pt x="16269551" y="0"/>
                </a:lnTo>
                <a:lnTo>
                  <a:pt x="16269551" y="350344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3" name="Group 3"/>
          <p:cNvGrpSpPr/>
          <p:nvPr/>
        </p:nvGrpSpPr>
        <p:grpSpPr>
          <a:xfrm>
            <a:off x="368644" y="191614"/>
            <a:ext cx="4268609" cy="1316735"/>
            <a:chOff x="0" y="0"/>
            <a:chExt cx="1284455" cy="396215"/>
          </a:xfrm>
        </p:grpSpPr>
        <p:sp>
          <p:nvSpPr>
            <p:cNvPr id="4" name="Freeform 4"/>
            <p:cNvSpPr/>
            <p:nvPr/>
          </p:nvSpPr>
          <p:spPr>
            <a:xfrm>
              <a:off x="0" y="0"/>
              <a:ext cx="1284455" cy="396215"/>
            </a:xfrm>
            <a:custGeom>
              <a:avLst/>
              <a:gdLst/>
              <a:ahLst/>
              <a:cxnLst/>
              <a:rect l="l" t="t" r="r" b="b"/>
              <a:pathLst>
                <a:path w="1284455" h="396215">
                  <a:moveTo>
                    <a:pt x="92498" y="0"/>
                  </a:moveTo>
                  <a:lnTo>
                    <a:pt x="1191957" y="0"/>
                  </a:lnTo>
                  <a:cubicBezTo>
                    <a:pt x="1243042" y="0"/>
                    <a:pt x="1284455" y="41413"/>
                    <a:pt x="1284455" y="92498"/>
                  </a:cubicBezTo>
                  <a:lnTo>
                    <a:pt x="1284455" y="303717"/>
                  </a:lnTo>
                  <a:cubicBezTo>
                    <a:pt x="1284455" y="328249"/>
                    <a:pt x="1274709" y="351776"/>
                    <a:pt x="1257363" y="369123"/>
                  </a:cubicBezTo>
                  <a:cubicBezTo>
                    <a:pt x="1240016" y="386470"/>
                    <a:pt x="1216489" y="396215"/>
                    <a:pt x="1191957" y="396215"/>
                  </a:cubicBezTo>
                  <a:lnTo>
                    <a:pt x="92498" y="396215"/>
                  </a:lnTo>
                  <a:cubicBezTo>
                    <a:pt x="67966" y="396215"/>
                    <a:pt x="44439" y="386470"/>
                    <a:pt x="27092" y="369123"/>
                  </a:cubicBezTo>
                  <a:cubicBezTo>
                    <a:pt x="9745" y="351776"/>
                    <a:pt x="0" y="328249"/>
                    <a:pt x="0" y="303717"/>
                  </a:cubicBezTo>
                  <a:lnTo>
                    <a:pt x="0" y="92498"/>
                  </a:lnTo>
                  <a:cubicBezTo>
                    <a:pt x="0" y="67966"/>
                    <a:pt x="9745" y="44439"/>
                    <a:pt x="27092" y="27092"/>
                  </a:cubicBezTo>
                  <a:cubicBezTo>
                    <a:pt x="44439" y="9745"/>
                    <a:pt x="67966" y="0"/>
                    <a:pt x="92498" y="0"/>
                  </a:cubicBezTo>
                  <a:close/>
                </a:path>
              </a:pathLst>
            </a:custGeom>
            <a:solidFill>
              <a:srgbClr val="FFFFFF"/>
            </a:solidFill>
          </p:spPr>
        </p:sp>
        <p:sp>
          <p:nvSpPr>
            <p:cNvPr id="5" name="TextBox 5"/>
            <p:cNvSpPr txBox="1"/>
            <p:nvPr/>
          </p:nvSpPr>
          <p:spPr>
            <a:xfrm>
              <a:off x="0" y="-47625"/>
              <a:ext cx="1284455" cy="44384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874789" y="461070"/>
            <a:ext cx="10855781" cy="692098"/>
          </a:xfrm>
          <a:prstGeom prst="rect">
            <a:avLst/>
          </a:prstGeom>
        </p:spPr>
        <p:txBody>
          <a:bodyPr lIns="0" tIns="0" rIns="0" bIns="0" rtlCol="0" anchor="t">
            <a:spAutoFit/>
          </a:bodyPr>
          <a:lstStyle/>
          <a:p>
            <a:pPr algn="ctr">
              <a:lnSpc>
                <a:spcPts val="5636"/>
              </a:lnSpc>
              <a:spcBef>
                <a:spcPct val="0"/>
              </a:spcBef>
            </a:pPr>
            <a:r>
              <a:rPr lang="en-US" sz="4026">
                <a:solidFill>
                  <a:srgbClr val="5C913B"/>
                </a:solidFill>
                <a:latin typeface="#9Slide07 SVNBango"/>
                <a:ea typeface="#9Slide07 SVNBango"/>
                <a:cs typeface="#9Slide07 SVNBango"/>
                <a:sym typeface="#9Slide07 SVNBango"/>
              </a:rPr>
              <a:t>SƠ ĐỒ LẬP LUẬN</a:t>
            </a:r>
          </a:p>
        </p:txBody>
      </p:sp>
      <p:sp>
        <p:nvSpPr>
          <p:cNvPr id="7" name="TextBox 7"/>
          <p:cNvSpPr txBox="1"/>
          <p:nvPr/>
        </p:nvSpPr>
        <p:spPr>
          <a:xfrm>
            <a:off x="6444607" y="401314"/>
            <a:ext cx="14295770" cy="788035"/>
          </a:xfrm>
          <a:prstGeom prst="rect">
            <a:avLst/>
          </a:prstGeom>
        </p:spPr>
        <p:txBody>
          <a:bodyPr lIns="0" tIns="0" rIns="0" bIns="0" rtlCol="0" anchor="t">
            <a:spAutoFit/>
          </a:bodyPr>
          <a:lstStyle/>
          <a:p>
            <a:pPr algn="l">
              <a:lnSpc>
                <a:spcPts val="6439"/>
              </a:lnSpc>
            </a:pPr>
            <a:r>
              <a:rPr lang="en-US" sz="4599" b="1">
                <a:solidFill>
                  <a:srgbClr val="4B6F68"/>
                </a:solidFill>
                <a:latin typeface="Fraunces Bold"/>
                <a:ea typeface="Fraunces Bold"/>
                <a:cs typeface="Fraunces Bold"/>
                <a:sym typeface="Fraunces Bold"/>
              </a:rPr>
              <a:t>II. PHÂN TÍCH BÀI VIẾT THAM KHẢO</a:t>
            </a:r>
          </a:p>
        </p:txBody>
      </p:sp>
      <p:grpSp>
        <p:nvGrpSpPr>
          <p:cNvPr id="8" name="Group 8"/>
          <p:cNvGrpSpPr/>
          <p:nvPr/>
        </p:nvGrpSpPr>
        <p:grpSpPr>
          <a:xfrm>
            <a:off x="1316440" y="1765524"/>
            <a:ext cx="15709158" cy="2576068"/>
            <a:chOff x="0" y="0"/>
            <a:chExt cx="4137391" cy="678471"/>
          </a:xfrm>
        </p:grpSpPr>
        <p:sp>
          <p:nvSpPr>
            <p:cNvPr id="9" name="Freeform 9"/>
            <p:cNvSpPr/>
            <p:nvPr/>
          </p:nvSpPr>
          <p:spPr>
            <a:xfrm>
              <a:off x="0" y="0"/>
              <a:ext cx="4137391" cy="678471"/>
            </a:xfrm>
            <a:custGeom>
              <a:avLst/>
              <a:gdLst/>
              <a:ahLst/>
              <a:cxnLst/>
              <a:rect l="l" t="t" r="r" b="b"/>
              <a:pathLst>
                <a:path w="4137391" h="678471">
                  <a:moveTo>
                    <a:pt x="25134" y="0"/>
                  </a:moveTo>
                  <a:lnTo>
                    <a:pt x="4112257" y="0"/>
                  </a:lnTo>
                  <a:cubicBezTo>
                    <a:pt x="4118923" y="0"/>
                    <a:pt x="4125316" y="2648"/>
                    <a:pt x="4130030" y="7362"/>
                  </a:cubicBezTo>
                  <a:cubicBezTo>
                    <a:pt x="4134743" y="12075"/>
                    <a:pt x="4137391" y="18468"/>
                    <a:pt x="4137391" y="25134"/>
                  </a:cubicBezTo>
                  <a:lnTo>
                    <a:pt x="4137391" y="653336"/>
                  </a:lnTo>
                  <a:cubicBezTo>
                    <a:pt x="4137391" y="660002"/>
                    <a:pt x="4134743" y="666395"/>
                    <a:pt x="4130030" y="671109"/>
                  </a:cubicBezTo>
                  <a:cubicBezTo>
                    <a:pt x="4125316" y="675823"/>
                    <a:pt x="4118923" y="678471"/>
                    <a:pt x="4112257" y="678471"/>
                  </a:cubicBezTo>
                  <a:lnTo>
                    <a:pt x="25134" y="678471"/>
                  </a:lnTo>
                  <a:cubicBezTo>
                    <a:pt x="18468" y="678471"/>
                    <a:pt x="12075" y="675823"/>
                    <a:pt x="7362" y="671109"/>
                  </a:cubicBezTo>
                  <a:cubicBezTo>
                    <a:pt x="2648" y="666395"/>
                    <a:pt x="0" y="660002"/>
                    <a:pt x="0" y="653336"/>
                  </a:cubicBezTo>
                  <a:lnTo>
                    <a:pt x="0" y="25134"/>
                  </a:lnTo>
                  <a:cubicBezTo>
                    <a:pt x="0" y="18468"/>
                    <a:pt x="2648" y="12075"/>
                    <a:pt x="7362" y="7362"/>
                  </a:cubicBezTo>
                  <a:cubicBezTo>
                    <a:pt x="12075" y="2648"/>
                    <a:pt x="18468" y="0"/>
                    <a:pt x="25134" y="0"/>
                  </a:cubicBezTo>
                  <a:close/>
                </a:path>
              </a:pathLst>
            </a:custGeom>
            <a:gradFill rotWithShape="1">
              <a:gsLst>
                <a:gs pos="0">
                  <a:srgbClr val="A6A6A6">
                    <a:alpha val="100000"/>
                  </a:srgbClr>
                </a:gs>
                <a:gs pos="100000">
                  <a:srgbClr val="FFFFFF">
                    <a:alpha val="100000"/>
                  </a:srgbClr>
                </a:gs>
              </a:gsLst>
              <a:lin ang="0"/>
            </a:gradFill>
          </p:spPr>
        </p:sp>
        <p:sp>
          <p:nvSpPr>
            <p:cNvPr id="10" name="TextBox 10"/>
            <p:cNvSpPr txBox="1"/>
            <p:nvPr/>
          </p:nvSpPr>
          <p:spPr>
            <a:xfrm>
              <a:off x="0" y="-47625"/>
              <a:ext cx="4137391" cy="72609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93237" y="5730219"/>
            <a:ext cx="1304860" cy="4259842"/>
            <a:chOff x="0" y="0"/>
            <a:chExt cx="343667" cy="1121934"/>
          </a:xfrm>
        </p:grpSpPr>
        <p:sp>
          <p:nvSpPr>
            <p:cNvPr id="12" name="Freeform 12"/>
            <p:cNvSpPr/>
            <p:nvPr/>
          </p:nvSpPr>
          <p:spPr>
            <a:xfrm>
              <a:off x="0" y="0"/>
              <a:ext cx="343667" cy="1121934"/>
            </a:xfrm>
            <a:custGeom>
              <a:avLst/>
              <a:gdLst/>
              <a:ahLst/>
              <a:cxnLst/>
              <a:rect l="l" t="t" r="r" b="b"/>
              <a:pathLst>
                <a:path w="343667" h="1121934">
                  <a:moveTo>
                    <a:pt x="171833" y="0"/>
                  </a:moveTo>
                  <a:lnTo>
                    <a:pt x="171833" y="0"/>
                  </a:lnTo>
                  <a:cubicBezTo>
                    <a:pt x="217406" y="0"/>
                    <a:pt x="261113" y="18104"/>
                    <a:pt x="293338" y="50329"/>
                  </a:cubicBezTo>
                  <a:cubicBezTo>
                    <a:pt x="325563" y="82554"/>
                    <a:pt x="343667" y="126260"/>
                    <a:pt x="343667" y="171833"/>
                  </a:cubicBezTo>
                  <a:lnTo>
                    <a:pt x="343667" y="950100"/>
                  </a:lnTo>
                  <a:cubicBezTo>
                    <a:pt x="343667" y="995673"/>
                    <a:pt x="325563" y="1039380"/>
                    <a:pt x="293338" y="1071605"/>
                  </a:cubicBezTo>
                  <a:cubicBezTo>
                    <a:pt x="261113" y="1103830"/>
                    <a:pt x="217406" y="1121934"/>
                    <a:pt x="171833" y="1121934"/>
                  </a:cubicBezTo>
                  <a:lnTo>
                    <a:pt x="171833" y="1121934"/>
                  </a:lnTo>
                  <a:cubicBezTo>
                    <a:pt x="126260" y="1121934"/>
                    <a:pt x="82554" y="1103830"/>
                    <a:pt x="50329" y="1071605"/>
                  </a:cubicBezTo>
                  <a:cubicBezTo>
                    <a:pt x="18104" y="1039380"/>
                    <a:pt x="0" y="995673"/>
                    <a:pt x="0" y="950100"/>
                  </a:cubicBezTo>
                  <a:lnTo>
                    <a:pt x="0" y="171833"/>
                  </a:lnTo>
                  <a:cubicBezTo>
                    <a:pt x="0" y="126260"/>
                    <a:pt x="18104" y="82554"/>
                    <a:pt x="50329" y="50329"/>
                  </a:cubicBezTo>
                  <a:cubicBezTo>
                    <a:pt x="82554" y="18104"/>
                    <a:pt x="126260" y="0"/>
                    <a:pt x="171833" y="0"/>
                  </a:cubicBezTo>
                  <a:close/>
                </a:path>
              </a:pathLst>
            </a:custGeom>
            <a:solidFill>
              <a:srgbClr val="F6FFFC"/>
            </a:solidFill>
          </p:spPr>
        </p:sp>
        <p:sp>
          <p:nvSpPr>
            <p:cNvPr id="13" name="TextBox 13"/>
            <p:cNvSpPr txBox="1"/>
            <p:nvPr/>
          </p:nvSpPr>
          <p:spPr>
            <a:xfrm>
              <a:off x="0" y="-47625"/>
              <a:ext cx="343667" cy="116955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048305" y="5752598"/>
            <a:ext cx="3052894" cy="4259842"/>
            <a:chOff x="0" y="0"/>
            <a:chExt cx="804054" cy="1121934"/>
          </a:xfrm>
        </p:grpSpPr>
        <p:sp>
          <p:nvSpPr>
            <p:cNvPr id="15" name="Freeform 15"/>
            <p:cNvSpPr/>
            <p:nvPr/>
          </p:nvSpPr>
          <p:spPr>
            <a:xfrm>
              <a:off x="0" y="0"/>
              <a:ext cx="804054" cy="1121934"/>
            </a:xfrm>
            <a:custGeom>
              <a:avLst/>
              <a:gdLst/>
              <a:ahLst/>
              <a:cxnLst/>
              <a:rect l="l" t="t" r="r" b="b"/>
              <a:pathLst>
                <a:path w="804054" h="1121934">
                  <a:moveTo>
                    <a:pt x="129332" y="0"/>
                  </a:moveTo>
                  <a:lnTo>
                    <a:pt x="674722" y="0"/>
                  </a:lnTo>
                  <a:cubicBezTo>
                    <a:pt x="746150" y="0"/>
                    <a:pt x="804054" y="57904"/>
                    <a:pt x="804054" y="129332"/>
                  </a:cubicBezTo>
                  <a:lnTo>
                    <a:pt x="804054" y="992601"/>
                  </a:lnTo>
                  <a:cubicBezTo>
                    <a:pt x="804054" y="1026902"/>
                    <a:pt x="790428" y="1059799"/>
                    <a:pt x="766174" y="1084053"/>
                  </a:cubicBezTo>
                  <a:cubicBezTo>
                    <a:pt x="741919" y="1108308"/>
                    <a:pt x="709023" y="1121934"/>
                    <a:pt x="674722" y="1121934"/>
                  </a:cubicBezTo>
                  <a:lnTo>
                    <a:pt x="129332" y="1121934"/>
                  </a:lnTo>
                  <a:cubicBezTo>
                    <a:pt x="95031" y="1121934"/>
                    <a:pt x="62135" y="1108308"/>
                    <a:pt x="37881" y="1084053"/>
                  </a:cubicBezTo>
                  <a:cubicBezTo>
                    <a:pt x="13626" y="1059799"/>
                    <a:pt x="0" y="1026902"/>
                    <a:pt x="0" y="992601"/>
                  </a:cubicBezTo>
                  <a:lnTo>
                    <a:pt x="0" y="129332"/>
                  </a:lnTo>
                  <a:cubicBezTo>
                    <a:pt x="0" y="95031"/>
                    <a:pt x="13626" y="62135"/>
                    <a:pt x="37881" y="37881"/>
                  </a:cubicBezTo>
                  <a:cubicBezTo>
                    <a:pt x="62135" y="13626"/>
                    <a:pt x="95031" y="0"/>
                    <a:pt x="129332" y="0"/>
                  </a:cubicBezTo>
                  <a:close/>
                </a:path>
              </a:pathLst>
            </a:custGeom>
            <a:solidFill>
              <a:srgbClr val="F6FFFC"/>
            </a:solidFill>
          </p:spPr>
        </p:sp>
        <p:sp>
          <p:nvSpPr>
            <p:cNvPr id="16" name="TextBox 16"/>
            <p:cNvSpPr txBox="1"/>
            <p:nvPr/>
          </p:nvSpPr>
          <p:spPr>
            <a:xfrm>
              <a:off x="0" y="-47625"/>
              <a:ext cx="804054" cy="116955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811318" y="5697415"/>
            <a:ext cx="3541034" cy="4259842"/>
            <a:chOff x="0" y="0"/>
            <a:chExt cx="932618" cy="1121934"/>
          </a:xfrm>
        </p:grpSpPr>
        <p:sp>
          <p:nvSpPr>
            <p:cNvPr id="18" name="Freeform 18"/>
            <p:cNvSpPr/>
            <p:nvPr/>
          </p:nvSpPr>
          <p:spPr>
            <a:xfrm>
              <a:off x="0" y="0"/>
              <a:ext cx="932618" cy="1121934"/>
            </a:xfrm>
            <a:custGeom>
              <a:avLst/>
              <a:gdLst/>
              <a:ahLst/>
              <a:cxnLst/>
              <a:rect l="l" t="t" r="r" b="b"/>
              <a:pathLst>
                <a:path w="932618" h="1121934">
                  <a:moveTo>
                    <a:pt x="111504" y="0"/>
                  </a:moveTo>
                  <a:lnTo>
                    <a:pt x="821114" y="0"/>
                  </a:lnTo>
                  <a:cubicBezTo>
                    <a:pt x="882696" y="0"/>
                    <a:pt x="932618" y="49922"/>
                    <a:pt x="932618" y="111504"/>
                  </a:cubicBezTo>
                  <a:lnTo>
                    <a:pt x="932618" y="1010430"/>
                  </a:lnTo>
                  <a:cubicBezTo>
                    <a:pt x="932618" y="1072012"/>
                    <a:pt x="882696" y="1121934"/>
                    <a:pt x="821114" y="1121934"/>
                  </a:cubicBezTo>
                  <a:lnTo>
                    <a:pt x="111504" y="1121934"/>
                  </a:lnTo>
                  <a:cubicBezTo>
                    <a:pt x="49922" y="1121934"/>
                    <a:pt x="0" y="1072012"/>
                    <a:pt x="0" y="1010430"/>
                  </a:cubicBezTo>
                  <a:lnTo>
                    <a:pt x="0" y="111504"/>
                  </a:lnTo>
                  <a:cubicBezTo>
                    <a:pt x="0" y="49922"/>
                    <a:pt x="49922" y="0"/>
                    <a:pt x="111504" y="0"/>
                  </a:cubicBezTo>
                  <a:close/>
                </a:path>
              </a:pathLst>
            </a:custGeom>
            <a:solidFill>
              <a:srgbClr val="F6FFFC"/>
            </a:solidFill>
          </p:spPr>
        </p:sp>
        <p:sp>
          <p:nvSpPr>
            <p:cNvPr id="19" name="TextBox 19"/>
            <p:cNvSpPr txBox="1"/>
            <p:nvPr/>
          </p:nvSpPr>
          <p:spPr>
            <a:xfrm>
              <a:off x="0" y="-47625"/>
              <a:ext cx="932618" cy="1169559"/>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4684248" y="5692782"/>
            <a:ext cx="3616517" cy="4259842"/>
            <a:chOff x="0" y="0"/>
            <a:chExt cx="952498" cy="1121934"/>
          </a:xfrm>
        </p:grpSpPr>
        <p:sp>
          <p:nvSpPr>
            <p:cNvPr id="21" name="Freeform 21"/>
            <p:cNvSpPr/>
            <p:nvPr/>
          </p:nvSpPr>
          <p:spPr>
            <a:xfrm>
              <a:off x="0" y="0"/>
              <a:ext cx="952498" cy="1121934"/>
            </a:xfrm>
            <a:custGeom>
              <a:avLst/>
              <a:gdLst/>
              <a:ahLst/>
              <a:cxnLst/>
              <a:rect l="l" t="t" r="r" b="b"/>
              <a:pathLst>
                <a:path w="952498" h="1121934">
                  <a:moveTo>
                    <a:pt x="109176" y="0"/>
                  </a:moveTo>
                  <a:lnTo>
                    <a:pt x="843322" y="0"/>
                  </a:lnTo>
                  <a:cubicBezTo>
                    <a:pt x="903618" y="0"/>
                    <a:pt x="952498" y="48880"/>
                    <a:pt x="952498" y="109176"/>
                  </a:cubicBezTo>
                  <a:lnTo>
                    <a:pt x="952498" y="1012757"/>
                  </a:lnTo>
                  <a:cubicBezTo>
                    <a:pt x="952498" y="1073054"/>
                    <a:pt x="903618" y="1121934"/>
                    <a:pt x="843322" y="1121934"/>
                  </a:cubicBezTo>
                  <a:lnTo>
                    <a:pt x="109176" y="1121934"/>
                  </a:lnTo>
                  <a:cubicBezTo>
                    <a:pt x="48880" y="1121934"/>
                    <a:pt x="0" y="1073054"/>
                    <a:pt x="0" y="1012757"/>
                  </a:cubicBezTo>
                  <a:lnTo>
                    <a:pt x="0" y="109176"/>
                  </a:lnTo>
                  <a:cubicBezTo>
                    <a:pt x="0" y="48880"/>
                    <a:pt x="48880" y="0"/>
                    <a:pt x="109176" y="0"/>
                  </a:cubicBezTo>
                  <a:close/>
                </a:path>
              </a:pathLst>
            </a:custGeom>
            <a:solidFill>
              <a:srgbClr val="F6FFFC"/>
            </a:solidFill>
          </p:spPr>
        </p:sp>
        <p:sp>
          <p:nvSpPr>
            <p:cNvPr id="22" name="TextBox 22"/>
            <p:cNvSpPr txBox="1"/>
            <p:nvPr/>
          </p:nvSpPr>
          <p:spPr>
            <a:xfrm>
              <a:off x="0" y="-47625"/>
              <a:ext cx="952498" cy="1169559"/>
            </a:xfrm>
            <a:prstGeom prst="rect">
              <a:avLst/>
            </a:prstGeom>
          </p:spPr>
          <p:txBody>
            <a:bodyPr lIns="50800" tIns="50800" rIns="50800" bIns="50800" rtlCol="0" anchor="ctr"/>
            <a:lstStyle/>
            <a:p>
              <a:pPr algn="ctr">
                <a:lnSpc>
                  <a:spcPts val="2659"/>
                </a:lnSpc>
              </a:pPr>
              <a:endParaRPr/>
            </a:p>
          </p:txBody>
        </p:sp>
      </p:grpSp>
      <p:sp>
        <p:nvSpPr>
          <p:cNvPr id="23" name="AutoShape 23"/>
          <p:cNvSpPr/>
          <p:nvPr/>
        </p:nvSpPr>
        <p:spPr>
          <a:xfrm flipH="1">
            <a:off x="845667" y="4341592"/>
            <a:ext cx="8325352" cy="1388627"/>
          </a:xfrm>
          <a:prstGeom prst="line">
            <a:avLst/>
          </a:prstGeom>
          <a:ln w="38100" cap="flat">
            <a:solidFill>
              <a:srgbClr val="423123"/>
            </a:solidFill>
            <a:prstDash val="solid"/>
            <a:headEnd type="none" w="sm" len="sm"/>
            <a:tailEnd type="arrow" w="med" len="sm"/>
          </a:ln>
        </p:spPr>
      </p:sp>
      <p:sp>
        <p:nvSpPr>
          <p:cNvPr id="24" name="AutoShape 24"/>
          <p:cNvSpPr/>
          <p:nvPr/>
        </p:nvSpPr>
        <p:spPr>
          <a:xfrm flipH="1">
            <a:off x="5574752" y="4341592"/>
            <a:ext cx="3596267" cy="1411006"/>
          </a:xfrm>
          <a:prstGeom prst="line">
            <a:avLst/>
          </a:prstGeom>
          <a:ln w="38100" cap="flat">
            <a:solidFill>
              <a:srgbClr val="423123"/>
            </a:solidFill>
            <a:prstDash val="solid"/>
            <a:headEnd type="none" w="sm" len="sm"/>
            <a:tailEnd type="arrow" w="med" len="sm"/>
          </a:ln>
        </p:spPr>
      </p:sp>
      <p:sp>
        <p:nvSpPr>
          <p:cNvPr id="25" name="AutoShape 25"/>
          <p:cNvSpPr/>
          <p:nvPr/>
        </p:nvSpPr>
        <p:spPr>
          <a:xfrm>
            <a:off x="9171019" y="4341592"/>
            <a:ext cx="3410816" cy="1355823"/>
          </a:xfrm>
          <a:prstGeom prst="line">
            <a:avLst/>
          </a:prstGeom>
          <a:ln w="38100" cap="flat">
            <a:solidFill>
              <a:srgbClr val="423123"/>
            </a:solidFill>
            <a:prstDash val="solid"/>
            <a:headEnd type="none" w="sm" len="sm"/>
            <a:tailEnd type="arrow" w="med" len="sm"/>
          </a:ln>
        </p:spPr>
      </p:sp>
      <p:sp>
        <p:nvSpPr>
          <p:cNvPr id="26" name="AutoShape 26"/>
          <p:cNvSpPr/>
          <p:nvPr/>
        </p:nvSpPr>
        <p:spPr>
          <a:xfrm>
            <a:off x="9171019" y="4341592"/>
            <a:ext cx="7321488" cy="1351190"/>
          </a:xfrm>
          <a:prstGeom prst="line">
            <a:avLst/>
          </a:prstGeom>
          <a:ln w="38100" cap="flat">
            <a:solidFill>
              <a:srgbClr val="423123"/>
            </a:solidFill>
            <a:prstDash val="solid"/>
            <a:headEnd type="none" w="sm" len="sm"/>
            <a:tailEnd type="arrow" w="med" len="sm"/>
          </a:ln>
        </p:spPr>
      </p:sp>
      <p:sp>
        <p:nvSpPr>
          <p:cNvPr id="27" name="TextBox 27"/>
          <p:cNvSpPr txBox="1"/>
          <p:nvPr/>
        </p:nvSpPr>
        <p:spPr>
          <a:xfrm>
            <a:off x="1717227" y="2019864"/>
            <a:ext cx="15059549" cy="1359028"/>
          </a:xfrm>
          <a:prstGeom prst="rect">
            <a:avLst/>
          </a:prstGeom>
        </p:spPr>
        <p:txBody>
          <a:bodyPr lIns="0" tIns="0" rIns="0" bIns="0" rtlCol="0" anchor="t">
            <a:spAutoFit/>
          </a:bodyPr>
          <a:lstStyle/>
          <a:p>
            <a:pPr algn="ctr">
              <a:lnSpc>
                <a:spcPts val="5423"/>
              </a:lnSpc>
            </a:pPr>
            <a:r>
              <a:rPr lang="en-US" sz="3873" b="1" dirty="0" err="1">
                <a:solidFill>
                  <a:srgbClr val="1E3B45"/>
                </a:solidFill>
                <a:latin typeface="Roboto Condensed Bold"/>
                <a:ea typeface="Roboto Condensed Bold"/>
                <a:cs typeface="Roboto Condensed Bold"/>
                <a:sym typeface="Roboto Condensed Bold"/>
              </a:rPr>
              <a:t>LUẬN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ĐỀ</a:t>
            </a:r>
            <a:r>
              <a:rPr lang="en-US" sz="3873" b="1" dirty="0">
                <a:solidFill>
                  <a:srgbClr val="1E3B45"/>
                </a:solidFill>
                <a:latin typeface="Roboto Condensed Bold"/>
                <a:ea typeface="Roboto Condensed Bold"/>
                <a:cs typeface="Roboto Condensed Bold"/>
                <a:sym typeface="Roboto Condensed Bold"/>
              </a:rPr>
              <a:t>:</a:t>
            </a:r>
          </a:p>
          <a:p>
            <a:pPr algn="ctr">
              <a:lnSpc>
                <a:spcPts val="5423"/>
              </a:lnSpc>
            </a:pPr>
            <a:r>
              <a:rPr lang="en-US" sz="3873" b="1" dirty="0" err="1">
                <a:solidFill>
                  <a:srgbClr val="1E3B45"/>
                </a:solidFill>
                <a:latin typeface="Roboto Condensed Bold"/>
                <a:ea typeface="Roboto Condensed Bold"/>
                <a:cs typeface="Roboto Condensed Bold"/>
                <a:sym typeface="Roboto Condensed Bold"/>
              </a:rPr>
              <a:t>Bảo</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tồn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và</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phát</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huy</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các</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giá</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trị</a:t>
            </a:r>
            <a:r>
              <a:rPr lang="en-US" sz="3873" b="1" dirty="0">
                <a:solidFill>
                  <a:srgbClr val="1E3B45"/>
                </a:solidFill>
                <a:latin typeface="Roboto Condensed Bold"/>
                <a:ea typeface="Roboto Condensed Bold"/>
                <a:cs typeface="Roboto Condensed Bold"/>
                <a:sym typeface="Roboto Condensed Bold"/>
              </a:rPr>
              <a:t> di </a:t>
            </a:r>
            <a:r>
              <a:rPr lang="en-US" sz="3873" b="1" dirty="0" err="1">
                <a:solidFill>
                  <a:srgbClr val="1E3B45"/>
                </a:solidFill>
                <a:latin typeface="Roboto Condensed Bold"/>
                <a:ea typeface="Roboto Condensed Bold"/>
                <a:cs typeface="Roboto Condensed Bold"/>
                <a:sym typeface="Roboto Condensed Bold"/>
              </a:rPr>
              <a:t>sản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văn</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hoá</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của</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đất</a:t>
            </a:r>
            <a:r>
              <a:rPr lang="en-US" sz="3873" b="1" dirty="0">
                <a:solidFill>
                  <a:srgbClr val="1E3B45"/>
                </a:solidFill>
                <a:latin typeface="Roboto Condensed Bold"/>
                <a:ea typeface="Roboto Condensed Bold"/>
                <a:cs typeface="Roboto Condensed Bold"/>
                <a:sym typeface="Roboto Condensed Bold"/>
              </a:rPr>
              <a:t> </a:t>
            </a:r>
            <a:r>
              <a:rPr lang="en-US" sz="3873" b="1" dirty="0" err="1">
                <a:solidFill>
                  <a:srgbClr val="1E3B45"/>
                </a:solidFill>
                <a:latin typeface="Roboto Condensed Bold"/>
                <a:ea typeface="Roboto Condensed Bold"/>
                <a:cs typeface="Roboto Condensed Bold"/>
                <a:sym typeface="Roboto Condensed Bold"/>
              </a:rPr>
              <a:t>nước</a:t>
            </a:r>
            <a:endParaRPr lang="en-US" sz="3873" b="1" dirty="0">
              <a:solidFill>
                <a:srgbClr val="1E3B45"/>
              </a:solidFill>
              <a:latin typeface="Roboto Condensed Bold"/>
              <a:ea typeface="Roboto Condensed Bold"/>
              <a:cs typeface="Roboto Condensed Bold"/>
              <a:sym typeface="Roboto Condensed Bold"/>
            </a:endParaRPr>
          </a:p>
        </p:txBody>
      </p:sp>
      <p:sp>
        <p:nvSpPr>
          <p:cNvPr id="28" name="TextBox 28"/>
          <p:cNvSpPr txBox="1"/>
          <p:nvPr/>
        </p:nvSpPr>
        <p:spPr>
          <a:xfrm>
            <a:off x="294153" y="5989078"/>
            <a:ext cx="1103028" cy="1871062"/>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Nêu vấn đề</a:t>
            </a:r>
          </a:p>
        </p:txBody>
      </p:sp>
      <p:sp>
        <p:nvSpPr>
          <p:cNvPr id="29" name="TextBox 29"/>
          <p:cNvSpPr txBox="1"/>
          <p:nvPr/>
        </p:nvSpPr>
        <p:spPr>
          <a:xfrm>
            <a:off x="4229280" y="6018916"/>
            <a:ext cx="2557594" cy="2499737"/>
          </a:xfrm>
          <a:prstGeom prst="rect">
            <a:avLst/>
          </a:prstGeom>
        </p:spPr>
        <p:txBody>
          <a:bodyPr lIns="0" tIns="0" rIns="0" bIns="0" rtlCol="0" anchor="t">
            <a:spAutoFit/>
          </a:bodyPr>
          <a:lstStyle/>
          <a:p>
            <a:pPr algn="ctr">
              <a:lnSpc>
                <a:spcPts val="5024"/>
              </a:lnSpc>
            </a:pPr>
            <a:r>
              <a:rPr lang="en-US" sz="3589" b="1" dirty="0" err="1">
                <a:solidFill>
                  <a:srgbClr val="423123"/>
                </a:solidFill>
                <a:latin typeface="Roboto Condensed Bold"/>
                <a:ea typeface="Roboto Condensed Bold"/>
                <a:cs typeface="Roboto Condensed Bold"/>
                <a:sym typeface="Roboto Condensed Bold"/>
              </a:rPr>
              <a:t>LUẬN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ĐIỂM</a:t>
            </a:r>
            <a:r>
              <a:rPr lang="en-US" sz="3589" b="1" dirty="0">
                <a:solidFill>
                  <a:srgbClr val="423123"/>
                </a:solidFill>
                <a:latin typeface="Roboto Condensed Bold"/>
                <a:ea typeface="Roboto Condensed Bold"/>
                <a:cs typeface="Roboto Condensed Bold"/>
                <a:sym typeface="Roboto Condensed Bold"/>
              </a:rPr>
              <a:t> 1</a:t>
            </a:r>
          </a:p>
          <a:p>
            <a:pPr algn="just">
              <a:lnSpc>
                <a:spcPts val="5024"/>
              </a:lnSpc>
            </a:pPr>
            <a:r>
              <a:rPr lang="en-US" sz="3589" b="1" dirty="0" err="1">
                <a:solidFill>
                  <a:srgbClr val="423123"/>
                </a:solidFill>
                <a:latin typeface="Roboto Condensed Bold"/>
                <a:ea typeface="Roboto Condensed Bold"/>
                <a:cs typeface="Roboto Condensed Bold"/>
                <a:sym typeface="Roboto Condensed Bold"/>
              </a:rPr>
              <a:t>Sự</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quý</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giá</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của</a:t>
            </a:r>
            <a:r>
              <a:rPr lang="en-US" sz="3589" b="1" dirty="0">
                <a:solidFill>
                  <a:srgbClr val="423123"/>
                </a:solidFill>
                <a:latin typeface="Roboto Condensed Bold"/>
                <a:ea typeface="Roboto Condensed Bold"/>
                <a:cs typeface="Roboto Condensed Bold"/>
                <a:sym typeface="Roboto Condensed Bold"/>
              </a:rPr>
              <a:t> di </a:t>
            </a:r>
            <a:r>
              <a:rPr lang="en-US" sz="3589" b="1" dirty="0" err="1">
                <a:solidFill>
                  <a:srgbClr val="423123"/>
                </a:solidFill>
                <a:latin typeface="Roboto Condensed Bold"/>
                <a:ea typeface="Roboto Condensed Bold"/>
                <a:cs typeface="Roboto Condensed Bold"/>
                <a:sym typeface="Roboto Condensed Bold"/>
              </a:rPr>
              <a:t>sản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văn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hoá</a:t>
            </a:r>
            <a:endParaRPr lang="en-US" sz="3589" b="1" dirty="0">
              <a:solidFill>
                <a:srgbClr val="423123"/>
              </a:solidFill>
              <a:latin typeface="Roboto Condensed Bold"/>
              <a:ea typeface="Roboto Condensed Bold"/>
              <a:cs typeface="Roboto Condensed Bold"/>
              <a:sym typeface="Roboto Condensed Bold"/>
            </a:endParaRPr>
          </a:p>
        </p:txBody>
      </p:sp>
      <p:sp>
        <p:nvSpPr>
          <p:cNvPr id="30" name="TextBox 30"/>
          <p:cNvSpPr txBox="1"/>
          <p:nvPr/>
        </p:nvSpPr>
        <p:spPr>
          <a:xfrm>
            <a:off x="11368770" y="5963733"/>
            <a:ext cx="2586841" cy="1871062"/>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Nêu và phản bác ý kiến trái chiều </a:t>
            </a:r>
          </a:p>
        </p:txBody>
      </p:sp>
      <p:sp>
        <p:nvSpPr>
          <p:cNvPr id="31" name="TextBox 31"/>
          <p:cNvSpPr txBox="1"/>
          <p:nvPr/>
        </p:nvSpPr>
        <p:spPr>
          <a:xfrm>
            <a:off x="14995582" y="5906790"/>
            <a:ext cx="3097339" cy="2499737"/>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Đề xuất giải pháp tăng cường bảo vệ di sản văn hoá</a:t>
            </a:r>
          </a:p>
        </p:txBody>
      </p:sp>
      <p:grpSp>
        <p:nvGrpSpPr>
          <p:cNvPr id="32" name="Group 32"/>
          <p:cNvGrpSpPr/>
          <p:nvPr/>
        </p:nvGrpSpPr>
        <p:grpSpPr>
          <a:xfrm>
            <a:off x="1869627" y="5770484"/>
            <a:ext cx="1854828" cy="4219578"/>
            <a:chOff x="0" y="0"/>
            <a:chExt cx="488514" cy="1111329"/>
          </a:xfrm>
        </p:grpSpPr>
        <p:sp>
          <p:nvSpPr>
            <p:cNvPr id="33" name="Freeform 33"/>
            <p:cNvSpPr/>
            <p:nvPr/>
          </p:nvSpPr>
          <p:spPr>
            <a:xfrm>
              <a:off x="0" y="0"/>
              <a:ext cx="488514" cy="1111329"/>
            </a:xfrm>
            <a:custGeom>
              <a:avLst/>
              <a:gdLst/>
              <a:ahLst/>
              <a:cxnLst/>
              <a:rect l="l" t="t" r="r" b="b"/>
              <a:pathLst>
                <a:path w="488514" h="1111329">
                  <a:moveTo>
                    <a:pt x="212870" y="0"/>
                  </a:moveTo>
                  <a:lnTo>
                    <a:pt x="275644" y="0"/>
                  </a:lnTo>
                  <a:cubicBezTo>
                    <a:pt x="393209" y="0"/>
                    <a:pt x="488514" y="95305"/>
                    <a:pt x="488514" y="212870"/>
                  </a:cubicBezTo>
                  <a:lnTo>
                    <a:pt x="488514" y="898459"/>
                  </a:lnTo>
                  <a:cubicBezTo>
                    <a:pt x="488514" y="954915"/>
                    <a:pt x="466087" y="1009060"/>
                    <a:pt x="426166" y="1048981"/>
                  </a:cubicBezTo>
                  <a:cubicBezTo>
                    <a:pt x="386245" y="1088902"/>
                    <a:pt x="332101" y="1111329"/>
                    <a:pt x="275644" y="1111329"/>
                  </a:cubicBezTo>
                  <a:lnTo>
                    <a:pt x="212870" y="1111329"/>
                  </a:lnTo>
                  <a:cubicBezTo>
                    <a:pt x="95305" y="1111329"/>
                    <a:pt x="0" y="1016024"/>
                    <a:pt x="0" y="898459"/>
                  </a:cubicBezTo>
                  <a:lnTo>
                    <a:pt x="0" y="212870"/>
                  </a:lnTo>
                  <a:cubicBezTo>
                    <a:pt x="0" y="95305"/>
                    <a:pt x="95305" y="0"/>
                    <a:pt x="212870" y="0"/>
                  </a:cubicBezTo>
                  <a:close/>
                </a:path>
              </a:pathLst>
            </a:custGeom>
            <a:solidFill>
              <a:srgbClr val="F6FFFC"/>
            </a:solidFill>
          </p:spPr>
        </p:sp>
        <p:sp>
          <p:nvSpPr>
            <p:cNvPr id="34" name="TextBox 34"/>
            <p:cNvSpPr txBox="1"/>
            <p:nvPr/>
          </p:nvSpPr>
          <p:spPr>
            <a:xfrm>
              <a:off x="0" y="-47625"/>
              <a:ext cx="488514" cy="1158954"/>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153987" y="5988393"/>
            <a:ext cx="1352317" cy="3802003"/>
          </a:xfrm>
          <a:prstGeom prst="rect">
            <a:avLst/>
          </a:prstGeom>
        </p:spPr>
        <p:txBody>
          <a:bodyPr lIns="0" tIns="0" rIns="0" bIns="0" rtlCol="0" anchor="t">
            <a:spAutoFit/>
          </a:bodyPr>
          <a:lstStyle/>
          <a:p>
            <a:pPr algn="ctr">
              <a:lnSpc>
                <a:spcPts val="5024"/>
              </a:lnSpc>
            </a:pPr>
            <a:r>
              <a:rPr lang="en-US" sz="3589" b="1" dirty="0" err="1">
                <a:solidFill>
                  <a:srgbClr val="423123"/>
                </a:solidFill>
                <a:latin typeface="Roboto Condensed Bold"/>
                <a:ea typeface="Roboto Condensed Bold"/>
                <a:cs typeface="Roboto Condensed Bold"/>
                <a:sym typeface="Roboto Condensed Bold"/>
              </a:rPr>
              <a:t>Trình</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bày</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bản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chất</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của</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vấn</a:t>
            </a:r>
            <a:r>
              <a:rPr lang="en-US" sz="3589" b="1" dirty="0">
                <a:solidFill>
                  <a:srgbClr val="423123"/>
                </a:solidFill>
                <a:latin typeface="Roboto Condensed Bold"/>
                <a:ea typeface="Roboto Condensed Bold"/>
                <a:cs typeface="Roboto Condensed Bold"/>
                <a:sym typeface="Roboto Condensed Bold"/>
              </a:rPr>
              <a:t> </a:t>
            </a:r>
            <a:r>
              <a:rPr lang="en-US" sz="3589" b="1" dirty="0" err="1">
                <a:solidFill>
                  <a:srgbClr val="423123"/>
                </a:solidFill>
                <a:latin typeface="Roboto Condensed Bold"/>
                <a:ea typeface="Roboto Condensed Bold"/>
                <a:cs typeface="Roboto Condensed Bold"/>
                <a:sym typeface="Roboto Condensed Bold"/>
              </a:rPr>
              <a:t>đề</a:t>
            </a:r>
            <a:endParaRPr lang="en-US" sz="3589" b="1" dirty="0">
              <a:solidFill>
                <a:srgbClr val="423123"/>
              </a:solidFill>
              <a:latin typeface="Roboto Condensed Bold"/>
              <a:ea typeface="Roboto Condensed Bold"/>
              <a:cs typeface="Roboto Condensed Bold"/>
              <a:sym typeface="Roboto Condensed Bold"/>
            </a:endParaRPr>
          </a:p>
        </p:txBody>
      </p:sp>
      <p:grpSp>
        <p:nvGrpSpPr>
          <p:cNvPr id="36" name="Group 36"/>
          <p:cNvGrpSpPr/>
          <p:nvPr/>
        </p:nvGrpSpPr>
        <p:grpSpPr>
          <a:xfrm>
            <a:off x="7434574" y="5697415"/>
            <a:ext cx="3052894" cy="4259842"/>
            <a:chOff x="0" y="0"/>
            <a:chExt cx="804054" cy="1121934"/>
          </a:xfrm>
        </p:grpSpPr>
        <p:sp>
          <p:nvSpPr>
            <p:cNvPr id="37" name="Freeform 37"/>
            <p:cNvSpPr/>
            <p:nvPr/>
          </p:nvSpPr>
          <p:spPr>
            <a:xfrm>
              <a:off x="0" y="0"/>
              <a:ext cx="804054" cy="1121934"/>
            </a:xfrm>
            <a:custGeom>
              <a:avLst/>
              <a:gdLst/>
              <a:ahLst/>
              <a:cxnLst/>
              <a:rect l="l" t="t" r="r" b="b"/>
              <a:pathLst>
                <a:path w="804054" h="1121934">
                  <a:moveTo>
                    <a:pt x="129332" y="0"/>
                  </a:moveTo>
                  <a:lnTo>
                    <a:pt x="674722" y="0"/>
                  </a:lnTo>
                  <a:cubicBezTo>
                    <a:pt x="746150" y="0"/>
                    <a:pt x="804054" y="57904"/>
                    <a:pt x="804054" y="129332"/>
                  </a:cubicBezTo>
                  <a:lnTo>
                    <a:pt x="804054" y="992601"/>
                  </a:lnTo>
                  <a:cubicBezTo>
                    <a:pt x="804054" y="1026902"/>
                    <a:pt x="790428" y="1059799"/>
                    <a:pt x="766174" y="1084053"/>
                  </a:cubicBezTo>
                  <a:cubicBezTo>
                    <a:pt x="741919" y="1108308"/>
                    <a:pt x="709023" y="1121934"/>
                    <a:pt x="674722" y="1121934"/>
                  </a:cubicBezTo>
                  <a:lnTo>
                    <a:pt x="129332" y="1121934"/>
                  </a:lnTo>
                  <a:cubicBezTo>
                    <a:pt x="95031" y="1121934"/>
                    <a:pt x="62135" y="1108308"/>
                    <a:pt x="37881" y="1084053"/>
                  </a:cubicBezTo>
                  <a:cubicBezTo>
                    <a:pt x="13626" y="1059799"/>
                    <a:pt x="0" y="1026902"/>
                    <a:pt x="0" y="992601"/>
                  </a:cubicBezTo>
                  <a:lnTo>
                    <a:pt x="0" y="129332"/>
                  </a:lnTo>
                  <a:cubicBezTo>
                    <a:pt x="0" y="95031"/>
                    <a:pt x="13626" y="62135"/>
                    <a:pt x="37881" y="37881"/>
                  </a:cubicBezTo>
                  <a:cubicBezTo>
                    <a:pt x="62135" y="13626"/>
                    <a:pt x="95031" y="0"/>
                    <a:pt x="129332" y="0"/>
                  </a:cubicBezTo>
                  <a:close/>
                </a:path>
              </a:pathLst>
            </a:custGeom>
            <a:solidFill>
              <a:srgbClr val="F6FFFC"/>
            </a:solidFill>
          </p:spPr>
        </p:sp>
        <p:sp>
          <p:nvSpPr>
            <p:cNvPr id="38" name="TextBox 38"/>
            <p:cNvSpPr txBox="1"/>
            <p:nvPr/>
          </p:nvSpPr>
          <p:spPr>
            <a:xfrm>
              <a:off x="0" y="-47625"/>
              <a:ext cx="804054" cy="1169559"/>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7615549" y="5963733"/>
            <a:ext cx="2742592" cy="3128412"/>
          </a:xfrm>
          <a:prstGeom prst="rect">
            <a:avLst/>
          </a:prstGeom>
        </p:spPr>
        <p:txBody>
          <a:bodyPr lIns="0" tIns="0" rIns="0" bIns="0" rtlCol="0" anchor="t">
            <a:spAutoFit/>
          </a:bodyPr>
          <a:lstStyle/>
          <a:p>
            <a:pPr algn="ctr">
              <a:lnSpc>
                <a:spcPts val="5024"/>
              </a:lnSpc>
            </a:pPr>
            <a:r>
              <a:rPr lang="en-US" sz="3589" b="1">
                <a:solidFill>
                  <a:srgbClr val="423123"/>
                </a:solidFill>
                <a:latin typeface="Roboto Condensed Bold"/>
                <a:ea typeface="Roboto Condensed Bold"/>
                <a:cs typeface="Roboto Condensed Bold"/>
                <a:sym typeface="Roboto Condensed Bold"/>
              </a:rPr>
              <a:t>LUẬN ĐIỂM 2</a:t>
            </a:r>
          </a:p>
          <a:p>
            <a:pPr algn="just">
              <a:lnSpc>
                <a:spcPts val="5024"/>
              </a:lnSpc>
            </a:pPr>
            <a:r>
              <a:rPr lang="en-US" sz="3589" b="1">
                <a:solidFill>
                  <a:srgbClr val="423123"/>
                </a:solidFill>
                <a:latin typeface="Roboto Condensed Bold"/>
                <a:ea typeface="Roboto Condensed Bold"/>
                <a:cs typeface="Roboto Condensed Bold"/>
                <a:sym typeface="Roboto Condensed Bold"/>
              </a:rPr>
              <a:t>Thực trạng của việc bảo vệ di sản văn hoá hiện nay</a:t>
            </a:r>
          </a:p>
        </p:txBody>
      </p:sp>
      <p:sp>
        <p:nvSpPr>
          <p:cNvPr id="40" name="AutoShape 40"/>
          <p:cNvSpPr/>
          <p:nvPr/>
        </p:nvSpPr>
        <p:spPr>
          <a:xfrm flipH="1">
            <a:off x="2797041" y="4341592"/>
            <a:ext cx="6373978" cy="1428892"/>
          </a:xfrm>
          <a:prstGeom prst="line">
            <a:avLst/>
          </a:prstGeom>
          <a:ln w="38100" cap="flat">
            <a:solidFill>
              <a:srgbClr val="423123"/>
            </a:solidFill>
            <a:prstDash val="solid"/>
            <a:headEnd type="none" w="sm" len="sm"/>
            <a:tailEnd type="arrow" w="med" len="sm"/>
          </a:ln>
        </p:spPr>
      </p:sp>
      <p:sp>
        <p:nvSpPr>
          <p:cNvPr id="41" name="AutoShape 41"/>
          <p:cNvSpPr/>
          <p:nvPr/>
        </p:nvSpPr>
        <p:spPr>
          <a:xfrm>
            <a:off x="9171019" y="4341592"/>
            <a:ext cx="75982" cy="1355823"/>
          </a:xfrm>
          <a:prstGeom prst="line">
            <a:avLst/>
          </a:prstGeom>
          <a:ln w="38100" cap="flat">
            <a:solidFill>
              <a:srgbClr val="423123"/>
            </a:solidFill>
            <a:prstDash val="solid"/>
            <a:headEnd type="none" w="sm" len="sm"/>
            <a:tailEnd type="arrow" w="med" len="sm"/>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90078" y="7741014"/>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535698">
            <a:off x="-490777" y="6518176"/>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4" name="Group 4"/>
          <p:cNvGrpSpPr/>
          <p:nvPr/>
        </p:nvGrpSpPr>
        <p:grpSpPr>
          <a:xfrm>
            <a:off x="390078" y="448196"/>
            <a:ext cx="3825069" cy="1475509"/>
            <a:chOff x="0" y="0"/>
            <a:chExt cx="1007426" cy="388611"/>
          </a:xfrm>
        </p:grpSpPr>
        <p:sp>
          <p:nvSpPr>
            <p:cNvPr id="5" name="Freeform 5"/>
            <p:cNvSpPr/>
            <p:nvPr/>
          </p:nvSpPr>
          <p:spPr>
            <a:xfrm>
              <a:off x="0" y="0"/>
              <a:ext cx="1007426" cy="388611"/>
            </a:xfrm>
            <a:custGeom>
              <a:avLst/>
              <a:gdLst/>
              <a:ahLst/>
              <a:cxnLst/>
              <a:rect l="l" t="t" r="r" b="b"/>
              <a:pathLst>
                <a:path w="1007426" h="388611">
                  <a:moveTo>
                    <a:pt x="103224" y="0"/>
                  </a:moveTo>
                  <a:lnTo>
                    <a:pt x="904202" y="0"/>
                  </a:lnTo>
                  <a:cubicBezTo>
                    <a:pt x="961211" y="0"/>
                    <a:pt x="1007426" y="46215"/>
                    <a:pt x="1007426" y="103224"/>
                  </a:cubicBezTo>
                  <a:lnTo>
                    <a:pt x="1007426" y="285388"/>
                  </a:lnTo>
                  <a:cubicBezTo>
                    <a:pt x="1007426" y="342397"/>
                    <a:pt x="961211" y="388611"/>
                    <a:pt x="904202" y="388611"/>
                  </a:cubicBezTo>
                  <a:lnTo>
                    <a:pt x="103224" y="388611"/>
                  </a:lnTo>
                  <a:cubicBezTo>
                    <a:pt x="46215" y="388611"/>
                    <a:pt x="0" y="342397"/>
                    <a:pt x="0" y="285388"/>
                  </a:cubicBezTo>
                  <a:lnTo>
                    <a:pt x="0" y="103224"/>
                  </a:lnTo>
                  <a:cubicBezTo>
                    <a:pt x="0" y="46215"/>
                    <a:pt x="46215" y="0"/>
                    <a:pt x="103224" y="0"/>
                  </a:cubicBezTo>
                  <a:close/>
                </a:path>
              </a:pathLst>
            </a:custGeom>
            <a:solidFill>
              <a:srgbClr val="FFD6BA"/>
            </a:solidFill>
          </p:spPr>
        </p:sp>
        <p:sp>
          <p:nvSpPr>
            <p:cNvPr id="6" name="TextBox 6"/>
            <p:cNvSpPr txBox="1"/>
            <p:nvPr/>
          </p:nvSpPr>
          <p:spPr>
            <a:xfrm>
              <a:off x="0" y="-47625"/>
              <a:ext cx="1007426" cy="43623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40208" y="768745"/>
            <a:ext cx="14261523" cy="710587"/>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VỀ BỐ CỤC:</a:t>
            </a:r>
          </a:p>
        </p:txBody>
      </p:sp>
      <p:grpSp>
        <p:nvGrpSpPr>
          <p:cNvPr id="8" name="Group 8"/>
          <p:cNvGrpSpPr/>
          <p:nvPr/>
        </p:nvGrpSpPr>
        <p:grpSpPr>
          <a:xfrm>
            <a:off x="1114021" y="2257081"/>
            <a:ext cx="16477546" cy="2571509"/>
            <a:chOff x="0" y="0"/>
            <a:chExt cx="4339765" cy="677270"/>
          </a:xfrm>
        </p:grpSpPr>
        <p:sp>
          <p:nvSpPr>
            <p:cNvPr id="9" name="Freeform 9"/>
            <p:cNvSpPr/>
            <p:nvPr/>
          </p:nvSpPr>
          <p:spPr>
            <a:xfrm>
              <a:off x="0" y="0"/>
              <a:ext cx="4339765" cy="677270"/>
            </a:xfrm>
            <a:custGeom>
              <a:avLst/>
              <a:gdLst/>
              <a:ahLst/>
              <a:cxnLst/>
              <a:rect l="l" t="t" r="r" b="b"/>
              <a:pathLst>
                <a:path w="4339765" h="677270">
                  <a:moveTo>
                    <a:pt x="23962" y="0"/>
                  </a:moveTo>
                  <a:lnTo>
                    <a:pt x="4315803" y="0"/>
                  </a:lnTo>
                  <a:cubicBezTo>
                    <a:pt x="4329037" y="0"/>
                    <a:pt x="4339765" y="10728"/>
                    <a:pt x="4339765" y="23962"/>
                  </a:cubicBezTo>
                  <a:lnTo>
                    <a:pt x="4339765" y="653308"/>
                  </a:lnTo>
                  <a:cubicBezTo>
                    <a:pt x="4339765" y="666542"/>
                    <a:pt x="4329037" y="677270"/>
                    <a:pt x="4315803" y="677270"/>
                  </a:cubicBezTo>
                  <a:lnTo>
                    <a:pt x="23962" y="677270"/>
                  </a:lnTo>
                  <a:cubicBezTo>
                    <a:pt x="10728" y="677270"/>
                    <a:pt x="0" y="666542"/>
                    <a:pt x="0" y="653308"/>
                  </a:cubicBezTo>
                  <a:lnTo>
                    <a:pt x="0" y="23962"/>
                  </a:lnTo>
                  <a:cubicBezTo>
                    <a:pt x="0" y="10728"/>
                    <a:pt x="10728" y="0"/>
                    <a:pt x="23962" y="0"/>
                  </a:cubicBezTo>
                  <a:close/>
                </a:path>
              </a:pathLst>
            </a:custGeom>
            <a:gradFill rotWithShape="1">
              <a:gsLst>
                <a:gs pos="0">
                  <a:srgbClr val="FFF7AD">
                    <a:alpha val="20000"/>
                  </a:srgbClr>
                </a:gs>
                <a:gs pos="100000">
                  <a:srgbClr val="FFA9F9">
                    <a:alpha val="20000"/>
                  </a:srgbClr>
                </a:gs>
              </a:gsLst>
              <a:lin ang="0"/>
            </a:gradFill>
          </p:spPr>
        </p:sp>
        <p:sp>
          <p:nvSpPr>
            <p:cNvPr id="10" name="TextBox 10"/>
            <p:cNvSpPr txBox="1"/>
            <p:nvPr/>
          </p:nvSpPr>
          <p:spPr>
            <a:xfrm>
              <a:off x="0" y="-47625"/>
              <a:ext cx="4339765" cy="72489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14021" y="4987462"/>
            <a:ext cx="16477546" cy="2753551"/>
            <a:chOff x="0" y="0"/>
            <a:chExt cx="4339765" cy="725215"/>
          </a:xfrm>
        </p:grpSpPr>
        <p:sp>
          <p:nvSpPr>
            <p:cNvPr id="12" name="Freeform 12"/>
            <p:cNvSpPr/>
            <p:nvPr/>
          </p:nvSpPr>
          <p:spPr>
            <a:xfrm>
              <a:off x="0" y="0"/>
              <a:ext cx="4339765" cy="725215"/>
            </a:xfrm>
            <a:custGeom>
              <a:avLst/>
              <a:gdLst/>
              <a:ahLst/>
              <a:cxnLst/>
              <a:rect l="l" t="t" r="r" b="b"/>
              <a:pathLst>
                <a:path w="4339765" h="725215">
                  <a:moveTo>
                    <a:pt x="23962" y="0"/>
                  </a:moveTo>
                  <a:lnTo>
                    <a:pt x="4315803" y="0"/>
                  </a:lnTo>
                  <a:cubicBezTo>
                    <a:pt x="4329037" y="0"/>
                    <a:pt x="4339765" y="10728"/>
                    <a:pt x="4339765" y="23962"/>
                  </a:cubicBezTo>
                  <a:lnTo>
                    <a:pt x="4339765" y="701253"/>
                  </a:lnTo>
                  <a:cubicBezTo>
                    <a:pt x="4339765" y="714487"/>
                    <a:pt x="4329037" y="725215"/>
                    <a:pt x="4315803" y="725215"/>
                  </a:cubicBezTo>
                  <a:lnTo>
                    <a:pt x="23962" y="725215"/>
                  </a:lnTo>
                  <a:cubicBezTo>
                    <a:pt x="10728" y="725215"/>
                    <a:pt x="0" y="714487"/>
                    <a:pt x="0" y="701253"/>
                  </a:cubicBezTo>
                  <a:lnTo>
                    <a:pt x="0" y="23962"/>
                  </a:lnTo>
                  <a:cubicBezTo>
                    <a:pt x="0" y="10728"/>
                    <a:pt x="10728" y="0"/>
                    <a:pt x="23962" y="0"/>
                  </a:cubicBezTo>
                  <a:close/>
                </a:path>
              </a:pathLst>
            </a:custGeom>
            <a:gradFill rotWithShape="1">
              <a:gsLst>
                <a:gs pos="0">
                  <a:srgbClr val="FFF7AD">
                    <a:alpha val="20000"/>
                  </a:srgbClr>
                </a:gs>
                <a:gs pos="100000">
                  <a:srgbClr val="FFA9F9">
                    <a:alpha val="20000"/>
                  </a:srgbClr>
                </a:gs>
              </a:gsLst>
              <a:lin ang="0"/>
            </a:gradFill>
          </p:spPr>
        </p:sp>
        <p:sp>
          <p:nvSpPr>
            <p:cNvPr id="13" name="TextBox 13"/>
            <p:cNvSpPr txBox="1"/>
            <p:nvPr/>
          </p:nvSpPr>
          <p:spPr>
            <a:xfrm>
              <a:off x="0" y="-47625"/>
              <a:ext cx="4339765" cy="77284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8764" y="2276131"/>
            <a:ext cx="15367437" cy="3107698"/>
          </a:xfrm>
          <a:prstGeom prst="rect">
            <a:avLst/>
          </a:prstGeom>
        </p:spPr>
        <p:txBody>
          <a:bodyPr lIns="0" tIns="0" rIns="0" bIns="0" rtlCol="0" anchor="t">
            <a:spAutoFit/>
          </a:bodyPr>
          <a:lstStyle/>
          <a:p>
            <a:pPr algn="just">
              <a:lnSpc>
                <a:spcPts val="6170"/>
              </a:lnSpc>
            </a:pPr>
            <a:r>
              <a:rPr lang="en-US" sz="4407" b="1">
                <a:solidFill>
                  <a:srgbClr val="22688D"/>
                </a:solidFill>
                <a:latin typeface="Roboto Condensed Bold"/>
                <a:ea typeface="Roboto Condensed Bold"/>
                <a:cs typeface="Roboto Condensed Bold"/>
                <a:sym typeface="Roboto Condensed Bold"/>
              </a:rPr>
              <a:t>Mở bài: </a:t>
            </a:r>
            <a:r>
              <a:rPr lang="en-US" sz="4407">
                <a:solidFill>
                  <a:srgbClr val="22688D"/>
                </a:solidFill>
                <a:latin typeface="Roboto Condensed"/>
                <a:ea typeface="Roboto Condensed"/>
                <a:cs typeface="Roboto Condensed"/>
                <a:sym typeface="Roboto Condensed"/>
              </a:rPr>
              <a:t>Người viết nêu các di sản văn hoá nổi tiếng của đất nước để dẫn dắt đến vấn đề nghị luận. Câu cuối phần Mở bài nêu vấn đề cần giải quyết.</a:t>
            </a:r>
          </a:p>
          <a:p>
            <a:pPr algn="just">
              <a:lnSpc>
                <a:spcPts val="6170"/>
              </a:lnSpc>
              <a:spcBef>
                <a:spcPct val="0"/>
              </a:spcBef>
            </a:pPr>
            <a:endParaRPr lang="en-US" sz="4407">
              <a:solidFill>
                <a:srgbClr val="22688D"/>
              </a:solidFill>
              <a:latin typeface="Roboto Condensed"/>
              <a:ea typeface="Roboto Condensed"/>
              <a:cs typeface="Roboto Condensed"/>
              <a:sym typeface="Roboto Condensed"/>
            </a:endParaRPr>
          </a:p>
        </p:txBody>
      </p:sp>
      <p:sp>
        <p:nvSpPr>
          <p:cNvPr id="15" name="TextBox 15"/>
          <p:cNvSpPr txBox="1"/>
          <p:nvPr/>
        </p:nvSpPr>
        <p:spPr>
          <a:xfrm>
            <a:off x="1485183" y="5006512"/>
            <a:ext cx="15623725" cy="3107698"/>
          </a:xfrm>
          <a:prstGeom prst="rect">
            <a:avLst/>
          </a:prstGeom>
        </p:spPr>
        <p:txBody>
          <a:bodyPr lIns="0" tIns="0" rIns="0" bIns="0" rtlCol="0" anchor="t">
            <a:spAutoFit/>
          </a:bodyPr>
          <a:lstStyle/>
          <a:p>
            <a:pPr algn="just">
              <a:lnSpc>
                <a:spcPts val="6170"/>
              </a:lnSpc>
            </a:pPr>
            <a:r>
              <a:rPr lang="en-US" sz="4407" b="1" dirty="0" err="1">
                <a:solidFill>
                  <a:srgbClr val="22688D"/>
                </a:solidFill>
                <a:latin typeface="Roboto Condensed Bold"/>
                <a:ea typeface="Roboto Condensed Bold"/>
                <a:cs typeface="Roboto Condensed Bold"/>
                <a:sym typeface="Roboto Condensed Bold"/>
              </a:rPr>
              <a:t>Phần</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Thân</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bài</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có</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các</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luận</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điểm</a:t>
            </a:r>
            <a:r>
              <a:rPr lang="en-US" sz="4407" b="1" dirty="0">
                <a:solidFill>
                  <a:srgbClr val="22688D"/>
                </a:solidFill>
                <a:latin typeface="Roboto Condensed Bold"/>
                <a:ea typeface="Roboto Condensed Bold"/>
                <a:cs typeface="Roboto Condensed Bold"/>
                <a:sym typeface="Roboto Condensed Bold"/>
              </a:rPr>
              <a:t>: </a:t>
            </a:r>
            <a:r>
              <a:rPr lang="en-US" sz="4407" dirty="0" err="1">
                <a:solidFill>
                  <a:srgbClr val="22688D"/>
                </a:solidFill>
                <a:latin typeface="Roboto Condensed"/>
                <a:ea typeface="Roboto Condensed"/>
                <a:cs typeface="Roboto Condensed"/>
                <a:sym typeface="Roboto Condensed"/>
              </a:rPr>
              <a:t>sự</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quý</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giá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di </a:t>
            </a:r>
            <a:r>
              <a:rPr lang="en-US" sz="4407" dirty="0" err="1">
                <a:solidFill>
                  <a:srgbClr val="22688D"/>
                </a:solidFill>
                <a:latin typeface="Roboto Condensed"/>
                <a:ea typeface="Roboto Condensed"/>
                <a:cs typeface="Roboto Condensed"/>
                <a:sym typeface="Roboto Condensed"/>
              </a:rPr>
              <a:t>sản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văn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hoá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thực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trạng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việc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bảo</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vệ</a:t>
            </a:r>
            <a:r>
              <a:rPr lang="en-US" sz="4407" dirty="0">
                <a:solidFill>
                  <a:srgbClr val="22688D"/>
                </a:solidFill>
                <a:latin typeface="Roboto Condensed"/>
                <a:ea typeface="Roboto Condensed"/>
                <a:cs typeface="Roboto Condensed"/>
                <a:sym typeface="Roboto Condensed"/>
              </a:rPr>
              <a:t> di </a:t>
            </a:r>
            <a:r>
              <a:rPr lang="en-US" sz="4407" dirty="0" err="1">
                <a:solidFill>
                  <a:srgbClr val="22688D"/>
                </a:solidFill>
                <a:latin typeface="Roboto Condensed"/>
                <a:ea typeface="Roboto Condensed"/>
                <a:cs typeface="Roboto Condensed"/>
                <a:sym typeface="Roboto Condensed"/>
              </a:rPr>
              <a:t>sản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văn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hoá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hiện</a:t>
            </a:r>
            <a:r>
              <a:rPr lang="en-US" sz="4407" dirty="0">
                <a:solidFill>
                  <a:srgbClr val="22688D"/>
                </a:solidFill>
                <a:latin typeface="Roboto Condensed"/>
                <a:ea typeface="Roboto Condensed"/>
                <a:cs typeface="Roboto Condensed"/>
                <a:sym typeface="Roboto Condensed"/>
              </a:rPr>
              <a:t> nay, </a:t>
            </a:r>
            <a:r>
              <a:rPr lang="en-US" sz="4407" dirty="0" err="1">
                <a:solidFill>
                  <a:srgbClr val="22688D"/>
                </a:solidFill>
                <a:latin typeface="Roboto Condensed"/>
                <a:ea typeface="Roboto Condensed"/>
                <a:cs typeface="Roboto Condensed"/>
                <a:sym typeface="Roboto Condensed"/>
              </a:rPr>
              <a:t>đề</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xuất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giải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pháp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tăng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cường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bảo</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vệ</a:t>
            </a:r>
            <a:r>
              <a:rPr lang="en-US" sz="4407" dirty="0">
                <a:solidFill>
                  <a:srgbClr val="22688D"/>
                </a:solidFill>
                <a:latin typeface="Roboto Condensed"/>
                <a:ea typeface="Roboto Condensed"/>
                <a:cs typeface="Roboto Condensed"/>
                <a:sym typeface="Roboto Condensed"/>
              </a:rPr>
              <a:t> di </a:t>
            </a:r>
            <a:r>
              <a:rPr lang="en-US" sz="4407" dirty="0" err="1">
                <a:solidFill>
                  <a:srgbClr val="22688D"/>
                </a:solidFill>
                <a:latin typeface="Roboto Condensed"/>
                <a:ea typeface="Roboto Condensed"/>
                <a:cs typeface="Roboto Condensed"/>
                <a:sym typeface="Roboto Condensed"/>
              </a:rPr>
              <a:t>sản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văn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hoá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nêu</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và</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bác</a:t>
            </a:r>
            <a:r>
              <a:rPr lang="en-US" sz="4407" dirty="0">
                <a:solidFill>
                  <a:srgbClr val="22688D"/>
                </a:solidFill>
                <a:latin typeface="Roboto Condensed"/>
                <a:ea typeface="Roboto Condensed"/>
                <a:cs typeface="Roboto Condensed"/>
                <a:sym typeface="Roboto Condensed"/>
              </a:rPr>
              <a:t> ý </a:t>
            </a:r>
            <a:r>
              <a:rPr lang="en-US" sz="4407" dirty="0" err="1">
                <a:solidFill>
                  <a:srgbClr val="22688D"/>
                </a:solidFill>
                <a:latin typeface="Roboto Condensed"/>
                <a:ea typeface="Roboto Condensed"/>
                <a:cs typeface="Roboto Condensed"/>
                <a:sym typeface="Roboto Condensed"/>
              </a:rPr>
              <a:t>kiến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trái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chiều</a:t>
            </a:r>
            <a:r>
              <a:rPr lang="en-US" sz="4407" dirty="0">
                <a:solidFill>
                  <a:srgbClr val="22688D"/>
                </a:solidFill>
                <a:latin typeface="Roboto Condensed"/>
                <a:ea typeface="Roboto Condensed"/>
                <a:cs typeface="Roboto Condensed"/>
                <a:sym typeface="Roboto Condensed"/>
              </a:rPr>
              <a:t>.</a:t>
            </a:r>
          </a:p>
          <a:p>
            <a:pPr algn="just">
              <a:lnSpc>
                <a:spcPts val="6170"/>
              </a:lnSpc>
              <a:spcBef>
                <a:spcPct val="0"/>
              </a:spcBef>
            </a:pPr>
            <a:endParaRPr lang="en-US" sz="4407" dirty="0">
              <a:solidFill>
                <a:srgbClr val="22688D"/>
              </a:solidFill>
              <a:latin typeface="Roboto Condensed"/>
              <a:ea typeface="Roboto Condensed"/>
              <a:cs typeface="Roboto Condensed"/>
              <a:sym typeface="Roboto Condensed"/>
            </a:endParaRPr>
          </a:p>
        </p:txBody>
      </p:sp>
      <p:grpSp>
        <p:nvGrpSpPr>
          <p:cNvPr id="16" name="Group 16"/>
          <p:cNvGrpSpPr/>
          <p:nvPr/>
        </p:nvGrpSpPr>
        <p:grpSpPr>
          <a:xfrm>
            <a:off x="1235914" y="7950564"/>
            <a:ext cx="16477546" cy="1919147"/>
            <a:chOff x="0" y="0"/>
            <a:chExt cx="4339765" cy="505454"/>
          </a:xfrm>
        </p:grpSpPr>
        <p:sp>
          <p:nvSpPr>
            <p:cNvPr id="17" name="Freeform 17"/>
            <p:cNvSpPr/>
            <p:nvPr/>
          </p:nvSpPr>
          <p:spPr>
            <a:xfrm>
              <a:off x="0" y="0"/>
              <a:ext cx="4339765" cy="505454"/>
            </a:xfrm>
            <a:custGeom>
              <a:avLst/>
              <a:gdLst/>
              <a:ahLst/>
              <a:cxnLst/>
              <a:rect l="l" t="t" r="r" b="b"/>
              <a:pathLst>
                <a:path w="4339765" h="505454">
                  <a:moveTo>
                    <a:pt x="23962" y="0"/>
                  </a:moveTo>
                  <a:lnTo>
                    <a:pt x="4315803" y="0"/>
                  </a:lnTo>
                  <a:cubicBezTo>
                    <a:pt x="4329037" y="0"/>
                    <a:pt x="4339765" y="10728"/>
                    <a:pt x="4339765" y="23962"/>
                  </a:cubicBezTo>
                  <a:lnTo>
                    <a:pt x="4339765" y="481492"/>
                  </a:lnTo>
                  <a:cubicBezTo>
                    <a:pt x="4339765" y="494726"/>
                    <a:pt x="4329037" y="505454"/>
                    <a:pt x="4315803" y="505454"/>
                  </a:cubicBezTo>
                  <a:lnTo>
                    <a:pt x="23962" y="505454"/>
                  </a:lnTo>
                  <a:cubicBezTo>
                    <a:pt x="10728" y="505454"/>
                    <a:pt x="0" y="494726"/>
                    <a:pt x="0" y="481492"/>
                  </a:cubicBezTo>
                  <a:lnTo>
                    <a:pt x="0" y="23962"/>
                  </a:lnTo>
                  <a:cubicBezTo>
                    <a:pt x="0" y="10728"/>
                    <a:pt x="10728" y="0"/>
                    <a:pt x="23962" y="0"/>
                  </a:cubicBezTo>
                  <a:close/>
                </a:path>
              </a:pathLst>
            </a:custGeom>
            <a:gradFill rotWithShape="1">
              <a:gsLst>
                <a:gs pos="0">
                  <a:srgbClr val="FFF7AD">
                    <a:alpha val="20000"/>
                  </a:srgbClr>
                </a:gs>
                <a:gs pos="100000">
                  <a:srgbClr val="FFA9F9">
                    <a:alpha val="20000"/>
                  </a:srgbClr>
                </a:gs>
              </a:gsLst>
              <a:lin ang="0"/>
            </a:gradFill>
          </p:spPr>
        </p:sp>
        <p:sp>
          <p:nvSpPr>
            <p:cNvPr id="18" name="TextBox 18"/>
            <p:cNvSpPr txBox="1"/>
            <p:nvPr/>
          </p:nvSpPr>
          <p:spPr>
            <a:xfrm>
              <a:off x="0" y="-47625"/>
              <a:ext cx="4339765" cy="55307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685808" y="7998189"/>
            <a:ext cx="15623725" cy="2326599"/>
          </a:xfrm>
          <a:prstGeom prst="rect">
            <a:avLst/>
          </a:prstGeom>
        </p:spPr>
        <p:txBody>
          <a:bodyPr lIns="0" tIns="0" rIns="0" bIns="0" rtlCol="0" anchor="t">
            <a:spAutoFit/>
          </a:bodyPr>
          <a:lstStyle/>
          <a:p>
            <a:pPr algn="just">
              <a:lnSpc>
                <a:spcPts val="6170"/>
              </a:lnSpc>
            </a:pPr>
            <a:r>
              <a:rPr lang="en-US" sz="4407" b="1" dirty="0" err="1">
                <a:solidFill>
                  <a:srgbClr val="22688D"/>
                </a:solidFill>
                <a:latin typeface="Roboto Condensed Bold"/>
                <a:ea typeface="Roboto Condensed Bold"/>
                <a:cs typeface="Roboto Condensed Bold"/>
                <a:sym typeface="Roboto Condensed Bold"/>
              </a:rPr>
              <a:t>Phần</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kết</a:t>
            </a:r>
            <a:r>
              <a:rPr lang="en-US" sz="4407" b="1" dirty="0">
                <a:solidFill>
                  <a:srgbClr val="22688D"/>
                </a:solidFill>
                <a:latin typeface="Roboto Condensed Bold"/>
                <a:ea typeface="Roboto Condensed Bold"/>
                <a:cs typeface="Roboto Condensed Bold"/>
                <a:sym typeface="Roboto Condensed Bold"/>
              </a:rPr>
              <a:t> </a:t>
            </a:r>
            <a:r>
              <a:rPr lang="en-US" sz="4407" b="1" dirty="0" err="1">
                <a:solidFill>
                  <a:srgbClr val="22688D"/>
                </a:solidFill>
                <a:latin typeface="Roboto Condensed Bold"/>
                <a:ea typeface="Roboto Condensed Bold"/>
                <a:cs typeface="Roboto Condensed Bold"/>
                <a:sym typeface="Roboto Condensed Bold"/>
              </a:rPr>
              <a:t>bài</a:t>
            </a:r>
            <a:r>
              <a:rPr lang="en-US" sz="4407" b="1" dirty="0">
                <a:solidFill>
                  <a:srgbClr val="22688D"/>
                </a:solidFill>
                <a:latin typeface="Roboto Condensed Bold"/>
                <a:ea typeface="Roboto Condensed Bold"/>
                <a:cs typeface="Roboto Condensed Bold"/>
                <a:sym typeface="Roboto Condensed Bold"/>
              </a:rPr>
              <a:t>: </a:t>
            </a:r>
            <a:r>
              <a:rPr lang="en-US" sz="4407" dirty="0" err="1">
                <a:solidFill>
                  <a:srgbClr val="22688D"/>
                </a:solidFill>
                <a:latin typeface="Roboto Condensed"/>
                <a:ea typeface="Roboto Condensed"/>
                <a:cs typeface="Roboto Condensed"/>
                <a:sym typeface="Roboto Condensed"/>
              </a:rPr>
              <a:t>Khẳng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định</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vai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trò</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tầm</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quan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trọng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việc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bảo</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tồn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và</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phát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huy</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giá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trị</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các</a:t>
            </a:r>
            <a:r>
              <a:rPr lang="en-US" sz="4407" dirty="0">
                <a:solidFill>
                  <a:srgbClr val="22688D"/>
                </a:solidFill>
                <a:latin typeface="Roboto Condensed"/>
                <a:ea typeface="Roboto Condensed"/>
                <a:cs typeface="Roboto Condensed"/>
                <a:sym typeface="Roboto Condensed"/>
              </a:rPr>
              <a:t> di </a:t>
            </a:r>
            <a:r>
              <a:rPr lang="en-US" sz="4407" dirty="0" err="1">
                <a:solidFill>
                  <a:srgbClr val="22688D"/>
                </a:solidFill>
                <a:latin typeface="Roboto Condensed"/>
                <a:ea typeface="Roboto Condensed"/>
                <a:cs typeface="Roboto Condensed"/>
                <a:sym typeface="Roboto Condensed"/>
              </a:rPr>
              <a:t>sản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văn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hóa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đất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nước</a:t>
            </a:r>
            <a:r>
              <a:rPr lang="en-US" sz="4407" dirty="0">
                <a:solidFill>
                  <a:srgbClr val="22688D"/>
                </a:solidFill>
                <a:latin typeface="Roboto Condensed"/>
                <a:ea typeface="Roboto Condensed"/>
                <a:cs typeface="Roboto Condensed"/>
                <a:sym typeface="Roboto Condensed"/>
              </a:rPr>
              <a:t>.</a:t>
            </a:r>
            <a:r>
              <a:rPr lang="en-US" sz="4407" b="1" dirty="0">
                <a:solidFill>
                  <a:srgbClr val="22688D"/>
                </a:solidFill>
                <a:latin typeface="Roboto Condensed Bold"/>
                <a:ea typeface="Roboto Condensed Bold"/>
                <a:cs typeface="Roboto Condensed Bold"/>
                <a:sym typeface="Roboto Condensed Bold"/>
              </a:rPr>
              <a:t>  </a:t>
            </a:r>
          </a:p>
          <a:p>
            <a:pPr algn="just">
              <a:lnSpc>
                <a:spcPts val="6170"/>
              </a:lnSpc>
              <a:spcBef>
                <a:spcPct val="0"/>
              </a:spcBef>
            </a:pPr>
            <a:endParaRPr lang="en-US" sz="4407" b="1" dirty="0">
              <a:solidFill>
                <a:srgbClr val="22688D"/>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90078" y="7741014"/>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535698">
            <a:off x="-490777" y="6518176"/>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4" name="Group 4"/>
          <p:cNvGrpSpPr/>
          <p:nvPr/>
        </p:nvGrpSpPr>
        <p:grpSpPr>
          <a:xfrm>
            <a:off x="390078" y="448196"/>
            <a:ext cx="9683358" cy="1475509"/>
            <a:chOff x="0" y="0"/>
            <a:chExt cx="2550349" cy="388611"/>
          </a:xfrm>
        </p:grpSpPr>
        <p:sp>
          <p:nvSpPr>
            <p:cNvPr id="5" name="Freeform 5"/>
            <p:cNvSpPr/>
            <p:nvPr/>
          </p:nvSpPr>
          <p:spPr>
            <a:xfrm>
              <a:off x="0" y="0"/>
              <a:ext cx="2550349" cy="388611"/>
            </a:xfrm>
            <a:custGeom>
              <a:avLst/>
              <a:gdLst/>
              <a:ahLst/>
              <a:cxnLst/>
              <a:rect l="l" t="t" r="r" b="b"/>
              <a:pathLst>
                <a:path w="2550349" h="388611">
                  <a:moveTo>
                    <a:pt x="40775" y="0"/>
                  </a:moveTo>
                  <a:lnTo>
                    <a:pt x="2509575" y="0"/>
                  </a:lnTo>
                  <a:cubicBezTo>
                    <a:pt x="2532094" y="0"/>
                    <a:pt x="2550349" y="18256"/>
                    <a:pt x="2550349" y="40775"/>
                  </a:cubicBezTo>
                  <a:lnTo>
                    <a:pt x="2550349" y="347837"/>
                  </a:lnTo>
                  <a:cubicBezTo>
                    <a:pt x="2550349" y="370356"/>
                    <a:pt x="2532094" y="388611"/>
                    <a:pt x="2509575" y="388611"/>
                  </a:cubicBezTo>
                  <a:lnTo>
                    <a:pt x="40775" y="388611"/>
                  </a:lnTo>
                  <a:cubicBezTo>
                    <a:pt x="18256" y="388611"/>
                    <a:pt x="0" y="370356"/>
                    <a:pt x="0" y="347837"/>
                  </a:cubicBezTo>
                  <a:lnTo>
                    <a:pt x="0" y="40775"/>
                  </a:lnTo>
                  <a:cubicBezTo>
                    <a:pt x="0" y="18256"/>
                    <a:pt x="18256" y="0"/>
                    <a:pt x="40775" y="0"/>
                  </a:cubicBezTo>
                  <a:close/>
                </a:path>
              </a:pathLst>
            </a:custGeom>
            <a:solidFill>
              <a:srgbClr val="FFD6BA"/>
            </a:solidFill>
          </p:spPr>
        </p:sp>
        <p:sp>
          <p:nvSpPr>
            <p:cNvPr id="6" name="TextBox 6"/>
            <p:cNvSpPr txBox="1"/>
            <p:nvPr/>
          </p:nvSpPr>
          <p:spPr>
            <a:xfrm>
              <a:off x="0" y="-47625"/>
              <a:ext cx="2550349" cy="43623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14021" y="2257081"/>
            <a:ext cx="16477546" cy="1798713"/>
            <a:chOff x="0" y="0"/>
            <a:chExt cx="4339765" cy="473735"/>
          </a:xfrm>
        </p:grpSpPr>
        <p:sp>
          <p:nvSpPr>
            <p:cNvPr id="8" name="Freeform 8"/>
            <p:cNvSpPr/>
            <p:nvPr/>
          </p:nvSpPr>
          <p:spPr>
            <a:xfrm>
              <a:off x="0" y="0"/>
              <a:ext cx="4339765" cy="473735"/>
            </a:xfrm>
            <a:custGeom>
              <a:avLst/>
              <a:gdLst/>
              <a:ahLst/>
              <a:cxnLst/>
              <a:rect l="l" t="t" r="r" b="b"/>
              <a:pathLst>
                <a:path w="4339765" h="473735">
                  <a:moveTo>
                    <a:pt x="23962" y="0"/>
                  </a:moveTo>
                  <a:lnTo>
                    <a:pt x="4315803" y="0"/>
                  </a:lnTo>
                  <a:cubicBezTo>
                    <a:pt x="4329037" y="0"/>
                    <a:pt x="4339765" y="10728"/>
                    <a:pt x="4339765" y="23962"/>
                  </a:cubicBezTo>
                  <a:lnTo>
                    <a:pt x="4339765" y="449773"/>
                  </a:lnTo>
                  <a:cubicBezTo>
                    <a:pt x="4339765" y="463007"/>
                    <a:pt x="4329037" y="473735"/>
                    <a:pt x="4315803" y="473735"/>
                  </a:cubicBezTo>
                  <a:lnTo>
                    <a:pt x="23962" y="473735"/>
                  </a:lnTo>
                  <a:cubicBezTo>
                    <a:pt x="10728" y="473735"/>
                    <a:pt x="0" y="463007"/>
                    <a:pt x="0" y="449773"/>
                  </a:cubicBezTo>
                  <a:lnTo>
                    <a:pt x="0" y="23962"/>
                  </a:lnTo>
                  <a:cubicBezTo>
                    <a:pt x="0" y="10728"/>
                    <a:pt x="10728" y="0"/>
                    <a:pt x="23962" y="0"/>
                  </a:cubicBezTo>
                  <a:close/>
                </a:path>
              </a:pathLst>
            </a:custGeom>
            <a:gradFill rotWithShape="1">
              <a:gsLst>
                <a:gs pos="0">
                  <a:srgbClr val="FFF7AD">
                    <a:alpha val="20000"/>
                  </a:srgbClr>
                </a:gs>
                <a:gs pos="100000">
                  <a:srgbClr val="FFA9F9">
                    <a:alpha val="20000"/>
                  </a:srgbClr>
                </a:gs>
              </a:gsLst>
              <a:lin ang="0"/>
            </a:gradFill>
          </p:spPr>
        </p:sp>
        <p:sp>
          <p:nvSpPr>
            <p:cNvPr id="9" name="TextBox 9"/>
            <p:cNvSpPr txBox="1"/>
            <p:nvPr/>
          </p:nvSpPr>
          <p:spPr>
            <a:xfrm>
              <a:off x="0" y="-47625"/>
              <a:ext cx="4339765" cy="52136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7536239" y="4055794"/>
            <a:ext cx="6935140" cy="6614390"/>
          </a:xfrm>
          <a:custGeom>
            <a:avLst/>
            <a:gdLst/>
            <a:ahLst/>
            <a:cxnLst/>
            <a:rect l="l" t="t" r="r" b="b"/>
            <a:pathLst>
              <a:path w="6935140" h="6614390">
                <a:moveTo>
                  <a:pt x="0" y="0"/>
                </a:moveTo>
                <a:lnTo>
                  <a:pt x="6935140" y="0"/>
                </a:lnTo>
                <a:lnTo>
                  <a:pt x="6935140" y="6614390"/>
                </a:lnTo>
                <a:lnTo>
                  <a:pt x="0" y="6614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028700" y="768731"/>
            <a:ext cx="14261523" cy="710614"/>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Cách triển khai lí lẽ, bằng chứng:</a:t>
            </a:r>
          </a:p>
        </p:txBody>
      </p:sp>
      <p:sp>
        <p:nvSpPr>
          <p:cNvPr id="12" name="TextBox 12"/>
          <p:cNvSpPr txBox="1"/>
          <p:nvPr/>
        </p:nvSpPr>
        <p:spPr>
          <a:xfrm>
            <a:off x="1488764" y="2276131"/>
            <a:ext cx="15367437" cy="1510030"/>
          </a:xfrm>
          <a:prstGeom prst="rect">
            <a:avLst/>
          </a:prstGeom>
        </p:spPr>
        <p:txBody>
          <a:bodyPr lIns="0" tIns="0" rIns="0" bIns="0" rtlCol="0" anchor="t">
            <a:spAutoFit/>
          </a:bodyPr>
          <a:lstStyle/>
          <a:p>
            <a:pPr algn="just">
              <a:lnSpc>
                <a:spcPts val="6019"/>
              </a:lnSpc>
              <a:spcBef>
                <a:spcPct val="0"/>
              </a:spcBef>
            </a:pPr>
            <a:r>
              <a:rPr lang="en-US" sz="4299" b="1" dirty="0" err="1">
                <a:solidFill>
                  <a:srgbClr val="22688D"/>
                </a:solidFill>
                <a:latin typeface="Roboto Condensed Bold"/>
                <a:ea typeface="Roboto Condensed Bold"/>
                <a:cs typeface="Roboto Condensed Bold"/>
                <a:sym typeface="Roboto Condensed Bold"/>
              </a:rPr>
              <a:t>Với</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mỗi</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luận</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điểm</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người</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viết</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thường</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đưa</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ra</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những</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bằng</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chứng</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xác</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thực</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có</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độ</a:t>
            </a:r>
            <a:r>
              <a:rPr lang="en-US" sz="4299" b="1" dirty="0">
                <a:solidFill>
                  <a:srgbClr val="22688D"/>
                </a:solidFill>
                <a:latin typeface="Roboto Condensed Bold"/>
                <a:ea typeface="Roboto Condensed Bold"/>
                <a:cs typeface="Roboto Condensed Bold"/>
                <a:sym typeface="Roboto Condensed Bold"/>
              </a:rPr>
              <a:t> tin </a:t>
            </a:r>
            <a:r>
              <a:rPr lang="en-US" sz="4299" b="1" dirty="0" err="1">
                <a:solidFill>
                  <a:srgbClr val="22688D"/>
                </a:solidFill>
                <a:latin typeface="Roboto Condensed Bold"/>
                <a:ea typeface="Roboto Condensed Bold"/>
                <a:cs typeface="Roboto Condensed Bold"/>
                <a:sym typeface="Roboto Condensed Bold"/>
              </a:rPr>
              <a:t>cậy</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cao</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làm</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sáng</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tỏ</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vấn</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đề</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bàn</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luận</a:t>
            </a:r>
            <a:r>
              <a:rPr lang="en-US" sz="4299" b="1" dirty="0">
                <a:solidFill>
                  <a:srgbClr val="22688D"/>
                </a:solidFill>
                <a:latin typeface="Roboto Condensed Bold"/>
                <a:ea typeface="Roboto Condensed Bold"/>
                <a:cs typeface="Roboto Condensed Bold"/>
                <a:sym typeface="Roboto Condensed Bold"/>
              </a:rPr>
              <a:t> qua </a:t>
            </a:r>
            <a:r>
              <a:rPr lang="en-US" sz="4299" b="1" dirty="0" err="1">
                <a:solidFill>
                  <a:srgbClr val="22688D"/>
                </a:solidFill>
                <a:latin typeface="Roboto Condensed Bold"/>
                <a:ea typeface="Roboto Condensed Bold"/>
                <a:cs typeface="Roboto Condensed Bold"/>
                <a:sym typeface="Roboto Condensed Bold"/>
              </a:rPr>
              <a:t>bằng</a:t>
            </a:r>
            <a:r>
              <a:rPr lang="en-US" sz="4299" b="1" dirty="0">
                <a:solidFill>
                  <a:srgbClr val="22688D"/>
                </a:solidFill>
                <a:latin typeface="Roboto Condensed Bold"/>
                <a:ea typeface="Roboto Condensed Bold"/>
                <a:cs typeface="Roboto Condensed Bold"/>
                <a:sym typeface="Roboto Condensed Bold"/>
              </a:rPr>
              <a:t> </a:t>
            </a:r>
            <a:r>
              <a:rPr lang="en-US" sz="4299" b="1" dirty="0" err="1">
                <a:solidFill>
                  <a:srgbClr val="22688D"/>
                </a:solidFill>
                <a:latin typeface="Roboto Condensed Bold"/>
                <a:ea typeface="Roboto Condensed Bold"/>
                <a:cs typeface="Roboto Condensed Bold"/>
                <a:sym typeface="Roboto Condensed Bold"/>
              </a:rPr>
              <a:t>chứng</a:t>
            </a:r>
            <a:r>
              <a:rPr lang="en-US" sz="4299" b="1" dirty="0">
                <a:solidFill>
                  <a:srgbClr val="22688D"/>
                </a:solidFill>
                <a:latin typeface="Roboto Condensed Bold"/>
                <a:ea typeface="Roboto Condensed Bold"/>
                <a:cs typeface="Roboto Condensed Bold"/>
                <a:sym typeface="Roboto Condensed Bold"/>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90078" y="7741014"/>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535698">
            <a:off x="-490777" y="6518176"/>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4" name="Group 4"/>
          <p:cNvGrpSpPr/>
          <p:nvPr/>
        </p:nvGrpSpPr>
        <p:grpSpPr>
          <a:xfrm>
            <a:off x="390078" y="448196"/>
            <a:ext cx="9683358" cy="1475509"/>
            <a:chOff x="0" y="0"/>
            <a:chExt cx="2550349" cy="388611"/>
          </a:xfrm>
        </p:grpSpPr>
        <p:sp>
          <p:nvSpPr>
            <p:cNvPr id="5" name="Freeform 5"/>
            <p:cNvSpPr/>
            <p:nvPr/>
          </p:nvSpPr>
          <p:spPr>
            <a:xfrm>
              <a:off x="0" y="0"/>
              <a:ext cx="2550349" cy="388611"/>
            </a:xfrm>
            <a:custGeom>
              <a:avLst/>
              <a:gdLst/>
              <a:ahLst/>
              <a:cxnLst/>
              <a:rect l="l" t="t" r="r" b="b"/>
              <a:pathLst>
                <a:path w="2550349" h="388611">
                  <a:moveTo>
                    <a:pt x="40775" y="0"/>
                  </a:moveTo>
                  <a:lnTo>
                    <a:pt x="2509575" y="0"/>
                  </a:lnTo>
                  <a:cubicBezTo>
                    <a:pt x="2532094" y="0"/>
                    <a:pt x="2550349" y="18256"/>
                    <a:pt x="2550349" y="40775"/>
                  </a:cubicBezTo>
                  <a:lnTo>
                    <a:pt x="2550349" y="347837"/>
                  </a:lnTo>
                  <a:cubicBezTo>
                    <a:pt x="2550349" y="370356"/>
                    <a:pt x="2532094" y="388611"/>
                    <a:pt x="2509575" y="388611"/>
                  </a:cubicBezTo>
                  <a:lnTo>
                    <a:pt x="40775" y="388611"/>
                  </a:lnTo>
                  <a:cubicBezTo>
                    <a:pt x="18256" y="388611"/>
                    <a:pt x="0" y="370356"/>
                    <a:pt x="0" y="347837"/>
                  </a:cubicBezTo>
                  <a:lnTo>
                    <a:pt x="0" y="40775"/>
                  </a:lnTo>
                  <a:cubicBezTo>
                    <a:pt x="0" y="18256"/>
                    <a:pt x="18256" y="0"/>
                    <a:pt x="40775" y="0"/>
                  </a:cubicBezTo>
                  <a:close/>
                </a:path>
              </a:pathLst>
            </a:custGeom>
            <a:solidFill>
              <a:srgbClr val="FFD6BA"/>
            </a:solidFill>
          </p:spPr>
        </p:sp>
        <p:sp>
          <p:nvSpPr>
            <p:cNvPr id="6" name="TextBox 6"/>
            <p:cNvSpPr txBox="1"/>
            <p:nvPr/>
          </p:nvSpPr>
          <p:spPr>
            <a:xfrm>
              <a:off x="0" y="-47625"/>
              <a:ext cx="2550349" cy="43623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768731"/>
            <a:ext cx="14261523" cy="710614"/>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Cách triển khai lí lẽ, bằng chứng:</a:t>
            </a:r>
          </a:p>
        </p:txBody>
      </p:sp>
      <p:grpSp>
        <p:nvGrpSpPr>
          <p:cNvPr id="8" name="Group 8"/>
          <p:cNvGrpSpPr/>
          <p:nvPr/>
        </p:nvGrpSpPr>
        <p:grpSpPr>
          <a:xfrm>
            <a:off x="1028700" y="2247675"/>
            <a:ext cx="16477546" cy="7390324"/>
            <a:chOff x="0" y="0"/>
            <a:chExt cx="4339765" cy="1946423"/>
          </a:xfrm>
        </p:grpSpPr>
        <p:sp>
          <p:nvSpPr>
            <p:cNvPr id="9" name="Freeform 9"/>
            <p:cNvSpPr/>
            <p:nvPr/>
          </p:nvSpPr>
          <p:spPr>
            <a:xfrm>
              <a:off x="0" y="0"/>
              <a:ext cx="4339765" cy="1946423"/>
            </a:xfrm>
            <a:custGeom>
              <a:avLst/>
              <a:gdLst/>
              <a:ahLst/>
              <a:cxnLst/>
              <a:rect l="l" t="t" r="r" b="b"/>
              <a:pathLst>
                <a:path w="4339765" h="1946423">
                  <a:moveTo>
                    <a:pt x="23962" y="0"/>
                  </a:moveTo>
                  <a:lnTo>
                    <a:pt x="4315803" y="0"/>
                  </a:lnTo>
                  <a:cubicBezTo>
                    <a:pt x="4329037" y="0"/>
                    <a:pt x="4339765" y="10728"/>
                    <a:pt x="4339765" y="23962"/>
                  </a:cubicBezTo>
                  <a:lnTo>
                    <a:pt x="4339765" y="1922461"/>
                  </a:lnTo>
                  <a:cubicBezTo>
                    <a:pt x="4339765" y="1935695"/>
                    <a:pt x="4329037" y="1946423"/>
                    <a:pt x="4315803" y="1946423"/>
                  </a:cubicBezTo>
                  <a:lnTo>
                    <a:pt x="23962" y="1946423"/>
                  </a:lnTo>
                  <a:cubicBezTo>
                    <a:pt x="10728" y="1946423"/>
                    <a:pt x="0" y="1935695"/>
                    <a:pt x="0" y="1922461"/>
                  </a:cubicBezTo>
                  <a:lnTo>
                    <a:pt x="0" y="23962"/>
                  </a:lnTo>
                  <a:cubicBezTo>
                    <a:pt x="0" y="10728"/>
                    <a:pt x="10728" y="0"/>
                    <a:pt x="23962" y="0"/>
                  </a:cubicBezTo>
                  <a:close/>
                </a:path>
              </a:pathLst>
            </a:custGeom>
            <a:gradFill rotWithShape="1">
              <a:gsLst>
                <a:gs pos="0">
                  <a:srgbClr val="FFF7AD">
                    <a:alpha val="20000"/>
                  </a:srgbClr>
                </a:gs>
                <a:gs pos="100000">
                  <a:srgbClr val="FFA9F9">
                    <a:alpha val="20000"/>
                  </a:srgbClr>
                </a:gs>
              </a:gsLst>
              <a:lin ang="0"/>
            </a:gradFill>
          </p:spPr>
        </p:sp>
        <p:sp>
          <p:nvSpPr>
            <p:cNvPr id="10" name="TextBox 10"/>
            <p:cNvSpPr txBox="1"/>
            <p:nvPr/>
          </p:nvSpPr>
          <p:spPr>
            <a:xfrm>
              <a:off x="0" y="-47625"/>
              <a:ext cx="4339765" cy="1994048"/>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99862" y="2295300"/>
            <a:ext cx="15623725" cy="7201897"/>
          </a:xfrm>
          <a:prstGeom prst="rect">
            <a:avLst/>
          </a:prstGeom>
        </p:spPr>
        <p:txBody>
          <a:bodyPr lIns="0" tIns="0" rIns="0" bIns="0" rtlCol="0" anchor="t">
            <a:spAutoFit/>
          </a:bodyPr>
          <a:lstStyle/>
          <a:p>
            <a:pPr marL="798829" lvl="1" indent="-399415" algn="just">
              <a:lnSpc>
                <a:spcPts val="5179"/>
              </a:lnSpc>
              <a:buFont typeface="Arial"/>
              <a:buChar char="•"/>
            </a:pPr>
            <a:r>
              <a:rPr lang="en-US" sz="3699" b="1" dirty="0" err="1">
                <a:solidFill>
                  <a:srgbClr val="22688D"/>
                </a:solidFill>
                <a:latin typeface="Roboto Condensed Bold"/>
                <a:ea typeface="Roboto Condensed Bold"/>
                <a:cs typeface="Roboto Condensed Bold"/>
                <a:sym typeface="Roboto Condensed Bold"/>
              </a:rPr>
              <a:t>Chẳng</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hạn</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với</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luận</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điểm</a:t>
            </a:r>
            <a:r>
              <a:rPr lang="en-US" sz="3699" b="1" dirty="0">
                <a:solidFill>
                  <a:srgbClr val="22688D"/>
                </a:solidFill>
                <a:latin typeface="Roboto Condensed Bold"/>
                <a:ea typeface="Roboto Condensed Bold"/>
                <a:cs typeface="Roboto Condensed Bold"/>
                <a:sym typeface="Roboto Condensed Bold"/>
              </a:rPr>
              <a:t> 1, </a:t>
            </a:r>
            <a:r>
              <a:rPr lang="en-US" sz="3699" b="1" dirty="0" err="1">
                <a:solidFill>
                  <a:srgbClr val="22688D"/>
                </a:solidFill>
                <a:latin typeface="Roboto Condensed Bold"/>
                <a:ea typeface="Roboto Condensed Bold"/>
                <a:cs typeface="Roboto Condensed Bold"/>
                <a:sym typeface="Roboto Condensed Bold"/>
              </a:rPr>
              <a:t>người</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viết</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đã</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sử</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dụng</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lí</a:t>
            </a:r>
            <a:r>
              <a:rPr lang="en-US" sz="3699" b="1" dirty="0">
                <a:solidFill>
                  <a:srgbClr val="22688D"/>
                </a:solidFill>
                <a:latin typeface="Roboto Condensed Bold"/>
                <a:ea typeface="Roboto Condensed Bold"/>
                <a:cs typeface="Roboto Condensed Bold"/>
                <a:sym typeface="Roboto Condensed Bold"/>
              </a:rPr>
              <a:t> </a:t>
            </a:r>
            <a:r>
              <a:rPr lang="en-US" sz="3699" b="1" dirty="0" err="1">
                <a:solidFill>
                  <a:srgbClr val="22688D"/>
                </a:solidFill>
                <a:latin typeface="Roboto Condensed Bold"/>
                <a:ea typeface="Roboto Condensed Bold"/>
                <a:cs typeface="Roboto Condensed Bold"/>
                <a:sym typeface="Roboto Condensed Bold"/>
              </a:rPr>
              <a:t>lẽ</a:t>
            </a:r>
            <a:r>
              <a:rPr lang="en-US" sz="3699" b="1" dirty="0">
                <a:solidFill>
                  <a:srgbClr val="22688D"/>
                </a:solidFill>
                <a:latin typeface="Roboto Condensed Bold"/>
                <a:ea typeface="Roboto Condensed Bold"/>
                <a:cs typeface="Roboto Condensed Bold"/>
                <a:sym typeface="Roboto Condensed Bold"/>
              </a:rPr>
              <a:t>: </a:t>
            </a:r>
          </a:p>
          <a:p>
            <a:pPr algn="just">
              <a:lnSpc>
                <a:spcPts val="5179"/>
              </a:lnSpc>
            </a:pPr>
            <a:r>
              <a:rPr lang="en-US" sz="3699" i="1" dirty="0">
                <a:solidFill>
                  <a:srgbClr val="22688D"/>
                </a:solidFill>
                <a:latin typeface="Roboto Condensed Italics"/>
                <a:ea typeface="Roboto Condensed Italics"/>
                <a:cs typeface="Roboto Condensed Italics"/>
                <a:sym typeface="Roboto Condensed Italics"/>
              </a:rPr>
              <a:t>+ Di </a:t>
            </a:r>
            <a:r>
              <a:rPr lang="en-US" sz="3699" i="1" dirty="0" err="1">
                <a:solidFill>
                  <a:srgbClr val="22688D"/>
                </a:solidFill>
                <a:latin typeface="Roboto Condensed Italics"/>
                <a:ea typeface="Roboto Condensed Italics"/>
                <a:cs typeface="Roboto Condensed Italics"/>
                <a:sym typeface="Roboto Condensed Italics"/>
              </a:rPr>
              <a:t>sản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văn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hoá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đại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diện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cho</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những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giá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trị</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tinh</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thần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góp</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phần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quan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trọng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tạo</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nên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bản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sắc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của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quốc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gia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Lí</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lẽ</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đó</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được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làm</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sáng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tỏ</a:t>
            </a:r>
            <a:r>
              <a:rPr lang="en-US" sz="3699" i="1" dirty="0">
                <a:solidFill>
                  <a:srgbClr val="22688D"/>
                </a:solidFill>
                <a:latin typeface="Roboto Condensed Italics"/>
                <a:ea typeface="Roboto Condensed Italics"/>
                <a:cs typeface="Roboto Condensed Italics"/>
                <a:sym typeface="Roboto Condensed Italics"/>
              </a:rPr>
              <a:t> qua </a:t>
            </a:r>
            <a:r>
              <a:rPr lang="en-US" sz="3699" i="1" dirty="0" err="1">
                <a:solidFill>
                  <a:srgbClr val="22688D"/>
                </a:solidFill>
                <a:latin typeface="Roboto Condensed Italics"/>
                <a:ea typeface="Roboto Condensed Italics"/>
                <a:cs typeface="Roboto Condensed Italics"/>
                <a:sym typeface="Roboto Condensed Italics"/>
              </a:rPr>
              <a:t>các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bằng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chứng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đất</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nước</a:t>
            </a:r>
            <a:r>
              <a:rPr lang="en-US" sz="3699" i="1" dirty="0">
                <a:solidFill>
                  <a:srgbClr val="22688D"/>
                </a:solidFill>
                <a:latin typeface="Roboto Condensed Italics"/>
                <a:ea typeface="Roboto Condensed Italics"/>
                <a:cs typeface="Roboto Condensed Italics"/>
                <a:sym typeface="Roboto Condensed Italics"/>
              </a:rPr>
              <a:t> Kim </a:t>
            </a:r>
            <a:r>
              <a:rPr lang="en-US" sz="3699" i="1" dirty="0" err="1">
                <a:solidFill>
                  <a:srgbClr val="22688D"/>
                </a:solidFill>
                <a:latin typeface="Roboto Condensed Italics"/>
                <a:ea typeface="Roboto Condensed Italics"/>
                <a:cs typeface="Roboto Condensed Italics"/>
                <a:sym typeface="Roboto Condensed Italics"/>
              </a:rPr>
              <a:t>Tự</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Tháp</a:t>
            </a:r>
            <a:r>
              <a:rPr lang="en-US" sz="3699" i="1" dirty="0">
                <a:solidFill>
                  <a:srgbClr val="22688D"/>
                </a:solidFill>
                <a:latin typeface="Roboto Condensed Italics"/>
                <a:ea typeface="Roboto Condensed Italics"/>
                <a:cs typeface="Roboto Condensed Italics"/>
                <a:sym typeface="Roboto Condensed Italics"/>
              </a:rPr>
              <a:t>” (Ai </a:t>
            </a:r>
            <a:r>
              <a:rPr lang="en-US" sz="3699" i="1" dirty="0" err="1">
                <a:solidFill>
                  <a:srgbClr val="22688D"/>
                </a:solidFill>
                <a:latin typeface="Roboto Condensed Italics"/>
                <a:ea typeface="Roboto Condensed Italics"/>
                <a:cs typeface="Roboto Condensed Italics"/>
                <a:sym typeface="Roboto Condensed Italics"/>
              </a:rPr>
              <a:t>Cập</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đất</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nước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Chùa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Tháp</a:t>
            </a:r>
            <a:r>
              <a:rPr lang="en-US" sz="3699" i="1" dirty="0">
                <a:solidFill>
                  <a:srgbClr val="22688D"/>
                </a:solidFill>
                <a:latin typeface="Roboto Condensed Italics"/>
                <a:ea typeface="Roboto Condensed Italics"/>
                <a:cs typeface="Roboto Condensed Italics"/>
                <a:sym typeface="Roboto Condensed Italics"/>
              </a:rPr>
              <a:t>” Cam-</a:t>
            </a:r>
            <a:r>
              <a:rPr lang="en-US" sz="3699" i="1" dirty="0" err="1">
                <a:solidFill>
                  <a:srgbClr val="22688D"/>
                </a:solidFill>
                <a:latin typeface="Roboto Condensed Italics"/>
                <a:ea typeface="Roboto Condensed Italics"/>
                <a:cs typeface="Roboto Condensed Italics"/>
                <a:sym typeface="Roboto Condensed Italics"/>
              </a:rPr>
              <a:t>pu</a:t>
            </a:r>
            <a:r>
              <a:rPr lang="en-US" sz="3699" i="1" dirty="0">
                <a:solidFill>
                  <a:srgbClr val="22688D"/>
                </a:solidFill>
                <a:latin typeface="Roboto Condensed Italics"/>
                <a:ea typeface="Roboto Condensed Italics"/>
                <a:cs typeface="Roboto Condensed Italics"/>
                <a:sym typeface="Roboto Condensed Italics"/>
              </a:rPr>
              <a:t>-chia,“</a:t>
            </a:r>
            <a:r>
              <a:rPr lang="en-US" sz="3699" i="1" dirty="0" err="1">
                <a:solidFill>
                  <a:srgbClr val="22688D"/>
                </a:solidFill>
                <a:latin typeface="Roboto Condensed Italics"/>
                <a:ea typeface="Roboto Condensed Italics"/>
                <a:cs typeface="Roboto Condensed Italics"/>
                <a:sym typeface="Roboto Condensed Italics"/>
              </a:rPr>
              <a:t>đất</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nước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của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tháp</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Ép-phen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Pháp</a:t>
            </a:r>
            <a:r>
              <a:rPr lang="en-US" sz="3699" i="1" dirty="0">
                <a:solidFill>
                  <a:srgbClr val="22688D"/>
                </a:solidFill>
                <a:latin typeface="Roboto Condensed Italics"/>
                <a:ea typeface="Roboto Condensed Italics"/>
                <a:cs typeface="Roboto Condensed Italics"/>
                <a:sym typeface="Roboto Condensed Italics"/>
              </a:rPr>
              <a:t>);… </a:t>
            </a:r>
          </a:p>
          <a:p>
            <a:pPr algn="just">
              <a:lnSpc>
                <a:spcPts val="5179"/>
              </a:lnSpc>
            </a:pPr>
            <a:r>
              <a:rPr lang="en-US" sz="3699" i="1" dirty="0">
                <a:solidFill>
                  <a:srgbClr val="22688D"/>
                </a:solidFill>
                <a:latin typeface="Roboto Condensed Italics"/>
                <a:ea typeface="Roboto Condensed Italics"/>
                <a:cs typeface="Roboto Condensed Italics"/>
                <a:sym typeface="Roboto Condensed Italics"/>
              </a:rPr>
              <a:t>+ Di </a:t>
            </a:r>
            <a:r>
              <a:rPr lang="en-US" sz="3699" i="1" dirty="0" err="1">
                <a:solidFill>
                  <a:srgbClr val="22688D"/>
                </a:solidFill>
                <a:latin typeface="Roboto Condensed Italics"/>
                <a:ea typeface="Roboto Condensed Italics"/>
                <a:cs typeface="Roboto Condensed Italics"/>
                <a:sym typeface="Roboto Condensed Italics"/>
              </a:rPr>
              <a:t>sản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văn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hoá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đã</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trở</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thành</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nguồn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tài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nguyên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quý</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giá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cho</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sự</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phát</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triển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ngành</a:t>
            </a:r>
            <a:r>
              <a:rPr lang="en-US" sz="3699" i="1" dirty="0">
                <a:solidFill>
                  <a:srgbClr val="22688D"/>
                </a:solidFill>
                <a:latin typeface="Roboto Condensed Italics"/>
                <a:ea typeface="Roboto Condensed Italics"/>
                <a:cs typeface="Roboto Condensed Italics"/>
                <a:sym typeface="Roboto Condensed Italics"/>
              </a:rPr>
              <a:t> du </a:t>
            </a:r>
            <a:r>
              <a:rPr lang="en-US" sz="3699" i="1" dirty="0" err="1">
                <a:solidFill>
                  <a:srgbClr val="22688D"/>
                </a:solidFill>
                <a:latin typeface="Roboto Condensed Italics"/>
                <a:ea typeface="Roboto Condensed Italics"/>
                <a:cs typeface="Roboto Condensed Italics"/>
                <a:sym typeface="Roboto Condensed Italics"/>
              </a:rPr>
              <a:t>lịch</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Lí</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lẽ</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này</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được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làm</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sáng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tỏ</a:t>
            </a:r>
            <a:r>
              <a:rPr lang="en-US" sz="3699" i="1" dirty="0">
                <a:solidFill>
                  <a:srgbClr val="22688D"/>
                </a:solidFill>
                <a:latin typeface="Roboto Condensed Italics"/>
                <a:ea typeface="Roboto Condensed Italics"/>
                <a:cs typeface="Roboto Condensed Italics"/>
                <a:sym typeface="Roboto Condensed Italics"/>
              </a:rPr>
              <a:t> qua </a:t>
            </a:r>
            <a:r>
              <a:rPr lang="en-US" sz="3699" i="1" dirty="0" err="1">
                <a:solidFill>
                  <a:srgbClr val="22688D"/>
                </a:solidFill>
                <a:latin typeface="Roboto Condensed Italics"/>
                <a:ea typeface="Roboto Condensed Italics"/>
                <a:cs typeface="Roboto Condensed Italics"/>
                <a:sym typeface="Roboto Condensed Italics"/>
              </a:rPr>
              <a:t>các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bằng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chứng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nhiều</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người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nước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ngoài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thích</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thú</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khi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khám</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phá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các</a:t>
            </a:r>
            <a:r>
              <a:rPr lang="en-US" sz="3699" i="1" dirty="0">
                <a:solidFill>
                  <a:srgbClr val="22688D"/>
                </a:solidFill>
                <a:latin typeface="Roboto Condensed Italics"/>
                <a:ea typeface="Roboto Condensed Italics"/>
                <a:cs typeface="Roboto Condensed Italics"/>
                <a:sym typeface="Roboto Condensed Italics"/>
              </a:rPr>
              <a:t> di </a:t>
            </a:r>
            <a:r>
              <a:rPr lang="en-US" sz="3699" i="1" dirty="0" err="1">
                <a:solidFill>
                  <a:srgbClr val="22688D"/>
                </a:solidFill>
                <a:latin typeface="Roboto Condensed Italics"/>
                <a:ea typeface="Roboto Condensed Italics"/>
                <a:cs typeface="Roboto Condensed Italics"/>
                <a:sym typeface="Roboto Condensed Italics"/>
              </a:rPr>
              <a:t>sản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văn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hoá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của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Việt</a:t>
            </a:r>
            <a:r>
              <a:rPr lang="en-US" sz="3699" i="1" dirty="0">
                <a:solidFill>
                  <a:srgbClr val="22688D"/>
                </a:solidFill>
                <a:latin typeface="Roboto Condensed Italics"/>
                <a:ea typeface="Roboto Condensed Italics"/>
                <a:cs typeface="Roboto Condensed Italics"/>
                <a:sym typeface="Roboto Condensed Italics"/>
              </a:rPr>
              <a:t> Nam.</a:t>
            </a:r>
          </a:p>
          <a:p>
            <a:pPr algn="just">
              <a:lnSpc>
                <a:spcPts val="5179"/>
              </a:lnSpc>
            </a:pP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Những</a:t>
            </a:r>
            <a:r>
              <a:rPr lang="en-US" sz="3699" i="1" dirty="0">
                <a:solidFill>
                  <a:srgbClr val="22688D"/>
                </a:solidFill>
                <a:latin typeface="Roboto Condensed Italics"/>
                <a:ea typeface="Roboto Condensed Italics"/>
                <a:cs typeface="Roboto Condensed Italics"/>
                <a:sym typeface="Roboto Condensed Italics"/>
              </a:rPr>
              <a:t> di </a:t>
            </a:r>
            <a:r>
              <a:rPr lang="en-US" sz="3699" i="1" dirty="0" err="1">
                <a:solidFill>
                  <a:srgbClr val="22688D"/>
                </a:solidFill>
                <a:latin typeface="Roboto Condensed Italics"/>
                <a:ea typeface="Roboto Condensed Italics"/>
                <a:cs typeface="Roboto Condensed Italics"/>
                <a:sym typeface="Roboto Condensed Italics"/>
              </a:rPr>
              <a:t>sản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độc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đáo</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có</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giá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trị</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cao</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không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chỉ</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là</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báu</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vật</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của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quốc</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gia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mà</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còn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trở</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thành</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vốn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quý</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của</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cả</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nhân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loại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khi</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được</a:t>
            </a:r>
            <a:r>
              <a:rPr lang="en-US" sz="3699" i="1" dirty="0">
                <a:solidFill>
                  <a:srgbClr val="22688D"/>
                </a:solidFill>
                <a:latin typeface="Roboto Condensed Italics"/>
                <a:ea typeface="Roboto Condensed Italics"/>
                <a:cs typeface="Roboto Condensed Italics"/>
                <a:sym typeface="Roboto Condensed Italics"/>
              </a:rPr>
              <a:t> UNESCO </a:t>
            </a:r>
            <a:r>
              <a:rPr lang="en-US" sz="3699" i="1" dirty="0" err="1">
                <a:solidFill>
                  <a:srgbClr val="22688D"/>
                </a:solidFill>
                <a:latin typeface="Roboto Condensed Italics"/>
                <a:ea typeface="Roboto Condensed Italics"/>
                <a:cs typeface="Roboto Condensed Italics"/>
                <a:sym typeface="Roboto Condensed Italics"/>
              </a:rPr>
              <a:t>công</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nhận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là</a:t>
            </a:r>
            <a:r>
              <a:rPr lang="en-US" sz="3699" i="1" dirty="0">
                <a:solidFill>
                  <a:srgbClr val="22688D"/>
                </a:solidFill>
                <a:latin typeface="Roboto Condensed Italics"/>
                <a:ea typeface="Roboto Condensed Italics"/>
                <a:cs typeface="Roboto Condensed Italics"/>
                <a:sym typeface="Roboto Condensed Italics"/>
              </a:rPr>
              <a:t> di </a:t>
            </a:r>
            <a:r>
              <a:rPr lang="en-US" sz="3699" i="1" dirty="0" err="1">
                <a:solidFill>
                  <a:srgbClr val="22688D"/>
                </a:solidFill>
                <a:latin typeface="Roboto Condensed Italics"/>
                <a:ea typeface="Roboto Condensed Italics"/>
                <a:cs typeface="Roboto Condensed Italics"/>
                <a:sym typeface="Roboto Condensed Italics"/>
              </a:rPr>
              <a:t>sản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văn</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hoá</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thế</a:t>
            </a:r>
            <a:r>
              <a:rPr lang="en-US" sz="3699" i="1" dirty="0">
                <a:solidFill>
                  <a:srgbClr val="22688D"/>
                </a:solidFill>
                <a:latin typeface="Roboto Condensed Italics"/>
                <a:ea typeface="Roboto Condensed Italics"/>
                <a:cs typeface="Roboto Condensed Italics"/>
                <a:sym typeface="Roboto Condensed Italics"/>
              </a:rPr>
              <a:t> </a:t>
            </a:r>
            <a:r>
              <a:rPr lang="en-US" sz="3699" i="1" dirty="0" err="1">
                <a:solidFill>
                  <a:srgbClr val="22688D"/>
                </a:solidFill>
                <a:latin typeface="Roboto Condensed Italics"/>
                <a:ea typeface="Roboto Condensed Italics"/>
                <a:cs typeface="Roboto Condensed Italics"/>
                <a:sym typeface="Roboto Condensed Italics"/>
              </a:rPr>
              <a:t>giới</a:t>
            </a:r>
            <a:r>
              <a:rPr lang="en-US" sz="3699" i="1" dirty="0">
                <a:solidFill>
                  <a:srgbClr val="22688D"/>
                </a:solidFill>
                <a:latin typeface="Roboto Condensed Italics"/>
                <a:ea typeface="Roboto Condensed Italics"/>
                <a:cs typeface="Roboto Condensed Italics"/>
                <a:sym typeface="Roboto Condense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90078" y="7741014"/>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1535698">
            <a:off x="-490777" y="6518176"/>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4" name="Group 4"/>
          <p:cNvGrpSpPr/>
          <p:nvPr/>
        </p:nvGrpSpPr>
        <p:grpSpPr>
          <a:xfrm>
            <a:off x="390078" y="448196"/>
            <a:ext cx="6342887" cy="1475509"/>
            <a:chOff x="0" y="0"/>
            <a:chExt cx="1670555" cy="388611"/>
          </a:xfrm>
        </p:grpSpPr>
        <p:sp>
          <p:nvSpPr>
            <p:cNvPr id="5" name="Freeform 5"/>
            <p:cNvSpPr/>
            <p:nvPr/>
          </p:nvSpPr>
          <p:spPr>
            <a:xfrm>
              <a:off x="0" y="0"/>
              <a:ext cx="1670555" cy="388611"/>
            </a:xfrm>
            <a:custGeom>
              <a:avLst/>
              <a:gdLst/>
              <a:ahLst/>
              <a:cxnLst/>
              <a:rect l="l" t="t" r="r" b="b"/>
              <a:pathLst>
                <a:path w="1670555" h="388611">
                  <a:moveTo>
                    <a:pt x="62249" y="0"/>
                  </a:moveTo>
                  <a:lnTo>
                    <a:pt x="1608306" y="0"/>
                  </a:lnTo>
                  <a:cubicBezTo>
                    <a:pt x="1624815" y="0"/>
                    <a:pt x="1640648" y="6558"/>
                    <a:pt x="1652322" y="18232"/>
                  </a:cubicBezTo>
                  <a:cubicBezTo>
                    <a:pt x="1663996" y="29906"/>
                    <a:pt x="1670555" y="45739"/>
                    <a:pt x="1670555" y="62249"/>
                  </a:cubicBezTo>
                  <a:lnTo>
                    <a:pt x="1670555" y="326363"/>
                  </a:lnTo>
                  <a:cubicBezTo>
                    <a:pt x="1670555" y="342872"/>
                    <a:pt x="1663996" y="358705"/>
                    <a:pt x="1652322" y="370379"/>
                  </a:cubicBezTo>
                  <a:cubicBezTo>
                    <a:pt x="1640648" y="382053"/>
                    <a:pt x="1624815" y="388611"/>
                    <a:pt x="1608306" y="388611"/>
                  </a:cubicBezTo>
                  <a:lnTo>
                    <a:pt x="62249" y="388611"/>
                  </a:lnTo>
                  <a:cubicBezTo>
                    <a:pt x="45739" y="388611"/>
                    <a:pt x="29906" y="382053"/>
                    <a:pt x="18232" y="370379"/>
                  </a:cubicBezTo>
                  <a:cubicBezTo>
                    <a:pt x="6558" y="358705"/>
                    <a:pt x="0" y="342872"/>
                    <a:pt x="0" y="326363"/>
                  </a:cubicBezTo>
                  <a:lnTo>
                    <a:pt x="0" y="62249"/>
                  </a:lnTo>
                  <a:cubicBezTo>
                    <a:pt x="0" y="45739"/>
                    <a:pt x="6558" y="29906"/>
                    <a:pt x="18232" y="18232"/>
                  </a:cubicBezTo>
                  <a:cubicBezTo>
                    <a:pt x="29906" y="6558"/>
                    <a:pt x="45739" y="0"/>
                    <a:pt x="62249" y="0"/>
                  </a:cubicBezTo>
                  <a:close/>
                </a:path>
              </a:pathLst>
            </a:custGeom>
            <a:solidFill>
              <a:srgbClr val="FFD6BA"/>
            </a:solidFill>
          </p:spPr>
        </p:sp>
        <p:sp>
          <p:nvSpPr>
            <p:cNvPr id="6" name="TextBox 6"/>
            <p:cNvSpPr txBox="1"/>
            <p:nvPr/>
          </p:nvSpPr>
          <p:spPr>
            <a:xfrm>
              <a:off x="0" y="-47625"/>
              <a:ext cx="1670555" cy="43623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768731"/>
            <a:ext cx="14261523" cy="710614"/>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Bài học kinh nghiệm:</a:t>
            </a:r>
          </a:p>
        </p:txBody>
      </p:sp>
      <p:grpSp>
        <p:nvGrpSpPr>
          <p:cNvPr id="8" name="Group 8"/>
          <p:cNvGrpSpPr/>
          <p:nvPr/>
        </p:nvGrpSpPr>
        <p:grpSpPr>
          <a:xfrm>
            <a:off x="1927104" y="2530510"/>
            <a:ext cx="14732524" cy="6517813"/>
            <a:chOff x="0" y="0"/>
            <a:chExt cx="3880171" cy="1716626"/>
          </a:xfrm>
        </p:grpSpPr>
        <p:sp>
          <p:nvSpPr>
            <p:cNvPr id="9" name="Freeform 9"/>
            <p:cNvSpPr/>
            <p:nvPr/>
          </p:nvSpPr>
          <p:spPr>
            <a:xfrm>
              <a:off x="0" y="0"/>
              <a:ext cx="3880171" cy="1716626"/>
            </a:xfrm>
            <a:custGeom>
              <a:avLst/>
              <a:gdLst/>
              <a:ahLst/>
              <a:cxnLst/>
              <a:rect l="l" t="t" r="r" b="b"/>
              <a:pathLst>
                <a:path w="3880171" h="1716626">
                  <a:moveTo>
                    <a:pt x="26800" y="0"/>
                  </a:moveTo>
                  <a:lnTo>
                    <a:pt x="3853371" y="0"/>
                  </a:lnTo>
                  <a:cubicBezTo>
                    <a:pt x="3868172" y="0"/>
                    <a:pt x="3880171" y="11999"/>
                    <a:pt x="3880171" y="26800"/>
                  </a:cubicBezTo>
                  <a:lnTo>
                    <a:pt x="3880171" y="1689825"/>
                  </a:lnTo>
                  <a:cubicBezTo>
                    <a:pt x="3880171" y="1696933"/>
                    <a:pt x="3877347" y="1703750"/>
                    <a:pt x="3872321" y="1708776"/>
                  </a:cubicBezTo>
                  <a:cubicBezTo>
                    <a:pt x="3867295" y="1713802"/>
                    <a:pt x="3860478" y="1716626"/>
                    <a:pt x="3853371" y="1716626"/>
                  </a:cubicBezTo>
                  <a:lnTo>
                    <a:pt x="26800" y="1716626"/>
                  </a:lnTo>
                  <a:cubicBezTo>
                    <a:pt x="19693" y="1716626"/>
                    <a:pt x="12876" y="1713802"/>
                    <a:pt x="7850" y="1708776"/>
                  </a:cubicBezTo>
                  <a:cubicBezTo>
                    <a:pt x="2824" y="1703750"/>
                    <a:pt x="0" y="1696933"/>
                    <a:pt x="0" y="1689825"/>
                  </a:cubicBezTo>
                  <a:lnTo>
                    <a:pt x="0" y="26800"/>
                  </a:lnTo>
                  <a:cubicBezTo>
                    <a:pt x="0" y="19693"/>
                    <a:pt x="2824" y="12876"/>
                    <a:pt x="7850" y="7850"/>
                  </a:cubicBezTo>
                  <a:cubicBezTo>
                    <a:pt x="12876" y="2824"/>
                    <a:pt x="19693" y="0"/>
                    <a:pt x="26800" y="0"/>
                  </a:cubicBezTo>
                  <a:close/>
                </a:path>
              </a:pathLst>
            </a:custGeom>
            <a:gradFill rotWithShape="1">
              <a:gsLst>
                <a:gs pos="0">
                  <a:srgbClr val="FFF7AD">
                    <a:alpha val="20000"/>
                  </a:srgbClr>
                </a:gs>
                <a:gs pos="100000">
                  <a:srgbClr val="FFA9F9">
                    <a:alpha val="20000"/>
                  </a:srgbClr>
                </a:gs>
              </a:gsLst>
              <a:lin ang="0"/>
            </a:gradFill>
          </p:spPr>
        </p:sp>
        <p:sp>
          <p:nvSpPr>
            <p:cNvPr id="10" name="TextBox 10"/>
            <p:cNvSpPr txBox="1"/>
            <p:nvPr/>
          </p:nvSpPr>
          <p:spPr>
            <a:xfrm>
              <a:off x="0" y="-57150"/>
              <a:ext cx="3880171" cy="1773776"/>
            </a:xfrm>
            <a:prstGeom prst="rect">
              <a:avLst/>
            </a:prstGeom>
          </p:spPr>
          <p:txBody>
            <a:bodyPr lIns="50800" tIns="50800" rIns="50800" bIns="50800" rtlCol="0" anchor="ctr"/>
            <a:lstStyle/>
            <a:p>
              <a:pPr algn="ctr">
                <a:lnSpc>
                  <a:spcPts val="3079"/>
                </a:lnSpc>
              </a:pPr>
              <a:endParaRPr/>
            </a:p>
          </p:txBody>
        </p:sp>
      </p:grpSp>
      <p:sp>
        <p:nvSpPr>
          <p:cNvPr id="11" name="TextBox 11"/>
          <p:cNvSpPr txBox="1"/>
          <p:nvPr/>
        </p:nvSpPr>
        <p:spPr>
          <a:xfrm>
            <a:off x="2298267" y="2568610"/>
            <a:ext cx="13890361" cy="1384251"/>
          </a:xfrm>
          <a:prstGeom prst="rect">
            <a:avLst/>
          </a:prstGeom>
        </p:spPr>
        <p:txBody>
          <a:bodyPr lIns="0" tIns="0" rIns="0" bIns="0" rtlCol="0" anchor="t">
            <a:spAutoFit/>
          </a:bodyPr>
          <a:lstStyle/>
          <a:p>
            <a:pPr marL="863598" lvl="1" indent="-431799" algn="just">
              <a:lnSpc>
                <a:spcPts val="5599"/>
              </a:lnSpc>
              <a:buFont typeface="Arial"/>
              <a:buChar char="•"/>
            </a:pPr>
            <a:r>
              <a:rPr lang="en-US" sz="3999" b="1">
                <a:solidFill>
                  <a:srgbClr val="22688D"/>
                </a:solidFill>
                <a:latin typeface="Roboto Condensed Bold"/>
                <a:ea typeface="Roboto Condensed Bold"/>
                <a:cs typeface="Roboto Condensed Bold"/>
                <a:sym typeface="Roboto Condensed Bold"/>
              </a:rPr>
              <a:t>Cách mở bài: có thể dẫn dắt từ một câu nói/ câu hỏi/ đặt giả định, tình huống,…. có liên quan đến vấn đề nghị luận.</a:t>
            </a:r>
          </a:p>
        </p:txBody>
      </p:sp>
      <p:sp>
        <p:nvSpPr>
          <p:cNvPr id="12" name="TextBox 12"/>
          <p:cNvSpPr txBox="1"/>
          <p:nvPr/>
        </p:nvSpPr>
        <p:spPr>
          <a:xfrm>
            <a:off x="2298267" y="4428784"/>
            <a:ext cx="13890361" cy="1384251"/>
          </a:xfrm>
          <a:prstGeom prst="rect">
            <a:avLst/>
          </a:prstGeom>
        </p:spPr>
        <p:txBody>
          <a:bodyPr lIns="0" tIns="0" rIns="0" bIns="0" rtlCol="0" anchor="t">
            <a:spAutoFit/>
          </a:bodyPr>
          <a:lstStyle/>
          <a:p>
            <a:pPr marL="863598" lvl="1" indent="-431799" algn="just">
              <a:lnSpc>
                <a:spcPts val="5599"/>
              </a:lnSpc>
              <a:buFont typeface="Arial"/>
              <a:buChar char="•"/>
            </a:pPr>
            <a:r>
              <a:rPr lang="en-US" sz="3999" b="1">
                <a:solidFill>
                  <a:srgbClr val="22688D"/>
                </a:solidFill>
                <a:latin typeface="Roboto Condensed Bold"/>
                <a:ea typeface="Roboto Condensed Bold"/>
                <a:cs typeface="Roboto Condensed Bold"/>
                <a:sym typeface="Roboto Condensed Bold"/>
              </a:rPr>
              <a:t>Cách kết bài: khái quát lại vấn đề nghị luận và đề xuất phương hướng hành động.</a:t>
            </a:r>
          </a:p>
        </p:txBody>
      </p:sp>
      <p:sp>
        <p:nvSpPr>
          <p:cNvPr id="13" name="TextBox 13"/>
          <p:cNvSpPr txBox="1"/>
          <p:nvPr/>
        </p:nvSpPr>
        <p:spPr>
          <a:xfrm>
            <a:off x="2348186" y="6149472"/>
            <a:ext cx="13890361" cy="1384251"/>
          </a:xfrm>
          <a:prstGeom prst="rect">
            <a:avLst/>
          </a:prstGeom>
        </p:spPr>
        <p:txBody>
          <a:bodyPr lIns="0" tIns="0" rIns="0" bIns="0" rtlCol="0" anchor="t">
            <a:spAutoFit/>
          </a:bodyPr>
          <a:lstStyle/>
          <a:p>
            <a:pPr marL="863598" lvl="1" indent="-431799" algn="just">
              <a:lnSpc>
                <a:spcPts val="5599"/>
              </a:lnSpc>
              <a:buFont typeface="Arial"/>
              <a:buChar char="•"/>
            </a:pPr>
            <a:r>
              <a:rPr lang="en-US" sz="3999" b="1">
                <a:solidFill>
                  <a:srgbClr val="22688D"/>
                </a:solidFill>
                <a:latin typeface="Roboto Condensed Bold"/>
                <a:ea typeface="Roboto Condensed Bold"/>
                <a:cs typeface="Roboto Condensed Bold"/>
                <a:sym typeface="Roboto Condensed Bold"/>
              </a:rPr>
              <a:t>Lập luận cần mạch lạc, luận điểm rõ ràng, lí lẽ sắc bén, bằng chứng cụ thể…</a:t>
            </a:r>
          </a:p>
        </p:txBody>
      </p:sp>
      <p:sp>
        <p:nvSpPr>
          <p:cNvPr id="14" name="TextBox 14"/>
          <p:cNvSpPr txBox="1"/>
          <p:nvPr/>
        </p:nvSpPr>
        <p:spPr>
          <a:xfrm>
            <a:off x="2348186" y="7867097"/>
            <a:ext cx="13890361" cy="679425"/>
          </a:xfrm>
          <a:prstGeom prst="rect">
            <a:avLst/>
          </a:prstGeom>
        </p:spPr>
        <p:txBody>
          <a:bodyPr lIns="0" tIns="0" rIns="0" bIns="0" rtlCol="0" anchor="t">
            <a:spAutoFit/>
          </a:bodyPr>
          <a:lstStyle/>
          <a:p>
            <a:pPr marL="863598" lvl="1" indent="-431799" algn="just">
              <a:lnSpc>
                <a:spcPts val="5599"/>
              </a:lnSpc>
              <a:buFont typeface="Arial"/>
              <a:buChar char="•"/>
            </a:pPr>
            <a:r>
              <a:rPr lang="en-US" sz="3999" b="1">
                <a:solidFill>
                  <a:srgbClr val="22688D"/>
                </a:solidFill>
                <a:latin typeface="Roboto Condensed Bold"/>
                <a:ea typeface="Roboto Condensed Bold"/>
                <a:cs typeface="Roboto Condensed Bold"/>
                <a:sym typeface="Roboto Condensed Bold"/>
              </a:rPr>
              <a:t>Đề xuất giải pháp phải có tính khả thi.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grpSp>
        <p:nvGrpSpPr>
          <p:cNvPr id="8" name="Group 8"/>
          <p:cNvGrpSpPr/>
          <p:nvPr/>
        </p:nvGrpSpPr>
        <p:grpSpPr>
          <a:xfrm>
            <a:off x="6531941" y="8367180"/>
            <a:ext cx="4889301" cy="1107480"/>
            <a:chOff x="0" y="0"/>
            <a:chExt cx="1287717" cy="291682"/>
          </a:xfrm>
        </p:grpSpPr>
        <p:sp>
          <p:nvSpPr>
            <p:cNvPr id="9" name="Freeform 9"/>
            <p:cNvSpPr/>
            <p:nvPr/>
          </p:nvSpPr>
          <p:spPr>
            <a:xfrm>
              <a:off x="0" y="0"/>
              <a:ext cx="1287717" cy="291682"/>
            </a:xfrm>
            <a:custGeom>
              <a:avLst/>
              <a:gdLst/>
              <a:ahLst/>
              <a:cxnLst/>
              <a:rect l="l" t="t" r="r" b="b"/>
              <a:pathLst>
                <a:path w="1287717" h="291682">
                  <a:moveTo>
                    <a:pt x="80756" y="0"/>
                  </a:moveTo>
                  <a:lnTo>
                    <a:pt x="1206962" y="0"/>
                  </a:lnTo>
                  <a:cubicBezTo>
                    <a:pt x="1228379" y="0"/>
                    <a:pt x="1248920" y="8508"/>
                    <a:pt x="1264064" y="23653"/>
                  </a:cubicBezTo>
                  <a:cubicBezTo>
                    <a:pt x="1279209" y="38797"/>
                    <a:pt x="1287717" y="59338"/>
                    <a:pt x="1287717" y="80756"/>
                  </a:cubicBezTo>
                  <a:lnTo>
                    <a:pt x="1287717" y="210927"/>
                  </a:lnTo>
                  <a:cubicBezTo>
                    <a:pt x="1287717" y="232344"/>
                    <a:pt x="1279209" y="252885"/>
                    <a:pt x="1264064" y="268029"/>
                  </a:cubicBezTo>
                  <a:cubicBezTo>
                    <a:pt x="1248920" y="283174"/>
                    <a:pt x="1228379" y="291682"/>
                    <a:pt x="1206962" y="291682"/>
                  </a:cubicBezTo>
                  <a:lnTo>
                    <a:pt x="80756" y="291682"/>
                  </a:lnTo>
                  <a:cubicBezTo>
                    <a:pt x="59338" y="291682"/>
                    <a:pt x="38797" y="283174"/>
                    <a:pt x="23653" y="268029"/>
                  </a:cubicBezTo>
                  <a:cubicBezTo>
                    <a:pt x="8508" y="252885"/>
                    <a:pt x="0" y="232344"/>
                    <a:pt x="0" y="210927"/>
                  </a:cubicBezTo>
                  <a:lnTo>
                    <a:pt x="0" y="80756"/>
                  </a:lnTo>
                  <a:cubicBezTo>
                    <a:pt x="0" y="59338"/>
                    <a:pt x="8508" y="38797"/>
                    <a:pt x="23653" y="23653"/>
                  </a:cubicBezTo>
                  <a:cubicBezTo>
                    <a:pt x="38797" y="8508"/>
                    <a:pt x="59338" y="0"/>
                    <a:pt x="80756" y="0"/>
                  </a:cubicBezTo>
                  <a:close/>
                </a:path>
              </a:pathLst>
            </a:custGeom>
            <a:solidFill>
              <a:srgbClr val="FFFFFF"/>
            </a:solidFill>
          </p:spPr>
        </p:sp>
        <p:sp>
          <p:nvSpPr>
            <p:cNvPr id="10" name="TextBox 10"/>
            <p:cNvSpPr txBox="1"/>
            <p:nvPr/>
          </p:nvSpPr>
          <p:spPr>
            <a:xfrm>
              <a:off x="0" y="47625"/>
              <a:ext cx="1287717" cy="244057"/>
            </a:xfrm>
            <a:prstGeom prst="rect">
              <a:avLst/>
            </a:prstGeom>
          </p:spPr>
          <p:txBody>
            <a:bodyPr lIns="50800" tIns="50800" rIns="50800" bIns="50800" rtlCol="0" anchor="ctr"/>
            <a:lstStyle/>
            <a:p>
              <a:pPr algn="ctr">
                <a:lnSpc>
                  <a:spcPts val="2291"/>
                </a:lnSpc>
              </a:pPr>
              <a:endParaRPr/>
            </a:p>
          </p:txBody>
        </p:sp>
      </p:grpSp>
      <p:sp>
        <p:nvSpPr>
          <p:cNvPr id="11" name="Freeform 11"/>
          <p:cNvSpPr/>
          <p:nvPr/>
        </p:nvSpPr>
        <p:spPr>
          <a:xfrm>
            <a:off x="13273981" y="6835995"/>
            <a:ext cx="4374814" cy="3062370"/>
          </a:xfrm>
          <a:custGeom>
            <a:avLst/>
            <a:gdLst/>
            <a:ahLst/>
            <a:cxnLst/>
            <a:rect l="l" t="t" r="r" b="b"/>
            <a:pathLst>
              <a:path w="4374814" h="3062370">
                <a:moveTo>
                  <a:pt x="0" y="0"/>
                </a:moveTo>
                <a:lnTo>
                  <a:pt x="4374815" y="0"/>
                </a:lnTo>
                <a:lnTo>
                  <a:pt x="4374815" y="3062370"/>
                </a:lnTo>
                <a:lnTo>
                  <a:pt x="0" y="30623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6729543" y="4138597"/>
            <a:ext cx="10982297" cy="3498726"/>
          </a:xfrm>
          <a:prstGeom prst="rect">
            <a:avLst/>
          </a:prstGeom>
        </p:spPr>
        <p:txBody>
          <a:bodyPr lIns="0" tIns="0" rIns="0" bIns="0" rtlCol="0" anchor="t">
            <a:spAutoFit/>
          </a:bodyPr>
          <a:lstStyle/>
          <a:p>
            <a:pPr algn="just">
              <a:lnSpc>
                <a:spcPts val="5599"/>
              </a:lnSpc>
              <a:spcBef>
                <a:spcPct val="0"/>
              </a:spcBef>
            </a:pPr>
            <a:r>
              <a:rPr lang="en-US" sz="3999" dirty="0" err="1">
                <a:solidFill>
                  <a:srgbClr val="423123"/>
                </a:solidFill>
                <a:latin typeface="Roboto Condensed"/>
                <a:ea typeface="Roboto Condensed"/>
                <a:cs typeface="Roboto Condensed"/>
                <a:sym typeface="Roboto Condensed"/>
              </a:rPr>
              <a:t>Đọc</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nội</a:t>
            </a:r>
            <a:r>
              <a:rPr lang="en-US" sz="3999" dirty="0">
                <a:solidFill>
                  <a:srgbClr val="423123"/>
                </a:solidFill>
                <a:latin typeface="Roboto Condensed"/>
                <a:ea typeface="Roboto Condensed"/>
                <a:cs typeface="Roboto Condensed"/>
                <a:sym typeface="Roboto Condensed"/>
              </a:rPr>
              <a:t> dung </a:t>
            </a:r>
            <a:r>
              <a:rPr lang="en-US" sz="3999" dirty="0" err="1">
                <a:solidFill>
                  <a:srgbClr val="423123"/>
                </a:solidFill>
                <a:latin typeface="Roboto Condensed"/>
                <a:ea typeface="Roboto Condensed"/>
                <a:cs typeface="Roboto Condensed"/>
                <a:sym typeface="Roboto Condensed"/>
              </a:rPr>
              <a:t>SGK</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Tr.79</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trong</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vòng</a:t>
            </a:r>
            <a:r>
              <a:rPr lang="en-US" sz="3999" dirty="0">
                <a:solidFill>
                  <a:srgbClr val="423123"/>
                </a:solidFill>
                <a:latin typeface="Roboto Condensed"/>
                <a:ea typeface="Roboto Condensed"/>
                <a:cs typeface="Roboto Condensed"/>
                <a:sym typeface="Roboto Condensed"/>
              </a:rPr>
              <a:t> 2 </a:t>
            </a:r>
            <a:r>
              <a:rPr lang="en-US" sz="3999" dirty="0" err="1">
                <a:solidFill>
                  <a:srgbClr val="423123"/>
                </a:solidFill>
                <a:latin typeface="Roboto Condensed"/>
                <a:ea typeface="Roboto Condensed"/>
                <a:cs typeface="Roboto Condensed"/>
                <a:sym typeface="Roboto Condensed"/>
              </a:rPr>
              <a:t>phút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sau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đó</a:t>
            </a:r>
            <a:r>
              <a:rPr lang="en-US" sz="3999" dirty="0">
                <a:solidFill>
                  <a:srgbClr val="423123"/>
                </a:solidFill>
                <a:latin typeface="Roboto Condensed"/>
                <a:ea typeface="Roboto Condensed"/>
                <a:cs typeface="Roboto Condensed"/>
                <a:sym typeface="Roboto Condensed"/>
              </a:rPr>
              <a:t> HS </a:t>
            </a:r>
            <a:r>
              <a:rPr lang="en-US" sz="3999" dirty="0" err="1">
                <a:solidFill>
                  <a:srgbClr val="423123"/>
                </a:solidFill>
                <a:latin typeface="Roboto Condensed"/>
                <a:ea typeface="Roboto Condensed"/>
                <a:cs typeface="Roboto Condensed"/>
                <a:sym typeface="Roboto Condensed"/>
              </a:rPr>
              <a:t>gấp</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sách</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lại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và</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tham</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gia</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thử</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thách</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trí</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nhớ</a:t>
            </a:r>
            <a:r>
              <a:rPr lang="en-US" sz="3999" dirty="0">
                <a:solidFill>
                  <a:srgbClr val="423123"/>
                </a:solidFill>
                <a:latin typeface="Roboto Condensed"/>
                <a:ea typeface="Roboto Condensed"/>
                <a:cs typeface="Roboto Condensed"/>
                <a:sym typeface="Roboto Condensed"/>
              </a:rPr>
              <a:t>: </a:t>
            </a:r>
            <a:r>
              <a:rPr lang="en-US" sz="3999" b="1" i="1" dirty="0" err="1">
                <a:solidFill>
                  <a:srgbClr val="423123"/>
                </a:solidFill>
                <a:latin typeface="Roboto Condensed Bold Italics"/>
                <a:ea typeface="Roboto Condensed Bold Italics"/>
                <a:cs typeface="Roboto Condensed Bold Italics"/>
                <a:sym typeface="Roboto Condensed Bold Italics"/>
              </a:rPr>
              <a:t>Nhạc</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gọi</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tên</a:t>
            </a:r>
            <a:r>
              <a:rPr lang="en-US" sz="3999" b="1" i="1" dirty="0">
                <a:solidFill>
                  <a:srgbClr val="423123"/>
                </a:solidFill>
                <a:latin typeface="Roboto Condensed Bold Italics"/>
                <a:ea typeface="Roboto Condensed Bold Italics"/>
                <a:cs typeface="Roboto Condensed Bold Italics"/>
                <a:sym typeface="Roboto Condensed Bold Italics"/>
              </a:rPr>
              <a:t> ai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để</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trả</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lời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câu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hỏi</a:t>
            </a:r>
            <a:r>
              <a:rPr lang="en-US" sz="3999" dirty="0">
                <a:solidFill>
                  <a:srgbClr val="423123"/>
                </a:solidFill>
                <a:latin typeface="Roboto Condensed"/>
                <a:ea typeface="Roboto Condensed"/>
                <a:cs typeface="Roboto Condensed"/>
                <a:sym typeface="Roboto Condensed"/>
              </a:rPr>
              <a:t>: </a:t>
            </a:r>
            <a:r>
              <a:rPr lang="en-US" sz="3999" b="1" i="1" dirty="0" err="1">
                <a:solidFill>
                  <a:srgbClr val="423123"/>
                </a:solidFill>
                <a:latin typeface="Roboto Condensed Bold Italics"/>
                <a:ea typeface="Roboto Condensed Bold Italics"/>
                <a:cs typeface="Roboto Condensed Bold Italics"/>
                <a:sym typeface="Roboto Condensed Bold Italics"/>
              </a:rPr>
              <a:t>Bài</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văn</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nghị</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luận</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trình</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bày</a:t>
            </a:r>
            <a:r>
              <a:rPr lang="en-US" sz="3999" b="1" i="1" dirty="0">
                <a:solidFill>
                  <a:srgbClr val="423123"/>
                </a:solidFill>
                <a:latin typeface="Roboto Condensed Bold Italics"/>
                <a:ea typeface="Roboto Condensed Bold Italics"/>
                <a:cs typeface="Roboto Condensed Bold Italics"/>
                <a:sym typeface="Roboto Condensed Bold Italics"/>
              </a:rPr>
              <a:t> ý </a:t>
            </a:r>
            <a:r>
              <a:rPr lang="en-US" sz="3999" b="1" i="1" dirty="0" err="1">
                <a:solidFill>
                  <a:srgbClr val="423123"/>
                </a:solidFill>
                <a:latin typeface="Roboto Condensed Bold Italics"/>
                <a:ea typeface="Roboto Condensed Bold Italics"/>
                <a:cs typeface="Roboto Condensed Bold Italics"/>
                <a:sym typeface="Roboto Condensed Bold Italics"/>
              </a:rPr>
              <a:t>kiến</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về</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một</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vấn</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đề</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cần</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giải</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quyết</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trong</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đời</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sống</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của</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học</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sinh</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cần</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đáp</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ứng</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những</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yêu</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cầu</a:t>
            </a:r>
            <a:r>
              <a:rPr lang="en-US" sz="3999" b="1" i="1" dirty="0">
                <a:solidFill>
                  <a:srgbClr val="423123"/>
                </a:solidFill>
                <a:latin typeface="Roboto Condensed Bold Italics"/>
                <a:ea typeface="Roboto Condensed Bold Italics"/>
                <a:cs typeface="Roboto Condensed Bold Italics"/>
                <a:sym typeface="Roboto Condensed Bold Italics"/>
              </a:rPr>
              <a:t> </a:t>
            </a:r>
            <a:r>
              <a:rPr lang="en-US" sz="3999" b="1" i="1" dirty="0" err="1">
                <a:solidFill>
                  <a:srgbClr val="423123"/>
                </a:solidFill>
                <a:latin typeface="Roboto Condensed Bold Italics"/>
                <a:ea typeface="Roboto Condensed Bold Italics"/>
                <a:cs typeface="Roboto Condensed Bold Italics"/>
                <a:sym typeface="Roboto Condensed Bold Italics"/>
              </a:rPr>
              <a:t>gì</a:t>
            </a:r>
            <a:r>
              <a:rPr lang="en-US" sz="3999" b="1" i="1" dirty="0">
                <a:solidFill>
                  <a:srgbClr val="423123"/>
                </a:solidFill>
                <a:latin typeface="Roboto Condensed Bold Italics"/>
                <a:ea typeface="Roboto Condensed Bold Italics"/>
                <a:cs typeface="Roboto Condensed Bold Italics"/>
                <a:sym typeface="Roboto Condensed Bold Italics"/>
              </a:rPr>
              <a:t>?</a:t>
            </a:r>
          </a:p>
        </p:txBody>
      </p:sp>
      <p:sp>
        <p:nvSpPr>
          <p:cNvPr id="13" name="TextBox 13"/>
          <p:cNvSpPr txBox="1"/>
          <p:nvPr/>
        </p:nvSpPr>
        <p:spPr>
          <a:xfrm>
            <a:off x="368072" y="1613681"/>
            <a:ext cx="14295770" cy="788035"/>
          </a:xfrm>
          <a:prstGeom prst="rect">
            <a:avLst/>
          </a:prstGeom>
        </p:spPr>
        <p:txBody>
          <a:bodyPr lIns="0" tIns="0" rIns="0" bIns="0" rtlCol="0" anchor="t">
            <a:spAutoFit/>
          </a:bodyPr>
          <a:lstStyle/>
          <a:p>
            <a:pPr algn="l">
              <a:lnSpc>
                <a:spcPts val="6439"/>
              </a:lnSpc>
            </a:pPr>
            <a:r>
              <a:rPr lang="en-US" sz="4599" b="1">
                <a:solidFill>
                  <a:srgbClr val="423123"/>
                </a:solidFill>
                <a:latin typeface="Fraunces Bold"/>
                <a:ea typeface="Fraunces Bold"/>
                <a:cs typeface="Fraunces Bold"/>
                <a:sym typeface="Fraunces Bold"/>
              </a:rPr>
              <a:t>I. TÌM HIỂU YÊU CẦU CỦA KIỂU VĂN BẢN </a:t>
            </a:r>
          </a:p>
        </p:txBody>
      </p:sp>
      <p:sp>
        <p:nvSpPr>
          <p:cNvPr id="14" name="TextBox 14"/>
          <p:cNvSpPr txBox="1"/>
          <p:nvPr/>
        </p:nvSpPr>
        <p:spPr>
          <a:xfrm>
            <a:off x="6855319" y="8530289"/>
            <a:ext cx="10982297" cy="615950"/>
          </a:xfrm>
          <a:prstGeom prst="rect">
            <a:avLst/>
          </a:prstGeom>
        </p:spPr>
        <p:txBody>
          <a:bodyPr lIns="0" tIns="0" rIns="0" bIns="0" rtlCol="0" anchor="t">
            <a:spAutoFit/>
          </a:bodyPr>
          <a:lstStyle/>
          <a:p>
            <a:pPr algn="just">
              <a:lnSpc>
                <a:spcPts val="4900"/>
              </a:lnSpc>
              <a:spcBef>
                <a:spcPct val="0"/>
              </a:spcBef>
            </a:pPr>
            <a:r>
              <a:rPr lang="en-US" sz="3500" b="1">
                <a:solidFill>
                  <a:srgbClr val="995C64"/>
                </a:solidFill>
                <a:latin typeface="Roboto Condensed Bold"/>
                <a:ea typeface="Roboto Condensed Bold"/>
                <a:cs typeface="Roboto Condensed Bold"/>
                <a:sym typeface="Roboto Condensed Bold"/>
              </a:rPr>
              <a:t>HS thực hiện cá nhân </a:t>
            </a:r>
          </a:p>
        </p:txBody>
      </p:sp>
      <p:sp>
        <p:nvSpPr>
          <p:cNvPr id="15" name="TextBox 15"/>
          <p:cNvSpPr txBox="1"/>
          <p:nvPr/>
        </p:nvSpPr>
        <p:spPr>
          <a:xfrm>
            <a:off x="9144000" y="2669092"/>
            <a:ext cx="14295770" cy="1005156"/>
          </a:xfrm>
          <a:prstGeom prst="rect">
            <a:avLst/>
          </a:prstGeom>
        </p:spPr>
        <p:txBody>
          <a:bodyPr lIns="0" tIns="0" rIns="0" bIns="0" rtlCol="0" anchor="t">
            <a:spAutoFit/>
          </a:bodyPr>
          <a:lstStyle/>
          <a:p>
            <a:pPr algn="l">
              <a:lnSpc>
                <a:spcPts val="8119"/>
              </a:lnSpc>
            </a:pPr>
            <a:r>
              <a:rPr lang="en-US" sz="5799" dirty="0" err="1">
                <a:solidFill>
                  <a:srgbClr val="A94646"/>
                </a:solidFill>
                <a:latin typeface="#9Slide07 Bangers"/>
                <a:ea typeface="#9Slide07 Bangers"/>
                <a:cs typeface="#9Slide07 Bangers"/>
                <a:sym typeface="#9Slide07 Bangers"/>
              </a:rPr>
              <a:t>NHẠC</a:t>
            </a:r>
            <a:r>
              <a:rPr lang="en-US" sz="5799" dirty="0">
                <a:solidFill>
                  <a:srgbClr val="A94646"/>
                </a:solidFill>
                <a:latin typeface="#9Slide07 Bangers"/>
                <a:ea typeface="#9Slide07 Bangers"/>
                <a:cs typeface="#9Slide07 Bangers"/>
                <a:sym typeface="#9Slide07 Bangers"/>
              </a:rPr>
              <a:t> </a:t>
            </a:r>
            <a:r>
              <a:rPr lang="en-US" sz="5799" dirty="0" err="1">
                <a:solidFill>
                  <a:srgbClr val="A94646"/>
                </a:solidFill>
                <a:latin typeface="#9Slide07 Bangers"/>
                <a:ea typeface="#9Slide07 Bangers"/>
                <a:cs typeface="#9Slide07 Bangers"/>
                <a:sym typeface="#9Slide07 Bangers"/>
              </a:rPr>
              <a:t>GỌI</a:t>
            </a:r>
            <a:r>
              <a:rPr lang="en-US" sz="5799" dirty="0">
                <a:solidFill>
                  <a:srgbClr val="A94646"/>
                </a:solidFill>
                <a:latin typeface="#9Slide07 Bangers"/>
                <a:ea typeface="#9Slide07 Bangers"/>
                <a:cs typeface="#9Slide07 Bangers"/>
                <a:sym typeface="#9Slide07 Bangers"/>
              </a:rPr>
              <a:t> </a:t>
            </a:r>
            <a:r>
              <a:rPr lang="en-US" sz="5799" dirty="0" err="1">
                <a:solidFill>
                  <a:srgbClr val="A94646"/>
                </a:solidFill>
                <a:latin typeface="#9Slide07 Bangers"/>
                <a:ea typeface="#9Slide07 Bangers"/>
                <a:cs typeface="#9Slide07 Bangers"/>
                <a:sym typeface="#9Slide07 Bangers"/>
              </a:rPr>
              <a:t>TÊN</a:t>
            </a:r>
            <a:r>
              <a:rPr lang="en-US" sz="5799" dirty="0">
                <a:solidFill>
                  <a:srgbClr val="A94646"/>
                </a:solidFill>
                <a:latin typeface="#9Slide07 Bangers"/>
                <a:ea typeface="#9Slide07 Bangers"/>
                <a:cs typeface="#9Slide07 Bangers"/>
                <a:sym typeface="#9Slide07 Bangers"/>
              </a:rPr>
              <a:t> 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0" y="3506075"/>
            <a:ext cx="7036809" cy="6780925"/>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1328800">
            <a:off x="15000545" y="1314830"/>
            <a:ext cx="1578337" cy="1587241"/>
          </a:xfrm>
          <a:custGeom>
            <a:avLst/>
            <a:gdLst/>
            <a:ahLst/>
            <a:cxnLst/>
            <a:rect l="l" t="t" r="r" b="b"/>
            <a:pathLst>
              <a:path w="1578337" h="1587241">
                <a:moveTo>
                  <a:pt x="0" y="0"/>
                </a:moveTo>
                <a:lnTo>
                  <a:pt x="1578337" y="0"/>
                </a:lnTo>
                <a:lnTo>
                  <a:pt x="1578337" y="1587241"/>
                </a:lnTo>
                <a:lnTo>
                  <a:pt x="0" y="158724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7036809" y="287846"/>
            <a:ext cx="14295770" cy="788035"/>
          </a:xfrm>
          <a:prstGeom prst="rect">
            <a:avLst/>
          </a:prstGeom>
        </p:spPr>
        <p:txBody>
          <a:bodyPr lIns="0" tIns="0" rIns="0" bIns="0" rtlCol="0" anchor="t">
            <a:spAutoFit/>
          </a:bodyPr>
          <a:lstStyle/>
          <a:p>
            <a:pPr algn="l">
              <a:lnSpc>
                <a:spcPts val="6439"/>
              </a:lnSpc>
            </a:pPr>
            <a:r>
              <a:rPr lang="en-US" sz="4599" b="1">
                <a:solidFill>
                  <a:srgbClr val="4B6F68"/>
                </a:solidFill>
                <a:latin typeface="Fraunces Bold"/>
                <a:ea typeface="Fraunces Bold"/>
                <a:cs typeface="Fraunces Bold"/>
                <a:sym typeface="Fraunces Bold"/>
              </a:rPr>
              <a:t>III. HƯỚNG DẪN QUY TRÌNH VIẾT</a:t>
            </a:r>
          </a:p>
        </p:txBody>
      </p:sp>
      <p:sp>
        <p:nvSpPr>
          <p:cNvPr id="8" name="TextBox 8"/>
          <p:cNvSpPr txBox="1"/>
          <p:nvPr/>
        </p:nvSpPr>
        <p:spPr>
          <a:xfrm>
            <a:off x="7917374" y="3045769"/>
            <a:ext cx="9341926" cy="3796030"/>
          </a:xfrm>
          <a:prstGeom prst="rect">
            <a:avLst/>
          </a:prstGeom>
        </p:spPr>
        <p:txBody>
          <a:bodyPr lIns="0" tIns="0" rIns="0" bIns="0" rtlCol="0" anchor="t">
            <a:spAutoFit/>
          </a:bodyPr>
          <a:lstStyle/>
          <a:p>
            <a:pPr algn="just">
              <a:lnSpc>
                <a:spcPts val="6020"/>
              </a:lnSpc>
            </a:pPr>
            <a:r>
              <a:rPr lang="en-US" sz="4300" dirty="0" err="1">
                <a:solidFill>
                  <a:srgbClr val="5C913B"/>
                </a:solidFill>
                <a:latin typeface="Roboto Condensed"/>
                <a:ea typeface="Roboto Condensed"/>
                <a:cs typeface="Roboto Condensed"/>
                <a:sym typeface="Roboto Condensed"/>
              </a:rPr>
              <a:t>Dựa</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vào</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phán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đoán</a:t>
            </a:r>
            <a:r>
              <a:rPr lang="en-US" sz="4300" dirty="0">
                <a:solidFill>
                  <a:srgbClr val="5C913B"/>
                </a:solidFill>
                <a:latin typeface="Roboto Condensed"/>
                <a:ea typeface="Roboto Condensed"/>
                <a:cs typeface="Roboto Condensed"/>
                <a:sym typeface="Roboto Condensed"/>
              </a:rPr>
              <a:t> ban </a:t>
            </a:r>
            <a:r>
              <a:rPr lang="en-US" sz="4300" dirty="0" err="1">
                <a:solidFill>
                  <a:srgbClr val="5C913B"/>
                </a:solidFill>
                <a:latin typeface="Roboto Condensed"/>
                <a:ea typeface="Roboto Condensed"/>
                <a:cs typeface="Roboto Condensed"/>
                <a:sym typeface="Roboto Condensed"/>
              </a:rPr>
              <a:t>đầu</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của</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mình</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và</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phần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phân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tích</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mẫu</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cũng</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như</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kinh</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nghiệm</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của</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bản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thân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hãy</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nêu</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quy</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trình</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viết</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bài</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văn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nghị</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luận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về</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một</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vấn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đề</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cần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giải</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quyết</a:t>
            </a:r>
            <a:r>
              <a:rPr lang="en-US" sz="4300" dirty="0">
                <a:solidFill>
                  <a:srgbClr val="5C913B"/>
                </a:solidFill>
                <a:latin typeface="Roboto Condensed"/>
                <a:ea typeface="Roboto Condensed"/>
                <a:cs typeface="Roboto Condensed"/>
                <a:sym typeface="Roboto Condensed"/>
              </a:rPr>
              <a:t> </a:t>
            </a:r>
            <a:r>
              <a:rPr lang="en-US" sz="4300" b="1" dirty="0">
                <a:solidFill>
                  <a:srgbClr val="5C913B"/>
                </a:solidFill>
                <a:latin typeface="Roboto Condensed Bold"/>
                <a:ea typeface="Roboto Condensed Bold"/>
                <a:cs typeface="Roboto Condensed Bold"/>
                <a:sym typeface="Roboto Condensed Bold"/>
              </a:rPr>
              <a:t>(</a:t>
            </a:r>
            <a:r>
              <a:rPr lang="en-US" sz="4300" b="1" dirty="0" err="1">
                <a:solidFill>
                  <a:srgbClr val="5C913B"/>
                </a:solidFill>
                <a:latin typeface="Roboto Condensed Bold"/>
                <a:ea typeface="Roboto Condensed Bold"/>
                <a:cs typeface="Roboto Condensed Bold"/>
                <a:sym typeface="Roboto Condensed Bold"/>
              </a:rPr>
              <a:t>phiếu</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học</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tập</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số</a:t>
            </a:r>
            <a:r>
              <a:rPr lang="en-US" sz="4300" b="1" dirty="0">
                <a:solidFill>
                  <a:srgbClr val="5C913B"/>
                </a:solidFill>
                <a:latin typeface="Roboto Condensed Bold"/>
                <a:ea typeface="Roboto Condensed Bold"/>
                <a:cs typeface="Roboto Condensed Bold"/>
                <a:sym typeface="Roboto Condensed Bold"/>
              </a:rPr>
              <a:t> 2: </a:t>
            </a:r>
            <a:r>
              <a:rPr lang="en-US" sz="4300" b="1" dirty="0" err="1">
                <a:solidFill>
                  <a:srgbClr val="5C913B"/>
                </a:solidFill>
                <a:latin typeface="Roboto Condensed Bold"/>
                <a:ea typeface="Roboto Condensed Bold"/>
                <a:cs typeface="Roboto Condensed Bold"/>
                <a:sym typeface="Roboto Condensed Bold"/>
              </a:rPr>
              <a:t>sơ</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đồ</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quy</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trình</a:t>
            </a:r>
            <a:r>
              <a:rPr lang="en-US" sz="4300" b="1" dirty="0">
                <a:solidFill>
                  <a:srgbClr val="5C913B"/>
                </a:solidFill>
                <a:latin typeface="Roboto Condensed Bold"/>
                <a:ea typeface="Roboto Condensed Bold"/>
                <a:cs typeface="Roboto Condensed Bold"/>
                <a:sym typeface="Roboto Condensed Bold"/>
              </a:rPr>
              <a:t> </a:t>
            </a:r>
            <a:r>
              <a:rPr lang="en-US" sz="4300" b="1" dirty="0" err="1">
                <a:solidFill>
                  <a:srgbClr val="5C913B"/>
                </a:solidFill>
                <a:latin typeface="Roboto Condensed Bold"/>
                <a:ea typeface="Roboto Condensed Bold"/>
                <a:cs typeface="Roboto Condensed Bold"/>
                <a:sym typeface="Roboto Condensed Bold"/>
              </a:rPr>
              <a:t>viết</a:t>
            </a:r>
            <a:r>
              <a:rPr lang="en-US" sz="4300" b="1" dirty="0">
                <a:solidFill>
                  <a:srgbClr val="5C913B"/>
                </a:solidFill>
                <a:latin typeface="Roboto Condensed Bold"/>
                <a:ea typeface="Roboto Condensed Bold"/>
                <a:cs typeface="Roboto Condensed Bold"/>
                <a:sym typeface="Roboto Condensed Bold"/>
              </a:rPr>
              <a:t>).</a:t>
            </a:r>
          </a:p>
        </p:txBody>
      </p:sp>
      <p:sp>
        <p:nvSpPr>
          <p:cNvPr id="9" name="TextBox 9"/>
          <p:cNvSpPr txBox="1"/>
          <p:nvPr/>
        </p:nvSpPr>
        <p:spPr>
          <a:xfrm>
            <a:off x="7917374" y="7186020"/>
            <a:ext cx="9341926" cy="1510030"/>
          </a:xfrm>
          <a:prstGeom prst="rect">
            <a:avLst/>
          </a:prstGeom>
        </p:spPr>
        <p:txBody>
          <a:bodyPr lIns="0" tIns="0" rIns="0" bIns="0" rtlCol="0" anchor="t">
            <a:spAutoFit/>
          </a:bodyPr>
          <a:lstStyle/>
          <a:p>
            <a:pPr algn="just">
              <a:lnSpc>
                <a:spcPts val="6020"/>
              </a:lnSpc>
            </a:pPr>
            <a:r>
              <a:rPr lang="en-US" sz="4300" dirty="0" err="1">
                <a:solidFill>
                  <a:srgbClr val="5C913B"/>
                </a:solidFill>
                <a:latin typeface="Roboto Condensed"/>
                <a:ea typeface="Roboto Condensed"/>
                <a:cs typeface="Roboto Condensed"/>
                <a:sym typeface="Roboto Condensed"/>
              </a:rPr>
              <a:t>Thực</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hiện</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cá</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nhân</a:t>
            </a:r>
            <a:r>
              <a:rPr lang="en-US" sz="4300" dirty="0">
                <a:solidFill>
                  <a:srgbClr val="5C913B"/>
                </a:solidFill>
                <a:latin typeface="Roboto Condensed"/>
                <a:ea typeface="Roboto Condensed"/>
                <a:cs typeface="Roboto Condensed"/>
                <a:sym typeface="Roboto Condensed"/>
              </a:rPr>
              <a:t> </a:t>
            </a:r>
          </a:p>
          <a:p>
            <a:pPr algn="just">
              <a:lnSpc>
                <a:spcPts val="6020"/>
              </a:lnSpc>
            </a:pPr>
            <a:r>
              <a:rPr lang="en-US" sz="4300" dirty="0" err="1">
                <a:solidFill>
                  <a:srgbClr val="5C913B"/>
                </a:solidFill>
                <a:latin typeface="Roboto Condensed"/>
                <a:ea typeface="Roboto Condensed"/>
                <a:cs typeface="Roboto Condensed"/>
                <a:sym typeface="Roboto Condensed"/>
              </a:rPr>
              <a:t>Thời</a:t>
            </a:r>
            <a:r>
              <a:rPr lang="en-US" sz="4300" dirty="0">
                <a:solidFill>
                  <a:srgbClr val="5C913B"/>
                </a:solidFill>
                <a:latin typeface="Roboto Condensed"/>
                <a:ea typeface="Roboto Condensed"/>
                <a:cs typeface="Roboto Condensed"/>
                <a:sym typeface="Roboto Condensed"/>
              </a:rPr>
              <a:t> </a:t>
            </a:r>
            <a:r>
              <a:rPr lang="en-US" sz="4300" dirty="0" err="1">
                <a:solidFill>
                  <a:srgbClr val="5C913B"/>
                </a:solidFill>
                <a:latin typeface="Roboto Condensed"/>
                <a:ea typeface="Roboto Condensed"/>
                <a:cs typeface="Roboto Condensed"/>
                <a:sym typeface="Roboto Condensed"/>
              </a:rPr>
              <a:t>gian</a:t>
            </a:r>
            <a:r>
              <a:rPr lang="en-US" sz="4300" dirty="0">
                <a:solidFill>
                  <a:srgbClr val="5C913B"/>
                </a:solidFill>
                <a:latin typeface="Roboto Condensed"/>
                <a:ea typeface="Roboto Condensed"/>
                <a:cs typeface="Roboto Condensed"/>
                <a:sym typeface="Roboto Condensed"/>
              </a:rPr>
              <a:t>: 5 </a:t>
            </a:r>
            <a:r>
              <a:rPr lang="en-US" sz="4300" dirty="0" err="1">
                <a:solidFill>
                  <a:srgbClr val="5C913B"/>
                </a:solidFill>
                <a:latin typeface="Roboto Condensed"/>
                <a:ea typeface="Roboto Condensed"/>
                <a:cs typeface="Roboto Condensed"/>
                <a:sym typeface="Roboto Condensed"/>
              </a:rPr>
              <a:t>phút</a:t>
            </a:r>
            <a:endParaRPr lang="en-US" sz="4300" dirty="0">
              <a:solidFill>
                <a:srgbClr val="5C913B"/>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236656" y="7540912"/>
            <a:ext cx="19331574" cy="4162809"/>
          </a:xfrm>
          <a:custGeom>
            <a:avLst/>
            <a:gdLst/>
            <a:ahLst/>
            <a:cxnLst/>
            <a:rect l="l" t="t" r="r" b="b"/>
            <a:pathLst>
              <a:path w="19331574" h="4162809">
                <a:moveTo>
                  <a:pt x="0" y="0"/>
                </a:moveTo>
                <a:lnTo>
                  <a:pt x="19331573" y="0"/>
                </a:lnTo>
                <a:lnTo>
                  <a:pt x="19331573" y="4162809"/>
                </a:lnTo>
                <a:lnTo>
                  <a:pt x="0" y="416280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5651652" flipH="1">
            <a:off x="-434596" y="-3139428"/>
            <a:ext cx="4721275" cy="7496669"/>
          </a:xfrm>
          <a:custGeom>
            <a:avLst/>
            <a:gdLst/>
            <a:ahLst/>
            <a:cxnLst/>
            <a:rect l="l" t="t" r="r" b="b"/>
            <a:pathLst>
              <a:path w="4721275" h="7496669">
                <a:moveTo>
                  <a:pt x="4721275" y="0"/>
                </a:moveTo>
                <a:lnTo>
                  <a:pt x="0" y="0"/>
                </a:lnTo>
                <a:lnTo>
                  <a:pt x="0" y="7496669"/>
                </a:lnTo>
                <a:lnTo>
                  <a:pt x="4721275" y="7496669"/>
                </a:lnTo>
                <a:lnTo>
                  <a:pt x="4721275" y="0"/>
                </a:lnTo>
                <a:close/>
              </a:path>
            </a:pathLst>
          </a:custGeom>
          <a:blipFill>
            <a:blip r:embed="rId8">
              <a:extLst>
                <a:ext uri="{96DAC541-7B7A-43D3-8B79-37D633B846F1}">
                  <asvg:svgBlip xmlns:asvg="http://schemas.microsoft.com/office/drawing/2016/SVG/main" r:embed="rId9"/>
                </a:ext>
              </a:extLst>
            </a:blip>
            <a:stretch>
              <a:fillRect l="-167119" b="-683"/>
            </a:stretch>
          </a:blipFill>
        </p:spPr>
      </p:sp>
      <p:sp>
        <p:nvSpPr>
          <p:cNvPr id="6" name="Freeform 6"/>
          <p:cNvSpPr/>
          <p:nvPr/>
        </p:nvSpPr>
        <p:spPr>
          <a:xfrm>
            <a:off x="697399" y="539856"/>
            <a:ext cx="1804946" cy="1804946"/>
          </a:xfrm>
          <a:custGeom>
            <a:avLst/>
            <a:gdLst/>
            <a:ahLst/>
            <a:cxnLst/>
            <a:rect l="l" t="t" r="r" b="b"/>
            <a:pathLst>
              <a:path w="1804946" h="1804946">
                <a:moveTo>
                  <a:pt x="0" y="0"/>
                </a:moveTo>
                <a:lnTo>
                  <a:pt x="1804946" y="0"/>
                </a:lnTo>
                <a:lnTo>
                  <a:pt x="1804946" y="1804946"/>
                </a:lnTo>
                <a:lnTo>
                  <a:pt x="0" y="180494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2116377" y="2344802"/>
            <a:ext cx="5187063" cy="2878820"/>
          </a:xfrm>
          <a:custGeom>
            <a:avLst/>
            <a:gdLst/>
            <a:ahLst/>
            <a:cxnLst/>
            <a:rect l="l" t="t" r="r" b="b"/>
            <a:pathLst>
              <a:path w="5187063" h="2878820">
                <a:moveTo>
                  <a:pt x="0" y="0"/>
                </a:moveTo>
                <a:lnTo>
                  <a:pt x="5187063" y="0"/>
                </a:lnTo>
                <a:lnTo>
                  <a:pt x="5187063" y="2878820"/>
                </a:lnTo>
                <a:lnTo>
                  <a:pt x="0" y="2878820"/>
                </a:lnTo>
                <a:lnTo>
                  <a:pt x="0" y="0"/>
                </a:lnTo>
                <a:close/>
              </a:path>
            </a:pathLst>
          </a:custGeom>
          <a:blipFill>
            <a:blip r:embed="rId12">
              <a:alphaModFix amt="30000"/>
              <a:extLst>
                <a:ext uri="{96DAC541-7B7A-43D3-8B79-37D633B846F1}">
                  <asvg:svgBlip xmlns:asvg="http://schemas.microsoft.com/office/drawing/2016/SVG/main" r:embed="rId13"/>
                </a:ext>
              </a:extLst>
            </a:blip>
            <a:stretch>
              <a:fillRect/>
            </a:stretch>
          </a:blipFill>
        </p:spPr>
      </p:sp>
      <p:sp>
        <p:nvSpPr>
          <p:cNvPr id="8" name="Freeform 8"/>
          <p:cNvSpPr/>
          <p:nvPr/>
        </p:nvSpPr>
        <p:spPr>
          <a:xfrm rot="-10800000" flipH="1">
            <a:off x="6757037" y="5223622"/>
            <a:ext cx="5187063" cy="2878820"/>
          </a:xfrm>
          <a:custGeom>
            <a:avLst/>
            <a:gdLst/>
            <a:ahLst/>
            <a:cxnLst/>
            <a:rect l="l" t="t" r="r" b="b"/>
            <a:pathLst>
              <a:path w="5187063" h="2878820">
                <a:moveTo>
                  <a:pt x="5187063" y="0"/>
                </a:moveTo>
                <a:lnTo>
                  <a:pt x="0" y="0"/>
                </a:lnTo>
                <a:lnTo>
                  <a:pt x="0" y="2878820"/>
                </a:lnTo>
                <a:lnTo>
                  <a:pt x="5187063" y="2878820"/>
                </a:lnTo>
                <a:lnTo>
                  <a:pt x="5187063" y="0"/>
                </a:lnTo>
                <a:close/>
              </a:path>
            </a:pathLst>
          </a:custGeom>
          <a:blipFill>
            <a:blip r:embed="rId12">
              <a:alphaModFix amt="30000"/>
              <a:extLst>
                <a:ext uri="{96DAC541-7B7A-43D3-8B79-37D633B846F1}">
                  <asvg:svgBlip xmlns:asvg="http://schemas.microsoft.com/office/drawing/2016/SVG/main" r:embed="rId13"/>
                </a:ext>
              </a:extLst>
            </a:blip>
            <a:stretch>
              <a:fillRect/>
            </a:stretch>
          </a:blipFill>
        </p:spPr>
      </p:sp>
      <p:sp>
        <p:nvSpPr>
          <p:cNvPr id="9" name="Freeform 9"/>
          <p:cNvSpPr/>
          <p:nvPr/>
        </p:nvSpPr>
        <p:spPr>
          <a:xfrm>
            <a:off x="11414724" y="2344802"/>
            <a:ext cx="5187063" cy="2878820"/>
          </a:xfrm>
          <a:custGeom>
            <a:avLst/>
            <a:gdLst/>
            <a:ahLst/>
            <a:cxnLst/>
            <a:rect l="l" t="t" r="r" b="b"/>
            <a:pathLst>
              <a:path w="5187063" h="2878820">
                <a:moveTo>
                  <a:pt x="0" y="0"/>
                </a:moveTo>
                <a:lnTo>
                  <a:pt x="5187063" y="0"/>
                </a:lnTo>
                <a:lnTo>
                  <a:pt x="5187063" y="2878820"/>
                </a:lnTo>
                <a:lnTo>
                  <a:pt x="0" y="2878820"/>
                </a:lnTo>
                <a:lnTo>
                  <a:pt x="0" y="0"/>
                </a:lnTo>
                <a:close/>
              </a:path>
            </a:pathLst>
          </a:custGeom>
          <a:blipFill>
            <a:blip r:embed="rId12">
              <a:alphaModFix amt="30000"/>
              <a:extLst>
                <a:ext uri="{96DAC541-7B7A-43D3-8B79-37D633B846F1}">
                  <asvg:svgBlip xmlns:asvg="http://schemas.microsoft.com/office/drawing/2016/SVG/main" r:embed="rId13"/>
                </a:ext>
              </a:extLst>
            </a:blip>
            <a:stretch>
              <a:fillRect/>
            </a:stretch>
          </a:blipFill>
        </p:spPr>
      </p:sp>
      <p:grpSp>
        <p:nvGrpSpPr>
          <p:cNvPr id="10" name="Group 10"/>
          <p:cNvGrpSpPr/>
          <p:nvPr/>
        </p:nvGrpSpPr>
        <p:grpSpPr>
          <a:xfrm>
            <a:off x="2947951" y="2933646"/>
            <a:ext cx="3523915" cy="3395048"/>
            <a:chOff x="0" y="0"/>
            <a:chExt cx="635000" cy="611779"/>
          </a:xfrm>
        </p:grpSpPr>
        <p:sp>
          <p:nvSpPr>
            <p:cNvPr id="11" name="Freeform 11"/>
            <p:cNvSpPr/>
            <p:nvPr/>
          </p:nvSpPr>
          <p:spPr>
            <a:xfrm>
              <a:off x="0" y="5272"/>
              <a:ext cx="635000" cy="601234"/>
            </a:xfrm>
            <a:custGeom>
              <a:avLst/>
              <a:gdLst/>
              <a:ahLst/>
              <a:cxnLst/>
              <a:rect l="l" t="t" r="r" b="b"/>
              <a:pathLst>
                <a:path w="635000" h="601234">
                  <a:moveTo>
                    <a:pt x="97622" y="29909"/>
                  </a:moveTo>
                  <a:lnTo>
                    <a:pt x="219878" y="10347"/>
                  </a:lnTo>
                  <a:cubicBezTo>
                    <a:pt x="284548" y="0"/>
                    <a:pt x="350452" y="0"/>
                    <a:pt x="415122" y="10347"/>
                  </a:cubicBezTo>
                  <a:lnTo>
                    <a:pt x="537378" y="29909"/>
                  </a:lnTo>
                  <a:cubicBezTo>
                    <a:pt x="593623" y="38908"/>
                    <a:pt x="635000" y="87431"/>
                    <a:pt x="635000" y="144391"/>
                  </a:cubicBezTo>
                  <a:lnTo>
                    <a:pt x="635000" y="456843"/>
                  </a:lnTo>
                  <a:cubicBezTo>
                    <a:pt x="635000" y="513804"/>
                    <a:pt x="593623" y="562327"/>
                    <a:pt x="537378" y="571326"/>
                  </a:cubicBezTo>
                  <a:lnTo>
                    <a:pt x="415122" y="590887"/>
                  </a:lnTo>
                  <a:cubicBezTo>
                    <a:pt x="350452" y="601234"/>
                    <a:pt x="284548" y="601234"/>
                    <a:pt x="219878" y="590887"/>
                  </a:cubicBezTo>
                  <a:lnTo>
                    <a:pt x="97622" y="571326"/>
                  </a:lnTo>
                  <a:cubicBezTo>
                    <a:pt x="41377" y="562327"/>
                    <a:pt x="0" y="513804"/>
                    <a:pt x="0" y="456843"/>
                  </a:cubicBezTo>
                  <a:lnTo>
                    <a:pt x="0" y="144391"/>
                  </a:lnTo>
                  <a:cubicBezTo>
                    <a:pt x="0" y="87431"/>
                    <a:pt x="41377" y="38908"/>
                    <a:pt x="97622" y="29909"/>
                  </a:cubicBezTo>
                  <a:close/>
                </a:path>
              </a:pathLst>
            </a:custGeom>
            <a:solidFill>
              <a:srgbClr val="95CB77"/>
            </a:solidFill>
          </p:spPr>
        </p:sp>
        <p:sp>
          <p:nvSpPr>
            <p:cNvPr id="12" name="TextBox 12"/>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grpSp>
        <p:nvGrpSpPr>
          <p:cNvPr id="13" name="Group 13"/>
          <p:cNvGrpSpPr/>
          <p:nvPr/>
        </p:nvGrpSpPr>
        <p:grpSpPr>
          <a:xfrm>
            <a:off x="7630503" y="4022449"/>
            <a:ext cx="3523915" cy="3395048"/>
            <a:chOff x="0" y="0"/>
            <a:chExt cx="635000" cy="611779"/>
          </a:xfrm>
        </p:grpSpPr>
        <p:sp>
          <p:nvSpPr>
            <p:cNvPr id="14" name="Freeform 14"/>
            <p:cNvSpPr/>
            <p:nvPr/>
          </p:nvSpPr>
          <p:spPr>
            <a:xfrm>
              <a:off x="0" y="5272"/>
              <a:ext cx="635000" cy="601234"/>
            </a:xfrm>
            <a:custGeom>
              <a:avLst/>
              <a:gdLst/>
              <a:ahLst/>
              <a:cxnLst/>
              <a:rect l="l" t="t" r="r" b="b"/>
              <a:pathLst>
                <a:path w="635000" h="601234">
                  <a:moveTo>
                    <a:pt x="97622" y="29909"/>
                  </a:moveTo>
                  <a:lnTo>
                    <a:pt x="219878" y="10347"/>
                  </a:lnTo>
                  <a:cubicBezTo>
                    <a:pt x="284548" y="0"/>
                    <a:pt x="350452" y="0"/>
                    <a:pt x="415122" y="10347"/>
                  </a:cubicBezTo>
                  <a:lnTo>
                    <a:pt x="537378" y="29909"/>
                  </a:lnTo>
                  <a:cubicBezTo>
                    <a:pt x="593623" y="38908"/>
                    <a:pt x="635000" y="87431"/>
                    <a:pt x="635000" y="144391"/>
                  </a:cubicBezTo>
                  <a:lnTo>
                    <a:pt x="635000" y="456843"/>
                  </a:lnTo>
                  <a:cubicBezTo>
                    <a:pt x="635000" y="513804"/>
                    <a:pt x="593623" y="562327"/>
                    <a:pt x="537378" y="571326"/>
                  </a:cubicBezTo>
                  <a:lnTo>
                    <a:pt x="415122" y="590887"/>
                  </a:lnTo>
                  <a:cubicBezTo>
                    <a:pt x="350452" y="601234"/>
                    <a:pt x="284548" y="601234"/>
                    <a:pt x="219878" y="590887"/>
                  </a:cubicBezTo>
                  <a:lnTo>
                    <a:pt x="97622" y="571326"/>
                  </a:lnTo>
                  <a:cubicBezTo>
                    <a:pt x="41377" y="562327"/>
                    <a:pt x="0" y="513804"/>
                    <a:pt x="0" y="456843"/>
                  </a:cubicBezTo>
                  <a:lnTo>
                    <a:pt x="0" y="144391"/>
                  </a:lnTo>
                  <a:cubicBezTo>
                    <a:pt x="0" y="87431"/>
                    <a:pt x="41377" y="38908"/>
                    <a:pt x="97622" y="29909"/>
                  </a:cubicBezTo>
                  <a:close/>
                </a:path>
              </a:pathLst>
            </a:custGeom>
            <a:solidFill>
              <a:srgbClr val="5C913B"/>
            </a:solidFill>
          </p:spPr>
        </p:sp>
        <p:sp>
          <p:nvSpPr>
            <p:cNvPr id="15" name="TextBox 1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2</a:t>
              </a:r>
            </a:p>
          </p:txBody>
        </p:sp>
      </p:grpSp>
      <p:grpSp>
        <p:nvGrpSpPr>
          <p:cNvPr id="16" name="Group 16"/>
          <p:cNvGrpSpPr/>
          <p:nvPr/>
        </p:nvGrpSpPr>
        <p:grpSpPr>
          <a:xfrm>
            <a:off x="12122471" y="2543995"/>
            <a:ext cx="3523915" cy="3395048"/>
            <a:chOff x="0" y="0"/>
            <a:chExt cx="635000" cy="611779"/>
          </a:xfrm>
        </p:grpSpPr>
        <p:sp>
          <p:nvSpPr>
            <p:cNvPr id="17" name="Freeform 17"/>
            <p:cNvSpPr/>
            <p:nvPr/>
          </p:nvSpPr>
          <p:spPr>
            <a:xfrm>
              <a:off x="0" y="5272"/>
              <a:ext cx="635000" cy="601234"/>
            </a:xfrm>
            <a:custGeom>
              <a:avLst/>
              <a:gdLst/>
              <a:ahLst/>
              <a:cxnLst/>
              <a:rect l="l" t="t" r="r" b="b"/>
              <a:pathLst>
                <a:path w="635000" h="601234">
                  <a:moveTo>
                    <a:pt x="97622" y="29909"/>
                  </a:moveTo>
                  <a:lnTo>
                    <a:pt x="219878" y="10347"/>
                  </a:lnTo>
                  <a:cubicBezTo>
                    <a:pt x="284548" y="0"/>
                    <a:pt x="350452" y="0"/>
                    <a:pt x="415122" y="10347"/>
                  </a:cubicBezTo>
                  <a:lnTo>
                    <a:pt x="537378" y="29909"/>
                  </a:lnTo>
                  <a:cubicBezTo>
                    <a:pt x="593623" y="38908"/>
                    <a:pt x="635000" y="87431"/>
                    <a:pt x="635000" y="144391"/>
                  </a:cubicBezTo>
                  <a:lnTo>
                    <a:pt x="635000" y="456843"/>
                  </a:lnTo>
                  <a:cubicBezTo>
                    <a:pt x="635000" y="513804"/>
                    <a:pt x="593623" y="562327"/>
                    <a:pt x="537378" y="571326"/>
                  </a:cubicBezTo>
                  <a:lnTo>
                    <a:pt x="415122" y="590887"/>
                  </a:lnTo>
                  <a:cubicBezTo>
                    <a:pt x="350452" y="601234"/>
                    <a:pt x="284548" y="601234"/>
                    <a:pt x="219878" y="590887"/>
                  </a:cubicBezTo>
                  <a:lnTo>
                    <a:pt x="97622" y="571326"/>
                  </a:lnTo>
                  <a:cubicBezTo>
                    <a:pt x="41377" y="562327"/>
                    <a:pt x="0" y="513804"/>
                    <a:pt x="0" y="456843"/>
                  </a:cubicBezTo>
                  <a:lnTo>
                    <a:pt x="0" y="144391"/>
                  </a:lnTo>
                  <a:cubicBezTo>
                    <a:pt x="0" y="87431"/>
                    <a:pt x="41377" y="38908"/>
                    <a:pt x="97622" y="29909"/>
                  </a:cubicBezTo>
                  <a:close/>
                </a:path>
              </a:pathLst>
            </a:custGeom>
            <a:solidFill>
              <a:srgbClr val="087938"/>
            </a:solidFill>
          </p:spPr>
        </p:sp>
        <p:sp>
          <p:nvSpPr>
            <p:cNvPr id="18" name="TextBox 18"/>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3</a:t>
              </a:r>
            </a:p>
          </p:txBody>
        </p:sp>
      </p:grpSp>
      <p:sp>
        <p:nvSpPr>
          <p:cNvPr id="19" name="TextBox 19"/>
          <p:cNvSpPr txBox="1"/>
          <p:nvPr/>
        </p:nvSpPr>
        <p:spPr>
          <a:xfrm>
            <a:off x="1532457" y="6597403"/>
            <a:ext cx="4939409" cy="821531"/>
          </a:xfrm>
          <a:prstGeom prst="rect">
            <a:avLst/>
          </a:prstGeom>
        </p:spPr>
        <p:txBody>
          <a:bodyPr lIns="0" tIns="0" rIns="0" bIns="0" rtlCol="0" anchor="t">
            <a:spAutoFit/>
          </a:bodyPr>
          <a:lstStyle/>
          <a:p>
            <a:pPr algn="ctr">
              <a:lnSpc>
                <a:spcPts val="6653"/>
              </a:lnSpc>
            </a:pPr>
            <a:r>
              <a:rPr lang="en-US" sz="4752">
                <a:solidFill>
                  <a:srgbClr val="547668"/>
                </a:solidFill>
                <a:latin typeface="#9Slide07 SVNBango"/>
                <a:ea typeface="#9Slide07 SVNBango"/>
                <a:cs typeface="#9Slide07 SVNBango"/>
                <a:sym typeface="#9Slide07 SVNBango"/>
              </a:rPr>
              <a:t>trước khi viết</a:t>
            </a:r>
          </a:p>
        </p:txBody>
      </p:sp>
      <p:sp>
        <p:nvSpPr>
          <p:cNvPr id="20" name="TextBox 20"/>
          <p:cNvSpPr txBox="1"/>
          <p:nvPr/>
        </p:nvSpPr>
        <p:spPr>
          <a:xfrm>
            <a:off x="6740003" y="3076395"/>
            <a:ext cx="4939409" cy="821560"/>
          </a:xfrm>
          <a:prstGeom prst="rect">
            <a:avLst/>
          </a:prstGeom>
        </p:spPr>
        <p:txBody>
          <a:bodyPr lIns="0" tIns="0" rIns="0" bIns="0" rtlCol="0" anchor="t">
            <a:spAutoFit/>
          </a:bodyPr>
          <a:lstStyle/>
          <a:p>
            <a:pPr algn="ctr">
              <a:lnSpc>
                <a:spcPts val="6653"/>
              </a:lnSpc>
            </a:pPr>
            <a:r>
              <a:rPr lang="en-US" sz="4752">
                <a:solidFill>
                  <a:srgbClr val="547668"/>
                </a:solidFill>
                <a:latin typeface="#9Slide07 SVNBango"/>
                <a:ea typeface="#9Slide07 SVNBango"/>
                <a:cs typeface="#9Slide07 SVNBango"/>
                <a:sym typeface="#9Slide07 SVNBango"/>
              </a:rPr>
              <a:t>Viết bài</a:t>
            </a:r>
          </a:p>
        </p:txBody>
      </p:sp>
      <p:sp>
        <p:nvSpPr>
          <p:cNvPr id="21" name="TextBox 21"/>
          <p:cNvSpPr txBox="1"/>
          <p:nvPr/>
        </p:nvSpPr>
        <p:spPr>
          <a:xfrm>
            <a:off x="11662379" y="6223920"/>
            <a:ext cx="4939409" cy="2496574"/>
          </a:xfrm>
          <a:prstGeom prst="rect">
            <a:avLst/>
          </a:prstGeom>
        </p:spPr>
        <p:txBody>
          <a:bodyPr lIns="0" tIns="0" rIns="0" bIns="0" rtlCol="0" anchor="t">
            <a:spAutoFit/>
          </a:bodyPr>
          <a:lstStyle/>
          <a:p>
            <a:pPr algn="ctr">
              <a:lnSpc>
                <a:spcPts val="6653"/>
              </a:lnSpc>
            </a:pPr>
            <a:r>
              <a:rPr lang="en-US" sz="4752">
                <a:solidFill>
                  <a:srgbClr val="547668"/>
                </a:solidFill>
                <a:latin typeface="#9Slide07 SVNBango"/>
                <a:ea typeface="#9Slide07 SVNBango"/>
                <a:cs typeface="#9Slide07 SVNBango"/>
                <a:sym typeface="#9Slide07 SVNBango"/>
              </a:rPr>
              <a:t>Xem lại và chỉnh sửa, rút kinh nghiệm</a:t>
            </a:r>
          </a:p>
        </p:txBody>
      </p:sp>
      <p:sp>
        <p:nvSpPr>
          <p:cNvPr id="22" name="TextBox 22"/>
          <p:cNvSpPr txBox="1"/>
          <p:nvPr/>
        </p:nvSpPr>
        <p:spPr>
          <a:xfrm>
            <a:off x="3851868" y="444606"/>
            <a:ext cx="14295770" cy="788035"/>
          </a:xfrm>
          <a:prstGeom prst="rect">
            <a:avLst/>
          </a:prstGeom>
        </p:spPr>
        <p:txBody>
          <a:bodyPr lIns="0" tIns="0" rIns="0" bIns="0" rtlCol="0" anchor="t">
            <a:spAutoFit/>
          </a:bodyPr>
          <a:lstStyle/>
          <a:p>
            <a:pPr algn="l">
              <a:lnSpc>
                <a:spcPts val="6439"/>
              </a:lnSpc>
            </a:pPr>
            <a:r>
              <a:rPr lang="en-US" sz="4599" b="1">
                <a:solidFill>
                  <a:srgbClr val="4B6F68"/>
                </a:solidFill>
                <a:latin typeface="Fraunces Bold"/>
                <a:ea typeface="Fraunces Bold"/>
                <a:cs typeface="Fraunces Bold"/>
                <a:sym typeface="Fraunces Bold"/>
              </a:rPr>
              <a:t>III. HƯỚNG DẪN QUY TRÌNH VIẾT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5558" y="4042788"/>
            <a:ext cx="2965745" cy="2857290"/>
            <a:chOff x="0" y="0"/>
            <a:chExt cx="635000" cy="611779"/>
          </a:xfrm>
        </p:grpSpPr>
        <p:sp>
          <p:nvSpPr>
            <p:cNvPr id="4" name="Freeform 4"/>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95CB77"/>
            </a:solidFill>
          </p:spPr>
        </p:sp>
        <p:sp>
          <p:nvSpPr>
            <p:cNvPr id="5" name="TextBox 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grpSp>
        <p:nvGrpSpPr>
          <p:cNvPr id="6" name="Group 6"/>
          <p:cNvGrpSpPr/>
          <p:nvPr/>
        </p:nvGrpSpPr>
        <p:grpSpPr>
          <a:xfrm>
            <a:off x="6913426" y="2072186"/>
            <a:ext cx="9997932" cy="2253419"/>
            <a:chOff x="0" y="0"/>
            <a:chExt cx="2986291" cy="673076"/>
          </a:xfrm>
        </p:grpSpPr>
        <p:sp>
          <p:nvSpPr>
            <p:cNvPr id="7" name="Freeform 7"/>
            <p:cNvSpPr/>
            <p:nvPr/>
          </p:nvSpPr>
          <p:spPr>
            <a:xfrm>
              <a:off x="0" y="0"/>
              <a:ext cx="2986291" cy="673076"/>
            </a:xfrm>
            <a:custGeom>
              <a:avLst/>
              <a:gdLst/>
              <a:ahLst/>
              <a:cxnLst/>
              <a:rect l="l" t="t" r="r" b="b"/>
              <a:pathLst>
                <a:path w="2986291" h="673076">
                  <a:moveTo>
                    <a:pt x="39492" y="0"/>
                  </a:moveTo>
                  <a:lnTo>
                    <a:pt x="2946799" y="0"/>
                  </a:lnTo>
                  <a:cubicBezTo>
                    <a:pt x="2957273" y="0"/>
                    <a:pt x="2967318" y="4161"/>
                    <a:pt x="2974724" y="11567"/>
                  </a:cubicBezTo>
                  <a:cubicBezTo>
                    <a:pt x="2982130" y="18973"/>
                    <a:pt x="2986291" y="29018"/>
                    <a:pt x="2986291" y="39492"/>
                  </a:cubicBezTo>
                  <a:lnTo>
                    <a:pt x="2986291" y="633584"/>
                  </a:lnTo>
                  <a:cubicBezTo>
                    <a:pt x="2986291" y="655394"/>
                    <a:pt x="2968610" y="673076"/>
                    <a:pt x="2946799" y="673076"/>
                  </a:cubicBezTo>
                  <a:lnTo>
                    <a:pt x="39492" y="673076"/>
                  </a:lnTo>
                  <a:cubicBezTo>
                    <a:pt x="29018" y="673076"/>
                    <a:pt x="18973" y="668915"/>
                    <a:pt x="11567" y="661509"/>
                  </a:cubicBezTo>
                  <a:cubicBezTo>
                    <a:pt x="4161" y="654102"/>
                    <a:pt x="0" y="644058"/>
                    <a:pt x="0" y="633584"/>
                  </a:cubicBezTo>
                  <a:lnTo>
                    <a:pt x="0" y="39492"/>
                  </a:lnTo>
                  <a:cubicBezTo>
                    <a:pt x="0" y="29018"/>
                    <a:pt x="4161" y="18973"/>
                    <a:pt x="11567" y="11567"/>
                  </a:cubicBezTo>
                  <a:cubicBezTo>
                    <a:pt x="18973" y="4161"/>
                    <a:pt x="29018" y="0"/>
                    <a:pt x="39492" y="0"/>
                  </a:cubicBezTo>
                  <a:close/>
                </a:path>
              </a:pathLst>
            </a:custGeom>
            <a:solidFill>
              <a:srgbClr val="F6FFFC"/>
            </a:solidFill>
          </p:spPr>
        </p:sp>
        <p:sp>
          <p:nvSpPr>
            <p:cNvPr id="8" name="TextBox 8"/>
            <p:cNvSpPr txBox="1"/>
            <p:nvPr/>
          </p:nvSpPr>
          <p:spPr>
            <a:xfrm>
              <a:off x="0" y="-47625"/>
              <a:ext cx="2986291" cy="72070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63659" y="7162552"/>
            <a:ext cx="5029543" cy="688950"/>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 trước khi viết</a:t>
            </a:r>
          </a:p>
        </p:txBody>
      </p:sp>
      <p:sp>
        <p:nvSpPr>
          <p:cNvPr id="10" name="TextBox 10"/>
          <p:cNvSpPr txBox="1"/>
          <p:nvPr/>
        </p:nvSpPr>
        <p:spPr>
          <a:xfrm>
            <a:off x="487701" y="677541"/>
            <a:ext cx="14295770" cy="788035"/>
          </a:xfrm>
          <a:prstGeom prst="rect">
            <a:avLst/>
          </a:prstGeom>
        </p:spPr>
        <p:txBody>
          <a:bodyPr lIns="0" tIns="0" rIns="0" bIns="0" rtlCol="0" anchor="t">
            <a:spAutoFit/>
          </a:bodyPr>
          <a:lstStyle/>
          <a:p>
            <a:pPr algn="l">
              <a:lnSpc>
                <a:spcPts val="6439"/>
              </a:lnSpc>
            </a:pPr>
            <a:r>
              <a:rPr lang="en-US" sz="4599" b="1">
                <a:solidFill>
                  <a:srgbClr val="3E721D"/>
                </a:solidFill>
                <a:latin typeface="Fraunces Bold"/>
                <a:ea typeface="Fraunces Bold"/>
                <a:cs typeface="Fraunces Bold"/>
                <a:sym typeface="Fraunces Bold"/>
              </a:rPr>
              <a:t>III. HƯỚNG DẪN QUY TRÌNH VIẾT</a:t>
            </a:r>
          </a:p>
        </p:txBody>
      </p:sp>
      <p:sp>
        <p:nvSpPr>
          <p:cNvPr id="11" name="TextBox 11"/>
          <p:cNvSpPr txBox="1"/>
          <p:nvPr/>
        </p:nvSpPr>
        <p:spPr>
          <a:xfrm>
            <a:off x="6690458" y="2139147"/>
            <a:ext cx="9952592" cy="1860604"/>
          </a:xfrm>
          <a:prstGeom prst="rect">
            <a:avLst/>
          </a:prstGeom>
        </p:spPr>
        <p:txBody>
          <a:bodyPr lIns="0" tIns="0" rIns="0" bIns="0" rtlCol="0" anchor="t">
            <a:spAutoFit/>
          </a:bodyPr>
          <a:lstStyle/>
          <a:p>
            <a:pPr marL="761493" lvl="1" indent="-380746" algn="just">
              <a:lnSpc>
                <a:spcPts val="4937"/>
              </a:lnSpc>
              <a:buFont typeface="Arial"/>
              <a:buChar char="•"/>
            </a:pPr>
            <a:r>
              <a:rPr lang="en-US" sz="3527" dirty="0" err="1">
                <a:solidFill>
                  <a:srgbClr val="5C913B"/>
                </a:solidFill>
                <a:latin typeface="Roboto Condensed"/>
                <a:ea typeface="Roboto Condensed"/>
                <a:cs typeface="Roboto Condensed"/>
                <a:sym typeface="Roboto Condensed"/>
              </a:rPr>
              <a:t>Xác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định</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đề</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bài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viết</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là</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một</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vấn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đề</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thường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gặp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gần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gũi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với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cuộc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sống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thực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tế</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cần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có</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giải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pháp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khắc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phục</a:t>
            </a:r>
            <a:r>
              <a:rPr lang="en-US" sz="3527" dirty="0">
                <a:solidFill>
                  <a:srgbClr val="5C913B"/>
                </a:solidFill>
                <a:latin typeface="Roboto Condensed"/>
                <a:ea typeface="Roboto Condensed"/>
                <a:cs typeface="Roboto Condensed"/>
                <a:sym typeface="Roboto Condensed"/>
              </a:rPr>
              <a:t>.</a:t>
            </a:r>
          </a:p>
        </p:txBody>
      </p:sp>
      <p:grpSp>
        <p:nvGrpSpPr>
          <p:cNvPr id="12" name="Group 12"/>
          <p:cNvGrpSpPr/>
          <p:nvPr/>
        </p:nvGrpSpPr>
        <p:grpSpPr>
          <a:xfrm>
            <a:off x="6913426" y="4498216"/>
            <a:ext cx="9997932" cy="2384967"/>
            <a:chOff x="0" y="0"/>
            <a:chExt cx="2986291" cy="712368"/>
          </a:xfrm>
        </p:grpSpPr>
        <p:sp>
          <p:nvSpPr>
            <p:cNvPr id="13" name="Freeform 13"/>
            <p:cNvSpPr/>
            <p:nvPr/>
          </p:nvSpPr>
          <p:spPr>
            <a:xfrm>
              <a:off x="0" y="0"/>
              <a:ext cx="2986291" cy="712368"/>
            </a:xfrm>
            <a:custGeom>
              <a:avLst/>
              <a:gdLst/>
              <a:ahLst/>
              <a:cxnLst/>
              <a:rect l="l" t="t" r="r" b="b"/>
              <a:pathLst>
                <a:path w="2986291" h="712368">
                  <a:moveTo>
                    <a:pt x="39492" y="0"/>
                  </a:moveTo>
                  <a:lnTo>
                    <a:pt x="2946799" y="0"/>
                  </a:lnTo>
                  <a:cubicBezTo>
                    <a:pt x="2957273" y="0"/>
                    <a:pt x="2967318" y="4161"/>
                    <a:pt x="2974724" y="11567"/>
                  </a:cubicBezTo>
                  <a:cubicBezTo>
                    <a:pt x="2982130" y="18973"/>
                    <a:pt x="2986291" y="29018"/>
                    <a:pt x="2986291" y="39492"/>
                  </a:cubicBezTo>
                  <a:lnTo>
                    <a:pt x="2986291" y="672876"/>
                  </a:lnTo>
                  <a:cubicBezTo>
                    <a:pt x="2986291" y="694687"/>
                    <a:pt x="2968610" y="712368"/>
                    <a:pt x="2946799" y="712368"/>
                  </a:cubicBezTo>
                  <a:lnTo>
                    <a:pt x="39492" y="712368"/>
                  </a:lnTo>
                  <a:cubicBezTo>
                    <a:pt x="29018" y="712368"/>
                    <a:pt x="18973" y="708207"/>
                    <a:pt x="11567" y="700801"/>
                  </a:cubicBezTo>
                  <a:cubicBezTo>
                    <a:pt x="4161" y="693395"/>
                    <a:pt x="0" y="683350"/>
                    <a:pt x="0" y="672876"/>
                  </a:cubicBezTo>
                  <a:lnTo>
                    <a:pt x="0" y="39492"/>
                  </a:lnTo>
                  <a:cubicBezTo>
                    <a:pt x="0" y="29018"/>
                    <a:pt x="4161" y="18973"/>
                    <a:pt x="11567" y="11567"/>
                  </a:cubicBezTo>
                  <a:cubicBezTo>
                    <a:pt x="18973" y="4161"/>
                    <a:pt x="29018" y="0"/>
                    <a:pt x="39492" y="0"/>
                  </a:cubicBezTo>
                  <a:close/>
                </a:path>
              </a:pathLst>
            </a:custGeom>
            <a:solidFill>
              <a:srgbClr val="F6FFFC"/>
            </a:solidFill>
          </p:spPr>
        </p:sp>
        <p:sp>
          <p:nvSpPr>
            <p:cNvPr id="14" name="TextBox 14"/>
            <p:cNvSpPr txBox="1"/>
            <p:nvPr/>
          </p:nvSpPr>
          <p:spPr>
            <a:xfrm>
              <a:off x="0" y="-47625"/>
              <a:ext cx="2986291" cy="759993"/>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690458" y="4769004"/>
            <a:ext cx="9952592" cy="1860604"/>
          </a:xfrm>
          <a:prstGeom prst="rect">
            <a:avLst/>
          </a:prstGeom>
        </p:spPr>
        <p:txBody>
          <a:bodyPr lIns="0" tIns="0" rIns="0" bIns="0" rtlCol="0" anchor="t">
            <a:spAutoFit/>
          </a:bodyPr>
          <a:lstStyle/>
          <a:p>
            <a:pPr marL="761493" lvl="1" indent="-380746" algn="just">
              <a:lnSpc>
                <a:spcPts val="4937"/>
              </a:lnSpc>
              <a:buFont typeface="Arial"/>
              <a:buChar char="•"/>
            </a:pPr>
            <a:r>
              <a:rPr lang="en-US" sz="3527" dirty="0" err="1">
                <a:solidFill>
                  <a:srgbClr val="5C913B"/>
                </a:solidFill>
                <a:latin typeface="Roboto Condensed"/>
                <a:ea typeface="Roboto Condensed"/>
                <a:cs typeface="Roboto Condensed"/>
                <a:sym typeface="Roboto Condensed"/>
              </a:rPr>
              <a:t>Xác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định</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mục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đích</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viết</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là</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gì</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Đối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tượng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đọc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là</a:t>
            </a:r>
            <a:r>
              <a:rPr lang="en-US" sz="3527" dirty="0">
                <a:solidFill>
                  <a:srgbClr val="5C913B"/>
                </a:solidFill>
                <a:latin typeface="Roboto Condensed"/>
                <a:ea typeface="Roboto Condensed"/>
                <a:cs typeface="Roboto Condensed"/>
                <a:sym typeface="Roboto Condensed"/>
              </a:rPr>
              <a:t> ai? </a:t>
            </a:r>
            <a:r>
              <a:rPr lang="en-US" sz="3527" dirty="0" err="1">
                <a:solidFill>
                  <a:srgbClr val="5C913B"/>
                </a:solidFill>
                <a:latin typeface="Roboto Condensed"/>
                <a:ea typeface="Roboto Condensed"/>
                <a:cs typeface="Roboto Condensed"/>
                <a:sym typeface="Roboto Condensed"/>
              </a:rPr>
              <a:t>Họ</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mong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chờ</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thu</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nhận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được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điều</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gì</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từ</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bài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viết</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của</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em</a:t>
            </a:r>
            <a:r>
              <a:rPr lang="en-US" sz="3527" dirty="0">
                <a:solidFill>
                  <a:srgbClr val="5C913B"/>
                </a:solidFill>
                <a:latin typeface="Roboto Condensed"/>
                <a:ea typeface="Roboto Condensed"/>
                <a:cs typeface="Roboto Condensed"/>
                <a:sym typeface="Roboto Condensed"/>
              </a:rPr>
              <a:t>? </a:t>
            </a:r>
          </a:p>
        </p:txBody>
      </p:sp>
      <p:grpSp>
        <p:nvGrpSpPr>
          <p:cNvPr id="16" name="Group 16"/>
          <p:cNvGrpSpPr/>
          <p:nvPr/>
        </p:nvGrpSpPr>
        <p:grpSpPr>
          <a:xfrm>
            <a:off x="7024910" y="7115020"/>
            <a:ext cx="9997932" cy="3008189"/>
            <a:chOff x="0" y="0"/>
            <a:chExt cx="2986291" cy="898518"/>
          </a:xfrm>
        </p:grpSpPr>
        <p:sp>
          <p:nvSpPr>
            <p:cNvPr id="17" name="Freeform 17"/>
            <p:cNvSpPr/>
            <p:nvPr/>
          </p:nvSpPr>
          <p:spPr>
            <a:xfrm>
              <a:off x="0" y="0"/>
              <a:ext cx="2986291" cy="898518"/>
            </a:xfrm>
            <a:custGeom>
              <a:avLst/>
              <a:gdLst/>
              <a:ahLst/>
              <a:cxnLst/>
              <a:rect l="l" t="t" r="r" b="b"/>
              <a:pathLst>
                <a:path w="2986291" h="898518">
                  <a:moveTo>
                    <a:pt x="39492" y="0"/>
                  </a:moveTo>
                  <a:lnTo>
                    <a:pt x="2946799" y="0"/>
                  </a:lnTo>
                  <a:cubicBezTo>
                    <a:pt x="2957273" y="0"/>
                    <a:pt x="2967318" y="4161"/>
                    <a:pt x="2974724" y="11567"/>
                  </a:cubicBezTo>
                  <a:cubicBezTo>
                    <a:pt x="2982130" y="18973"/>
                    <a:pt x="2986291" y="29018"/>
                    <a:pt x="2986291" y="39492"/>
                  </a:cubicBezTo>
                  <a:lnTo>
                    <a:pt x="2986291" y="859026"/>
                  </a:lnTo>
                  <a:cubicBezTo>
                    <a:pt x="2986291" y="869500"/>
                    <a:pt x="2982130" y="879545"/>
                    <a:pt x="2974724" y="886951"/>
                  </a:cubicBezTo>
                  <a:cubicBezTo>
                    <a:pt x="2967318" y="894358"/>
                    <a:pt x="2957273" y="898518"/>
                    <a:pt x="2946799" y="898518"/>
                  </a:cubicBezTo>
                  <a:lnTo>
                    <a:pt x="39492" y="898518"/>
                  </a:lnTo>
                  <a:cubicBezTo>
                    <a:pt x="29018" y="898518"/>
                    <a:pt x="18973" y="894358"/>
                    <a:pt x="11567" y="886951"/>
                  </a:cubicBezTo>
                  <a:cubicBezTo>
                    <a:pt x="4161" y="879545"/>
                    <a:pt x="0" y="869500"/>
                    <a:pt x="0" y="859026"/>
                  </a:cubicBezTo>
                  <a:lnTo>
                    <a:pt x="0" y="39492"/>
                  </a:lnTo>
                  <a:cubicBezTo>
                    <a:pt x="0" y="29018"/>
                    <a:pt x="4161" y="18973"/>
                    <a:pt x="11567" y="11567"/>
                  </a:cubicBezTo>
                  <a:cubicBezTo>
                    <a:pt x="18973" y="4161"/>
                    <a:pt x="29018" y="0"/>
                    <a:pt x="39492" y="0"/>
                  </a:cubicBezTo>
                  <a:close/>
                </a:path>
              </a:pathLst>
            </a:custGeom>
            <a:solidFill>
              <a:srgbClr val="F6FFFC"/>
            </a:solidFill>
          </p:spPr>
        </p:sp>
        <p:sp>
          <p:nvSpPr>
            <p:cNvPr id="18" name="TextBox 18"/>
            <p:cNvSpPr txBox="1"/>
            <p:nvPr/>
          </p:nvSpPr>
          <p:spPr>
            <a:xfrm>
              <a:off x="0" y="-47625"/>
              <a:ext cx="2986291" cy="94614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801942" y="7385808"/>
            <a:ext cx="9952592" cy="2482092"/>
          </a:xfrm>
          <a:prstGeom prst="rect">
            <a:avLst/>
          </a:prstGeom>
        </p:spPr>
        <p:txBody>
          <a:bodyPr lIns="0" tIns="0" rIns="0" bIns="0" rtlCol="0" anchor="t">
            <a:spAutoFit/>
          </a:bodyPr>
          <a:lstStyle/>
          <a:p>
            <a:pPr marL="761493" lvl="1" indent="-380746" algn="just">
              <a:lnSpc>
                <a:spcPts val="4937"/>
              </a:lnSpc>
              <a:buFont typeface="Arial"/>
              <a:buChar char="•"/>
            </a:pPr>
            <a:r>
              <a:rPr lang="en-US" sz="3527" dirty="0">
                <a:solidFill>
                  <a:srgbClr val="5C913B"/>
                </a:solidFill>
                <a:latin typeface="Roboto Condensed"/>
                <a:ea typeface="Roboto Condensed"/>
                <a:cs typeface="Roboto Condensed"/>
                <a:sym typeface="Roboto Condensed"/>
              </a:rPr>
              <a:t>Thu </a:t>
            </a:r>
            <a:r>
              <a:rPr lang="en-US" sz="3527" dirty="0" err="1">
                <a:solidFill>
                  <a:srgbClr val="5C913B"/>
                </a:solidFill>
                <a:latin typeface="Roboto Condensed"/>
                <a:ea typeface="Roboto Condensed"/>
                <a:cs typeface="Roboto Condensed"/>
                <a:sym typeface="Roboto Condensed"/>
              </a:rPr>
              <a:t>thập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các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bài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báo</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đoạn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phỏng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vấn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bài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nghiên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cứu</a:t>
            </a:r>
            <a:r>
              <a:rPr lang="en-US" sz="3527" dirty="0">
                <a:solidFill>
                  <a:srgbClr val="5C913B"/>
                </a:solidFill>
                <a:latin typeface="Roboto Condensed"/>
                <a:ea typeface="Roboto Condensed"/>
                <a:cs typeface="Roboto Condensed"/>
                <a:sym typeface="Roboto Condensed"/>
              </a:rPr>
              <a:t>,…</a:t>
            </a:r>
            <a:r>
              <a:rPr lang="en-US" sz="3527" dirty="0" err="1">
                <a:solidFill>
                  <a:srgbClr val="5C913B"/>
                </a:solidFill>
                <a:latin typeface="Roboto Condensed"/>
                <a:ea typeface="Roboto Condensed"/>
                <a:cs typeface="Roboto Condensed"/>
                <a:sym typeface="Roboto Condensed"/>
              </a:rPr>
              <a:t>liên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quan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đến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đề</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cần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viết</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lập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bảng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thống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kê</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tài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liệu</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thu</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thập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được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Ghi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chép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các</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thông</a:t>
            </a:r>
            <a:r>
              <a:rPr lang="en-US" sz="3527" dirty="0">
                <a:solidFill>
                  <a:srgbClr val="5C913B"/>
                </a:solidFill>
                <a:latin typeface="Roboto Condensed"/>
                <a:ea typeface="Roboto Condensed"/>
                <a:cs typeface="Roboto Condensed"/>
                <a:sym typeface="Roboto Condensed"/>
              </a:rPr>
              <a:t> tin </a:t>
            </a:r>
            <a:r>
              <a:rPr lang="en-US" sz="3527" dirty="0" err="1">
                <a:solidFill>
                  <a:srgbClr val="5C913B"/>
                </a:solidFill>
                <a:latin typeface="Roboto Condensed"/>
                <a:ea typeface="Roboto Condensed"/>
                <a:cs typeface="Roboto Condensed"/>
                <a:sym typeface="Roboto Condensed"/>
              </a:rPr>
              <a:t>hữu</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ích</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những</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giải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pháp</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giải</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quyết</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vấn</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đề</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hiệu</a:t>
            </a:r>
            <a:r>
              <a:rPr lang="en-US" sz="3527" dirty="0">
                <a:solidFill>
                  <a:srgbClr val="5C913B"/>
                </a:solidFill>
                <a:latin typeface="Roboto Condensed"/>
                <a:ea typeface="Roboto Condensed"/>
                <a:cs typeface="Roboto Condensed"/>
                <a:sym typeface="Roboto Condensed"/>
              </a:rPr>
              <a:t> </a:t>
            </a:r>
            <a:r>
              <a:rPr lang="en-US" sz="3527" dirty="0" err="1">
                <a:solidFill>
                  <a:srgbClr val="5C913B"/>
                </a:solidFill>
                <a:latin typeface="Roboto Condensed"/>
                <a:ea typeface="Roboto Condensed"/>
                <a:cs typeface="Roboto Condensed"/>
                <a:sym typeface="Roboto Condensed"/>
              </a:rPr>
              <a:t>quả</a:t>
            </a:r>
            <a:r>
              <a:rPr lang="en-US" sz="3527"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5558" y="4042788"/>
            <a:ext cx="2965745" cy="2857290"/>
            <a:chOff x="0" y="0"/>
            <a:chExt cx="635000" cy="611779"/>
          </a:xfrm>
        </p:grpSpPr>
        <p:sp>
          <p:nvSpPr>
            <p:cNvPr id="4" name="Freeform 4"/>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95CB77"/>
            </a:solidFill>
          </p:spPr>
        </p:sp>
        <p:sp>
          <p:nvSpPr>
            <p:cNvPr id="5" name="TextBox 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sp>
        <p:nvSpPr>
          <p:cNvPr id="6" name="TextBox 6"/>
          <p:cNvSpPr txBox="1"/>
          <p:nvPr/>
        </p:nvSpPr>
        <p:spPr>
          <a:xfrm>
            <a:off x="1234366" y="752702"/>
            <a:ext cx="16304854" cy="863550"/>
          </a:xfrm>
          <a:prstGeom prst="rect">
            <a:avLst/>
          </a:prstGeom>
        </p:spPr>
        <p:txBody>
          <a:bodyPr lIns="0" tIns="0" rIns="0" bIns="0" rtlCol="0" anchor="t">
            <a:spAutoFit/>
          </a:bodyPr>
          <a:lstStyle/>
          <a:p>
            <a:pPr algn="just">
              <a:lnSpc>
                <a:spcPts val="7000"/>
              </a:lnSpc>
            </a:pPr>
            <a:r>
              <a:rPr lang="en-US" sz="5000" b="1">
                <a:solidFill>
                  <a:srgbClr val="5C913B"/>
                </a:solidFill>
                <a:latin typeface="Roboto Condensed Bold"/>
                <a:ea typeface="Roboto Condensed Bold"/>
                <a:cs typeface="Roboto Condensed Bold"/>
                <a:sym typeface="Roboto Condensed Bold"/>
              </a:rPr>
              <a:t>TÌM Ý</a:t>
            </a:r>
          </a:p>
        </p:txBody>
      </p:sp>
      <p:grpSp>
        <p:nvGrpSpPr>
          <p:cNvPr id="7" name="Group 7"/>
          <p:cNvGrpSpPr/>
          <p:nvPr/>
        </p:nvGrpSpPr>
        <p:grpSpPr>
          <a:xfrm>
            <a:off x="5920728" y="734314"/>
            <a:ext cx="3760191" cy="1005103"/>
            <a:chOff x="0" y="0"/>
            <a:chExt cx="990338" cy="264718"/>
          </a:xfrm>
        </p:grpSpPr>
        <p:sp>
          <p:nvSpPr>
            <p:cNvPr id="8" name="Freeform 8"/>
            <p:cNvSpPr/>
            <p:nvPr/>
          </p:nvSpPr>
          <p:spPr>
            <a:xfrm>
              <a:off x="0" y="0"/>
              <a:ext cx="990338" cy="264718"/>
            </a:xfrm>
            <a:custGeom>
              <a:avLst/>
              <a:gdLst/>
              <a:ahLst/>
              <a:cxnLst/>
              <a:rect l="l" t="t" r="r" b="b"/>
              <a:pathLst>
                <a:path w="990338" h="264718">
                  <a:moveTo>
                    <a:pt x="105005" y="0"/>
                  </a:moveTo>
                  <a:lnTo>
                    <a:pt x="885334" y="0"/>
                  </a:lnTo>
                  <a:cubicBezTo>
                    <a:pt x="913183" y="0"/>
                    <a:pt x="939891" y="11063"/>
                    <a:pt x="959583" y="30755"/>
                  </a:cubicBezTo>
                  <a:cubicBezTo>
                    <a:pt x="979275" y="50447"/>
                    <a:pt x="990338" y="77156"/>
                    <a:pt x="990338" y="105005"/>
                  </a:cubicBezTo>
                  <a:lnTo>
                    <a:pt x="990338" y="159714"/>
                  </a:lnTo>
                  <a:cubicBezTo>
                    <a:pt x="990338" y="187563"/>
                    <a:pt x="979275" y="214271"/>
                    <a:pt x="959583" y="233963"/>
                  </a:cubicBezTo>
                  <a:cubicBezTo>
                    <a:pt x="939891" y="253655"/>
                    <a:pt x="913183" y="264718"/>
                    <a:pt x="885334" y="264718"/>
                  </a:cubicBezTo>
                  <a:lnTo>
                    <a:pt x="105005" y="264718"/>
                  </a:lnTo>
                  <a:cubicBezTo>
                    <a:pt x="77156" y="264718"/>
                    <a:pt x="50447" y="253655"/>
                    <a:pt x="30755" y="233963"/>
                  </a:cubicBezTo>
                  <a:cubicBezTo>
                    <a:pt x="11063" y="214271"/>
                    <a:pt x="0" y="187563"/>
                    <a:pt x="0" y="159714"/>
                  </a:cubicBezTo>
                  <a:lnTo>
                    <a:pt x="0" y="105005"/>
                  </a:lnTo>
                  <a:cubicBezTo>
                    <a:pt x="0" y="77156"/>
                    <a:pt x="11063" y="50447"/>
                    <a:pt x="30755" y="30755"/>
                  </a:cubicBezTo>
                  <a:cubicBezTo>
                    <a:pt x="50447" y="11063"/>
                    <a:pt x="77156" y="0"/>
                    <a:pt x="105005" y="0"/>
                  </a:cubicBezTo>
                  <a:close/>
                </a:path>
              </a:pathLst>
            </a:custGeom>
            <a:solidFill>
              <a:srgbClr val="F6FFFC"/>
            </a:solidFill>
          </p:spPr>
        </p:sp>
        <p:sp>
          <p:nvSpPr>
            <p:cNvPr id="9" name="TextBox 9"/>
            <p:cNvSpPr txBox="1"/>
            <p:nvPr/>
          </p:nvSpPr>
          <p:spPr>
            <a:xfrm>
              <a:off x="0" y="-47625"/>
              <a:ext cx="990338" cy="31234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68368" y="-820535"/>
            <a:ext cx="4515556" cy="4114800"/>
          </a:xfrm>
          <a:custGeom>
            <a:avLst/>
            <a:gdLst/>
            <a:ahLst/>
            <a:cxnLst/>
            <a:rect l="l" t="t" r="r" b="b"/>
            <a:pathLst>
              <a:path w="4515556" h="4114800">
                <a:moveTo>
                  <a:pt x="0" y="0"/>
                </a:moveTo>
                <a:lnTo>
                  <a:pt x="4515555" y="0"/>
                </a:lnTo>
                <a:lnTo>
                  <a:pt x="45155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11" name="Table 11"/>
          <p:cNvGraphicFramePr>
            <a:graphicFrameLocks noGrp="1"/>
          </p:cNvGraphicFramePr>
          <p:nvPr/>
        </p:nvGraphicFramePr>
        <p:xfrm>
          <a:off x="6558342" y="2738874"/>
          <a:ext cx="11149678" cy="5895975"/>
        </p:xfrm>
        <a:graphic>
          <a:graphicData uri="http://schemas.openxmlformats.org/drawingml/2006/table">
            <a:tbl>
              <a:tblPr/>
              <a:tblGrid>
                <a:gridCol w="11149678">
                  <a:extLst>
                    <a:ext uri="{9D8B030D-6E8A-4147-A177-3AD203B41FA5}">
                      <a16:colId xmlns:a16="http://schemas.microsoft.com/office/drawing/2014/main" val="20000"/>
                    </a:ext>
                  </a:extLst>
                </a:gridCol>
              </a:tblGrid>
              <a:tr h="1179195">
                <a:tc>
                  <a:txBody>
                    <a:bodyPr/>
                    <a:lstStyle/>
                    <a:p>
                      <a:pPr algn="ctr">
                        <a:lnSpc>
                          <a:spcPts val="5459"/>
                        </a:lnSpc>
                        <a:defRPr/>
                      </a:pPr>
                      <a:r>
                        <a:rPr lang="en-US" sz="3899" b="1">
                          <a:solidFill>
                            <a:srgbClr val="423123"/>
                          </a:solidFill>
                          <a:latin typeface="Roboto Condensed Bold"/>
                          <a:ea typeface="Roboto Condensed Bold"/>
                          <a:cs typeface="Roboto Condensed Bold"/>
                          <a:sym typeface="Roboto Condensed Bold"/>
                        </a:rPr>
                        <a:t>Vấn đề cần giải quyết là gì?</a:t>
                      </a:r>
                      <a:endParaRPr lang="en-US" sz="110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0"/>
                  </a:ext>
                </a:extLst>
              </a:tr>
              <a:tr h="1179195">
                <a:tc>
                  <a:txBody>
                    <a:bodyPr/>
                    <a:lstStyle/>
                    <a:p>
                      <a:pPr algn="ctr">
                        <a:lnSpc>
                          <a:spcPts val="5459"/>
                        </a:lnSpc>
                        <a:defRPr/>
                      </a:pPr>
                      <a:r>
                        <a:rPr lang="en-US" sz="3899" b="1">
                          <a:solidFill>
                            <a:srgbClr val="423123"/>
                          </a:solidFill>
                          <a:latin typeface="Roboto Condensed Bold"/>
                          <a:ea typeface="Roboto Condensed Bold"/>
                          <a:cs typeface="Roboto Condensed Bold"/>
                          <a:sym typeface="Roboto Condensed Bold"/>
                        </a:rPr>
                        <a:t>Vấn đề diễn ra như thế nào?</a:t>
                      </a:r>
                      <a:endParaRPr lang="en-US" sz="110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1"/>
                  </a:ext>
                </a:extLst>
              </a:tr>
              <a:tr h="1179195">
                <a:tc>
                  <a:txBody>
                    <a:bodyPr/>
                    <a:lstStyle/>
                    <a:p>
                      <a:pPr algn="ctr">
                        <a:lnSpc>
                          <a:spcPts val="5459"/>
                        </a:lnSpc>
                        <a:defRPr/>
                      </a:pPr>
                      <a:r>
                        <a:rPr lang="en-US" sz="3899" b="1">
                          <a:solidFill>
                            <a:srgbClr val="423123"/>
                          </a:solidFill>
                          <a:latin typeface="Roboto Condensed Bold"/>
                          <a:ea typeface="Roboto Condensed Bold"/>
                          <a:cs typeface="Roboto Condensed Bold"/>
                          <a:sym typeface="Roboto Condensed Bold"/>
                        </a:rPr>
                        <a:t>Nguyên nhân của vấn đề là gì?</a:t>
                      </a:r>
                      <a:endParaRPr lang="en-US" sz="110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2"/>
                  </a:ext>
                </a:extLst>
              </a:tr>
              <a:tr h="1179195">
                <a:tc>
                  <a:txBody>
                    <a:bodyPr/>
                    <a:lstStyle/>
                    <a:p>
                      <a:pPr algn="ctr">
                        <a:lnSpc>
                          <a:spcPts val="5459"/>
                        </a:lnSpc>
                        <a:defRPr/>
                      </a:pPr>
                      <a:r>
                        <a:rPr lang="en-US" sz="3899" b="1">
                          <a:solidFill>
                            <a:srgbClr val="423123"/>
                          </a:solidFill>
                          <a:latin typeface="Roboto Condensed Bold"/>
                          <a:ea typeface="Roboto Condensed Bold"/>
                          <a:cs typeface="Roboto Condensed Bold"/>
                          <a:sym typeface="Roboto Condensed Bold"/>
                        </a:rPr>
                        <a:t>Hậu quả mà vấn đề gây ra là gì?</a:t>
                      </a:r>
                      <a:endParaRPr lang="en-US" sz="110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3"/>
                  </a:ext>
                </a:extLst>
              </a:tr>
              <a:tr h="1179195">
                <a:tc>
                  <a:txBody>
                    <a:bodyPr/>
                    <a:lstStyle/>
                    <a:p>
                      <a:pPr algn="ctr">
                        <a:lnSpc>
                          <a:spcPts val="5459"/>
                        </a:lnSpc>
                        <a:defRPr/>
                      </a:pPr>
                      <a:r>
                        <a:rPr lang="en-US" sz="3899" b="1" dirty="0" err="1">
                          <a:solidFill>
                            <a:srgbClr val="423123"/>
                          </a:solidFill>
                          <a:latin typeface="Roboto Condensed Bold"/>
                          <a:ea typeface="Roboto Condensed Bold"/>
                          <a:cs typeface="Roboto Condensed Bold"/>
                          <a:sym typeface="Roboto Condensed Bold"/>
                        </a:rPr>
                        <a:t>Có</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những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pháp</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nào</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quyết</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vấn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đề</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hiệu</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quả</a:t>
                      </a:r>
                      <a:r>
                        <a:rPr lang="en-US" sz="3899" b="1" dirty="0">
                          <a:solidFill>
                            <a:srgbClr val="423123"/>
                          </a:solidFill>
                          <a:latin typeface="Roboto Condensed Bold"/>
                          <a:ea typeface="Roboto Condensed Bold"/>
                          <a:cs typeface="Roboto Condensed Bold"/>
                          <a:sym typeface="Roboto Condensed Bold"/>
                        </a:rPr>
                        <a:t>?</a:t>
                      </a:r>
                      <a:endParaRPr lang="en-US" sz="1100" dirty="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4"/>
                  </a:ext>
                </a:extLst>
              </a:tr>
            </a:tbl>
          </a:graphicData>
        </a:graphic>
      </p:graphicFrame>
      <p:sp>
        <p:nvSpPr>
          <p:cNvPr id="12" name="TextBox 12"/>
          <p:cNvSpPr txBox="1"/>
          <p:nvPr/>
        </p:nvSpPr>
        <p:spPr>
          <a:xfrm>
            <a:off x="1028700" y="7128678"/>
            <a:ext cx="4157032" cy="688950"/>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trước khi viết</a:t>
            </a:r>
          </a:p>
        </p:txBody>
      </p:sp>
      <p:sp>
        <p:nvSpPr>
          <p:cNvPr id="13" name="TextBox 13"/>
          <p:cNvSpPr txBox="1"/>
          <p:nvPr/>
        </p:nvSpPr>
        <p:spPr>
          <a:xfrm>
            <a:off x="5972148" y="827148"/>
            <a:ext cx="4232277" cy="688950"/>
          </a:xfrm>
          <a:prstGeom prst="rect">
            <a:avLst/>
          </a:prstGeom>
        </p:spPr>
        <p:txBody>
          <a:bodyPr lIns="0" tIns="0" rIns="0" bIns="0" rtlCol="0" anchor="t">
            <a:spAutoFit/>
          </a:bodyPr>
          <a:lstStyle/>
          <a:p>
            <a:pPr algn="just">
              <a:lnSpc>
                <a:spcPts val="5600"/>
              </a:lnSpc>
            </a:pPr>
            <a:r>
              <a:rPr lang="en-US" sz="4000" b="1">
                <a:solidFill>
                  <a:srgbClr val="5C913B"/>
                </a:solidFill>
                <a:latin typeface="Roboto Condensed Bold"/>
                <a:ea typeface="Roboto Condensed Bold"/>
                <a:cs typeface="Roboto Condensed Bold"/>
                <a:sym typeface="Roboto Condensed Bold"/>
              </a:rPr>
              <a:t>Phân tích vấn đề</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5558" y="4042788"/>
            <a:ext cx="2965745" cy="2857290"/>
            <a:chOff x="0" y="0"/>
            <a:chExt cx="635000" cy="611779"/>
          </a:xfrm>
        </p:grpSpPr>
        <p:sp>
          <p:nvSpPr>
            <p:cNvPr id="4" name="Freeform 4"/>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95CB77"/>
            </a:solidFill>
          </p:spPr>
        </p:sp>
        <p:sp>
          <p:nvSpPr>
            <p:cNvPr id="5" name="TextBox 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sp>
        <p:nvSpPr>
          <p:cNvPr id="6" name="TextBox 6"/>
          <p:cNvSpPr txBox="1"/>
          <p:nvPr/>
        </p:nvSpPr>
        <p:spPr>
          <a:xfrm>
            <a:off x="1234366" y="752702"/>
            <a:ext cx="16304854" cy="863550"/>
          </a:xfrm>
          <a:prstGeom prst="rect">
            <a:avLst/>
          </a:prstGeom>
        </p:spPr>
        <p:txBody>
          <a:bodyPr lIns="0" tIns="0" rIns="0" bIns="0" rtlCol="0" anchor="t">
            <a:spAutoFit/>
          </a:bodyPr>
          <a:lstStyle/>
          <a:p>
            <a:pPr algn="just">
              <a:lnSpc>
                <a:spcPts val="7000"/>
              </a:lnSpc>
            </a:pPr>
            <a:r>
              <a:rPr lang="en-US" sz="5000" b="1">
                <a:solidFill>
                  <a:srgbClr val="5C913B"/>
                </a:solidFill>
                <a:latin typeface="Roboto Condensed Bold"/>
                <a:ea typeface="Roboto Condensed Bold"/>
                <a:cs typeface="Roboto Condensed Bold"/>
                <a:sym typeface="Roboto Condensed Bold"/>
              </a:rPr>
              <a:t>TÌM Ý</a:t>
            </a:r>
          </a:p>
        </p:txBody>
      </p:sp>
      <p:grpSp>
        <p:nvGrpSpPr>
          <p:cNvPr id="7" name="Group 7"/>
          <p:cNvGrpSpPr/>
          <p:nvPr/>
        </p:nvGrpSpPr>
        <p:grpSpPr>
          <a:xfrm>
            <a:off x="5920728" y="734314"/>
            <a:ext cx="3760191" cy="1005103"/>
            <a:chOff x="0" y="0"/>
            <a:chExt cx="990338" cy="264718"/>
          </a:xfrm>
        </p:grpSpPr>
        <p:sp>
          <p:nvSpPr>
            <p:cNvPr id="8" name="Freeform 8"/>
            <p:cNvSpPr/>
            <p:nvPr/>
          </p:nvSpPr>
          <p:spPr>
            <a:xfrm>
              <a:off x="0" y="0"/>
              <a:ext cx="990338" cy="264718"/>
            </a:xfrm>
            <a:custGeom>
              <a:avLst/>
              <a:gdLst/>
              <a:ahLst/>
              <a:cxnLst/>
              <a:rect l="l" t="t" r="r" b="b"/>
              <a:pathLst>
                <a:path w="990338" h="264718">
                  <a:moveTo>
                    <a:pt x="105005" y="0"/>
                  </a:moveTo>
                  <a:lnTo>
                    <a:pt x="885334" y="0"/>
                  </a:lnTo>
                  <a:cubicBezTo>
                    <a:pt x="913183" y="0"/>
                    <a:pt x="939891" y="11063"/>
                    <a:pt x="959583" y="30755"/>
                  </a:cubicBezTo>
                  <a:cubicBezTo>
                    <a:pt x="979275" y="50447"/>
                    <a:pt x="990338" y="77156"/>
                    <a:pt x="990338" y="105005"/>
                  </a:cubicBezTo>
                  <a:lnTo>
                    <a:pt x="990338" y="159714"/>
                  </a:lnTo>
                  <a:cubicBezTo>
                    <a:pt x="990338" y="187563"/>
                    <a:pt x="979275" y="214271"/>
                    <a:pt x="959583" y="233963"/>
                  </a:cubicBezTo>
                  <a:cubicBezTo>
                    <a:pt x="939891" y="253655"/>
                    <a:pt x="913183" y="264718"/>
                    <a:pt x="885334" y="264718"/>
                  </a:cubicBezTo>
                  <a:lnTo>
                    <a:pt x="105005" y="264718"/>
                  </a:lnTo>
                  <a:cubicBezTo>
                    <a:pt x="77156" y="264718"/>
                    <a:pt x="50447" y="253655"/>
                    <a:pt x="30755" y="233963"/>
                  </a:cubicBezTo>
                  <a:cubicBezTo>
                    <a:pt x="11063" y="214271"/>
                    <a:pt x="0" y="187563"/>
                    <a:pt x="0" y="159714"/>
                  </a:cubicBezTo>
                  <a:lnTo>
                    <a:pt x="0" y="105005"/>
                  </a:lnTo>
                  <a:cubicBezTo>
                    <a:pt x="0" y="77156"/>
                    <a:pt x="11063" y="50447"/>
                    <a:pt x="30755" y="30755"/>
                  </a:cubicBezTo>
                  <a:cubicBezTo>
                    <a:pt x="50447" y="11063"/>
                    <a:pt x="77156" y="0"/>
                    <a:pt x="105005" y="0"/>
                  </a:cubicBezTo>
                  <a:close/>
                </a:path>
              </a:pathLst>
            </a:custGeom>
            <a:solidFill>
              <a:srgbClr val="F6FFFC"/>
            </a:solidFill>
          </p:spPr>
        </p:sp>
        <p:sp>
          <p:nvSpPr>
            <p:cNvPr id="9" name="TextBox 9"/>
            <p:cNvSpPr txBox="1"/>
            <p:nvPr/>
          </p:nvSpPr>
          <p:spPr>
            <a:xfrm>
              <a:off x="0" y="-47625"/>
              <a:ext cx="990338" cy="31234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68368" y="-820535"/>
            <a:ext cx="4515556" cy="4114800"/>
          </a:xfrm>
          <a:custGeom>
            <a:avLst/>
            <a:gdLst/>
            <a:ahLst/>
            <a:cxnLst/>
            <a:rect l="l" t="t" r="r" b="b"/>
            <a:pathLst>
              <a:path w="4515556" h="4114800">
                <a:moveTo>
                  <a:pt x="0" y="0"/>
                </a:moveTo>
                <a:lnTo>
                  <a:pt x="4515555" y="0"/>
                </a:lnTo>
                <a:lnTo>
                  <a:pt x="45155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11" name="Table 11"/>
          <p:cNvGraphicFramePr>
            <a:graphicFrameLocks noGrp="1"/>
          </p:cNvGraphicFramePr>
          <p:nvPr/>
        </p:nvGraphicFramePr>
        <p:xfrm>
          <a:off x="6389542" y="2037844"/>
          <a:ext cx="11149678" cy="7864398"/>
        </p:xfrm>
        <a:graphic>
          <a:graphicData uri="http://schemas.openxmlformats.org/drawingml/2006/table">
            <a:tbl>
              <a:tblPr/>
              <a:tblGrid>
                <a:gridCol w="11149678">
                  <a:extLst>
                    <a:ext uri="{9D8B030D-6E8A-4147-A177-3AD203B41FA5}">
                      <a16:colId xmlns:a16="http://schemas.microsoft.com/office/drawing/2014/main" val="20000"/>
                    </a:ext>
                  </a:extLst>
                </a:gridCol>
              </a:tblGrid>
              <a:tr h="1177278">
                <a:tc>
                  <a:txBody>
                    <a:bodyPr/>
                    <a:lstStyle/>
                    <a:p>
                      <a:pPr algn="ctr">
                        <a:lnSpc>
                          <a:spcPts val="5459"/>
                        </a:lnSpc>
                        <a:defRPr/>
                      </a:pPr>
                      <a:r>
                        <a:rPr lang="en-US" sz="3899" b="1">
                          <a:solidFill>
                            <a:srgbClr val="423123"/>
                          </a:solidFill>
                          <a:latin typeface="Roboto Condensed Bold"/>
                          <a:ea typeface="Roboto Condensed Bold"/>
                          <a:cs typeface="Roboto Condensed Bold"/>
                          <a:sym typeface="Roboto Condensed Bold"/>
                        </a:rPr>
                        <a:t>GIẢI PHÁP</a:t>
                      </a:r>
                      <a:endParaRPr lang="en-US" sz="110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0"/>
                  </a:ext>
                </a:extLst>
              </a:tr>
              <a:tr h="6687120">
                <a:tc>
                  <a:txBody>
                    <a:bodyPr/>
                    <a:lstStyle/>
                    <a:p>
                      <a:pPr algn="just">
                        <a:lnSpc>
                          <a:spcPts val="5459"/>
                        </a:lnSpc>
                        <a:defRPr/>
                      </a:pP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pháp</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nào</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quyết</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vấn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đề</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hiệu</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quả</a:t>
                      </a:r>
                      <a:r>
                        <a:rPr lang="en-US" sz="3899" b="1" dirty="0">
                          <a:solidFill>
                            <a:srgbClr val="423123"/>
                          </a:solidFill>
                          <a:latin typeface="Roboto Condensed Bold"/>
                          <a:ea typeface="Roboto Condensed Bold"/>
                          <a:cs typeface="Roboto Condensed Bold"/>
                          <a:sym typeface="Roboto Condensed Bold"/>
                        </a:rPr>
                        <a:t>?</a:t>
                      </a:r>
                      <a:endParaRPr lang="en-US" sz="1100" dirty="0"/>
                    </a:p>
                    <a:p>
                      <a:pPr marL="842008" lvl="1" indent="-421004" algn="just">
                        <a:lnSpc>
                          <a:spcPts val="5459"/>
                        </a:lnSpc>
                        <a:buFont typeface="Arial"/>
                        <a:buChar char="•"/>
                      </a:pPr>
                      <a:r>
                        <a:rPr lang="en-US" sz="3899" b="1" dirty="0">
                          <a:solidFill>
                            <a:srgbClr val="423123"/>
                          </a:solidFill>
                          <a:latin typeface="Roboto Condensed Bold"/>
                          <a:ea typeface="Roboto Condensed Bold"/>
                          <a:cs typeface="Roboto Condensed Bold"/>
                          <a:sym typeface="Roboto Condensed Bold"/>
                        </a:rPr>
                        <a:t>Ai </a:t>
                      </a:r>
                      <a:r>
                        <a:rPr lang="en-US" sz="3899" b="1" dirty="0" err="1">
                          <a:solidFill>
                            <a:srgbClr val="423123"/>
                          </a:solidFill>
                          <a:latin typeface="Roboto Condensed Bold"/>
                          <a:ea typeface="Roboto Condensed Bold"/>
                          <a:cs typeface="Roboto Condensed Bold"/>
                          <a:sym typeface="Roboto Condensed Bold"/>
                        </a:rPr>
                        <a:t>là</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người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thực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hiện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pháp</a:t>
                      </a:r>
                      <a:r>
                        <a:rPr lang="en-US" sz="3899" b="1" dirty="0">
                          <a:solidFill>
                            <a:srgbClr val="423123"/>
                          </a:solidFill>
                          <a:latin typeface="Roboto Condensed Bold"/>
                          <a:ea typeface="Roboto Condensed Bold"/>
                          <a:cs typeface="Roboto Condensed Bold"/>
                          <a:sym typeface="Roboto Condensed Bold"/>
                        </a:rPr>
                        <a:t>?</a:t>
                      </a:r>
                    </a:p>
                    <a:p>
                      <a:pPr marL="842008" lvl="1" indent="-421004" algn="just">
                        <a:lnSpc>
                          <a:spcPts val="5459"/>
                        </a:lnSpc>
                        <a:buFont typeface="Arial"/>
                        <a:buChar char="•"/>
                      </a:pPr>
                      <a:r>
                        <a:rPr lang="en-US" sz="3899" b="1" dirty="0" err="1">
                          <a:solidFill>
                            <a:srgbClr val="423123"/>
                          </a:solidFill>
                          <a:latin typeface="Roboto Condensed Bold"/>
                          <a:ea typeface="Roboto Condensed Bold"/>
                          <a:cs typeface="Roboto Condensed Bold"/>
                          <a:sym typeface="Roboto Condensed Bold"/>
                        </a:rPr>
                        <a:t>Thực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hiện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pháp</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như</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thế</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nào</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Các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bước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tiến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hành</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ra</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sao</a:t>
                      </a:r>
                      <a:r>
                        <a:rPr lang="en-US" sz="3899" b="1" dirty="0">
                          <a:solidFill>
                            <a:srgbClr val="423123"/>
                          </a:solidFill>
                          <a:latin typeface="Roboto Condensed Bold"/>
                          <a:ea typeface="Roboto Condensed Bold"/>
                          <a:cs typeface="Roboto Condensed Bold"/>
                          <a:sym typeface="Roboto Condensed Bold"/>
                        </a:rPr>
                        <a:t>?</a:t>
                      </a:r>
                    </a:p>
                    <a:p>
                      <a:pPr marL="842008" lvl="1" indent="-421004" algn="just">
                        <a:lnSpc>
                          <a:spcPts val="5459"/>
                        </a:lnSpc>
                        <a:buFont typeface="Arial"/>
                        <a:buChar char="•"/>
                      </a:pPr>
                      <a:r>
                        <a:rPr lang="en-US" sz="3899" b="1" dirty="0" err="1">
                          <a:solidFill>
                            <a:srgbClr val="423123"/>
                          </a:solidFill>
                          <a:latin typeface="Roboto Condensed Bold"/>
                          <a:ea typeface="Roboto Condensed Bold"/>
                          <a:cs typeface="Roboto Condensed Bold"/>
                          <a:sym typeface="Roboto Condensed Bold"/>
                        </a:rPr>
                        <a:t>Có</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phương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tiện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gì</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hỗ</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trợ</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thực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hiện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pháp</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không</a:t>
                      </a:r>
                      <a:r>
                        <a:rPr lang="en-US" sz="3899" b="1" dirty="0">
                          <a:solidFill>
                            <a:srgbClr val="423123"/>
                          </a:solidFill>
                          <a:latin typeface="Roboto Condensed Bold"/>
                          <a:ea typeface="Roboto Condensed Bold"/>
                          <a:cs typeface="Roboto Condensed Bold"/>
                          <a:sym typeface="Roboto Condensed Bold"/>
                        </a:rPr>
                        <a:t>?</a:t>
                      </a:r>
                    </a:p>
                    <a:p>
                      <a:pPr marL="842008" lvl="1" indent="-421004" algn="just">
                        <a:lnSpc>
                          <a:spcPts val="5459"/>
                        </a:lnSpc>
                        <a:buFont typeface="Arial"/>
                        <a:buChar char="•"/>
                      </a:pPr>
                      <a:r>
                        <a:rPr lang="en-US" sz="3899" b="1" dirty="0" err="1">
                          <a:solidFill>
                            <a:srgbClr val="423123"/>
                          </a:solidFill>
                          <a:latin typeface="Roboto Condensed Bold"/>
                          <a:ea typeface="Roboto Condensed Bold"/>
                          <a:cs typeface="Roboto Condensed Bold"/>
                          <a:sym typeface="Roboto Condensed Bold"/>
                        </a:rPr>
                        <a:t>Những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bằng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chứng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nào</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cho</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thấy</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pháp</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có</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hiệu</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quả</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trong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thực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tế</a:t>
                      </a:r>
                      <a:r>
                        <a:rPr lang="en-US" sz="3899" b="1" dirty="0">
                          <a:solidFill>
                            <a:srgbClr val="423123"/>
                          </a:solidFill>
                          <a:latin typeface="Roboto Condensed Bold"/>
                          <a:ea typeface="Roboto Condensed Bold"/>
                          <a:cs typeface="Roboto Condensed Bold"/>
                          <a:sym typeface="Roboto Condensed Bold"/>
                        </a:rPr>
                        <a:t>?</a:t>
                      </a:r>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1"/>
                  </a:ext>
                </a:extLst>
              </a:tr>
            </a:tbl>
          </a:graphicData>
        </a:graphic>
      </p:graphicFrame>
      <p:sp>
        <p:nvSpPr>
          <p:cNvPr id="12" name="TextBox 12"/>
          <p:cNvSpPr txBox="1"/>
          <p:nvPr/>
        </p:nvSpPr>
        <p:spPr>
          <a:xfrm>
            <a:off x="1028700" y="7128678"/>
            <a:ext cx="4157032" cy="688950"/>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trước khi viết</a:t>
            </a:r>
          </a:p>
        </p:txBody>
      </p:sp>
      <p:sp>
        <p:nvSpPr>
          <p:cNvPr id="13" name="TextBox 13"/>
          <p:cNvSpPr txBox="1"/>
          <p:nvPr/>
        </p:nvSpPr>
        <p:spPr>
          <a:xfrm>
            <a:off x="5972148" y="827148"/>
            <a:ext cx="4232277" cy="688950"/>
          </a:xfrm>
          <a:prstGeom prst="rect">
            <a:avLst/>
          </a:prstGeom>
        </p:spPr>
        <p:txBody>
          <a:bodyPr lIns="0" tIns="0" rIns="0" bIns="0" rtlCol="0" anchor="t">
            <a:spAutoFit/>
          </a:bodyPr>
          <a:lstStyle/>
          <a:p>
            <a:pPr algn="just">
              <a:lnSpc>
                <a:spcPts val="5600"/>
              </a:lnSpc>
            </a:pPr>
            <a:r>
              <a:rPr lang="en-US" sz="4000" b="1">
                <a:solidFill>
                  <a:srgbClr val="5C913B"/>
                </a:solidFill>
                <a:latin typeface="Roboto Condensed Bold"/>
                <a:ea typeface="Roboto Condensed Bold"/>
                <a:cs typeface="Roboto Condensed Bold"/>
                <a:sym typeface="Roboto Condensed Bold"/>
              </a:rPr>
              <a:t>Phân tích vấn đề</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5558" y="4042788"/>
            <a:ext cx="2965745" cy="2857290"/>
            <a:chOff x="0" y="0"/>
            <a:chExt cx="635000" cy="611779"/>
          </a:xfrm>
        </p:grpSpPr>
        <p:sp>
          <p:nvSpPr>
            <p:cNvPr id="4" name="Freeform 4"/>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95CB77"/>
            </a:solidFill>
          </p:spPr>
        </p:sp>
        <p:sp>
          <p:nvSpPr>
            <p:cNvPr id="5" name="TextBox 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sp>
        <p:nvSpPr>
          <p:cNvPr id="6" name="TextBox 6"/>
          <p:cNvSpPr txBox="1"/>
          <p:nvPr/>
        </p:nvSpPr>
        <p:spPr>
          <a:xfrm>
            <a:off x="1234366" y="752702"/>
            <a:ext cx="16304854" cy="863550"/>
          </a:xfrm>
          <a:prstGeom prst="rect">
            <a:avLst/>
          </a:prstGeom>
        </p:spPr>
        <p:txBody>
          <a:bodyPr lIns="0" tIns="0" rIns="0" bIns="0" rtlCol="0" anchor="t">
            <a:spAutoFit/>
          </a:bodyPr>
          <a:lstStyle/>
          <a:p>
            <a:pPr algn="just">
              <a:lnSpc>
                <a:spcPts val="7000"/>
              </a:lnSpc>
            </a:pPr>
            <a:r>
              <a:rPr lang="en-US" sz="5000" b="1">
                <a:solidFill>
                  <a:srgbClr val="5C913B"/>
                </a:solidFill>
                <a:latin typeface="Roboto Condensed Bold"/>
                <a:ea typeface="Roboto Condensed Bold"/>
                <a:cs typeface="Roboto Condensed Bold"/>
                <a:sym typeface="Roboto Condensed Bold"/>
              </a:rPr>
              <a:t>LẬP DÀN Ý</a:t>
            </a:r>
          </a:p>
        </p:txBody>
      </p:sp>
      <p:sp>
        <p:nvSpPr>
          <p:cNvPr id="7" name="Freeform 7"/>
          <p:cNvSpPr/>
          <p:nvPr/>
        </p:nvSpPr>
        <p:spPr>
          <a:xfrm>
            <a:off x="166174" y="-958968"/>
            <a:ext cx="4770269" cy="4346908"/>
          </a:xfrm>
          <a:custGeom>
            <a:avLst/>
            <a:gdLst/>
            <a:ahLst/>
            <a:cxnLst/>
            <a:rect l="l" t="t" r="r" b="b"/>
            <a:pathLst>
              <a:path w="4770269" h="4346908">
                <a:moveTo>
                  <a:pt x="0" y="0"/>
                </a:moveTo>
                <a:lnTo>
                  <a:pt x="4770269" y="0"/>
                </a:lnTo>
                <a:lnTo>
                  <a:pt x="4770269" y="4346908"/>
                </a:lnTo>
                <a:lnTo>
                  <a:pt x="0" y="4346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8" name="Table 8"/>
          <p:cNvGraphicFramePr>
            <a:graphicFrameLocks noGrp="1"/>
          </p:cNvGraphicFramePr>
          <p:nvPr/>
        </p:nvGraphicFramePr>
        <p:xfrm>
          <a:off x="5890964" y="3958938"/>
          <a:ext cx="11149678" cy="2369124"/>
        </p:xfrm>
        <a:graphic>
          <a:graphicData uri="http://schemas.openxmlformats.org/drawingml/2006/table">
            <a:tbl>
              <a:tblPr/>
              <a:tblGrid>
                <a:gridCol w="11149678">
                  <a:extLst>
                    <a:ext uri="{9D8B030D-6E8A-4147-A177-3AD203B41FA5}">
                      <a16:colId xmlns:a16="http://schemas.microsoft.com/office/drawing/2014/main" val="20000"/>
                    </a:ext>
                  </a:extLst>
                </a:gridCol>
              </a:tblGrid>
              <a:tr h="2369124">
                <a:tc>
                  <a:txBody>
                    <a:bodyPr/>
                    <a:lstStyle/>
                    <a:p>
                      <a:pPr algn="ctr">
                        <a:lnSpc>
                          <a:spcPts val="5459"/>
                        </a:lnSpc>
                        <a:defRPr/>
                      </a:pPr>
                      <a:r>
                        <a:rPr lang="en-US" sz="3899" b="1" dirty="0" err="1">
                          <a:solidFill>
                            <a:srgbClr val="423123"/>
                          </a:solidFill>
                          <a:latin typeface="Roboto Condensed Bold"/>
                          <a:ea typeface="Roboto Condensed Bold"/>
                          <a:cs typeface="Roboto Condensed Bold"/>
                          <a:sym typeface="Roboto Condensed Bold"/>
                        </a:rPr>
                        <a:t>Mở</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bài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Giới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thiệu</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vấn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đề</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cần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quyết</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trong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đời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sống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xã</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hội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nêu</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sự</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cần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thiết</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phải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bàn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luận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vấn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đề</a:t>
                      </a:r>
                      <a:endParaRPr lang="en-US" sz="1100" dirty="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0"/>
                  </a:ext>
                </a:extLst>
              </a:tr>
            </a:tbl>
          </a:graphicData>
        </a:graphic>
      </p:graphicFrame>
      <p:sp>
        <p:nvSpPr>
          <p:cNvPr id="9" name="Freeform 9"/>
          <p:cNvSpPr/>
          <p:nvPr/>
        </p:nvSpPr>
        <p:spPr>
          <a:xfrm>
            <a:off x="14460689" y="345142"/>
            <a:ext cx="2798611" cy="3202072"/>
          </a:xfrm>
          <a:custGeom>
            <a:avLst/>
            <a:gdLst/>
            <a:ahLst/>
            <a:cxnLst/>
            <a:rect l="l" t="t" r="r" b="b"/>
            <a:pathLst>
              <a:path w="2798611" h="3202072">
                <a:moveTo>
                  <a:pt x="0" y="0"/>
                </a:moveTo>
                <a:lnTo>
                  <a:pt x="2798611" y="0"/>
                </a:lnTo>
                <a:lnTo>
                  <a:pt x="2798611" y="3202072"/>
                </a:lnTo>
                <a:lnTo>
                  <a:pt x="0" y="3202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5461159" y="6172200"/>
            <a:ext cx="5323974" cy="4114800"/>
          </a:xfrm>
          <a:custGeom>
            <a:avLst/>
            <a:gdLst/>
            <a:ahLst/>
            <a:cxnLst/>
            <a:rect l="l" t="t" r="r" b="b"/>
            <a:pathLst>
              <a:path w="5323974" h="4114800">
                <a:moveTo>
                  <a:pt x="0" y="0"/>
                </a:moveTo>
                <a:lnTo>
                  <a:pt x="5323974" y="0"/>
                </a:lnTo>
                <a:lnTo>
                  <a:pt x="53239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028700" y="7128678"/>
            <a:ext cx="4157032" cy="688950"/>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trước khi viết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5558" y="4042788"/>
            <a:ext cx="2965745" cy="2857290"/>
            <a:chOff x="0" y="0"/>
            <a:chExt cx="635000" cy="611779"/>
          </a:xfrm>
        </p:grpSpPr>
        <p:sp>
          <p:nvSpPr>
            <p:cNvPr id="4" name="Freeform 4"/>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95CB77"/>
            </a:solidFill>
          </p:spPr>
        </p:sp>
        <p:sp>
          <p:nvSpPr>
            <p:cNvPr id="5" name="TextBox 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sp>
        <p:nvSpPr>
          <p:cNvPr id="6" name="TextBox 6"/>
          <p:cNvSpPr txBox="1"/>
          <p:nvPr/>
        </p:nvSpPr>
        <p:spPr>
          <a:xfrm>
            <a:off x="1234366" y="752702"/>
            <a:ext cx="16304854" cy="863550"/>
          </a:xfrm>
          <a:prstGeom prst="rect">
            <a:avLst/>
          </a:prstGeom>
        </p:spPr>
        <p:txBody>
          <a:bodyPr lIns="0" tIns="0" rIns="0" bIns="0" rtlCol="0" anchor="t">
            <a:spAutoFit/>
          </a:bodyPr>
          <a:lstStyle/>
          <a:p>
            <a:pPr algn="just">
              <a:lnSpc>
                <a:spcPts val="7000"/>
              </a:lnSpc>
            </a:pPr>
            <a:r>
              <a:rPr lang="en-US" sz="5000" b="1">
                <a:solidFill>
                  <a:srgbClr val="5C913B"/>
                </a:solidFill>
                <a:latin typeface="Roboto Condensed Bold"/>
                <a:ea typeface="Roboto Condensed Bold"/>
                <a:cs typeface="Roboto Condensed Bold"/>
                <a:sym typeface="Roboto Condensed Bold"/>
              </a:rPr>
              <a:t>LẬP DÀN Ý</a:t>
            </a:r>
          </a:p>
        </p:txBody>
      </p:sp>
      <p:sp>
        <p:nvSpPr>
          <p:cNvPr id="7" name="Freeform 7"/>
          <p:cNvSpPr/>
          <p:nvPr/>
        </p:nvSpPr>
        <p:spPr>
          <a:xfrm>
            <a:off x="166174" y="-958968"/>
            <a:ext cx="4770269" cy="4346908"/>
          </a:xfrm>
          <a:custGeom>
            <a:avLst/>
            <a:gdLst/>
            <a:ahLst/>
            <a:cxnLst/>
            <a:rect l="l" t="t" r="r" b="b"/>
            <a:pathLst>
              <a:path w="4770269" h="4346908">
                <a:moveTo>
                  <a:pt x="0" y="0"/>
                </a:moveTo>
                <a:lnTo>
                  <a:pt x="4770269" y="0"/>
                </a:lnTo>
                <a:lnTo>
                  <a:pt x="4770269" y="4346908"/>
                </a:lnTo>
                <a:lnTo>
                  <a:pt x="0" y="4346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8" name="Table 8"/>
          <p:cNvGraphicFramePr>
            <a:graphicFrameLocks noGrp="1"/>
          </p:cNvGraphicFramePr>
          <p:nvPr/>
        </p:nvGraphicFramePr>
        <p:xfrm>
          <a:off x="6109622" y="468910"/>
          <a:ext cx="11772900" cy="9182100"/>
        </p:xfrm>
        <a:graphic>
          <a:graphicData uri="http://schemas.openxmlformats.org/drawingml/2006/table">
            <a:tbl>
              <a:tblPr/>
              <a:tblGrid>
                <a:gridCol w="11772900">
                  <a:extLst>
                    <a:ext uri="{9D8B030D-6E8A-4147-A177-3AD203B41FA5}">
                      <a16:colId xmlns:a16="http://schemas.microsoft.com/office/drawing/2014/main" val="20000"/>
                    </a:ext>
                  </a:extLst>
                </a:gridCol>
              </a:tblGrid>
              <a:tr h="9182100">
                <a:tc>
                  <a:txBody>
                    <a:bodyPr/>
                    <a:lstStyle/>
                    <a:p>
                      <a:pPr algn="just">
                        <a:lnSpc>
                          <a:spcPts val="4900"/>
                        </a:lnSpc>
                        <a:defRPr/>
                      </a:pPr>
                      <a:r>
                        <a:rPr lang="en-US" sz="3500" b="1" dirty="0" err="1">
                          <a:solidFill>
                            <a:srgbClr val="423123"/>
                          </a:solidFill>
                          <a:latin typeface="Roboto Condensed Bold"/>
                          <a:ea typeface="Roboto Condensed Bold"/>
                          <a:cs typeface="Roboto Condensed Bold"/>
                          <a:sym typeface="Roboto Condensed Bold"/>
                        </a:rPr>
                        <a:t>Thân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bài</a:t>
                      </a:r>
                      <a:r>
                        <a:rPr lang="en-US" sz="3500" b="1" dirty="0">
                          <a:solidFill>
                            <a:srgbClr val="423123"/>
                          </a:solidFill>
                          <a:latin typeface="Roboto Condensed Bold"/>
                          <a:ea typeface="Roboto Condensed Bold"/>
                          <a:cs typeface="Roboto Condensed Bold"/>
                          <a:sym typeface="Roboto Condensed Bold"/>
                        </a:rPr>
                        <a:t>: </a:t>
                      </a:r>
                      <a:endParaRPr lang="en-US" sz="1100" dirty="0"/>
                    </a:p>
                    <a:p>
                      <a:pPr algn="just">
                        <a:lnSpc>
                          <a:spcPts val="4900"/>
                        </a:lnSpc>
                      </a:pP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Trình</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bày</a:t>
                      </a:r>
                      <a:r>
                        <a:rPr lang="en-US" sz="3500" b="1" dirty="0">
                          <a:solidFill>
                            <a:srgbClr val="423123"/>
                          </a:solidFill>
                          <a:latin typeface="Roboto Condensed Bold"/>
                          <a:ea typeface="Roboto Condensed Bold"/>
                          <a:cs typeface="Roboto Condensed Bold"/>
                          <a:sym typeface="Roboto Condensed Bold"/>
                        </a:rPr>
                        <a:t> ý </a:t>
                      </a:r>
                      <a:r>
                        <a:rPr lang="en-US" sz="3500" b="1" dirty="0" err="1">
                          <a:solidFill>
                            <a:srgbClr val="423123"/>
                          </a:solidFill>
                          <a:latin typeface="Roboto Condensed Bold"/>
                          <a:ea typeface="Roboto Condensed Bold"/>
                          <a:cs typeface="Roboto Condensed Bold"/>
                          <a:sym typeface="Roboto Condensed Bold"/>
                        </a:rPr>
                        <a:t>kiến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của</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bản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thân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về</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vấn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đề</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triển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khai</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thành</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hệ</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thống</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luận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điểm</a:t>
                      </a:r>
                      <a:r>
                        <a:rPr lang="en-US" sz="3500" b="1" dirty="0">
                          <a:solidFill>
                            <a:srgbClr val="423123"/>
                          </a:solidFill>
                          <a:latin typeface="Roboto Condensed Bold"/>
                          <a:ea typeface="Roboto Condensed Bold"/>
                          <a:cs typeface="Roboto Condensed Bold"/>
                          <a:sym typeface="Roboto Condensed Bold"/>
                        </a:rPr>
                        <a:t>.</a:t>
                      </a:r>
                    </a:p>
                    <a:p>
                      <a:pPr marL="755651" lvl="1" indent="-377825" algn="just">
                        <a:lnSpc>
                          <a:spcPts val="4900"/>
                        </a:lnSpc>
                        <a:buFont typeface="Arial"/>
                        <a:buChar char="•"/>
                      </a:pPr>
                      <a:r>
                        <a:rPr lang="en-US" sz="3500" dirty="0" err="1">
                          <a:solidFill>
                            <a:srgbClr val="423123"/>
                          </a:solidFill>
                          <a:latin typeface="Roboto Condensed"/>
                          <a:ea typeface="Roboto Condensed"/>
                          <a:cs typeface="Roboto Condensed"/>
                          <a:sym typeface="Roboto Condensed"/>
                        </a:rPr>
                        <a:t>Luận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điểm</a:t>
                      </a:r>
                      <a:r>
                        <a:rPr lang="en-US" sz="3500" dirty="0">
                          <a:solidFill>
                            <a:srgbClr val="423123"/>
                          </a:solidFill>
                          <a:latin typeface="Roboto Condensed"/>
                          <a:ea typeface="Roboto Condensed"/>
                          <a:cs typeface="Roboto Condensed"/>
                          <a:sym typeface="Roboto Condensed"/>
                        </a:rPr>
                        <a:t> 1: </a:t>
                      </a:r>
                      <a:r>
                        <a:rPr lang="en-US" sz="3500" dirty="0" err="1">
                          <a:solidFill>
                            <a:srgbClr val="423123"/>
                          </a:solidFill>
                          <a:latin typeface="Roboto Condensed"/>
                          <a:ea typeface="Roboto Condensed"/>
                          <a:cs typeface="Roboto Condensed"/>
                          <a:sym typeface="Roboto Condensed"/>
                        </a:rPr>
                        <a:t>Bản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chất</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của</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vấn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đề</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đời</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sống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được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bàn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luận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biểu</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hiện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của</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vấn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đề</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trong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thực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tế</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xã</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hội</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dùng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lí</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lẽ</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và</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bằng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chứng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để</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làm</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sáng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tỏ</a:t>
                      </a:r>
                      <a:r>
                        <a:rPr lang="en-US" sz="3500" dirty="0">
                          <a:solidFill>
                            <a:srgbClr val="423123"/>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err="1">
                          <a:solidFill>
                            <a:srgbClr val="423123"/>
                          </a:solidFill>
                          <a:latin typeface="Roboto Condensed"/>
                          <a:ea typeface="Roboto Condensed"/>
                          <a:cs typeface="Roboto Condensed"/>
                          <a:sym typeface="Roboto Condensed"/>
                        </a:rPr>
                        <a:t>Luận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điểm</a:t>
                      </a:r>
                      <a:r>
                        <a:rPr lang="en-US" sz="3500" dirty="0">
                          <a:solidFill>
                            <a:srgbClr val="423123"/>
                          </a:solidFill>
                          <a:latin typeface="Roboto Condensed"/>
                          <a:ea typeface="Roboto Condensed"/>
                          <a:cs typeface="Roboto Condensed"/>
                          <a:sym typeface="Roboto Condensed"/>
                        </a:rPr>
                        <a:t> 2: </a:t>
                      </a:r>
                      <a:r>
                        <a:rPr lang="en-US" sz="3500" dirty="0" err="1">
                          <a:solidFill>
                            <a:srgbClr val="423123"/>
                          </a:solidFill>
                          <a:latin typeface="Roboto Condensed"/>
                          <a:ea typeface="Roboto Condensed"/>
                          <a:cs typeface="Roboto Condensed"/>
                          <a:sym typeface="Roboto Condensed"/>
                        </a:rPr>
                        <a:t>Sự</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tác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động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của</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vấn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đề</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đối</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với</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cá</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nhân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cộng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đồng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đất</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nước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theo</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hướng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tích</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cực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hoặc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tiêu</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cực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dùng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lí</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lẽ</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và</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bằng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chứng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để</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làm</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sáng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tỏ</a:t>
                      </a:r>
                      <a:r>
                        <a:rPr lang="en-US" sz="3500" dirty="0">
                          <a:solidFill>
                            <a:srgbClr val="423123"/>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err="1">
                          <a:solidFill>
                            <a:srgbClr val="423123"/>
                          </a:solidFill>
                          <a:latin typeface="Roboto Condensed"/>
                          <a:ea typeface="Roboto Condensed"/>
                          <a:cs typeface="Roboto Condensed"/>
                          <a:sym typeface="Roboto Condensed"/>
                        </a:rPr>
                        <a:t>Luận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điểm</a:t>
                      </a:r>
                      <a:r>
                        <a:rPr lang="en-US" sz="3500" dirty="0">
                          <a:solidFill>
                            <a:srgbClr val="423123"/>
                          </a:solidFill>
                          <a:latin typeface="Roboto Condensed"/>
                          <a:ea typeface="Roboto Condensed"/>
                          <a:cs typeface="Roboto Condensed"/>
                          <a:sym typeface="Roboto Condensed"/>
                        </a:rPr>
                        <a:t> 3: </a:t>
                      </a:r>
                      <a:r>
                        <a:rPr lang="en-US" sz="3500" dirty="0" err="1">
                          <a:solidFill>
                            <a:srgbClr val="423123"/>
                          </a:solidFill>
                          <a:latin typeface="Roboto Condensed"/>
                          <a:ea typeface="Roboto Condensed"/>
                          <a:cs typeface="Roboto Condensed"/>
                          <a:sym typeface="Roboto Condensed"/>
                        </a:rPr>
                        <a:t>Trách</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nhiệm</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của</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mỗi</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người</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trước</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vấn</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đề</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dùng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lí</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lẽ</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và</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bằng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chứng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để</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làm</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sáng</a:t>
                      </a:r>
                      <a:r>
                        <a:rPr lang="en-US" sz="3500" dirty="0">
                          <a:solidFill>
                            <a:srgbClr val="423123"/>
                          </a:solidFill>
                          <a:latin typeface="Roboto Condensed"/>
                          <a:ea typeface="Roboto Condensed"/>
                          <a:cs typeface="Roboto Condensed"/>
                          <a:sym typeface="Roboto Condensed"/>
                        </a:rPr>
                        <a:t> </a:t>
                      </a:r>
                      <a:r>
                        <a:rPr lang="en-US" sz="3500" dirty="0" err="1">
                          <a:solidFill>
                            <a:srgbClr val="423123"/>
                          </a:solidFill>
                          <a:latin typeface="Roboto Condensed"/>
                          <a:ea typeface="Roboto Condensed"/>
                          <a:cs typeface="Roboto Condensed"/>
                          <a:sym typeface="Roboto Condensed"/>
                        </a:rPr>
                        <a:t>tỏ</a:t>
                      </a:r>
                      <a:r>
                        <a:rPr lang="en-US" sz="3500" dirty="0">
                          <a:solidFill>
                            <a:srgbClr val="423123"/>
                          </a:solidFill>
                          <a:latin typeface="Roboto Condensed"/>
                          <a:ea typeface="Roboto Condensed"/>
                          <a:cs typeface="Roboto Condensed"/>
                          <a:sym typeface="Roboto Condensed"/>
                        </a:rPr>
                        <a:t>).</a:t>
                      </a:r>
                    </a:p>
                    <a:p>
                      <a:pPr algn="just">
                        <a:lnSpc>
                          <a:spcPts val="4900"/>
                        </a:lnSpc>
                      </a:pP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Nêu</a:t>
                      </a:r>
                      <a:r>
                        <a:rPr lang="en-US" sz="3500" b="1" dirty="0">
                          <a:solidFill>
                            <a:srgbClr val="423123"/>
                          </a:solidFill>
                          <a:latin typeface="Roboto Condensed Bold"/>
                          <a:ea typeface="Roboto Condensed Bold"/>
                          <a:cs typeface="Roboto Condensed Bold"/>
                          <a:sym typeface="Roboto Condensed Bold"/>
                        </a:rPr>
                        <a:t> ý </a:t>
                      </a:r>
                      <a:r>
                        <a:rPr lang="en-US" sz="3500" b="1" dirty="0" err="1">
                          <a:solidFill>
                            <a:srgbClr val="423123"/>
                          </a:solidFill>
                          <a:latin typeface="Roboto Condensed Bold"/>
                          <a:ea typeface="Roboto Condensed Bold"/>
                          <a:cs typeface="Roboto Condensed Bold"/>
                          <a:sym typeface="Roboto Condensed Bold"/>
                        </a:rPr>
                        <a:t>kiến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trái</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chiều</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về</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vấn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đề</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để</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phản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bác</a:t>
                      </a:r>
                      <a:r>
                        <a:rPr lang="en-US" sz="3500" b="1" dirty="0">
                          <a:solidFill>
                            <a:srgbClr val="423123"/>
                          </a:solidFill>
                          <a:latin typeface="Roboto Condensed Bold"/>
                          <a:ea typeface="Roboto Condensed Bold"/>
                          <a:cs typeface="Roboto Condensed Bold"/>
                          <a:sym typeface="Roboto Condensed Bold"/>
                        </a:rPr>
                        <a:t> </a:t>
                      </a:r>
                    </a:p>
                    <a:p>
                      <a:pPr algn="just">
                        <a:lnSpc>
                          <a:spcPts val="4900"/>
                        </a:lnSpc>
                      </a:pP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Đề</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xuất</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giải</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pháp</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khả</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thi</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để</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giải</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quyết</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vấn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đề</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đời</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sống</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được</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bàn</a:t>
                      </a:r>
                      <a:r>
                        <a:rPr lang="en-US" sz="3500" b="1" dirty="0">
                          <a:solidFill>
                            <a:srgbClr val="423123"/>
                          </a:solidFill>
                          <a:latin typeface="Roboto Condensed Bold"/>
                          <a:ea typeface="Roboto Condensed Bold"/>
                          <a:cs typeface="Roboto Condensed Bold"/>
                          <a:sym typeface="Roboto Condensed Bold"/>
                        </a:rPr>
                        <a:t> </a:t>
                      </a:r>
                      <a:r>
                        <a:rPr lang="en-US" sz="3500" b="1" dirty="0" err="1">
                          <a:solidFill>
                            <a:srgbClr val="423123"/>
                          </a:solidFill>
                          <a:latin typeface="Roboto Condensed Bold"/>
                          <a:ea typeface="Roboto Condensed Bold"/>
                          <a:cs typeface="Roboto Condensed Bold"/>
                          <a:sym typeface="Roboto Condensed Bold"/>
                        </a:rPr>
                        <a:t>luận</a:t>
                      </a:r>
                      <a:r>
                        <a:rPr lang="en-US" sz="3500" b="1" dirty="0">
                          <a:solidFill>
                            <a:srgbClr val="423123"/>
                          </a:solidFill>
                          <a:latin typeface="Roboto Condensed Bold"/>
                          <a:ea typeface="Roboto Condensed Bold"/>
                          <a:cs typeface="Roboto Condensed Bold"/>
                          <a:sym typeface="Roboto Condensed Bold"/>
                        </a:rPr>
                        <a:t>.</a:t>
                      </a:r>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0"/>
                  </a:ext>
                </a:extLst>
              </a:tr>
            </a:tbl>
          </a:graphicData>
        </a:graphic>
      </p:graphicFrame>
      <p:sp>
        <p:nvSpPr>
          <p:cNvPr id="9" name="TextBox 9"/>
          <p:cNvSpPr txBox="1"/>
          <p:nvPr/>
        </p:nvSpPr>
        <p:spPr>
          <a:xfrm>
            <a:off x="1028700" y="7128678"/>
            <a:ext cx="4157032" cy="688950"/>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trước khi viết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95558" y="4042788"/>
            <a:ext cx="2965745" cy="2857290"/>
            <a:chOff x="0" y="0"/>
            <a:chExt cx="635000" cy="611779"/>
          </a:xfrm>
        </p:grpSpPr>
        <p:sp>
          <p:nvSpPr>
            <p:cNvPr id="4" name="Freeform 4"/>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95CB77"/>
            </a:solidFill>
          </p:spPr>
        </p:sp>
        <p:sp>
          <p:nvSpPr>
            <p:cNvPr id="5" name="TextBox 5"/>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1</a:t>
              </a:r>
            </a:p>
          </p:txBody>
        </p:sp>
      </p:grpSp>
      <p:sp>
        <p:nvSpPr>
          <p:cNvPr id="6" name="TextBox 6"/>
          <p:cNvSpPr txBox="1"/>
          <p:nvPr/>
        </p:nvSpPr>
        <p:spPr>
          <a:xfrm>
            <a:off x="1234366" y="752702"/>
            <a:ext cx="16304854" cy="863550"/>
          </a:xfrm>
          <a:prstGeom prst="rect">
            <a:avLst/>
          </a:prstGeom>
        </p:spPr>
        <p:txBody>
          <a:bodyPr lIns="0" tIns="0" rIns="0" bIns="0" rtlCol="0" anchor="t">
            <a:spAutoFit/>
          </a:bodyPr>
          <a:lstStyle/>
          <a:p>
            <a:pPr algn="just">
              <a:lnSpc>
                <a:spcPts val="7000"/>
              </a:lnSpc>
            </a:pPr>
            <a:r>
              <a:rPr lang="en-US" sz="5000" b="1">
                <a:solidFill>
                  <a:srgbClr val="5C913B"/>
                </a:solidFill>
                <a:latin typeface="Roboto Condensed Bold"/>
                <a:ea typeface="Roboto Condensed Bold"/>
                <a:cs typeface="Roboto Condensed Bold"/>
                <a:sym typeface="Roboto Condensed Bold"/>
              </a:rPr>
              <a:t>LẬP DÀN Ý</a:t>
            </a:r>
          </a:p>
        </p:txBody>
      </p:sp>
      <p:sp>
        <p:nvSpPr>
          <p:cNvPr id="7" name="Freeform 7"/>
          <p:cNvSpPr/>
          <p:nvPr/>
        </p:nvSpPr>
        <p:spPr>
          <a:xfrm>
            <a:off x="166174" y="-958968"/>
            <a:ext cx="4770269" cy="4346908"/>
          </a:xfrm>
          <a:custGeom>
            <a:avLst/>
            <a:gdLst/>
            <a:ahLst/>
            <a:cxnLst/>
            <a:rect l="l" t="t" r="r" b="b"/>
            <a:pathLst>
              <a:path w="4770269" h="4346908">
                <a:moveTo>
                  <a:pt x="0" y="0"/>
                </a:moveTo>
                <a:lnTo>
                  <a:pt x="4770269" y="0"/>
                </a:lnTo>
                <a:lnTo>
                  <a:pt x="4770269" y="4346908"/>
                </a:lnTo>
                <a:lnTo>
                  <a:pt x="0" y="4346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8" name="Table 8"/>
          <p:cNvGraphicFramePr>
            <a:graphicFrameLocks noGrp="1"/>
          </p:cNvGraphicFramePr>
          <p:nvPr/>
        </p:nvGraphicFramePr>
        <p:xfrm>
          <a:off x="5890964" y="3958938"/>
          <a:ext cx="11149678" cy="2369124"/>
        </p:xfrm>
        <a:graphic>
          <a:graphicData uri="http://schemas.openxmlformats.org/drawingml/2006/table">
            <a:tbl>
              <a:tblPr/>
              <a:tblGrid>
                <a:gridCol w="11149678">
                  <a:extLst>
                    <a:ext uri="{9D8B030D-6E8A-4147-A177-3AD203B41FA5}">
                      <a16:colId xmlns:a16="http://schemas.microsoft.com/office/drawing/2014/main" val="20000"/>
                    </a:ext>
                  </a:extLst>
                </a:gridCol>
              </a:tblGrid>
              <a:tr h="2369124">
                <a:tc>
                  <a:txBody>
                    <a:bodyPr/>
                    <a:lstStyle/>
                    <a:p>
                      <a:pPr algn="ctr">
                        <a:lnSpc>
                          <a:spcPts val="5459"/>
                        </a:lnSpc>
                        <a:defRPr/>
                      </a:pPr>
                      <a:r>
                        <a:rPr lang="en-US" sz="3899" b="1" dirty="0" err="1">
                          <a:solidFill>
                            <a:srgbClr val="423123"/>
                          </a:solidFill>
                          <a:latin typeface="Roboto Condensed Bold"/>
                          <a:ea typeface="Roboto Condensed Bold"/>
                          <a:cs typeface="Roboto Condensed Bold"/>
                          <a:sym typeface="Roboto Condensed Bold"/>
                        </a:rPr>
                        <a:t>Kết</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bài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Khẳng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định</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tầm</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quan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trọng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của</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việc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nhận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thức</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đúng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và</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giải</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quyết</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thỏa</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đáng</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vấn</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đề</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nêu</a:t>
                      </a:r>
                      <a:r>
                        <a:rPr lang="en-US" sz="3899" b="1" dirty="0">
                          <a:solidFill>
                            <a:srgbClr val="423123"/>
                          </a:solidFill>
                          <a:latin typeface="Roboto Condensed Bold"/>
                          <a:ea typeface="Roboto Condensed Bold"/>
                          <a:cs typeface="Roboto Condensed Bold"/>
                          <a:sym typeface="Roboto Condensed Bold"/>
                        </a:rPr>
                        <a:t> </a:t>
                      </a:r>
                      <a:r>
                        <a:rPr lang="en-US" sz="3899" b="1" dirty="0" err="1">
                          <a:solidFill>
                            <a:srgbClr val="423123"/>
                          </a:solidFill>
                          <a:latin typeface="Roboto Condensed Bold"/>
                          <a:ea typeface="Roboto Condensed Bold"/>
                          <a:cs typeface="Roboto Condensed Bold"/>
                          <a:sym typeface="Roboto Condensed Bold"/>
                        </a:rPr>
                        <a:t>ra.</a:t>
                      </a:r>
                      <a:endParaRPr lang="en-US" sz="1100" dirty="0"/>
                    </a:p>
                  </a:txBody>
                  <a:tcPr marL="190500" marR="190500" marT="190500" marB="190500" anchor="ctr">
                    <a:lnL w="38100" cap="flat" cmpd="sng" algn="ctr">
                      <a:solidFill>
                        <a:srgbClr val="1E3B45"/>
                      </a:solidFill>
                      <a:prstDash val="solid"/>
                      <a:round/>
                      <a:headEnd type="none" w="med" len="med"/>
                      <a:tailEnd type="none" w="med" len="med"/>
                    </a:lnL>
                    <a:lnR w="38100" cap="flat" cmpd="sng" algn="ctr">
                      <a:solidFill>
                        <a:srgbClr val="1E3B45"/>
                      </a:solidFill>
                      <a:prstDash val="solid"/>
                      <a:round/>
                      <a:headEnd type="none" w="med" len="med"/>
                      <a:tailEnd type="none" w="med" len="med"/>
                    </a:lnR>
                    <a:lnT w="38100" cap="flat" cmpd="sng" algn="ctr">
                      <a:solidFill>
                        <a:srgbClr val="1E3B45"/>
                      </a:solidFill>
                      <a:prstDash val="solid"/>
                      <a:round/>
                      <a:headEnd type="none" w="med" len="med"/>
                      <a:tailEnd type="none" w="med" len="med"/>
                    </a:lnT>
                    <a:lnB w="38100" cap="flat" cmpd="sng" algn="ctr">
                      <a:solidFill>
                        <a:srgbClr val="1E3B45"/>
                      </a:solidFill>
                      <a:prstDash val="solid"/>
                      <a:round/>
                      <a:headEnd type="none" w="med" len="med"/>
                      <a:tailEnd type="none" w="med" len="med"/>
                    </a:lnB>
                    <a:solidFill>
                      <a:srgbClr val="FFFDFB"/>
                    </a:solidFill>
                  </a:tcPr>
                </a:tc>
                <a:extLst>
                  <a:ext uri="{0D108BD9-81ED-4DB2-BD59-A6C34878D82A}">
                    <a16:rowId xmlns:a16="http://schemas.microsoft.com/office/drawing/2014/main" val="10000"/>
                  </a:ext>
                </a:extLst>
              </a:tr>
            </a:tbl>
          </a:graphicData>
        </a:graphic>
      </p:graphicFrame>
      <p:sp>
        <p:nvSpPr>
          <p:cNvPr id="9" name="Freeform 9"/>
          <p:cNvSpPr/>
          <p:nvPr/>
        </p:nvSpPr>
        <p:spPr>
          <a:xfrm>
            <a:off x="14460689" y="345142"/>
            <a:ext cx="2798611" cy="3202072"/>
          </a:xfrm>
          <a:custGeom>
            <a:avLst/>
            <a:gdLst/>
            <a:ahLst/>
            <a:cxnLst/>
            <a:rect l="l" t="t" r="r" b="b"/>
            <a:pathLst>
              <a:path w="2798611" h="3202072">
                <a:moveTo>
                  <a:pt x="0" y="0"/>
                </a:moveTo>
                <a:lnTo>
                  <a:pt x="2798611" y="0"/>
                </a:lnTo>
                <a:lnTo>
                  <a:pt x="2798611" y="3202072"/>
                </a:lnTo>
                <a:lnTo>
                  <a:pt x="0" y="3202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5461159" y="6172200"/>
            <a:ext cx="5323974" cy="4114800"/>
          </a:xfrm>
          <a:custGeom>
            <a:avLst/>
            <a:gdLst/>
            <a:ahLst/>
            <a:cxnLst/>
            <a:rect l="l" t="t" r="r" b="b"/>
            <a:pathLst>
              <a:path w="5323974" h="4114800">
                <a:moveTo>
                  <a:pt x="0" y="0"/>
                </a:moveTo>
                <a:lnTo>
                  <a:pt x="5323974" y="0"/>
                </a:lnTo>
                <a:lnTo>
                  <a:pt x="53239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028700" y="7128678"/>
            <a:ext cx="4157032" cy="688950"/>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trước khi viết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2337825" y="5457825"/>
            <a:ext cx="7217366" cy="6306174"/>
          </a:xfrm>
          <a:custGeom>
            <a:avLst/>
            <a:gdLst/>
            <a:ahLst/>
            <a:cxnLst/>
            <a:rect l="l" t="t" r="r" b="b"/>
            <a:pathLst>
              <a:path w="7217366" h="6306174">
                <a:moveTo>
                  <a:pt x="0" y="0"/>
                </a:moveTo>
                <a:lnTo>
                  <a:pt x="7217366" y="0"/>
                </a:lnTo>
                <a:lnTo>
                  <a:pt x="7217366" y="6306174"/>
                </a:lnTo>
                <a:lnTo>
                  <a:pt x="0" y="6306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001640" y="3215578"/>
            <a:ext cx="11733483" cy="2255854"/>
            <a:chOff x="0" y="0"/>
            <a:chExt cx="3090300" cy="594135"/>
          </a:xfrm>
        </p:grpSpPr>
        <p:sp>
          <p:nvSpPr>
            <p:cNvPr id="4" name="Freeform 4"/>
            <p:cNvSpPr/>
            <p:nvPr/>
          </p:nvSpPr>
          <p:spPr>
            <a:xfrm>
              <a:off x="0" y="0"/>
              <a:ext cx="3090300" cy="594135"/>
            </a:xfrm>
            <a:custGeom>
              <a:avLst/>
              <a:gdLst/>
              <a:ahLst/>
              <a:cxnLst/>
              <a:rect l="l" t="t" r="r" b="b"/>
              <a:pathLst>
                <a:path w="3090300" h="594135">
                  <a:moveTo>
                    <a:pt x="33651" y="0"/>
                  </a:moveTo>
                  <a:lnTo>
                    <a:pt x="3056649" y="0"/>
                  </a:lnTo>
                  <a:cubicBezTo>
                    <a:pt x="3065574" y="0"/>
                    <a:pt x="3074133" y="3545"/>
                    <a:pt x="3080444" y="9856"/>
                  </a:cubicBezTo>
                  <a:cubicBezTo>
                    <a:pt x="3086755" y="16167"/>
                    <a:pt x="3090300" y="24726"/>
                    <a:pt x="3090300" y="33651"/>
                  </a:cubicBezTo>
                  <a:lnTo>
                    <a:pt x="3090300" y="560484"/>
                  </a:lnTo>
                  <a:cubicBezTo>
                    <a:pt x="3090300" y="579069"/>
                    <a:pt x="3075234" y="594135"/>
                    <a:pt x="3056649" y="594135"/>
                  </a:cubicBezTo>
                  <a:lnTo>
                    <a:pt x="33651" y="594135"/>
                  </a:lnTo>
                  <a:cubicBezTo>
                    <a:pt x="15066" y="594135"/>
                    <a:pt x="0" y="579069"/>
                    <a:pt x="0" y="560484"/>
                  </a:cubicBezTo>
                  <a:lnTo>
                    <a:pt x="0" y="33651"/>
                  </a:lnTo>
                  <a:cubicBezTo>
                    <a:pt x="0" y="15066"/>
                    <a:pt x="15066" y="0"/>
                    <a:pt x="33651" y="0"/>
                  </a:cubicBezTo>
                  <a:close/>
                </a:path>
              </a:pathLst>
            </a:custGeom>
            <a:solidFill>
              <a:srgbClr val="F6FFFC"/>
            </a:solidFill>
          </p:spPr>
        </p:sp>
        <p:sp>
          <p:nvSpPr>
            <p:cNvPr id="5" name="TextBox 5"/>
            <p:cNvSpPr txBox="1"/>
            <p:nvPr/>
          </p:nvSpPr>
          <p:spPr>
            <a:xfrm>
              <a:off x="0" y="-57150"/>
              <a:ext cx="3090300" cy="651285"/>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795558" y="4042788"/>
            <a:ext cx="2965745" cy="2857290"/>
            <a:chOff x="0" y="0"/>
            <a:chExt cx="635000" cy="611779"/>
          </a:xfrm>
        </p:grpSpPr>
        <p:sp>
          <p:nvSpPr>
            <p:cNvPr id="8" name="Freeform 8"/>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77B255"/>
            </a:solidFill>
          </p:spPr>
        </p:sp>
        <p:sp>
          <p:nvSpPr>
            <p:cNvPr id="9" name="TextBox 9"/>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2</a:t>
              </a:r>
            </a:p>
          </p:txBody>
        </p:sp>
      </p:grpSp>
      <p:sp>
        <p:nvSpPr>
          <p:cNvPr id="10" name="TextBox 10"/>
          <p:cNvSpPr txBox="1"/>
          <p:nvPr/>
        </p:nvSpPr>
        <p:spPr>
          <a:xfrm>
            <a:off x="487701" y="677541"/>
            <a:ext cx="14295770" cy="788035"/>
          </a:xfrm>
          <a:prstGeom prst="rect">
            <a:avLst/>
          </a:prstGeom>
        </p:spPr>
        <p:txBody>
          <a:bodyPr lIns="0" tIns="0" rIns="0" bIns="0" rtlCol="0" anchor="t">
            <a:spAutoFit/>
          </a:bodyPr>
          <a:lstStyle/>
          <a:p>
            <a:pPr algn="l">
              <a:lnSpc>
                <a:spcPts val="6439"/>
              </a:lnSpc>
            </a:pPr>
            <a:r>
              <a:rPr lang="en-US" sz="4599" b="1">
                <a:solidFill>
                  <a:srgbClr val="3E721D"/>
                </a:solidFill>
                <a:latin typeface="Fraunces Bold"/>
                <a:ea typeface="Fraunces Bold"/>
                <a:cs typeface="Fraunces Bold"/>
                <a:sym typeface="Fraunces Bold"/>
              </a:rPr>
              <a:t>III. HƯỚNG DẪN QUY TRÌNH VIẾT</a:t>
            </a:r>
          </a:p>
        </p:txBody>
      </p:sp>
      <p:sp>
        <p:nvSpPr>
          <p:cNvPr id="11" name="TextBox 11"/>
          <p:cNvSpPr txBox="1"/>
          <p:nvPr/>
        </p:nvSpPr>
        <p:spPr>
          <a:xfrm>
            <a:off x="792915" y="1684593"/>
            <a:ext cx="14448301" cy="788035"/>
          </a:xfrm>
          <a:prstGeom prst="rect">
            <a:avLst/>
          </a:prstGeom>
        </p:spPr>
        <p:txBody>
          <a:bodyPr lIns="0" tIns="0" rIns="0" bIns="0" rtlCol="0" anchor="t">
            <a:spAutoFit/>
          </a:bodyPr>
          <a:lstStyle/>
          <a:p>
            <a:pPr algn="just">
              <a:lnSpc>
                <a:spcPts val="6439"/>
              </a:lnSpc>
            </a:pPr>
            <a:r>
              <a:rPr lang="en-US" sz="4599" b="1">
                <a:solidFill>
                  <a:srgbClr val="4F494B"/>
                </a:solidFill>
                <a:latin typeface="Roboto Condensed Bold"/>
                <a:ea typeface="Roboto Condensed Bold"/>
                <a:cs typeface="Roboto Condensed Bold"/>
                <a:sym typeface="Roboto Condensed Bold"/>
              </a:rPr>
              <a:t>Triển khai bài viết dựa trên dàn ý. Khi viết, em cần chú ý:</a:t>
            </a:r>
          </a:p>
        </p:txBody>
      </p:sp>
      <p:sp>
        <p:nvSpPr>
          <p:cNvPr id="12" name="TextBox 12"/>
          <p:cNvSpPr txBox="1"/>
          <p:nvPr/>
        </p:nvSpPr>
        <p:spPr>
          <a:xfrm>
            <a:off x="1304128" y="7128678"/>
            <a:ext cx="4157032" cy="689019"/>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VIẾT BÀI</a:t>
            </a:r>
          </a:p>
        </p:txBody>
      </p:sp>
      <p:sp>
        <p:nvSpPr>
          <p:cNvPr id="13" name="TextBox 13"/>
          <p:cNvSpPr txBox="1"/>
          <p:nvPr/>
        </p:nvSpPr>
        <p:spPr>
          <a:xfrm>
            <a:off x="5782709" y="3545840"/>
            <a:ext cx="11476591" cy="1597660"/>
          </a:xfrm>
          <a:prstGeom prst="rect">
            <a:avLst/>
          </a:prstGeom>
        </p:spPr>
        <p:txBody>
          <a:bodyPr lIns="0" tIns="0" rIns="0" bIns="0" rtlCol="0" anchor="t">
            <a:spAutoFit/>
          </a:bodyPr>
          <a:lstStyle/>
          <a:p>
            <a:pPr marL="993139" lvl="1" indent="-496570" algn="just">
              <a:lnSpc>
                <a:spcPts val="6439"/>
              </a:lnSpc>
              <a:buFont typeface="Arial"/>
              <a:buChar char="•"/>
            </a:pPr>
            <a:r>
              <a:rPr lang="en-US" sz="4599" dirty="0" err="1">
                <a:solidFill>
                  <a:srgbClr val="5C913B"/>
                </a:solidFill>
                <a:latin typeface="Roboto Condensed"/>
                <a:ea typeface="Roboto Condensed"/>
                <a:cs typeface="Roboto Condensed"/>
                <a:sym typeface="Roboto Condensed"/>
              </a:rPr>
              <a:t>Bám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sát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yêu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cầu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kiểu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và</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dàn</a:t>
            </a:r>
            <a:r>
              <a:rPr lang="en-US" sz="4599" dirty="0">
                <a:solidFill>
                  <a:srgbClr val="5C913B"/>
                </a:solidFill>
                <a:latin typeface="Roboto Condensed"/>
                <a:ea typeface="Roboto Condensed"/>
                <a:cs typeface="Roboto Condensed"/>
                <a:sym typeface="Roboto Condensed"/>
              </a:rPr>
              <a:t> ý </a:t>
            </a:r>
            <a:r>
              <a:rPr lang="en-US" sz="4599" dirty="0" err="1">
                <a:solidFill>
                  <a:srgbClr val="5C913B"/>
                </a:solidFill>
                <a:latin typeface="Roboto Condensed"/>
                <a:ea typeface="Roboto Condensed"/>
                <a:cs typeface="Roboto Condensed"/>
                <a:sym typeface="Roboto Condensed"/>
              </a:rPr>
              <a:t>đã</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lập</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để</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triển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khai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các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phần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viết</a:t>
            </a:r>
            <a:r>
              <a:rPr lang="en-US" sz="4599" dirty="0">
                <a:solidFill>
                  <a:srgbClr val="5C913B"/>
                </a:solidFill>
                <a:latin typeface="Roboto Condensed"/>
                <a:ea typeface="Roboto Condensed"/>
                <a:cs typeface="Roboto Condensed"/>
                <a:sym typeface="Roboto Condensed"/>
              </a:rPr>
              <a:t>.</a:t>
            </a:r>
          </a:p>
        </p:txBody>
      </p:sp>
      <p:grpSp>
        <p:nvGrpSpPr>
          <p:cNvPr id="14" name="Group 14"/>
          <p:cNvGrpSpPr/>
          <p:nvPr/>
        </p:nvGrpSpPr>
        <p:grpSpPr>
          <a:xfrm>
            <a:off x="6001640" y="5785758"/>
            <a:ext cx="11733483" cy="4226003"/>
            <a:chOff x="0" y="0"/>
            <a:chExt cx="3090300" cy="1113021"/>
          </a:xfrm>
        </p:grpSpPr>
        <p:sp>
          <p:nvSpPr>
            <p:cNvPr id="15" name="Freeform 15"/>
            <p:cNvSpPr/>
            <p:nvPr/>
          </p:nvSpPr>
          <p:spPr>
            <a:xfrm>
              <a:off x="0" y="0"/>
              <a:ext cx="3090300" cy="1113021"/>
            </a:xfrm>
            <a:custGeom>
              <a:avLst/>
              <a:gdLst/>
              <a:ahLst/>
              <a:cxnLst/>
              <a:rect l="l" t="t" r="r" b="b"/>
              <a:pathLst>
                <a:path w="3090300" h="1113021">
                  <a:moveTo>
                    <a:pt x="33651" y="0"/>
                  </a:moveTo>
                  <a:lnTo>
                    <a:pt x="3056649" y="0"/>
                  </a:lnTo>
                  <a:cubicBezTo>
                    <a:pt x="3065574" y="0"/>
                    <a:pt x="3074133" y="3545"/>
                    <a:pt x="3080444" y="9856"/>
                  </a:cubicBezTo>
                  <a:cubicBezTo>
                    <a:pt x="3086755" y="16167"/>
                    <a:pt x="3090300" y="24726"/>
                    <a:pt x="3090300" y="33651"/>
                  </a:cubicBezTo>
                  <a:lnTo>
                    <a:pt x="3090300" y="1079371"/>
                  </a:lnTo>
                  <a:cubicBezTo>
                    <a:pt x="3090300" y="1097955"/>
                    <a:pt x="3075234" y="1113021"/>
                    <a:pt x="3056649" y="1113021"/>
                  </a:cubicBezTo>
                  <a:lnTo>
                    <a:pt x="33651" y="1113021"/>
                  </a:lnTo>
                  <a:cubicBezTo>
                    <a:pt x="24726" y="1113021"/>
                    <a:pt x="16167" y="1109476"/>
                    <a:pt x="9856" y="1103165"/>
                  </a:cubicBezTo>
                  <a:cubicBezTo>
                    <a:pt x="3545" y="1096855"/>
                    <a:pt x="0" y="1088295"/>
                    <a:pt x="0" y="1079371"/>
                  </a:cubicBezTo>
                  <a:lnTo>
                    <a:pt x="0" y="33651"/>
                  </a:lnTo>
                  <a:cubicBezTo>
                    <a:pt x="0" y="15066"/>
                    <a:pt x="15066" y="0"/>
                    <a:pt x="33651" y="0"/>
                  </a:cubicBezTo>
                  <a:close/>
                </a:path>
              </a:pathLst>
            </a:custGeom>
            <a:solidFill>
              <a:srgbClr val="F6FFFC"/>
            </a:solidFill>
          </p:spPr>
        </p:sp>
        <p:sp>
          <p:nvSpPr>
            <p:cNvPr id="16" name="TextBox 16"/>
            <p:cNvSpPr txBox="1"/>
            <p:nvPr/>
          </p:nvSpPr>
          <p:spPr>
            <a:xfrm>
              <a:off x="0" y="-57150"/>
              <a:ext cx="3090300" cy="1170171"/>
            </a:xfrm>
            <a:prstGeom prst="rect">
              <a:avLst/>
            </a:prstGeom>
          </p:spPr>
          <p:txBody>
            <a:bodyPr lIns="50800" tIns="50800" rIns="50800" bIns="50800" rtlCol="0" anchor="ctr"/>
            <a:lstStyle/>
            <a:p>
              <a:pPr algn="ctr">
                <a:lnSpc>
                  <a:spcPts val="3499"/>
                </a:lnSpc>
              </a:pPr>
              <a:endParaRPr/>
            </a:p>
          </p:txBody>
        </p:sp>
      </p:grpSp>
      <p:sp>
        <p:nvSpPr>
          <p:cNvPr id="17" name="TextBox 17"/>
          <p:cNvSpPr txBox="1"/>
          <p:nvPr/>
        </p:nvSpPr>
        <p:spPr>
          <a:xfrm>
            <a:off x="5782709" y="5837867"/>
            <a:ext cx="11476591" cy="4026535"/>
          </a:xfrm>
          <a:prstGeom prst="rect">
            <a:avLst/>
          </a:prstGeom>
        </p:spPr>
        <p:txBody>
          <a:bodyPr lIns="0" tIns="0" rIns="0" bIns="0" rtlCol="0" anchor="t">
            <a:spAutoFit/>
          </a:bodyPr>
          <a:lstStyle/>
          <a:p>
            <a:pPr marL="993139" lvl="1" indent="-496570" algn="just">
              <a:lnSpc>
                <a:spcPts val="6439"/>
              </a:lnSpc>
              <a:buFont typeface="Arial"/>
              <a:buChar char="•"/>
            </a:pPr>
            <a:r>
              <a:rPr lang="en-US" sz="4599" dirty="0" err="1">
                <a:solidFill>
                  <a:srgbClr val="5C913B"/>
                </a:solidFill>
                <a:latin typeface="Roboto Condensed"/>
                <a:ea typeface="Roboto Condensed"/>
                <a:cs typeface="Roboto Condensed"/>
                <a:sym typeface="Roboto Condensed"/>
              </a:rPr>
              <a:t>Có</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thể</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mở</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bằng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lối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trực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tiếp</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giới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thiệu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nhanh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nghị</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luận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hoặc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gián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tiếp</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dùng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một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mẩu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chuyện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một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thông</a:t>
            </a:r>
            <a:r>
              <a:rPr lang="en-US" sz="4599" dirty="0">
                <a:solidFill>
                  <a:srgbClr val="5C913B"/>
                </a:solidFill>
                <a:latin typeface="Roboto Condensed"/>
                <a:ea typeface="Roboto Condensed"/>
                <a:cs typeface="Roboto Condensed"/>
                <a:sym typeface="Roboto Condensed"/>
              </a:rPr>
              <a:t> tin, </a:t>
            </a:r>
            <a:r>
              <a:rPr lang="en-US" sz="4599" dirty="0" err="1">
                <a:solidFill>
                  <a:srgbClr val="5C913B"/>
                </a:solidFill>
                <a:latin typeface="Roboto Condensed"/>
                <a:ea typeface="Roboto Condensed"/>
                <a:cs typeface="Roboto Condensed"/>
                <a:sym typeface="Roboto Condensed"/>
              </a:rPr>
              <a:t>một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câu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nói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nổi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tiếng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hoặc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nêu</a:t>
            </a:r>
            <a:r>
              <a:rPr lang="en-US" sz="4599" dirty="0">
                <a:solidFill>
                  <a:srgbClr val="5C913B"/>
                </a:solidFill>
                <a:latin typeface="Roboto Condensed"/>
                <a:ea typeface="Roboto Condensed"/>
                <a:cs typeface="Roboto Condensed"/>
                <a:sym typeface="Roboto Condensed"/>
              </a:rPr>
              <a:t> ý </a:t>
            </a:r>
            <a:r>
              <a:rPr lang="en-US" sz="4599" dirty="0" err="1">
                <a:solidFill>
                  <a:srgbClr val="5C913B"/>
                </a:solidFill>
                <a:latin typeface="Roboto Condensed"/>
                <a:ea typeface="Roboto Condensed"/>
                <a:cs typeface="Roboto Condensed"/>
                <a:sym typeface="Roboto Condensed"/>
              </a:rPr>
              <a:t>tương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phản</a:t>
            </a:r>
            <a:r>
              <a:rPr lang="en-US" sz="4599" dirty="0">
                <a:solidFill>
                  <a:srgbClr val="5C913B"/>
                </a:solidFill>
                <a:latin typeface="Roboto Condensed"/>
                <a:ea typeface="Roboto Condensed"/>
                <a:cs typeface="Roboto Condensed"/>
                <a:sym typeface="Roboto Condensed"/>
              </a:rPr>
              <a:t>,…</a:t>
            </a:r>
            <a:r>
              <a:rPr lang="en-US" sz="4599" dirty="0" err="1">
                <a:solidFill>
                  <a:srgbClr val="5C913B"/>
                </a:solidFill>
                <a:latin typeface="Roboto Condensed"/>
                <a:ea typeface="Roboto Condensed"/>
                <a:cs typeface="Roboto Condensed"/>
                <a:sym typeface="Roboto Condensed"/>
              </a:rPr>
              <a:t>để</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dẫn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đến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luận</a:t>
            </a:r>
            <a:r>
              <a:rPr lang="en-US" sz="4599"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2337825" y="5457825"/>
            <a:ext cx="7217366" cy="6306174"/>
          </a:xfrm>
          <a:custGeom>
            <a:avLst/>
            <a:gdLst/>
            <a:ahLst/>
            <a:cxnLst/>
            <a:rect l="l" t="t" r="r" b="b"/>
            <a:pathLst>
              <a:path w="7217366" h="6306174">
                <a:moveTo>
                  <a:pt x="0" y="0"/>
                </a:moveTo>
                <a:lnTo>
                  <a:pt x="7217366" y="0"/>
                </a:lnTo>
                <a:lnTo>
                  <a:pt x="7217366" y="6306174"/>
                </a:lnTo>
                <a:lnTo>
                  <a:pt x="0" y="6306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001640" y="3215578"/>
            <a:ext cx="11733483" cy="5671112"/>
            <a:chOff x="0" y="0"/>
            <a:chExt cx="3090300" cy="1493626"/>
          </a:xfrm>
        </p:grpSpPr>
        <p:sp>
          <p:nvSpPr>
            <p:cNvPr id="4" name="Freeform 4"/>
            <p:cNvSpPr/>
            <p:nvPr/>
          </p:nvSpPr>
          <p:spPr>
            <a:xfrm>
              <a:off x="0" y="0"/>
              <a:ext cx="3090300" cy="1493626"/>
            </a:xfrm>
            <a:custGeom>
              <a:avLst/>
              <a:gdLst/>
              <a:ahLst/>
              <a:cxnLst/>
              <a:rect l="l" t="t" r="r" b="b"/>
              <a:pathLst>
                <a:path w="3090300" h="1493626">
                  <a:moveTo>
                    <a:pt x="33651" y="0"/>
                  </a:moveTo>
                  <a:lnTo>
                    <a:pt x="3056649" y="0"/>
                  </a:lnTo>
                  <a:cubicBezTo>
                    <a:pt x="3065574" y="0"/>
                    <a:pt x="3074133" y="3545"/>
                    <a:pt x="3080444" y="9856"/>
                  </a:cubicBezTo>
                  <a:cubicBezTo>
                    <a:pt x="3086755" y="16167"/>
                    <a:pt x="3090300" y="24726"/>
                    <a:pt x="3090300" y="33651"/>
                  </a:cubicBezTo>
                  <a:lnTo>
                    <a:pt x="3090300" y="1459976"/>
                  </a:lnTo>
                  <a:cubicBezTo>
                    <a:pt x="3090300" y="1478560"/>
                    <a:pt x="3075234" y="1493626"/>
                    <a:pt x="3056649" y="1493626"/>
                  </a:cubicBezTo>
                  <a:lnTo>
                    <a:pt x="33651" y="1493626"/>
                  </a:lnTo>
                  <a:cubicBezTo>
                    <a:pt x="15066" y="1493626"/>
                    <a:pt x="0" y="1478560"/>
                    <a:pt x="0" y="1459976"/>
                  </a:cubicBezTo>
                  <a:lnTo>
                    <a:pt x="0" y="33651"/>
                  </a:lnTo>
                  <a:cubicBezTo>
                    <a:pt x="0" y="15066"/>
                    <a:pt x="15066" y="0"/>
                    <a:pt x="33651" y="0"/>
                  </a:cubicBezTo>
                  <a:close/>
                </a:path>
              </a:pathLst>
            </a:custGeom>
            <a:solidFill>
              <a:srgbClr val="F6FFFC"/>
            </a:solidFill>
          </p:spPr>
        </p:sp>
        <p:sp>
          <p:nvSpPr>
            <p:cNvPr id="5" name="TextBox 5"/>
            <p:cNvSpPr txBox="1"/>
            <p:nvPr/>
          </p:nvSpPr>
          <p:spPr>
            <a:xfrm>
              <a:off x="0" y="-57150"/>
              <a:ext cx="3090300" cy="1550776"/>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795558" y="4042788"/>
            <a:ext cx="2965745" cy="2857290"/>
            <a:chOff x="0" y="0"/>
            <a:chExt cx="635000" cy="611779"/>
          </a:xfrm>
        </p:grpSpPr>
        <p:sp>
          <p:nvSpPr>
            <p:cNvPr id="8" name="Freeform 8"/>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77B255"/>
            </a:solidFill>
          </p:spPr>
        </p:sp>
        <p:sp>
          <p:nvSpPr>
            <p:cNvPr id="9" name="TextBox 9"/>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2</a:t>
              </a:r>
            </a:p>
          </p:txBody>
        </p:sp>
      </p:grpSp>
      <p:sp>
        <p:nvSpPr>
          <p:cNvPr id="10" name="TextBox 10"/>
          <p:cNvSpPr txBox="1"/>
          <p:nvPr/>
        </p:nvSpPr>
        <p:spPr>
          <a:xfrm>
            <a:off x="487701" y="677541"/>
            <a:ext cx="14295770" cy="788035"/>
          </a:xfrm>
          <a:prstGeom prst="rect">
            <a:avLst/>
          </a:prstGeom>
        </p:spPr>
        <p:txBody>
          <a:bodyPr lIns="0" tIns="0" rIns="0" bIns="0" rtlCol="0" anchor="t">
            <a:spAutoFit/>
          </a:bodyPr>
          <a:lstStyle/>
          <a:p>
            <a:pPr algn="l">
              <a:lnSpc>
                <a:spcPts val="6439"/>
              </a:lnSpc>
            </a:pPr>
            <a:r>
              <a:rPr lang="en-US" sz="4599" b="1">
                <a:solidFill>
                  <a:srgbClr val="3E721D"/>
                </a:solidFill>
                <a:latin typeface="Fraunces Bold"/>
                <a:ea typeface="Fraunces Bold"/>
                <a:cs typeface="Fraunces Bold"/>
                <a:sym typeface="Fraunces Bold"/>
              </a:rPr>
              <a:t>III. HƯỚNG DẪN QUY TRÌNH VIẾT</a:t>
            </a:r>
          </a:p>
        </p:txBody>
      </p:sp>
      <p:sp>
        <p:nvSpPr>
          <p:cNvPr id="11" name="TextBox 11"/>
          <p:cNvSpPr txBox="1"/>
          <p:nvPr/>
        </p:nvSpPr>
        <p:spPr>
          <a:xfrm>
            <a:off x="792915" y="1684593"/>
            <a:ext cx="14448301" cy="788035"/>
          </a:xfrm>
          <a:prstGeom prst="rect">
            <a:avLst/>
          </a:prstGeom>
        </p:spPr>
        <p:txBody>
          <a:bodyPr lIns="0" tIns="0" rIns="0" bIns="0" rtlCol="0" anchor="t">
            <a:spAutoFit/>
          </a:bodyPr>
          <a:lstStyle/>
          <a:p>
            <a:pPr algn="just">
              <a:lnSpc>
                <a:spcPts val="6439"/>
              </a:lnSpc>
            </a:pPr>
            <a:r>
              <a:rPr lang="en-US" sz="4599" b="1">
                <a:solidFill>
                  <a:srgbClr val="4F494B"/>
                </a:solidFill>
                <a:latin typeface="Roboto Condensed Bold"/>
                <a:ea typeface="Roboto Condensed Bold"/>
                <a:cs typeface="Roboto Condensed Bold"/>
                <a:sym typeface="Roboto Condensed Bold"/>
              </a:rPr>
              <a:t>Triển khai bài viết dựa trên dàn ý. Khi viết, em cần chú ý:</a:t>
            </a:r>
          </a:p>
        </p:txBody>
      </p:sp>
      <p:sp>
        <p:nvSpPr>
          <p:cNvPr id="12" name="TextBox 12"/>
          <p:cNvSpPr txBox="1"/>
          <p:nvPr/>
        </p:nvSpPr>
        <p:spPr>
          <a:xfrm>
            <a:off x="1304128" y="7128678"/>
            <a:ext cx="4157032" cy="689019"/>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VIẾT BÀI</a:t>
            </a:r>
          </a:p>
        </p:txBody>
      </p:sp>
      <p:sp>
        <p:nvSpPr>
          <p:cNvPr id="13" name="TextBox 13"/>
          <p:cNvSpPr txBox="1"/>
          <p:nvPr/>
        </p:nvSpPr>
        <p:spPr>
          <a:xfrm>
            <a:off x="5782709" y="3545840"/>
            <a:ext cx="11476591" cy="4836160"/>
          </a:xfrm>
          <a:prstGeom prst="rect">
            <a:avLst/>
          </a:prstGeom>
        </p:spPr>
        <p:txBody>
          <a:bodyPr lIns="0" tIns="0" rIns="0" bIns="0" rtlCol="0" anchor="t">
            <a:spAutoFit/>
          </a:bodyPr>
          <a:lstStyle/>
          <a:p>
            <a:pPr marL="993139" lvl="1" indent="-496570" algn="just">
              <a:lnSpc>
                <a:spcPts val="6439"/>
              </a:lnSpc>
              <a:buFont typeface="Arial"/>
              <a:buChar char="•"/>
            </a:pPr>
            <a:r>
              <a:rPr lang="en-US" sz="4599" dirty="0">
                <a:solidFill>
                  <a:srgbClr val="5C913B"/>
                </a:solidFill>
                <a:latin typeface="Roboto Condensed"/>
                <a:ea typeface="Roboto Condensed"/>
                <a:cs typeface="Roboto Condensed"/>
                <a:sym typeface="Roboto Condensed"/>
              </a:rPr>
              <a:t>Khi </a:t>
            </a:r>
            <a:r>
              <a:rPr lang="en-US" sz="4599" dirty="0" err="1">
                <a:solidFill>
                  <a:srgbClr val="5C913B"/>
                </a:solidFill>
                <a:latin typeface="Roboto Condensed"/>
                <a:ea typeface="Roboto Condensed"/>
                <a:cs typeface="Roboto Condensed"/>
                <a:sym typeface="Roboto Condensed"/>
              </a:rPr>
              <a:t>triển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khai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các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luận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điểm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phần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thân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cần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đặc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biệt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chú</a:t>
            </a:r>
            <a:r>
              <a:rPr lang="en-US" sz="4599" dirty="0">
                <a:solidFill>
                  <a:srgbClr val="5C913B"/>
                </a:solidFill>
                <a:latin typeface="Roboto Condensed"/>
                <a:ea typeface="Roboto Condensed"/>
                <a:cs typeface="Roboto Condensed"/>
                <a:sym typeface="Roboto Condensed"/>
              </a:rPr>
              <a:t> ý </a:t>
            </a:r>
            <a:r>
              <a:rPr lang="en-US" sz="4599" dirty="0" err="1">
                <a:solidFill>
                  <a:srgbClr val="5C913B"/>
                </a:solidFill>
                <a:latin typeface="Roboto Condensed"/>
                <a:ea typeface="Roboto Condensed"/>
                <a:cs typeface="Roboto Condensed"/>
                <a:sym typeface="Roboto Condensed"/>
              </a:rPr>
              <a:t>việc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sử</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dụng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lí</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lẽ</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và</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bằng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chứng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để</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tăng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sức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thuyết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phục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văn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nghị</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luận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quan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sát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cách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trình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bày</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lí</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lẽ</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và</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nêu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bằng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chứng</a:t>
            </a:r>
            <a:r>
              <a:rPr lang="en-US" sz="4599" dirty="0">
                <a:solidFill>
                  <a:srgbClr val="5C913B"/>
                </a:solidFill>
                <a:latin typeface="Roboto Condensed"/>
                <a:ea typeface="Roboto Condensed"/>
                <a:cs typeface="Roboto Condensed"/>
                <a:sym typeface="Roboto Condensed"/>
              </a:rPr>
              <a:t> ở </a:t>
            </a:r>
            <a:r>
              <a:rPr lang="en-US" sz="4599" dirty="0" err="1">
                <a:solidFill>
                  <a:srgbClr val="5C913B"/>
                </a:solidFill>
                <a:latin typeface="Roboto Condensed"/>
                <a:ea typeface="Roboto Condensed"/>
                <a:cs typeface="Roboto Condensed"/>
                <a:sym typeface="Roboto Condensed"/>
              </a:rPr>
              <a:t>các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văn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bản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đọc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và</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viết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tham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khảo</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để</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học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tập</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cách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viết</a:t>
            </a:r>
            <a:r>
              <a:rPr lang="en-US" sz="4599"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6729543" y="4138597"/>
            <a:ext cx="10982297" cy="4908376"/>
          </a:xfrm>
          <a:prstGeom prst="rect">
            <a:avLst/>
          </a:prstGeom>
        </p:spPr>
        <p:txBody>
          <a:bodyPr lIns="0" tIns="0" rIns="0" bIns="0" rtlCol="0" anchor="t">
            <a:spAutoFit/>
          </a:bodyPr>
          <a:lstStyle/>
          <a:p>
            <a:pPr algn="just">
              <a:lnSpc>
                <a:spcPts val="5599"/>
              </a:lnSpc>
              <a:spcBef>
                <a:spcPct val="0"/>
              </a:spcBef>
            </a:pPr>
            <a:r>
              <a:rPr lang="en-US" sz="3999" b="1" dirty="0" err="1">
                <a:solidFill>
                  <a:srgbClr val="423123"/>
                </a:solidFill>
                <a:latin typeface="Roboto Condensed Bold"/>
                <a:ea typeface="Roboto Condensed Bold"/>
                <a:cs typeface="Roboto Condensed Bold"/>
                <a:sym typeface="Roboto Condensed Bold"/>
              </a:rPr>
              <a:t>Luật</a:t>
            </a:r>
            <a:r>
              <a:rPr lang="en-US" sz="3999" b="1" dirty="0">
                <a:solidFill>
                  <a:srgbClr val="423123"/>
                </a:solidFill>
                <a:latin typeface="Roboto Condensed Bold"/>
                <a:ea typeface="Roboto Condensed Bold"/>
                <a:cs typeface="Roboto Condensed Bold"/>
                <a:sym typeface="Roboto Condensed Bold"/>
              </a:rPr>
              <a:t> </a:t>
            </a:r>
            <a:r>
              <a:rPr lang="en-US" sz="3999" b="1" dirty="0" err="1">
                <a:solidFill>
                  <a:srgbClr val="423123"/>
                </a:solidFill>
                <a:latin typeface="Roboto Condensed Bold"/>
                <a:ea typeface="Roboto Condensed Bold"/>
                <a:cs typeface="Roboto Condensed Bold"/>
                <a:sym typeface="Roboto Condensed Bold"/>
              </a:rPr>
              <a:t>chơi</a:t>
            </a:r>
            <a:r>
              <a:rPr lang="en-US" sz="3999" b="1" dirty="0">
                <a:solidFill>
                  <a:srgbClr val="423123"/>
                </a:solidFill>
                <a:latin typeface="Roboto Condensed Bold"/>
                <a:ea typeface="Roboto Condensed Bold"/>
                <a:cs typeface="Roboto Condensed Bold"/>
                <a:sym typeface="Roboto Condensed Bold"/>
              </a:rPr>
              <a: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Cả</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lớp</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vỗ</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tay</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cùng</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hát</a:t>
            </a:r>
            <a:r>
              <a:rPr lang="en-US" sz="3999" dirty="0">
                <a:solidFill>
                  <a:srgbClr val="423123"/>
                </a:solidFill>
                <a:latin typeface="Roboto Condensed"/>
                <a:ea typeface="Roboto Condensed"/>
                <a:cs typeface="Roboto Condensed"/>
                <a:sym typeface="Roboto Condensed"/>
              </a:rPr>
              <a:t> 1 </a:t>
            </a:r>
            <a:r>
              <a:rPr lang="en-US" sz="3999" dirty="0" err="1">
                <a:solidFill>
                  <a:srgbClr val="423123"/>
                </a:solidFill>
                <a:latin typeface="Roboto Condensed"/>
                <a:ea typeface="Roboto Condensed"/>
                <a:cs typeface="Roboto Condensed"/>
                <a:sym typeface="Roboto Condensed"/>
              </a:rPr>
              <a:t>bài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hát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bất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kì</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đồng</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thời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truyền</a:t>
            </a:r>
            <a:r>
              <a:rPr lang="en-US" sz="3999" dirty="0">
                <a:solidFill>
                  <a:srgbClr val="423123"/>
                </a:solidFill>
                <a:latin typeface="Roboto Condensed"/>
                <a:ea typeface="Roboto Condensed"/>
                <a:cs typeface="Roboto Condensed"/>
                <a:sym typeface="Roboto Condensed"/>
              </a:rPr>
              <a:t> 1 </a:t>
            </a:r>
            <a:r>
              <a:rPr lang="en-US" sz="3999" dirty="0" err="1">
                <a:solidFill>
                  <a:srgbClr val="423123"/>
                </a:solidFill>
                <a:latin typeface="Roboto Condensed"/>
                <a:ea typeface="Roboto Condensed"/>
                <a:cs typeface="Roboto Condensed"/>
                <a:sym typeface="Roboto Condensed"/>
              </a:rPr>
              <a:t>cây</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bút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cho</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nhau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khi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có</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hiệu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lệnh</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của</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GV</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thì</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dừng</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lại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Cây</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bút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trên</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tay</a:t>
            </a:r>
            <a:r>
              <a:rPr lang="en-US" sz="3999" dirty="0">
                <a:solidFill>
                  <a:srgbClr val="423123"/>
                </a:solidFill>
                <a:latin typeface="Roboto Condensed"/>
                <a:ea typeface="Roboto Condensed"/>
                <a:cs typeface="Roboto Condensed"/>
                <a:sym typeface="Roboto Condensed"/>
              </a:rPr>
              <a:t> HS </a:t>
            </a:r>
            <a:r>
              <a:rPr lang="en-US" sz="3999" dirty="0" err="1">
                <a:solidFill>
                  <a:srgbClr val="423123"/>
                </a:solidFill>
                <a:latin typeface="Roboto Condensed"/>
                <a:ea typeface="Roboto Condensed"/>
                <a:cs typeface="Roboto Condensed"/>
                <a:sym typeface="Roboto Condensed"/>
              </a:rPr>
              <a:t>nào</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thì</a:t>
            </a:r>
            <a:r>
              <a:rPr lang="en-US" sz="3999" dirty="0">
                <a:solidFill>
                  <a:srgbClr val="423123"/>
                </a:solidFill>
                <a:latin typeface="Roboto Condensed"/>
                <a:ea typeface="Roboto Condensed"/>
                <a:cs typeface="Roboto Condensed"/>
                <a:sym typeface="Roboto Condensed"/>
              </a:rPr>
              <a:t> HS </a:t>
            </a:r>
            <a:r>
              <a:rPr lang="en-US" sz="3999" dirty="0" err="1">
                <a:solidFill>
                  <a:srgbClr val="423123"/>
                </a:solidFill>
                <a:latin typeface="Roboto Condensed"/>
                <a:ea typeface="Roboto Condensed"/>
                <a:cs typeface="Roboto Condensed"/>
                <a:sym typeface="Roboto Condensed"/>
              </a:rPr>
              <a:t>đó</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nêu</a:t>
            </a:r>
            <a:r>
              <a:rPr lang="en-US" sz="3999" dirty="0">
                <a:solidFill>
                  <a:srgbClr val="423123"/>
                </a:solidFill>
                <a:latin typeface="Roboto Condensed"/>
                <a:ea typeface="Roboto Condensed"/>
                <a:cs typeface="Roboto Condensed"/>
                <a:sym typeface="Roboto Condensed"/>
              </a:rPr>
              <a:t> 1 </a:t>
            </a:r>
            <a:r>
              <a:rPr lang="en-US" sz="3999" dirty="0" err="1">
                <a:solidFill>
                  <a:srgbClr val="423123"/>
                </a:solidFill>
                <a:latin typeface="Roboto Condensed"/>
                <a:ea typeface="Roboto Condensed"/>
                <a:cs typeface="Roboto Condensed"/>
                <a:sym typeface="Roboto Condensed"/>
              </a:rPr>
              <a:t>yêu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cầu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kiểu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bài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nghị</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luận</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về</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một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vấn</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đề</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đời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sống</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cần</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giải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quyết</a:t>
            </a:r>
            <a:r>
              <a:rPr lang="en-US" sz="3999" dirty="0">
                <a:solidFill>
                  <a:srgbClr val="423123"/>
                </a:solidFill>
                <a:latin typeface="Roboto Condensed"/>
                <a:ea typeface="Roboto Condensed"/>
                <a:cs typeface="Roboto Condensed"/>
                <a:sym typeface="Roboto Condensed"/>
              </a:rPr>
              <a:t>. HS </a:t>
            </a:r>
            <a:r>
              <a:rPr lang="en-US" sz="3999" dirty="0" err="1">
                <a:solidFill>
                  <a:srgbClr val="423123"/>
                </a:solidFill>
                <a:latin typeface="Roboto Condensed"/>
                <a:ea typeface="Roboto Condensed"/>
                <a:cs typeface="Roboto Condensed"/>
                <a:sym typeface="Roboto Condensed"/>
              </a:rPr>
              <a:t>vừa</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trả</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lời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có</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thể</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gọi</a:t>
            </a:r>
            <a:r>
              <a:rPr lang="en-US" sz="3999" dirty="0">
                <a:solidFill>
                  <a:srgbClr val="423123"/>
                </a:solidFill>
                <a:latin typeface="Roboto Condensed"/>
                <a:ea typeface="Roboto Condensed"/>
                <a:cs typeface="Roboto Condensed"/>
                <a:sym typeface="Roboto Condensed"/>
              </a:rPr>
              <a:t> 1 HS </a:t>
            </a:r>
            <a:r>
              <a:rPr lang="en-US" sz="3999" dirty="0" err="1">
                <a:solidFill>
                  <a:srgbClr val="423123"/>
                </a:solidFill>
                <a:latin typeface="Roboto Condensed"/>
                <a:ea typeface="Roboto Condensed"/>
                <a:cs typeface="Roboto Condensed"/>
                <a:sym typeface="Roboto Condensed"/>
              </a:rPr>
              <a:t>bất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kì</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để</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tiếp</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tục</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nêu</a:t>
            </a:r>
            <a:r>
              <a:rPr lang="en-US" sz="3999" dirty="0">
                <a:solidFill>
                  <a:srgbClr val="423123"/>
                </a:solidFill>
                <a:latin typeface="Roboto Condensed"/>
                <a:ea typeface="Roboto Condensed"/>
                <a:cs typeface="Roboto Condensed"/>
                <a:sym typeface="Roboto Condensed"/>
              </a:rPr>
              <a:t> 1 </a:t>
            </a:r>
            <a:r>
              <a:rPr lang="en-US" sz="3999" dirty="0" err="1">
                <a:solidFill>
                  <a:srgbClr val="423123"/>
                </a:solidFill>
                <a:latin typeface="Roboto Condensed"/>
                <a:ea typeface="Roboto Condensed"/>
                <a:cs typeface="Roboto Condensed"/>
                <a:sym typeface="Roboto Condensed"/>
              </a:rPr>
              <a:t>yêu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cầu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kiểu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bài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và</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tiếp</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tục</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như</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vậy</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cho</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đến</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khi</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nêu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hết</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các</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yêu</a:t>
            </a:r>
            <a:r>
              <a:rPr lang="en-US" sz="3999" dirty="0">
                <a:solidFill>
                  <a:srgbClr val="423123"/>
                </a:solidFill>
                <a:latin typeface="Roboto Condensed"/>
                <a:ea typeface="Roboto Condensed"/>
                <a:cs typeface="Roboto Condensed"/>
                <a:sym typeface="Roboto Condensed"/>
              </a:rPr>
              <a:t> </a:t>
            </a:r>
            <a:r>
              <a:rPr lang="en-US" sz="3999" dirty="0" err="1">
                <a:solidFill>
                  <a:srgbClr val="423123"/>
                </a:solidFill>
                <a:latin typeface="Roboto Condensed"/>
                <a:ea typeface="Roboto Condensed"/>
                <a:cs typeface="Roboto Condensed"/>
                <a:sym typeface="Roboto Condensed"/>
              </a:rPr>
              <a:t>cầu</a:t>
            </a:r>
            <a:r>
              <a:rPr lang="en-US" sz="3999" dirty="0">
                <a:solidFill>
                  <a:srgbClr val="423123"/>
                </a:solidFill>
                <a:latin typeface="Roboto Condensed"/>
                <a:ea typeface="Roboto Condensed"/>
                <a:cs typeface="Roboto Condensed"/>
                <a:sym typeface="Roboto Condensed"/>
              </a:rPr>
              <a:t>.</a:t>
            </a:r>
          </a:p>
        </p:txBody>
      </p:sp>
      <p:grpSp>
        <p:nvGrpSpPr>
          <p:cNvPr id="8" name="Group 8"/>
          <p:cNvGrpSpPr/>
          <p:nvPr/>
        </p:nvGrpSpPr>
        <p:grpSpPr>
          <a:xfrm>
            <a:off x="12888399" y="8844117"/>
            <a:ext cx="4889301" cy="1107480"/>
            <a:chOff x="0" y="0"/>
            <a:chExt cx="1287717" cy="291682"/>
          </a:xfrm>
        </p:grpSpPr>
        <p:sp>
          <p:nvSpPr>
            <p:cNvPr id="9" name="Freeform 9"/>
            <p:cNvSpPr/>
            <p:nvPr/>
          </p:nvSpPr>
          <p:spPr>
            <a:xfrm>
              <a:off x="0" y="0"/>
              <a:ext cx="1287717" cy="291682"/>
            </a:xfrm>
            <a:custGeom>
              <a:avLst/>
              <a:gdLst/>
              <a:ahLst/>
              <a:cxnLst/>
              <a:rect l="l" t="t" r="r" b="b"/>
              <a:pathLst>
                <a:path w="1287717" h="291682">
                  <a:moveTo>
                    <a:pt x="80756" y="0"/>
                  </a:moveTo>
                  <a:lnTo>
                    <a:pt x="1206962" y="0"/>
                  </a:lnTo>
                  <a:cubicBezTo>
                    <a:pt x="1228379" y="0"/>
                    <a:pt x="1248920" y="8508"/>
                    <a:pt x="1264064" y="23653"/>
                  </a:cubicBezTo>
                  <a:cubicBezTo>
                    <a:pt x="1279209" y="38797"/>
                    <a:pt x="1287717" y="59338"/>
                    <a:pt x="1287717" y="80756"/>
                  </a:cubicBezTo>
                  <a:lnTo>
                    <a:pt x="1287717" y="210927"/>
                  </a:lnTo>
                  <a:cubicBezTo>
                    <a:pt x="1287717" y="232344"/>
                    <a:pt x="1279209" y="252885"/>
                    <a:pt x="1264064" y="268029"/>
                  </a:cubicBezTo>
                  <a:cubicBezTo>
                    <a:pt x="1248920" y="283174"/>
                    <a:pt x="1228379" y="291682"/>
                    <a:pt x="1206962" y="291682"/>
                  </a:cubicBezTo>
                  <a:lnTo>
                    <a:pt x="80756" y="291682"/>
                  </a:lnTo>
                  <a:cubicBezTo>
                    <a:pt x="59338" y="291682"/>
                    <a:pt x="38797" y="283174"/>
                    <a:pt x="23653" y="268029"/>
                  </a:cubicBezTo>
                  <a:cubicBezTo>
                    <a:pt x="8508" y="252885"/>
                    <a:pt x="0" y="232344"/>
                    <a:pt x="0" y="210927"/>
                  </a:cubicBezTo>
                  <a:lnTo>
                    <a:pt x="0" y="80756"/>
                  </a:lnTo>
                  <a:cubicBezTo>
                    <a:pt x="0" y="59338"/>
                    <a:pt x="8508" y="38797"/>
                    <a:pt x="23653" y="23653"/>
                  </a:cubicBezTo>
                  <a:cubicBezTo>
                    <a:pt x="38797" y="8508"/>
                    <a:pt x="59338" y="0"/>
                    <a:pt x="80756" y="0"/>
                  </a:cubicBezTo>
                  <a:close/>
                </a:path>
              </a:pathLst>
            </a:custGeom>
            <a:solidFill>
              <a:srgbClr val="FFFFFF"/>
            </a:solidFill>
          </p:spPr>
        </p:sp>
        <p:sp>
          <p:nvSpPr>
            <p:cNvPr id="10" name="TextBox 10"/>
            <p:cNvSpPr txBox="1"/>
            <p:nvPr/>
          </p:nvSpPr>
          <p:spPr>
            <a:xfrm>
              <a:off x="0" y="47625"/>
              <a:ext cx="1287717" cy="244057"/>
            </a:xfrm>
            <a:prstGeom prst="rect">
              <a:avLst/>
            </a:prstGeom>
          </p:spPr>
          <p:txBody>
            <a:bodyPr lIns="50800" tIns="50800" rIns="50800" bIns="50800" rtlCol="0" anchor="ctr"/>
            <a:lstStyle/>
            <a:p>
              <a:pPr algn="ctr">
                <a:lnSpc>
                  <a:spcPts val="2291"/>
                </a:lnSpc>
              </a:pPr>
              <a:endParaRPr/>
            </a:p>
          </p:txBody>
        </p:sp>
      </p:grpSp>
      <p:sp>
        <p:nvSpPr>
          <p:cNvPr id="11" name="TextBox 11"/>
          <p:cNvSpPr txBox="1"/>
          <p:nvPr/>
        </p:nvSpPr>
        <p:spPr>
          <a:xfrm>
            <a:off x="368072" y="1613681"/>
            <a:ext cx="14295770" cy="788035"/>
          </a:xfrm>
          <a:prstGeom prst="rect">
            <a:avLst/>
          </a:prstGeom>
        </p:spPr>
        <p:txBody>
          <a:bodyPr lIns="0" tIns="0" rIns="0" bIns="0" rtlCol="0" anchor="t">
            <a:spAutoFit/>
          </a:bodyPr>
          <a:lstStyle/>
          <a:p>
            <a:pPr algn="l">
              <a:lnSpc>
                <a:spcPts val="6439"/>
              </a:lnSpc>
            </a:pPr>
            <a:r>
              <a:rPr lang="en-US" sz="4599" b="1">
                <a:solidFill>
                  <a:srgbClr val="423123"/>
                </a:solidFill>
                <a:latin typeface="Fraunces Bold"/>
                <a:ea typeface="Fraunces Bold"/>
                <a:cs typeface="Fraunces Bold"/>
                <a:sym typeface="Fraunces Bold"/>
              </a:rPr>
              <a:t>I. TÌM HIỂU YÊU CẦU CỦA KIỂU VĂN BẢN </a:t>
            </a:r>
          </a:p>
        </p:txBody>
      </p:sp>
      <p:sp>
        <p:nvSpPr>
          <p:cNvPr id="12" name="TextBox 12"/>
          <p:cNvSpPr txBox="1"/>
          <p:nvPr/>
        </p:nvSpPr>
        <p:spPr>
          <a:xfrm>
            <a:off x="13274666" y="8998726"/>
            <a:ext cx="10982297" cy="615950"/>
          </a:xfrm>
          <a:prstGeom prst="rect">
            <a:avLst/>
          </a:prstGeom>
        </p:spPr>
        <p:txBody>
          <a:bodyPr lIns="0" tIns="0" rIns="0" bIns="0" rtlCol="0" anchor="t">
            <a:spAutoFit/>
          </a:bodyPr>
          <a:lstStyle/>
          <a:p>
            <a:pPr algn="just">
              <a:lnSpc>
                <a:spcPts val="4900"/>
              </a:lnSpc>
              <a:spcBef>
                <a:spcPct val="0"/>
              </a:spcBef>
            </a:pPr>
            <a:r>
              <a:rPr lang="en-US" sz="3500" b="1">
                <a:solidFill>
                  <a:srgbClr val="995C64"/>
                </a:solidFill>
                <a:latin typeface="Roboto Condensed Bold"/>
                <a:ea typeface="Roboto Condensed Bold"/>
                <a:cs typeface="Roboto Condensed Bold"/>
                <a:sym typeface="Roboto Condensed Bold"/>
              </a:rPr>
              <a:t>HS thực hiện cá nhân </a:t>
            </a:r>
          </a:p>
        </p:txBody>
      </p:sp>
      <p:sp>
        <p:nvSpPr>
          <p:cNvPr id="13" name="TextBox 13"/>
          <p:cNvSpPr txBox="1"/>
          <p:nvPr/>
        </p:nvSpPr>
        <p:spPr>
          <a:xfrm>
            <a:off x="9144000" y="2669092"/>
            <a:ext cx="14295770" cy="1005156"/>
          </a:xfrm>
          <a:prstGeom prst="rect">
            <a:avLst/>
          </a:prstGeom>
        </p:spPr>
        <p:txBody>
          <a:bodyPr lIns="0" tIns="0" rIns="0" bIns="0" rtlCol="0" anchor="t">
            <a:spAutoFit/>
          </a:bodyPr>
          <a:lstStyle/>
          <a:p>
            <a:pPr algn="l">
              <a:lnSpc>
                <a:spcPts val="8119"/>
              </a:lnSpc>
            </a:pPr>
            <a:r>
              <a:rPr lang="en-US" sz="5799" dirty="0" err="1">
                <a:solidFill>
                  <a:srgbClr val="A94646"/>
                </a:solidFill>
                <a:latin typeface="#9Slide07 Bangers"/>
                <a:ea typeface="#9Slide07 Bangers"/>
                <a:cs typeface="#9Slide07 Bangers"/>
                <a:sym typeface="#9Slide07 Bangers"/>
              </a:rPr>
              <a:t>NHẠC</a:t>
            </a:r>
            <a:r>
              <a:rPr lang="en-US" sz="5799" dirty="0">
                <a:solidFill>
                  <a:srgbClr val="A94646"/>
                </a:solidFill>
                <a:latin typeface="#9Slide07 Bangers"/>
                <a:ea typeface="#9Slide07 Bangers"/>
                <a:cs typeface="#9Slide07 Bangers"/>
                <a:sym typeface="#9Slide07 Bangers"/>
              </a:rPr>
              <a:t> </a:t>
            </a:r>
            <a:r>
              <a:rPr lang="en-US" sz="5799" dirty="0" err="1">
                <a:solidFill>
                  <a:srgbClr val="A94646"/>
                </a:solidFill>
                <a:latin typeface="#9Slide07 Bangers"/>
                <a:ea typeface="#9Slide07 Bangers"/>
                <a:cs typeface="#9Slide07 Bangers"/>
                <a:sym typeface="#9Slide07 Bangers"/>
              </a:rPr>
              <a:t>GỌI</a:t>
            </a:r>
            <a:r>
              <a:rPr lang="en-US" sz="5799" dirty="0">
                <a:solidFill>
                  <a:srgbClr val="A94646"/>
                </a:solidFill>
                <a:latin typeface="#9Slide07 Bangers"/>
                <a:ea typeface="#9Slide07 Bangers"/>
                <a:cs typeface="#9Slide07 Bangers"/>
                <a:sym typeface="#9Slide07 Bangers"/>
              </a:rPr>
              <a:t> </a:t>
            </a:r>
            <a:r>
              <a:rPr lang="en-US" sz="5799" dirty="0" err="1">
                <a:solidFill>
                  <a:srgbClr val="A94646"/>
                </a:solidFill>
                <a:latin typeface="#9Slide07 Bangers"/>
                <a:ea typeface="#9Slide07 Bangers"/>
                <a:cs typeface="#9Slide07 Bangers"/>
                <a:sym typeface="#9Slide07 Bangers"/>
              </a:rPr>
              <a:t>TÊN</a:t>
            </a:r>
            <a:r>
              <a:rPr lang="en-US" sz="5799" dirty="0">
                <a:solidFill>
                  <a:srgbClr val="A94646"/>
                </a:solidFill>
                <a:latin typeface="#9Slide07 Bangers"/>
                <a:ea typeface="#9Slide07 Bangers"/>
                <a:cs typeface="#9Slide07 Bangers"/>
                <a:sym typeface="#9Slide07 Bangers"/>
              </a:rPr>
              <a:t> AI</a:t>
            </a:r>
          </a:p>
        </p:txBody>
      </p:sp>
      <p:sp>
        <p:nvSpPr>
          <p:cNvPr id="14" name="Freeform 14"/>
          <p:cNvSpPr/>
          <p:nvPr/>
        </p:nvSpPr>
        <p:spPr>
          <a:xfrm>
            <a:off x="13402886" y="524138"/>
            <a:ext cx="4374814" cy="3062370"/>
          </a:xfrm>
          <a:custGeom>
            <a:avLst/>
            <a:gdLst/>
            <a:ahLst/>
            <a:cxnLst/>
            <a:rect l="l" t="t" r="r" b="b"/>
            <a:pathLst>
              <a:path w="4374814" h="3062370">
                <a:moveTo>
                  <a:pt x="0" y="0"/>
                </a:moveTo>
                <a:lnTo>
                  <a:pt x="4374814" y="0"/>
                </a:lnTo>
                <a:lnTo>
                  <a:pt x="4374814" y="3062370"/>
                </a:lnTo>
                <a:lnTo>
                  <a:pt x="0" y="3062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2337825" y="5457825"/>
            <a:ext cx="7217366" cy="6306174"/>
          </a:xfrm>
          <a:custGeom>
            <a:avLst/>
            <a:gdLst/>
            <a:ahLst/>
            <a:cxnLst/>
            <a:rect l="l" t="t" r="r" b="b"/>
            <a:pathLst>
              <a:path w="7217366" h="6306174">
                <a:moveTo>
                  <a:pt x="0" y="0"/>
                </a:moveTo>
                <a:lnTo>
                  <a:pt x="7217366" y="0"/>
                </a:lnTo>
                <a:lnTo>
                  <a:pt x="7217366" y="6306174"/>
                </a:lnTo>
                <a:lnTo>
                  <a:pt x="0" y="6306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001640" y="3215578"/>
            <a:ext cx="11733483" cy="2480214"/>
            <a:chOff x="0" y="0"/>
            <a:chExt cx="3090300" cy="653225"/>
          </a:xfrm>
        </p:grpSpPr>
        <p:sp>
          <p:nvSpPr>
            <p:cNvPr id="4" name="Freeform 4"/>
            <p:cNvSpPr/>
            <p:nvPr/>
          </p:nvSpPr>
          <p:spPr>
            <a:xfrm>
              <a:off x="0" y="0"/>
              <a:ext cx="3090300" cy="653225"/>
            </a:xfrm>
            <a:custGeom>
              <a:avLst/>
              <a:gdLst/>
              <a:ahLst/>
              <a:cxnLst/>
              <a:rect l="l" t="t" r="r" b="b"/>
              <a:pathLst>
                <a:path w="3090300" h="653225">
                  <a:moveTo>
                    <a:pt x="33651" y="0"/>
                  </a:moveTo>
                  <a:lnTo>
                    <a:pt x="3056649" y="0"/>
                  </a:lnTo>
                  <a:cubicBezTo>
                    <a:pt x="3065574" y="0"/>
                    <a:pt x="3074133" y="3545"/>
                    <a:pt x="3080444" y="9856"/>
                  </a:cubicBezTo>
                  <a:cubicBezTo>
                    <a:pt x="3086755" y="16167"/>
                    <a:pt x="3090300" y="24726"/>
                    <a:pt x="3090300" y="33651"/>
                  </a:cubicBezTo>
                  <a:lnTo>
                    <a:pt x="3090300" y="619575"/>
                  </a:lnTo>
                  <a:cubicBezTo>
                    <a:pt x="3090300" y="638159"/>
                    <a:pt x="3075234" y="653225"/>
                    <a:pt x="3056649" y="653225"/>
                  </a:cubicBezTo>
                  <a:lnTo>
                    <a:pt x="33651" y="653225"/>
                  </a:lnTo>
                  <a:cubicBezTo>
                    <a:pt x="15066" y="653225"/>
                    <a:pt x="0" y="638159"/>
                    <a:pt x="0" y="619575"/>
                  </a:cubicBezTo>
                  <a:lnTo>
                    <a:pt x="0" y="33651"/>
                  </a:lnTo>
                  <a:cubicBezTo>
                    <a:pt x="0" y="15066"/>
                    <a:pt x="15066" y="0"/>
                    <a:pt x="33651" y="0"/>
                  </a:cubicBezTo>
                  <a:close/>
                </a:path>
              </a:pathLst>
            </a:custGeom>
            <a:solidFill>
              <a:srgbClr val="F6FFFC"/>
            </a:solidFill>
          </p:spPr>
        </p:sp>
        <p:sp>
          <p:nvSpPr>
            <p:cNvPr id="5" name="TextBox 5"/>
            <p:cNvSpPr txBox="1"/>
            <p:nvPr/>
          </p:nvSpPr>
          <p:spPr>
            <a:xfrm>
              <a:off x="0" y="-57150"/>
              <a:ext cx="3090300" cy="710375"/>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795558" y="4042788"/>
            <a:ext cx="2965745" cy="2857290"/>
            <a:chOff x="0" y="0"/>
            <a:chExt cx="635000" cy="611779"/>
          </a:xfrm>
        </p:grpSpPr>
        <p:sp>
          <p:nvSpPr>
            <p:cNvPr id="8" name="Freeform 8"/>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77B255"/>
            </a:solidFill>
          </p:spPr>
        </p:sp>
        <p:sp>
          <p:nvSpPr>
            <p:cNvPr id="9" name="TextBox 9"/>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2</a:t>
              </a:r>
            </a:p>
          </p:txBody>
        </p:sp>
      </p:grpSp>
      <p:sp>
        <p:nvSpPr>
          <p:cNvPr id="10" name="TextBox 10"/>
          <p:cNvSpPr txBox="1"/>
          <p:nvPr/>
        </p:nvSpPr>
        <p:spPr>
          <a:xfrm>
            <a:off x="487701" y="677541"/>
            <a:ext cx="14295770" cy="788035"/>
          </a:xfrm>
          <a:prstGeom prst="rect">
            <a:avLst/>
          </a:prstGeom>
        </p:spPr>
        <p:txBody>
          <a:bodyPr lIns="0" tIns="0" rIns="0" bIns="0" rtlCol="0" anchor="t">
            <a:spAutoFit/>
          </a:bodyPr>
          <a:lstStyle/>
          <a:p>
            <a:pPr algn="l">
              <a:lnSpc>
                <a:spcPts val="6439"/>
              </a:lnSpc>
            </a:pPr>
            <a:r>
              <a:rPr lang="en-US" sz="4599" b="1">
                <a:solidFill>
                  <a:srgbClr val="3E721D"/>
                </a:solidFill>
                <a:latin typeface="Fraunces Bold"/>
                <a:ea typeface="Fraunces Bold"/>
                <a:cs typeface="Fraunces Bold"/>
                <a:sym typeface="Fraunces Bold"/>
              </a:rPr>
              <a:t>III. HƯỚNG DẪN QUY TRÌNH VIẾT</a:t>
            </a:r>
          </a:p>
        </p:txBody>
      </p:sp>
      <p:sp>
        <p:nvSpPr>
          <p:cNvPr id="11" name="TextBox 11"/>
          <p:cNvSpPr txBox="1"/>
          <p:nvPr/>
        </p:nvSpPr>
        <p:spPr>
          <a:xfrm>
            <a:off x="792915" y="1684593"/>
            <a:ext cx="14448301" cy="788035"/>
          </a:xfrm>
          <a:prstGeom prst="rect">
            <a:avLst/>
          </a:prstGeom>
        </p:spPr>
        <p:txBody>
          <a:bodyPr lIns="0" tIns="0" rIns="0" bIns="0" rtlCol="0" anchor="t">
            <a:spAutoFit/>
          </a:bodyPr>
          <a:lstStyle/>
          <a:p>
            <a:pPr algn="just">
              <a:lnSpc>
                <a:spcPts val="6439"/>
              </a:lnSpc>
            </a:pPr>
            <a:r>
              <a:rPr lang="en-US" sz="4599" b="1">
                <a:solidFill>
                  <a:srgbClr val="4F494B"/>
                </a:solidFill>
                <a:latin typeface="Roboto Condensed Bold"/>
                <a:ea typeface="Roboto Condensed Bold"/>
                <a:cs typeface="Roboto Condensed Bold"/>
                <a:sym typeface="Roboto Condensed Bold"/>
              </a:rPr>
              <a:t>Triển khai bài viết dựa trên dàn ý. Khi viết, em cần chú ý:</a:t>
            </a:r>
          </a:p>
        </p:txBody>
      </p:sp>
      <p:sp>
        <p:nvSpPr>
          <p:cNvPr id="12" name="TextBox 12"/>
          <p:cNvSpPr txBox="1"/>
          <p:nvPr/>
        </p:nvSpPr>
        <p:spPr>
          <a:xfrm>
            <a:off x="1304128" y="7128678"/>
            <a:ext cx="4157032" cy="689019"/>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VIẾT BÀI</a:t>
            </a:r>
          </a:p>
        </p:txBody>
      </p:sp>
      <p:sp>
        <p:nvSpPr>
          <p:cNvPr id="13" name="TextBox 13"/>
          <p:cNvSpPr txBox="1"/>
          <p:nvPr/>
        </p:nvSpPr>
        <p:spPr>
          <a:xfrm>
            <a:off x="5782709" y="3545840"/>
            <a:ext cx="11476591" cy="1597660"/>
          </a:xfrm>
          <a:prstGeom prst="rect">
            <a:avLst/>
          </a:prstGeom>
        </p:spPr>
        <p:txBody>
          <a:bodyPr lIns="0" tIns="0" rIns="0" bIns="0" rtlCol="0" anchor="t">
            <a:spAutoFit/>
          </a:bodyPr>
          <a:lstStyle/>
          <a:p>
            <a:pPr marL="993139" lvl="1" indent="-496570" algn="just">
              <a:lnSpc>
                <a:spcPts val="6439"/>
              </a:lnSpc>
              <a:buFont typeface="Arial"/>
              <a:buChar char="•"/>
            </a:pPr>
            <a:r>
              <a:rPr lang="en-US" sz="4599" dirty="0" err="1">
                <a:solidFill>
                  <a:srgbClr val="5C913B"/>
                </a:solidFill>
                <a:latin typeface="Roboto Condensed"/>
                <a:ea typeface="Roboto Condensed"/>
                <a:cs typeface="Roboto Condensed"/>
                <a:sym typeface="Roboto Condensed"/>
              </a:rPr>
              <a:t>Kết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nên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liên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hệ</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tới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trách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nhiệm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mỗi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người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trong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việc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giải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quyết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2586229" y="5928633"/>
            <a:ext cx="7217366" cy="6306174"/>
          </a:xfrm>
          <a:custGeom>
            <a:avLst/>
            <a:gdLst/>
            <a:ahLst/>
            <a:cxnLst/>
            <a:rect l="l" t="t" r="r" b="b"/>
            <a:pathLst>
              <a:path w="7217366" h="6306174">
                <a:moveTo>
                  <a:pt x="0" y="0"/>
                </a:moveTo>
                <a:lnTo>
                  <a:pt x="7217366" y="0"/>
                </a:lnTo>
                <a:lnTo>
                  <a:pt x="7217366" y="6306173"/>
                </a:lnTo>
                <a:lnTo>
                  <a:pt x="0" y="6306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744748" y="1923519"/>
            <a:ext cx="11990375" cy="7781986"/>
            <a:chOff x="0" y="0"/>
            <a:chExt cx="3157959" cy="2049577"/>
          </a:xfrm>
        </p:grpSpPr>
        <p:sp>
          <p:nvSpPr>
            <p:cNvPr id="4" name="Freeform 4"/>
            <p:cNvSpPr/>
            <p:nvPr/>
          </p:nvSpPr>
          <p:spPr>
            <a:xfrm>
              <a:off x="0" y="0"/>
              <a:ext cx="3157959" cy="2049577"/>
            </a:xfrm>
            <a:custGeom>
              <a:avLst/>
              <a:gdLst/>
              <a:ahLst/>
              <a:cxnLst/>
              <a:rect l="l" t="t" r="r" b="b"/>
              <a:pathLst>
                <a:path w="3157959" h="2049577">
                  <a:moveTo>
                    <a:pt x="32930" y="0"/>
                  </a:moveTo>
                  <a:lnTo>
                    <a:pt x="3125029" y="0"/>
                  </a:lnTo>
                  <a:cubicBezTo>
                    <a:pt x="3133763" y="0"/>
                    <a:pt x="3142138" y="3469"/>
                    <a:pt x="3148314" y="9645"/>
                  </a:cubicBezTo>
                  <a:cubicBezTo>
                    <a:pt x="3154489" y="15820"/>
                    <a:pt x="3157959" y="24196"/>
                    <a:pt x="3157959" y="32930"/>
                  </a:cubicBezTo>
                  <a:lnTo>
                    <a:pt x="3157959" y="2016647"/>
                  </a:lnTo>
                  <a:cubicBezTo>
                    <a:pt x="3157959" y="2025381"/>
                    <a:pt x="3154489" y="2033756"/>
                    <a:pt x="3148314" y="2039932"/>
                  </a:cubicBezTo>
                  <a:cubicBezTo>
                    <a:pt x="3142138" y="2046107"/>
                    <a:pt x="3133763" y="2049577"/>
                    <a:pt x="3125029" y="2049577"/>
                  </a:cubicBezTo>
                  <a:lnTo>
                    <a:pt x="32930" y="2049577"/>
                  </a:lnTo>
                  <a:cubicBezTo>
                    <a:pt x="24196" y="2049577"/>
                    <a:pt x="15820" y="2046107"/>
                    <a:pt x="9645" y="2039932"/>
                  </a:cubicBezTo>
                  <a:cubicBezTo>
                    <a:pt x="3469" y="2033756"/>
                    <a:pt x="0" y="2025381"/>
                    <a:pt x="0" y="2016647"/>
                  </a:cubicBezTo>
                  <a:lnTo>
                    <a:pt x="0" y="32930"/>
                  </a:lnTo>
                  <a:cubicBezTo>
                    <a:pt x="0" y="24196"/>
                    <a:pt x="3469" y="15820"/>
                    <a:pt x="9645" y="9645"/>
                  </a:cubicBezTo>
                  <a:cubicBezTo>
                    <a:pt x="15820" y="3469"/>
                    <a:pt x="24196" y="0"/>
                    <a:pt x="32930" y="0"/>
                  </a:cubicBezTo>
                  <a:close/>
                </a:path>
              </a:pathLst>
            </a:custGeom>
            <a:solidFill>
              <a:srgbClr val="F6FFFC"/>
            </a:solidFill>
          </p:spPr>
        </p:sp>
        <p:sp>
          <p:nvSpPr>
            <p:cNvPr id="5" name="TextBox 5"/>
            <p:cNvSpPr txBox="1"/>
            <p:nvPr/>
          </p:nvSpPr>
          <p:spPr>
            <a:xfrm>
              <a:off x="0" y="-57150"/>
              <a:ext cx="3157959" cy="210672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795558" y="4042788"/>
            <a:ext cx="2965745" cy="2857290"/>
            <a:chOff x="0" y="0"/>
            <a:chExt cx="635000" cy="611779"/>
          </a:xfrm>
        </p:grpSpPr>
        <p:sp>
          <p:nvSpPr>
            <p:cNvPr id="8" name="Freeform 8"/>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77B255"/>
            </a:solidFill>
          </p:spPr>
        </p:sp>
        <p:sp>
          <p:nvSpPr>
            <p:cNvPr id="9" name="TextBox 9"/>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3</a:t>
              </a:r>
            </a:p>
          </p:txBody>
        </p:sp>
      </p:grpSp>
      <p:sp>
        <p:nvSpPr>
          <p:cNvPr id="10" name="TextBox 10"/>
          <p:cNvSpPr txBox="1"/>
          <p:nvPr/>
        </p:nvSpPr>
        <p:spPr>
          <a:xfrm>
            <a:off x="487701" y="677541"/>
            <a:ext cx="14295770" cy="788035"/>
          </a:xfrm>
          <a:prstGeom prst="rect">
            <a:avLst/>
          </a:prstGeom>
        </p:spPr>
        <p:txBody>
          <a:bodyPr lIns="0" tIns="0" rIns="0" bIns="0" rtlCol="0" anchor="t">
            <a:spAutoFit/>
          </a:bodyPr>
          <a:lstStyle/>
          <a:p>
            <a:pPr algn="l">
              <a:lnSpc>
                <a:spcPts val="6439"/>
              </a:lnSpc>
            </a:pPr>
            <a:r>
              <a:rPr lang="en-US" sz="4599" b="1">
                <a:solidFill>
                  <a:srgbClr val="3E721D"/>
                </a:solidFill>
                <a:latin typeface="Fraunces Bold"/>
                <a:ea typeface="Fraunces Bold"/>
                <a:cs typeface="Fraunces Bold"/>
                <a:sym typeface="Fraunces Bold"/>
              </a:rPr>
              <a:t>III. HƯỚNG DẪN QUY TRÌNH VIẾT</a:t>
            </a:r>
          </a:p>
        </p:txBody>
      </p:sp>
      <p:sp>
        <p:nvSpPr>
          <p:cNvPr id="11" name="TextBox 11"/>
          <p:cNvSpPr txBox="1"/>
          <p:nvPr/>
        </p:nvSpPr>
        <p:spPr>
          <a:xfrm>
            <a:off x="1304128" y="7128678"/>
            <a:ext cx="4157032" cy="2098601"/>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 chỉnh sửa, rút kinh nghiệm</a:t>
            </a:r>
          </a:p>
        </p:txBody>
      </p:sp>
      <p:sp>
        <p:nvSpPr>
          <p:cNvPr id="12" name="TextBox 12"/>
          <p:cNvSpPr txBox="1"/>
          <p:nvPr/>
        </p:nvSpPr>
        <p:spPr>
          <a:xfrm>
            <a:off x="6001640" y="1981895"/>
            <a:ext cx="11476591" cy="7265035"/>
          </a:xfrm>
          <a:prstGeom prst="rect">
            <a:avLst/>
          </a:prstGeom>
        </p:spPr>
        <p:txBody>
          <a:bodyPr lIns="0" tIns="0" rIns="0" bIns="0" rtlCol="0" anchor="t">
            <a:spAutoFit/>
          </a:bodyPr>
          <a:lstStyle/>
          <a:p>
            <a:pPr algn="just">
              <a:lnSpc>
                <a:spcPts val="6439"/>
              </a:lnSpc>
            </a:pPr>
            <a:r>
              <a:rPr lang="en-US" sz="4599" dirty="0" err="1">
                <a:solidFill>
                  <a:srgbClr val="5C913B"/>
                </a:solidFill>
                <a:latin typeface="Roboto Condensed"/>
                <a:ea typeface="Roboto Condensed"/>
                <a:cs typeface="Roboto Condensed"/>
                <a:sym typeface="Roboto Condensed"/>
              </a:rPr>
              <a:t>Đọc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kĩ</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bài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viết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thật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kĩ</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đặt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câu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hỏi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để</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tự</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kiểm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lại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từng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phần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từng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khía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cạnh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và</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thao</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tác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được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sử</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dụng</a:t>
            </a:r>
            <a:r>
              <a:rPr lang="en-US" sz="4599" dirty="0">
                <a:solidFill>
                  <a:srgbClr val="5C913B"/>
                </a:solidFill>
                <a:latin typeface="Roboto Condensed"/>
                <a:ea typeface="Roboto Condensed"/>
                <a:cs typeface="Roboto Condensed"/>
                <a:sym typeface="Roboto Condensed"/>
              </a:rPr>
              <a:t>:</a:t>
            </a:r>
          </a:p>
          <a:p>
            <a:pPr algn="just">
              <a:lnSpc>
                <a:spcPts val="6439"/>
              </a:lnSpc>
            </a:pP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cần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giải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quyết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được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nêu</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rõ</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ràng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đầy</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đủ</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không</a:t>
            </a:r>
            <a:r>
              <a:rPr lang="en-US" sz="4599" dirty="0">
                <a:solidFill>
                  <a:srgbClr val="5C913B"/>
                </a:solidFill>
                <a:latin typeface="Roboto Condensed"/>
                <a:ea typeface="Roboto Condensed"/>
                <a:cs typeface="Roboto Condensed"/>
                <a:sym typeface="Roboto Condensed"/>
              </a:rPr>
              <a:t>?</a:t>
            </a:r>
          </a:p>
          <a:p>
            <a:pPr algn="just">
              <a:lnSpc>
                <a:spcPts val="6439"/>
              </a:lnSpc>
            </a:pP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Bản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chất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và</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từng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khía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cạnh</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đã</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được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làm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rõ</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chưa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Bản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thân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có</a:t>
            </a:r>
            <a:r>
              <a:rPr lang="en-US" sz="4599" dirty="0">
                <a:solidFill>
                  <a:srgbClr val="5C913B"/>
                </a:solidFill>
                <a:latin typeface="Roboto Condensed"/>
                <a:ea typeface="Roboto Condensed"/>
                <a:cs typeface="Roboto Condensed"/>
                <a:sym typeface="Roboto Condensed"/>
              </a:rPr>
              <a:t> ý </a:t>
            </a:r>
            <a:r>
              <a:rPr lang="en-US" sz="4599" dirty="0" err="1">
                <a:solidFill>
                  <a:srgbClr val="5C913B"/>
                </a:solidFill>
                <a:latin typeface="Roboto Condensed"/>
                <a:ea typeface="Roboto Condensed"/>
                <a:cs typeface="Roboto Condensed"/>
                <a:sym typeface="Roboto Condensed"/>
              </a:rPr>
              <a:t>kiến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như</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thế</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nào</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Tầm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quan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trọng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của</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vấn</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đề</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đối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với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đời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sống</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xã</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hội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có</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được</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làm</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nổi</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bật</a:t>
            </a:r>
            <a:r>
              <a:rPr lang="en-US" sz="4599" dirty="0">
                <a:solidFill>
                  <a:srgbClr val="5C913B"/>
                </a:solidFill>
                <a:latin typeface="Roboto Condensed"/>
                <a:ea typeface="Roboto Condensed"/>
                <a:cs typeface="Roboto Condensed"/>
                <a:sym typeface="Roboto Condensed"/>
              </a:rPr>
              <a:t> </a:t>
            </a:r>
            <a:r>
              <a:rPr lang="en-US" sz="4599" dirty="0" err="1">
                <a:solidFill>
                  <a:srgbClr val="5C913B"/>
                </a:solidFill>
                <a:latin typeface="Roboto Condensed"/>
                <a:ea typeface="Roboto Condensed"/>
                <a:cs typeface="Roboto Condensed"/>
                <a:sym typeface="Roboto Condensed"/>
              </a:rPr>
              <a:t>không</a:t>
            </a:r>
            <a:r>
              <a:rPr lang="en-US" sz="4599" dirty="0">
                <a:solidFill>
                  <a:srgbClr val="5C913B"/>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2586229" y="5928633"/>
            <a:ext cx="7217366" cy="6306174"/>
          </a:xfrm>
          <a:custGeom>
            <a:avLst/>
            <a:gdLst/>
            <a:ahLst/>
            <a:cxnLst/>
            <a:rect l="l" t="t" r="r" b="b"/>
            <a:pathLst>
              <a:path w="7217366" h="6306174">
                <a:moveTo>
                  <a:pt x="0" y="0"/>
                </a:moveTo>
                <a:lnTo>
                  <a:pt x="7217366" y="0"/>
                </a:lnTo>
                <a:lnTo>
                  <a:pt x="7217366" y="6306173"/>
                </a:lnTo>
                <a:lnTo>
                  <a:pt x="0" y="6306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744748" y="1923519"/>
            <a:ext cx="11990375" cy="7781986"/>
            <a:chOff x="0" y="0"/>
            <a:chExt cx="3157959" cy="2049577"/>
          </a:xfrm>
        </p:grpSpPr>
        <p:sp>
          <p:nvSpPr>
            <p:cNvPr id="4" name="Freeform 4"/>
            <p:cNvSpPr/>
            <p:nvPr/>
          </p:nvSpPr>
          <p:spPr>
            <a:xfrm>
              <a:off x="0" y="0"/>
              <a:ext cx="3157959" cy="2049577"/>
            </a:xfrm>
            <a:custGeom>
              <a:avLst/>
              <a:gdLst/>
              <a:ahLst/>
              <a:cxnLst/>
              <a:rect l="l" t="t" r="r" b="b"/>
              <a:pathLst>
                <a:path w="3157959" h="2049577">
                  <a:moveTo>
                    <a:pt x="32930" y="0"/>
                  </a:moveTo>
                  <a:lnTo>
                    <a:pt x="3125029" y="0"/>
                  </a:lnTo>
                  <a:cubicBezTo>
                    <a:pt x="3133763" y="0"/>
                    <a:pt x="3142138" y="3469"/>
                    <a:pt x="3148314" y="9645"/>
                  </a:cubicBezTo>
                  <a:cubicBezTo>
                    <a:pt x="3154489" y="15820"/>
                    <a:pt x="3157959" y="24196"/>
                    <a:pt x="3157959" y="32930"/>
                  </a:cubicBezTo>
                  <a:lnTo>
                    <a:pt x="3157959" y="2016647"/>
                  </a:lnTo>
                  <a:cubicBezTo>
                    <a:pt x="3157959" y="2025381"/>
                    <a:pt x="3154489" y="2033756"/>
                    <a:pt x="3148314" y="2039932"/>
                  </a:cubicBezTo>
                  <a:cubicBezTo>
                    <a:pt x="3142138" y="2046107"/>
                    <a:pt x="3133763" y="2049577"/>
                    <a:pt x="3125029" y="2049577"/>
                  </a:cubicBezTo>
                  <a:lnTo>
                    <a:pt x="32930" y="2049577"/>
                  </a:lnTo>
                  <a:cubicBezTo>
                    <a:pt x="24196" y="2049577"/>
                    <a:pt x="15820" y="2046107"/>
                    <a:pt x="9645" y="2039932"/>
                  </a:cubicBezTo>
                  <a:cubicBezTo>
                    <a:pt x="3469" y="2033756"/>
                    <a:pt x="0" y="2025381"/>
                    <a:pt x="0" y="2016647"/>
                  </a:cubicBezTo>
                  <a:lnTo>
                    <a:pt x="0" y="32930"/>
                  </a:lnTo>
                  <a:cubicBezTo>
                    <a:pt x="0" y="24196"/>
                    <a:pt x="3469" y="15820"/>
                    <a:pt x="9645" y="9645"/>
                  </a:cubicBezTo>
                  <a:cubicBezTo>
                    <a:pt x="15820" y="3469"/>
                    <a:pt x="24196" y="0"/>
                    <a:pt x="32930" y="0"/>
                  </a:cubicBezTo>
                  <a:close/>
                </a:path>
              </a:pathLst>
            </a:custGeom>
            <a:solidFill>
              <a:srgbClr val="F6FFFC"/>
            </a:solidFill>
          </p:spPr>
        </p:sp>
        <p:sp>
          <p:nvSpPr>
            <p:cNvPr id="5" name="TextBox 5"/>
            <p:cNvSpPr txBox="1"/>
            <p:nvPr/>
          </p:nvSpPr>
          <p:spPr>
            <a:xfrm>
              <a:off x="0" y="-57150"/>
              <a:ext cx="3157959" cy="210672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095701" y="3547214"/>
            <a:ext cx="4365459" cy="2422830"/>
          </a:xfrm>
          <a:custGeom>
            <a:avLst/>
            <a:gdLst/>
            <a:ahLst/>
            <a:cxnLst/>
            <a:rect l="l" t="t" r="r" b="b"/>
            <a:pathLst>
              <a:path w="4365459" h="2422830">
                <a:moveTo>
                  <a:pt x="0" y="0"/>
                </a:moveTo>
                <a:lnTo>
                  <a:pt x="4365458" y="0"/>
                </a:lnTo>
                <a:lnTo>
                  <a:pt x="4365458" y="2422829"/>
                </a:lnTo>
                <a:lnTo>
                  <a:pt x="0" y="2422829"/>
                </a:lnTo>
                <a:lnTo>
                  <a:pt x="0"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795558" y="4042788"/>
            <a:ext cx="2965745" cy="2857290"/>
            <a:chOff x="0" y="0"/>
            <a:chExt cx="635000" cy="611779"/>
          </a:xfrm>
        </p:grpSpPr>
        <p:sp>
          <p:nvSpPr>
            <p:cNvPr id="8" name="Freeform 8"/>
            <p:cNvSpPr/>
            <p:nvPr/>
          </p:nvSpPr>
          <p:spPr>
            <a:xfrm>
              <a:off x="0" y="6265"/>
              <a:ext cx="635000" cy="599249"/>
            </a:xfrm>
            <a:custGeom>
              <a:avLst/>
              <a:gdLst/>
              <a:ahLst/>
              <a:cxnLst/>
              <a:rect l="l" t="t" r="r" b="b"/>
              <a:pathLst>
                <a:path w="635000" h="599249">
                  <a:moveTo>
                    <a:pt x="115995" y="25976"/>
                  </a:moveTo>
                  <a:lnTo>
                    <a:pt x="201505" y="12294"/>
                  </a:lnTo>
                  <a:cubicBezTo>
                    <a:pt x="278346" y="0"/>
                    <a:pt x="356654" y="0"/>
                    <a:pt x="433495" y="12294"/>
                  </a:cubicBezTo>
                  <a:lnTo>
                    <a:pt x="519005" y="25976"/>
                  </a:lnTo>
                  <a:cubicBezTo>
                    <a:pt x="585836" y="36669"/>
                    <a:pt x="635000" y="94324"/>
                    <a:pt x="635000" y="162005"/>
                  </a:cubicBezTo>
                  <a:lnTo>
                    <a:pt x="635000" y="437243"/>
                  </a:lnTo>
                  <a:cubicBezTo>
                    <a:pt x="635000" y="504924"/>
                    <a:pt x="585836" y="562580"/>
                    <a:pt x="519005" y="573273"/>
                  </a:cubicBezTo>
                  <a:lnTo>
                    <a:pt x="433495" y="586954"/>
                  </a:lnTo>
                  <a:cubicBezTo>
                    <a:pt x="356654" y="599249"/>
                    <a:pt x="278346" y="599249"/>
                    <a:pt x="201505" y="586954"/>
                  </a:cubicBezTo>
                  <a:lnTo>
                    <a:pt x="115995" y="573273"/>
                  </a:lnTo>
                  <a:cubicBezTo>
                    <a:pt x="49164" y="562580"/>
                    <a:pt x="0" y="504924"/>
                    <a:pt x="0" y="437243"/>
                  </a:cubicBezTo>
                  <a:lnTo>
                    <a:pt x="0" y="162005"/>
                  </a:lnTo>
                  <a:cubicBezTo>
                    <a:pt x="0" y="94324"/>
                    <a:pt x="49164" y="36669"/>
                    <a:pt x="115995" y="25976"/>
                  </a:cubicBezTo>
                  <a:close/>
                </a:path>
              </a:pathLst>
            </a:custGeom>
            <a:solidFill>
              <a:srgbClr val="77B255"/>
            </a:solidFill>
          </p:spPr>
        </p:sp>
        <p:sp>
          <p:nvSpPr>
            <p:cNvPr id="9" name="TextBox 9"/>
            <p:cNvSpPr txBox="1"/>
            <p:nvPr/>
          </p:nvSpPr>
          <p:spPr>
            <a:xfrm>
              <a:off x="0" y="-60325"/>
              <a:ext cx="635000" cy="646704"/>
            </a:xfrm>
            <a:prstGeom prst="rect">
              <a:avLst/>
            </a:prstGeom>
          </p:spPr>
          <p:txBody>
            <a:bodyPr lIns="50800" tIns="50800" rIns="50800" bIns="50800" rtlCol="0" anchor="ctr"/>
            <a:lstStyle/>
            <a:p>
              <a:pPr algn="ctr">
                <a:lnSpc>
                  <a:spcPts val="5599"/>
                </a:lnSpc>
              </a:pPr>
              <a:r>
                <a:rPr lang="en-US" sz="3999" spc="119">
                  <a:solidFill>
                    <a:srgbClr val="FFFFFF"/>
                  </a:solidFill>
                  <a:latin typeface="#9Slide07 SVNBango"/>
                  <a:ea typeface="#9Slide07 SVNBango"/>
                  <a:cs typeface="#9Slide07 SVNBango"/>
                  <a:sym typeface="#9Slide07 SVNBango"/>
                </a:rPr>
                <a:t>Bước 3</a:t>
              </a:r>
            </a:p>
          </p:txBody>
        </p:sp>
      </p:grpSp>
      <p:sp>
        <p:nvSpPr>
          <p:cNvPr id="10" name="TextBox 10"/>
          <p:cNvSpPr txBox="1"/>
          <p:nvPr/>
        </p:nvSpPr>
        <p:spPr>
          <a:xfrm>
            <a:off x="487701" y="677541"/>
            <a:ext cx="14295770" cy="788035"/>
          </a:xfrm>
          <a:prstGeom prst="rect">
            <a:avLst/>
          </a:prstGeom>
        </p:spPr>
        <p:txBody>
          <a:bodyPr lIns="0" tIns="0" rIns="0" bIns="0" rtlCol="0" anchor="t">
            <a:spAutoFit/>
          </a:bodyPr>
          <a:lstStyle/>
          <a:p>
            <a:pPr algn="l">
              <a:lnSpc>
                <a:spcPts val="6439"/>
              </a:lnSpc>
            </a:pPr>
            <a:r>
              <a:rPr lang="en-US" sz="4599" b="1">
                <a:solidFill>
                  <a:srgbClr val="3E721D"/>
                </a:solidFill>
                <a:latin typeface="Fraunces Bold"/>
                <a:ea typeface="Fraunces Bold"/>
                <a:cs typeface="Fraunces Bold"/>
                <a:sym typeface="Fraunces Bold"/>
              </a:rPr>
              <a:t>III. HƯỚNG DẪN QUY TRÌNH VIẾT</a:t>
            </a:r>
          </a:p>
        </p:txBody>
      </p:sp>
      <p:sp>
        <p:nvSpPr>
          <p:cNvPr id="11" name="TextBox 11"/>
          <p:cNvSpPr txBox="1"/>
          <p:nvPr/>
        </p:nvSpPr>
        <p:spPr>
          <a:xfrm>
            <a:off x="1304128" y="7128678"/>
            <a:ext cx="4157032" cy="2098601"/>
          </a:xfrm>
          <a:prstGeom prst="rect">
            <a:avLst/>
          </a:prstGeom>
        </p:spPr>
        <p:txBody>
          <a:bodyPr lIns="0" tIns="0" rIns="0" bIns="0" rtlCol="0" anchor="t">
            <a:spAutoFit/>
          </a:bodyPr>
          <a:lstStyle/>
          <a:p>
            <a:pPr algn="ctr">
              <a:lnSpc>
                <a:spcPts val="5599"/>
              </a:lnSpc>
            </a:pPr>
            <a:r>
              <a:rPr lang="en-US" sz="3999">
                <a:solidFill>
                  <a:srgbClr val="4B6F68"/>
                </a:solidFill>
                <a:latin typeface="#9Slide07 SVNBango"/>
                <a:ea typeface="#9Slide07 SVNBango"/>
                <a:cs typeface="#9Slide07 SVNBango"/>
                <a:sym typeface="#9Slide07 SVNBango"/>
              </a:rPr>
              <a:t> chỉnh sửa, rút kinh nghiệm</a:t>
            </a:r>
          </a:p>
        </p:txBody>
      </p:sp>
      <p:sp>
        <p:nvSpPr>
          <p:cNvPr id="12" name="TextBox 12"/>
          <p:cNvSpPr txBox="1"/>
          <p:nvPr/>
        </p:nvSpPr>
        <p:spPr>
          <a:xfrm>
            <a:off x="6001640" y="1991420"/>
            <a:ext cx="11476591" cy="8150949"/>
          </a:xfrm>
          <a:prstGeom prst="rect">
            <a:avLst/>
          </a:prstGeom>
        </p:spPr>
        <p:txBody>
          <a:bodyPr lIns="0" tIns="0" rIns="0" bIns="0" rtlCol="0" anchor="t">
            <a:spAutoFit/>
          </a:bodyPr>
          <a:lstStyle/>
          <a:p>
            <a:pPr algn="just">
              <a:lnSpc>
                <a:spcPts val="5880"/>
              </a:lnSpc>
            </a:pP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Thực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trạng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của</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vấn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đề</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đã</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được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nêu</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cụ</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thể</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chưa</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Giải</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pháp</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đê</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xuất</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có</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tính</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khả</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thi</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không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Trách</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nhiệm</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của</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bản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thân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trong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việc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tham</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gia</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giải</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quyết</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vấn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đề</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được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nêu</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như</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thế</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nào</a:t>
            </a:r>
            <a:r>
              <a:rPr lang="en-US" sz="4200" dirty="0">
                <a:solidFill>
                  <a:srgbClr val="5C913B"/>
                </a:solidFill>
                <a:latin typeface="Roboto Condensed"/>
                <a:ea typeface="Roboto Condensed"/>
                <a:cs typeface="Roboto Condensed"/>
                <a:sym typeface="Roboto Condensed"/>
              </a:rPr>
              <a:t>?</a:t>
            </a:r>
          </a:p>
          <a:p>
            <a:pPr algn="just">
              <a:lnSpc>
                <a:spcPts val="5880"/>
              </a:lnSpc>
            </a:pP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Có</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nêu</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được</a:t>
            </a:r>
            <a:r>
              <a:rPr lang="en-US" sz="4200" dirty="0">
                <a:solidFill>
                  <a:srgbClr val="5C913B"/>
                </a:solidFill>
                <a:latin typeface="Roboto Condensed"/>
                <a:ea typeface="Roboto Condensed"/>
                <a:cs typeface="Roboto Condensed"/>
                <a:sym typeface="Roboto Condensed"/>
              </a:rPr>
              <a:t> ý </a:t>
            </a:r>
            <a:r>
              <a:rPr lang="en-US" sz="4200" dirty="0" err="1">
                <a:solidFill>
                  <a:srgbClr val="5C913B"/>
                </a:solidFill>
                <a:latin typeface="Roboto Condensed"/>
                <a:ea typeface="Roboto Condensed"/>
                <a:cs typeface="Roboto Condensed"/>
                <a:sym typeface="Roboto Condensed"/>
              </a:rPr>
              <a:t>kiến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trái</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chiều</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để</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phản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bác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không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Nếu</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có</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việc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phản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bác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đã</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đủ</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cơ</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sở</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chưa</a:t>
            </a:r>
            <a:r>
              <a:rPr lang="en-US" sz="4200" dirty="0">
                <a:solidFill>
                  <a:srgbClr val="5C913B"/>
                </a:solidFill>
                <a:latin typeface="Roboto Condensed"/>
                <a:ea typeface="Roboto Condensed"/>
                <a:cs typeface="Roboto Condensed"/>
                <a:sym typeface="Roboto Condensed"/>
              </a:rPr>
              <a:t>?</a:t>
            </a:r>
          </a:p>
          <a:p>
            <a:pPr algn="just">
              <a:lnSpc>
                <a:spcPts val="5880"/>
              </a:lnSpc>
            </a:pPr>
            <a:r>
              <a:rPr lang="en-US" sz="4200" dirty="0">
                <a:solidFill>
                  <a:srgbClr val="5C913B"/>
                </a:solidFill>
                <a:latin typeface="Roboto Condensed"/>
                <a:ea typeface="Roboto Condensed"/>
                <a:cs typeface="Roboto Condensed"/>
                <a:sym typeface="Roboto Condensed"/>
              </a:rPr>
              <a:t>+ Ở </a:t>
            </a:r>
            <a:r>
              <a:rPr lang="en-US" sz="4200" dirty="0" err="1">
                <a:solidFill>
                  <a:srgbClr val="5C913B"/>
                </a:solidFill>
                <a:latin typeface="Roboto Condensed"/>
                <a:ea typeface="Roboto Condensed"/>
                <a:cs typeface="Roboto Condensed"/>
                <a:sym typeface="Roboto Condensed"/>
              </a:rPr>
              <a:t>từng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luận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điểm</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lí</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lẽ</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và</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bằng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chứng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được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sử</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dụng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như</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thế</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nào</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Có</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đảm</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bảo</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sức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thuyết</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phục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không</a:t>
            </a:r>
            <a:r>
              <a:rPr lang="en-US" sz="4200" dirty="0">
                <a:solidFill>
                  <a:srgbClr val="5C913B"/>
                </a:solidFill>
                <a:latin typeface="Roboto Condensed"/>
                <a:ea typeface="Roboto Condensed"/>
                <a:cs typeface="Roboto Condensed"/>
                <a:sym typeface="Roboto Condensed"/>
              </a:rPr>
              <a:t>?</a:t>
            </a:r>
          </a:p>
          <a:p>
            <a:pPr algn="just">
              <a:lnSpc>
                <a:spcPts val="5880"/>
              </a:lnSpc>
            </a:pP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Bài</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viết</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không</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mắc</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lỗi</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chính</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tả</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diễn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đạt</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ngữ</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pháp</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liên</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kết</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và</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mạch</a:t>
            </a:r>
            <a:r>
              <a:rPr lang="en-US" sz="4200" dirty="0">
                <a:solidFill>
                  <a:srgbClr val="5C913B"/>
                </a:solidFill>
                <a:latin typeface="Roboto Condensed"/>
                <a:ea typeface="Roboto Condensed"/>
                <a:cs typeface="Roboto Condensed"/>
                <a:sym typeface="Roboto Condensed"/>
              </a:rPr>
              <a:t> </a:t>
            </a:r>
            <a:r>
              <a:rPr lang="en-US" sz="4200" dirty="0" err="1">
                <a:solidFill>
                  <a:srgbClr val="5C913B"/>
                </a:solidFill>
                <a:latin typeface="Roboto Condensed"/>
                <a:ea typeface="Roboto Condensed"/>
                <a:cs typeface="Roboto Condensed"/>
                <a:sym typeface="Roboto Condensed"/>
              </a:rPr>
              <a:t>lạc</a:t>
            </a:r>
            <a:r>
              <a:rPr lang="en-US" sz="4200" dirty="0">
                <a:solidFill>
                  <a:srgbClr val="5C913B"/>
                </a:solidFill>
                <a:latin typeface="Roboto Condensed"/>
                <a:ea typeface="Roboto Condensed"/>
                <a:cs typeface="Roboto Condensed"/>
                <a:sym typeface="Roboto Condensed"/>
              </a:rPr>
              <a:t>.</a:t>
            </a:r>
          </a:p>
          <a:p>
            <a:pPr algn="just">
              <a:lnSpc>
                <a:spcPts val="5880"/>
              </a:lnSpc>
            </a:pPr>
            <a:endParaRPr lang="en-US" sz="4200" dirty="0">
              <a:solidFill>
                <a:srgbClr val="5C913B"/>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274199">
            <a:off x="15817181" y="173394"/>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TextBox 5"/>
          <p:cNvSpPr txBox="1"/>
          <p:nvPr/>
        </p:nvSpPr>
        <p:spPr>
          <a:xfrm>
            <a:off x="685861" y="706354"/>
            <a:ext cx="12632408" cy="676275"/>
          </a:xfrm>
          <a:prstGeom prst="rect">
            <a:avLst/>
          </a:prstGeom>
        </p:spPr>
        <p:txBody>
          <a:bodyPr lIns="0" tIns="0" rIns="0" bIns="0" rtlCol="0" anchor="t">
            <a:spAutoFit/>
          </a:bodyPr>
          <a:lstStyle/>
          <a:p>
            <a:pPr algn="l">
              <a:lnSpc>
                <a:spcPts val="5280"/>
              </a:lnSpc>
              <a:spcBef>
                <a:spcPct val="0"/>
              </a:spcBef>
            </a:pPr>
            <a:r>
              <a:rPr lang="en-US" sz="4400">
                <a:solidFill>
                  <a:srgbClr val="547668"/>
                </a:solidFill>
                <a:latin typeface="#9Slide07 SVNUT Triumph Press"/>
                <a:ea typeface="#9Slide07 SVNUT Triumph Press"/>
                <a:cs typeface="#9Slide07 SVNUT Triumph Press"/>
                <a:sym typeface="#9Slide07 SVNUT Triumph Press"/>
              </a:rPr>
              <a:t>Rà soát theo bảng kiểm</a:t>
            </a:r>
          </a:p>
        </p:txBody>
      </p:sp>
      <p:graphicFrame>
        <p:nvGraphicFramePr>
          <p:cNvPr id="6" name="Table 6"/>
          <p:cNvGraphicFramePr>
            <a:graphicFrameLocks noGrp="1"/>
          </p:cNvGraphicFramePr>
          <p:nvPr/>
        </p:nvGraphicFramePr>
        <p:xfrm>
          <a:off x="685861" y="2181112"/>
          <a:ext cx="16916278" cy="3333750"/>
        </p:xfrm>
        <a:graphic>
          <a:graphicData uri="http://schemas.openxmlformats.org/drawingml/2006/table">
            <a:tbl>
              <a:tblPr/>
              <a:tblGrid>
                <a:gridCol w="2277436">
                  <a:extLst>
                    <a:ext uri="{9D8B030D-6E8A-4147-A177-3AD203B41FA5}">
                      <a16:colId xmlns:a16="http://schemas.microsoft.com/office/drawing/2014/main" val="20000"/>
                    </a:ext>
                  </a:extLst>
                </a:gridCol>
                <a:gridCol w="12330196">
                  <a:extLst>
                    <a:ext uri="{9D8B030D-6E8A-4147-A177-3AD203B41FA5}">
                      <a16:colId xmlns:a16="http://schemas.microsoft.com/office/drawing/2014/main" val="20001"/>
                    </a:ext>
                  </a:extLst>
                </a:gridCol>
                <a:gridCol w="1330683">
                  <a:extLst>
                    <a:ext uri="{9D8B030D-6E8A-4147-A177-3AD203B41FA5}">
                      <a16:colId xmlns:a16="http://schemas.microsoft.com/office/drawing/2014/main" val="20002"/>
                    </a:ext>
                  </a:extLst>
                </a:gridCol>
                <a:gridCol w="977963">
                  <a:extLst>
                    <a:ext uri="{9D8B030D-6E8A-4147-A177-3AD203B41FA5}">
                      <a16:colId xmlns:a16="http://schemas.microsoft.com/office/drawing/2014/main" val="20003"/>
                    </a:ext>
                  </a:extLst>
                </a:gridCol>
              </a:tblGrid>
              <a:tr h="1111250">
                <a:tc gridSpan="2">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TIÊU CHÍ</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h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TIÊU CHÍ</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ĐẠT</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KĐ</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extLst>
                  <a:ext uri="{0D108BD9-81ED-4DB2-BD59-A6C34878D82A}">
                    <a16:rowId xmlns:a16="http://schemas.microsoft.com/office/drawing/2014/main" val="10000"/>
                  </a:ext>
                </a:extLst>
              </a:tr>
              <a:tr h="1111250">
                <a:tc rowSpan="2">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Mở bài</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Giới thiệu được vấn đề cần giải quyết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1"/>
                  </a:ext>
                </a:extLst>
              </a:tr>
              <a:tr h="1111250">
                <a:tc v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Mở bài</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Nêu tầm quan trọng của việc giải quyết vấn đề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274199">
            <a:off x="15817181" y="173394"/>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aphicFrame>
        <p:nvGraphicFramePr>
          <p:cNvPr id="5" name="Table 5"/>
          <p:cNvGraphicFramePr>
            <a:graphicFrameLocks noGrp="1"/>
          </p:cNvGraphicFramePr>
          <p:nvPr/>
        </p:nvGraphicFramePr>
        <p:xfrm>
          <a:off x="280934" y="463935"/>
          <a:ext cx="17726132" cy="7558754"/>
        </p:xfrm>
        <a:graphic>
          <a:graphicData uri="http://schemas.openxmlformats.org/drawingml/2006/table">
            <a:tbl>
              <a:tblPr/>
              <a:tblGrid>
                <a:gridCol w="1745048">
                  <a:extLst>
                    <a:ext uri="{9D8B030D-6E8A-4147-A177-3AD203B41FA5}">
                      <a16:colId xmlns:a16="http://schemas.microsoft.com/office/drawing/2014/main" val="20000"/>
                    </a:ext>
                  </a:extLst>
                </a:gridCol>
                <a:gridCol w="13561914">
                  <a:extLst>
                    <a:ext uri="{9D8B030D-6E8A-4147-A177-3AD203B41FA5}">
                      <a16:colId xmlns:a16="http://schemas.microsoft.com/office/drawing/2014/main" val="20001"/>
                    </a:ext>
                  </a:extLst>
                </a:gridCol>
                <a:gridCol w="1270337">
                  <a:extLst>
                    <a:ext uri="{9D8B030D-6E8A-4147-A177-3AD203B41FA5}">
                      <a16:colId xmlns:a16="http://schemas.microsoft.com/office/drawing/2014/main" val="20002"/>
                    </a:ext>
                  </a:extLst>
                </a:gridCol>
                <a:gridCol w="1148834">
                  <a:extLst>
                    <a:ext uri="{9D8B030D-6E8A-4147-A177-3AD203B41FA5}">
                      <a16:colId xmlns:a16="http://schemas.microsoft.com/office/drawing/2014/main" val="20003"/>
                    </a:ext>
                  </a:extLst>
                </a:gridCol>
              </a:tblGrid>
              <a:tr h="1002652">
                <a:tc gridSpan="2">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TIÊU CHÍ</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hMerge="1">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TIÊU CHÍ</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ĐẠT</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KĐ</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extLst>
                  <a:ext uri="{0D108BD9-81ED-4DB2-BD59-A6C34878D82A}">
                    <a16:rowId xmlns:a16="http://schemas.microsoft.com/office/drawing/2014/main" val="10000"/>
                  </a:ext>
                </a:extLst>
              </a:tr>
              <a:tr h="1002652">
                <a:tc rowSpan="6">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Thân bài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060"/>
                        </a:lnSpc>
                        <a:defRPr/>
                      </a:pPr>
                      <a:r>
                        <a:rPr lang="en-US" sz="3099">
                          <a:solidFill>
                            <a:srgbClr val="22688D"/>
                          </a:solidFill>
                          <a:latin typeface="Roboto Condensed"/>
                          <a:ea typeface="Roboto Condensed"/>
                          <a:cs typeface="Roboto Condensed"/>
                          <a:sym typeface="Roboto Condensed"/>
                        </a:rPr>
                        <a:t>Giải thích bản chất của vấn đề</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1"/>
                  </a:ext>
                </a:extLst>
              </a:tr>
              <a:tr h="1518302">
                <a:tc vMerge="1">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Thân bài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060"/>
                        </a:lnSpc>
                        <a:defRPr/>
                      </a:pPr>
                      <a:r>
                        <a:rPr lang="en-US" sz="3099">
                          <a:solidFill>
                            <a:srgbClr val="22688D"/>
                          </a:solidFill>
                          <a:latin typeface="Roboto Condensed"/>
                          <a:ea typeface="Roboto Condensed"/>
                          <a:cs typeface="Roboto Condensed"/>
                          <a:sym typeface="Roboto Condensed"/>
                        </a:rPr>
                        <a:t>Trình bày luận điểm phân tích các khía cạnh của vấn đề: thực trạng, nguyên nhân, hậu quả</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2"/>
                  </a:ext>
                </a:extLst>
              </a:tr>
              <a:tr h="1027193">
                <a:tc vMerge="1">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Thân bài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060"/>
                        </a:lnSpc>
                        <a:defRPr/>
                      </a:pPr>
                      <a:r>
                        <a:rPr lang="en-US" sz="3099">
                          <a:solidFill>
                            <a:srgbClr val="22688D"/>
                          </a:solidFill>
                          <a:latin typeface="Roboto Condensed"/>
                          <a:ea typeface="Roboto Condensed"/>
                          <a:cs typeface="Roboto Condensed"/>
                          <a:sym typeface="Roboto Condensed"/>
                        </a:rPr>
                        <a:t>Phân tích lí lẽ, bằng chứng để làm sáng tỏ các khía cạnh của vấn đề</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3"/>
                  </a:ext>
                </a:extLst>
              </a:tr>
              <a:tr h="1002652">
                <a:tc vMerge="1">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Thân bài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060"/>
                        </a:lnSpc>
                        <a:defRPr/>
                      </a:pPr>
                      <a:r>
                        <a:rPr lang="en-US" sz="3099">
                          <a:solidFill>
                            <a:srgbClr val="22688D"/>
                          </a:solidFill>
                          <a:latin typeface="Roboto Condensed"/>
                          <a:ea typeface="Roboto Condensed"/>
                          <a:cs typeface="Roboto Condensed"/>
                          <a:sym typeface="Roboto Condensed"/>
                        </a:rPr>
                        <a:t>Trình bày luận điểm đề xuất các giải pháp khả thi</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4"/>
                  </a:ext>
                </a:extLst>
              </a:tr>
              <a:tr h="1002652">
                <a:tc vMerge="1">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Thân bài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060"/>
                        </a:lnSpc>
                        <a:defRPr/>
                      </a:pPr>
                      <a:r>
                        <a:rPr lang="en-US" sz="3099">
                          <a:solidFill>
                            <a:srgbClr val="22688D"/>
                          </a:solidFill>
                          <a:latin typeface="Roboto Condensed"/>
                          <a:ea typeface="Roboto Condensed"/>
                          <a:cs typeface="Roboto Condensed"/>
                          <a:sym typeface="Roboto Condensed"/>
                        </a:rPr>
                        <a:t>Phân tích lí lẽ, bằng chứng để làm sáng tỏ các giải pháp cần thực hiện</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5"/>
                  </a:ext>
                </a:extLst>
              </a:tr>
              <a:tr h="1002652">
                <a:tc vMerge="1">
                  <a:txBody>
                    <a:bodyPr/>
                    <a:lstStyle/>
                    <a:p>
                      <a:pPr algn="ctr">
                        <a:lnSpc>
                          <a:spcPts val="4060"/>
                        </a:lnSpc>
                        <a:defRPr/>
                      </a:pPr>
                      <a:r>
                        <a:rPr lang="en-US" sz="3099" b="1">
                          <a:solidFill>
                            <a:srgbClr val="22688D"/>
                          </a:solidFill>
                          <a:latin typeface="Roboto Condensed Bold"/>
                          <a:ea typeface="Roboto Condensed Bold"/>
                          <a:cs typeface="Roboto Condensed Bold"/>
                          <a:sym typeface="Roboto Condensed Bold"/>
                        </a:rPr>
                        <a:t>Thân bài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060"/>
                        </a:lnSpc>
                        <a:defRPr/>
                      </a:pPr>
                      <a:r>
                        <a:rPr lang="en-US" sz="3099">
                          <a:solidFill>
                            <a:srgbClr val="22688D"/>
                          </a:solidFill>
                          <a:latin typeface="Roboto Condensed"/>
                          <a:ea typeface="Roboto Condensed"/>
                          <a:cs typeface="Roboto Condensed"/>
                          <a:sym typeface="Roboto Condensed"/>
                        </a:rPr>
                        <a:t>Luận điểm, lí lẽ, bằng chứng được sắp xếp theo trình tự hợp lý</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060"/>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1274199">
            <a:off x="15817181" y="173394"/>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aphicFrame>
        <p:nvGraphicFramePr>
          <p:cNvPr id="5" name="Table 5"/>
          <p:cNvGraphicFramePr>
            <a:graphicFrameLocks noGrp="1"/>
          </p:cNvGraphicFramePr>
          <p:nvPr/>
        </p:nvGraphicFramePr>
        <p:xfrm>
          <a:off x="685861" y="2181112"/>
          <a:ext cx="16916278" cy="7753350"/>
        </p:xfrm>
        <a:graphic>
          <a:graphicData uri="http://schemas.openxmlformats.org/drawingml/2006/table">
            <a:tbl>
              <a:tblPr/>
              <a:tblGrid>
                <a:gridCol w="2277436">
                  <a:extLst>
                    <a:ext uri="{9D8B030D-6E8A-4147-A177-3AD203B41FA5}">
                      <a16:colId xmlns:a16="http://schemas.microsoft.com/office/drawing/2014/main" val="20000"/>
                    </a:ext>
                  </a:extLst>
                </a:gridCol>
                <a:gridCol w="12330196">
                  <a:extLst>
                    <a:ext uri="{9D8B030D-6E8A-4147-A177-3AD203B41FA5}">
                      <a16:colId xmlns:a16="http://schemas.microsoft.com/office/drawing/2014/main" val="20001"/>
                    </a:ext>
                  </a:extLst>
                </a:gridCol>
                <a:gridCol w="1330683">
                  <a:extLst>
                    <a:ext uri="{9D8B030D-6E8A-4147-A177-3AD203B41FA5}">
                      <a16:colId xmlns:a16="http://schemas.microsoft.com/office/drawing/2014/main" val="20002"/>
                    </a:ext>
                  </a:extLst>
                </a:gridCol>
                <a:gridCol w="977963">
                  <a:extLst>
                    <a:ext uri="{9D8B030D-6E8A-4147-A177-3AD203B41FA5}">
                      <a16:colId xmlns:a16="http://schemas.microsoft.com/office/drawing/2014/main" val="20003"/>
                    </a:ext>
                  </a:extLst>
                </a:gridCol>
              </a:tblGrid>
              <a:tr h="1107621">
                <a:tc gridSpan="2">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TIÊU CHÍ</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h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TIÊU CHÍ</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ĐẠT</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tc>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KĐ</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DF1E0"/>
                    </a:solidFill>
                  </a:tcPr>
                </a:tc>
                <a:extLst>
                  <a:ext uri="{0D108BD9-81ED-4DB2-BD59-A6C34878D82A}">
                    <a16:rowId xmlns:a16="http://schemas.microsoft.com/office/drawing/2014/main" val="10000"/>
                  </a:ext>
                </a:extLst>
              </a:tr>
              <a:tr h="1107621">
                <a:tc rowSpan="2">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Kết bài</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Khẳng định lại ý nghĩa của việc khắc phục, giải quyết vấn đề</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1"/>
                  </a:ext>
                </a:extLst>
              </a:tr>
              <a:tr h="1107621">
                <a:tc v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Kết bài</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Rút ra bài học cho bản thân</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2"/>
                  </a:ext>
                </a:extLst>
              </a:tr>
              <a:tr h="1107621">
                <a:tc rowSpan="4">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Diễn đạt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Không mắc lỗi chính tả, dùng từ, đặt câu</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3"/>
                  </a:ext>
                </a:extLst>
              </a:tr>
              <a:tr h="1107621">
                <a:tc v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Diễn đạt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Mở bài lôi cuốn, hấp dẫn</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4"/>
                  </a:ext>
                </a:extLst>
              </a:tr>
              <a:tr h="1107621">
                <a:tc v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Diễn đạt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Diễn đạt chặt chẽ, thuyết phục</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5"/>
                  </a:ext>
                </a:extLst>
              </a:tr>
              <a:tr h="1107621">
                <a:tc vMerge="1">
                  <a:txBody>
                    <a:bodyPr/>
                    <a:lstStyle/>
                    <a:p>
                      <a:pPr algn="ctr">
                        <a:lnSpc>
                          <a:spcPts val="4139"/>
                        </a:lnSpc>
                        <a:defRPr/>
                      </a:pPr>
                      <a:r>
                        <a:rPr lang="en-US" sz="3599" b="1">
                          <a:solidFill>
                            <a:srgbClr val="22688D"/>
                          </a:solidFill>
                          <a:latin typeface="Roboto Condensed Bold"/>
                          <a:ea typeface="Roboto Condensed Bold"/>
                          <a:cs typeface="Roboto Condensed Bold"/>
                          <a:sym typeface="Roboto Condensed Bold"/>
                        </a:rPr>
                        <a:t>Diễn đạt </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l">
                        <a:lnSpc>
                          <a:spcPts val="4139"/>
                        </a:lnSpc>
                        <a:defRPr/>
                      </a:pPr>
                      <a:r>
                        <a:rPr lang="en-US" sz="3599">
                          <a:solidFill>
                            <a:srgbClr val="22688D"/>
                          </a:solidFill>
                          <a:latin typeface="Roboto Condensed"/>
                          <a:ea typeface="Roboto Condensed"/>
                          <a:cs typeface="Roboto Condensed"/>
                          <a:sym typeface="Roboto Condensed"/>
                        </a:rPr>
                        <a:t>Kết bài ấn tượng</a:t>
                      </a: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tc>
                  <a:txBody>
                    <a:bodyPr/>
                    <a:lstStyle/>
                    <a:p>
                      <a:pPr algn="ctr">
                        <a:lnSpc>
                          <a:spcPts val="4139"/>
                        </a:lnSpc>
                        <a:defRPr/>
                      </a:pPr>
                      <a:endParaRPr lang="en-US" sz="1100"/>
                    </a:p>
                  </a:txBody>
                  <a:tcPr marL="190500" marR="190500" marT="190500" marB="190500">
                    <a:lnL w="19050" cap="flat" cmpd="sng" algn="ctr">
                      <a:solidFill>
                        <a:srgbClr val="22688D"/>
                      </a:solidFill>
                      <a:prstDash val="solid"/>
                      <a:round/>
                      <a:headEnd type="none" w="med" len="med"/>
                      <a:tailEnd type="none" w="med" len="med"/>
                    </a:lnL>
                    <a:lnR w="19050" cap="flat" cmpd="sng" algn="ctr">
                      <a:solidFill>
                        <a:srgbClr val="22688D"/>
                      </a:solidFill>
                      <a:prstDash val="solid"/>
                      <a:round/>
                      <a:headEnd type="none" w="med" len="med"/>
                      <a:tailEnd type="none" w="med" len="med"/>
                    </a:lnR>
                    <a:lnT w="19050" cap="flat" cmpd="sng" algn="ctr">
                      <a:solidFill>
                        <a:srgbClr val="22688D"/>
                      </a:solidFill>
                      <a:prstDash val="solid"/>
                      <a:round/>
                      <a:headEnd type="none" w="med" len="med"/>
                      <a:tailEnd type="none" w="med" len="med"/>
                    </a:lnT>
                    <a:lnB w="19050" cap="flat" cmpd="sng" algn="ctr">
                      <a:solidFill>
                        <a:srgbClr val="22688D"/>
                      </a:solidFill>
                      <a:prstDash val="solid"/>
                      <a:round/>
                      <a:headEnd type="none" w="med" len="med"/>
                      <a:tailEnd type="none" w="med" len="med"/>
                    </a:lnB>
                    <a:solidFill>
                      <a:srgbClr val="FFFDFB"/>
                    </a:solidFill>
                  </a:tcPr>
                </a:tc>
                <a:extLst>
                  <a:ext uri="{0D108BD9-81ED-4DB2-BD59-A6C34878D82A}">
                    <a16:rowId xmlns:a16="http://schemas.microsoft.com/office/drawing/2014/main" val="10006"/>
                  </a:ext>
                </a:extLst>
              </a:tr>
            </a:tbl>
          </a:graphicData>
        </a:graphic>
      </p:graphicFrame>
      <p:sp>
        <p:nvSpPr>
          <p:cNvPr id="6" name="TextBox 6"/>
          <p:cNvSpPr txBox="1"/>
          <p:nvPr/>
        </p:nvSpPr>
        <p:spPr>
          <a:xfrm>
            <a:off x="685861" y="706354"/>
            <a:ext cx="12632408" cy="676275"/>
          </a:xfrm>
          <a:prstGeom prst="rect">
            <a:avLst/>
          </a:prstGeom>
        </p:spPr>
        <p:txBody>
          <a:bodyPr lIns="0" tIns="0" rIns="0" bIns="0" rtlCol="0" anchor="t">
            <a:spAutoFit/>
          </a:bodyPr>
          <a:lstStyle/>
          <a:p>
            <a:pPr algn="l">
              <a:lnSpc>
                <a:spcPts val="5280"/>
              </a:lnSpc>
              <a:spcBef>
                <a:spcPct val="0"/>
              </a:spcBef>
            </a:pPr>
            <a:r>
              <a:rPr lang="en-US" sz="4400">
                <a:solidFill>
                  <a:srgbClr val="547668"/>
                </a:solidFill>
                <a:latin typeface="#9Slide07 SVNUT Triumph Press"/>
                <a:ea typeface="#9Slide07 SVNUT Triumph Press"/>
                <a:cs typeface="#9Slide07 SVNUT Triumph Press"/>
                <a:sym typeface="#9Slide07 SVNUT Triumph Press"/>
              </a:rPr>
              <a:t>Rà soát theo bảng kiểm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grpSp>
        <p:nvGrpSpPr>
          <p:cNvPr id="8" name="Group 8"/>
          <p:cNvGrpSpPr/>
          <p:nvPr/>
        </p:nvGrpSpPr>
        <p:grpSpPr>
          <a:xfrm>
            <a:off x="7042233" y="6423708"/>
            <a:ext cx="6902287" cy="2192307"/>
            <a:chOff x="0" y="0"/>
            <a:chExt cx="1817886" cy="577398"/>
          </a:xfrm>
        </p:grpSpPr>
        <p:sp>
          <p:nvSpPr>
            <p:cNvPr id="9" name="Freeform 9"/>
            <p:cNvSpPr/>
            <p:nvPr/>
          </p:nvSpPr>
          <p:spPr>
            <a:xfrm>
              <a:off x="0" y="0"/>
              <a:ext cx="1817886" cy="577398"/>
            </a:xfrm>
            <a:custGeom>
              <a:avLst/>
              <a:gdLst/>
              <a:ahLst/>
              <a:cxnLst/>
              <a:rect l="l" t="t" r="r" b="b"/>
              <a:pathLst>
                <a:path w="1817886" h="577398">
                  <a:moveTo>
                    <a:pt x="57204" y="0"/>
                  </a:moveTo>
                  <a:lnTo>
                    <a:pt x="1760682" y="0"/>
                  </a:lnTo>
                  <a:cubicBezTo>
                    <a:pt x="1792275" y="0"/>
                    <a:pt x="1817886" y="25611"/>
                    <a:pt x="1817886" y="57204"/>
                  </a:cubicBezTo>
                  <a:lnTo>
                    <a:pt x="1817886" y="520194"/>
                  </a:lnTo>
                  <a:cubicBezTo>
                    <a:pt x="1817886" y="551787"/>
                    <a:pt x="1792275" y="577398"/>
                    <a:pt x="1760682" y="577398"/>
                  </a:cubicBezTo>
                  <a:lnTo>
                    <a:pt x="57204" y="577398"/>
                  </a:lnTo>
                  <a:cubicBezTo>
                    <a:pt x="25611" y="577398"/>
                    <a:pt x="0" y="551787"/>
                    <a:pt x="0" y="520194"/>
                  </a:cubicBezTo>
                  <a:lnTo>
                    <a:pt x="0" y="57204"/>
                  </a:lnTo>
                  <a:cubicBezTo>
                    <a:pt x="0" y="25611"/>
                    <a:pt x="25611" y="0"/>
                    <a:pt x="57204" y="0"/>
                  </a:cubicBezTo>
                  <a:close/>
                </a:path>
              </a:pathLst>
            </a:custGeom>
            <a:solidFill>
              <a:srgbClr val="FFFFFF"/>
            </a:solidFill>
          </p:spPr>
        </p:sp>
        <p:sp>
          <p:nvSpPr>
            <p:cNvPr id="10" name="TextBox 10"/>
            <p:cNvSpPr txBox="1"/>
            <p:nvPr/>
          </p:nvSpPr>
          <p:spPr>
            <a:xfrm>
              <a:off x="0" y="47625"/>
              <a:ext cx="1817886" cy="529773"/>
            </a:xfrm>
            <a:prstGeom prst="rect">
              <a:avLst/>
            </a:prstGeom>
          </p:spPr>
          <p:txBody>
            <a:bodyPr lIns="50800" tIns="50800" rIns="50800" bIns="50800" rtlCol="0" anchor="ctr"/>
            <a:lstStyle/>
            <a:p>
              <a:pPr algn="ctr">
                <a:lnSpc>
                  <a:spcPts val="2291"/>
                </a:lnSpc>
              </a:pPr>
              <a:endParaRPr/>
            </a:p>
          </p:txBody>
        </p:sp>
      </p:grpSp>
      <p:sp>
        <p:nvSpPr>
          <p:cNvPr id="11" name="TextBox 11"/>
          <p:cNvSpPr txBox="1"/>
          <p:nvPr/>
        </p:nvSpPr>
        <p:spPr>
          <a:xfrm>
            <a:off x="368072" y="1218303"/>
            <a:ext cx="14295770" cy="1144270"/>
          </a:xfrm>
          <a:prstGeom prst="rect">
            <a:avLst/>
          </a:prstGeom>
        </p:spPr>
        <p:txBody>
          <a:bodyPr lIns="0" tIns="0" rIns="0" bIns="0" rtlCol="0" anchor="t">
            <a:spAutoFit/>
          </a:bodyPr>
          <a:lstStyle/>
          <a:p>
            <a:pPr algn="l">
              <a:lnSpc>
                <a:spcPts val="9379"/>
              </a:lnSpc>
            </a:pPr>
            <a:r>
              <a:rPr lang="en-US" sz="6699" b="1">
                <a:solidFill>
                  <a:srgbClr val="423123"/>
                </a:solidFill>
                <a:latin typeface="Fraunces Bold"/>
                <a:ea typeface="Fraunces Bold"/>
                <a:cs typeface="Fraunces Bold"/>
                <a:sym typeface="Fraunces Bold"/>
              </a:rPr>
              <a:t>IV. LUYỆN TẬP</a:t>
            </a:r>
          </a:p>
        </p:txBody>
      </p:sp>
      <p:sp>
        <p:nvSpPr>
          <p:cNvPr id="12" name="TextBox 12"/>
          <p:cNvSpPr txBox="1"/>
          <p:nvPr/>
        </p:nvSpPr>
        <p:spPr>
          <a:xfrm>
            <a:off x="7515957" y="6544294"/>
            <a:ext cx="10982297" cy="2473325"/>
          </a:xfrm>
          <a:prstGeom prst="rect">
            <a:avLst/>
          </a:prstGeom>
        </p:spPr>
        <p:txBody>
          <a:bodyPr lIns="0" tIns="0" rIns="0" bIns="0" rtlCol="0" anchor="t">
            <a:spAutoFit/>
          </a:bodyPr>
          <a:lstStyle/>
          <a:p>
            <a:pPr algn="just">
              <a:lnSpc>
                <a:spcPts val="4900"/>
              </a:lnSpc>
            </a:pPr>
            <a:r>
              <a:rPr lang="en-US" sz="3500" b="1">
                <a:solidFill>
                  <a:srgbClr val="995C64"/>
                </a:solidFill>
                <a:latin typeface="Roboto Condensed Bold"/>
                <a:ea typeface="Roboto Condensed Bold"/>
                <a:cs typeface="Roboto Condensed Bold"/>
                <a:sym typeface="Roboto Condensed Bold"/>
              </a:rPr>
              <a:t>- Thời gian lập dàn ý: 15 phút</a:t>
            </a:r>
          </a:p>
          <a:p>
            <a:pPr algn="just">
              <a:lnSpc>
                <a:spcPts val="4900"/>
              </a:lnSpc>
            </a:pPr>
            <a:r>
              <a:rPr lang="en-US" sz="3500" b="1">
                <a:solidFill>
                  <a:srgbClr val="995C64"/>
                </a:solidFill>
                <a:latin typeface="Roboto Condensed Bold"/>
                <a:ea typeface="Roboto Condensed Bold"/>
                <a:cs typeface="Roboto Condensed Bold"/>
                <a:sym typeface="Roboto Condensed Bold"/>
              </a:rPr>
              <a:t>- Thời gian trình bày: 2 phút/nhóm</a:t>
            </a:r>
          </a:p>
          <a:p>
            <a:pPr algn="just">
              <a:lnSpc>
                <a:spcPts val="4900"/>
              </a:lnSpc>
            </a:pPr>
            <a:r>
              <a:rPr lang="en-US" sz="3500" b="1">
                <a:solidFill>
                  <a:srgbClr val="995C64"/>
                </a:solidFill>
                <a:latin typeface="Roboto Condensed Bold"/>
                <a:ea typeface="Roboto Condensed Bold"/>
                <a:cs typeface="Roboto Condensed Bold"/>
                <a:sym typeface="Roboto Condensed Bold"/>
              </a:rPr>
              <a:t>- GV gọi ngẫu nhiên 2 HS trình bày</a:t>
            </a:r>
          </a:p>
          <a:p>
            <a:pPr algn="just">
              <a:lnSpc>
                <a:spcPts val="4900"/>
              </a:lnSpc>
              <a:spcBef>
                <a:spcPct val="0"/>
              </a:spcBef>
            </a:pPr>
            <a:endParaRPr lang="en-US" sz="3500" b="1">
              <a:solidFill>
                <a:srgbClr val="995C64"/>
              </a:solidFill>
              <a:latin typeface="Roboto Condensed Bold"/>
              <a:ea typeface="Roboto Condensed Bold"/>
              <a:cs typeface="Roboto Condensed Bold"/>
              <a:sym typeface="Roboto Condensed Bold"/>
            </a:endParaRPr>
          </a:p>
        </p:txBody>
      </p:sp>
      <p:sp>
        <p:nvSpPr>
          <p:cNvPr id="13" name="TextBox 13"/>
          <p:cNvSpPr txBox="1"/>
          <p:nvPr/>
        </p:nvSpPr>
        <p:spPr>
          <a:xfrm>
            <a:off x="7042233" y="3207870"/>
            <a:ext cx="10515120" cy="2720538"/>
          </a:xfrm>
          <a:prstGeom prst="rect">
            <a:avLst/>
          </a:prstGeom>
        </p:spPr>
        <p:txBody>
          <a:bodyPr lIns="0" tIns="0" rIns="0" bIns="0" rtlCol="0" anchor="t">
            <a:spAutoFit/>
          </a:bodyPr>
          <a:lstStyle/>
          <a:p>
            <a:pPr algn="just">
              <a:lnSpc>
                <a:spcPts val="5460"/>
              </a:lnSpc>
            </a:pP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Lớp</a:t>
            </a:r>
            <a:r>
              <a:rPr lang="en-US" sz="3900" dirty="0">
                <a:solidFill>
                  <a:srgbClr val="000000"/>
                </a:solidFill>
                <a:latin typeface="Roboto Condensed"/>
                <a:ea typeface="Roboto Condensed"/>
                <a:cs typeface="Roboto Condensed"/>
                <a:sym typeface="Roboto Condensed"/>
              </a:rPr>
              <a:t> chia 5 </a:t>
            </a:r>
            <a:r>
              <a:rPr lang="en-US" sz="3900" dirty="0" err="1">
                <a:solidFill>
                  <a:srgbClr val="000000"/>
                </a:solidFill>
                <a:latin typeface="Roboto Condensed"/>
                <a:ea typeface="Roboto Condensed"/>
                <a:cs typeface="Roboto Condensed"/>
                <a:sym typeface="Roboto Condensed"/>
              </a:rPr>
              <a:t>nhóm</a:t>
            </a:r>
            <a:r>
              <a:rPr lang="en-US" sz="3900" dirty="0">
                <a:solidFill>
                  <a:srgbClr val="000000"/>
                </a:solidFill>
                <a:latin typeface="Roboto Condensed"/>
                <a:ea typeface="Roboto Condensed"/>
                <a:cs typeface="Roboto Condensed"/>
                <a:sym typeface="Roboto Condensed"/>
              </a:rPr>
              <a:t>. </a:t>
            </a:r>
          </a:p>
          <a:p>
            <a:pPr algn="just">
              <a:lnSpc>
                <a:spcPts val="5460"/>
              </a:lnSpc>
              <a:spcBef>
                <a:spcPct val="0"/>
              </a:spcBef>
            </a:pP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Mỗi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nhóm</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bốc</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thăm</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để</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tìm</a:t>
            </a:r>
            <a:r>
              <a:rPr lang="en-US" sz="3900" dirty="0">
                <a:solidFill>
                  <a:srgbClr val="000000"/>
                </a:solidFill>
                <a:latin typeface="Roboto Condensed"/>
                <a:ea typeface="Roboto Condensed"/>
                <a:cs typeface="Roboto Condensed"/>
                <a:sym typeface="Roboto Condensed"/>
              </a:rPr>
              <a:t> ý </a:t>
            </a:r>
            <a:r>
              <a:rPr lang="en-US" sz="3900" dirty="0" err="1">
                <a:solidFill>
                  <a:srgbClr val="000000"/>
                </a:solidFill>
                <a:latin typeface="Roboto Condensed"/>
                <a:ea typeface="Roboto Condensed"/>
                <a:cs typeface="Roboto Condensed"/>
                <a:sym typeface="Roboto Condensed"/>
              </a:rPr>
              <a:t>tưởng</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và</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lập</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dàn</a:t>
            </a:r>
            <a:r>
              <a:rPr lang="en-US" sz="3900" dirty="0">
                <a:solidFill>
                  <a:srgbClr val="000000"/>
                </a:solidFill>
                <a:latin typeface="Roboto Condensed"/>
                <a:ea typeface="Roboto Condensed"/>
                <a:cs typeface="Roboto Condensed"/>
                <a:sym typeface="Roboto Condensed"/>
              </a:rPr>
              <a:t> ý </a:t>
            </a:r>
            <a:r>
              <a:rPr lang="en-US" sz="3900" dirty="0" err="1">
                <a:solidFill>
                  <a:srgbClr val="000000"/>
                </a:solidFill>
                <a:latin typeface="Roboto Condensed"/>
                <a:ea typeface="Roboto Condensed"/>
                <a:cs typeface="Roboto Condensed"/>
                <a:sym typeface="Roboto Condensed"/>
              </a:rPr>
              <a:t>cho</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bài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văn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nghị</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luận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về</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một</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vấn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đề</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cần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giải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quyết</a:t>
            </a:r>
            <a:r>
              <a:rPr lang="en-US" sz="3900" dirty="0">
                <a:solidFill>
                  <a:srgbClr val="000000"/>
                </a:solidFill>
                <a:latin typeface="Roboto Condensed"/>
                <a:ea typeface="Roboto Condensed"/>
                <a:cs typeface="Roboto Condensed"/>
                <a:sym typeface="Roboto Condensed"/>
              </a:rPr>
              <a:t> </a:t>
            </a:r>
            <a:r>
              <a:rPr lang="en-US" sz="3900" b="1" dirty="0">
                <a:solidFill>
                  <a:srgbClr val="000000"/>
                </a:solidFill>
                <a:latin typeface="Roboto Condensed Bold"/>
                <a:ea typeface="Roboto Condensed Bold"/>
                <a:cs typeface="Roboto Condensed Bold"/>
                <a:sym typeface="Roboto Condensed Bold"/>
              </a:rPr>
              <a:t>(</a:t>
            </a:r>
            <a:r>
              <a:rPr lang="en-US" sz="3900" b="1" dirty="0" err="1">
                <a:solidFill>
                  <a:srgbClr val="000000"/>
                </a:solidFill>
                <a:latin typeface="Roboto Condensed Bold"/>
                <a:ea typeface="Roboto Condensed Bold"/>
                <a:cs typeface="Roboto Condensed Bold"/>
                <a:sym typeface="Roboto Condensed Bold"/>
              </a:rPr>
              <a:t>PHT</a:t>
            </a:r>
            <a:r>
              <a:rPr lang="en-US" sz="3900" b="1" dirty="0">
                <a:solidFill>
                  <a:srgbClr val="000000"/>
                </a:solidFill>
                <a:latin typeface="Roboto Condensed Bold"/>
                <a:ea typeface="Roboto Condensed Bold"/>
                <a:cs typeface="Roboto Condensed Bold"/>
                <a:sym typeface="Roboto Condensed Bold"/>
              </a:rPr>
              <a:t> </a:t>
            </a:r>
            <a:r>
              <a:rPr lang="en-US" sz="3900" b="1" dirty="0" err="1">
                <a:solidFill>
                  <a:srgbClr val="000000"/>
                </a:solidFill>
                <a:latin typeface="Roboto Condensed Bold"/>
                <a:ea typeface="Roboto Condensed Bold"/>
                <a:cs typeface="Roboto Condensed Bold"/>
                <a:sym typeface="Roboto Condensed Bold"/>
              </a:rPr>
              <a:t>số</a:t>
            </a:r>
            <a:r>
              <a:rPr lang="en-US" sz="3900" b="1" dirty="0">
                <a:solidFill>
                  <a:srgbClr val="000000"/>
                </a:solidFill>
                <a:latin typeface="Roboto Condensed Bold"/>
                <a:ea typeface="Roboto Condensed Bold"/>
                <a:cs typeface="Roboto Condensed Bold"/>
                <a:sym typeface="Roboto Condensed Bold"/>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8" name="TextBox 8"/>
          <p:cNvSpPr txBox="1"/>
          <p:nvPr/>
        </p:nvSpPr>
        <p:spPr>
          <a:xfrm>
            <a:off x="368072" y="1594631"/>
            <a:ext cx="14295770" cy="995680"/>
          </a:xfrm>
          <a:prstGeom prst="rect">
            <a:avLst/>
          </a:prstGeom>
        </p:spPr>
        <p:txBody>
          <a:bodyPr lIns="0" tIns="0" rIns="0" bIns="0" rtlCol="0" anchor="t">
            <a:spAutoFit/>
          </a:bodyPr>
          <a:lstStyle/>
          <a:p>
            <a:pPr algn="l">
              <a:lnSpc>
                <a:spcPts val="8119"/>
              </a:lnSpc>
            </a:pPr>
            <a:r>
              <a:rPr lang="en-US" sz="5799" b="1">
                <a:solidFill>
                  <a:srgbClr val="423123"/>
                </a:solidFill>
                <a:latin typeface="Fraunces Bold"/>
                <a:ea typeface="Fraunces Bold"/>
                <a:cs typeface="Fraunces Bold"/>
                <a:sym typeface="Fraunces Bold"/>
              </a:rPr>
              <a:t>IV. LUYỆN TẬP</a:t>
            </a:r>
          </a:p>
        </p:txBody>
      </p:sp>
      <p:sp>
        <p:nvSpPr>
          <p:cNvPr id="9" name="TextBox 9"/>
          <p:cNvSpPr txBox="1"/>
          <p:nvPr/>
        </p:nvSpPr>
        <p:spPr>
          <a:xfrm>
            <a:off x="6260508" y="2707192"/>
            <a:ext cx="11132974" cy="7408048"/>
          </a:xfrm>
          <a:prstGeom prst="rect">
            <a:avLst/>
          </a:prstGeom>
        </p:spPr>
        <p:txBody>
          <a:bodyPr lIns="0" tIns="0" rIns="0" bIns="0" rtlCol="0" anchor="t">
            <a:spAutoFit/>
          </a:bodyPr>
          <a:lstStyle/>
          <a:p>
            <a:pPr marL="906782" lvl="1" indent="-453391" algn="just">
              <a:lnSpc>
                <a:spcPts val="5880"/>
              </a:lnSpc>
              <a:spcBef>
                <a:spcPct val="0"/>
              </a:spcBef>
              <a:buFont typeface="Arial"/>
              <a:buChar char="•"/>
            </a:pPr>
            <a:r>
              <a:rPr lang="en-US" sz="4200" b="1" dirty="0" err="1">
                <a:solidFill>
                  <a:srgbClr val="4F494B"/>
                </a:solidFill>
                <a:latin typeface="Roboto Condensed Bold"/>
                <a:ea typeface="Roboto Condensed Bold"/>
                <a:cs typeface="Roboto Condensed Bold"/>
                <a:sym typeface="Roboto Condensed Bold"/>
              </a:rPr>
              <a:t>Bảo</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vệ</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khôi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phục</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rừng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và</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trồng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cây</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phủ</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xanh</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đồi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trọc</a:t>
            </a:r>
            <a:r>
              <a:rPr lang="en-US" sz="4200" b="1" dirty="0">
                <a:solidFill>
                  <a:srgbClr val="4F494B"/>
                </a:solidFill>
                <a:latin typeface="Roboto Condensed Bold"/>
                <a:ea typeface="Roboto Condensed Bold"/>
                <a:cs typeface="Roboto Condensed Bold"/>
                <a:sym typeface="Roboto Condensed Bold"/>
              </a:rPr>
              <a:t>.</a:t>
            </a:r>
          </a:p>
          <a:p>
            <a:pPr marL="906782" lvl="1" indent="-453391" algn="just">
              <a:lnSpc>
                <a:spcPts val="5880"/>
              </a:lnSpc>
              <a:spcBef>
                <a:spcPct val="0"/>
              </a:spcBef>
              <a:buFont typeface="Arial"/>
              <a:buChar char="•"/>
            </a:pPr>
            <a:r>
              <a:rPr lang="en-US" sz="4200" b="1" dirty="0" err="1">
                <a:solidFill>
                  <a:srgbClr val="4F494B"/>
                </a:solidFill>
                <a:latin typeface="Roboto Condensed Bold"/>
                <a:ea typeface="Roboto Condensed Bold"/>
                <a:cs typeface="Roboto Condensed Bold"/>
                <a:sym typeface="Roboto Condensed Bold"/>
              </a:rPr>
              <a:t>Công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cuộc</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chuyển</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đổi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số</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và</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vai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trò</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của</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mỗi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người</a:t>
            </a:r>
            <a:r>
              <a:rPr lang="en-US" sz="4200" b="1" dirty="0">
                <a:solidFill>
                  <a:srgbClr val="4F494B"/>
                </a:solidFill>
                <a:latin typeface="Roboto Condensed Bold"/>
                <a:ea typeface="Roboto Condensed Bold"/>
                <a:cs typeface="Roboto Condensed Bold"/>
                <a:sym typeface="Roboto Condensed Bold"/>
              </a:rPr>
              <a:t>.</a:t>
            </a:r>
          </a:p>
          <a:p>
            <a:pPr marL="906782" lvl="1" indent="-453391" algn="just">
              <a:lnSpc>
                <a:spcPts val="5880"/>
              </a:lnSpc>
              <a:spcBef>
                <a:spcPct val="0"/>
              </a:spcBef>
              <a:buFont typeface="Arial"/>
              <a:buChar char="•"/>
            </a:pPr>
            <a:r>
              <a:rPr lang="en-US" sz="4200" b="1" dirty="0" err="1">
                <a:solidFill>
                  <a:srgbClr val="4F494B"/>
                </a:solidFill>
                <a:latin typeface="Roboto Condensed Bold"/>
                <a:ea typeface="Roboto Condensed Bold"/>
                <a:cs typeface="Roboto Condensed Bold"/>
                <a:sym typeface="Roboto Condensed Bold"/>
              </a:rPr>
              <a:t>Giữ</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gìn</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nguồn</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nước</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cho</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hôm</a:t>
            </a:r>
            <a:r>
              <a:rPr lang="en-US" sz="4200" b="1" dirty="0">
                <a:solidFill>
                  <a:srgbClr val="4F494B"/>
                </a:solidFill>
                <a:latin typeface="Roboto Condensed Bold"/>
                <a:ea typeface="Roboto Condensed Bold"/>
                <a:cs typeface="Roboto Condensed Bold"/>
                <a:sym typeface="Roboto Condensed Bold"/>
              </a:rPr>
              <a:t> nay </a:t>
            </a:r>
            <a:r>
              <a:rPr lang="en-US" sz="4200" b="1" dirty="0" err="1">
                <a:solidFill>
                  <a:srgbClr val="4F494B"/>
                </a:solidFill>
                <a:latin typeface="Roboto Condensed Bold"/>
                <a:ea typeface="Roboto Condensed Bold"/>
                <a:cs typeface="Roboto Condensed Bold"/>
                <a:sym typeface="Roboto Condensed Bold"/>
              </a:rPr>
              <a:t>và</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mai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sau</a:t>
            </a:r>
            <a:r>
              <a:rPr lang="en-US" sz="4200" b="1" dirty="0">
                <a:solidFill>
                  <a:srgbClr val="4F494B"/>
                </a:solidFill>
                <a:latin typeface="Roboto Condensed Bold"/>
                <a:ea typeface="Roboto Condensed Bold"/>
                <a:cs typeface="Roboto Condensed Bold"/>
                <a:sym typeface="Roboto Condensed Bold"/>
              </a:rPr>
              <a:t>.</a:t>
            </a:r>
          </a:p>
          <a:p>
            <a:pPr marL="906782" lvl="1" indent="-453391" algn="just">
              <a:lnSpc>
                <a:spcPts val="5880"/>
              </a:lnSpc>
              <a:spcBef>
                <a:spcPct val="0"/>
              </a:spcBef>
              <a:buFont typeface="Arial"/>
              <a:buChar char="•"/>
            </a:pPr>
            <a:r>
              <a:rPr lang="en-US" sz="4200" b="1" dirty="0">
                <a:solidFill>
                  <a:srgbClr val="4F494B"/>
                </a:solidFill>
                <a:latin typeface="Roboto Condensed Bold"/>
                <a:ea typeface="Roboto Condensed Bold"/>
                <a:cs typeface="Roboto Condensed Bold"/>
                <a:sym typeface="Roboto Condensed Bold"/>
              </a:rPr>
              <a:t>Văn </a:t>
            </a:r>
            <a:r>
              <a:rPr lang="en-US" sz="4200" b="1" dirty="0" err="1">
                <a:solidFill>
                  <a:srgbClr val="4F494B"/>
                </a:solidFill>
                <a:latin typeface="Roboto Condensed Bold"/>
                <a:ea typeface="Roboto Condensed Bold"/>
                <a:cs typeface="Roboto Condensed Bold"/>
                <a:sym typeface="Roboto Condensed Bold"/>
              </a:rPr>
              <a:t>hóa</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giao</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thông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và</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trách</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nhiệm</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của</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mỗi</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người</a:t>
            </a:r>
            <a:r>
              <a:rPr lang="en-US" sz="4200" b="1" dirty="0">
                <a:solidFill>
                  <a:srgbClr val="4F494B"/>
                </a:solidFill>
                <a:latin typeface="Roboto Condensed Bold"/>
                <a:ea typeface="Roboto Condensed Bold"/>
                <a:cs typeface="Roboto Condensed Bold"/>
                <a:sym typeface="Roboto Condensed Bold"/>
              </a:rPr>
              <a:t>.</a:t>
            </a:r>
          </a:p>
          <a:p>
            <a:pPr marL="906782" lvl="1" indent="-453391" algn="just">
              <a:lnSpc>
                <a:spcPts val="5880"/>
              </a:lnSpc>
              <a:spcBef>
                <a:spcPct val="0"/>
              </a:spcBef>
              <a:buFont typeface="Arial"/>
              <a:buChar char="•"/>
            </a:pPr>
            <a:r>
              <a:rPr lang="en-US" sz="4200" b="1" dirty="0">
                <a:solidFill>
                  <a:srgbClr val="4F494B"/>
                </a:solidFill>
                <a:latin typeface="Roboto Condensed Bold"/>
                <a:ea typeface="Roboto Condensed Bold"/>
                <a:cs typeface="Roboto Condensed Bold"/>
                <a:sym typeface="Roboto Condensed Bold"/>
              </a:rPr>
              <a:t>Vai </a:t>
            </a:r>
            <a:r>
              <a:rPr lang="en-US" sz="4200" b="1" dirty="0" err="1">
                <a:solidFill>
                  <a:srgbClr val="4F494B"/>
                </a:solidFill>
                <a:latin typeface="Roboto Condensed Bold"/>
                <a:ea typeface="Roboto Condensed Bold"/>
                <a:cs typeface="Roboto Condensed Bold"/>
                <a:sym typeface="Roboto Condensed Bold"/>
              </a:rPr>
              <a:t>trò</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của</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thực</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phẩm</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sạch</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trong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cuộc</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sống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hàng</a:t>
            </a:r>
            <a:r>
              <a:rPr lang="en-US" sz="4200" b="1" dirty="0">
                <a:solidFill>
                  <a:srgbClr val="4F494B"/>
                </a:solidFill>
                <a:latin typeface="Roboto Condensed Bold"/>
                <a:ea typeface="Roboto Condensed Bold"/>
                <a:cs typeface="Roboto Condensed Bold"/>
                <a:sym typeface="Roboto Condensed Bold"/>
              </a:rPr>
              <a:t> </a:t>
            </a:r>
            <a:r>
              <a:rPr lang="en-US" sz="4200" b="1" dirty="0" err="1">
                <a:solidFill>
                  <a:srgbClr val="4F494B"/>
                </a:solidFill>
                <a:latin typeface="Roboto Condensed Bold"/>
                <a:ea typeface="Roboto Condensed Bold"/>
                <a:cs typeface="Roboto Condensed Bold"/>
                <a:sym typeface="Roboto Condensed Bold"/>
              </a:rPr>
              <a:t>ngày</a:t>
            </a:r>
            <a:r>
              <a:rPr lang="en-US" sz="4200" b="1" dirty="0">
                <a:solidFill>
                  <a:srgbClr val="4F494B"/>
                </a:solidFill>
                <a:latin typeface="Roboto Condensed Bold"/>
                <a:ea typeface="Roboto Condensed Bold"/>
                <a:cs typeface="Roboto Condensed Bold"/>
                <a:sym typeface="Roboto Condensed Bold"/>
              </a:rPr>
              <a:t>.</a:t>
            </a:r>
          </a:p>
          <a:p>
            <a:pPr algn="just">
              <a:lnSpc>
                <a:spcPts val="5880"/>
              </a:lnSpc>
              <a:spcBef>
                <a:spcPct val="0"/>
              </a:spcBef>
            </a:pPr>
            <a:endParaRPr lang="en-US" sz="4200" b="1" dirty="0">
              <a:solidFill>
                <a:srgbClr val="4F494B"/>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grpSp>
        <p:nvGrpSpPr>
          <p:cNvPr id="8" name="Group 8"/>
          <p:cNvGrpSpPr/>
          <p:nvPr/>
        </p:nvGrpSpPr>
        <p:grpSpPr>
          <a:xfrm>
            <a:off x="6044718" y="7626754"/>
            <a:ext cx="11688633" cy="1631546"/>
            <a:chOff x="0" y="0"/>
            <a:chExt cx="3078488" cy="429708"/>
          </a:xfrm>
        </p:grpSpPr>
        <p:sp>
          <p:nvSpPr>
            <p:cNvPr id="9" name="Freeform 9"/>
            <p:cNvSpPr/>
            <p:nvPr/>
          </p:nvSpPr>
          <p:spPr>
            <a:xfrm>
              <a:off x="0" y="0"/>
              <a:ext cx="3078488" cy="429708"/>
            </a:xfrm>
            <a:custGeom>
              <a:avLst/>
              <a:gdLst/>
              <a:ahLst/>
              <a:cxnLst/>
              <a:rect l="l" t="t" r="r" b="b"/>
              <a:pathLst>
                <a:path w="3078488" h="429708">
                  <a:moveTo>
                    <a:pt x="33780" y="0"/>
                  </a:moveTo>
                  <a:lnTo>
                    <a:pt x="3044708" y="0"/>
                  </a:lnTo>
                  <a:cubicBezTo>
                    <a:pt x="3063364" y="0"/>
                    <a:pt x="3078488" y="15124"/>
                    <a:pt x="3078488" y="33780"/>
                  </a:cubicBezTo>
                  <a:lnTo>
                    <a:pt x="3078488" y="395928"/>
                  </a:lnTo>
                  <a:cubicBezTo>
                    <a:pt x="3078488" y="414584"/>
                    <a:pt x="3063364" y="429708"/>
                    <a:pt x="3044708" y="429708"/>
                  </a:cubicBezTo>
                  <a:lnTo>
                    <a:pt x="33780" y="429708"/>
                  </a:lnTo>
                  <a:cubicBezTo>
                    <a:pt x="15124" y="429708"/>
                    <a:pt x="0" y="414584"/>
                    <a:pt x="0" y="395928"/>
                  </a:cubicBezTo>
                  <a:lnTo>
                    <a:pt x="0" y="33780"/>
                  </a:lnTo>
                  <a:cubicBezTo>
                    <a:pt x="0" y="15124"/>
                    <a:pt x="15124" y="0"/>
                    <a:pt x="33780" y="0"/>
                  </a:cubicBezTo>
                  <a:close/>
                </a:path>
              </a:pathLst>
            </a:custGeom>
            <a:solidFill>
              <a:srgbClr val="FFFFFF"/>
            </a:solidFill>
          </p:spPr>
        </p:sp>
        <p:sp>
          <p:nvSpPr>
            <p:cNvPr id="10" name="TextBox 10"/>
            <p:cNvSpPr txBox="1"/>
            <p:nvPr/>
          </p:nvSpPr>
          <p:spPr>
            <a:xfrm>
              <a:off x="0" y="47625"/>
              <a:ext cx="3078488" cy="382083"/>
            </a:xfrm>
            <a:prstGeom prst="rect">
              <a:avLst/>
            </a:prstGeom>
          </p:spPr>
          <p:txBody>
            <a:bodyPr lIns="50800" tIns="50800" rIns="50800" bIns="50800" rtlCol="0" anchor="ctr"/>
            <a:lstStyle/>
            <a:p>
              <a:pPr algn="ctr">
                <a:lnSpc>
                  <a:spcPts val="2291"/>
                </a:lnSpc>
              </a:pPr>
              <a:endParaRPr/>
            </a:p>
          </p:txBody>
        </p:sp>
      </p:grpSp>
      <p:sp>
        <p:nvSpPr>
          <p:cNvPr id="11" name="TextBox 11"/>
          <p:cNvSpPr txBox="1"/>
          <p:nvPr/>
        </p:nvSpPr>
        <p:spPr>
          <a:xfrm>
            <a:off x="368072" y="1218303"/>
            <a:ext cx="14295770" cy="1144270"/>
          </a:xfrm>
          <a:prstGeom prst="rect">
            <a:avLst/>
          </a:prstGeom>
        </p:spPr>
        <p:txBody>
          <a:bodyPr lIns="0" tIns="0" rIns="0" bIns="0" rtlCol="0" anchor="t">
            <a:spAutoFit/>
          </a:bodyPr>
          <a:lstStyle/>
          <a:p>
            <a:pPr algn="l">
              <a:lnSpc>
                <a:spcPts val="9379"/>
              </a:lnSpc>
            </a:pPr>
            <a:r>
              <a:rPr lang="en-US" sz="6699" b="1">
                <a:solidFill>
                  <a:srgbClr val="423123"/>
                </a:solidFill>
                <a:latin typeface="Fraunces Bold"/>
                <a:ea typeface="Fraunces Bold"/>
                <a:cs typeface="Fraunces Bold"/>
                <a:sym typeface="Fraunces Bold"/>
              </a:rPr>
              <a:t>V. VẬN DỤNG</a:t>
            </a:r>
          </a:p>
        </p:txBody>
      </p:sp>
      <p:sp>
        <p:nvSpPr>
          <p:cNvPr id="12" name="TextBox 12"/>
          <p:cNvSpPr txBox="1"/>
          <p:nvPr/>
        </p:nvSpPr>
        <p:spPr>
          <a:xfrm>
            <a:off x="6477001" y="7646052"/>
            <a:ext cx="11080354" cy="1854200"/>
          </a:xfrm>
          <a:prstGeom prst="rect">
            <a:avLst/>
          </a:prstGeom>
        </p:spPr>
        <p:txBody>
          <a:bodyPr wrap="square" lIns="0" tIns="0" rIns="0" bIns="0" rtlCol="0" anchor="t">
            <a:spAutoFit/>
          </a:bodyPr>
          <a:lstStyle/>
          <a:p>
            <a:pPr algn="just">
              <a:lnSpc>
                <a:spcPts val="4900"/>
              </a:lnSpc>
            </a:pPr>
            <a:r>
              <a:rPr lang="en-US" sz="3500" b="1" dirty="0" err="1">
                <a:solidFill>
                  <a:srgbClr val="995C64"/>
                </a:solidFill>
                <a:latin typeface="Roboto Condensed Bold"/>
                <a:ea typeface="Roboto Condensed Bold"/>
                <a:cs typeface="Roboto Condensed Bold"/>
                <a:sym typeface="Roboto Condensed Bold"/>
              </a:rPr>
              <a:t>Thời</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gian</a:t>
            </a:r>
            <a:r>
              <a:rPr lang="en-US" sz="3500" b="1" dirty="0">
                <a:solidFill>
                  <a:srgbClr val="995C64"/>
                </a:solidFill>
                <a:latin typeface="Roboto Condensed Bold"/>
                <a:ea typeface="Roboto Condensed Bold"/>
                <a:cs typeface="Roboto Condensed Bold"/>
                <a:sym typeface="Roboto Condensed Bold"/>
              </a:rPr>
              <a:t>: 15 </a:t>
            </a:r>
            <a:r>
              <a:rPr lang="en-US" sz="3500" b="1" dirty="0" err="1">
                <a:solidFill>
                  <a:srgbClr val="995C64"/>
                </a:solidFill>
                <a:latin typeface="Roboto Condensed Bold"/>
                <a:ea typeface="Roboto Condensed Bold"/>
                <a:cs typeface="Roboto Condensed Bold"/>
                <a:sym typeface="Roboto Condensed Bold"/>
              </a:rPr>
              <a:t>phút</a:t>
            </a:r>
            <a:endParaRPr lang="en-US" sz="3500" b="1" dirty="0">
              <a:solidFill>
                <a:srgbClr val="995C64"/>
              </a:solidFill>
              <a:latin typeface="Roboto Condensed Bold"/>
              <a:ea typeface="Roboto Condensed Bold"/>
              <a:cs typeface="Roboto Condensed Bold"/>
              <a:sym typeface="Roboto Condensed Bold"/>
            </a:endParaRPr>
          </a:p>
          <a:p>
            <a:pPr algn="just">
              <a:lnSpc>
                <a:spcPts val="4900"/>
              </a:lnSpc>
            </a:pPr>
            <a:r>
              <a:rPr lang="en-US" sz="3500" b="1" dirty="0" err="1">
                <a:solidFill>
                  <a:srgbClr val="995C64"/>
                </a:solidFill>
                <a:latin typeface="Roboto Condensed Bold"/>
                <a:ea typeface="Roboto Condensed Bold"/>
                <a:cs typeface="Roboto Condensed Bold"/>
                <a:sym typeface="Roboto Condensed Bold"/>
              </a:rPr>
              <a:t>GV</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gọi</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ngẫu</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nhiên</a:t>
            </a:r>
            <a:r>
              <a:rPr lang="en-US" sz="3500" b="1" dirty="0">
                <a:solidFill>
                  <a:srgbClr val="995C64"/>
                </a:solidFill>
                <a:latin typeface="Roboto Condensed Bold"/>
                <a:ea typeface="Roboto Condensed Bold"/>
                <a:cs typeface="Roboto Condensed Bold"/>
                <a:sym typeface="Roboto Condensed Bold"/>
              </a:rPr>
              <a:t> 1-2 HS </a:t>
            </a:r>
            <a:r>
              <a:rPr lang="en-US" sz="3500" b="1" dirty="0" err="1">
                <a:solidFill>
                  <a:srgbClr val="995C64"/>
                </a:solidFill>
                <a:latin typeface="Roboto Condensed Bold"/>
                <a:ea typeface="Roboto Condensed Bold"/>
                <a:cs typeface="Roboto Condensed Bold"/>
                <a:sym typeface="Roboto Condensed Bold"/>
              </a:rPr>
              <a:t>lên</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làm</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mẫu</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trình</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bày</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tối</a:t>
            </a:r>
            <a:r>
              <a:rPr lang="en-US" sz="3500" b="1" dirty="0">
                <a:solidFill>
                  <a:srgbClr val="995C64"/>
                </a:solidFill>
                <a:latin typeface="Roboto Condensed Bold"/>
                <a:ea typeface="Roboto Condensed Bold"/>
                <a:cs typeface="Roboto Condensed Bold"/>
                <a:sym typeface="Roboto Condensed Bold"/>
              </a:rPr>
              <a:t> </a:t>
            </a:r>
            <a:r>
              <a:rPr lang="en-US" sz="3500" b="1" dirty="0" err="1">
                <a:solidFill>
                  <a:srgbClr val="995C64"/>
                </a:solidFill>
                <a:latin typeface="Roboto Condensed Bold"/>
                <a:ea typeface="Roboto Condensed Bold"/>
                <a:cs typeface="Roboto Condensed Bold"/>
                <a:sym typeface="Roboto Condensed Bold"/>
              </a:rPr>
              <a:t>đa</a:t>
            </a:r>
            <a:r>
              <a:rPr lang="en-US" sz="3500" b="1" dirty="0">
                <a:solidFill>
                  <a:srgbClr val="995C64"/>
                </a:solidFill>
                <a:latin typeface="Roboto Condensed Bold"/>
                <a:ea typeface="Roboto Condensed Bold"/>
                <a:cs typeface="Roboto Condensed Bold"/>
                <a:sym typeface="Roboto Condensed Bold"/>
              </a:rPr>
              <a:t> 3 </a:t>
            </a:r>
            <a:r>
              <a:rPr lang="en-US" sz="3500" b="1" dirty="0" err="1">
                <a:solidFill>
                  <a:srgbClr val="995C64"/>
                </a:solidFill>
                <a:latin typeface="Roboto Condensed Bold"/>
                <a:ea typeface="Roboto Condensed Bold"/>
                <a:cs typeface="Roboto Condensed Bold"/>
                <a:sym typeface="Roboto Condensed Bold"/>
              </a:rPr>
              <a:t>phút</a:t>
            </a:r>
            <a:endParaRPr lang="en-US" sz="3500" b="1" dirty="0">
              <a:solidFill>
                <a:srgbClr val="995C64"/>
              </a:solidFill>
              <a:latin typeface="Roboto Condensed Bold"/>
              <a:ea typeface="Roboto Condensed Bold"/>
              <a:cs typeface="Roboto Condensed Bold"/>
              <a:sym typeface="Roboto Condensed Bold"/>
            </a:endParaRPr>
          </a:p>
          <a:p>
            <a:pPr algn="just">
              <a:lnSpc>
                <a:spcPts val="4900"/>
              </a:lnSpc>
              <a:spcBef>
                <a:spcPct val="0"/>
              </a:spcBef>
            </a:pPr>
            <a:endParaRPr lang="en-US" sz="3500" b="1" dirty="0">
              <a:solidFill>
                <a:srgbClr val="995C64"/>
              </a:solidFill>
              <a:latin typeface="Roboto Condensed Bold"/>
              <a:ea typeface="Roboto Condensed Bold"/>
              <a:cs typeface="Roboto Condensed Bold"/>
              <a:sym typeface="Roboto Condensed Bold"/>
            </a:endParaRPr>
          </a:p>
        </p:txBody>
      </p:sp>
      <p:sp>
        <p:nvSpPr>
          <p:cNvPr id="13" name="TextBox 13"/>
          <p:cNvSpPr txBox="1"/>
          <p:nvPr/>
        </p:nvSpPr>
        <p:spPr>
          <a:xfrm>
            <a:off x="6631475" y="2373432"/>
            <a:ext cx="10515120" cy="5463936"/>
          </a:xfrm>
          <a:prstGeom prst="rect">
            <a:avLst/>
          </a:prstGeom>
        </p:spPr>
        <p:txBody>
          <a:bodyPr lIns="0" tIns="0" rIns="0" bIns="0" rtlCol="0" anchor="t">
            <a:spAutoFit/>
          </a:bodyPr>
          <a:lstStyle/>
          <a:p>
            <a:pPr algn="just">
              <a:lnSpc>
                <a:spcPts val="5460"/>
              </a:lnSpc>
              <a:spcBef>
                <a:spcPct val="0"/>
              </a:spcBef>
            </a:pPr>
            <a:r>
              <a:rPr lang="en-US" sz="3900" dirty="0" err="1">
                <a:solidFill>
                  <a:srgbClr val="000000"/>
                </a:solidFill>
                <a:latin typeface="Roboto Condensed"/>
                <a:ea typeface="Roboto Condensed"/>
                <a:cs typeface="Roboto Condensed"/>
                <a:sym typeface="Roboto Condensed"/>
              </a:rPr>
              <a:t>Tại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lớp</a:t>
            </a:r>
            <a:r>
              <a:rPr lang="en-US" sz="3900" dirty="0">
                <a:solidFill>
                  <a:srgbClr val="000000"/>
                </a:solidFill>
                <a:latin typeface="Roboto Condensed"/>
                <a:ea typeface="Roboto Condensed"/>
                <a:cs typeface="Roboto Condensed"/>
                <a:sym typeface="Roboto Condensed"/>
              </a:rPr>
              <a:t>: </a:t>
            </a:r>
          </a:p>
          <a:p>
            <a:pPr marL="842013" lvl="1" indent="-421007" algn="just">
              <a:lnSpc>
                <a:spcPts val="5460"/>
              </a:lnSpc>
              <a:spcBef>
                <a:spcPct val="0"/>
              </a:spcBef>
              <a:buFont typeface="Arial"/>
              <a:buChar char="•"/>
            </a:pPr>
            <a:r>
              <a:rPr lang="en-US" sz="3900" dirty="0" err="1">
                <a:solidFill>
                  <a:srgbClr val="000000"/>
                </a:solidFill>
                <a:latin typeface="Roboto Condensed"/>
                <a:ea typeface="Roboto Condensed"/>
                <a:cs typeface="Roboto Condensed"/>
                <a:sym typeface="Roboto Condensed"/>
              </a:rPr>
              <a:t>Yêu</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cầu</a:t>
            </a:r>
            <a:r>
              <a:rPr lang="en-US" sz="3900" dirty="0">
                <a:solidFill>
                  <a:srgbClr val="000000"/>
                </a:solidFill>
                <a:latin typeface="Roboto Condensed"/>
                <a:ea typeface="Roboto Condensed"/>
                <a:cs typeface="Roboto Condensed"/>
                <a:sym typeface="Roboto Condensed"/>
              </a:rPr>
              <a:t> 1: </a:t>
            </a:r>
            <a:r>
              <a:rPr lang="en-US" sz="3900" dirty="0" err="1">
                <a:solidFill>
                  <a:srgbClr val="000000"/>
                </a:solidFill>
                <a:latin typeface="Roboto Condensed"/>
                <a:ea typeface="Roboto Condensed"/>
                <a:cs typeface="Roboto Condensed"/>
                <a:sym typeface="Roboto Condensed"/>
              </a:rPr>
              <a:t>Viết</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hoàn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chỉnh</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phần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mở</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bài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kết</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bài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của</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bài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văn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nghị</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luận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về</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một</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vấn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đề</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cần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giải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quyết</a:t>
            </a:r>
            <a:r>
              <a:rPr lang="en-US" sz="3900" dirty="0">
                <a:solidFill>
                  <a:srgbClr val="000000"/>
                </a:solidFill>
                <a:latin typeface="Roboto Condensed"/>
                <a:ea typeface="Roboto Condensed"/>
                <a:cs typeface="Roboto Condensed"/>
                <a:sym typeface="Roboto Condensed"/>
              </a:rPr>
              <a:t>.</a:t>
            </a:r>
          </a:p>
          <a:p>
            <a:pPr marL="842013" lvl="1" indent="-421007" algn="just">
              <a:lnSpc>
                <a:spcPts val="5460"/>
              </a:lnSpc>
              <a:spcBef>
                <a:spcPct val="0"/>
              </a:spcBef>
              <a:buFont typeface="Arial"/>
              <a:buChar char="•"/>
            </a:pPr>
            <a:r>
              <a:rPr lang="en-US" sz="3900" dirty="0" err="1">
                <a:solidFill>
                  <a:srgbClr val="000000"/>
                </a:solidFill>
                <a:latin typeface="Roboto Condensed"/>
                <a:ea typeface="Roboto Condensed"/>
                <a:cs typeface="Roboto Condensed"/>
                <a:sym typeface="Roboto Condensed"/>
              </a:rPr>
              <a:t>Yêu</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cầu</a:t>
            </a:r>
            <a:r>
              <a:rPr lang="en-US" sz="3900" dirty="0">
                <a:solidFill>
                  <a:srgbClr val="000000"/>
                </a:solidFill>
                <a:latin typeface="Roboto Condensed"/>
                <a:ea typeface="Roboto Condensed"/>
                <a:cs typeface="Roboto Condensed"/>
                <a:sym typeface="Roboto Condensed"/>
              </a:rPr>
              <a:t> 2: </a:t>
            </a:r>
            <a:r>
              <a:rPr lang="en-US" sz="3900" dirty="0" err="1">
                <a:solidFill>
                  <a:srgbClr val="000000"/>
                </a:solidFill>
                <a:latin typeface="Roboto Condensed"/>
                <a:ea typeface="Roboto Condensed"/>
                <a:cs typeface="Roboto Condensed"/>
                <a:sym typeface="Roboto Condensed"/>
              </a:rPr>
              <a:t>Chọn</a:t>
            </a:r>
            <a:r>
              <a:rPr lang="en-US" sz="3900" dirty="0">
                <a:solidFill>
                  <a:srgbClr val="000000"/>
                </a:solidFill>
                <a:latin typeface="Roboto Condensed"/>
                <a:ea typeface="Roboto Condensed"/>
                <a:cs typeface="Roboto Condensed"/>
                <a:sym typeface="Roboto Condensed"/>
              </a:rPr>
              <a:t> 1 </a:t>
            </a:r>
            <a:r>
              <a:rPr lang="en-US" sz="3900" dirty="0" err="1">
                <a:solidFill>
                  <a:srgbClr val="000000"/>
                </a:solidFill>
                <a:latin typeface="Roboto Condensed"/>
                <a:ea typeface="Roboto Condensed"/>
                <a:cs typeface="Roboto Condensed"/>
                <a:sym typeface="Roboto Condensed"/>
              </a:rPr>
              <a:t>luận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điểm</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trong</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thân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bài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triển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khai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thành</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một</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đoạn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văn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diễn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dịch</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quy</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nạp</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phối</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hợp</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hoàn</a:t>
            </a:r>
            <a:r>
              <a:rPr lang="en-US" sz="3900" dirty="0">
                <a:solidFill>
                  <a:srgbClr val="000000"/>
                </a:solidFill>
                <a:latin typeface="Roboto Condensed"/>
                <a:ea typeface="Roboto Condensed"/>
                <a:cs typeface="Roboto Condensed"/>
                <a:sym typeface="Roboto Condensed"/>
              </a:rPr>
              <a:t> </a:t>
            </a:r>
            <a:r>
              <a:rPr lang="en-US" sz="3900" dirty="0" err="1">
                <a:solidFill>
                  <a:srgbClr val="000000"/>
                </a:solidFill>
                <a:latin typeface="Roboto Condensed"/>
                <a:ea typeface="Roboto Condensed"/>
                <a:cs typeface="Roboto Condensed"/>
                <a:sym typeface="Roboto Condensed"/>
              </a:rPr>
              <a:t>chỉnh</a:t>
            </a:r>
            <a:r>
              <a:rPr lang="en-US" sz="3900" dirty="0">
                <a:solidFill>
                  <a:srgbClr val="000000"/>
                </a:solidFill>
                <a:latin typeface="Roboto Condensed"/>
                <a:ea typeface="Roboto Condensed"/>
                <a:cs typeface="Roboto Condensed"/>
                <a:sym typeface="Roboto Condensed"/>
              </a:rPr>
              <a:t>.</a:t>
            </a:r>
          </a:p>
          <a:p>
            <a:pPr algn="just">
              <a:lnSpc>
                <a:spcPts val="5460"/>
              </a:lnSpc>
              <a:spcBef>
                <a:spcPct val="0"/>
              </a:spcBef>
            </a:pPr>
            <a:endParaRPr lang="en-US" sz="3900" dirty="0">
              <a:solidFill>
                <a:srgbClr val="00000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8" name="TextBox 8"/>
          <p:cNvSpPr txBox="1"/>
          <p:nvPr/>
        </p:nvSpPr>
        <p:spPr>
          <a:xfrm>
            <a:off x="368072" y="1218303"/>
            <a:ext cx="14295770" cy="1144270"/>
          </a:xfrm>
          <a:prstGeom prst="rect">
            <a:avLst/>
          </a:prstGeom>
        </p:spPr>
        <p:txBody>
          <a:bodyPr lIns="0" tIns="0" rIns="0" bIns="0" rtlCol="0" anchor="t">
            <a:spAutoFit/>
          </a:bodyPr>
          <a:lstStyle/>
          <a:p>
            <a:pPr algn="l">
              <a:lnSpc>
                <a:spcPts val="9379"/>
              </a:lnSpc>
            </a:pPr>
            <a:r>
              <a:rPr lang="en-US" sz="6699" b="1">
                <a:solidFill>
                  <a:srgbClr val="423123"/>
                </a:solidFill>
                <a:latin typeface="Fraunces Bold"/>
                <a:ea typeface="Fraunces Bold"/>
                <a:cs typeface="Fraunces Bold"/>
                <a:sym typeface="Fraunces Bold"/>
              </a:rPr>
              <a:t>V. VẬN DỤNG</a:t>
            </a:r>
          </a:p>
        </p:txBody>
      </p:sp>
      <p:sp>
        <p:nvSpPr>
          <p:cNvPr id="9" name="TextBox 9"/>
          <p:cNvSpPr txBox="1"/>
          <p:nvPr/>
        </p:nvSpPr>
        <p:spPr>
          <a:xfrm>
            <a:off x="7042233" y="3775611"/>
            <a:ext cx="9119103" cy="1597660"/>
          </a:xfrm>
          <a:prstGeom prst="rect">
            <a:avLst/>
          </a:prstGeom>
        </p:spPr>
        <p:txBody>
          <a:bodyPr lIns="0" tIns="0" rIns="0" bIns="0" rtlCol="0" anchor="t">
            <a:spAutoFit/>
          </a:bodyPr>
          <a:lstStyle/>
          <a:p>
            <a:pPr algn="just">
              <a:lnSpc>
                <a:spcPts val="6439"/>
              </a:lnSpc>
              <a:spcBef>
                <a:spcPct val="0"/>
              </a:spcBef>
            </a:pPr>
            <a:r>
              <a:rPr lang="en-US" sz="4599" dirty="0" err="1">
                <a:solidFill>
                  <a:srgbClr val="000000"/>
                </a:solidFill>
                <a:latin typeface="Roboto Condensed"/>
                <a:ea typeface="Roboto Condensed"/>
                <a:cs typeface="Roboto Condensed"/>
                <a:sym typeface="Roboto Condensed"/>
              </a:rPr>
              <a:t>Về</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nhà</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Viết</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hoàn</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thiện</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bài</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văn</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nghị</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luận</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về</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một</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vấn</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đề</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cần</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giải</a:t>
            </a:r>
            <a:r>
              <a:rPr lang="en-US" sz="4599" dirty="0">
                <a:solidFill>
                  <a:srgbClr val="000000"/>
                </a:solidFill>
                <a:latin typeface="Roboto Condensed"/>
                <a:ea typeface="Roboto Condensed"/>
                <a:cs typeface="Roboto Condensed"/>
                <a:sym typeface="Roboto Condensed"/>
              </a:rPr>
              <a:t> </a:t>
            </a:r>
            <a:r>
              <a:rPr lang="en-US" sz="4599" dirty="0" err="1">
                <a:solidFill>
                  <a:srgbClr val="000000"/>
                </a:solidFill>
                <a:latin typeface="Roboto Condensed"/>
                <a:ea typeface="Roboto Condensed"/>
                <a:cs typeface="Roboto Condensed"/>
                <a:sym typeface="Roboto Condensed"/>
              </a:rPr>
              <a:t>quyết</a:t>
            </a:r>
            <a:r>
              <a:rPr lang="en-US" sz="4599" dirty="0">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3" name="Freeform 3"/>
          <p:cNvSpPr/>
          <p:nvPr/>
        </p:nvSpPr>
        <p:spPr>
          <a:xfrm>
            <a:off x="0" y="4257437"/>
            <a:ext cx="6426860" cy="6029563"/>
          </a:xfrm>
          <a:custGeom>
            <a:avLst/>
            <a:gdLst/>
            <a:ahLst/>
            <a:cxnLst/>
            <a:rect l="l" t="t" r="r" b="b"/>
            <a:pathLst>
              <a:path w="6426860" h="6029563">
                <a:moveTo>
                  <a:pt x="0" y="0"/>
                </a:moveTo>
                <a:lnTo>
                  <a:pt x="6426860" y="0"/>
                </a:lnTo>
                <a:lnTo>
                  <a:pt x="6426860" y="6029563"/>
                </a:lnTo>
                <a:lnTo>
                  <a:pt x="0" y="602956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Freeform 7"/>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8" name="Freeform 8"/>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9" name="TextBox 9"/>
          <p:cNvSpPr txBox="1"/>
          <p:nvPr/>
        </p:nvSpPr>
        <p:spPr>
          <a:xfrm>
            <a:off x="1756472" y="748023"/>
            <a:ext cx="14295770" cy="821055"/>
          </a:xfrm>
          <a:prstGeom prst="rect">
            <a:avLst/>
          </a:prstGeom>
        </p:spPr>
        <p:txBody>
          <a:bodyPr lIns="0" tIns="0" rIns="0" bIns="0" rtlCol="0" anchor="t">
            <a:spAutoFit/>
          </a:bodyPr>
          <a:lstStyle/>
          <a:p>
            <a:pPr algn="l">
              <a:lnSpc>
                <a:spcPts val="6719"/>
              </a:lnSpc>
            </a:pPr>
            <a:r>
              <a:rPr lang="en-US" sz="4800" b="1">
                <a:solidFill>
                  <a:srgbClr val="22688D"/>
                </a:solidFill>
                <a:latin typeface="Fraunces Bold"/>
                <a:ea typeface="Fraunces Bold"/>
                <a:cs typeface="Fraunces Bold"/>
                <a:sym typeface="Fraunces Bold"/>
              </a:rPr>
              <a:t>I. TÌM HIỂU YÊU CẦU CỦA KIỂU VĂN BẢN </a:t>
            </a:r>
          </a:p>
        </p:txBody>
      </p:sp>
      <p:sp>
        <p:nvSpPr>
          <p:cNvPr id="10" name="TextBox 10"/>
          <p:cNvSpPr txBox="1"/>
          <p:nvPr/>
        </p:nvSpPr>
        <p:spPr>
          <a:xfrm>
            <a:off x="7803674" y="4138659"/>
            <a:ext cx="9455626" cy="2658848"/>
          </a:xfrm>
          <a:prstGeom prst="rect">
            <a:avLst/>
          </a:prstGeom>
        </p:spPr>
        <p:txBody>
          <a:bodyPr lIns="0" tIns="0" rIns="0" bIns="0" rtlCol="0" anchor="t">
            <a:spAutoFit/>
          </a:bodyPr>
          <a:lstStyle/>
          <a:p>
            <a:pPr algn="just">
              <a:lnSpc>
                <a:spcPts val="7120"/>
              </a:lnSpc>
            </a:pPr>
            <a:r>
              <a:rPr lang="en-US" sz="5086" b="1" dirty="0" err="1">
                <a:solidFill>
                  <a:srgbClr val="22688D"/>
                </a:solidFill>
                <a:latin typeface="Roboto Condensed Bold"/>
                <a:ea typeface="Roboto Condensed Bold"/>
                <a:cs typeface="Roboto Condensed Bold"/>
                <a:sym typeface="Roboto Condensed Bold"/>
              </a:rPr>
              <a:t>Kiểu</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bài</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nghị</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luận</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về</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một</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vấn</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đề</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đời</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sống</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cần</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giải</a:t>
            </a:r>
            <a:r>
              <a:rPr lang="en-US" sz="5086" b="1" dirty="0">
                <a:solidFill>
                  <a:srgbClr val="22688D"/>
                </a:solidFill>
                <a:latin typeface="Roboto Condensed Bold"/>
                <a:ea typeface="Roboto Condensed Bold"/>
                <a:cs typeface="Roboto Condensed Bold"/>
                <a:sym typeface="Roboto Condensed Bold"/>
              </a:rPr>
              <a:t> </a:t>
            </a:r>
            <a:r>
              <a:rPr lang="en-US" sz="5086" b="1" dirty="0" err="1">
                <a:solidFill>
                  <a:srgbClr val="22688D"/>
                </a:solidFill>
                <a:latin typeface="Roboto Condensed Bold"/>
                <a:ea typeface="Roboto Condensed Bold"/>
                <a:cs typeface="Roboto Condensed Bold"/>
                <a:sym typeface="Roboto Condensed Bold"/>
              </a:rPr>
              <a:t>quyết</a:t>
            </a:r>
            <a:endParaRPr lang="en-US" sz="5086" b="1" dirty="0">
              <a:solidFill>
                <a:srgbClr val="22688D"/>
              </a:solidFill>
              <a:latin typeface="Roboto Condensed Bold"/>
              <a:ea typeface="Roboto Condensed Bold"/>
              <a:cs typeface="Roboto Condensed Bold"/>
              <a:sym typeface="Roboto Condensed Bold"/>
            </a:endParaRPr>
          </a:p>
          <a:p>
            <a:pPr algn="just">
              <a:lnSpc>
                <a:spcPts val="7120"/>
              </a:lnSpc>
              <a:spcBef>
                <a:spcPct val="0"/>
              </a:spcBef>
            </a:pPr>
            <a:endParaRPr lang="en-US" sz="5086" b="1" dirty="0">
              <a:solidFill>
                <a:srgbClr val="22688D"/>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752280" y="3723539"/>
            <a:ext cx="14783440" cy="11504204"/>
          </a:xfrm>
          <a:custGeom>
            <a:avLst/>
            <a:gdLst/>
            <a:ahLst/>
            <a:cxnLst/>
            <a:rect l="l" t="t" r="r" b="b"/>
            <a:pathLst>
              <a:path w="14783440" h="11504204">
                <a:moveTo>
                  <a:pt x="0" y="0"/>
                </a:moveTo>
                <a:lnTo>
                  <a:pt x="14783440" y="0"/>
                </a:lnTo>
                <a:lnTo>
                  <a:pt x="14783440" y="11504204"/>
                </a:lnTo>
                <a:lnTo>
                  <a:pt x="0" y="1150420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4631555" y="4690310"/>
            <a:ext cx="5788792" cy="2245425"/>
          </a:xfrm>
          <a:custGeom>
            <a:avLst/>
            <a:gdLst/>
            <a:ahLst/>
            <a:cxnLst/>
            <a:rect l="l" t="t" r="r" b="b"/>
            <a:pathLst>
              <a:path w="5788792" h="2245425">
                <a:moveTo>
                  <a:pt x="0" y="0"/>
                </a:moveTo>
                <a:lnTo>
                  <a:pt x="5788792" y="0"/>
                </a:lnTo>
                <a:lnTo>
                  <a:pt x="5788792" y="2245426"/>
                </a:lnTo>
                <a:lnTo>
                  <a:pt x="0" y="22454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739087" y="4690310"/>
            <a:ext cx="5788792" cy="2245425"/>
          </a:xfrm>
          <a:custGeom>
            <a:avLst/>
            <a:gdLst/>
            <a:ahLst/>
            <a:cxnLst/>
            <a:rect l="l" t="t" r="r" b="b"/>
            <a:pathLst>
              <a:path w="5788792" h="2245425">
                <a:moveTo>
                  <a:pt x="0" y="0"/>
                </a:moveTo>
                <a:lnTo>
                  <a:pt x="5788791" y="0"/>
                </a:lnTo>
                <a:lnTo>
                  <a:pt x="5788791" y="2245426"/>
                </a:lnTo>
                <a:lnTo>
                  <a:pt x="0" y="224542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6" name="Freeform 6"/>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7" name="Freeform 7"/>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8" name="Freeform 8"/>
          <p:cNvSpPr/>
          <p:nvPr/>
        </p:nvSpPr>
        <p:spPr>
          <a:xfrm rot="2920748" flipH="1">
            <a:off x="16446237" y="7649234"/>
            <a:ext cx="1626126" cy="772318"/>
          </a:xfrm>
          <a:custGeom>
            <a:avLst/>
            <a:gdLst/>
            <a:ahLst/>
            <a:cxnLst/>
            <a:rect l="l" t="t" r="r" b="b"/>
            <a:pathLst>
              <a:path w="1626126" h="772318">
                <a:moveTo>
                  <a:pt x="1626126" y="0"/>
                </a:moveTo>
                <a:lnTo>
                  <a:pt x="0" y="0"/>
                </a:lnTo>
                <a:lnTo>
                  <a:pt x="0" y="772319"/>
                </a:lnTo>
                <a:lnTo>
                  <a:pt x="1626126" y="772319"/>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9" name="TextBox 9"/>
          <p:cNvSpPr txBox="1"/>
          <p:nvPr/>
        </p:nvSpPr>
        <p:spPr>
          <a:xfrm>
            <a:off x="4631555" y="5248275"/>
            <a:ext cx="8327076" cy="1016276"/>
          </a:xfrm>
          <a:prstGeom prst="rect">
            <a:avLst/>
          </a:prstGeom>
        </p:spPr>
        <p:txBody>
          <a:bodyPr lIns="0" tIns="0" rIns="0" bIns="0" rtlCol="0" anchor="t">
            <a:spAutoFit/>
          </a:bodyPr>
          <a:lstStyle/>
          <a:p>
            <a:pPr algn="ctr">
              <a:lnSpc>
                <a:spcPts val="7372"/>
              </a:lnSpc>
            </a:pPr>
            <a:r>
              <a:rPr lang="en-US" sz="7372">
                <a:solidFill>
                  <a:srgbClr val="FFFFFF"/>
                </a:solidFill>
                <a:latin typeface="#9Slide05 VL Fadilla"/>
                <a:ea typeface="#9Slide05 VL Fadilla"/>
                <a:cs typeface="#9Slide05 VL Fadilla"/>
                <a:sym typeface="#9Slide05 VL Fadilla"/>
              </a:rPr>
              <a:t>Xin chào và hẹn gặp lại!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536803" y="2803572"/>
            <a:ext cx="7751197" cy="7483428"/>
          </a:xfrm>
          <a:custGeom>
            <a:avLst/>
            <a:gdLst/>
            <a:ahLst/>
            <a:cxnLst/>
            <a:rect l="l" t="t" r="r" b="b"/>
            <a:pathLst>
              <a:path w="7751197" h="7483428">
                <a:moveTo>
                  <a:pt x="0" y="0"/>
                </a:moveTo>
                <a:lnTo>
                  <a:pt x="7751197" y="0"/>
                </a:lnTo>
                <a:lnTo>
                  <a:pt x="7751197" y="7483428"/>
                </a:lnTo>
                <a:lnTo>
                  <a:pt x="0" y="7483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1996115" y="231490"/>
            <a:ext cx="14295770" cy="788035"/>
          </a:xfrm>
          <a:prstGeom prst="rect">
            <a:avLst/>
          </a:prstGeom>
        </p:spPr>
        <p:txBody>
          <a:bodyPr lIns="0" tIns="0" rIns="0" bIns="0" rtlCol="0" anchor="t">
            <a:spAutoFit/>
          </a:bodyPr>
          <a:lstStyle/>
          <a:p>
            <a:pPr algn="l">
              <a:lnSpc>
                <a:spcPts val="6439"/>
              </a:lnSpc>
            </a:pPr>
            <a:r>
              <a:rPr lang="en-US" sz="4599" b="1">
                <a:solidFill>
                  <a:srgbClr val="22688D"/>
                </a:solidFill>
                <a:latin typeface="Fraunces Bold"/>
                <a:ea typeface="Fraunces Bold"/>
                <a:cs typeface="Fraunces Bold"/>
                <a:sym typeface="Fraunces Bold"/>
              </a:rPr>
              <a:t>I. TÌM HIỂU YÊU CẦU CỦA KIỂU VĂN BẢN </a:t>
            </a:r>
          </a:p>
        </p:txBody>
      </p:sp>
      <p:grpSp>
        <p:nvGrpSpPr>
          <p:cNvPr id="8" name="Group 8"/>
          <p:cNvGrpSpPr/>
          <p:nvPr/>
        </p:nvGrpSpPr>
        <p:grpSpPr>
          <a:xfrm>
            <a:off x="778949" y="1651642"/>
            <a:ext cx="3825069" cy="1475509"/>
            <a:chOff x="0" y="0"/>
            <a:chExt cx="1007426" cy="388611"/>
          </a:xfrm>
        </p:grpSpPr>
        <p:sp>
          <p:nvSpPr>
            <p:cNvPr id="9" name="Freeform 9"/>
            <p:cNvSpPr/>
            <p:nvPr/>
          </p:nvSpPr>
          <p:spPr>
            <a:xfrm>
              <a:off x="0" y="0"/>
              <a:ext cx="1007426" cy="388611"/>
            </a:xfrm>
            <a:custGeom>
              <a:avLst/>
              <a:gdLst/>
              <a:ahLst/>
              <a:cxnLst/>
              <a:rect l="l" t="t" r="r" b="b"/>
              <a:pathLst>
                <a:path w="1007426" h="388611">
                  <a:moveTo>
                    <a:pt x="103224" y="0"/>
                  </a:moveTo>
                  <a:lnTo>
                    <a:pt x="904202" y="0"/>
                  </a:lnTo>
                  <a:cubicBezTo>
                    <a:pt x="961211" y="0"/>
                    <a:pt x="1007426" y="46215"/>
                    <a:pt x="1007426" y="103224"/>
                  </a:cubicBezTo>
                  <a:lnTo>
                    <a:pt x="1007426" y="285388"/>
                  </a:lnTo>
                  <a:cubicBezTo>
                    <a:pt x="1007426" y="342397"/>
                    <a:pt x="961211" y="388611"/>
                    <a:pt x="904202" y="388611"/>
                  </a:cubicBezTo>
                  <a:lnTo>
                    <a:pt x="103224" y="388611"/>
                  </a:lnTo>
                  <a:cubicBezTo>
                    <a:pt x="46215" y="388611"/>
                    <a:pt x="0" y="342397"/>
                    <a:pt x="0" y="285388"/>
                  </a:cubicBezTo>
                  <a:lnTo>
                    <a:pt x="0" y="103224"/>
                  </a:lnTo>
                  <a:cubicBezTo>
                    <a:pt x="0" y="46215"/>
                    <a:pt x="46215" y="0"/>
                    <a:pt x="103224" y="0"/>
                  </a:cubicBezTo>
                  <a:close/>
                </a:path>
              </a:pathLst>
            </a:custGeom>
            <a:solidFill>
              <a:srgbClr val="FFD6BA"/>
            </a:solidFill>
          </p:spPr>
        </p:sp>
        <p:sp>
          <p:nvSpPr>
            <p:cNvPr id="10" name="TextBox 10"/>
            <p:cNvSpPr txBox="1"/>
            <p:nvPr/>
          </p:nvSpPr>
          <p:spPr>
            <a:xfrm>
              <a:off x="0" y="-47625"/>
              <a:ext cx="1007426" cy="43623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229079" y="1972191"/>
            <a:ext cx="14261523" cy="710587"/>
          </a:xfrm>
          <a:prstGeom prst="rect">
            <a:avLst/>
          </a:prstGeom>
        </p:spPr>
        <p:txBody>
          <a:bodyPr lIns="0" tIns="0" rIns="0" bIns="0" rtlCol="0" anchor="t">
            <a:spAutoFit/>
          </a:bodyPr>
          <a:lstStyle/>
          <a:p>
            <a:pPr algn="just">
              <a:lnSpc>
                <a:spcPts val="5460"/>
              </a:lnSpc>
              <a:spcBef>
                <a:spcPct val="0"/>
              </a:spcBef>
            </a:pPr>
            <a:r>
              <a:rPr lang="en-US" sz="3900" dirty="0" err="1">
                <a:solidFill>
                  <a:srgbClr val="22688D"/>
                </a:solidFill>
                <a:latin typeface="#9Slide07 Crocante"/>
                <a:ea typeface="#9Slide07 Crocante"/>
                <a:cs typeface="#9Slide07 Crocante"/>
                <a:sym typeface="#9Slide07 Crocante"/>
              </a:rPr>
              <a:t>VỀ</a:t>
            </a:r>
            <a:r>
              <a:rPr lang="en-US" sz="3900" dirty="0">
                <a:solidFill>
                  <a:srgbClr val="22688D"/>
                </a:solidFill>
                <a:latin typeface="#9Slide07 Crocante"/>
                <a:ea typeface="#9Slide07 Crocante"/>
                <a:cs typeface="#9Slide07 Crocante"/>
                <a:sym typeface="#9Slide07 Crocante"/>
              </a:rPr>
              <a:t> </a:t>
            </a:r>
            <a:r>
              <a:rPr lang="en-US" sz="3900" dirty="0" err="1">
                <a:solidFill>
                  <a:srgbClr val="22688D"/>
                </a:solidFill>
                <a:latin typeface="#9Slide07 Crocante"/>
                <a:ea typeface="#9Slide07 Crocante"/>
                <a:cs typeface="#9Slide07 Crocante"/>
                <a:sym typeface="#9Slide07 Crocante"/>
              </a:rPr>
              <a:t>NỘI</a:t>
            </a:r>
            <a:r>
              <a:rPr lang="en-US" sz="3900" dirty="0">
                <a:solidFill>
                  <a:srgbClr val="22688D"/>
                </a:solidFill>
                <a:latin typeface="#9Slide07 Crocante"/>
                <a:ea typeface="#9Slide07 Crocante"/>
                <a:cs typeface="#9Slide07 Crocante"/>
                <a:sym typeface="#9Slide07 Crocante"/>
              </a:rPr>
              <a:t> DUNG:</a:t>
            </a:r>
          </a:p>
        </p:txBody>
      </p:sp>
      <p:grpSp>
        <p:nvGrpSpPr>
          <p:cNvPr id="12" name="Group 12"/>
          <p:cNvGrpSpPr/>
          <p:nvPr/>
        </p:nvGrpSpPr>
        <p:grpSpPr>
          <a:xfrm>
            <a:off x="1530922" y="3484089"/>
            <a:ext cx="9005881" cy="5326042"/>
            <a:chOff x="0" y="0"/>
            <a:chExt cx="2976839" cy="1760491"/>
          </a:xfrm>
        </p:grpSpPr>
        <p:sp>
          <p:nvSpPr>
            <p:cNvPr id="13" name="Freeform 13"/>
            <p:cNvSpPr/>
            <p:nvPr/>
          </p:nvSpPr>
          <p:spPr>
            <a:xfrm>
              <a:off x="0" y="0"/>
              <a:ext cx="2976839" cy="1760491"/>
            </a:xfrm>
            <a:custGeom>
              <a:avLst/>
              <a:gdLst/>
              <a:ahLst/>
              <a:cxnLst/>
              <a:rect l="l" t="t" r="r" b="b"/>
              <a:pathLst>
                <a:path w="2976839" h="1760491">
                  <a:moveTo>
                    <a:pt x="43842" y="0"/>
                  </a:moveTo>
                  <a:lnTo>
                    <a:pt x="2932997" y="0"/>
                  </a:lnTo>
                  <a:cubicBezTo>
                    <a:pt x="2944625" y="0"/>
                    <a:pt x="2955776" y="4619"/>
                    <a:pt x="2963998" y="12841"/>
                  </a:cubicBezTo>
                  <a:cubicBezTo>
                    <a:pt x="2972220" y="21063"/>
                    <a:pt x="2976839" y="32215"/>
                    <a:pt x="2976839" y="43842"/>
                  </a:cubicBezTo>
                  <a:lnTo>
                    <a:pt x="2976839" y="1716649"/>
                  </a:lnTo>
                  <a:cubicBezTo>
                    <a:pt x="2976839" y="1728276"/>
                    <a:pt x="2972220" y="1739428"/>
                    <a:pt x="2963998" y="1747650"/>
                  </a:cubicBezTo>
                  <a:cubicBezTo>
                    <a:pt x="2955776" y="1755872"/>
                    <a:pt x="2944625" y="1760491"/>
                    <a:pt x="2932997" y="1760491"/>
                  </a:cubicBezTo>
                  <a:lnTo>
                    <a:pt x="43842" y="1760491"/>
                  </a:lnTo>
                  <a:cubicBezTo>
                    <a:pt x="32215" y="1760491"/>
                    <a:pt x="21063" y="1755872"/>
                    <a:pt x="12841" y="1747650"/>
                  </a:cubicBezTo>
                  <a:cubicBezTo>
                    <a:pt x="4619" y="1739428"/>
                    <a:pt x="0" y="1728276"/>
                    <a:pt x="0" y="1716649"/>
                  </a:cubicBezTo>
                  <a:lnTo>
                    <a:pt x="0" y="43842"/>
                  </a:lnTo>
                  <a:cubicBezTo>
                    <a:pt x="0" y="32215"/>
                    <a:pt x="4619" y="21063"/>
                    <a:pt x="12841" y="12841"/>
                  </a:cubicBezTo>
                  <a:cubicBezTo>
                    <a:pt x="21063" y="4619"/>
                    <a:pt x="32215" y="0"/>
                    <a:pt x="43842" y="0"/>
                  </a:cubicBezTo>
                  <a:close/>
                </a:path>
              </a:pathLst>
            </a:custGeom>
            <a:solidFill>
              <a:srgbClr val="FFFFFF"/>
            </a:solidFill>
          </p:spPr>
        </p:sp>
        <p:sp>
          <p:nvSpPr>
            <p:cNvPr id="14" name="TextBox 14"/>
            <p:cNvSpPr txBox="1"/>
            <p:nvPr/>
          </p:nvSpPr>
          <p:spPr>
            <a:xfrm>
              <a:off x="0" y="-47625"/>
              <a:ext cx="2976839" cy="1808116"/>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996115" y="4108226"/>
            <a:ext cx="8116150" cy="4669898"/>
          </a:xfrm>
          <a:prstGeom prst="rect">
            <a:avLst/>
          </a:prstGeom>
        </p:spPr>
        <p:txBody>
          <a:bodyPr lIns="0" tIns="0" rIns="0" bIns="0" rtlCol="0" anchor="t">
            <a:spAutoFit/>
          </a:bodyPr>
          <a:lstStyle/>
          <a:p>
            <a:pPr algn="just">
              <a:lnSpc>
                <a:spcPts val="6170"/>
              </a:lnSpc>
            </a:pPr>
            <a:r>
              <a:rPr lang="en-US" sz="4407" dirty="0" err="1">
                <a:solidFill>
                  <a:srgbClr val="22688D"/>
                </a:solidFill>
                <a:latin typeface="Roboto Condensed"/>
                <a:ea typeface="Roboto Condensed"/>
                <a:cs typeface="Roboto Condensed"/>
                <a:sym typeface="Roboto Condensed"/>
              </a:rPr>
              <a:t>Nêu</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vấn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đề</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cần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giải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quyết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trong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đời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sống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xã</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hội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liên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quan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đến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sự</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phát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triển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đất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nước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đời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sống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cộng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đồng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quyền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lợi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và</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nghĩa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vụ</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nhân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để</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bàn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luận</a:t>
            </a:r>
            <a:r>
              <a:rPr lang="en-US" sz="4407" dirty="0">
                <a:solidFill>
                  <a:srgbClr val="22688D"/>
                </a:solidFill>
                <a:latin typeface="Roboto Condensed"/>
                <a:ea typeface="Roboto Condensed"/>
                <a:cs typeface="Roboto Condensed"/>
                <a:sym typeface="Roboto Condensed"/>
              </a:rPr>
              <a:t>. </a:t>
            </a:r>
          </a:p>
          <a:p>
            <a:pPr algn="just">
              <a:lnSpc>
                <a:spcPts val="6170"/>
              </a:lnSpc>
              <a:spcBef>
                <a:spcPct val="0"/>
              </a:spcBef>
            </a:pPr>
            <a:endParaRPr lang="en-US" sz="4407" dirty="0">
              <a:solidFill>
                <a:srgbClr val="22688D"/>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536803" y="2803572"/>
            <a:ext cx="7751197" cy="7483428"/>
          </a:xfrm>
          <a:custGeom>
            <a:avLst/>
            <a:gdLst/>
            <a:ahLst/>
            <a:cxnLst/>
            <a:rect l="l" t="t" r="r" b="b"/>
            <a:pathLst>
              <a:path w="7751197" h="7483428">
                <a:moveTo>
                  <a:pt x="0" y="0"/>
                </a:moveTo>
                <a:lnTo>
                  <a:pt x="7751197" y="0"/>
                </a:lnTo>
                <a:lnTo>
                  <a:pt x="7751197" y="7483428"/>
                </a:lnTo>
                <a:lnTo>
                  <a:pt x="0" y="7483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1996115" y="231490"/>
            <a:ext cx="14295770" cy="788035"/>
          </a:xfrm>
          <a:prstGeom prst="rect">
            <a:avLst/>
          </a:prstGeom>
        </p:spPr>
        <p:txBody>
          <a:bodyPr lIns="0" tIns="0" rIns="0" bIns="0" rtlCol="0" anchor="t">
            <a:spAutoFit/>
          </a:bodyPr>
          <a:lstStyle/>
          <a:p>
            <a:pPr algn="l">
              <a:lnSpc>
                <a:spcPts val="6439"/>
              </a:lnSpc>
            </a:pPr>
            <a:r>
              <a:rPr lang="en-US" sz="4599" b="1">
                <a:solidFill>
                  <a:srgbClr val="22688D"/>
                </a:solidFill>
                <a:latin typeface="Fraunces Bold"/>
                <a:ea typeface="Fraunces Bold"/>
                <a:cs typeface="Fraunces Bold"/>
                <a:sym typeface="Fraunces Bold"/>
              </a:rPr>
              <a:t>I. TÌM HIỂU YÊU CẦU CỦA KIỂU VĂN BẢN </a:t>
            </a:r>
          </a:p>
        </p:txBody>
      </p:sp>
      <p:grpSp>
        <p:nvGrpSpPr>
          <p:cNvPr id="8" name="Group 8"/>
          <p:cNvGrpSpPr/>
          <p:nvPr/>
        </p:nvGrpSpPr>
        <p:grpSpPr>
          <a:xfrm>
            <a:off x="778949" y="1651642"/>
            <a:ext cx="3825069" cy="1475509"/>
            <a:chOff x="0" y="0"/>
            <a:chExt cx="1007426" cy="388611"/>
          </a:xfrm>
        </p:grpSpPr>
        <p:sp>
          <p:nvSpPr>
            <p:cNvPr id="9" name="Freeform 9"/>
            <p:cNvSpPr/>
            <p:nvPr/>
          </p:nvSpPr>
          <p:spPr>
            <a:xfrm>
              <a:off x="0" y="0"/>
              <a:ext cx="1007426" cy="388611"/>
            </a:xfrm>
            <a:custGeom>
              <a:avLst/>
              <a:gdLst/>
              <a:ahLst/>
              <a:cxnLst/>
              <a:rect l="l" t="t" r="r" b="b"/>
              <a:pathLst>
                <a:path w="1007426" h="388611">
                  <a:moveTo>
                    <a:pt x="103224" y="0"/>
                  </a:moveTo>
                  <a:lnTo>
                    <a:pt x="904202" y="0"/>
                  </a:lnTo>
                  <a:cubicBezTo>
                    <a:pt x="961211" y="0"/>
                    <a:pt x="1007426" y="46215"/>
                    <a:pt x="1007426" y="103224"/>
                  </a:cubicBezTo>
                  <a:lnTo>
                    <a:pt x="1007426" y="285388"/>
                  </a:lnTo>
                  <a:cubicBezTo>
                    <a:pt x="1007426" y="342397"/>
                    <a:pt x="961211" y="388611"/>
                    <a:pt x="904202" y="388611"/>
                  </a:cubicBezTo>
                  <a:lnTo>
                    <a:pt x="103224" y="388611"/>
                  </a:lnTo>
                  <a:cubicBezTo>
                    <a:pt x="46215" y="388611"/>
                    <a:pt x="0" y="342397"/>
                    <a:pt x="0" y="285388"/>
                  </a:cubicBezTo>
                  <a:lnTo>
                    <a:pt x="0" y="103224"/>
                  </a:lnTo>
                  <a:cubicBezTo>
                    <a:pt x="0" y="46215"/>
                    <a:pt x="46215" y="0"/>
                    <a:pt x="103224" y="0"/>
                  </a:cubicBezTo>
                  <a:close/>
                </a:path>
              </a:pathLst>
            </a:custGeom>
            <a:solidFill>
              <a:srgbClr val="FFD6BA"/>
            </a:solidFill>
          </p:spPr>
        </p:sp>
        <p:sp>
          <p:nvSpPr>
            <p:cNvPr id="10" name="TextBox 10"/>
            <p:cNvSpPr txBox="1"/>
            <p:nvPr/>
          </p:nvSpPr>
          <p:spPr>
            <a:xfrm>
              <a:off x="0" y="-47625"/>
              <a:ext cx="1007426" cy="43623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229079" y="1972191"/>
            <a:ext cx="14261523" cy="710587"/>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VỀ NỘI DUNG:</a:t>
            </a:r>
          </a:p>
        </p:txBody>
      </p:sp>
      <p:grpSp>
        <p:nvGrpSpPr>
          <p:cNvPr id="12" name="Group 12"/>
          <p:cNvGrpSpPr/>
          <p:nvPr/>
        </p:nvGrpSpPr>
        <p:grpSpPr>
          <a:xfrm>
            <a:off x="1530922" y="3484089"/>
            <a:ext cx="9005881" cy="5326042"/>
            <a:chOff x="0" y="0"/>
            <a:chExt cx="2976839" cy="1760491"/>
          </a:xfrm>
        </p:grpSpPr>
        <p:sp>
          <p:nvSpPr>
            <p:cNvPr id="13" name="Freeform 13"/>
            <p:cNvSpPr/>
            <p:nvPr/>
          </p:nvSpPr>
          <p:spPr>
            <a:xfrm>
              <a:off x="0" y="0"/>
              <a:ext cx="2976839" cy="1760491"/>
            </a:xfrm>
            <a:custGeom>
              <a:avLst/>
              <a:gdLst/>
              <a:ahLst/>
              <a:cxnLst/>
              <a:rect l="l" t="t" r="r" b="b"/>
              <a:pathLst>
                <a:path w="2976839" h="1760491">
                  <a:moveTo>
                    <a:pt x="43842" y="0"/>
                  </a:moveTo>
                  <a:lnTo>
                    <a:pt x="2932997" y="0"/>
                  </a:lnTo>
                  <a:cubicBezTo>
                    <a:pt x="2944625" y="0"/>
                    <a:pt x="2955776" y="4619"/>
                    <a:pt x="2963998" y="12841"/>
                  </a:cubicBezTo>
                  <a:cubicBezTo>
                    <a:pt x="2972220" y="21063"/>
                    <a:pt x="2976839" y="32215"/>
                    <a:pt x="2976839" y="43842"/>
                  </a:cubicBezTo>
                  <a:lnTo>
                    <a:pt x="2976839" y="1716649"/>
                  </a:lnTo>
                  <a:cubicBezTo>
                    <a:pt x="2976839" y="1728276"/>
                    <a:pt x="2972220" y="1739428"/>
                    <a:pt x="2963998" y="1747650"/>
                  </a:cubicBezTo>
                  <a:cubicBezTo>
                    <a:pt x="2955776" y="1755872"/>
                    <a:pt x="2944625" y="1760491"/>
                    <a:pt x="2932997" y="1760491"/>
                  </a:cubicBezTo>
                  <a:lnTo>
                    <a:pt x="43842" y="1760491"/>
                  </a:lnTo>
                  <a:cubicBezTo>
                    <a:pt x="32215" y="1760491"/>
                    <a:pt x="21063" y="1755872"/>
                    <a:pt x="12841" y="1747650"/>
                  </a:cubicBezTo>
                  <a:cubicBezTo>
                    <a:pt x="4619" y="1739428"/>
                    <a:pt x="0" y="1728276"/>
                    <a:pt x="0" y="1716649"/>
                  </a:cubicBezTo>
                  <a:lnTo>
                    <a:pt x="0" y="43842"/>
                  </a:lnTo>
                  <a:cubicBezTo>
                    <a:pt x="0" y="32215"/>
                    <a:pt x="4619" y="21063"/>
                    <a:pt x="12841" y="12841"/>
                  </a:cubicBezTo>
                  <a:cubicBezTo>
                    <a:pt x="21063" y="4619"/>
                    <a:pt x="32215" y="0"/>
                    <a:pt x="43842" y="0"/>
                  </a:cubicBezTo>
                  <a:close/>
                </a:path>
              </a:pathLst>
            </a:custGeom>
            <a:solidFill>
              <a:srgbClr val="FFFFFF"/>
            </a:solidFill>
          </p:spPr>
        </p:sp>
        <p:sp>
          <p:nvSpPr>
            <p:cNvPr id="14" name="TextBox 14"/>
            <p:cNvSpPr txBox="1"/>
            <p:nvPr/>
          </p:nvSpPr>
          <p:spPr>
            <a:xfrm>
              <a:off x="0" y="-47625"/>
              <a:ext cx="2976839" cy="1808116"/>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901001" y="3807303"/>
            <a:ext cx="8265723" cy="5450997"/>
          </a:xfrm>
          <a:prstGeom prst="rect">
            <a:avLst/>
          </a:prstGeom>
        </p:spPr>
        <p:txBody>
          <a:bodyPr lIns="0" tIns="0" rIns="0" bIns="0" rtlCol="0" anchor="t">
            <a:spAutoFit/>
          </a:bodyPr>
          <a:lstStyle/>
          <a:p>
            <a:pPr algn="just">
              <a:lnSpc>
                <a:spcPts val="6170"/>
              </a:lnSpc>
            </a:pPr>
            <a:r>
              <a:rPr lang="en-US" sz="4407" dirty="0" err="1">
                <a:solidFill>
                  <a:srgbClr val="22688D"/>
                </a:solidFill>
                <a:latin typeface="Roboto Condensed"/>
                <a:ea typeface="Roboto Condensed"/>
                <a:cs typeface="Roboto Condensed"/>
                <a:sym typeface="Roboto Condensed"/>
              </a:rPr>
              <a:t>Trình</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bày</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chất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phạm</a:t>
            </a:r>
            <a:r>
              <a:rPr lang="en-US" sz="4407" dirty="0">
                <a:solidFill>
                  <a:srgbClr val="22688D"/>
                </a:solidFill>
                <a:latin typeface="Roboto Condensed"/>
                <a:ea typeface="Roboto Condensed"/>
                <a:cs typeface="Roboto Condensed"/>
                <a:sym typeface="Roboto Condensed"/>
              </a:rPr>
              <a:t> vi </a:t>
            </a:r>
            <a:r>
              <a:rPr lang="en-US" sz="4407" dirty="0" err="1">
                <a:solidFill>
                  <a:srgbClr val="22688D"/>
                </a:solidFill>
                <a:latin typeface="Roboto Condensed"/>
                <a:ea typeface="Roboto Condensed"/>
                <a:cs typeface="Roboto Condensed"/>
                <a:sym typeface="Roboto Condensed"/>
              </a:rPr>
              <a:t>tác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động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của</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vấn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đề</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đối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với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đời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sống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xã</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hội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theo</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hướng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tích</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cực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hoặc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tiêu</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cực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tổ</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chức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hệ</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thống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luận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điểm</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chặt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chẽ</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lí</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lẽ</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sắc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bén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bằng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chứng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xác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thực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và</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tiêu</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biểu</a:t>
            </a:r>
            <a:r>
              <a:rPr lang="en-US" sz="4407" dirty="0">
                <a:solidFill>
                  <a:srgbClr val="22688D"/>
                </a:solidFill>
                <a:latin typeface="Roboto Condensed"/>
                <a:ea typeface="Roboto Condensed"/>
                <a:cs typeface="Roboto Condensed"/>
                <a:sym typeface="Roboto Condensed"/>
              </a:rPr>
              <a:t>. </a:t>
            </a:r>
          </a:p>
          <a:p>
            <a:pPr algn="just">
              <a:lnSpc>
                <a:spcPts val="6170"/>
              </a:lnSpc>
              <a:spcBef>
                <a:spcPct val="0"/>
              </a:spcBef>
            </a:pPr>
            <a:endParaRPr lang="en-US" sz="4407" dirty="0">
              <a:solidFill>
                <a:srgbClr val="22688D"/>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0536803" y="2803572"/>
            <a:ext cx="7751197" cy="7483428"/>
          </a:xfrm>
          <a:custGeom>
            <a:avLst/>
            <a:gdLst/>
            <a:ahLst/>
            <a:cxnLst/>
            <a:rect l="l" t="t" r="r" b="b"/>
            <a:pathLst>
              <a:path w="7751197" h="7483428">
                <a:moveTo>
                  <a:pt x="0" y="0"/>
                </a:moveTo>
                <a:lnTo>
                  <a:pt x="7751197" y="0"/>
                </a:lnTo>
                <a:lnTo>
                  <a:pt x="7751197" y="7483428"/>
                </a:lnTo>
                <a:lnTo>
                  <a:pt x="0" y="7483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6" name="Freeform 6"/>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7" name="TextBox 7"/>
          <p:cNvSpPr txBox="1"/>
          <p:nvPr/>
        </p:nvSpPr>
        <p:spPr>
          <a:xfrm>
            <a:off x="1996115" y="231490"/>
            <a:ext cx="14295770" cy="788035"/>
          </a:xfrm>
          <a:prstGeom prst="rect">
            <a:avLst/>
          </a:prstGeom>
        </p:spPr>
        <p:txBody>
          <a:bodyPr lIns="0" tIns="0" rIns="0" bIns="0" rtlCol="0" anchor="t">
            <a:spAutoFit/>
          </a:bodyPr>
          <a:lstStyle/>
          <a:p>
            <a:pPr algn="l">
              <a:lnSpc>
                <a:spcPts val="6439"/>
              </a:lnSpc>
            </a:pPr>
            <a:r>
              <a:rPr lang="en-US" sz="4599" b="1">
                <a:solidFill>
                  <a:srgbClr val="22688D"/>
                </a:solidFill>
                <a:latin typeface="Fraunces Bold"/>
                <a:ea typeface="Fraunces Bold"/>
                <a:cs typeface="Fraunces Bold"/>
                <a:sym typeface="Fraunces Bold"/>
              </a:rPr>
              <a:t>I. TÌM HIỂU YÊU CẦU CỦA KIỂU VĂN BẢN </a:t>
            </a:r>
          </a:p>
        </p:txBody>
      </p:sp>
      <p:grpSp>
        <p:nvGrpSpPr>
          <p:cNvPr id="8" name="Group 8"/>
          <p:cNvGrpSpPr/>
          <p:nvPr/>
        </p:nvGrpSpPr>
        <p:grpSpPr>
          <a:xfrm>
            <a:off x="778949" y="1651642"/>
            <a:ext cx="3825069" cy="1475509"/>
            <a:chOff x="0" y="0"/>
            <a:chExt cx="1007426" cy="388611"/>
          </a:xfrm>
        </p:grpSpPr>
        <p:sp>
          <p:nvSpPr>
            <p:cNvPr id="9" name="Freeform 9"/>
            <p:cNvSpPr/>
            <p:nvPr/>
          </p:nvSpPr>
          <p:spPr>
            <a:xfrm>
              <a:off x="0" y="0"/>
              <a:ext cx="1007426" cy="388611"/>
            </a:xfrm>
            <a:custGeom>
              <a:avLst/>
              <a:gdLst/>
              <a:ahLst/>
              <a:cxnLst/>
              <a:rect l="l" t="t" r="r" b="b"/>
              <a:pathLst>
                <a:path w="1007426" h="388611">
                  <a:moveTo>
                    <a:pt x="103224" y="0"/>
                  </a:moveTo>
                  <a:lnTo>
                    <a:pt x="904202" y="0"/>
                  </a:lnTo>
                  <a:cubicBezTo>
                    <a:pt x="961211" y="0"/>
                    <a:pt x="1007426" y="46215"/>
                    <a:pt x="1007426" y="103224"/>
                  </a:cubicBezTo>
                  <a:lnTo>
                    <a:pt x="1007426" y="285388"/>
                  </a:lnTo>
                  <a:cubicBezTo>
                    <a:pt x="1007426" y="342397"/>
                    <a:pt x="961211" y="388611"/>
                    <a:pt x="904202" y="388611"/>
                  </a:cubicBezTo>
                  <a:lnTo>
                    <a:pt x="103224" y="388611"/>
                  </a:lnTo>
                  <a:cubicBezTo>
                    <a:pt x="46215" y="388611"/>
                    <a:pt x="0" y="342397"/>
                    <a:pt x="0" y="285388"/>
                  </a:cubicBezTo>
                  <a:lnTo>
                    <a:pt x="0" y="103224"/>
                  </a:lnTo>
                  <a:cubicBezTo>
                    <a:pt x="0" y="46215"/>
                    <a:pt x="46215" y="0"/>
                    <a:pt x="103224" y="0"/>
                  </a:cubicBezTo>
                  <a:close/>
                </a:path>
              </a:pathLst>
            </a:custGeom>
            <a:solidFill>
              <a:srgbClr val="FFD6BA"/>
            </a:solidFill>
          </p:spPr>
        </p:sp>
        <p:sp>
          <p:nvSpPr>
            <p:cNvPr id="10" name="TextBox 10"/>
            <p:cNvSpPr txBox="1"/>
            <p:nvPr/>
          </p:nvSpPr>
          <p:spPr>
            <a:xfrm>
              <a:off x="0" y="-47625"/>
              <a:ext cx="1007426" cy="43623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229079" y="1972191"/>
            <a:ext cx="14261523" cy="710587"/>
          </a:xfrm>
          <a:prstGeom prst="rect">
            <a:avLst/>
          </a:prstGeom>
        </p:spPr>
        <p:txBody>
          <a:bodyPr lIns="0" tIns="0" rIns="0" bIns="0" rtlCol="0" anchor="t">
            <a:spAutoFit/>
          </a:bodyPr>
          <a:lstStyle/>
          <a:p>
            <a:pPr algn="just">
              <a:lnSpc>
                <a:spcPts val="5460"/>
              </a:lnSpc>
              <a:spcBef>
                <a:spcPct val="0"/>
              </a:spcBef>
            </a:pPr>
            <a:r>
              <a:rPr lang="en-US" sz="3900">
                <a:solidFill>
                  <a:srgbClr val="22688D"/>
                </a:solidFill>
                <a:latin typeface="#9Slide07 Crocante"/>
                <a:ea typeface="#9Slide07 Crocante"/>
                <a:cs typeface="#9Slide07 Crocante"/>
                <a:sym typeface="#9Slide07 Crocante"/>
              </a:rPr>
              <a:t>VỀ NỘI DUNG:</a:t>
            </a:r>
          </a:p>
        </p:txBody>
      </p:sp>
      <p:grpSp>
        <p:nvGrpSpPr>
          <p:cNvPr id="12" name="Group 12"/>
          <p:cNvGrpSpPr/>
          <p:nvPr/>
        </p:nvGrpSpPr>
        <p:grpSpPr>
          <a:xfrm>
            <a:off x="1530922" y="3484089"/>
            <a:ext cx="9005881" cy="5326042"/>
            <a:chOff x="0" y="0"/>
            <a:chExt cx="2976839" cy="1760491"/>
          </a:xfrm>
        </p:grpSpPr>
        <p:sp>
          <p:nvSpPr>
            <p:cNvPr id="13" name="Freeform 13"/>
            <p:cNvSpPr/>
            <p:nvPr/>
          </p:nvSpPr>
          <p:spPr>
            <a:xfrm>
              <a:off x="0" y="0"/>
              <a:ext cx="2976839" cy="1760491"/>
            </a:xfrm>
            <a:custGeom>
              <a:avLst/>
              <a:gdLst/>
              <a:ahLst/>
              <a:cxnLst/>
              <a:rect l="l" t="t" r="r" b="b"/>
              <a:pathLst>
                <a:path w="2976839" h="1760491">
                  <a:moveTo>
                    <a:pt x="43842" y="0"/>
                  </a:moveTo>
                  <a:lnTo>
                    <a:pt x="2932997" y="0"/>
                  </a:lnTo>
                  <a:cubicBezTo>
                    <a:pt x="2944625" y="0"/>
                    <a:pt x="2955776" y="4619"/>
                    <a:pt x="2963998" y="12841"/>
                  </a:cubicBezTo>
                  <a:cubicBezTo>
                    <a:pt x="2972220" y="21063"/>
                    <a:pt x="2976839" y="32215"/>
                    <a:pt x="2976839" y="43842"/>
                  </a:cubicBezTo>
                  <a:lnTo>
                    <a:pt x="2976839" y="1716649"/>
                  </a:lnTo>
                  <a:cubicBezTo>
                    <a:pt x="2976839" y="1728276"/>
                    <a:pt x="2972220" y="1739428"/>
                    <a:pt x="2963998" y="1747650"/>
                  </a:cubicBezTo>
                  <a:cubicBezTo>
                    <a:pt x="2955776" y="1755872"/>
                    <a:pt x="2944625" y="1760491"/>
                    <a:pt x="2932997" y="1760491"/>
                  </a:cubicBezTo>
                  <a:lnTo>
                    <a:pt x="43842" y="1760491"/>
                  </a:lnTo>
                  <a:cubicBezTo>
                    <a:pt x="32215" y="1760491"/>
                    <a:pt x="21063" y="1755872"/>
                    <a:pt x="12841" y="1747650"/>
                  </a:cubicBezTo>
                  <a:cubicBezTo>
                    <a:pt x="4619" y="1739428"/>
                    <a:pt x="0" y="1728276"/>
                    <a:pt x="0" y="1716649"/>
                  </a:cubicBezTo>
                  <a:lnTo>
                    <a:pt x="0" y="43842"/>
                  </a:lnTo>
                  <a:cubicBezTo>
                    <a:pt x="0" y="32215"/>
                    <a:pt x="4619" y="21063"/>
                    <a:pt x="12841" y="12841"/>
                  </a:cubicBezTo>
                  <a:cubicBezTo>
                    <a:pt x="21063" y="4619"/>
                    <a:pt x="32215" y="0"/>
                    <a:pt x="43842" y="0"/>
                  </a:cubicBezTo>
                  <a:close/>
                </a:path>
              </a:pathLst>
            </a:custGeom>
            <a:solidFill>
              <a:srgbClr val="FFFFFF"/>
            </a:solidFill>
          </p:spPr>
        </p:sp>
        <p:sp>
          <p:nvSpPr>
            <p:cNvPr id="14" name="TextBox 14"/>
            <p:cNvSpPr txBox="1"/>
            <p:nvPr/>
          </p:nvSpPr>
          <p:spPr>
            <a:xfrm>
              <a:off x="0" y="-47625"/>
              <a:ext cx="2976839" cy="1808116"/>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901001" y="3807303"/>
            <a:ext cx="8265723" cy="5450997"/>
          </a:xfrm>
          <a:prstGeom prst="rect">
            <a:avLst/>
          </a:prstGeom>
        </p:spPr>
        <p:txBody>
          <a:bodyPr lIns="0" tIns="0" rIns="0" bIns="0" rtlCol="0" anchor="t">
            <a:spAutoFit/>
          </a:bodyPr>
          <a:lstStyle/>
          <a:p>
            <a:pPr marL="951573" lvl="1" indent="-475787" algn="just">
              <a:lnSpc>
                <a:spcPts val="6170"/>
              </a:lnSpc>
              <a:buFont typeface="Arial"/>
              <a:buChar char="•"/>
            </a:pPr>
            <a:r>
              <a:rPr lang="en-US" sz="4407" dirty="0" err="1">
                <a:solidFill>
                  <a:srgbClr val="22688D"/>
                </a:solidFill>
                <a:latin typeface="Roboto Condensed"/>
                <a:ea typeface="Roboto Condensed"/>
                <a:cs typeface="Roboto Condensed"/>
                <a:sym typeface="Roboto Condensed"/>
              </a:rPr>
              <a:t>Nêu</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ý </a:t>
            </a:r>
            <a:r>
              <a:rPr lang="en-US" sz="4407" dirty="0" err="1">
                <a:solidFill>
                  <a:srgbClr val="22688D"/>
                </a:solidFill>
                <a:latin typeface="Roboto Condensed"/>
                <a:ea typeface="Roboto Condensed"/>
                <a:cs typeface="Roboto Condensed"/>
                <a:sym typeface="Roboto Condensed"/>
              </a:rPr>
              <a:t>kiến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trái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chiều</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về</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vấn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đề</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bàn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luận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để</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phản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bác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một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cách</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có</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cơ</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sở</a:t>
            </a:r>
            <a:r>
              <a:rPr lang="en-US" sz="4407" dirty="0">
                <a:solidFill>
                  <a:srgbClr val="22688D"/>
                </a:solidFill>
                <a:latin typeface="Roboto Condensed"/>
                <a:ea typeface="Roboto Condensed"/>
                <a:cs typeface="Roboto Condensed"/>
                <a:sym typeface="Roboto Condensed"/>
              </a:rPr>
              <a:t>. </a:t>
            </a:r>
          </a:p>
          <a:p>
            <a:pPr marL="951573" lvl="1" indent="-475787" algn="just">
              <a:lnSpc>
                <a:spcPts val="6170"/>
              </a:lnSpc>
              <a:buFont typeface="Arial"/>
              <a:buChar char="•"/>
            </a:pPr>
            <a:r>
              <a:rPr lang="en-US" sz="4407" dirty="0" err="1">
                <a:solidFill>
                  <a:srgbClr val="22688D"/>
                </a:solidFill>
                <a:latin typeface="Roboto Condensed"/>
                <a:ea typeface="Roboto Condensed"/>
                <a:cs typeface="Roboto Condensed"/>
                <a:sym typeface="Roboto Condensed"/>
              </a:rPr>
              <a:t>Đề</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xuất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được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các</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giải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pháp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khả</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thi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để</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giải</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quyết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những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bất</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cập</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trong</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phạm</a:t>
            </a:r>
            <a:r>
              <a:rPr lang="en-US" sz="4407" dirty="0">
                <a:solidFill>
                  <a:srgbClr val="22688D"/>
                </a:solidFill>
                <a:latin typeface="Roboto Condensed"/>
                <a:ea typeface="Roboto Condensed"/>
                <a:cs typeface="Roboto Condensed"/>
                <a:sym typeface="Roboto Condensed"/>
              </a:rPr>
              <a:t> vi </a:t>
            </a:r>
            <a:r>
              <a:rPr lang="en-US" sz="4407" dirty="0" err="1">
                <a:solidFill>
                  <a:srgbClr val="22688D"/>
                </a:solidFill>
                <a:latin typeface="Roboto Condensed"/>
                <a:ea typeface="Roboto Condensed"/>
                <a:cs typeface="Roboto Condensed"/>
                <a:sym typeface="Roboto Condensed"/>
              </a:rPr>
              <a:t>vấn</a:t>
            </a:r>
            <a:r>
              <a:rPr lang="en-US" sz="4407" dirty="0">
                <a:solidFill>
                  <a:srgbClr val="22688D"/>
                </a:solidFill>
                <a:latin typeface="Roboto Condensed"/>
                <a:ea typeface="Roboto Condensed"/>
                <a:cs typeface="Roboto Condensed"/>
                <a:sym typeface="Roboto Condensed"/>
              </a:rPr>
              <a:t> </a:t>
            </a:r>
            <a:r>
              <a:rPr lang="en-US" sz="4407" dirty="0" err="1">
                <a:solidFill>
                  <a:srgbClr val="22688D"/>
                </a:solidFill>
                <a:latin typeface="Roboto Condensed"/>
                <a:ea typeface="Roboto Condensed"/>
                <a:cs typeface="Roboto Condensed"/>
                <a:sym typeface="Roboto Condensed"/>
              </a:rPr>
              <a:t>đề</a:t>
            </a:r>
            <a:r>
              <a:rPr lang="en-US" sz="4407" dirty="0">
                <a:solidFill>
                  <a:srgbClr val="22688D"/>
                </a:solidFill>
                <a:latin typeface="Roboto Condensed"/>
                <a:ea typeface="Roboto Condensed"/>
                <a:cs typeface="Roboto Condensed"/>
                <a:sym typeface="Roboto Condensed"/>
              </a:rPr>
              <a:t>.</a:t>
            </a:r>
          </a:p>
          <a:p>
            <a:pPr algn="just">
              <a:lnSpc>
                <a:spcPts val="6170"/>
              </a:lnSpc>
              <a:spcBef>
                <a:spcPct val="0"/>
              </a:spcBef>
            </a:pPr>
            <a:endParaRPr lang="en-US" sz="4407" dirty="0">
              <a:solidFill>
                <a:srgbClr val="22688D"/>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3650</Words>
  <Application>Microsoft Macintosh PowerPoint</Application>
  <PresentationFormat>Custom</PresentationFormat>
  <Paragraphs>272</Paragraphs>
  <Slides>60</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#9Slide05 VL Fadilla</vt:lpstr>
      <vt:lpstr>#9Slide07 SVNUT Triumph Press</vt:lpstr>
      <vt:lpstr>Roboto Condensed Bold Italics</vt:lpstr>
      <vt:lpstr>#9Slide07 Bangers</vt:lpstr>
      <vt:lpstr>Calibri</vt:lpstr>
      <vt:lpstr>Roboto Condensed</vt:lpstr>
      <vt:lpstr>#9Slide05 Dear Saturday</vt:lpstr>
      <vt:lpstr>#9Slide07 SVNBango</vt:lpstr>
      <vt:lpstr>Roboto Condensed Bold</vt:lpstr>
      <vt:lpstr>Fraunces Bold</vt:lpstr>
      <vt:lpstr>Arial</vt:lpstr>
      <vt:lpstr>#9Slide07 Crocante</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8 - VIET</dc:title>
  <cp:lastModifiedBy>Microsoft Office User</cp:lastModifiedBy>
  <cp:revision>3</cp:revision>
  <dcterms:created xsi:type="dcterms:W3CDTF">2006-08-16T00:00:00Z</dcterms:created>
  <dcterms:modified xsi:type="dcterms:W3CDTF">2025-05-12T03:18:55Z</dcterms:modified>
  <dc:identifier>DAGYrq_cL5Q</dc:identifier>
</cp:coreProperties>
</file>